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5"/>
  </p:notesMasterIdLst>
  <p:sldIdLst>
    <p:sldId id="256" r:id="rId2"/>
    <p:sldId id="284" r:id="rId3"/>
    <p:sldId id="283" r:id="rId4"/>
    <p:sldId id="258" r:id="rId5"/>
    <p:sldId id="259" r:id="rId6"/>
    <p:sldId id="257" r:id="rId7"/>
    <p:sldId id="260" r:id="rId8"/>
    <p:sldId id="265" r:id="rId9"/>
    <p:sldId id="268" r:id="rId10"/>
    <p:sldId id="271" r:id="rId11"/>
    <p:sldId id="285" r:id="rId12"/>
    <p:sldId id="286" r:id="rId13"/>
    <p:sldId id="261" r:id="rId14"/>
    <p:sldId id="263" r:id="rId15"/>
    <p:sldId id="287" r:id="rId16"/>
    <p:sldId id="264" r:id="rId17"/>
    <p:sldId id="273" r:id="rId18"/>
    <p:sldId id="288" r:id="rId19"/>
    <p:sldId id="290" r:id="rId20"/>
    <p:sldId id="289" r:id="rId21"/>
    <p:sldId id="291" r:id="rId22"/>
    <p:sldId id="292" r:id="rId23"/>
    <p:sldId id="279" r:id="rId24"/>
  </p:sldIdLst>
  <p:sldSz cx="9144000" cy="5143500" type="screen16x9"/>
  <p:notesSz cx="6858000" cy="9144000"/>
  <p:embeddedFontLst>
    <p:embeddedFont>
      <p:font typeface="Montserrat" panose="020B0604020202020204" charset="0"/>
      <p:regular r:id="rId26"/>
      <p:bold r:id="rId27"/>
      <p:italic r:id="rId28"/>
      <p:boldItalic r:id="rId29"/>
    </p:embeddedFont>
    <p:embeddedFont>
      <p:font typeface="Bebas Neue" panose="020B0604020202020204" charset="0"/>
      <p:regular r:id="rId30"/>
    </p:embeddedFont>
    <p:embeddedFont>
      <p:font typeface="Marcellus"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EBE"/>
    <a:srgbClr val="000000"/>
    <a:srgbClr val="4A4F2C"/>
    <a:srgbClr val="E5D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1BE931-CE61-46B0-9FE4-0BFF2AEB2AB2}">
  <a:tblStyle styleId="{CB1BE931-CE61-46B0-9FE4-0BFF2AEB2A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autoAdjust="0"/>
    <p:restoredTop sz="94660"/>
  </p:normalViewPr>
  <p:slideViewPr>
    <p:cSldViewPr snapToGrid="0">
      <p:cViewPr varScale="1">
        <p:scale>
          <a:sx n="89" d="100"/>
          <a:sy n="89" d="100"/>
        </p:scale>
        <p:origin x="156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3"/>
        <p:cNvGrpSpPr/>
        <p:nvPr/>
      </p:nvGrpSpPr>
      <p:grpSpPr>
        <a:xfrm>
          <a:off x="0" y="0"/>
          <a:ext cx="0" cy="0"/>
          <a:chOff x="0" y="0"/>
          <a:chExt cx="0" cy="0"/>
        </a:xfrm>
      </p:grpSpPr>
      <p:sp>
        <p:nvSpPr>
          <p:cNvPr id="5594" name="Google Shape;5594;gece08ab101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5" name="Google Shape;5595;gece08ab101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18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3"/>
        <p:cNvGrpSpPr/>
        <p:nvPr/>
      </p:nvGrpSpPr>
      <p:grpSpPr>
        <a:xfrm>
          <a:off x="0" y="0"/>
          <a:ext cx="0" cy="0"/>
          <a:chOff x="0" y="0"/>
          <a:chExt cx="0" cy="0"/>
        </a:xfrm>
      </p:grpSpPr>
      <p:sp>
        <p:nvSpPr>
          <p:cNvPr id="5594" name="Google Shape;5594;gece08ab101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5" name="Google Shape;5595;gece08ab101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3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2"/>
        <p:cNvGrpSpPr/>
        <p:nvPr/>
      </p:nvGrpSpPr>
      <p:grpSpPr>
        <a:xfrm>
          <a:off x="0" y="0"/>
          <a:ext cx="0" cy="0"/>
          <a:chOff x="0" y="0"/>
          <a:chExt cx="0" cy="0"/>
        </a:xfrm>
      </p:grpSpPr>
      <p:sp>
        <p:nvSpPr>
          <p:cNvPr id="5503" name="Google Shape;5503;gf22deb5b02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4" name="Google Shape;5504;gf22deb5b02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2"/>
        <p:cNvGrpSpPr/>
        <p:nvPr/>
      </p:nvGrpSpPr>
      <p:grpSpPr>
        <a:xfrm>
          <a:off x="0" y="0"/>
          <a:ext cx="0" cy="0"/>
          <a:chOff x="0" y="0"/>
          <a:chExt cx="0" cy="0"/>
        </a:xfrm>
      </p:grpSpPr>
      <p:sp>
        <p:nvSpPr>
          <p:cNvPr id="5503" name="Google Shape;5503;gf22deb5b02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4" name="Google Shape;5504;gf22deb5b02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25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7"/>
        <p:cNvGrpSpPr/>
        <p:nvPr/>
      </p:nvGrpSpPr>
      <p:grpSpPr>
        <a:xfrm>
          <a:off x="0" y="0"/>
          <a:ext cx="0" cy="0"/>
          <a:chOff x="0" y="0"/>
          <a:chExt cx="0" cy="0"/>
        </a:xfrm>
      </p:grpSpPr>
      <p:sp>
        <p:nvSpPr>
          <p:cNvPr id="5638" name="Google Shape;5638;gf22deb5b02_0_1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9" name="Google Shape;5639;gf22deb5b02_0_1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7"/>
        <p:cNvGrpSpPr/>
        <p:nvPr/>
      </p:nvGrpSpPr>
      <p:grpSpPr>
        <a:xfrm>
          <a:off x="0" y="0"/>
          <a:ext cx="0" cy="0"/>
          <a:chOff x="0" y="0"/>
          <a:chExt cx="0" cy="0"/>
        </a:xfrm>
      </p:grpSpPr>
      <p:sp>
        <p:nvSpPr>
          <p:cNvPr id="5638" name="Google Shape;5638;gf22deb5b02_0_1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9" name="Google Shape;5639;gf22deb5b02_0_1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94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7"/>
        <p:cNvGrpSpPr/>
        <p:nvPr/>
      </p:nvGrpSpPr>
      <p:grpSpPr>
        <a:xfrm>
          <a:off x="0" y="0"/>
          <a:ext cx="0" cy="0"/>
          <a:chOff x="0" y="0"/>
          <a:chExt cx="0" cy="0"/>
        </a:xfrm>
      </p:grpSpPr>
      <p:sp>
        <p:nvSpPr>
          <p:cNvPr id="5638" name="Google Shape;5638;gf22deb5b02_0_1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9" name="Google Shape;5639;gf22deb5b02_0_1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0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7"/>
        <p:cNvGrpSpPr/>
        <p:nvPr/>
      </p:nvGrpSpPr>
      <p:grpSpPr>
        <a:xfrm>
          <a:off x="0" y="0"/>
          <a:ext cx="0" cy="0"/>
          <a:chOff x="0" y="0"/>
          <a:chExt cx="0" cy="0"/>
        </a:xfrm>
      </p:grpSpPr>
      <p:sp>
        <p:nvSpPr>
          <p:cNvPr id="5638" name="Google Shape;5638;gf22deb5b02_0_1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9" name="Google Shape;5639;gf22deb5b02_0_1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57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64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7"/>
        <p:cNvGrpSpPr/>
        <p:nvPr/>
      </p:nvGrpSpPr>
      <p:grpSpPr>
        <a:xfrm>
          <a:off x="0" y="0"/>
          <a:ext cx="0" cy="0"/>
          <a:chOff x="0" y="0"/>
          <a:chExt cx="0" cy="0"/>
        </a:xfrm>
      </p:grpSpPr>
      <p:sp>
        <p:nvSpPr>
          <p:cNvPr id="5638" name="Google Shape;5638;gf22deb5b02_0_1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9" name="Google Shape;5639;gf22deb5b02_0_1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88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6"/>
        <p:cNvGrpSpPr/>
        <p:nvPr/>
      </p:nvGrpSpPr>
      <p:grpSpPr>
        <a:xfrm>
          <a:off x="0" y="0"/>
          <a:ext cx="0" cy="0"/>
          <a:chOff x="0" y="0"/>
          <a:chExt cx="0" cy="0"/>
        </a:xfrm>
      </p:grpSpPr>
      <p:sp>
        <p:nvSpPr>
          <p:cNvPr id="5747" name="Google Shape;5747;gef67f4b40f_0_2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8" name="Google Shape;5748;gef67f4b40f_0_2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ef67f4b40f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ef67f4b40f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6"/>
        <p:cNvGrpSpPr/>
        <p:nvPr/>
      </p:nvGrpSpPr>
      <p:grpSpPr>
        <a:xfrm>
          <a:off x="0" y="0"/>
          <a:ext cx="0" cy="0"/>
          <a:chOff x="0" y="0"/>
          <a:chExt cx="0" cy="0"/>
        </a:xfrm>
      </p:grpSpPr>
      <p:sp>
        <p:nvSpPr>
          <p:cNvPr id="5527" name="Google Shape;5527;gece08ab101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8" name="Google Shape;5528;gece08ab101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ece08ab101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ece08ab101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3"/>
        <p:cNvGrpSpPr/>
        <p:nvPr/>
      </p:nvGrpSpPr>
      <p:grpSpPr>
        <a:xfrm>
          <a:off x="0" y="0"/>
          <a:ext cx="0" cy="0"/>
          <a:chOff x="0" y="0"/>
          <a:chExt cx="0" cy="0"/>
        </a:xfrm>
      </p:grpSpPr>
      <p:sp>
        <p:nvSpPr>
          <p:cNvPr id="5594" name="Google Shape;5594;gece08ab101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5" name="Google Shape;5595;gece08ab101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33"/>
        <p:cNvGrpSpPr/>
        <p:nvPr/>
      </p:nvGrpSpPr>
      <p:grpSpPr>
        <a:xfrm>
          <a:off x="0" y="0"/>
          <a:ext cx="0" cy="0"/>
          <a:chOff x="0" y="0"/>
          <a:chExt cx="0" cy="0"/>
        </a:xfrm>
      </p:grpSpPr>
      <p:sp>
        <p:nvSpPr>
          <p:cNvPr id="2434" name="Google Shape;2434;p15"/>
          <p:cNvSpPr txBox="1">
            <a:spLocks noGrp="1"/>
          </p:cNvSpPr>
          <p:nvPr>
            <p:ph type="title" hasCustomPrompt="1"/>
          </p:nvPr>
        </p:nvSpPr>
        <p:spPr>
          <a:xfrm>
            <a:off x="1284000" y="1572950"/>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35" name="Google Shape;2435;p15"/>
          <p:cNvSpPr txBox="1">
            <a:spLocks noGrp="1"/>
          </p:cNvSpPr>
          <p:nvPr>
            <p:ph type="subTitle" idx="1"/>
          </p:nvPr>
        </p:nvSpPr>
        <p:spPr>
          <a:xfrm>
            <a:off x="2328750" y="3168425"/>
            <a:ext cx="4486500" cy="486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436" name="Google Shape;2436;p15"/>
          <p:cNvPicPr preferRelativeResize="0"/>
          <p:nvPr/>
        </p:nvPicPr>
        <p:blipFill>
          <a:blip r:embed="rId2">
            <a:alphaModFix/>
          </a:blip>
          <a:stretch>
            <a:fillRect/>
          </a:stretch>
        </p:blipFill>
        <p:spPr>
          <a:xfrm rot="-8490310">
            <a:off x="503562" y="-825449"/>
            <a:ext cx="1996951" cy="3027630"/>
          </a:xfrm>
          <a:prstGeom prst="rect">
            <a:avLst/>
          </a:prstGeom>
          <a:noFill/>
          <a:ln>
            <a:noFill/>
          </a:ln>
        </p:spPr>
      </p:pic>
      <p:pic>
        <p:nvPicPr>
          <p:cNvPr id="2437" name="Google Shape;2437;p15"/>
          <p:cNvPicPr preferRelativeResize="0"/>
          <p:nvPr/>
        </p:nvPicPr>
        <p:blipFill>
          <a:blip r:embed="rId3">
            <a:alphaModFix/>
          </a:blip>
          <a:stretch>
            <a:fillRect/>
          </a:stretch>
        </p:blipFill>
        <p:spPr>
          <a:xfrm rot="10800000">
            <a:off x="3573523" y="-1454687"/>
            <a:ext cx="1996953" cy="3027630"/>
          </a:xfrm>
          <a:prstGeom prst="rect">
            <a:avLst/>
          </a:prstGeom>
          <a:noFill/>
          <a:ln>
            <a:noFill/>
          </a:ln>
        </p:spPr>
      </p:pic>
      <p:pic>
        <p:nvPicPr>
          <p:cNvPr id="2438" name="Google Shape;2438;p15"/>
          <p:cNvPicPr preferRelativeResize="0"/>
          <p:nvPr/>
        </p:nvPicPr>
        <p:blipFill>
          <a:blip r:embed="rId4">
            <a:alphaModFix/>
          </a:blip>
          <a:stretch>
            <a:fillRect/>
          </a:stretch>
        </p:blipFill>
        <p:spPr>
          <a:xfrm rot="4499998">
            <a:off x="3479325" y="3311276"/>
            <a:ext cx="1996952" cy="3027629"/>
          </a:xfrm>
          <a:prstGeom prst="rect">
            <a:avLst/>
          </a:prstGeom>
          <a:noFill/>
          <a:ln>
            <a:noFill/>
          </a:ln>
        </p:spPr>
      </p:pic>
      <p:grpSp>
        <p:nvGrpSpPr>
          <p:cNvPr id="2439" name="Google Shape;2439;p15"/>
          <p:cNvGrpSpPr/>
          <p:nvPr/>
        </p:nvGrpSpPr>
        <p:grpSpPr>
          <a:xfrm>
            <a:off x="-1925481" y="757958"/>
            <a:ext cx="10349475" cy="5401376"/>
            <a:chOff x="-1925481" y="757958"/>
            <a:chExt cx="10349475" cy="5401376"/>
          </a:xfrm>
        </p:grpSpPr>
        <p:grpSp>
          <p:nvGrpSpPr>
            <p:cNvPr id="2440" name="Google Shape;2440;p15"/>
            <p:cNvGrpSpPr/>
            <p:nvPr/>
          </p:nvGrpSpPr>
          <p:grpSpPr>
            <a:xfrm rot="10800000">
              <a:off x="6136053" y="4331072"/>
              <a:ext cx="2287941" cy="1828261"/>
              <a:chOff x="1340325" y="4148525"/>
              <a:chExt cx="1340250" cy="1070975"/>
            </a:xfrm>
          </p:grpSpPr>
          <p:sp>
            <p:nvSpPr>
              <p:cNvPr id="2441" name="Google Shape;2441;p1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15"/>
            <p:cNvGrpSpPr/>
            <p:nvPr/>
          </p:nvGrpSpPr>
          <p:grpSpPr>
            <a:xfrm rot="-2579364">
              <a:off x="-1609350" y="1292523"/>
              <a:ext cx="2287924" cy="1828248"/>
              <a:chOff x="1340325" y="4148525"/>
              <a:chExt cx="1340250" cy="1070975"/>
            </a:xfrm>
          </p:grpSpPr>
          <p:sp>
            <p:nvSpPr>
              <p:cNvPr id="2543" name="Google Shape;2543;p1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46"/>
        <p:cNvGrpSpPr/>
        <p:nvPr/>
      </p:nvGrpSpPr>
      <p:grpSpPr>
        <a:xfrm>
          <a:off x="0" y="0"/>
          <a:ext cx="0" cy="0"/>
          <a:chOff x="0" y="0"/>
          <a:chExt cx="0" cy="0"/>
        </a:xfrm>
      </p:grpSpPr>
      <p:sp>
        <p:nvSpPr>
          <p:cNvPr id="2647" name="Google Shape;2647;p17"/>
          <p:cNvSpPr txBox="1">
            <a:spLocks noGrp="1"/>
          </p:cNvSpPr>
          <p:nvPr>
            <p:ph type="title"/>
          </p:nvPr>
        </p:nvSpPr>
        <p:spPr>
          <a:xfrm>
            <a:off x="2935198"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48" name="Google Shape;2648;p17"/>
          <p:cNvSpPr txBox="1">
            <a:spLocks noGrp="1"/>
          </p:cNvSpPr>
          <p:nvPr>
            <p:ph type="title" idx="2" hasCustomPrompt="1"/>
          </p:nvPr>
        </p:nvSpPr>
        <p:spPr>
          <a:xfrm>
            <a:off x="3515041"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9" name="Google Shape;2649;p17"/>
          <p:cNvSpPr txBox="1">
            <a:spLocks noGrp="1"/>
          </p:cNvSpPr>
          <p:nvPr>
            <p:ph type="subTitle" idx="1"/>
          </p:nvPr>
        </p:nvSpPr>
        <p:spPr>
          <a:xfrm>
            <a:off x="2935198"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0" name="Google Shape;2650;p17"/>
          <p:cNvSpPr txBox="1">
            <a:spLocks noGrp="1"/>
          </p:cNvSpPr>
          <p:nvPr>
            <p:ph type="title" idx="3"/>
          </p:nvPr>
        </p:nvSpPr>
        <p:spPr>
          <a:xfrm>
            <a:off x="5868349"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1" name="Google Shape;2651;p17"/>
          <p:cNvSpPr txBox="1">
            <a:spLocks noGrp="1"/>
          </p:cNvSpPr>
          <p:nvPr>
            <p:ph type="title" idx="4" hasCustomPrompt="1"/>
          </p:nvPr>
        </p:nvSpPr>
        <p:spPr>
          <a:xfrm>
            <a:off x="6448192"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2" name="Google Shape;2652;p17"/>
          <p:cNvSpPr txBox="1">
            <a:spLocks noGrp="1"/>
          </p:cNvSpPr>
          <p:nvPr>
            <p:ph type="subTitle" idx="5"/>
          </p:nvPr>
        </p:nvSpPr>
        <p:spPr>
          <a:xfrm>
            <a:off x="5868349"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3" name="Google Shape;2653;p17"/>
          <p:cNvSpPr txBox="1">
            <a:spLocks noGrp="1"/>
          </p:cNvSpPr>
          <p:nvPr>
            <p:ph type="title" idx="6"/>
          </p:nvPr>
        </p:nvSpPr>
        <p:spPr>
          <a:xfrm>
            <a:off x="2935198"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4" name="Google Shape;2654;p17"/>
          <p:cNvSpPr txBox="1">
            <a:spLocks noGrp="1"/>
          </p:cNvSpPr>
          <p:nvPr>
            <p:ph type="title" idx="7" hasCustomPrompt="1"/>
          </p:nvPr>
        </p:nvSpPr>
        <p:spPr>
          <a:xfrm>
            <a:off x="3515041"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5" name="Google Shape;2655;p17"/>
          <p:cNvSpPr txBox="1">
            <a:spLocks noGrp="1"/>
          </p:cNvSpPr>
          <p:nvPr>
            <p:ph type="subTitle" idx="8"/>
          </p:nvPr>
        </p:nvSpPr>
        <p:spPr>
          <a:xfrm>
            <a:off x="2935198"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6" name="Google Shape;2656;p17"/>
          <p:cNvSpPr txBox="1">
            <a:spLocks noGrp="1"/>
          </p:cNvSpPr>
          <p:nvPr>
            <p:ph type="title" idx="9"/>
          </p:nvPr>
        </p:nvSpPr>
        <p:spPr>
          <a:xfrm>
            <a:off x="5868349"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7" name="Google Shape;2657;p17"/>
          <p:cNvSpPr txBox="1">
            <a:spLocks noGrp="1"/>
          </p:cNvSpPr>
          <p:nvPr>
            <p:ph type="title" idx="13" hasCustomPrompt="1"/>
          </p:nvPr>
        </p:nvSpPr>
        <p:spPr>
          <a:xfrm>
            <a:off x="6448192"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8" name="Google Shape;2658;p17"/>
          <p:cNvSpPr txBox="1">
            <a:spLocks noGrp="1"/>
          </p:cNvSpPr>
          <p:nvPr>
            <p:ph type="subTitle" idx="14"/>
          </p:nvPr>
        </p:nvSpPr>
        <p:spPr>
          <a:xfrm>
            <a:off x="5868349"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9" name="Google Shape;2659;p17"/>
          <p:cNvSpPr txBox="1">
            <a:spLocks noGrp="1"/>
          </p:cNvSpPr>
          <p:nvPr>
            <p:ph type="title" idx="15"/>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660" name="Google Shape;2660;p17"/>
          <p:cNvGrpSpPr/>
          <p:nvPr/>
        </p:nvGrpSpPr>
        <p:grpSpPr>
          <a:xfrm>
            <a:off x="4567713" y="-1252061"/>
            <a:ext cx="4070120" cy="3103004"/>
            <a:chOff x="4567713" y="-1252061"/>
            <a:chExt cx="4070120" cy="3103004"/>
          </a:xfrm>
        </p:grpSpPr>
        <p:grpSp>
          <p:nvGrpSpPr>
            <p:cNvPr id="2661" name="Google Shape;2661;p17"/>
            <p:cNvGrpSpPr/>
            <p:nvPr/>
          </p:nvGrpSpPr>
          <p:grpSpPr>
            <a:xfrm rot="3600081">
              <a:off x="4777077" y="-400223"/>
              <a:ext cx="2180676" cy="1742547"/>
              <a:chOff x="1340325" y="4148525"/>
              <a:chExt cx="1340250" cy="1070975"/>
            </a:xfrm>
          </p:grpSpPr>
          <p:sp>
            <p:nvSpPr>
              <p:cNvPr id="2662" name="Google Shape;2662;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17"/>
            <p:cNvGrpSpPr/>
            <p:nvPr/>
          </p:nvGrpSpPr>
          <p:grpSpPr>
            <a:xfrm rot="-6250835" flipH="1">
              <a:off x="6435643" y="-852774"/>
              <a:ext cx="2180694" cy="1742562"/>
              <a:chOff x="1340325" y="4148525"/>
              <a:chExt cx="1340250" cy="1070975"/>
            </a:xfrm>
          </p:grpSpPr>
          <p:sp>
            <p:nvSpPr>
              <p:cNvPr id="2764" name="Google Shape;2764;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073"/>
        <p:cNvGrpSpPr/>
        <p:nvPr/>
      </p:nvGrpSpPr>
      <p:grpSpPr>
        <a:xfrm>
          <a:off x="0" y="0"/>
          <a:ext cx="0" cy="0"/>
          <a:chOff x="0" y="0"/>
          <a:chExt cx="0" cy="0"/>
        </a:xfrm>
      </p:grpSpPr>
      <p:grpSp>
        <p:nvGrpSpPr>
          <p:cNvPr id="3074" name="Google Shape;3074;p19"/>
          <p:cNvGrpSpPr/>
          <p:nvPr/>
        </p:nvGrpSpPr>
        <p:grpSpPr>
          <a:xfrm>
            <a:off x="-621971" y="920266"/>
            <a:ext cx="10050926" cy="4703100"/>
            <a:chOff x="-621971" y="920266"/>
            <a:chExt cx="10050926" cy="4703100"/>
          </a:xfrm>
        </p:grpSpPr>
        <p:grpSp>
          <p:nvGrpSpPr>
            <p:cNvPr id="3075" name="Google Shape;3075;p19"/>
            <p:cNvGrpSpPr/>
            <p:nvPr/>
          </p:nvGrpSpPr>
          <p:grpSpPr>
            <a:xfrm rot="10800000" flipH="1">
              <a:off x="7623698" y="920266"/>
              <a:ext cx="1805257" cy="2490022"/>
              <a:chOff x="2763875" y="3698500"/>
              <a:chExt cx="1288825" cy="1777825"/>
            </a:xfrm>
          </p:grpSpPr>
          <p:sp>
            <p:nvSpPr>
              <p:cNvPr id="3076" name="Google Shape;3076;p19"/>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9"/>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9"/>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9"/>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9"/>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9"/>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9"/>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9"/>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9"/>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9"/>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9"/>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9"/>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9"/>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9"/>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9"/>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9"/>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9"/>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9"/>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9"/>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9"/>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9"/>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9"/>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9"/>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9"/>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9"/>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9"/>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9"/>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9"/>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9"/>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9"/>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9"/>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9"/>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9"/>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9"/>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9"/>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9"/>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9"/>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9"/>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9"/>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9"/>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9"/>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9"/>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9"/>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9"/>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9"/>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9"/>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9"/>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9"/>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9"/>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9"/>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9"/>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9"/>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9"/>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9"/>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9"/>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9"/>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9"/>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9"/>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9"/>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9"/>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9"/>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9"/>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9"/>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9"/>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9"/>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9"/>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9"/>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9"/>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9"/>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9"/>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9"/>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9"/>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9"/>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9"/>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9"/>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9"/>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9"/>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9"/>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9"/>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9"/>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9"/>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9"/>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9"/>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9"/>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9"/>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9"/>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9"/>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9"/>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9"/>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9"/>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9"/>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9"/>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9"/>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9"/>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9"/>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9"/>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9"/>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9"/>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9"/>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9"/>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9"/>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9"/>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9"/>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1" name="Google Shape;3191;p19"/>
            <p:cNvGrpSpPr/>
            <p:nvPr/>
          </p:nvGrpSpPr>
          <p:grpSpPr>
            <a:xfrm rot="-8605608">
              <a:off x="-302531" y="3293407"/>
              <a:ext cx="2287998" cy="1828307"/>
              <a:chOff x="1340325" y="4148525"/>
              <a:chExt cx="1340250" cy="1070975"/>
            </a:xfrm>
          </p:grpSpPr>
          <p:sp>
            <p:nvSpPr>
              <p:cNvPr id="3192" name="Google Shape;3192;p19"/>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9"/>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9"/>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9"/>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9"/>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9"/>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9"/>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9"/>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9"/>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9"/>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9"/>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9"/>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9"/>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9"/>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9"/>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9"/>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9"/>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9"/>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9"/>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9"/>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9"/>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9"/>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9"/>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9"/>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9"/>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9"/>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9"/>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9"/>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9"/>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9"/>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9"/>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9"/>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9"/>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9"/>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9"/>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9"/>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9"/>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9"/>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9"/>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9"/>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9"/>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9"/>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9"/>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9"/>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9"/>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9"/>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9"/>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9"/>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9"/>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9"/>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9"/>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9"/>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9"/>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9"/>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9"/>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9"/>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9"/>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9"/>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9"/>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9"/>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9"/>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9"/>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9"/>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9"/>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9"/>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9"/>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9"/>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9"/>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9"/>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9"/>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9"/>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9"/>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9"/>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9"/>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9"/>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9"/>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9"/>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9"/>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293" name="Google Shape;3293;p19"/>
          <p:cNvPicPr preferRelativeResize="0"/>
          <p:nvPr/>
        </p:nvPicPr>
        <p:blipFill>
          <a:blip r:embed="rId2">
            <a:alphaModFix/>
          </a:blip>
          <a:stretch>
            <a:fillRect/>
          </a:stretch>
        </p:blipFill>
        <p:spPr>
          <a:xfrm rot="10800000">
            <a:off x="2727623" y="-1822262"/>
            <a:ext cx="1996953" cy="3027630"/>
          </a:xfrm>
          <a:prstGeom prst="rect">
            <a:avLst/>
          </a:prstGeom>
          <a:noFill/>
          <a:ln>
            <a:noFill/>
          </a:ln>
        </p:spPr>
      </p:pic>
      <p:sp>
        <p:nvSpPr>
          <p:cNvPr id="3294" name="Google Shape;3294;p19"/>
          <p:cNvSpPr txBox="1">
            <a:spLocks noGrp="1"/>
          </p:cNvSpPr>
          <p:nvPr>
            <p:ph type="title"/>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BLANK_1_1_1_2_1">
    <p:spTree>
      <p:nvGrpSpPr>
        <p:cNvPr id="1" name="Shape 3440"/>
        <p:cNvGrpSpPr/>
        <p:nvPr/>
      </p:nvGrpSpPr>
      <p:grpSpPr>
        <a:xfrm>
          <a:off x="0" y="0"/>
          <a:ext cx="0" cy="0"/>
          <a:chOff x="0" y="0"/>
          <a:chExt cx="0" cy="0"/>
        </a:xfrm>
      </p:grpSpPr>
      <p:sp>
        <p:nvSpPr>
          <p:cNvPr id="3441" name="Google Shape;3441;p22"/>
          <p:cNvSpPr txBox="1">
            <a:spLocks noGrp="1"/>
          </p:cNvSpPr>
          <p:nvPr>
            <p:ph type="body" idx="1"/>
          </p:nvPr>
        </p:nvSpPr>
        <p:spPr>
          <a:xfrm>
            <a:off x="4946716" y="2356500"/>
            <a:ext cx="3128100" cy="1623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algn="r" rtl="0">
              <a:lnSpc>
                <a:spcPct val="115000"/>
              </a:lnSpc>
              <a:spcBef>
                <a:spcPts val="0"/>
              </a:spcBef>
              <a:spcAft>
                <a:spcPts val="0"/>
              </a:spcAft>
              <a:buClr>
                <a:srgbClr val="434343"/>
              </a:buClr>
              <a:buSzPts val="1400"/>
              <a:buChar char="○"/>
              <a:defRPr>
                <a:solidFill>
                  <a:srgbClr val="434343"/>
                </a:solidFill>
              </a:defRPr>
            </a:lvl2pPr>
            <a:lvl3pPr marL="1371600" lvl="2" indent="-317500" algn="r" rtl="0">
              <a:lnSpc>
                <a:spcPct val="115000"/>
              </a:lnSpc>
              <a:spcBef>
                <a:spcPts val="0"/>
              </a:spcBef>
              <a:spcAft>
                <a:spcPts val="0"/>
              </a:spcAft>
              <a:buClr>
                <a:srgbClr val="434343"/>
              </a:buClr>
              <a:buSzPts val="1400"/>
              <a:buChar char="■"/>
              <a:defRPr>
                <a:solidFill>
                  <a:srgbClr val="434343"/>
                </a:solidFill>
              </a:defRPr>
            </a:lvl3pPr>
            <a:lvl4pPr marL="1828800" lvl="3" indent="-317500" algn="r" rtl="0">
              <a:lnSpc>
                <a:spcPct val="115000"/>
              </a:lnSpc>
              <a:spcBef>
                <a:spcPts val="0"/>
              </a:spcBef>
              <a:spcAft>
                <a:spcPts val="0"/>
              </a:spcAft>
              <a:buClr>
                <a:srgbClr val="434343"/>
              </a:buClr>
              <a:buSzPts val="1400"/>
              <a:buChar char="●"/>
              <a:defRPr>
                <a:solidFill>
                  <a:srgbClr val="434343"/>
                </a:solidFill>
              </a:defRPr>
            </a:lvl4pPr>
            <a:lvl5pPr marL="2286000" lvl="4" indent="-317500" algn="r" rtl="0">
              <a:lnSpc>
                <a:spcPct val="115000"/>
              </a:lnSpc>
              <a:spcBef>
                <a:spcPts val="0"/>
              </a:spcBef>
              <a:spcAft>
                <a:spcPts val="0"/>
              </a:spcAft>
              <a:buClr>
                <a:srgbClr val="434343"/>
              </a:buClr>
              <a:buSzPts val="1400"/>
              <a:buChar char="○"/>
              <a:defRPr>
                <a:solidFill>
                  <a:srgbClr val="434343"/>
                </a:solidFill>
              </a:defRPr>
            </a:lvl5pPr>
            <a:lvl6pPr marL="2743200" lvl="5" indent="-317500" algn="r" rtl="0">
              <a:lnSpc>
                <a:spcPct val="115000"/>
              </a:lnSpc>
              <a:spcBef>
                <a:spcPts val="0"/>
              </a:spcBef>
              <a:spcAft>
                <a:spcPts val="0"/>
              </a:spcAft>
              <a:buClr>
                <a:srgbClr val="434343"/>
              </a:buClr>
              <a:buSzPts val="1400"/>
              <a:buChar char="■"/>
              <a:defRPr>
                <a:solidFill>
                  <a:srgbClr val="434343"/>
                </a:solidFill>
              </a:defRPr>
            </a:lvl6pPr>
            <a:lvl7pPr marL="3200400" lvl="6" indent="-317500" algn="r" rtl="0">
              <a:lnSpc>
                <a:spcPct val="115000"/>
              </a:lnSpc>
              <a:spcBef>
                <a:spcPts val="0"/>
              </a:spcBef>
              <a:spcAft>
                <a:spcPts val="0"/>
              </a:spcAft>
              <a:buClr>
                <a:srgbClr val="434343"/>
              </a:buClr>
              <a:buSzPts val="1400"/>
              <a:buChar char="●"/>
              <a:defRPr>
                <a:solidFill>
                  <a:srgbClr val="434343"/>
                </a:solidFill>
              </a:defRPr>
            </a:lvl7pPr>
            <a:lvl8pPr marL="3657600" lvl="7" indent="-317500" algn="r" rtl="0">
              <a:lnSpc>
                <a:spcPct val="115000"/>
              </a:lnSpc>
              <a:spcBef>
                <a:spcPts val="0"/>
              </a:spcBef>
              <a:spcAft>
                <a:spcPts val="0"/>
              </a:spcAft>
              <a:buClr>
                <a:srgbClr val="434343"/>
              </a:buClr>
              <a:buSzPts val="1400"/>
              <a:buChar char="○"/>
              <a:defRPr>
                <a:solidFill>
                  <a:srgbClr val="434343"/>
                </a:solidFill>
              </a:defRPr>
            </a:lvl8pPr>
            <a:lvl9pPr marL="4114800" lvl="8" indent="-317500" algn="r"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442" name="Google Shape;3442;p22"/>
          <p:cNvSpPr txBox="1">
            <a:spLocks noGrp="1"/>
          </p:cNvSpPr>
          <p:nvPr>
            <p:ph type="title"/>
          </p:nvPr>
        </p:nvSpPr>
        <p:spPr>
          <a:xfrm>
            <a:off x="4946725" y="1163700"/>
            <a:ext cx="3128100" cy="1192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pic>
        <p:nvPicPr>
          <p:cNvPr id="3443" name="Google Shape;3443;p22"/>
          <p:cNvPicPr preferRelativeResize="0"/>
          <p:nvPr/>
        </p:nvPicPr>
        <p:blipFill>
          <a:blip r:embed="rId2">
            <a:alphaModFix/>
          </a:blip>
          <a:stretch>
            <a:fillRect/>
          </a:stretch>
        </p:blipFill>
        <p:spPr>
          <a:xfrm>
            <a:off x="7176625" y="2994900"/>
            <a:ext cx="1846950" cy="2800174"/>
          </a:xfrm>
          <a:prstGeom prst="rect">
            <a:avLst/>
          </a:prstGeom>
          <a:noFill/>
          <a:ln>
            <a:noFill/>
          </a:ln>
        </p:spPr>
      </p:pic>
      <p:grpSp>
        <p:nvGrpSpPr>
          <p:cNvPr id="3444" name="Google Shape;3444;p22"/>
          <p:cNvGrpSpPr/>
          <p:nvPr/>
        </p:nvGrpSpPr>
        <p:grpSpPr>
          <a:xfrm>
            <a:off x="-558570" y="-1600139"/>
            <a:ext cx="10446749" cy="8077819"/>
            <a:chOff x="-558570" y="-1600139"/>
            <a:chExt cx="10446749" cy="8077819"/>
          </a:xfrm>
        </p:grpSpPr>
        <p:grpSp>
          <p:nvGrpSpPr>
            <p:cNvPr id="3445" name="Google Shape;3445;p22"/>
            <p:cNvGrpSpPr/>
            <p:nvPr/>
          </p:nvGrpSpPr>
          <p:grpSpPr>
            <a:xfrm rot="3045761" flipH="1">
              <a:off x="74122" y="-830585"/>
              <a:ext cx="1805277" cy="2490115"/>
              <a:chOff x="2763875" y="3698500"/>
              <a:chExt cx="1288825" cy="1777825"/>
            </a:xfrm>
          </p:grpSpPr>
          <p:sp>
            <p:nvSpPr>
              <p:cNvPr id="3446" name="Google Shape;3446;p2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1" name="Google Shape;3561;p22"/>
            <p:cNvGrpSpPr/>
            <p:nvPr/>
          </p:nvGrpSpPr>
          <p:grpSpPr>
            <a:xfrm rot="-6299958">
              <a:off x="2939999" y="4222023"/>
              <a:ext cx="2287889" cy="1828220"/>
              <a:chOff x="1340325" y="4148525"/>
              <a:chExt cx="1340250" cy="1070975"/>
            </a:xfrm>
          </p:grpSpPr>
          <p:sp>
            <p:nvSpPr>
              <p:cNvPr id="3562" name="Google Shape;3562;p2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22"/>
            <p:cNvGrpSpPr/>
            <p:nvPr/>
          </p:nvGrpSpPr>
          <p:grpSpPr>
            <a:xfrm rot="-2362395" flipH="1">
              <a:off x="7280067" y="-1081934"/>
              <a:ext cx="2287873" cy="1828207"/>
              <a:chOff x="1340325" y="4148525"/>
              <a:chExt cx="1340250" cy="1070975"/>
            </a:xfrm>
          </p:grpSpPr>
          <p:sp>
            <p:nvSpPr>
              <p:cNvPr id="3664" name="Google Shape;3664;p2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117"/>
        <p:cNvGrpSpPr/>
        <p:nvPr/>
      </p:nvGrpSpPr>
      <p:grpSpPr>
        <a:xfrm>
          <a:off x="0" y="0"/>
          <a:ext cx="0" cy="0"/>
          <a:chOff x="0" y="0"/>
          <a:chExt cx="0" cy="0"/>
        </a:xfrm>
      </p:grpSpPr>
      <p:sp>
        <p:nvSpPr>
          <p:cNvPr id="1118" name="Google Shape;1118;p8"/>
          <p:cNvSpPr txBox="1">
            <a:spLocks noGrp="1"/>
          </p:cNvSpPr>
          <p:nvPr>
            <p:ph type="title"/>
          </p:nvPr>
        </p:nvSpPr>
        <p:spPr>
          <a:xfrm>
            <a:off x="636225" y="361250"/>
            <a:ext cx="3790500" cy="648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119" name="Google Shape;1119;p8"/>
          <p:cNvGrpSpPr/>
          <p:nvPr/>
        </p:nvGrpSpPr>
        <p:grpSpPr>
          <a:xfrm>
            <a:off x="-3020499" y="-1376653"/>
            <a:ext cx="7615781" cy="3533295"/>
            <a:chOff x="-3020499" y="-1376653"/>
            <a:chExt cx="7615781" cy="3533295"/>
          </a:xfrm>
        </p:grpSpPr>
        <p:grpSp>
          <p:nvGrpSpPr>
            <p:cNvPr id="1120" name="Google Shape;1120;p8"/>
            <p:cNvGrpSpPr/>
            <p:nvPr/>
          </p:nvGrpSpPr>
          <p:grpSpPr>
            <a:xfrm rot="5139609">
              <a:off x="-1782422" y="-227602"/>
              <a:ext cx="1051665" cy="3458152"/>
              <a:chOff x="6772950" y="1141500"/>
              <a:chExt cx="372575" cy="1225125"/>
            </a:xfrm>
          </p:grpSpPr>
          <p:sp>
            <p:nvSpPr>
              <p:cNvPr id="1121" name="Google Shape;1121;p8"/>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8"/>
            <p:cNvGrpSpPr/>
            <p:nvPr/>
          </p:nvGrpSpPr>
          <p:grpSpPr>
            <a:xfrm>
              <a:off x="2307341" y="-1376653"/>
              <a:ext cx="2287941" cy="1828261"/>
              <a:chOff x="1340325" y="4148525"/>
              <a:chExt cx="1340250" cy="1070975"/>
            </a:xfrm>
          </p:grpSpPr>
          <p:sp>
            <p:nvSpPr>
              <p:cNvPr id="1153" name="Google Shape;1153;p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TITLE_ONLY_2_1_1_1">
    <p:spTree>
      <p:nvGrpSpPr>
        <p:cNvPr id="1" name="Shape 1475"/>
        <p:cNvGrpSpPr/>
        <p:nvPr/>
      </p:nvGrpSpPr>
      <p:grpSpPr>
        <a:xfrm>
          <a:off x="0" y="0"/>
          <a:ext cx="0" cy="0"/>
          <a:chOff x="0" y="0"/>
          <a:chExt cx="0" cy="0"/>
        </a:xfrm>
      </p:grpSpPr>
      <p:grpSp>
        <p:nvGrpSpPr>
          <p:cNvPr id="1476" name="Google Shape;1476;p10"/>
          <p:cNvGrpSpPr/>
          <p:nvPr/>
        </p:nvGrpSpPr>
        <p:grpSpPr>
          <a:xfrm rot="10800000">
            <a:off x="-1702484" y="-411953"/>
            <a:ext cx="11644056" cy="3705293"/>
            <a:chOff x="-1618884" y="-349228"/>
            <a:chExt cx="11644056" cy="3705293"/>
          </a:xfrm>
        </p:grpSpPr>
        <p:grpSp>
          <p:nvGrpSpPr>
            <p:cNvPr id="1477" name="Google Shape;1477;p10"/>
            <p:cNvGrpSpPr/>
            <p:nvPr/>
          </p:nvGrpSpPr>
          <p:grpSpPr>
            <a:xfrm rot="7001257" flipH="1">
              <a:off x="7604745" y="-228570"/>
              <a:ext cx="1805284" cy="2490078"/>
              <a:chOff x="2763875" y="3698500"/>
              <a:chExt cx="1288825" cy="1777825"/>
            </a:xfrm>
          </p:grpSpPr>
          <p:sp>
            <p:nvSpPr>
              <p:cNvPr id="1478" name="Google Shape;1478;p10"/>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0"/>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0"/>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0"/>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0"/>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0"/>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0"/>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0"/>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0"/>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0"/>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0"/>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0"/>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0"/>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0"/>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0"/>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0"/>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0"/>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0"/>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0"/>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0"/>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0"/>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0"/>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0"/>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0"/>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0"/>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0"/>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0"/>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0"/>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0"/>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0"/>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0"/>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0"/>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0"/>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0"/>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0"/>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0"/>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0"/>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0"/>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0"/>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0"/>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0"/>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0"/>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0"/>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0"/>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0"/>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0"/>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0"/>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0"/>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0"/>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0"/>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0"/>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0"/>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0"/>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0"/>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0"/>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0"/>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0"/>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0"/>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0"/>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0"/>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0"/>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0"/>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0"/>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0"/>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0"/>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0"/>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0"/>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0"/>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0"/>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0"/>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0"/>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0"/>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0"/>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0"/>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0"/>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0"/>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0"/>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0"/>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0"/>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0"/>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0"/>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0"/>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0"/>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0"/>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0"/>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0"/>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10"/>
            <p:cNvGrpSpPr/>
            <p:nvPr/>
          </p:nvGrpSpPr>
          <p:grpSpPr>
            <a:xfrm rot="-4372622">
              <a:off x="-1552432" y="1079575"/>
              <a:ext cx="2287895" cy="1828225"/>
              <a:chOff x="1340325" y="4148525"/>
              <a:chExt cx="1340250" cy="1070975"/>
            </a:xfrm>
          </p:grpSpPr>
          <p:sp>
            <p:nvSpPr>
              <p:cNvPr id="1594" name="Google Shape;1594;p10"/>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5" name="Google Shape;1695;p10"/>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6"/>
        <p:cNvGrpSpPr/>
        <p:nvPr/>
      </p:nvGrpSpPr>
      <p:grpSpPr>
        <a:xfrm>
          <a:off x="0" y="0"/>
          <a:ext cx="0" cy="0"/>
          <a:chOff x="0" y="0"/>
          <a:chExt cx="0" cy="0"/>
        </a:xfrm>
      </p:grpSpPr>
      <p:sp>
        <p:nvSpPr>
          <p:cNvPr id="1697" name="Google Shape;1697;p11"/>
          <p:cNvSpPr txBox="1">
            <a:spLocks noGrp="1"/>
          </p:cNvSpPr>
          <p:nvPr>
            <p:ph type="body" idx="1"/>
          </p:nvPr>
        </p:nvSpPr>
        <p:spPr>
          <a:xfrm>
            <a:off x="720000" y="1554050"/>
            <a:ext cx="3467700" cy="3049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698" name="Google Shape;1698;p11"/>
          <p:cNvSpPr txBox="1">
            <a:spLocks noGrp="1"/>
          </p:cNvSpPr>
          <p:nvPr>
            <p:ph type="title"/>
          </p:nvPr>
        </p:nvSpPr>
        <p:spPr>
          <a:xfrm>
            <a:off x="636225" y="361250"/>
            <a:ext cx="2965200" cy="1192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699" name="Google Shape;1699;p11"/>
          <p:cNvGrpSpPr/>
          <p:nvPr/>
        </p:nvGrpSpPr>
        <p:grpSpPr>
          <a:xfrm>
            <a:off x="3717667" y="630461"/>
            <a:ext cx="5973603" cy="5056939"/>
            <a:chOff x="3694317" y="622686"/>
            <a:chExt cx="5973603" cy="5056939"/>
          </a:xfrm>
        </p:grpSpPr>
        <p:grpSp>
          <p:nvGrpSpPr>
            <p:cNvPr id="1700" name="Google Shape;1700;p11"/>
            <p:cNvGrpSpPr/>
            <p:nvPr/>
          </p:nvGrpSpPr>
          <p:grpSpPr>
            <a:xfrm rot="3317427">
              <a:off x="7100515" y="2818142"/>
              <a:ext cx="956536" cy="3145513"/>
              <a:chOff x="6772950" y="1141500"/>
              <a:chExt cx="372575" cy="1225125"/>
            </a:xfrm>
          </p:grpSpPr>
          <p:sp>
            <p:nvSpPr>
              <p:cNvPr id="1701" name="Google Shape;1701;p1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11"/>
            <p:cNvGrpSpPr/>
            <p:nvPr/>
          </p:nvGrpSpPr>
          <p:grpSpPr>
            <a:xfrm rot="-6299958">
              <a:off x="7344949" y="1050123"/>
              <a:ext cx="2287889" cy="1828220"/>
              <a:chOff x="1340325" y="4148525"/>
              <a:chExt cx="1340250" cy="1070975"/>
            </a:xfrm>
          </p:grpSpPr>
          <p:sp>
            <p:nvSpPr>
              <p:cNvPr id="1733" name="Google Shape;1733;p1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11"/>
            <p:cNvGrpSpPr/>
            <p:nvPr/>
          </p:nvGrpSpPr>
          <p:grpSpPr>
            <a:xfrm rot="6299958" flipH="1">
              <a:off x="3729399" y="3172473"/>
              <a:ext cx="2287889" cy="1828220"/>
              <a:chOff x="1340325" y="4148525"/>
              <a:chExt cx="1340250" cy="1070975"/>
            </a:xfrm>
          </p:grpSpPr>
          <p:sp>
            <p:nvSpPr>
              <p:cNvPr id="1835" name="Google Shape;1835;p1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9" r:id="rId9"/>
    <p:sldLayoutId id="2147483661" r:id="rId10"/>
    <p:sldLayoutId id="2147483662" r:id="rId11"/>
    <p:sldLayoutId id="2147483663" r:id="rId12"/>
    <p:sldLayoutId id="2147483665" r:id="rId13"/>
    <p:sldLayoutId id="2147483668" r:id="rId14"/>
    <p:sldLayoutId id="2147483671"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cxnSp>
        <p:nvCxnSpPr>
          <p:cNvPr id="5386" name="Google Shape;5386;p35"/>
          <p:cNvCxnSpPr/>
          <p:nvPr/>
        </p:nvCxnSpPr>
        <p:spPr>
          <a:xfrm>
            <a:off x="3650856" y="2534740"/>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387" name="Google Shape;5387;p35"/>
          <p:cNvGrpSpPr/>
          <p:nvPr/>
        </p:nvGrpSpPr>
        <p:grpSpPr>
          <a:xfrm>
            <a:off x="6101008" y="0"/>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227759" y="215153"/>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
        <p:nvSpPr>
          <p:cNvPr id="18" name="Title 2"/>
          <p:cNvSpPr>
            <a:spLocks noGrp="1"/>
          </p:cNvSpPr>
          <p:nvPr>
            <p:ph type="ctrTitle" idx="2"/>
          </p:nvPr>
        </p:nvSpPr>
        <p:spPr>
          <a:xfrm>
            <a:off x="3060688" y="1268017"/>
            <a:ext cx="2974936" cy="1060158"/>
          </a:xfrm>
        </p:spPr>
        <p:txBody>
          <a:bodyPr/>
          <a:lstStyle/>
          <a:p>
            <a:r>
              <a:rPr lang="en-US" sz="8800" b="0" smtClean="0">
                <a:latin typeface="UTM Gloria" panose="02040603050506020204" pitchFamily="18" charset="0"/>
                <a:ea typeface="Marcellus"/>
                <a:cs typeface="Marcellus"/>
              </a:rPr>
              <a:t>VẬT LÍ 9</a:t>
            </a:r>
            <a:endParaRPr lang="en-US" sz="8800" b="0">
              <a:latin typeface="UTM Gloria" panose="02040603050506020204" pitchFamily="18" charset="0"/>
              <a:ea typeface="Marcellus"/>
              <a:cs typeface="Marcellu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6"/>
        <p:cNvGrpSpPr/>
        <p:nvPr/>
      </p:nvGrpSpPr>
      <p:grpSpPr>
        <a:xfrm>
          <a:off x="0" y="0"/>
          <a:ext cx="0" cy="0"/>
          <a:chOff x="0" y="0"/>
          <a:chExt cx="0" cy="0"/>
        </a:xfrm>
      </p:grpSpPr>
      <p:sp>
        <p:nvSpPr>
          <p:cNvPr id="24" name="Google Shape;5440;p37"/>
          <p:cNvSpPr txBox="1">
            <a:spLocks/>
          </p:cNvSpPr>
          <p:nvPr/>
        </p:nvSpPr>
        <p:spPr>
          <a:xfrm>
            <a:off x="602429" y="349314"/>
            <a:ext cx="7498080" cy="6081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II - TRỤC CHÍNH, QUANG TÂM, TIÊU ĐIỂM, TIÊU CỰ CỦA THẤU KÍNH HỘI TỤ </a:t>
            </a:r>
            <a:endParaRPr lang="en-US" sz="3200">
              <a:latin typeface="Times New Roman" panose="02020603050405020304" pitchFamily="18" charset="0"/>
              <a:ea typeface="Marcellus"/>
              <a:cs typeface="Times New Roman" panose="02020603050405020304" pitchFamily="18" charset="0"/>
            </a:endParaRPr>
          </a:p>
        </p:txBody>
      </p:sp>
      <p:sp>
        <p:nvSpPr>
          <p:cNvPr id="3" name="Rectangle 2"/>
          <p:cNvSpPr/>
          <p:nvPr/>
        </p:nvSpPr>
        <p:spPr>
          <a:xfrm>
            <a:off x="729310" y="1042378"/>
            <a:ext cx="1787669" cy="400110"/>
          </a:xfrm>
          <a:prstGeom prst="rect">
            <a:avLst/>
          </a:prstGeom>
        </p:spPr>
        <p:txBody>
          <a:bodyPr wrap="none">
            <a:spAutoFit/>
          </a:bodyPr>
          <a:lstStyle/>
          <a:p>
            <a:pPr marL="257175" lvl="0" indent="-257175" defTabSz="685800" eaLnBrk="1" fontAlgn="base" latinLnBrk="0" hangingPunct="1">
              <a:buSzTx/>
              <a:buFont typeface="Arial"/>
              <a:buNone/>
              <a:tabLst/>
              <a:defRPr/>
            </a:pPr>
            <a:r>
              <a:rPr lang="en-US" altLang="en-US" sz="2000" b="1">
                <a:solidFill>
                  <a:schemeClr val="dk1"/>
                </a:solidFill>
                <a:latin typeface="Times New Roman" panose="02020603050405020304" pitchFamily="18" charset="0"/>
                <a:ea typeface="Marcellus"/>
                <a:cs typeface="Times New Roman" panose="02020603050405020304" pitchFamily="18" charset="0"/>
              </a:rPr>
              <a:t>1. Trục chính  </a:t>
            </a:r>
          </a:p>
        </p:txBody>
      </p:sp>
      <p:sp>
        <p:nvSpPr>
          <p:cNvPr id="4" name="Rectangle 3"/>
          <p:cNvSpPr/>
          <p:nvPr/>
        </p:nvSpPr>
        <p:spPr>
          <a:xfrm>
            <a:off x="998587" y="1516781"/>
            <a:ext cx="4643462" cy="1631216"/>
          </a:xfrm>
          <a:prstGeom prst="rect">
            <a:avLst/>
          </a:prstGeom>
        </p:spPr>
        <p:txBody>
          <a:bodyPr wrap="square">
            <a:spAutoFit/>
          </a:bodyPr>
          <a:lstStyle/>
          <a:p>
            <a:pPr marL="342900" lvl="0" indent="-342900" algn="just" fontAlgn="base">
              <a:spcAft>
                <a:spcPct val="0"/>
              </a:spcAft>
              <a:buClrTx/>
              <a:buFont typeface="Wingdings" panose="05000000000000000000" pitchFamily="2" charset="2"/>
              <a:buChar char="§"/>
            </a:pP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Trong các tia tới vuông góc với mặt thấu kính hội tụ, có một tia cho tia ló truyền thẳng không đổi hướng. </a:t>
            </a:r>
            <a:endPar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endParaRPr>
          </a:p>
          <a:p>
            <a:pPr marL="342900" lvl="0" indent="-342900" algn="just" fontAlgn="base">
              <a:spcAft>
                <a:spcPct val="0"/>
              </a:spcAft>
              <a:buClrTx/>
              <a:buFont typeface="Wingdings" panose="05000000000000000000" pitchFamily="2" charset="2"/>
              <a:buChar char="§"/>
            </a:pP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này trùng với một đường thẳng gọi là </a:t>
            </a:r>
            <a:r>
              <a:rPr lang="en-US" altLang="en-US" sz="2000" smtClean="0">
                <a:solidFill>
                  <a:srgbClr val="C00000"/>
                </a:solidFill>
                <a:latin typeface="Times New Roman" panose="02020603050405020304" pitchFamily="18" charset="0"/>
                <a:ea typeface="Marcellus"/>
                <a:cs typeface="Times New Roman" panose="02020603050405020304" pitchFamily="18" charset="0"/>
              </a:rPr>
              <a:t>trục chính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Δ</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của thấu kính. </a:t>
            </a:r>
          </a:p>
        </p:txBody>
      </p:sp>
      <p:sp>
        <p:nvSpPr>
          <p:cNvPr id="27" name="Line 10"/>
          <p:cNvSpPr>
            <a:spLocks noChangeShapeType="1"/>
          </p:cNvSpPr>
          <p:nvPr/>
        </p:nvSpPr>
        <p:spPr bwMode="auto">
          <a:xfrm>
            <a:off x="6107654" y="2694118"/>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Times New Roman" panose="02020603050405020304" pitchFamily="18" charset="0"/>
              <a:ea typeface="+mn-ea"/>
              <a:cs typeface="Times New Roman" panose="02020603050405020304" pitchFamily="18" charset="0"/>
            </a:endParaRPr>
          </a:p>
        </p:txBody>
      </p:sp>
      <p:sp>
        <p:nvSpPr>
          <p:cNvPr id="28" name="Line 11"/>
          <p:cNvSpPr>
            <a:spLocks noChangeShapeType="1"/>
          </p:cNvSpPr>
          <p:nvPr/>
        </p:nvSpPr>
        <p:spPr bwMode="auto">
          <a:xfrm>
            <a:off x="7364954" y="2122618"/>
            <a:ext cx="0" cy="1143000"/>
          </a:xfrm>
          <a:prstGeom prst="line">
            <a:avLst/>
          </a:prstGeom>
          <a:noFill/>
          <a:ln w="317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Times New Roman" panose="02020603050405020304" pitchFamily="18" charset="0"/>
              <a:ea typeface="+mn-ea"/>
              <a:cs typeface="Times New Roman" panose="02020603050405020304" pitchFamily="18" charset="0"/>
            </a:endParaRPr>
          </a:p>
        </p:txBody>
      </p:sp>
      <p:sp>
        <p:nvSpPr>
          <p:cNvPr id="29" name="AutoShape 12"/>
          <p:cNvSpPr>
            <a:spLocks noChangeArrowheads="1"/>
          </p:cNvSpPr>
          <p:nvPr/>
        </p:nvSpPr>
        <p:spPr bwMode="auto">
          <a:xfrm>
            <a:off x="6009490" y="2769982"/>
            <a:ext cx="186915" cy="177613"/>
          </a:xfrm>
          <a:prstGeom prst="triangle">
            <a:avLst>
              <a:gd name="adj" fmla="val 50000"/>
            </a:avLst>
          </a:prstGeom>
          <a:solidFill>
            <a:srgbClr val="FFFFD9"/>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0" name="Text Box 14"/>
          <p:cNvSpPr txBox="1">
            <a:spLocks noChangeArrowheads="1"/>
          </p:cNvSpPr>
          <p:nvPr/>
        </p:nvSpPr>
        <p:spPr bwMode="auto">
          <a:xfrm>
            <a:off x="7034157" y="2688186"/>
            <a:ext cx="441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US" sz="1800" b="1" kern="1200" smtClean="0">
                <a:latin typeface="Times New Roman" panose="02020603050405020304" pitchFamily="18" charset="0"/>
                <a:ea typeface="+mn-ea"/>
                <a:cs typeface="Times New Roman" panose="02020603050405020304" pitchFamily="18" charset="0"/>
              </a:rPr>
              <a:t>O</a:t>
            </a:r>
          </a:p>
        </p:txBody>
      </p:sp>
      <p:sp>
        <p:nvSpPr>
          <p:cNvPr id="31" name="Rectangle 30"/>
          <p:cNvSpPr/>
          <p:nvPr/>
        </p:nvSpPr>
        <p:spPr>
          <a:xfrm>
            <a:off x="729310" y="3222291"/>
            <a:ext cx="1672253" cy="400110"/>
          </a:xfrm>
          <a:prstGeom prst="rect">
            <a:avLst/>
          </a:prstGeom>
        </p:spPr>
        <p:txBody>
          <a:bodyPr wrap="none">
            <a:spAutoFit/>
          </a:bodyPr>
          <a:lstStyle/>
          <a:p>
            <a:pPr marL="257175" lvl="0" indent="-257175" defTabSz="685800" eaLnBrk="1" fontAlgn="base" latinLnBrk="0" hangingPunct="1">
              <a:buSzTx/>
              <a:buFont typeface="Arial"/>
              <a:buNone/>
              <a:tabLst/>
              <a:defRPr/>
            </a:pPr>
            <a:r>
              <a:rPr lang="en-US" altLang="en-US" sz="2000" b="1" smtClean="0">
                <a:solidFill>
                  <a:schemeClr val="dk1"/>
                </a:solidFill>
                <a:latin typeface="Times New Roman" panose="02020603050405020304" pitchFamily="18" charset="0"/>
                <a:ea typeface="Marcellus"/>
                <a:cs typeface="Times New Roman" panose="02020603050405020304" pitchFamily="18" charset="0"/>
              </a:rPr>
              <a:t>2. Quang tâm</a:t>
            </a:r>
            <a:endParaRPr lang="en-US" altLang="en-US" sz="2000" b="1">
              <a:solidFill>
                <a:schemeClr val="dk1"/>
              </a:solidFill>
              <a:latin typeface="Times New Roman" panose="02020603050405020304" pitchFamily="18" charset="0"/>
              <a:ea typeface="Marcellus"/>
              <a:cs typeface="Times New Roman" panose="02020603050405020304" pitchFamily="18" charset="0"/>
            </a:endParaRPr>
          </a:p>
        </p:txBody>
      </p:sp>
      <p:sp>
        <p:nvSpPr>
          <p:cNvPr id="32" name="Text Box 10"/>
          <p:cNvSpPr txBox="1">
            <a:spLocks noChangeArrowheads="1"/>
          </p:cNvSpPr>
          <p:nvPr/>
        </p:nvSpPr>
        <p:spPr bwMode="auto">
          <a:xfrm>
            <a:off x="998587" y="3692759"/>
            <a:ext cx="52356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fontAlgn="base">
              <a:spcAft>
                <a:spcPct val="0"/>
              </a:spcAft>
              <a:buClrTx/>
              <a:buFont typeface="Wingdings" panose="05000000000000000000" pitchFamily="2" charset="2"/>
              <a:buChar char="§"/>
            </a:pPr>
            <a:r>
              <a:rPr lang="en-US" altLang="en-US" sz="2000">
                <a:solidFill>
                  <a:srgbClr val="C00000"/>
                </a:solidFill>
                <a:latin typeface="Times New Roman" panose="02020603050405020304" pitchFamily="18" charset="0"/>
                <a:ea typeface="Marcellus"/>
                <a:cs typeface="Times New Roman" panose="02020603050405020304" pitchFamily="18" charset="0"/>
              </a:rPr>
              <a:t>Quang tâm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(O) là điểm chính giữa của thấu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kính.</a:t>
            </a:r>
          </a:p>
          <a:p>
            <a:pPr marL="342900" indent="-342900" algn="just" fontAlgn="base">
              <a:spcAft>
                <a:spcPct val="0"/>
              </a:spcAft>
              <a:buClrTx/>
              <a:buFont typeface="Wingdings" panose="05000000000000000000" pitchFamily="2" charset="2"/>
              <a:buChar char="§"/>
            </a:pP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Mọi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tia sáng qua quang tâm đều truyền thẳng</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a:t>
            </a:r>
            <a:endPar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grpSp>
        <p:nvGrpSpPr>
          <p:cNvPr id="12" name="Group 11"/>
          <p:cNvGrpSpPr/>
          <p:nvPr/>
        </p:nvGrpSpPr>
        <p:grpSpPr>
          <a:xfrm>
            <a:off x="6842536" y="2197718"/>
            <a:ext cx="1044836" cy="980936"/>
            <a:chOff x="6842536" y="2197718"/>
            <a:chExt cx="1044836" cy="980936"/>
          </a:xfrm>
        </p:grpSpPr>
        <p:cxnSp>
          <p:nvCxnSpPr>
            <p:cNvPr id="6" name="Straight Connector 5"/>
            <p:cNvCxnSpPr/>
            <p:nvPr/>
          </p:nvCxnSpPr>
          <p:spPr>
            <a:xfrm>
              <a:off x="6842536" y="2197718"/>
              <a:ext cx="1044836" cy="98093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26580" y="2271225"/>
              <a:ext cx="165399" cy="17076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82796" y="2893964"/>
              <a:ext cx="110265" cy="8538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flipV="1">
            <a:off x="6691499" y="1810967"/>
            <a:ext cx="1392444" cy="101"/>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234200" y="1299358"/>
            <a:ext cx="2483372" cy="400110"/>
          </a:xfrm>
          <a:prstGeom prst="rect">
            <a:avLst/>
          </a:prstGeom>
        </p:spPr>
        <p:txBody>
          <a:bodyPr wrap="none">
            <a:spAutoFit/>
          </a:bodyPr>
          <a:lstStyle/>
          <a:p>
            <a:pPr marL="257175" lvl="0" indent="-257175" defTabSz="685800" eaLnBrk="1" fontAlgn="base" latinLnBrk="0" hangingPunct="1">
              <a:buSzTx/>
              <a:buFont typeface="Arial"/>
              <a:buNone/>
              <a:tabLst/>
              <a:defRPr/>
            </a:pPr>
            <a:r>
              <a:rPr lang="en-US" altLang="en-US" sz="2000" smtClean="0">
                <a:solidFill>
                  <a:schemeClr val="dk1"/>
                </a:solidFill>
                <a:latin typeface="Times New Roman" panose="02020603050405020304" pitchFamily="18" charset="0"/>
                <a:ea typeface="Marcellus"/>
                <a:cs typeface="Times New Roman" panose="02020603050405020304" pitchFamily="18" charset="0"/>
              </a:rPr>
              <a:t>Chiều truyền ánh sáng</a:t>
            </a:r>
            <a:endParaRPr lang="en-US" altLang="en-US" sz="2000">
              <a:solidFill>
                <a:schemeClr val="dk1"/>
              </a:solidFill>
              <a:latin typeface="Times New Roman" panose="02020603050405020304" pitchFamily="18" charset="0"/>
              <a:ea typeface="Marcellu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down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500"/>
                                        <p:tgtEl>
                                          <p:spTgt spid="28"/>
                                        </p:tgtEl>
                                      </p:cBhvr>
                                    </p:animEffect>
                                  </p:childTnLst>
                                </p:cTn>
                              </p:par>
                              <p:par>
                                <p:cTn id="18" presetID="18" presetClass="entr" presetSubtype="1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down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par>
                                <p:cTn id="26" presetID="22" presetClass="entr" presetSubtype="8"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P spid="32"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6"/>
        <p:cNvGrpSpPr/>
        <p:nvPr/>
      </p:nvGrpSpPr>
      <p:grpSpPr>
        <a:xfrm>
          <a:off x="0" y="0"/>
          <a:ext cx="0" cy="0"/>
          <a:chOff x="0" y="0"/>
          <a:chExt cx="0" cy="0"/>
        </a:xfrm>
      </p:grpSpPr>
      <p:sp>
        <p:nvSpPr>
          <p:cNvPr id="24" name="Google Shape;5440;p37"/>
          <p:cNvSpPr txBox="1">
            <a:spLocks/>
          </p:cNvSpPr>
          <p:nvPr/>
        </p:nvSpPr>
        <p:spPr>
          <a:xfrm>
            <a:off x="602429" y="349314"/>
            <a:ext cx="7498080" cy="6081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II - TRỤC CHÍNH, QUANG TÂM, TIÊU ĐIỂM, TIÊU CỰ CỦA THẤU KÍNH HỘI TỤ </a:t>
            </a:r>
            <a:endParaRPr lang="en-US" sz="3200">
              <a:latin typeface="Times New Roman" panose="02020603050405020304" pitchFamily="18" charset="0"/>
              <a:ea typeface="Marcellus"/>
              <a:cs typeface="Times New Roman" panose="02020603050405020304" pitchFamily="18" charset="0"/>
            </a:endParaRPr>
          </a:p>
        </p:txBody>
      </p:sp>
      <p:sp>
        <p:nvSpPr>
          <p:cNvPr id="3" name="Rectangle 2"/>
          <p:cNvSpPr/>
          <p:nvPr/>
        </p:nvSpPr>
        <p:spPr>
          <a:xfrm>
            <a:off x="729310" y="1042378"/>
            <a:ext cx="1544012" cy="400110"/>
          </a:xfrm>
          <a:prstGeom prst="rect">
            <a:avLst/>
          </a:prstGeom>
        </p:spPr>
        <p:txBody>
          <a:bodyPr wrap="none">
            <a:spAutoFit/>
          </a:bodyPr>
          <a:lstStyle/>
          <a:p>
            <a:pPr marL="257175" lvl="0" indent="-257175" defTabSz="685800" eaLnBrk="1" fontAlgn="base" latinLnBrk="0" hangingPunct="1">
              <a:buSzTx/>
              <a:buFont typeface="Arial"/>
              <a:buNone/>
              <a:tabLst/>
              <a:defRPr/>
            </a:pPr>
            <a:r>
              <a:rPr lang="en-US" altLang="en-US" sz="2000" b="1">
                <a:solidFill>
                  <a:schemeClr val="dk1"/>
                </a:solidFill>
                <a:latin typeface="Times New Roman" panose="02020603050405020304" pitchFamily="18" charset="0"/>
                <a:ea typeface="Marcellus"/>
                <a:cs typeface="Times New Roman" panose="02020603050405020304" pitchFamily="18" charset="0"/>
              </a:rPr>
              <a:t>3</a:t>
            </a:r>
            <a:r>
              <a:rPr lang="en-US" altLang="en-US" sz="2000" b="1" smtClean="0">
                <a:solidFill>
                  <a:schemeClr val="dk1"/>
                </a:solidFill>
                <a:latin typeface="Times New Roman" panose="02020603050405020304" pitchFamily="18" charset="0"/>
                <a:ea typeface="Marcellus"/>
                <a:cs typeface="Times New Roman" panose="02020603050405020304" pitchFamily="18" charset="0"/>
              </a:rPr>
              <a:t>. Tiêu điểm</a:t>
            </a:r>
            <a:endParaRPr lang="en-US" altLang="en-US" sz="2000" b="1">
              <a:solidFill>
                <a:schemeClr val="dk1"/>
              </a:solidFill>
              <a:latin typeface="Times New Roman" panose="02020603050405020304" pitchFamily="18" charset="0"/>
              <a:ea typeface="Marcellus"/>
              <a:cs typeface="Times New Roman" panose="02020603050405020304" pitchFamily="18" charset="0"/>
            </a:endParaRPr>
          </a:p>
        </p:txBody>
      </p:sp>
      <p:sp>
        <p:nvSpPr>
          <p:cNvPr id="4" name="Rectangle 3"/>
          <p:cNvSpPr/>
          <p:nvPr/>
        </p:nvSpPr>
        <p:spPr>
          <a:xfrm>
            <a:off x="944799" y="1527435"/>
            <a:ext cx="4643462" cy="3170099"/>
          </a:xfrm>
          <a:prstGeom prst="rect">
            <a:avLst/>
          </a:prstGeom>
        </p:spPr>
        <p:txBody>
          <a:bodyPr wrap="square">
            <a:spAutoFit/>
          </a:bodyPr>
          <a:lstStyle/>
          <a:p>
            <a:pPr marL="342900" lvl="0" indent="-342900" algn="just" fontAlgn="base">
              <a:spcAft>
                <a:spcPct val="0"/>
              </a:spcAft>
              <a:buClrTx/>
              <a:buFont typeface="Wingdings" panose="05000000000000000000" pitchFamily="2" charset="2"/>
              <a:buChar char="§"/>
            </a:pP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Một chùm tia tới song song với trục chính của thấu kính hội tụ cho chùm tia ló hội tụ tại điểm F nằm trên trục chính. Điểm đó gọi là </a:t>
            </a:r>
            <a:r>
              <a:rPr lang="en-US" altLang="en-US" sz="2000">
                <a:solidFill>
                  <a:srgbClr val="C00000"/>
                </a:solidFill>
                <a:latin typeface="Times New Roman" panose="02020603050405020304" pitchFamily="18" charset="0"/>
                <a:ea typeface="Marcellus"/>
                <a:cs typeface="Times New Roman" panose="02020603050405020304" pitchFamily="18" charset="0"/>
              </a:rPr>
              <a:t>tiêu </a:t>
            </a:r>
            <a:r>
              <a:rPr lang="en-US" altLang="en-US" sz="2000" smtClean="0">
                <a:solidFill>
                  <a:srgbClr val="C00000"/>
                </a:solidFill>
                <a:latin typeface="Times New Roman" panose="02020603050405020304" pitchFamily="18" charset="0"/>
                <a:ea typeface="Marcellus"/>
                <a:cs typeface="Times New Roman" panose="02020603050405020304" pitchFamily="18" charset="0"/>
              </a:rPr>
              <a:t>điểm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của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thấu kính hội tụ và nằm khác phía với chùm tia tới</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p>
          <a:p>
            <a:pPr lvl="0" algn="just" fontAlgn="base">
              <a:spcAft>
                <a:spcPct val="0"/>
              </a:spcAft>
              <a:buClrTx/>
            </a:pPr>
            <a:endPar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endParaRPr>
          </a:p>
          <a:p>
            <a:pPr marL="342900" lvl="0" indent="-342900" algn="just" fontAlgn="base">
              <a:spcAft>
                <a:spcPct val="0"/>
              </a:spcAft>
              <a:buClrTx/>
              <a:buFont typeface="Wingdings" panose="05000000000000000000" pitchFamily="2" charset="2"/>
              <a:buChar char="§"/>
            </a:pP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Mỗi thấu kính hội tụ có hai tiêu điểm F và F’ nằm về hai phía của thấu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kính, cách đều quang tâm.</a:t>
            </a:r>
            <a:endPar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878717" y="3155265"/>
            <a:ext cx="3000375" cy="1457325"/>
          </a:xfrm>
          <a:prstGeom prst="rect">
            <a:avLst/>
          </a:prstGeom>
        </p:spPr>
      </p:pic>
      <p:pic>
        <p:nvPicPr>
          <p:cNvPr id="5" name="Picture 4"/>
          <p:cNvPicPr>
            <a:picLocks noChangeAspect="1"/>
          </p:cNvPicPr>
          <p:nvPr/>
        </p:nvPicPr>
        <p:blipFill>
          <a:blip r:embed="rId4"/>
          <a:stretch>
            <a:fillRect/>
          </a:stretch>
        </p:blipFill>
        <p:spPr>
          <a:xfrm>
            <a:off x="5878717" y="1527435"/>
            <a:ext cx="3000375" cy="1407008"/>
          </a:xfrm>
          <a:prstGeom prst="rect">
            <a:avLst/>
          </a:prstGeom>
        </p:spPr>
      </p:pic>
    </p:spTree>
    <p:extLst>
      <p:ext uri="{BB962C8B-B14F-4D97-AF65-F5344CB8AC3E}">
        <p14:creationId xmlns:p14="http://schemas.microsoft.com/office/powerpoint/2010/main" val="42102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6"/>
        <p:cNvGrpSpPr/>
        <p:nvPr/>
      </p:nvGrpSpPr>
      <p:grpSpPr>
        <a:xfrm>
          <a:off x="0" y="0"/>
          <a:ext cx="0" cy="0"/>
          <a:chOff x="0" y="0"/>
          <a:chExt cx="0" cy="0"/>
        </a:xfrm>
      </p:grpSpPr>
      <p:sp>
        <p:nvSpPr>
          <p:cNvPr id="9" name="Google Shape;5493;p41"/>
          <p:cNvSpPr/>
          <p:nvPr/>
        </p:nvSpPr>
        <p:spPr>
          <a:xfrm>
            <a:off x="729310" y="3304136"/>
            <a:ext cx="7371199" cy="1454974"/>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5440;p37"/>
          <p:cNvSpPr txBox="1">
            <a:spLocks/>
          </p:cNvSpPr>
          <p:nvPr/>
        </p:nvSpPr>
        <p:spPr>
          <a:xfrm>
            <a:off x="602429" y="349314"/>
            <a:ext cx="7498080" cy="6081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II - TRỤC CHÍNH, QUANG TÂM, TIÊU ĐIỂM, TIÊU CỰ CỦA THẤU KÍNH HỘI TỤ </a:t>
            </a:r>
            <a:endParaRPr lang="en-US" sz="3200">
              <a:latin typeface="Times New Roman" panose="02020603050405020304" pitchFamily="18" charset="0"/>
              <a:ea typeface="Marcellus"/>
              <a:cs typeface="Times New Roman" panose="02020603050405020304" pitchFamily="18" charset="0"/>
            </a:endParaRPr>
          </a:p>
        </p:txBody>
      </p:sp>
      <p:sp>
        <p:nvSpPr>
          <p:cNvPr id="3" name="Rectangle 2"/>
          <p:cNvSpPr/>
          <p:nvPr/>
        </p:nvSpPr>
        <p:spPr>
          <a:xfrm>
            <a:off x="729310" y="1042378"/>
            <a:ext cx="1271502" cy="400110"/>
          </a:xfrm>
          <a:prstGeom prst="rect">
            <a:avLst/>
          </a:prstGeom>
        </p:spPr>
        <p:txBody>
          <a:bodyPr wrap="none">
            <a:spAutoFit/>
          </a:bodyPr>
          <a:lstStyle/>
          <a:p>
            <a:pPr marL="257175" lvl="0" indent="-257175" defTabSz="685800" eaLnBrk="1" fontAlgn="base" latinLnBrk="0" hangingPunct="1">
              <a:buSzTx/>
              <a:buFont typeface="Arial"/>
              <a:buNone/>
              <a:tabLst/>
              <a:defRPr/>
            </a:pPr>
            <a:r>
              <a:rPr lang="en-US" altLang="en-US" sz="2000" b="1">
                <a:solidFill>
                  <a:schemeClr val="dk1"/>
                </a:solidFill>
                <a:latin typeface="Times New Roman" panose="02020603050405020304" pitchFamily="18" charset="0"/>
                <a:ea typeface="Marcellus"/>
                <a:cs typeface="Times New Roman" panose="02020603050405020304" pitchFamily="18" charset="0"/>
              </a:rPr>
              <a:t>4</a:t>
            </a:r>
            <a:r>
              <a:rPr lang="en-US" altLang="en-US" sz="2000" b="1" smtClean="0">
                <a:solidFill>
                  <a:schemeClr val="dk1"/>
                </a:solidFill>
                <a:latin typeface="Times New Roman" panose="02020603050405020304" pitchFamily="18" charset="0"/>
                <a:ea typeface="Marcellus"/>
                <a:cs typeface="Times New Roman" panose="02020603050405020304" pitchFamily="18" charset="0"/>
              </a:rPr>
              <a:t>. Tiêu cự</a:t>
            </a:r>
            <a:endParaRPr lang="en-US" altLang="en-US" sz="2000" b="1">
              <a:solidFill>
                <a:schemeClr val="dk1"/>
              </a:solidFill>
              <a:latin typeface="Times New Roman" panose="02020603050405020304" pitchFamily="18" charset="0"/>
              <a:ea typeface="Marcellus"/>
              <a:cs typeface="Times New Roman" panose="02020603050405020304" pitchFamily="18" charset="0"/>
            </a:endParaRPr>
          </a:p>
        </p:txBody>
      </p:sp>
      <p:sp>
        <p:nvSpPr>
          <p:cNvPr id="4" name="Rectangle 3"/>
          <p:cNvSpPr/>
          <p:nvPr/>
        </p:nvSpPr>
        <p:spPr>
          <a:xfrm>
            <a:off x="808647" y="1633910"/>
            <a:ext cx="4643462" cy="707886"/>
          </a:xfrm>
          <a:prstGeom prst="rect">
            <a:avLst/>
          </a:prstGeom>
        </p:spPr>
        <p:txBody>
          <a:bodyPr wrap="square">
            <a:spAutoFit/>
          </a:bodyPr>
          <a:lstStyle/>
          <a:p>
            <a:pPr marL="342900" lvl="0" indent="-342900" algn="just" fontAlgn="base">
              <a:spcAft>
                <a:spcPct val="0"/>
              </a:spcAft>
              <a:buClrTx/>
              <a:buFont typeface="Wingdings" panose="05000000000000000000" pitchFamily="2" charset="2"/>
              <a:buChar char="§"/>
            </a:pP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Khoảng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cách từ quang tâm tới tiêu điểm gọi là </a:t>
            </a:r>
            <a:r>
              <a:rPr lang="en-US" altLang="en-US" sz="2000">
                <a:solidFill>
                  <a:srgbClr val="C00000"/>
                </a:solidFill>
                <a:latin typeface="Times New Roman" panose="02020603050405020304" pitchFamily="18" charset="0"/>
                <a:ea typeface="Marcellus"/>
                <a:cs typeface="Times New Roman" panose="02020603050405020304" pitchFamily="18" charset="0"/>
              </a:rPr>
              <a:t>tiêu cự</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của thấu kính.</a:t>
            </a:r>
          </a:p>
        </p:txBody>
      </p:sp>
      <p:pic>
        <p:nvPicPr>
          <p:cNvPr id="2" name="Picture 1"/>
          <p:cNvPicPr>
            <a:picLocks noChangeAspect="1"/>
          </p:cNvPicPr>
          <p:nvPr/>
        </p:nvPicPr>
        <p:blipFill>
          <a:blip r:embed="rId3"/>
          <a:stretch>
            <a:fillRect/>
          </a:stretch>
        </p:blipFill>
        <p:spPr>
          <a:xfrm>
            <a:off x="5760383" y="1676578"/>
            <a:ext cx="3000375" cy="1457325"/>
          </a:xfrm>
          <a:prstGeom prst="rect">
            <a:avLst/>
          </a:prstGeom>
        </p:spPr>
      </p:pic>
      <p:sp>
        <p:nvSpPr>
          <p:cNvPr id="7" name="Rectangle 6"/>
          <p:cNvSpPr/>
          <p:nvPr/>
        </p:nvSpPr>
        <p:spPr>
          <a:xfrm>
            <a:off x="2278747" y="2534333"/>
            <a:ext cx="1604763" cy="400110"/>
          </a:xfrm>
          <a:prstGeom prst="rect">
            <a:avLst/>
          </a:prstGeom>
          <a:solidFill>
            <a:schemeClr val="accent4">
              <a:lumMod val="40000"/>
              <a:lumOff val="60000"/>
            </a:schemeClr>
          </a:solidFill>
        </p:spPr>
        <p:txBody>
          <a:bodyPr wrap="square">
            <a:spAutoFit/>
          </a:bodyPr>
          <a:lstStyle/>
          <a:p>
            <a:pPr lvl="0" algn="just" fontAlgn="base">
              <a:spcAft>
                <a:spcPct val="0"/>
              </a:spcAft>
              <a:buClrTx/>
            </a:pP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OF = OF’ = f</a:t>
            </a:r>
            <a:endPar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6" name="Rectangle 5"/>
          <p:cNvSpPr/>
          <p:nvPr/>
        </p:nvSpPr>
        <p:spPr>
          <a:xfrm>
            <a:off x="808648" y="3319517"/>
            <a:ext cx="8044896" cy="1323439"/>
          </a:xfrm>
          <a:prstGeom prst="rect">
            <a:avLst/>
          </a:prstGeom>
        </p:spPr>
        <p:txBody>
          <a:bodyPr wrap="square">
            <a:spAutoFit/>
          </a:bodyPr>
          <a:lstStyle/>
          <a:p>
            <a:pPr marL="342900" indent="-342900" algn="just">
              <a:buFont typeface="Wingdings" panose="05000000000000000000" pitchFamily="2" charset="2"/>
              <a:buChar char="§"/>
            </a:pP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Đường truyền của ba tia sáng đặc biệt qua thấu kính hội tụ:</a:t>
            </a:r>
          </a:p>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tới quang tâm thì tia ló tiếp tục truyền thẳng theo phương của tia tới.</a:t>
            </a:r>
          </a:p>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tới song song với trục chính thì tia ló qua tiêu điểm.</a:t>
            </a:r>
          </a:p>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tới qua tiêu điểm thì tia ló song song với trục chính.</a:t>
            </a:r>
            <a:endParaRPr lang="vi-VN"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Tree>
    <p:extLst>
      <p:ext uri="{BB962C8B-B14F-4D97-AF65-F5344CB8AC3E}">
        <p14:creationId xmlns:p14="http://schemas.microsoft.com/office/powerpoint/2010/main" val="972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cxnSp>
        <p:nvCxnSpPr>
          <p:cNvPr id="18" name="Google Shape;5745;p57"/>
          <p:cNvCxnSpPr/>
          <p:nvPr/>
        </p:nvCxnSpPr>
        <p:spPr>
          <a:xfrm>
            <a:off x="3412350" y="3385400"/>
            <a:ext cx="2319300" cy="0"/>
          </a:xfrm>
          <a:prstGeom prst="straightConnector1">
            <a:avLst/>
          </a:prstGeom>
          <a:noFill/>
          <a:ln w="19050" cap="flat" cmpd="sng">
            <a:solidFill>
              <a:schemeClr val="accent2"/>
            </a:solidFill>
            <a:prstDash val="solid"/>
            <a:round/>
            <a:headEnd type="oval" w="med" len="med"/>
            <a:tailEnd type="oval" w="med" len="med"/>
          </a:ln>
        </p:spPr>
      </p:cxnSp>
      <p:sp>
        <p:nvSpPr>
          <p:cNvPr id="19" name="Oval 18"/>
          <p:cNvSpPr/>
          <p:nvPr/>
        </p:nvSpPr>
        <p:spPr>
          <a:xfrm>
            <a:off x="4125558" y="1257286"/>
            <a:ext cx="892885" cy="890004"/>
          </a:xfrm>
          <a:prstGeom prst="ellipse">
            <a:avLst/>
          </a:prstGeom>
          <a:solidFill>
            <a:srgbClr val="E5D5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5461;p38"/>
          <p:cNvSpPr txBox="1">
            <a:spLocks noGrp="1"/>
          </p:cNvSpPr>
          <p:nvPr>
            <p:ph type="title"/>
          </p:nvPr>
        </p:nvSpPr>
        <p:spPr>
          <a:xfrm>
            <a:off x="4098282" y="1257286"/>
            <a:ext cx="947435" cy="7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latin typeface="UTM Gloria" panose="02040603050506020204" pitchFamily="18" charset="0"/>
              </a:rPr>
              <a:t>III</a:t>
            </a:r>
            <a:endParaRPr sz="6000">
              <a:latin typeface="UTM Gloria" panose="02040603050506020204" pitchFamily="18" charset="0"/>
            </a:endParaRPr>
          </a:p>
        </p:txBody>
      </p:sp>
      <p:sp>
        <p:nvSpPr>
          <p:cNvPr id="21" name="Google Shape;5443;p37"/>
          <p:cNvSpPr txBox="1">
            <a:spLocks/>
          </p:cNvSpPr>
          <p:nvPr/>
        </p:nvSpPr>
        <p:spPr>
          <a:xfrm>
            <a:off x="2916976" y="2243509"/>
            <a:ext cx="3961805" cy="85796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smtClean="0">
                <a:latin typeface="UTM Gloria" panose="02040603050506020204" pitchFamily="18" charset="0"/>
                <a:ea typeface="Marcellus"/>
                <a:cs typeface="Marcellus"/>
              </a:rPr>
              <a:t>VẬN DỤNG</a:t>
            </a:r>
            <a:endParaRPr lang="en-US" sz="4400">
              <a:latin typeface="UTM Gloria" panose="02040603050506020204" pitchFamily="18" charset="0"/>
              <a:ea typeface="Marcellus"/>
              <a:cs typeface="Marcellus"/>
            </a:endParaRPr>
          </a:p>
        </p:txBody>
      </p:sp>
      <p:pic>
        <p:nvPicPr>
          <p:cNvPr id="22" name="Google Shape;5740;p57"/>
          <p:cNvPicPr preferRelativeResize="0"/>
          <p:nvPr/>
        </p:nvPicPr>
        <p:blipFill>
          <a:blip r:embed="rId3">
            <a:alphaModFix/>
          </a:blip>
          <a:stretch>
            <a:fillRect/>
          </a:stretch>
        </p:blipFill>
        <p:spPr>
          <a:xfrm>
            <a:off x="-234136" y="2605898"/>
            <a:ext cx="1878616" cy="2848216"/>
          </a:xfrm>
          <a:prstGeom prst="rect">
            <a:avLst/>
          </a:prstGeom>
          <a:noFill/>
          <a:ln>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05"/>
        <p:cNvGrpSpPr/>
        <p:nvPr/>
      </p:nvGrpSpPr>
      <p:grpSpPr>
        <a:xfrm>
          <a:off x="0" y="0"/>
          <a:ext cx="0" cy="0"/>
          <a:chOff x="0" y="0"/>
          <a:chExt cx="0" cy="0"/>
        </a:xfrm>
      </p:grpSpPr>
      <p:sp>
        <p:nvSpPr>
          <p:cNvPr id="4" name="Rectangle 3"/>
          <p:cNvSpPr/>
          <p:nvPr/>
        </p:nvSpPr>
        <p:spPr>
          <a:xfrm>
            <a:off x="989132" y="991185"/>
            <a:ext cx="7122133" cy="1092607"/>
          </a:xfrm>
          <a:prstGeom prst="rect">
            <a:avLst/>
          </a:prstGeom>
        </p:spPr>
        <p:txBody>
          <a:bodyPr wrap="square">
            <a:spAutoFit/>
          </a:bodyPr>
          <a:lstStyle/>
          <a:p>
            <a:pPr lvl="0" algn="just" fontAlgn="base">
              <a:spcBef>
                <a:spcPts val="600"/>
              </a:spcBef>
              <a:spcAft>
                <a:spcPct val="0"/>
              </a:spcAft>
              <a:buClrTx/>
            </a:pPr>
            <a:r>
              <a:rPr lang="en-US" altLang="en-US" sz="2000" b="1" smtClean="0">
                <a:solidFill>
                  <a:srgbClr val="00B050"/>
                </a:solidFill>
                <a:latin typeface="Times New Roman" panose="02020603050405020304" pitchFamily="18" charset="0"/>
                <a:ea typeface="Marcellus"/>
                <a:cs typeface="Times New Roman" panose="02020603050405020304" pitchFamily="18" charset="0"/>
              </a:rPr>
              <a:t>Bài 1.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Trên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hình 42.6 có vẽ thấu kính hội tụ, quang tâm O, trục chính </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Δ</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hai ti</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ê</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u </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đ</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i</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ểm</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F v</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à</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F’, c</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ác</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tia t</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ới</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1, 2, 3. </a:t>
            </a:r>
            <a:endPar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endParaRPr>
          </a:p>
          <a:p>
            <a:pPr lvl="0" algn="just" fontAlgn="base">
              <a:spcBef>
                <a:spcPts val="600"/>
              </a:spcBef>
              <a:spcAft>
                <a:spcPct val="0"/>
              </a:spcAft>
              <a:buClrTx/>
            </a:pP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H</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ãy</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v</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ẽ</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tia l</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ó</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c</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ủa</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c</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ác</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 tia n</a:t>
            </a:r>
            <a:r>
              <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ày</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a:t>
            </a:r>
            <a:endParaRPr lang="el-GR" alt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11" name="Google Shape;5443;p37"/>
          <p:cNvSpPr txBox="1">
            <a:spLocks/>
          </p:cNvSpPr>
          <p:nvPr/>
        </p:nvSpPr>
        <p:spPr>
          <a:xfrm>
            <a:off x="693200" y="99038"/>
            <a:ext cx="2254273" cy="62099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mtClean="0">
                <a:latin typeface="Times New Roman" panose="02020603050405020304" pitchFamily="18" charset="0"/>
                <a:ea typeface="Marcellus"/>
                <a:cs typeface="Times New Roman" panose="02020603050405020304" pitchFamily="18" charset="0"/>
              </a:rPr>
              <a:t>III - VẬN DỤNG</a:t>
            </a:r>
            <a:endParaRPr lang="en-US" sz="3600">
              <a:latin typeface="Times New Roman" panose="02020603050405020304" pitchFamily="18" charset="0"/>
              <a:ea typeface="Marcellus"/>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947473" y="2383522"/>
            <a:ext cx="3276600" cy="1924050"/>
          </a:xfrm>
          <a:prstGeom prst="rect">
            <a:avLst/>
          </a:prstGeom>
        </p:spPr>
      </p:pic>
      <p:pic>
        <p:nvPicPr>
          <p:cNvPr id="12" name="Picture 11"/>
          <p:cNvPicPr>
            <a:picLocks noChangeAspect="1"/>
          </p:cNvPicPr>
          <p:nvPr/>
        </p:nvPicPr>
        <p:blipFill rotWithShape="1">
          <a:blip r:embed="rId4"/>
          <a:srcRect b="13832"/>
          <a:stretch/>
        </p:blipFill>
        <p:spPr>
          <a:xfrm>
            <a:off x="3033533" y="2394280"/>
            <a:ext cx="3811009" cy="1876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05"/>
        <p:cNvGrpSpPr/>
        <p:nvPr/>
      </p:nvGrpSpPr>
      <p:grpSpPr>
        <a:xfrm>
          <a:off x="0" y="0"/>
          <a:ext cx="0" cy="0"/>
          <a:chOff x="0" y="0"/>
          <a:chExt cx="0" cy="0"/>
        </a:xfrm>
      </p:grpSpPr>
      <p:sp>
        <p:nvSpPr>
          <p:cNvPr id="8" name="Google Shape;5493;p41"/>
          <p:cNvSpPr/>
          <p:nvPr/>
        </p:nvSpPr>
        <p:spPr>
          <a:xfrm>
            <a:off x="989133" y="2526876"/>
            <a:ext cx="4765454" cy="1876061"/>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Rectangle 3"/>
          <p:cNvSpPr/>
          <p:nvPr/>
        </p:nvSpPr>
        <p:spPr>
          <a:xfrm>
            <a:off x="989133" y="991185"/>
            <a:ext cx="5400910" cy="1708160"/>
          </a:xfrm>
          <a:prstGeom prst="rect">
            <a:avLst/>
          </a:prstGeom>
        </p:spPr>
        <p:txBody>
          <a:bodyPr wrap="square">
            <a:spAutoFit/>
          </a:bodyPr>
          <a:lstStyle/>
          <a:p>
            <a:pPr lvl="0" algn="just" fontAlgn="base">
              <a:spcBef>
                <a:spcPts val="600"/>
              </a:spcBef>
              <a:spcAft>
                <a:spcPct val="0"/>
              </a:spcAft>
              <a:buClrTx/>
            </a:pPr>
            <a:r>
              <a:rPr lang="en-US" altLang="en-US" sz="2000" b="1" smtClean="0">
                <a:solidFill>
                  <a:srgbClr val="00B050"/>
                </a:solidFill>
                <a:latin typeface="Times New Roman" panose="02020603050405020304" pitchFamily="18" charset="0"/>
                <a:ea typeface="Marcellus"/>
                <a:cs typeface="Times New Roman" panose="02020603050405020304" pitchFamily="18" charset="0"/>
              </a:rPr>
              <a:t>Bài 2.</a:t>
            </a:r>
            <a:r>
              <a:rPr lang="en-US" altLang="en-US" sz="2000" b="1" smtClean="0">
                <a:solidFill>
                  <a:schemeClr val="accent5">
                    <a:lumMod val="75000"/>
                  </a:schemeClr>
                </a:solidFill>
                <a:latin typeface="Times New Roman" panose="02020603050405020304" pitchFamily="18" charset="0"/>
                <a:ea typeface="Marcellus"/>
                <a:cs typeface="Times New Roman" panose="02020603050405020304" pitchFamily="18" charset="0"/>
              </a:rPr>
              <a:t> </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Trả </a:t>
            </a:r>
            <a:r>
              <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rPr>
              <a:t>lời câu hỏi bạn Kiên nêu ra ở phần mở bài</a:t>
            </a:r>
            <a:r>
              <a:rPr lang="en-US" alt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p>
          <a:p>
            <a:pPr lvl="0" algn="just" fontAlgn="base">
              <a:spcBef>
                <a:spcPts val="600"/>
              </a:spcBef>
              <a:spcAft>
                <a:spcPct val="0"/>
              </a:spcAft>
              <a:buClrTx/>
            </a:pPr>
            <a:r>
              <a:rPr lang="en-US" altLang="en-US" sz="2000" b="1">
                <a:solidFill>
                  <a:schemeClr val="accent1">
                    <a:lumMod val="60000"/>
                    <a:lumOff val="40000"/>
                  </a:schemeClr>
                </a:solidFill>
                <a:latin typeface="Times New Roman" panose="02020603050405020304" pitchFamily="18" charset="0"/>
                <a:cs typeface="Times New Roman" panose="02020603050405020304" pitchFamily="18" charset="0"/>
                <a:sym typeface="Marcellus"/>
              </a:rPr>
              <a:t>Bạn Kiên</a:t>
            </a:r>
            <a:r>
              <a:rPr lang="en-US" altLang="en-US" sz="2000">
                <a:solidFill>
                  <a:schemeClr val="accent1">
                    <a:lumMod val="60000"/>
                    <a:lumOff val="40000"/>
                  </a:schemeClr>
                </a:solidFill>
                <a:latin typeface="Times New Roman" panose="02020603050405020304" pitchFamily="18" charset="0"/>
                <a:cs typeface="Times New Roman" panose="02020603050405020304" pitchFamily="18" charset="0"/>
                <a:sym typeface="Marcellus"/>
              </a:rPr>
              <a:t>: </a:t>
            </a:r>
            <a:r>
              <a:rPr lang="en-US" altLang="en-US" sz="2000">
                <a:solidFill>
                  <a:srgbClr val="282520"/>
                </a:solidFill>
                <a:latin typeface="Times New Roman" panose="02020603050405020304" pitchFamily="18" charset="0"/>
                <a:cs typeface="Times New Roman" panose="02020603050405020304" pitchFamily="18" charset="0"/>
                <a:sym typeface="Marcellus"/>
              </a:rPr>
              <a:t>Cậu dùng loại kính gì hứng ánh sáng mặt trời mà lại đốt cháy được tờ giấy trên sân như vậy ? Thấu kính hội tụ là gì nhỉ ?</a:t>
            </a:r>
            <a:endParaRPr lang="en-US" alt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11" name="Google Shape;5443;p37"/>
          <p:cNvSpPr txBox="1">
            <a:spLocks/>
          </p:cNvSpPr>
          <p:nvPr/>
        </p:nvSpPr>
        <p:spPr>
          <a:xfrm>
            <a:off x="693200" y="99038"/>
            <a:ext cx="3201068" cy="62099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mtClean="0">
                <a:latin typeface="Times New Roman" panose="02020603050405020304" pitchFamily="18" charset="0"/>
                <a:ea typeface="Marcellus"/>
                <a:cs typeface="Times New Roman" panose="02020603050405020304" pitchFamily="18" charset="0"/>
              </a:rPr>
              <a:t>III - VẬN DỤNG</a:t>
            </a:r>
            <a:endParaRPr lang="en-US" sz="3600">
              <a:latin typeface="Times New Roman" panose="02020603050405020304" pitchFamily="18" charset="0"/>
              <a:ea typeface="Marcellus"/>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992456" y="2207205"/>
            <a:ext cx="2613661" cy="2515404"/>
          </a:xfrm>
          <a:prstGeom prst="rect">
            <a:avLst/>
          </a:prstGeom>
          <a:ln>
            <a:noFill/>
          </a:ln>
          <a:effectLst>
            <a:outerShdw blurRad="190500" algn="tl" rotWithShape="0">
              <a:srgbClr val="000000">
                <a:alpha val="70000"/>
              </a:srgbClr>
            </a:outerShdw>
          </a:effectLst>
        </p:spPr>
      </p:pic>
      <p:sp>
        <p:nvSpPr>
          <p:cNvPr id="3" name="Rectangle 2"/>
          <p:cNvSpPr/>
          <p:nvPr/>
        </p:nvSpPr>
        <p:spPr>
          <a:xfrm>
            <a:off x="1075580" y="2662723"/>
            <a:ext cx="4572000" cy="1938992"/>
          </a:xfrm>
          <a:prstGeom prst="rect">
            <a:avLst/>
          </a:prstGeom>
        </p:spPr>
        <p:txBody>
          <a:bodyPr>
            <a:spAutoFit/>
          </a:bodyPr>
          <a:lstStyle/>
          <a:p>
            <a:pPr marL="342900" indent="-342900" algn="just">
              <a:buFont typeface="Wingdings" panose="05000000000000000000" pitchFamily="2" charset="2"/>
              <a:buChar char="Ø"/>
            </a:pP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Thấu kính hội tụ là thấu kính có phần rìa mỏng hơn phần giữa. Nếu chiếu một chùm tia sáng tới song song với trục chính của thấu kính hội tụ thì chùm tia ló sẽ hội tụ tại tiêu điểm của thấu kính.</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Tree>
    <p:extLst>
      <p:ext uri="{BB962C8B-B14F-4D97-AF65-F5344CB8AC3E}">
        <p14:creationId xmlns:p14="http://schemas.microsoft.com/office/powerpoint/2010/main" val="3386862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7" name="Rectangle 6"/>
          <p:cNvSpPr/>
          <p:nvPr/>
        </p:nvSpPr>
        <p:spPr>
          <a:xfrm>
            <a:off x="592282" y="1063231"/>
            <a:ext cx="6442364" cy="707886"/>
          </a:xfrm>
          <a:prstGeom prst="rect">
            <a:avLst/>
          </a:prstGeom>
        </p:spPr>
        <p:txBody>
          <a:bodyPr wrap="square">
            <a:spAutoFit/>
          </a:bodyPr>
          <a:lstStyle/>
          <a:p>
            <a:r>
              <a:rPr lang="en-US" sz="2000" b="1">
                <a:solidFill>
                  <a:schemeClr val="accent1">
                    <a:lumMod val="50000"/>
                  </a:schemeClr>
                </a:solidFill>
                <a:latin typeface="Times New Roman" panose="02020603050405020304" pitchFamily="18" charset="0"/>
                <a:ea typeface="Marcellus"/>
                <a:cs typeface="Times New Roman" panose="02020603050405020304" pitchFamily="18" charset="0"/>
              </a:rPr>
              <a:t>42.1.</a:t>
            </a:r>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Các thấu kính nào trong hình dưới đây là thấu kính hội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tụ</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1" name="Google Shape;5440;p37"/>
          <p:cNvSpPr txBox="1">
            <a:spLocks/>
          </p:cNvSpPr>
          <p:nvPr/>
        </p:nvSpPr>
        <p:spPr>
          <a:xfrm>
            <a:off x="2379274" y="370096"/>
            <a:ext cx="3948790"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BÀI TẬP CỦNG CỐ</a:t>
            </a:r>
            <a:endParaRPr lang="en-US" sz="3200">
              <a:latin typeface="Times New Roman" panose="02020603050405020304" pitchFamily="18" charset="0"/>
              <a:ea typeface="Marcellus"/>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878224" y="1744168"/>
            <a:ext cx="2562225" cy="1962150"/>
          </a:xfrm>
          <a:prstGeom prst="rect">
            <a:avLst/>
          </a:prstGeom>
        </p:spPr>
      </p:pic>
      <p:sp>
        <p:nvSpPr>
          <p:cNvPr id="23" name="Rectangle 22"/>
          <p:cNvSpPr/>
          <p:nvPr/>
        </p:nvSpPr>
        <p:spPr>
          <a:xfrm>
            <a:off x="1246910" y="2206924"/>
            <a:ext cx="1605518" cy="400110"/>
          </a:xfrm>
          <a:prstGeom prst="rect">
            <a:avLst/>
          </a:prstGeom>
        </p:spPr>
        <p:txBody>
          <a:bodyPr wrap="square">
            <a:spAutoFit/>
          </a:bodyPr>
          <a:lstStyle/>
          <a:p>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 (b) và (c)</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4" name="Rectangle 23"/>
          <p:cNvSpPr/>
          <p:nvPr/>
        </p:nvSpPr>
        <p:spPr>
          <a:xfrm>
            <a:off x="1246910" y="2704144"/>
            <a:ext cx="1605518" cy="400110"/>
          </a:xfrm>
          <a:prstGeom prst="rect">
            <a:avLst/>
          </a:prstGeom>
        </p:spPr>
        <p:txBody>
          <a:bodyPr wrap="square">
            <a:spAutoFit/>
          </a:bodyPr>
          <a:lstStyle/>
          <a:p>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B</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(a) và (b)</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5" name="Rectangle 24"/>
          <p:cNvSpPr/>
          <p:nvPr/>
        </p:nvSpPr>
        <p:spPr>
          <a:xfrm>
            <a:off x="3813464" y="2118933"/>
            <a:ext cx="1605518" cy="400110"/>
          </a:xfrm>
          <a:prstGeom prst="rect">
            <a:avLst/>
          </a:prstGeom>
        </p:spPr>
        <p:txBody>
          <a:bodyPr wrap="square">
            <a:spAutoFit/>
          </a:bodyPr>
          <a:lstStyle/>
          <a:p>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C. (a) và (d)</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6" name="Rectangle 25"/>
          <p:cNvSpPr/>
          <p:nvPr/>
        </p:nvSpPr>
        <p:spPr>
          <a:xfrm>
            <a:off x="3813464" y="2725243"/>
            <a:ext cx="1605518" cy="400110"/>
          </a:xfrm>
          <a:prstGeom prst="rect">
            <a:avLst/>
          </a:prstGeom>
        </p:spPr>
        <p:txBody>
          <a:bodyPr wrap="square">
            <a:spAutoFit/>
          </a:bodyPr>
          <a:lstStyle/>
          <a:p>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D</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(b) và (d)</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9" name="Oval 8"/>
          <p:cNvSpPr/>
          <p:nvPr/>
        </p:nvSpPr>
        <p:spPr>
          <a:xfrm>
            <a:off x="1246910" y="2193965"/>
            <a:ext cx="436418" cy="4260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40"/>
        <p:cNvGrpSpPr/>
        <p:nvPr/>
      </p:nvGrpSpPr>
      <p:grpSpPr>
        <a:xfrm>
          <a:off x="0" y="0"/>
          <a:ext cx="0" cy="0"/>
          <a:chOff x="0" y="0"/>
          <a:chExt cx="0" cy="0"/>
        </a:xfrm>
      </p:grpSpPr>
      <p:sp>
        <p:nvSpPr>
          <p:cNvPr id="3" name="Rectangle 2"/>
          <p:cNvSpPr/>
          <p:nvPr/>
        </p:nvSpPr>
        <p:spPr>
          <a:xfrm>
            <a:off x="1113415" y="885790"/>
            <a:ext cx="6578303" cy="707886"/>
          </a:xfrm>
          <a:prstGeom prst="rect">
            <a:avLst/>
          </a:prstGeom>
        </p:spPr>
        <p:txBody>
          <a:bodyPr wrap="square">
            <a:spAutoFit/>
          </a:bodyPr>
          <a:lstStyle/>
          <a:p>
            <a:r>
              <a:rPr lang="en-US"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42.2. </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Hãy </a:t>
            </a:r>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ghép các nội dung ở hai cột sau để tạo thành một câu đúng.</a:t>
            </a:r>
          </a:p>
        </p:txBody>
      </p:sp>
      <p:sp>
        <p:nvSpPr>
          <p:cNvPr id="21" name="Google Shape;5440;p37"/>
          <p:cNvSpPr txBox="1">
            <a:spLocks/>
          </p:cNvSpPr>
          <p:nvPr/>
        </p:nvSpPr>
        <p:spPr>
          <a:xfrm>
            <a:off x="3315188" y="277673"/>
            <a:ext cx="3615547"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BÀI TẬP CỦNG CỐ</a:t>
            </a:r>
            <a:endParaRPr lang="en-US" sz="3200">
              <a:latin typeface="Times New Roman" panose="02020603050405020304" pitchFamily="18" charset="0"/>
              <a:ea typeface="Marcellus"/>
              <a:cs typeface="Times New Roman" panose="02020603050405020304" pitchFamily="18" charset="0"/>
            </a:endParaRPr>
          </a:p>
        </p:txBody>
      </p:sp>
      <p:sp>
        <p:nvSpPr>
          <p:cNvPr id="4" name="Rectangle 3"/>
          <p:cNvSpPr/>
          <p:nvPr/>
        </p:nvSpPr>
        <p:spPr>
          <a:xfrm>
            <a:off x="1203679" y="1655187"/>
            <a:ext cx="3212740" cy="707886"/>
          </a:xfrm>
          <a:prstGeom prst="rect">
            <a:avLst/>
          </a:prstGeom>
          <a:ln w="19050">
            <a:solidFill>
              <a:schemeClr val="accent1"/>
            </a:solidFill>
          </a:ln>
        </p:spPr>
        <p:txBody>
          <a:bodyPr wrap="square">
            <a:spAutoFit/>
          </a:bodyPr>
          <a:lstStyle/>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Thấu kính là một khối thủy tinh có hai mặt cầu hoặc</a:t>
            </a:r>
          </a:p>
        </p:txBody>
      </p:sp>
      <p:sp>
        <p:nvSpPr>
          <p:cNvPr id="5" name="Rectangle 4"/>
          <p:cNvSpPr/>
          <p:nvPr/>
        </p:nvSpPr>
        <p:spPr>
          <a:xfrm>
            <a:off x="1203680" y="2487713"/>
            <a:ext cx="3212739" cy="707886"/>
          </a:xfrm>
          <a:prstGeom prst="rect">
            <a:avLst/>
          </a:prstGeom>
          <a:ln w="19050">
            <a:solidFill>
              <a:schemeClr val="accent1"/>
            </a:solidFill>
          </a:ln>
        </p:spPr>
        <p:txBody>
          <a:bodyPr wrap="square">
            <a:spAutoFit/>
          </a:bodyPr>
          <a:lstStyle/>
          <a:p>
            <a:pPr algn="just"/>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Có thể làm thấu kính bằng các vật liệu trong suốt như</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6" name="Rectangle 5"/>
          <p:cNvSpPr/>
          <p:nvPr/>
        </p:nvSpPr>
        <p:spPr>
          <a:xfrm>
            <a:off x="1081852" y="3440247"/>
            <a:ext cx="3456395" cy="400110"/>
          </a:xfrm>
          <a:prstGeom prst="rect">
            <a:avLst/>
          </a:prstGeom>
          <a:ln w="19050">
            <a:solidFill>
              <a:schemeClr val="accent1"/>
            </a:solidFill>
          </a:ln>
        </p:spPr>
        <p:txBody>
          <a:bodyPr wrap="none">
            <a:spAutoFit/>
          </a:bodyPr>
          <a:lstStyle/>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Trục chính của thấu kính là một</a:t>
            </a:r>
          </a:p>
        </p:txBody>
      </p:sp>
      <p:sp>
        <p:nvSpPr>
          <p:cNvPr id="7" name="Rectangle 6"/>
          <p:cNvSpPr/>
          <p:nvPr/>
        </p:nvSpPr>
        <p:spPr>
          <a:xfrm>
            <a:off x="1203681" y="4085005"/>
            <a:ext cx="3212738" cy="707886"/>
          </a:xfrm>
          <a:prstGeom prst="rect">
            <a:avLst/>
          </a:prstGeom>
          <a:ln w="19050">
            <a:solidFill>
              <a:schemeClr val="accent1"/>
            </a:solidFill>
          </a:ln>
        </p:spPr>
        <p:txBody>
          <a:bodyPr wrap="square">
            <a:spAutoFit/>
          </a:bodyPr>
          <a:lstStyle/>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Quang tâm của thấu kính là một điểm trong thấu kính mà</a:t>
            </a:r>
          </a:p>
        </p:txBody>
      </p:sp>
      <p:sp>
        <p:nvSpPr>
          <p:cNvPr id="8" name="Rectangle 7"/>
          <p:cNvSpPr/>
          <p:nvPr/>
        </p:nvSpPr>
        <p:spPr>
          <a:xfrm>
            <a:off x="4865233" y="1682897"/>
            <a:ext cx="3418155" cy="707886"/>
          </a:xfrm>
          <a:prstGeom prst="rect">
            <a:avLst/>
          </a:prstGeom>
          <a:ln w="19050">
            <a:solidFill>
              <a:schemeClr val="accent3">
                <a:lumMod val="60000"/>
                <a:lumOff val="40000"/>
              </a:schemeClr>
            </a:solidFill>
          </a:ln>
        </p:spPr>
        <p:txBody>
          <a:bodyPr wrap="square">
            <a:spAutoFit/>
          </a:bodyPr>
          <a:lstStyle/>
          <a:p>
            <a:pPr algn="just"/>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thủy tinh, nhựa, nước, thạch anh,...</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9" name="Rectangle 8"/>
          <p:cNvSpPr/>
          <p:nvPr/>
        </p:nvSpPr>
        <p:spPr>
          <a:xfrm>
            <a:off x="4865233" y="2306124"/>
            <a:ext cx="3418151" cy="707886"/>
          </a:xfrm>
          <a:prstGeom prst="rect">
            <a:avLst/>
          </a:prstGeom>
          <a:ln w="19050">
            <a:solidFill>
              <a:schemeClr val="accent3">
                <a:lumMod val="60000"/>
                <a:lumOff val="40000"/>
              </a:schemeClr>
            </a:solidFill>
          </a:ln>
        </p:spPr>
        <p:txBody>
          <a:bodyPr wrap="square">
            <a:spAutoFit/>
          </a:bodyPr>
          <a:lstStyle/>
          <a:p>
            <a:pPr algn="just"/>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mọi tia sáng tới đó đều truyền thẳng, không đổi hướng.</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10" name="Rectangle 9"/>
          <p:cNvSpPr/>
          <p:nvPr/>
        </p:nvSpPr>
        <p:spPr>
          <a:xfrm>
            <a:off x="4865235" y="3195564"/>
            <a:ext cx="3418153" cy="1323439"/>
          </a:xfrm>
          <a:prstGeom prst="rect">
            <a:avLst/>
          </a:prstGeom>
          <a:ln w="19050">
            <a:solidFill>
              <a:schemeClr val="accent3">
                <a:lumMod val="60000"/>
                <a:lumOff val="40000"/>
              </a:schemeClr>
            </a:solidFill>
          </a:ln>
        </p:spPr>
        <p:txBody>
          <a:bodyPr wrap="square">
            <a:spAutoFit/>
          </a:bodyPr>
          <a:lstStyle/>
          <a:p>
            <a:pPr algn="just"/>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đường thẳng vuông góc với mặt của thấu kính mà một tia sáng truyền dọc theo đó sẽ không bị lệch hướng.</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11" name="Rectangle 10"/>
          <p:cNvSpPr/>
          <p:nvPr/>
        </p:nvSpPr>
        <p:spPr>
          <a:xfrm>
            <a:off x="4865233" y="4392781"/>
            <a:ext cx="3418155" cy="400110"/>
          </a:xfrm>
          <a:prstGeom prst="rect">
            <a:avLst/>
          </a:prstGeom>
          <a:ln w="19050">
            <a:solidFill>
              <a:schemeClr val="accent3">
                <a:lumMod val="60000"/>
                <a:lumOff val="40000"/>
              </a:schemeClr>
            </a:solidFill>
          </a:ln>
        </p:spPr>
        <p:txBody>
          <a:bodyPr wrap="square">
            <a:spAutoFit/>
          </a:bodyPr>
          <a:lstStyle/>
          <a:p>
            <a:pPr algn="just"/>
            <a:r>
              <a:rPr lang="en-US" sz="2000">
                <a:solidFill>
                  <a:schemeClr val="accent1">
                    <a:lumMod val="50000"/>
                  </a:schemeClr>
                </a:solidFill>
                <a:latin typeface="Times New Roman" panose="02020603050405020304" pitchFamily="18" charset="0"/>
                <a:ea typeface="Marcellus"/>
                <a:cs typeface="Times New Roman" panose="02020603050405020304" pitchFamily="18" charset="0"/>
              </a:rPr>
              <a:t>một mặt cầu và một mặt phẳng.</a:t>
            </a:r>
          </a:p>
        </p:txBody>
      </p:sp>
      <p:cxnSp>
        <p:nvCxnSpPr>
          <p:cNvPr id="13" name="Straight Connector 12"/>
          <p:cNvCxnSpPr>
            <a:stCxn id="4" idx="3"/>
            <a:endCxn id="11" idx="1"/>
          </p:cNvCxnSpPr>
          <p:nvPr/>
        </p:nvCxnSpPr>
        <p:spPr>
          <a:xfrm>
            <a:off x="4416419" y="2009130"/>
            <a:ext cx="448814" cy="258370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3"/>
            <a:endCxn id="8" idx="1"/>
          </p:cNvCxnSpPr>
          <p:nvPr/>
        </p:nvCxnSpPr>
        <p:spPr>
          <a:xfrm flipV="1">
            <a:off x="4416419" y="2036840"/>
            <a:ext cx="448814" cy="80481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3"/>
            <a:endCxn id="10" idx="1"/>
          </p:cNvCxnSpPr>
          <p:nvPr/>
        </p:nvCxnSpPr>
        <p:spPr>
          <a:xfrm>
            <a:off x="4538247" y="3640302"/>
            <a:ext cx="326988" cy="2169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3"/>
            <a:endCxn id="9" idx="1"/>
          </p:cNvCxnSpPr>
          <p:nvPr/>
        </p:nvCxnSpPr>
        <p:spPr>
          <a:xfrm flipV="1">
            <a:off x="4416419" y="2660067"/>
            <a:ext cx="448814" cy="177888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40"/>
        <p:cNvGrpSpPr/>
        <p:nvPr/>
      </p:nvGrpSpPr>
      <p:grpSpPr>
        <a:xfrm>
          <a:off x="0" y="0"/>
          <a:ext cx="0" cy="0"/>
          <a:chOff x="0" y="0"/>
          <a:chExt cx="0" cy="0"/>
        </a:xfrm>
      </p:grpSpPr>
      <p:sp>
        <p:nvSpPr>
          <p:cNvPr id="3" name="Rectangle 2"/>
          <p:cNvSpPr/>
          <p:nvPr/>
        </p:nvSpPr>
        <p:spPr>
          <a:xfrm>
            <a:off x="1324247" y="1262307"/>
            <a:ext cx="6403210" cy="2816092"/>
          </a:xfrm>
          <a:prstGeom prst="rect">
            <a:avLst/>
          </a:prstGeom>
        </p:spPr>
        <p:txBody>
          <a:bodyPr wrap="square">
            <a:spAutoFit/>
          </a:bodyPr>
          <a:lstStyle/>
          <a:p>
            <a:pPr>
              <a:lnSpc>
                <a:spcPct val="150000"/>
              </a:lnSpc>
            </a:pPr>
            <a:r>
              <a:rPr lang="en-US"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42.3.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Phát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biểu nào sau đây </a:t>
            </a:r>
            <a:r>
              <a:rPr lang="vi-VN" sz="2000" b="1">
                <a:solidFill>
                  <a:schemeClr val="accent1">
                    <a:lumMod val="50000"/>
                  </a:schemeClr>
                </a:solidFill>
                <a:latin typeface="Times New Roman" panose="02020603050405020304" pitchFamily="18" charset="0"/>
                <a:ea typeface="Marcellus"/>
                <a:cs typeface="Times New Roman" panose="02020603050405020304" pitchFamily="18" charset="0"/>
              </a:rPr>
              <a:t>không đúng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về thấu kính hội tụ</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endParaRPr lang="vi-VN" sz="2000">
              <a:solidFill>
                <a:schemeClr val="accent1">
                  <a:lumMod val="50000"/>
                </a:schemeClr>
              </a:solidFill>
              <a:latin typeface="Times New Roman" panose="02020603050405020304" pitchFamily="18" charset="0"/>
              <a:ea typeface="Marcellus"/>
              <a:cs typeface="Times New Roman" panose="02020603050405020304" pitchFamily="18" charset="0"/>
            </a:endParaRP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Thấu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kính hội tụ luôn có ít nhất một mặt lồi.</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B.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Trừ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tia đi qua quang tâm, các tia sáng còn lại qua thấu kính hội </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tụ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luôn bị bẻ về phía trục chính.</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C.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Thấu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kính hội tụ có hai tiêu điểm.</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D.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Thấu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kính hội tụ chỉ được làm bằng thủy tinh.</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1" name="Google Shape;5440;p37"/>
          <p:cNvSpPr txBox="1">
            <a:spLocks/>
          </p:cNvSpPr>
          <p:nvPr/>
        </p:nvSpPr>
        <p:spPr>
          <a:xfrm>
            <a:off x="3315189" y="277673"/>
            <a:ext cx="2421326"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BÀI TẬP CỦNG CỐ</a:t>
            </a:r>
            <a:endParaRPr lang="en-US" sz="3200">
              <a:latin typeface="Times New Roman" panose="02020603050405020304" pitchFamily="18" charset="0"/>
              <a:ea typeface="Marcellus"/>
              <a:cs typeface="Times New Roman" panose="02020603050405020304" pitchFamily="18" charset="0"/>
            </a:endParaRPr>
          </a:p>
        </p:txBody>
      </p:sp>
      <p:sp>
        <p:nvSpPr>
          <p:cNvPr id="15" name="Oval 14"/>
          <p:cNvSpPr/>
          <p:nvPr/>
        </p:nvSpPr>
        <p:spPr>
          <a:xfrm>
            <a:off x="1324247" y="3652372"/>
            <a:ext cx="436418" cy="4260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6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0"/>
        <p:cNvGrpSpPr/>
        <p:nvPr/>
      </p:nvGrpSpPr>
      <p:grpSpPr>
        <a:xfrm>
          <a:off x="0" y="0"/>
          <a:ext cx="0" cy="0"/>
          <a:chOff x="0" y="0"/>
          <a:chExt cx="0" cy="0"/>
        </a:xfrm>
      </p:grpSpPr>
      <p:sp>
        <p:nvSpPr>
          <p:cNvPr id="21" name="Google Shape;5440;p37"/>
          <p:cNvSpPr txBox="1">
            <a:spLocks/>
          </p:cNvSpPr>
          <p:nvPr/>
        </p:nvSpPr>
        <p:spPr>
          <a:xfrm>
            <a:off x="3315189" y="277673"/>
            <a:ext cx="2421326"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BÀI TẬP CỦNG CỐ</a:t>
            </a:r>
            <a:endParaRPr lang="en-US" sz="3200">
              <a:latin typeface="Times New Roman" panose="02020603050405020304" pitchFamily="18" charset="0"/>
              <a:ea typeface="Marcellus"/>
              <a:cs typeface="Times New Roman" panose="02020603050405020304" pitchFamily="18" charset="0"/>
            </a:endParaRPr>
          </a:p>
        </p:txBody>
      </p:sp>
      <p:sp>
        <p:nvSpPr>
          <p:cNvPr id="2" name="Rectangle 1"/>
          <p:cNvSpPr/>
          <p:nvPr/>
        </p:nvSpPr>
        <p:spPr>
          <a:xfrm>
            <a:off x="1328569" y="1109544"/>
            <a:ext cx="5642385" cy="707886"/>
          </a:xfrm>
          <a:prstGeom prst="rect">
            <a:avLst/>
          </a:prstGeom>
        </p:spPr>
        <p:txBody>
          <a:bodyPr wrap="square">
            <a:spAutoFit/>
          </a:bodyPr>
          <a:lstStyle/>
          <a:p>
            <a:r>
              <a:rPr lang="en-US"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42.4.</a:t>
            </a: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Đường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đi của tia sáng qua thấu kính hội tụ trong hình vẽ nào sau đây là </a:t>
            </a:r>
            <a:r>
              <a:rPr lang="vi-VN"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sai</a:t>
            </a:r>
            <a:r>
              <a:rPr lang="en-US"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endParaRPr lang="en-US"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12" name="Rectangle 11"/>
          <p:cNvSpPr/>
          <p:nvPr/>
        </p:nvSpPr>
        <p:spPr>
          <a:xfrm>
            <a:off x="922467" y="4035962"/>
            <a:ext cx="8148797" cy="400110"/>
          </a:xfrm>
          <a:prstGeom prst="rect">
            <a:avLst/>
          </a:prstGeom>
        </p:spPr>
        <p:txBody>
          <a:bodyPr wrap="square">
            <a:spAutoFit/>
          </a:bodyPr>
          <a:lstStyle/>
          <a:p>
            <a:r>
              <a:rPr lang="pt-BR" sz="2000" smtClean="0">
                <a:solidFill>
                  <a:schemeClr val="accent1">
                    <a:lumMod val="50000"/>
                  </a:schemeClr>
                </a:solidFill>
                <a:latin typeface="Times New Roman" panose="02020603050405020304" pitchFamily="18" charset="0"/>
                <a:ea typeface="Marcellus"/>
                <a:cs typeface="Times New Roman" panose="02020603050405020304" pitchFamily="18" charset="0"/>
              </a:rPr>
              <a:t>A. (a</a:t>
            </a:r>
            <a:r>
              <a:rPr lang="pt-BR" sz="2000">
                <a:solidFill>
                  <a:schemeClr val="accent1">
                    <a:lumMod val="50000"/>
                  </a:schemeClr>
                </a:solidFill>
                <a:latin typeface="Times New Roman" panose="02020603050405020304" pitchFamily="18" charset="0"/>
                <a:ea typeface="Marcellus"/>
                <a:cs typeface="Times New Roman" panose="02020603050405020304" pitchFamily="18" charset="0"/>
              </a:rPr>
              <a:t>) và (c</a:t>
            </a:r>
            <a:r>
              <a:rPr lang="pt-BR" sz="2000" smtClean="0">
                <a:solidFill>
                  <a:schemeClr val="accent1">
                    <a:lumMod val="50000"/>
                  </a:schemeClr>
                </a:solidFill>
                <a:latin typeface="Times New Roman" panose="02020603050405020304" pitchFamily="18" charset="0"/>
                <a:ea typeface="Marcellus"/>
                <a:cs typeface="Times New Roman" panose="02020603050405020304" pitchFamily="18" charset="0"/>
              </a:rPr>
              <a:t>).	          B. (b).	         C. (b</a:t>
            </a:r>
            <a:r>
              <a:rPr lang="pt-BR" sz="2000">
                <a:solidFill>
                  <a:schemeClr val="accent1">
                    <a:lumMod val="50000"/>
                  </a:schemeClr>
                </a:solidFill>
                <a:latin typeface="Times New Roman" panose="02020603050405020304" pitchFamily="18" charset="0"/>
                <a:ea typeface="Marcellus"/>
                <a:cs typeface="Times New Roman" panose="02020603050405020304" pitchFamily="18" charset="0"/>
              </a:rPr>
              <a:t>) và (d</a:t>
            </a:r>
            <a:r>
              <a:rPr lang="pt-BR" sz="2000" smtClean="0">
                <a:solidFill>
                  <a:schemeClr val="accent1">
                    <a:lumMod val="50000"/>
                  </a:schemeClr>
                </a:solidFill>
                <a:latin typeface="Times New Roman" panose="02020603050405020304" pitchFamily="18" charset="0"/>
                <a:ea typeface="Marcellus"/>
                <a:cs typeface="Times New Roman" panose="02020603050405020304" pitchFamily="18" charset="0"/>
              </a:rPr>
              <a:t>)                D. (a</a:t>
            </a:r>
            <a:r>
              <a:rPr lang="pt-BR" sz="2000">
                <a:solidFill>
                  <a:schemeClr val="accent1">
                    <a:lumMod val="50000"/>
                  </a:schemeClr>
                </a:solidFill>
                <a:latin typeface="Times New Roman" panose="02020603050405020304" pitchFamily="18" charset="0"/>
                <a:ea typeface="Marcellus"/>
                <a:cs typeface="Times New Roman" panose="02020603050405020304" pitchFamily="18" charset="0"/>
              </a:rPr>
              <a:t>).</a:t>
            </a:r>
          </a:p>
        </p:txBody>
      </p:sp>
      <p:pic>
        <p:nvPicPr>
          <p:cNvPr id="13" name="Picture 12"/>
          <p:cNvPicPr>
            <a:picLocks noChangeAspect="1"/>
          </p:cNvPicPr>
          <p:nvPr/>
        </p:nvPicPr>
        <p:blipFill>
          <a:blip r:embed="rId3"/>
          <a:stretch>
            <a:fillRect/>
          </a:stretch>
        </p:blipFill>
        <p:spPr>
          <a:xfrm>
            <a:off x="1748397" y="2041184"/>
            <a:ext cx="5781675" cy="1685925"/>
          </a:xfrm>
          <a:prstGeom prst="rect">
            <a:avLst/>
          </a:prstGeom>
        </p:spPr>
      </p:pic>
      <p:sp>
        <p:nvSpPr>
          <p:cNvPr id="7" name="Oval 6"/>
          <p:cNvSpPr/>
          <p:nvPr/>
        </p:nvSpPr>
        <p:spPr>
          <a:xfrm>
            <a:off x="5098148" y="4023003"/>
            <a:ext cx="436418" cy="4260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8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2716" y="193894"/>
            <a:ext cx="6203816" cy="1281535"/>
          </a:xfrm>
        </p:spPr>
        <p:txBody>
          <a:bodyPr/>
          <a:lstStyle/>
          <a:p>
            <a:pPr algn="l"/>
            <a:r>
              <a:rPr lang="en-US" altLang="en-US" sz="2000" b="1">
                <a:solidFill>
                  <a:srgbClr val="0070C0"/>
                </a:solidFill>
                <a:latin typeface="Times New Roman" panose="02020603050405020304" pitchFamily="18" charset="0"/>
                <a:cs typeface="Times New Roman" panose="02020603050405020304" pitchFamily="18" charset="0"/>
              </a:rPr>
              <a:t>Bạn Kiên</a:t>
            </a:r>
            <a:r>
              <a:rPr lang="en-US" altLang="en-US" sz="2000">
                <a:solidFill>
                  <a:srgbClr val="0070C0"/>
                </a:solidFill>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Cậu dùng loại kính gì hứng ánh sáng mặt trời mà lại đốt cháy được tờ giấy trên sân như </a:t>
            </a:r>
            <a:r>
              <a:rPr lang="en-US" altLang="en-US" sz="2000" smtClean="0">
                <a:latin typeface="Times New Roman" panose="02020603050405020304" pitchFamily="18" charset="0"/>
                <a:cs typeface="Times New Roman" panose="02020603050405020304" pitchFamily="18" charset="0"/>
              </a:rPr>
              <a:t>vậy ?</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en-US" altLang="en-US" sz="2000" b="1">
                <a:solidFill>
                  <a:srgbClr val="0070C0"/>
                </a:solidFill>
                <a:latin typeface="Times New Roman" panose="02020603050405020304" pitchFamily="18" charset="0"/>
                <a:cs typeface="Times New Roman" panose="02020603050405020304" pitchFamily="18" charset="0"/>
              </a:rPr>
              <a:t>Bạn Long</a:t>
            </a:r>
            <a:r>
              <a:rPr lang="en-US" altLang="en-US" sz="2000">
                <a:solidFill>
                  <a:srgbClr val="0070C0"/>
                </a:solidFill>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Anh tớ bảo đó là thấu kính hội tụ.</a:t>
            </a:r>
            <a:br>
              <a:rPr lang="en-US" altLang="en-US" sz="2000">
                <a:latin typeface="Times New Roman" panose="02020603050405020304" pitchFamily="18" charset="0"/>
                <a:cs typeface="Times New Roman" panose="02020603050405020304" pitchFamily="18" charset="0"/>
              </a:rPr>
            </a:br>
            <a:r>
              <a:rPr lang="en-US" altLang="en-US" sz="2000" b="1">
                <a:solidFill>
                  <a:srgbClr val="0070C0"/>
                </a:solidFill>
                <a:latin typeface="Times New Roman" panose="02020603050405020304" pitchFamily="18" charset="0"/>
                <a:cs typeface="Times New Roman" panose="02020603050405020304" pitchFamily="18" charset="0"/>
              </a:rPr>
              <a:t>Bạn Kiên</a:t>
            </a:r>
            <a:r>
              <a:rPr lang="en-US" altLang="en-US" sz="2000">
                <a:solidFill>
                  <a:srgbClr val="0070C0"/>
                </a:solidFill>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Thấu kính hội tụ là gì </a:t>
            </a:r>
            <a:r>
              <a:rPr lang="en-US" altLang="en-US" sz="2000" smtClean="0">
                <a:latin typeface="Times New Roman" panose="02020603050405020304" pitchFamily="18" charset="0"/>
                <a:cs typeface="Times New Roman" panose="02020603050405020304" pitchFamily="18" charset="0"/>
              </a:rPr>
              <a:t>nhỉ ?</a:t>
            </a:r>
            <a:endParaRPr lang="en-US" altLang="en-US" sz="2000">
              <a:latin typeface="Times New Roman" panose="02020603050405020304" pitchFamily="18" charset="0"/>
              <a:cs typeface="Times New Roman" panose="02020603050405020304" pitchFamily="18" charset="0"/>
            </a:endParaRPr>
          </a:p>
        </p:txBody>
      </p:sp>
      <p:pic>
        <p:nvPicPr>
          <p:cNvPr id="5124" name="Picture 4" descr="tkht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tretch>
            <a:fillRect/>
          </a:stretch>
        </p:blipFill>
        <p:spPr>
          <a:xfrm>
            <a:off x="2743199" y="1632394"/>
            <a:ext cx="3241964" cy="31207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4304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box(in)">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0"/>
        <p:cNvGrpSpPr/>
        <p:nvPr/>
      </p:nvGrpSpPr>
      <p:grpSpPr>
        <a:xfrm>
          <a:off x="0" y="0"/>
          <a:ext cx="0" cy="0"/>
          <a:chOff x="0" y="0"/>
          <a:chExt cx="0" cy="0"/>
        </a:xfrm>
      </p:grpSpPr>
      <p:sp>
        <p:nvSpPr>
          <p:cNvPr id="3" name="Rectangle 2"/>
          <p:cNvSpPr/>
          <p:nvPr/>
        </p:nvSpPr>
        <p:spPr>
          <a:xfrm>
            <a:off x="1504358" y="1267286"/>
            <a:ext cx="7265567" cy="2862322"/>
          </a:xfrm>
          <a:prstGeom prst="rect">
            <a:avLst/>
          </a:prstGeom>
        </p:spPr>
        <p:txBody>
          <a:bodyPr wrap="square">
            <a:spAutoFit/>
          </a:bodyPr>
          <a:lstStyle/>
          <a:p>
            <a:pPr>
              <a:lnSpc>
                <a:spcPct val="150000"/>
              </a:lnSpc>
            </a:pPr>
            <a:r>
              <a:rPr lang="en-US" sz="2000" b="1" smtClean="0">
                <a:solidFill>
                  <a:schemeClr val="accent1">
                    <a:lumMod val="50000"/>
                  </a:schemeClr>
                </a:solidFill>
                <a:latin typeface="Times New Roman" panose="02020603050405020304" pitchFamily="18" charset="0"/>
                <a:ea typeface="Marcellus"/>
                <a:cs typeface="Times New Roman" panose="02020603050405020304" pitchFamily="18" charset="0"/>
              </a:rPr>
              <a:t>42.5.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Chiếu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một chùm tia sáng vào một thấu kính hội tụ. </a:t>
            </a:r>
            <a:endPar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endParaRPr>
          </a:p>
          <a:p>
            <a:pPr>
              <a:lnSpc>
                <a:spcPct val="150000"/>
              </a:lnSpc>
            </a:pP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ló ra khỏi thấu kính sẽ qua tiêu điểm,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nếu</a:t>
            </a:r>
            <a:endParaRPr lang="vi-VN" sz="2000">
              <a:solidFill>
                <a:schemeClr val="accent1">
                  <a:lumMod val="50000"/>
                </a:schemeClr>
              </a:solidFill>
              <a:latin typeface="Times New Roman" panose="02020603050405020304" pitchFamily="18" charset="0"/>
              <a:ea typeface="Marcellus"/>
              <a:cs typeface="Times New Roman" panose="02020603050405020304" pitchFamily="18" charset="0"/>
            </a:endParaRP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A.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tới đi qua quang tâm mà không trùng với trục chính.</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B.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tới song song với trục chính.</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C.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tới bất kì.</a:t>
            </a:r>
          </a:p>
          <a:p>
            <a:pPr>
              <a:lnSpc>
                <a:spcPct val="150000"/>
              </a:lnSpc>
            </a:pPr>
            <a:r>
              <a:rPr lang="en-US" sz="2000" smtClean="0">
                <a:solidFill>
                  <a:schemeClr val="accent1">
                    <a:lumMod val="50000"/>
                  </a:schemeClr>
                </a:solidFill>
                <a:latin typeface="Times New Roman" panose="02020603050405020304" pitchFamily="18" charset="0"/>
                <a:ea typeface="Marcellus"/>
                <a:cs typeface="Times New Roman" panose="02020603050405020304" pitchFamily="18" charset="0"/>
              </a:rPr>
              <a:t>D. </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tia </a:t>
            </a:r>
            <a:r>
              <a:rPr lang="vi-VN" sz="2000">
                <a:solidFill>
                  <a:schemeClr val="accent1">
                    <a:lumMod val="50000"/>
                  </a:schemeClr>
                </a:solidFill>
                <a:latin typeface="Times New Roman" panose="02020603050405020304" pitchFamily="18" charset="0"/>
                <a:ea typeface="Marcellus"/>
                <a:cs typeface="Times New Roman" panose="02020603050405020304" pitchFamily="18" charset="0"/>
              </a:rPr>
              <a:t>tới đi qua tiêu điểm nằm ở trước thấu kính</a:t>
            </a:r>
            <a:r>
              <a:rPr lang="vi-VN" sz="2000" smtClean="0">
                <a:solidFill>
                  <a:schemeClr val="accent1">
                    <a:lumMod val="50000"/>
                  </a:schemeClr>
                </a:solidFill>
                <a:latin typeface="Times New Roman" panose="02020603050405020304" pitchFamily="18" charset="0"/>
                <a:ea typeface="Marcellus"/>
                <a:cs typeface="Times New Roman" panose="02020603050405020304" pitchFamily="18" charset="0"/>
              </a:rPr>
              <a:t>.</a:t>
            </a:r>
            <a:endParaRPr lang="vi-VN" sz="2000">
              <a:solidFill>
                <a:schemeClr val="accent1">
                  <a:lumMod val="50000"/>
                </a:schemeClr>
              </a:solidFill>
              <a:latin typeface="Times New Roman" panose="02020603050405020304" pitchFamily="18" charset="0"/>
              <a:ea typeface="Marcellus"/>
              <a:cs typeface="Times New Roman" panose="02020603050405020304" pitchFamily="18" charset="0"/>
            </a:endParaRPr>
          </a:p>
        </p:txBody>
      </p:sp>
      <p:sp>
        <p:nvSpPr>
          <p:cNvPr id="21" name="Google Shape;5440;p37"/>
          <p:cNvSpPr txBox="1">
            <a:spLocks/>
          </p:cNvSpPr>
          <p:nvPr/>
        </p:nvSpPr>
        <p:spPr>
          <a:xfrm>
            <a:off x="2702123" y="402364"/>
            <a:ext cx="4166267"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Times New Roman" panose="02020603050405020304" pitchFamily="18" charset="0"/>
                <a:ea typeface="Marcellus"/>
                <a:cs typeface="Times New Roman" panose="02020603050405020304" pitchFamily="18" charset="0"/>
              </a:rPr>
              <a:t>BÀI TẬP CỦNG CỐ</a:t>
            </a:r>
            <a:endParaRPr lang="en-US" sz="3200">
              <a:latin typeface="Times New Roman" panose="02020603050405020304" pitchFamily="18" charset="0"/>
              <a:ea typeface="Marcellus"/>
              <a:cs typeface="Times New Roman" panose="02020603050405020304" pitchFamily="18" charset="0"/>
            </a:endParaRPr>
          </a:p>
        </p:txBody>
      </p:sp>
      <p:sp>
        <p:nvSpPr>
          <p:cNvPr id="9" name="Oval 8"/>
          <p:cNvSpPr/>
          <p:nvPr/>
        </p:nvSpPr>
        <p:spPr>
          <a:xfrm>
            <a:off x="1504358" y="2675332"/>
            <a:ext cx="525871" cy="4260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7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0"/>
        <p:cNvGrpSpPr/>
        <p:nvPr/>
      </p:nvGrpSpPr>
      <p:grpSpPr>
        <a:xfrm>
          <a:off x="0" y="0"/>
          <a:ext cx="0" cy="0"/>
          <a:chOff x="0" y="0"/>
          <a:chExt cx="0" cy="0"/>
        </a:xfrm>
      </p:grpSpPr>
      <p:sp>
        <p:nvSpPr>
          <p:cNvPr id="21" name="Google Shape;5440;p37"/>
          <p:cNvSpPr txBox="1">
            <a:spLocks/>
          </p:cNvSpPr>
          <p:nvPr/>
        </p:nvSpPr>
        <p:spPr>
          <a:xfrm>
            <a:off x="3315189" y="277673"/>
            <a:ext cx="2421326" cy="608117"/>
          </a:xfrm>
          <a:prstGeom prst="rect">
            <a:avLst/>
          </a:prstGeom>
          <a:solidFill>
            <a:schemeClr val="bg2">
              <a:lumMod val="20000"/>
              <a:lumOff val="8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smtClean="0">
                <a:latin typeface="UTM Gloria" panose="02040603050506020204" pitchFamily="18" charset="0"/>
                <a:ea typeface="Marcellus"/>
                <a:cs typeface="Marcellus"/>
              </a:rPr>
              <a:t>BÀI TẬP CỦNG CỐ</a:t>
            </a:r>
            <a:endParaRPr lang="en-US" sz="3200">
              <a:latin typeface="UTM Gloria" panose="02040603050506020204" pitchFamily="18" charset="0"/>
              <a:ea typeface="Marcellus"/>
              <a:cs typeface="Marcellus"/>
            </a:endParaRPr>
          </a:p>
        </p:txBody>
      </p:sp>
      <p:sp>
        <p:nvSpPr>
          <p:cNvPr id="4" name="Rectangle 3"/>
          <p:cNvSpPr/>
          <p:nvPr/>
        </p:nvSpPr>
        <p:spPr>
          <a:xfrm>
            <a:off x="1929099" y="1193816"/>
            <a:ext cx="4822154" cy="400110"/>
          </a:xfrm>
          <a:prstGeom prst="rect">
            <a:avLst/>
          </a:prstGeom>
        </p:spPr>
        <p:txBody>
          <a:bodyPr wrap="none">
            <a:spAutoFit/>
          </a:bodyPr>
          <a:lstStyle/>
          <a:p>
            <a:r>
              <a:rPr lang="en-US" sz="2000" b="1" smtClean="0">
                <a:solidFill>
                  <a:schemeClr val="accent1">
                    <a:lumMod val="50000"/>
                  </a:schemeClr>
                </a:solidFill>
                <a:latin typeface="UVN Mua Thu" panose="03020702040507090A04" pitchFamily="66" charset="0"/>
                <a:ea typeface="Marcellus"/>
                <a:cs typeface="Marcellus"/>
              </a:rPr>
              <a:t>42.6. </a:t>
            </a:r>
            <a:r>
              <a:rPr lang="vi-VN" sz="2000" smtClean="0">
                <a:solidFill>
                  <a:schemeClr val="accent1">
                    <a:lumMod val="50000"/>
                  </a:schemeClr>
                </a:solidFill>
                <a:latin typeface="UVN Mua Thu" panose="03020702040507090A04" pitchFamily="66" charset="0"/>
                <a:ea typeface="Marcellus"/>
                <a:cs typeface="Marcellus"/>
              </a:rPr>
              <a:t>Thấu </a:t>
            </a:r>
            <a:r>
              <a:rPr lang="vi-VN" sz="2000">
                <a:solidFill>
                  <a:schemeClr val="accent1">
                    <a:lumMod val="50000"/>
                  </a:schemeClr>
                </a:solidFill>
                <a:latin typeface="UVN Mua Thu" panose="03020702040507090A04" pitchFamily="66" charset="0"/>
                <a:ea typeface="Marcellus"/>
                <a:cs typeface="Marcellus"/>
              </a:rPr>
              <a:t>kính nào dưới đây có tiêu cự lớn nhất?</a:t>
            </a:r>
            <a:endParaRPr lang="en-US" sz="2000">
              <a:solidFill>
                <a:schemeClr val="accent1">
                  <a:lumMod val="50000"/>
                </a:schemeClr>
              </a:solidFill>
              <a:latin typeface="UVN Mua Thu" panose="03020702040507090A04" pitchFamily="66" charset="0"/>
              <a:ea typeface="Marcellus"/>
              <a:cs typeface="Marcellus"/>
            </a:endParaRPr>
          </a:p>
        </p:txBody>
      </p:sp>
      <p:pic>
        <p:nvPicPr>
          <p:cNvPr id="5" name="Picture 4"/>
          <p:cNvPicPr>
            <a:picLocks noChangeAspect="1"/>
          </p:cNvPicPr>
          <p:nvPr/>
        </p:nvPicPr>
        <p:blipFill>
          <a:blip r:embed="rId3"/>
          <a:stretch>
            <a:fillRect/>
          </a:stretch>
        </p:blipFill>
        <p:spPr>
          <a:xfrm>
            <a:off x="1244413" y="1901952"/>
            <a:ext cx="7219950" cy="1590675"/>
          </a:xfrm>
          <a:prstGeom prst="rect">
            <a:avLst/>
          </a:prstGeom>
        </p:spPr>
      </p:pic>
      <p:sp>
        <p:nvSpPr>
          <p:cNvPr id="6" name="Rectangle 5"/>
          <p:cNvSpPr/>
          <p:nvPr/>
        </p:nvSpPr>
        <p:spPr>
          <a:xfrm>
            <a:off x="1030830" y="3886540"/>
            <a:ext cx="7433533" cy="400110"/>
          </a:xfrm>
          <a:prstGeom prst="rect">
            <a:avLst/>
          </a:prstGeom>
        </p:spPr>
        <p:txBody>
          <a:bodyPr wrap="square">
            <a:spAutoFit/>
          </a:bodyPr>
          <a:lstStyle/>
          <a:p>
            <a:r>
              <a:rPr lang="pt-BR" sz="2000" smtClean="0">
                <a:solidFill>
                  <a:schemeClr val="accent1">
                    <a:lumMod val="50000"/>
                  </a:schemeClr>
                </a:solidFill>
                <a:latin typeface="UVN Mua Thu" panose="03020702040507090A04" pitchFamily="66" charset="0"/>
                <a:ea typeface="Marcellus"/>
                <a:cs typeface="Marcellus"/>
              </a:rPr>
              <a:t>A. (a).	                   B. (b).	         C. (c).	           D. (d).</a:t>
            </a:r>
            <a:endParaRPr lang="pt-BR" sz="2000">
              <a:solidFill>
                <a:schemeClr val="accent1">
                  <a:lumMod val="50000"/>
                </a:schemeClr>
              </a:solidFill>
              <a:latin typeface="UVN Mua Thu" panose="03020702040507090A04" pitchFamily="66" charset="0"/>
              <a:ea typeface="Marcellus"/>
              <a:cs typeface="Marcellus"/>
            </a:endParaRPr>
          </a:p>
        </p:txBody>
      </p:sp>
      <p:sp>
        <p:nvSpPr>
          <p:cNvPr id="7" name="Oval 6"/>
          <p:cNvSpPr/>
          <p:nvPr/>
        </p:nvSpPr>
        <p:spPr>
          <a:xfrm>
            <a:off x="7163617" y="3860623"/>
            <a:ext cx="436418" cy="4260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2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40;p37"/>
          <p:cNvSpPr txBox="1">
            <a:spLocks/>
          </p:cNvSpPr>
          <p:nvPr/>
        </p:nvSpPr>
        <p:spPr>
          <a:xfrm>
            <a:off x="1078454" y="285713"/>
            <a:ext cx="1687117" cy="819607"/>
          </a:xfrm>
          <a:prstGeom prst="rect">
            <a:avLst/>
          </a:prstGeom>
          <a:solidFill>
            <a:srgbClr val="FEBEBE"/>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mtClean="0">
                <a:latin typeface="Times New Roman" panose="02020603050405020304" pitchFamily="18" charset="0"/>
                <a:ea typeface="Marcellus"/>
                <a:cs typeface="Times New Roman" panose="02020603050405020304" pitchFamily="18" charset="0"/>
              </a:rPr>
              <a:t>GHI NHỚ</a:t>
            </a:r>
            <a:endParaRPr lang="en-US" sz="3600">
              <a:latin typeface="Times New Roman" panose="02020603050405020304" pitchFamily="18" charset="0"/>
              <a:ea typeface="Marcellus"/>
              <a:cs typeface="Times New Roman" panose="02020603050405020304" pitchFamily="18" charset="0"/>
            </a:endParaRPr>
          </a:p>
        </p:txBody>
      </p:sp>
      <p:sp>
        <p:nvSpPr>
          <p:cNvPr id="5" name="Rectangle 4"/>
          <p:cNvSpPr/>
          <p:nvPr/>
        </p:nvSpPr>
        <p:spPr>
          <a:xfrm>
            <a:off x="672840" y="1298508"/>
            <a:ext cx="3652223" cy="1015663"/>
          </a:xfrm>
          <a:prstGeom prst="rect">
            <a:avLst/>
          </a:prstGeom>
        </p:spPr>
        <p:txBody>
          <a:bodyPr wrap="square">
            <a:spAutoFit/>
          </a:bodyPr>
          <a:lstStyle/>
          <a:p>
            <a:pPr marL="342900" lvl="0" indent="-342900" fontAlgn="base">
              <a:spcBef>
                <a:spcPct val="50000"/>
              </a:spcBef>
              <a:spcAft>
                <a:spcPct val="0"/>
              </a:spcAft>
              <a:buClrTx/>
              <a:buFont typeface="Wingdings" panose="05000000000000000000" pitchFamily="2" charset="2"/>
              <a:buChar char="§"/>
            </a:pP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Thấu kính hội tụ </a:t>
            </a:r>
            <a:r>
              <a:rPr lang="en-US"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thường dùng có </a:t>
            </a: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phần rìa mỏng hơn phần giữa.</a:t>
            </a:r>
          </a:p>
        </p:txBody>
      </p:sp>
      <p:sp>
        <p:nvSpPr>
          <p:cNvPr id="6" name="Rectangle 5"/>
          <p:cNvSpPr/>
          <p:nvPr/>
        </p:nvSpPr>
        <p:spPr>
          <a:xfrm>
            <a:off x="1007307" y="2123650"/>
            <a:ext cx="4147074" cy="1323439"/>
          </a:xfrm>
          <a:prstGeom prst="rect">
            <a:avLst/>
          </a:prstGeom>
        </p:spPr>
        <p:txBody>
          <a:bodyPr wrap="square">
            <a:spAutoFit/>
          </a:bodyPr>
          <a:lstStyle/>
          <a:p>
            <a:pPr marL="342900" lvl="0" indent="-342900" algn="just" fontAlgn="base">
              <a:spcBef>
                <a:spcPct val="50000"/>
              </a:spcBef>
              <a:spcAft>
                <a:spcPct val="0"/>
              </a:spcAft>
              <a:buClrTx/>
              <a:buFont typeface="Wingdings" panose="05000000000000000000" pitchFamily="2" charset="2"/>
              <a:buChar char="§"/>
            </a:pP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Một chùm tia tới song song với trục chính của thấu kính hội tụ cho chùm tia ló hội tụ </a:t>
            </a:r>
            <a:r>
              <a:rPr lang="en-US"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tại tiêu điểm của thấu kính.</a:t>
            </a:r>
            <a:endPar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3080844" y="3320169"/>
            <a:ext cx="5985164" cy="2554545"/>
          </a:xfrm>
          <a:prstGeom prst="rect">
            <a:avLst/>
          </a:prstGeom>
        </p:spPr>
        <p:txBody>
          <a:bodyPr wrap="square">
            <a:spAutoFit/>
          </a:bodyPr>
          <a:lstStyle/>
          <a:p>
            <a:pPr marL="342900" lvl="0" indent="-342900" fontAlgn="base">
              <a:spcAft>
                <a:spcPct val="0"/>
              </a:spcAft>
              <a:buClrTx/>
              <a:buFont typeface="Wingdings" panose="05000000000000000000" pitchFamily="2" charset="2"/>
              <a:buChar char="§"/>
            </a:pPr>
            <a:r>
              <a:rPr lang="vi-VN" altLang="en-US" sz="2000" kern="1200">
                <a:solidFill>
                  <a:srgbClr val="62693A">
                    <a:lumMod val="50000"/>
                  </a:srgbClr>
                </a:solidFill>
                <a:latin typeface="Times New Roman" panose="02020603050405020304" pitchFamily="18" charset="0"/>
                <a:ea typeface="+mn-ea"/>
                <a:cs typeface="Times New Roman" panose="02020603050405020304" pitchFamily="18" charset="0"/>
              </a:rPr>
              <a:t>Đường truyền của ba tia sáng đặc biệt qua thấu kính hội tụ:</a:t>
            </a:r>
          </a:p>
          <a:p>
            <a:pPr lvl="0" fontAlgn="base">
              <a:spcAft>
                <a:spcPct val="0"/>
              </a:spcAft>
              <a:buClrTx/>
            </a:pP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 </a:t>
            </a:r>
            <a:r>
              <a:rPr lang="en-US"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a:solidFill>
                  <a:srgbClr val="62693A">
                    <a:lumMod val="50000"/>
                  </a:srgbClr>
                </a:solidFill>
                <a:latin typeface="Times New Roman" panose="02020603050405020304" pitchFamily="18" charset="0"/>
                <a:ea typeface="+mn-ea"/>
                <a:cs typeface="Times New Roman" panose="02020603050405020304" pitchFamily="18" charset="0"/>
              </a:rPr>
              <a:t>Tia tới quang tâm thì tia ló tiếp tục truyền thẳng theo phương của tia tới.</a:t>
            </a:r>
          </a:p>
          <a:p>
            <a:pPr lvl="0" fontAlgn="base">
              <a:spcAft>
                <a:spcPct val="0"/>
              </a:spcAft>
              <a:buClrTx/>
            </a:pP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 </a:t>
            </a:r>
            <a:r>
              <a:rPr lang="en-US"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a:solidFill>
                  <a:srgbClr val="62693A">
                    <a:lumMod val="50000"/>
                  </a:srgbClr>
                </a:solidFill>
                <a:latin typeface="Times New Roman" panose="02020603050405020304" pitchFamily="18" charset="0"/>
                <a:ea typeface="+mn-ea"/>
                <a:cs typeface="Times New Roman" panose="02020603050405020304" pitchFamily="18" charset="0"/>
              </a:rPr>
              <a:t>Tia tới song song với trục chính thì tia ló qua tiêu điểm.</a:t>
            </a:r>
          </a:p>
          <a:p>
            <a:pPr lvl="0" fontAlgn="base">
              <a:spcAft>
                <a:spcPct val="0"/>
              </a:spcAft>
              <a:buClrTx/>
            </a:pPr>
            <a:r>
              <a:rPr lang="en-US" altLang="en-US" sz="2000" kern="1200">
                <a:solidFill>
                  <a:srgbClr val="62693A">
                    <a:lumMod val="50000"/>
                  </a:srgbClr>
                </a:solidFill>
                <a:latin typeface="Times New Roman" panose="02020603050405020304" pitchFamily="18" charset="0"/>
                <a:ea typeface="+mn-ea"/>
                <a:cs typeface="Times New Roman" panose="02020603050405020304" pitchFamily="18" charset="0"/>
              </a:rPr>
              <a:t> </a:t>
            </a:r>
            <a:r>
              <a:rPr lang="en-US"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 </a:t>
            </a:r>
            <a:r>
              <a:rPr lang="vi-VN" altLang="en-US" sz="2000" kern="1200">
                <a:solidFill>
                  <a:srgbClr val="62693A">
                    <a:lumMod val="50000"/>
                  </a:srgbClr>
                </a:solidFill>
                <a:latin typeface="Times New Roman" panose="02020603050405020304" pitchFamily="18" charset="0"/>
                <a:ea typeface="+mn-ea"/>
                <a:cs typeface="Times New Roman" panose="02020603050405020304" pitchFamily="18" charset="0"/>
              </a:rPr>
              <a:t>Tia tới qua tiêu điểm thì tia ló song song với trục chính</a:t>
            </a:r>
            <a:r>
              <a:rPr lang="vi-VN" altLang="en-US" sz="2000" kern="1200" smtClean="0">
                <a:solidFill>
                  <a:srgbClr val="62693A">
                    <a:lumMod val="50000"/>
                  </a:srgbClr>
                </a:solidFill>
                <a:latin typeface="Times New Roman" panose="02020603050405020304" pitchFamily="18" charset="0"/>
                <a:ea typeface="+mn-ea"/>
                <a:cs typeface="Times New Roman" panose="02020603050405020304" pitchFamily="18" charset="0"/>
              </a:rPr>
              <a:t>.</a:t>
            </a:r>
            <a:endParaRPr lang="vi-VN" altLang="en-US" sz="2000" kern="1200">
              <a:solidFill>
                <a:srgbClr val="62693A">
                  <a:lumMod val="50000"/>
                </a:srgbClr>
              </a:solidFill>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023107" y="449371"/>
            <a:ext cx="1825862" cy="1557023"/>
          </a:xfrm>
          <a:prstGeom prst="rect">
            <a:avLst/>
          </a:prstGeom>
        </p:spPr>
      </p:pic>
      <p:pic>
        <p:nvPicPr>
          <p:cNvPr id="9" name="Picture 8"/>
          <p:cNvPicPr>
            <a:picLocks noChangeAspect="1"/>
          </p:cNvPicPr>
          <p:nvPr/>
        </p:nvPicPr>
        <p:blipFill>
          <a:blip r:embed="rId3"/>
          <a:stretch>
            <a:fillRect/>
          </a:stretch>
        </p:blipFill>
        <p:spPr>
          <a:xfrm>
            <a:off x="5358881" y="2123649"/>
            <a:ext cx="2340783" cy="1137087"/>
          </a:xfrm>
          <a:prstGeom prst="rect">
            <a:avLst/>
          </a:prstGeom>
        </p:spPr>
      </p:pic>
      <p:pic>
        <p:nvPicPr>
          <p:cNvPr id="10" name="Picture 9"/>
          <p:cNvPicPr>
            <a:picLocks noChangeAspect="1"/>
          </p:cNvPicPr>
          <p:nvPr/>
        </p:nvPicPr>
        <p:blipFill>
          <a:blip r:embed="rId4"/>
          <a:stretch>
            <a:fillRect/>
          </a:stretch>
        </p:blipFill>
        <p:spPr>
          <a:xfrm>
            <a:off x="148301" y="3413198"/>
            <a:ext cx="2932543" cy="1445158"/>
          </a:xfrm>
          <a:prstGeom prst="rect">
            <a:avLst/>
          </a:prstGeom>
        </p:spPr>
      </p:pic>
    </p:spTree>
    <p:extLst>
      <p:ext uri="{BB962C8B-B14F-4D97-AF65-F5344CB8AC3E}">
        <p14:creationId xmlns:p14="http://schemas.microsoft.com/office/powerpoint/2010/main" val="94230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49"/>
        <p:cNvGrpSpPr/>
        <p:nvPr/>
      </p:nvGrpSpPr>
      <p:grpSpPr>
        <a:xfrm>
          <a:off x="0" y="0"/>
          <a:ext cx="0" cy="0"/>
          <a:chOff x="0" y="0"/>
          <a:chExt cx="0" cy="0"/>
        </a:xfrm>
      </p:grpSpPr>
      <p:pic>
        <p:nvPicPr>
          <p:cNvPr id="5751" name="Google Shape;5751;p58"/>
          <p:cNvPicPr preferRelativeResize="0"/>
          <p:nvPr/>
        </p:nvPicPr>
        <p:blipFill rotWithShape="1">
          <a:blip r:embed="rId3">
            <a:alphaModFix/>
          </a:blip>
          <a:srcRect l="31270" t="12469" r="31266" b="13042"/>
          <a:stretch/>
        </p:blipFill>
        <p:spPr>
          <a:xfrm>
            <a:off x="4552285" y="540000"/>
            <a:ext cx="3633101" cy="4063500"/>
          </a:xfrm>
          <a:prstGeom prst="rect">
            <a:avLst/>
          </a:prstGeom>
          <a:noFill/>
          <a:ln>
            <a:noFill/>
          </a:ln>
        </p:spPr>
      </p:pic>
      <p:pic>
        <p:nvPicPr>
          <p:cNvPr id="5752" name="Google Shape;5752;p58"/>
          <p:cNvPicPr preferRelativeResize="0"/>
          <p:nvPr/>
        </p:nvPicPr>
        <p:blipFill>
          <a:blip r:embed="rId4">
            <a:alphaModFix/>
          </a:blip>
          <a:stretch>
            <a:fillRect/>
          </a:stretch>
        </p:blipFill>
        <p:spPr>
          <a:xfrm rot="5400000">
            <a:off x="6434442" y="102188"/>
            <a:ext cx="346013" cy="875625"/>
          </a:xfrm>
          <a:prstGeom prst="rect">
            <a:avLst/>
          </a:prstGeom>
          <a:noFill/>
          <a:ln>
            <a:noFill/>
          </a:ln>
        </p:spPr>
      </p:pic>
      <p:pic>
        <p:nvPicPr>
          <p:cNvPr id="5753" name="Google Shape;5753;p58"/>
          <p:cNvPicPr preferRelativeResize="0"/>
          <p:nvPr/>
        </p:nvPicPr>
        <p:blipFill>
          <a:blip r:embed="rId5">
            <a:alphaModFix/>
          </a:blip>
          <a:stretch>
            <a:fillRect/>
          </a:stretch>
        </p:blipFill>
        <p:spPr>
          <a:xfrm rot="5400000">
            <a:off x="6434442" y="4165693"/>
            <a:ext cx="346013" cy="875625"/>
          </a:xfrm>
          <a:prstGeom prst="rect">
            <a:avLst/>
          </a:prstGeom>
          <a:noFill/>
          <a:ln>
            <a:noFill/>
          </a:ln>
        </p:spPr>
      </p:pic>
      <p:pic>
        <p:nvPicPr>
          <p:cNvPr id="5755" name="Google Shape;5755;p58"/>
          <p:cNvPicPr preferRelativeResize="0"/>
          <p:nvPr/>
        </p:nvPicPr>
        <p:blipFill>
          <a:blip r:embed="rId6">
            <a:alphaModFix/>
          </a:blip>
          <a:stretch>
            <a:fillRect/>
          </a:stretch>
        </p:blipFill>
        <p:spPr>
          <a:xfrm rot="10800000" flipH="1">
            <a:off x="1323197" y="-880297"/>
            <a:ext cx="1996953" cy="3027630"/>
          </a:xfrm>
          <a:prstGeom prst="rect">
            <a:avLst/>
          </a:prstGeom>
          <a:noFill/>
          <a:ln>
            <a:noFill/>
          </a:ln>
        </p:spPr>
      </p:pic>
      <p:sp>
        <p:nvSpPr>
          <p:cNvPr id="2" name="Title 1"/>
          <p:cNvSpPr>
            <a:spLocks noGrp="1"/>
          </p:cNvSpPr>
          <p:nvPr>
            <p:ph type="title"/>
          </p:nvPr>
        </p:nvSpPr>
        <p:spPr>
          <a:xfrm>
            <a:off x="705099" y="1899105"/>
            <a:ext cx="3670539" cy="1192800"/>
          </a:xfrm>
        </p:spPr>
        <p:txBody>
          <a:bodyPr/>
          <a:lstStyle/>
          <a:p>
            <a:r>
              <a:rPr lang="en-US" sz="6000">
                <a:solidFill>
                  <a:schemeClr val="accent1">
                    <a:lumMod val="75000"/>
                  </a:schemeClr>
                </a:solidFill>
                <a:latin typeface="UTM Gloria" panose="02040603050506020204" pitchFamily="18" charset="0"/>
                <a:sym typeface="Arial"/>
              </a:rPr>
              <a:t>TẠM BIỆT CÁC EM!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2250483" y="1382307"/>
            <a:ext cx="7018208" cy="897376"/>
          </a:xfrm>
          <a:prstGeom prst="rect">
            <a:avLst/>
          </a:prstGeom>
        </p:spPr>
        <p:txBody>
          <a:bodyPr spcFirstLastPara="1" wrap="square" lIns="91425" tIns="91425" rIns="91425" bIns="91425" anchor="ctr" anchorCtr="0">
            <a:noAutofit/>
          </a:bodyPr>
          <a:lstStyle/>
          <a:p>
            <a:pPr marL="0" lvl="0" indent="0"/>
            <a:r>
              <a:rPr lang="en" sz="6000">
                <a:latin typeface="UTM Gloria" panose="02040603050506020204" pitchFamily="18" charset="0"/>
                <a:sym typeface="Montserrat"/>
              </a:rPr>
              <a:t>THẤU KÍNH HỘI TỤ</a:t>
            </a:r>
            <a:endParaRPr sz="6000">
              <a:latin typeface="UTM Gloria" panose="02040603050506020204" pitchFamily="18" charset="0"/>
              <a:sym typeface="Montserrat"/>
            </a:endParaRPr>
          </a:p>
        </p:txBody>
      </p:sp>
      <p:cxnSp>
        <p:nvCxnSpPr>
          <p:cNvPr id="5386" name="Google Shape;5386;p35"/>
          <p:cNvCxnSpPr/>
          <p:nvPr/>
        </p:nvCxnSpPr>
        <p:spPr>
          <a:xfrm>
            <a:off x="3771524" y="3960887"/>
            <a:ext cx="1794600" cy="0"/>
          </a:xfrm>
          <a:prstGeom prst="straightConnector1">
            <a:avLst/>
          </a:prstGeom>
          <a:noFill/>
          <a:ln w="19050" cap="flat" cmpd="sng">
            <a:solidFill>
              <a:schemeClr val="accent2"/>
            </a:solidFill>
            <a:prstDash val="solid"/>
            <a:round/>
            <a:headEnd type="oval" w="med" len="med"/>
            <a:tailEnd type="oval" w="med" len="med"/>
          </a:ln>
        </p:spPr>
      </p:cxnSp>
      <p:sp>
        <p:nvSpPr>
          <p:cNvPr id="3" name="Title 2"/>
          <p:cNvSpPr>
            <a:spLocks noGrp="1"/>
          </p:cNvSpPr>
          <p:nvPr>
            <p:ph type="ctrTitle" idx="2"/>
          </p:nvPr>
        </p:nvSpPr>
        <p:spPr>
          <a:xfrm>
            <a:off x="3041502" y="562493"/>
            <a:ext cx="2974936" cy="884715"/>
          </a:xfrm>
        </p:spPr>
        <p:txBody>
          <a:bodyPr/>
          <a:lstStyle/>
          <a:p>
            <a:r>
              <a:rPr lang="en-US" sz="6000" b="0">
                <a:latin typeface="UTM Gloria" panose="02040603050506020204" pitchFamily="18" charset="0"/>
                <a:ea typeface="Marcellus"/>
                <a:cs typeface="Marcellus"/>
              </a:rPr>
              <a:t>BÀI 42</a:t>
            </a:r>
          </a:p>
        </p:txBody>
      </p:sp>
      <p:pic>
        <p:nvPicPr>
          <p:cNvPr id="2" name="Picture 1"/>
          <p:cNvPicPr>
            <a:picLocks noChangeAspect="1"/>
          </p:cNvPicPr>
          <p:nvPr/>
        </p:nvPicPr>
        <p:blipFill>
          <a:blip r:embed="rId3"/>
          <a:stretch>
            <a:fillRect/>
          </a:stretch>
        </p:blipFill>
        <p:spPr>
          <a:xfrm>
            <a:off x="728812" y="973253"/>
            <a:ext cx="1715485" cy="1715485"/>
          </a:xfrm>
          <a:prstGeom prst="rect">
            <a:avLst/>
          </a:prstGeom>
        </p:spPr>
      </p:pic>
      <p:pic>
        <p:nvPicPr>
          <p:cNvPr id="4" name="Picture 3"/>
          <p:cNvPicPr>
            <a:picLocks noChangeAspect="1"/>
          </p:cNvPicPr>
          <p:nvPr/>
        </p:nvPicPr>
        <p:blipFill>
          <a:blip r:embed="rId4"/>
          <a:stretch>
            <a:fillRect/>
          </a:stretch>
        </p:blipFill>
        <p:spPr>
          <a:xfrm>
            <a:off x="3139069" y="2331923"/>
            <a:ext cx="3059511" cy="1437765"/>
          </a:xfrm>
          <a:prstGeom prst="rect">
            <a:avLst/>
          </a:prstGeom>
        </p:spPr>
      </p:pic>
    </p:spTree>
    <p:extLst>
      <p:ext uri="{BB962C8B-B14F-4D97-AF65-F5344CB8AC3E}">
        <p14:creationId xmlns:p14="http://schemas.microsoft.com/office/powerpoint/2010/main" val="159769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5" name="Google Shape;5435;p37"/>
          <p:cNvSpPr txBox="1">
            <a:spLocks noGrp="1"/>
          </p:cNvSpPr>
          <p:nvPr>
            <p:ph type="title"/>
          </p:nvPr>
        </p:nvSpPr>
        <p:spPr>
          <a:xfrm>
            <a:off x="2382216" y="1041508"/>
            <a:ext cx="298800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smtClean="0">
                <a:latin typeface="UVN Mua Thu" panose="03020702040507090A04" pitchFamily="66" charset="0"/>
              </a:rPr>
              <a:t>Nội dung chính</a:t>
            </a:r>
            <a:endParaRPr sz="3200">
              <a:latin typeface="UVN Mua Thu" panose="03020702040507090A04" pitchFamily="66" charset="0"/>
            </a:endParaRPr>
          </a:p>
        </p:txBody>
      </p:sp>
      <p:sp>
        <p:nvSpPr>
          <p:cNvPr id="5436" name="Google Shape;5436;p37"/>
          <p:cNvSpPr txBox="1">
            <a:spLocks noGrp="1"/>
          </p:cNvSpPr>
          <p:nvPr>
            <p:ph type="title" idx="2"/>
          </p:nvPr>
        </p:nvSpPr>
        <p:spPr>
          <a:xfrm>
            <a:off x="1370812" y="216526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a:t>
            </a:r>
            <a:endParaRPr/>
          </a:p>
        </p:txBody>
      </p:sp>
      <p:sp>
        <p:nvSpPr>
          <p:cNvPr id="5437" name="Google Shape;5437;p37"/>
          <p:cNvSpPr txBox="1">
            <a:spLocks noGrp="1"/>
          </p:cNvSpPr>
          <p:nvPr>
            <p:ph type="subTitle" idx="1"/>
          </p:nvPr>
        </p:nvSpPr>
        <p:spPr>
          <a:xfrm>
            <a:off x="790912" y="2920241"/>
            <a:ext cx="2553600" cy="93872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UTM Gloria" panose="02040603050506020204" pitchFamily="18" charset="0"/>
                <a:ea typeface="Marcellus"/>
                <a:cs typeface="Marcellus"/>
                <a:sym typeface="Marcellus"/>
              </a:rPr>
              <a:t>ĐẶC ĐIỂM CỦA THẤU KÍNH HỘI TỤ</a:t>
            </a:r>
            <a:endParaRPr sz="3200">
              <a:latin typeface="UTM Gloria" panose="02040603050506020204" pitchFamily="18" charset="0"/>
              <a:ea typeface="Marcellus"/>
              <a:cs typeface="Marcellus"/>
              <a:sym typeface="Marcellus"/>
            </a:endParaRPr>
          </a:p>
        </p:txBody>
      </p:sp>
      <p:sp>
        <p:nvSpPr>
          <p:cNvPr id="5439" name="Google Shape;5439;p37"/>
          <p:cNvSpPr txBox="1">
            <a:spLocks noGrp="1"/>
          </p:cNvSpPr>
          <p:nvPr>
            <p:ph type="title" idx="4"/>
          </p:nvPr>
        </p:nvSpPr>
        <p:spPr>
          <a:xfrm>
            <a:off x="4100049" y="216526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II</a:t>
            </a:r>
            <a:endParaRPr/>
          </a:p>
        </p:txBody>
      </p:sp>
      <p:sp>
        <p:nvSpPr>
          <p:cNvPr id="5440" name="Google Shape;5440;p37"/>
          <p:cNvSpPr txBox="1">
            <a:spLocks noGrp="1"/>
          </p:cNvSpPr>
          <p:nvPr>
            <p:ph type="subTitle" idx="5"/>
          </p:nvPr>
        </p:nvSpPr>
        <p:spPr>
          <a:xfrm>
            <a:off x="3344512" y="2758668"/>
            <a:ext cx="3804433" cy="1664432"/>
          </a:xfrm>
          <a:prstGeom prst="rect">
            <a:avLst/>
          </a:prstGeom>
        </p:spPr>
        <p:txBody>
          <a:bodyPr spcFirstLastPara="1" wrap="square" lIns="91425" tIns="91425" rIns="91425" bIns="91425" anchor="ctr" anchorCtr="0">
            <a:noAutofit/>
          </a:bodyPr>
          <a:lstStyle/>
          <a:p>
            <a:pPr marL="0" indent="0"/>
            <a:r>
              <a:rPr lang="en" sz="3200">
                <a:latin typeface="UTM Gloria" panose="02040603050506020204" pitchFamily="18" charset="0"/>
                <a:ea typeface="Marcellus"/>
                <a:cs typeface="Marcellus"/>
              </a:rPr>
              <a:t>TRỤC CHÍNH, QUANG TÂM, TIÊU ĐIỂM, TIÊU CỰ CỦA THẤU KÍNH HỘI TỤ </a:t>
            </a:r>
            <a:endParaRPr sz="3200">
              <a:latin typeface="UTM Gloria" panose="02040603050506020204" pitchFamily="18" charset="0"/>
              <a:ea typeface="Marcellus"/>
              <a:cs typeface="Marcellus"/>
            </a:endParaRPr>
          </a:p>
        </p:txBody>
      </p:sp>
      <p:sp>
        <p:nvSpPr>
          <p:cNvPr id="5442" name="Google Shape;5442;p37"/>
          <p:cNvSpPr txBox="1">
            <a:spLocks noGrp="1"/>
          </p:cNvSpPr>
          <p:nvPr>
            <p:ph type="title" idx="7"/>
          </p:nvPr>
        </p:nvSpPr>
        <p:spPr>
          <a:xfrm>
            <a:off x="6960424" y="216526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III</a:t>
            </a:r>
            <a:endParaRPr/>
          </a:p>
        </p:txBody>
      </p:sp>
      <p:sp>
        <p:nvSpPr>
          <p:cNvPr id="5443" name="Google Shape;5443;p37"/>
          <p:cNvSpPr txBox="1">
            <a:spLocks noGrp="1"/>
          </p:cNvSpPr>
          <p:nvPr>
            <p:ph type="subTitle" idx="8"/>
          </p:nvPr>
        </p:nvSpPr>
        <p:spPr>
          <a:xfrm>
            <a:off x="6944544" y="3082399"/>
            <a:ext cx="1425559"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UTM Gloria" panose="02040603050506020204" pitchFamily="18" charset="0"/>
                <a:ea typeface="Marcellus"/>
                <a:cs typeface="Marcellus"/>
              </a:rPr>
              <a:t>VẬN DỤNG</a:t>
            </a:r>
            <a:endParaRPr sz="3200">
              <a:latin typeface="UTM Gloria" panose="02040603050506020204" pitchFamily="18" charset="0"/>
              <a:ea typeface="Marcellus"/>
              <a:cs typeface="Marcellus"/>
            </a:endParaRPr>
          </a:p>
        </p:txBody>
      </p:sp>
      <p:cxnSp>
        <p:nvCxnSpPr>
          <p:cNvPr id="5448" name="Google Shape;5448;p37"/>
          <p:cNvCxnSpPr/>
          <p:nvPr/>
        </p:nvCxnSpPr>
        <p:spPr>
          <a:xfrm>
            <a:off x="3034679" y="1680637"/>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453" name="Google Shape;5453;p37"/>
          <p:cNvGrpSpPr/>
          <p:nvPr/>
        </p:nvGrpSpPr>
        <p:grpSpPr>
          <a:xfrm rot="1659952">
            <a:off x="279731" y="-113155"/>
            <a:ext cx="1528237" cy="2757120"/>
            <a:chOff x="-50277" y="1824750"/>
            <a:chExt cx="1996953" cy="3027630"/>
          </a:xfrm>
        </p:grpSpPr>
        <p:pic>
          <p:nvPicPr>
            <p:cNvPr id="5454" name="Google Shape;5454;p37"/>
            <p:cNvPicPr preferRelativeResize="0"/>
            <p:nvPr/>
          </p:nvPicPr>
          <p:blipFill>
            <a:blip r:embed="rId3">
              <a:alphaModFix/>
            </a:blip>
            <a:stretch>
              <a:fillRect/>
            </a:stretch>
          </p:blipFill>
          <p:spPr>
            <a:xfrm>
              <a:off x="-50277" y="1824750"/>
              <a:ext cx="1996953" cy="3027630"/>
            </a:xfrm>
            <a:prstGeom prst="rect">
              <a:avLst/>
            </a:prstGeom>
            <a:noFill/>
            <a:ln>
              <a:noFill/>
            </a:ln>
          </p:spPr>
        </p:pic>
        <p:pic>
          <p:nvPicPr>
            <p:cNvPr id="5455" name="Google Shape;5455;p37"/>
            <p:cNvPicPr preferRelativeResize="0"/>
            <p:nvPr/>
          </p:nvPicPr>
          <p:blipFill>
            <a:blip r:embed="rId4">
              <a:alphaModFix/>
            </a:blip>
            <a:stretch>
              <a:fillRect/>
            </a:stretch>
          </p:blipFill>
          <p:spPr>
            <a:xfrm rot="5400000">
              <a:off x="775186" y="3819550"/>
              <a:ext cx="346025" cy="875625"/>
            </a:xfrm>
            <a:prstGeom prst="rect">
              <a:avLst/>
            </a:prstGeom>
            <a:noFill/>
            <a:ln>
              <a:noFill/>
            </a:ln>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36"/>
                                        </p:tgtEl>
                                        <p:attrNameLst>
                                          <p:attrName>style.visibility</p:attrName>
                                        </p:attrNameLst>
                                      </p:cBhvr>
                                      <p:to>
                                        <p:strVal val="visible"/>
                                      </p:to>
                                    </p:set>
                                    <p:anim calcmode="lin" valueType="num">
                                      <p:cBhvr additive="base">
                                        <p:cTn id="7" dur="500" fill="hold"/>
                                        <p:tgtEl>
                                          <p:spTgt spid="5436"/>
                                        </p:tgtEl>
                                        <p:attrNameLst>
                                          <p:attrName>ppt_x</p:attrName>
                                        </p:attrNameLst>
                                      </p:cBhvr>
                                      <p:tavLst>
                                        <p:tav tm="0">
                                          <p:val>
                                            <p:strVal val="#ppt_x"/>
                                          </p:val>
                                        </p:tav>
                                        <p:tav tm="100000">
                                          <p:val>
                                            <p:strVal val="#ppt_x"/>
                                          </p:val>
                                        </p:tav>
                                      </p:tavLst>
                                    </p:anim>
                                    <p:anim calcmode="lin" valueType="num">
                                      <p:cBhvr additive="base">
                                        <p:cTn id="8" dur="500" fill="hold"/>
                                        <p:tgtEl>
                                          <p:spTgt spid="54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37">
                                            <p:txEl>
                                              <p:pRg st="0" end="0"/>
                                            </p:txEl>
                                          </p:spTgt>
                                        </p:tgtEl>
                                        <p:attrNameLst>
                                          <p:attrName>style.visibility</p:attrName>
                                        </p:attrNameLst>
                                      </p:cBhvr>
                                      <p:to>
                                        <p:strVal val="visible"/>
                                      </p:to>
                                    </p:set>
                                    <p:anim calcmode="lin" valueType="num">
                                      <p:cBhvr additive="base">
                                        <p:cTn id="11" dur="500" fill="hold"/>
                                        <p:tgtEl>
                                          <p:spTgt spid="543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39"/>
                                        </p:tgtEl>
                                        <p:attrNameLst>
                                          <p:attrName>style.visibility</p:attrName>
                                        </p:attrNameLst>
                                      </p:cBhvr>
                                      <p:to>
                                        <p:strVal val="visible"/>
                                      </p:to>
                                    </p:set>
                                    <p:anim calcmode="lin" valueType="num">
                                      <p:cBhvr additive="base">
                                        <p:cTn id="17" dur="500" fill="hold"/>
                                        <p:tgtEl>
                                          <p:spTgt spid="5439"/>
                                        </p:tgtEl>
                                        <p:attrNameLst>
                                          <p:attrName>ppt_x</p:attrName>
                                        </p:attrNameLst>
                                      </p:cBhvr>
                                      <p:tavLst>
                                        <p:tav tm="0">
                                          <p:val>
                                            <p:strVal val="#ppt_x"/>
                                          </p:val>
                                        </p:tav>
                                        <p:tav tm="100000">
                                          <p:val>
                                            <p:strVal val="#ppt_x"/>
                                          </p:val>
                                        </p:tav>
                                      </p:tavLst>
                                    </p:anim>
                                    <p:anim calcmode="lin" valueType="num">
                                      <p:cBhvr additive="base">
                                        <p:cTn id="18" dur="500" fill="hold"/>
                                        <p:tgtEl>
                                          <p:spTgt spid="54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40">
                                            <p:txEl>
                                              <p:pRg st="0" end="0"/>
                                            </p:txEl>
                                          </p:spTgt>
                                        </p:tgtEl>
                                        <p:attrNameLst>
                                          <p:attrName>style.visibility</p:attrName>
                                        </p:attrNameLst>
                                      </p:cBhvr>
                                      <p:to>
                                        <p:strVal val="visible"/>
                                      </p:to>
                                    </p:set>
                                    <p:anim calcmode="lin" valueType="num">
                                      <p:cBhvr additive="base">
                                        <p:cTn id="21" dur="500" fill="hold"/>
                                        <p:tgtEl>
                                          <p:spTgt spid="544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4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442"/>
                                        </p:tgtEl>
                                        <p:attrNameLst>
                                          <p:attrName>style.visibility</p:attrName>
                                        </p:attrNameLst>
                                      </p:cBhvr>
                                      <p:to>
                                        <p:strVal val="visible"/>
                                      </p:to>
                                    </p:set>
                                    <p:anim calcmode="lin" valueType="num">
                                      <p:cBhvr additive="base">
                                        <p:cTn id="27" dur="500" fill="hold"/>
                                        <p:tgtEl>
                                          <p:spTgt spid="5442"/>
                                        </p:tgtEl>
                                        <p:attrNameLst>
                                          <p:attrName>ppt_x</p:attrName>
                                        </p:attrNameLst>
                                      </p:cBhvr>
                                      <p:tavLst>
                                        <p:tav tm="0">
                                          <p:val>
                                            <p:strVal val="#ppt_x"/>
                                          </p:val>
                                        </p:tav>
                                        <p:tav tm="100000">
                                          <p:val>
                                            <p:strVal val="#ppt_x"/>
                                          </p:val>
                                        </p:tav>
                                      </p:tavLst>
                                    </p:anim>
                                    <p:anim calcmode="lin" valueType="num">
                                      <p:cBhvr additive="base">
                                        <p:cTn id="28" dur="500" fill="hold"/>
                                        <p:tgtEl>
                                          <p:spTgt spid="54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43">
                                            <p:txEl>
                                              <p:pRg st="0" end="0"/>
                                            </p:txEl>
                                          </p:spTgt>
                                        </p:tgtEl>
                                        <p:attrNameLst>
                                          <p:attrName>style.visibility</p:attrName>
                                        </p:attrNameLst>
                                      </p:cBhvr>
                                      <p:to>
                                        <p:strVal val="visible"/>
                                      </p:to>
                                    </p:set>
                                    <p:anim calcmode="lin" valueType="num">
                                      <p:cBhvr additive="base">
                                        <p:cTn id="31" dur="500" fill="hold"/>
                                        <p:tgtEl>
                                          <p:spTgt spid="544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 grpId="0"/>
      <p:bldP spid="5437" grpId="0" build="p"/>
      <p:bldP spid="5439" grpId="0"/>
      <p:bldP spid="5440" grpId="0" build="p"/>
      <p:bldP spid="5442" grpId="0"/>
      <p:bldP spid="54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3" name="Oval 2"/>
          <p:cNvSpPr/>
          <p:nvPr/>
        </p:nvSpPr>
        <p:spPr>
          <a:xfrm>
            <a:off x="4125556" y="1368213"/>
            <a:ext cx="892885" cy="890004"/>
          </a:xfrm>
          <a:prstGeom prst="ellipse">
            <a:avLst/>
          </a:prstGeom>
          <a:solidFill>
            <a:srgbClr val="E5D5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0" name="Google Shape;5460;p38"/>
          <p:cNvSpPr/>
          <p:nvPr/>
        </p:nvSpPr>
        <p:spPr>
          <a:xfrm>
            <a:off x="1387675" y="2700475"/>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8"/>
          <p:cNvSpPr txBox="1">
            <a:spLocks noGrp="1"/>
          </p:cNvSpPr>
          <p:nvPr>
            <p:ph type="title"/>
          </p:nvPr>
        </p:nvSpPr>
        <p:spPr>
          <a:xfrm>
            <a:off x="4157020" y="1228388"/>
            <a:ext cx="861421"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latin typeface="UTM Gloria" panose="02040603050506020204" pitchFamily="18" charset="0"/>
              </a:rPr>
              <a:t>I</a:t>
            </a:r>
            <a:endParaRPr>
              <a:latin typeface="UTM Gloria" panose="02040603050506020204" pitchFamily="18" charset="0"/>
            </a:endParaRPr>
          </a:p>
        </p:txBody>
      </p:sp>
      <p:cxnSp>
        <p:nvCxnSpPr>
          <p:cNvPr id="5463"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
        <p:nvSpPr>
          <p:cNvPr id="7" name="Google Shape;5437;p37"/>
          <p:cNvSpPr txBox="1">
            <a:spLocks noGrp="1"/>
          </p:cNvSpPr>
          <p:nvPr>
            <p:ph type="subTitle" idx="1"/>
          </p:nvPr>
        </p:nvSpPr>
        <p:spPr>
          <a:xfrm>
            <a:off x="1619151" y="3318625"/>
            <a:ext cx="5905697"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UTM Gloria" panose="02040603050506020204" pitchFamily="18" charset="0"/>
                <a:ea typeface="Marcellus"/>
                <a:cs typeface="Marcellus"/>
                <a:sym typeface="Marcellus"/>
              </a:rPr>
              <a:t>ĐẶC ĐIỂM CỦA THẤU KÍNH HỘI TỤ</a:t>
            </a:r>
            <a:endParaRPr sz="4000">
              <a:latin typeface="UTM Gloria" panose="02040603050506020204" pitchFamily="18" charset="0"/>
              <a:ea typeface="Marcellus"/>
              <a:cs typeface="Marcellus"/>
              <a:sym typeface="Marcellu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5437;p37"/>
          <p:cNvSpPr txBox="1">
            <a:spLocks/>
          </p:cNvSpPr>
          <p:nvPr/>
        </p:nvSpPr>
        <p:spPr>
          <a:xfrm>
            <a:off x="236918" y="142563"/>
            <a:ext cx="741079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Work Sans"/>
              <a:buAutoNum type="arabicPeriod"/>
              <a:defRPr sz="115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9pPr>
          </a:lstStyle>
          <a:p>
            <a:pPr marL="0" indent="0" algn="ctr">
              <a:buFont typeface="Work Sans"/>
              <a:buNone/>
            </a:pPr>
            <a:r>
              <a:rPr lang="en-US" sz="3200" smtClean="0">
                <a:latin typeface="UTM Gloria" panose="02040603050506020204" pitchFamily="18" charset="0"/>
                <a:ea typeface="Marcellus"/>
                <a:cs typeface="Marcellus"/>
                <a:sym typeface="Marcellus"/>
              </a:rPr>
              <a:t>I - ĐẶC ĐIỂM CỦA THẤU KÍNH HỘI TỤ</a:t>
            </a:r>
            <a:endParaRPr lang="en-US" sz="3200">
              <a:latin typeface="UTM Gloria" panose="02040603050506020204" pitchFamily="18" charset="0"/>
              <a:ea typeface="Marcellus"/>
              <a:cs typeface="Marcellus"/>
              <a:sym typeface="Marcellus"/>
            </a:endParaRPr>
          </a:p>
        </p:txBody>
      </p:sp>
      <p:sp>
        <p:nvSpPr>
          <p:cNvPr id="4" name="TextBox 3"/>
          <p:cNvSpPr txBox="1"/>
          <p:nvPr/>
        </p:nvSpPr>
        <p:spPr>
          <a:xfrm>
            <a:off x="634824" y="713424"/>
            <a:ext cx="1796528" cy="400110"/>
          </a:xfrm>
          <a:prstGeom prst="rect">
            <a:avLst/>
          </a:prstGeom>
          <a:noFill/>
        </p:spPr>
        <p:txBody>
          <a:bodyPr wrap="square" rtlCol="0">
            <a:spAutoFit/>
          </a:bodyPr>
          <a:lstStyle/>
          <a:p>
            <a:r>
              <a:rPr lang="en-US" sz="2000" b="1">
                <a:solidFill>
                  <a:schemeClr val="dk1"/>
                </a:solidFill>
                <a:latin typeface="UVN Mua Thu" panose="03020702040507090A04" pitchFamily="66" charset="0"/>
                <a:ea typeface="Marcellus"/>
                <a:cs typeface="Marcellus"/>
                <a:sym typeface="Marcellus"/>
              </a:rPr>
              <a:t>1. Thí nghiệm</a:t>
            </a:r>
          </a:p>
        </p:txBody>
      </p:sp>
      <p:pic>
        <p:nvPicPr>
          <p:cNvPr id="40" name="Vật lý 9 - Bài 42 - Đặc điểm thấu kính hội tụ">
            <a:hlinkClick r:id="" action="ppaction://media"/>
          </p:cNvPr>
          <p:cNvPicPr>
            <a:picLocks noChangeAspect="1"/>
          </p:cNvPicPr>
          <p:nvPr>
            <a:videoFile r:link="rId1"/>
            <p:extLst>
              <p:ext uri="{DAA4B4D4-6D71-4841-9C94-3DE7FCFB9230}">
                <p14:media xmlns:p14="http://schemas.microsoft.com/office/powerpoint/2010/main" r:embed="rId2">
                  <p14:trim st="40098" end="9774"/>
                </p14:media>
              </p:ext>
            </p:extLst>
          </p:nvPr>
        </p:nvPicPr>
        <p:blipFill>
          <a:blip r:embed="rId5"/>
          <a:stretch>
            <a:fillRect/>
          </a:stretch>
        </p:blipFill>
        <p:spPr>
          <a:xfrm>
            <a:off x="1594167" y="1333264"/>
            <a:ext cx="5823695" cy="3273272"/>
          </a:xfrm>
          <a:prstGeom prst="rect">
            <a:avLst/>
          </a:prstGeom>
        </p:spPr>
      </p:pic>
      <p:sp>
        <p:nvSpPr>
          <p:cNvPr id="41" name="Google Shape;5437;p37"/>
          <p:cNvSpPr txBox="1">
            <a:spLocks/>
          </p:cNvSpPr>
          <p:nvPr/>
        </p:nvSpPr>
        <p:spPr>
          <a:xfrm>
            <a:off x="3517435" y="781261"/>
            <a:ext cx="4130273"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Work Sans"/>
              <a:buAutoNum type="arabicPeriod"/>
              <a:defRPr sz="115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9pPr>
          </a:lstStyle>
          <a:p>
            <a:pPr marL="0" indent="0" algn="ctr">
              <a:buFont typeface="Work Sans"/>
              <a:buNone/>
            </a:pPr>
            <a:r>
              <a:rPr lang="en-US" sz="3200" smtClean="0">
                <a:latin typeface="UTM Gloria" panose="02040603050506020204" pitchFamily="18" charset="0"/>
                <a:ea typeface="Marcellus"/>
                <a:cs typeface="Marcellus"/>
                <a:sym typeface="Marcellus"/>
              </a:rPr>
              <a:t>VIDEO THÍ NGHIỆM</a:t>
            </a:r>
            <a:endParaRPr lang="en-US" sz="3200">
              <a:latin typeface="UTM Gloria" panose="02040603050506020204" pitchFamily="18" charset="0"/>
              <a:ea typeface="Marcellus"/>
              <a:cs typeface="Marcellus"/>
              <a:sym typeface="Marcellu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0"/>
                                        </p:tgtEl>
                                      </p:cBhvr>
                                    </p:cmd>
                                  </p:childTnLst>
                                </p:cTn>
                              </p:par>
                            </p:childTnLst>
                          </p:cTn>
                        </p:par>
                      </p:childTnLst>
                    </p:cTn>
                  </p:par>
                </p:childTnLst>
              </p:cTn>
              <p:nextCondLst>
                <p:cond evt="onClick" delay="0">
                  <p:tgtEl>
                    <p:spTgt spid="40"/>
                  </p:tgtEl>
                </p:cond>
              </p:nextCondLst>
            </p:seq>
            <p:video fullScrn="1">
              <p:cMediaNode vol="100000">
                <p:cTn id="7" fill="hold" display="0">
                  <p:stCondLst>
                    <p:cond delay="indefinite"/>
                  </p:stCondLst>
                </p:cTn>
                <p:tgtEl>
                  <p:spTgt spid="4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919169" y="1621304"/>
            <a:ext cx="5621416" cy="3094554"/>
          </a:xfrm>
          <a:prstGeom prst="rect">
            <a:avLst/>
          </a:prstGeom>
        </p:spPr>
      </p:pic>
      <p:sp>
        <p:nvSpPr>
          <p:cNvPr id="18" name="Text Box 5"/>
          <p:cNvSpPr txBox="1">
            <a:spLocks noChangeArrowheads="1"/>
          </p:cNvSpPr>
          <p:nvPr/>
        </p:nvSpPr>
        <p:spPr bwMode="auto">
          <a:xfrm>
            <a:off x="1798925" y="600550"/>
            <a:ext cx="59358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buClrTx/>
              <a:buFontTx/>
              <a:buNone/>
            </a:pPr>
            <a:r>
              <a:rPr lang="vi-VN" altLang="en-US" sz="2000" kern="1200" smtClean="0">
                <a:solidFill>
                  <a:srgbClr val="4A4F2C"/>
                </a:solidFill>
                <a:latin typeface="+mj-lt"/>
                <a:ea typeface="+mn-ea"/>
                <a:cs typeface="Arial" panose="020B0604020202020204" pitchFamily="34" charset="0"/>
              </a:rPr>
              <a:t>Chiếu </a:t>
            </a:r>
            <a:r>
              <a:rPr lang="vi-VN" altLang="en-US" sz="2000" kern="1200">
                <a:solidFill>
                  <a:srgbClr val="4A4F2C"/>
                </a:solidFill>
                <a:latin typeface="+mj-lt"/>
                <a:ea typeface="+mn-ea"/>
                <a:cs typeface="Arial" panose="020B0604020202020204" pitchFamily="34" charset="0"/>
              </a:rPr>
              <a:t>một chùm sáng tới song song theo phương vuông góc với mặt một thấu kính hội tụ, ta thu được một chùm tia ló hội tụ</a:t>
            </a:r>
            <a:r>
              <a:rPr lang="vi-VN" altLang="en-US" sz="2000" kern="1200" smtClean="0">
                <a:solidFill>
                  <a:srgbClr val="4A4F2C"/>
                </a:solidFill>
                <a:latin typeface="+mj-lt"/>
                <a:ea typeface="+mn-ea"/>
                <a:cs typeface="Arial" panose="020B0604020202020204" pitchFamily="34" charset="0"/>
              </a:rPr>
              <a:t>.</a:t>
            </a:r>
            <a:r>
              <a:rPr lang="en-US" altLang="en-US" sz="2000" kern="1200" smtClean="0">
                <a:solidFill>
                  <a:schemeClr val="accent1">
                    <a:lumMod val="75000"/>
                  </a:schemeClr>
                </a:solidFill>
                <a:latin typeface="+mj-lt"/>
                <a:ea typeface="+mn-ea"/>
                <a:cs typeface="Arial" panose="020B0604020202020204" pitchFamily="34" charset="0"/>
              </a:rPr>
              <a:t> </a:t>
            </a:r>
            <a:endParaRPr lang="en-US" altLang="en-US" sz="2000" kern="1200" smtClean="0">
              <a:solidFill>
                <a:schemeClr val="accent5">
                  <a:lumMod val="75000"/>
                </a:schemeClr>
              </a:solidFill>
              <a:latin typeface="+mj-lt"/>
              <a:ea typeface="+mn-ea"/>
              <a:cs typeface="Arial" panose="020B0604020202020204" pitchFamily="34" charset="0"/>
            </a:endParaRPr>
          </a:p>
        </p:txBody>
      </p:sp>
      <p:sp>
        <p:nvSpPr>
          <p:cNvPr id="19" name="Text Box 5"/>
          <p:cNvSpPr txBox="1">
            <a:spLocks noChangeArrowheads="1"/>
          </p:cNvSpPr>
          <p:nvPr/>
        </p:nvSpPr>
        <p:spPr bwMode="auto">
          <a:xfrm>
            <a:off x="2021506" y="159365"/>
            <a:ext cx="49006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US" sz="2000" kern="1200" smtClean="0">
                <a:solidFill>
                  <a:schemeClr val="accent1">
                    <a:lumMod val="75000"/>
                  </a:schemeClr>
                </a:solidFill>
                <a:latin typeface="Times New Roman" panose="02020603050405020304" pitchFamily="18" charset="0"/>
                <a:ea typeface="+mn-ea"/>
                <a:cs typeface="Times New Roman" panose="02020603050405020304" pitchFamily="18" charset="0"/>
              </a:rPr>
              <a:t>Hãy </a:t>
            </a:r>
            <a:r>
              <a:rPr lang="en-US" altLang="en-US" sz="2000" kern="1200">
                <a:solidFill>
                  <a:schemeClr val="accent1">
                    <a:lumMod val="75000"/>
                  </a:schemeClr>
                </a:solidFill>
                <a:latin typeface="Times New Roman" panose="02020603050405020304" pitchFamily="18" charset="0"/>
                <a:ea typeface="+mn-ea"/>
                <a:cs typeface="Times New Roman" panose="02020603050405020304" pitchFamily="18" charset="0"/>
              </a:rPr>
              <a:t>chỉ ra tia tới, tia ló trong thí </a:t>
            </a:r>
            <a:r>
              <a:rPr lang="en-US" altLang="en-US" sz="2000" kern="1200" smtClean="0">
                <a:solidFill>
                  <a:schemeClr val="accent1">
                    <a:lumMod val="75000"/>
                  </a:schemeClr>
                </a:solidFill>
                <a:latin typeface="Times New Roman" panose="02020603050405020304" pitchFamily="18" charset="0"/>
                <a:ea typeface="+mn-ea"/>
                <a:cs typeface="Times New Roman" panose="02020603050405020304" pitchFamily="18" charset="0"/>
              </a:rPr>
              <a:t>nghiệm.</a:t>
            </a:r>
            <a:endParaRPr lang="en-US" altLang="en-US" sz="2000" kern="1200">
              <a:solidFill>
                <a:schemeClr val="accent1">
                  <a:lumMod val="75000"/>
                </a:schemeClr>
              </a:solidFill>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4071226" y="2154935"/>
            <a:ext cx="1243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buClr>
                <a:srgbClr val="191919"/>
              </a:buClr>
              <a:buSzPts val="5200"/>
            </a:pPr>
            <a:r>
              <a:rPr lang="en-US" altLang="en-US" sz="1800" smtClean="0">
                <a:solidFill>
                  <a:schemeClr val="bg1">
                    <a:lumMod val="95000"/>
                  </a:schemeClr>
                </a:solidFill>
                <a:latin typeface="Times New Roman" panose="02020603050405020304" pitchFamily="18" charset="0"/>
                <a:ea typeface="Marcellus"/>
                <a:cs typeface="Times New Roman" panose="02020603050405020304" pitchFamily="18" charset="0"/>
                <a:sym typeface="Montserrat"/>
              </a:rPr>
              <a:t>Tia tới</a:t>
            </a:r>
            <a:endParaRPr lang="en-US" altLang="en-US" sz="1800">
              <a:solidFill>
                <a:schemeClr val="bg1">
                  <a:lumMod val="95000"/>
                </a:schemeClr>
              </a:solidFill>
              <a:latin typeface="Times New Roman" panose="02020603050405020304" pitchFamily="18" charset="0"/>
              <a:ea typeface="Marcellus"/>
              <a:cs typeface="Times New Roman" panose="02020603050405020304" pitchFamily="18" charset="0"/>
              <a:sym typeface="Montserrat"/>
            </a:endParaRPr>
          </a:p>
        </p:txBody>
      </p:sp>
      <p:sp>
        <p:nvSpPr>
          <p:cNvPr id="21" name="Text Box 5"/>
          <p:cNvSpPr txBox="1">
            <a:spLocks noChangeArrowheads="1"/>
          </p:cNvSpPr>
          <p:nvPr/>
        </p:nvSpPr>
        <p:spPr bwMode="auto">
          <a:xfrm>
            <a:off x="5973067" y="2154935"/>
            <a:ext cx="9490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buClr>
                <a:srgbClr val="191919"/>
              </a:buClr>
              <a:buSzPts val="5200"/>
            </a:pPr>
            <a:r>
              <a:rPr lang="en-US" altLang="en-US" sz="1800" smtClean="0">
                <a:solidFill>
                  <a:schemeClr val="bg1">
                    <a:lumMod val="95000"/>
                  </a:schemeClr>
                </a:solidFill>
                <a:latin typeface="Times New Roman" panose="02020603050405020304" pitchFamily="18" charset="0"/>
                <a:ea typeface="Marcellus"/>
                <a:cs typeface="Times New Roman" panose="02020603050405020304" pitchFamily="18" charset="0"/>
                <a:sym typeface="Montserrat"/>
              </a:rPr>
              <a:t>Tia ló</a:t>
            </a:r>
            <a:endParaRPr lang="en-US" altLang="en-US" sz="1800">
              <a:solidFill>
                <a:schemeClr val="bg1">
                  <a:lumMod val="95000"/>
                </a:schemeClr>
              </a:solidFill>
              <a:latin typeface="Times New Roman" panose="02020603050405020304" pitchFamily="18" charset="0"/>
              <a:ea typeface="Marcellus"/>
              <a:cs typeface="Times New Roman" panose="02020603050405020304" pitchFamily="18" charset="0"/>
              <a:sym typeface="Montserrat"/>
            </a:endParaRPr>
          </a:p>
        </p:txBody>
      </p:sp>
      <p:cxnSp>
        <p:nvCxnSpPr>
          <p:cNvPr id="11" name="Straight Arrow Connector 10"/>
          <p:cNvCxnSpPr/>
          <p:nvPr/>
        </p:nvCxnSpPr>
        <p:spPr>
          <a:xfrm>
            <a:off x="4708361" y="2524267"/>
            <a:ext cx="0" cy="41435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p:cNvCxnSpPr>
          <p:nvPr/>
        </p:nvCxnSpPr>
        <p:spPr>
          <a:xfrm flipH="1">
            <a:off x="5986105" y="2524267"/>
            <a:ext cx="461508" cy="49863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4836382" y="1703454"/>
            <a:ext cx="1501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buClr>
                <a:srgbClr val="191919"/>
              </a:buClr>
              <a:buSzPts val="5200"/>
            </a:pPr>
            <a:r>
              <a:rPr lang="en-US" altLang="en-US" sz="1800" smtClean="0">
                <a:solidFill>
                  <a:schemeClr val="tx2">
                    <a:lumMod val="10000"/>
                  </a:schemeClr>
                </a:solidFill>
                <a:latin typeface="Times New Roman" panose="02020603050405020304" pitchFamily="18" charset="0"/>
                <a:ea typeface="Marcellus"/>
                <a:cs typeface="Times New Roman" panose="02020603050405020304" pitchFamily="18" charset="0"/>
                <a:sym typeface="Montserrat"/>
              </a:rPr>
              <a:t>Điểm hội tụ</a:t>
            </a:r>
            <a:endParaRPr lang="en-US" altLang="en-US" sz="1800">
              <a:solidFill>
                <a:schemeClr val="tx2">
                  <a:lumMod val="10000"/>
                </a:schemeClr>
              </a:solidFill>
              <a:latin typeface="Times New Roman" panose="02020603050405020304" pitchFamily="18" charset="0"/>
              <a:ea typeface="Marcellus"/>
              <a:cs typeface="Times New Roman" panose="02020603050405020304" pitchFamily="18" charset="0"/>
              <a:sym typeface="Montserrat"/>
            </a:endParaRPr>
          </a:p>
        </p:txBody>
      </p:sp>
      <p:cxnSp>
        <p:nvCxnSpPr>
          <p:cNvPr id="12" name="Straight Arrow Connector 11"/>
          <p:cNvCxnSpPr/>
          <p:nvPr/>
        </p:nvCxnSpPr>
        <p:spPr>
          <a:xfrm flipH="1">
            <a:off x="5587000" y="2072786"/>
            <a:ext cx="3489" cy="9501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8">
                                            <p:txEl>
                                              <p:pRg st="0" end="0"/>
                                            </p:txEl>
                                          </p:spTgt>
                                        </p:tgtEl>
                                      </p:cBhvr>
                                    </p:animEffect>
                                    <p:set>
                                      <p:cBhvr>
                                        <p:cTn id="20" dur="1" fill="hold">
                                          <p:stCondLst>
                                            <p:cond delay="499"/>
                                          </p:stCondLst>
                                        </p:cTn>
                                        <p:tgtEl>
                                          <p:spTgt spid="18">
                                            <p:txEl>
                                              <p:pRg st="0" end="0"/>
                                            </p:txEl>
                                          </p:spTgt>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p:bldP spid="20" grpId="0"/>
      <p:bldP spid="2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9"/>
        <p:cNvGrpSpPr/>
        <p:nvPr/>
      </p:nvGrpSpPr>
      <p:grpSpPr>
        <a:xfrm>
          <a:off x="0" y="0"/>
          <a:ext cx="0" cy="0"/>
          <a:chOff x="0" y="0"/>
          <a:chExt cx="0" cy="0"/>
        </a:xfrm>
      </p:grpSpPr>
      <p:sp>
        <p:nvSpPr>
          <p:cNvPr id="3" name="Rectangle 2"/>
          <p:cNvSpPr/>
          <p:nvPr/>
        </p:nvSpPr>
        <p:spPr>
          <a:xfrm>
            <a:off x="736474" y="984809"/>
            <a:ext cx="4825230" cy="400110"/>
          </a:xfrm>
          <a:prstGeom prst="rect">
            <a:avLst/>
          </a:prstGeom>
        </p:spPr>
        <p:txBody>
          <a:bodyPr wrap="square">
            <a:spAutoFit/>
          </a:bodyPr>
          <a:lstStyle/>
          <a:p>
            <a:pPr lvl="0" fontAlgn="base"/>
            <a:r>
              <a:rPr lang="en-US" altLang="en-US" sz="2000" b="1">
                <a:solidFill>
                  <a:schemeClr val="dk1"/>
                </a:solidFill>
                <a:latin typeface="Times New Roman" panose="02020603050405020304" pitchFamily="18" charset="0"/>
                <a:ea typeface="Marcellus"/>
                <a:cs typeface="Times New Roman" panose="02020603050405020304" pitchFamily="18" charset="0"/>
              </a:rPr>
              <a:t>2. Hình dạng của thấu kính hội tụ</a:t>
            </a:r>
          </a:p>
        </p:txBody>
      </p:sp>
      <p:sp>
        <p:nvSpPr>
          <p:cNvPr id="10" name="Google Shape;5437;p37"/>
          <p:cNvSpPr txBox="1">
            <a:spLocks/>
          </p:cNvSpPr>
          <p:nvPr/>
        </p:nvSpPr>
        <p:spPr>
          <a:xfrm>
            <a:off x="438381" y="403190"/>
            <a:ext cx="780197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Work Sans"/>
              <a:buAutoNum type="arabicPeriod"/>
              <a:defRPr sz="115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chemeClr val="dk1"/>
              </a:buClr>
              <a:buSzPts val="1200"/>
              <a:buFont typeface="Work Sans"/>
              <a:buAutoNum type="arabicPeriod"/>
              <a:defRPr sz="14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chemeClr val="dk1"/>
              </a:buClr>
              <a:buSzPts val="1200"/>
              <a:buFont typeface="Work Sans"/>
              <a:buAutoNum type="alphaLcPeriod"/>
              <a:defRPr sz="14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chemeClr val="dk1"/>
              </a:buClr>
              <a:buSzPts val="1200"/>
              <a:buFont typeface="Work Sans"/>
              <a:buAutoNum type="romanLcPeriod"/>
              <a:defRPr sz="1400" b="0" i="0" u="none" strike="noStrike" cap="none">
                <a:solidFill>
                  <a:schemeClr val="dk1"/>
                </a:solidFill>
                <a:latin typeface="Montserrat"/>
                <a:ea typeface="Montserrat"/>
                <a:cs typeface="Montserrat"/>
                <a:sym typeface="Montserrat"/>
              </a:defRPr>
            </a:lvl9pPr>
          </a:lstStyle>
          <a:p>
            <a:pPr marL="0" indent="0" algn="ctr">
              <a:buFont typeface="Work Sans"/>
              <a:buNone/>
            </a:pPr>
            <a:r>
              <a:rPr lang="en-US" sz="3200" smtClean="0">
                <a:latin typeface="UTM Gloria" panose="02040603050506020204" pitchFamily="18" charset="0"/>
                <a:ea typeface="Marcellus"/>
                <a:cs typeface="Marcellus"/>
                <a:sym typeface="Marcellus"/>
              </a:rPr>
              <a:t>I - ĐẶC ĐIỂM CỦA THẤU KÍNH HỘI TỤ</a:t>
            </a:r>
            <a:endParaRPr lang="en-US" sz="3200">
              <a:latin typeface="UTM Gloria" panose="02040603050506020204" pitchFamily="18" charset="0"/>
              <a:ea typeface="Marcellus"/>
              <a:cs typeface="Marcellus"/>
              <a:sym typeface="Marcellus"/>
            </a:endParaRPr>
          </a:p>
        </p:txBody>
      </p:sp>
      <p:sp>
        <p:nvSpPr>
          <p:cNvPr id="6" name="Rectangle 5"/>
          <p:cNvSpPr/>
          <p:nvPr/>
        </p:nvSpPr>
        <p:spPr>
          <a:xfrm>
            <a:off x="1091900" y="1575339"/>
            <a:ext cx="7277549" cy="1169551"/>
          </a:xfrm>
          <a:prstGeom prst="rect">
            <a:avLst/>
          </a:prstGeom>
        </p:spPr>
        <p:txBody>
          <a:bodyPr wrap="square">
            <a:spAutoFit/>
          </a:bodyPr>
          <a:lstStyle/>
          <a:p>
            <a:pPr marL="342900" lvl="0" indent="-342900" fontAlgn="base">
              <a:spcBef>
                <a:spcPct val="50000"/>
              </a:spcBef>
              <a:spcAft>
                <a:spcPct val="0"/>
              </a:spcAft>
              <a:buClrTx/>
              <a:buFont typeface="Wingdings" panose="05000000000000000000" pitchFamily="2" charset="2"/>
              <a:buChar char="§"/>
            </a:pPr>
            <a:r>
              <a:rPr lang="en-US" altLang="en-US" sz="2000" kern="1200">
                <a:solidFill>
                  <a:schemeClr val="accent1">
                    <a:lumMod val="50000"/>
                  </a:schemeClr>
                </a:solidFill>
                <a:latin typeface="Times New Roman" panose="02020603050405020304" pitchFamily="18" charset="0"/>
                <a:ea typeface="+mn-ea"/>
                <a:cs typeface="Times New Roman" panose="02020603050405020304" pitchFamily="18" charset="0"/>
              </a:rPr>
              <a:t>T</a:t>
            </a:r>
            <a:r>
              <a:rPr lang="en-US" altLang="en-US" sz="2000" kern="1200" smtClean="0">
                <a:solidFill>
                  <a:schemeClr val="accent1">
                    <a:lumMod val="50000"/>
                  </a:schemeClr>
                </a:solidFill>
                <a:latin typeface="Times New Roman" panose="02020603050405020304" pitchFamily="18" charset="0"/>
                <a:ea typeface="+mn-ea"/>
                <a:cs typeface="Times New Roman" panose="02020603050405020304" pitchFamily="18" charset="0"/>
              </a:rPr>
              <a:t>hấu </a:t>
            </a:r>
            <a:r>
              <a:rPr lang="en-US" altLang="en-US" sz="2000" kern="1200">
                <a:solidFill>
                  <a:schemeClr val="accent1">
                    <a:lumMod val="50000"/>
                  </a:schemeClr>
                </a:solidFill>
                <a:latin typeface="Times New Roman" panose="02020603050405020304" pitchFamily="18" charset="0"/>
                <a:ea typeface="+mn-ea"/>
                <a:cs typeface="Times New Roman" panose="02020603050405020304" pitchFamily="18" charset="0"/>
              </a:rPr>
              <a:t>kính hội tụ </a:t>
            </a:r>
            <a:r>
              <a:rPr lang="en-US" altLang="en-US" sz="2000" kern="1200" smtClean="0">
                <a:solidFill>
                  <a:schemeClr val="accent1">
                    <a:lumMod val="50000"/>
                  </a:schemeClr>
                </a:solidFill>
                <a:latin typeface="Times New Roman" panose="02020603050405020304" pitchFamily="18" charset="0"/>
                <a:ea typeface="+mn-ea"/>
                <a:cs typeface="Times New Roman" panose="02020603050405020304" pitchFamily="18" charset="0"/>
              </a:rPr>
              <a:t>có phần rìa mỏng </a:t>
            </a:r>
            <a:r>
              <a:rPr lang="en-US" altLang="en-US" sz="2000" kern="1200">
                <a:solidFill>
                  <a:schemeClr val="accent1">
                    <a:lumMod val="50000"/>
                  </a:schemeClr>
                </a:solidFill>
                <a:latin typeface="Times New Roman" panose="02020603050405020304" pitchFamily="18" charset="0"/>
                <a:ea typeface="+mn-ea"/>
                <a:cs typeface="Times New Roman" panose="02020603050405020304" pitchFamily="18" charset="0"/>
              </a:rPr>
              <a:t>hơn phần </a:t>
            </a:r>
            <a:r>
              <a:rPr lang="en-US" altLang="en-US" sz="2000" kern="1200" smtClean="0">
                <a:solidFill>
                  <a:schemeClr val="accent1">
                    <a:lumMod val="50000"/>
                  </a:schemeClr>
                </a:solidFill>
                <a:latin typeface="Times New Roman" panose="02020603050405020304" pitchFamily="18" charset="0"/>
                <a:ea typeface="+mn-ea"/>
                <a:cs typeface="Times New Roman" panose="02020603050405020304" pitchFamily="18" charset="0"/>
              </a:rPr>
              <a:t>giữa.</a:t>
            </a:r>
          </a:p>
          <a:p>
            <a:pPr marL="342900" lvl="0" indent="-342900" fontAlgn="base">
              <a:spcBef>
                <a:spcPct val="50000"/>
              </a:spcBef>
              <a:spcAft>
                <a:spcPct val="0"/>
              </a:spcAft>
              <a:buClrTx/>
              <a:buFont typeface="Wingdings" panose="05000000000000000000" pitchFamily="2" charset="2"/>
              <a:buChar char="§"/>
            </a:pPr>
            <a:r>
              <a:rPr lang="vi-VN" altLang="en-US" sz="2000" kern="1200">
                <a:solidFill>
                  <a:schemeClr val="accent1">
                    <a:lumMod val="50000"/>
                  </a:schemeClr>
                </a:solidFill>
                <a:latin typeface="Times New Roman" panose="02020603050405020304" pitchFamily="18" charset="0"/>
                <a:ea typeface="+mn-ea"/>
                <a:cs typeface="Times New Roman" panose="02020603050405020304" pitchFamily="18" charset="0"/>
              </a:rPr>
              <a:t>Thấu kính được làm bằng vật liệu trong suốt( Thuỷ tinh hoặc nhựa</a:t>
            </a:r>
            <a:r>
              <a:rPr lang="vi-VN" altLang="en-US" sz="2000" kern="1200" smtClean="0">
                <a:solidFill>
                  <a:schemeClr val="accent1">
                    <a:lumMod val="50000"/>
                  </a:schemeClr>
                </a:solidFill>
                <a:latin typeface="Times New Roman" panose="02020603050405020304" pitchFamily="18" charset="0"/>
                <a:ea typeface="+mn-ea"/>
                <a:cs typeface="Times New Roman" panose="02020603050405020304" pitchFamily="18" charset="0"/>
              </a:rPr>
              <a:t>)</a:t>
            </a:r>
            <a:endParaRPr lang="vi-VN" altLang="en-US" sz="2000" kern="1200">
              <a:solidFill>
                <a:schemeClr val="accent1">
                  <a:lumMod val="50000"/>
                </a:schemeClr>
              </a:solidFill>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162149" y="2530877"/>
            <a:ext cx="2549699" cy="2174283"/>
          </a:xfrm>
          <a:prstGeom prst="rect">
            <a:avLst/>
          </a:prstGeom>
        </p:spPr>
      </p:pic>
      <p:pic>
        <p:nvPicPr>
          <p:cNvPr id="8" name="Picture 7"/>
          <p:cNvPicPr>
            <a:picLocks noChangeAspect="1"/>
          </p:cNvPicPr>
          <p:nvPr/>
        </p:nvPicPr>
        <p:blipFill>
          <a:blip r:embed="rId4"/>
          <a:stretch>
            <a:fillRect/>
          </a:stretch>
        </p:blipFill>
        <p:spPr>
          <a:xfrm>
            <a:off x="6671066" y="2627533"/>
            <a:ext cx="533964" cy="1536062"/>
          </a:xfrm>
          <a:prstGeom prst="rect">
            <a:avLst/>
          </a:prstGeom>
        </p:spPr>
      </p:pic>
      <p:sp>
        <p:nvSpPr>
          <p:cNvPr id="9" name="Rectangle 8"/>
          <p:cNvSpPr/>
          <p:nvPr/>
        </p:nvSpPr>
        <p:spPr>
          <a:xfrm>
            <a:off x="5709079" y="4305050"/>
            <a:ext cx="2660370" cy="400110"/>
          </a:xfrm>
          <a:prstGeom prst="rect">
            <a:avLst/>
          </a:prstGeom>
        </p:spPr>
        <p:txBody>
          <a:bodyPr wrap="square">
            <a:spAutoFit/>
          </a:bodyPr>
          <a:lstStyle/>
          <a:p>
            <a:pPr lvl="0" fontAlgn="base">
              <a:spcBef>
                <a:spcPct val="50000"/>
              </a:spcBef>
              <a:spcAft>
                <a:spcPct val="0"/>
              </a:spcAft>
              <a:buClrTx/>
            </a:pPr>
            <a:r>
              <a:rPr lang="vi-VN" altLang="en-US" sz="2000" kern="1200">
                <a:solidFill>
                  <a:srgbClr val="62693A">
                    <a:lumMod val="50000"/>
                  </a:srgbClr>
                </a:solidFill>
                <a:latin typeface="+mj-lt"/>
                <a:ea typeface="+mn-ea"/>
                <a:cs typeface="Arial" panose="020B0604020202020204" pitchFamily="34" charset="0"/>
              </a:rPr>
              <a:t>Kí hiệu thấu kính hội </a:t>
            </a:r>
            <a:r>
              <a:rPr lang="vi-VN" altLang="en-US" sz="2000" kern="1200" smtClean="0">
                <a:solidFill>
                  <a:srgbClr val="62693A">
                    <a:lumMod val="50000"/>
                  </a:srgbClr>
                </a:solidFill>
                <a:latin typeface="+mj-lt"/>
                <a:ea typeface="+mn-ea"/>
                <a:cs typeface="Arial" panose="020B0604020202020204" pitchFamily="34" charset="0"/>
              </a:rPr>
              <a:t>tụ</a:t>
            </a:r>
            <a:endParaRPr lang="vi-VN" altLang="en-US" sz="2000" kern="1200">
              <a:solidFill>
                <a:srgbClr val="62693A">
                  <a:lumMod val="50000"/>
                </a:srgbClr>
              </a:solidFill>
              <a:latin typeface="+mj-lt"/>
              <a:ea typeface="+mn-ea"/>
              <a:cs typeface="Arial" panose="020B0604020202020204" pitchFamily="34" charset="0"/>
            </a:endParaRPr>
          </a:p>
        </p:txBody>
      </p:sp>
      <p:grpSp>
        <p:nvGrpSpPr>
          <p:cNvPr id="17" name="Google Shape;5473;p39"/>
          <p:cNvGrpSpPr/>
          <p:nvPr/>
        </p:nvGrpSpPr>
        <p:grpSpPr>
          <a:xfrm rot="19395359">
            <a:off x="7853057" y="-276849"/>
            <a:ext cx="1498640" cy="2037178"/>
            <a:chOff x="6689473" y="1150075"/>
            <a:chExt cx="1996953" cy="3027630"/>
          </a:xfrm>
        </p:grpSpPr>
        <p:pic>
          <p:nvPicPr>
            <p:cNvPr id="18" name="Google Shape;5474;p39"/>
            <p:cNvPicPr preferRelativeResize="0"/>
            <p:nvPr/>
          </p:nvPicPr>
          <p:blipFill>
            <a:blip r:embed="rId5">
              <a:alphaModFix/>
            </a:blip>
            <a:stretch>
              <a:fillRect/>
            </a:stretch>
          </p:blipFill>
          <p:spPr>
            <a:xfrm>
              <a:off x="6689473" y="1150075"/>
              <a:ext cx="1996953" cy="3027630"/>
            </a:xfrm>
            <a:prstGeom prst="rect">
              <a:avLst/>
            </a:prstGeom>
            <a:noFill/>
            <a:ln>
              <a:noFill/>
            </a:ln>
          </p:spPr>
        </p:pic>
        <p:pic>
          <p:nvPicPr>
            <p:cNvPr id="19" name="Google Shape;5475;p39"/>
            <p:cNvPicPr preferRelativeResize="0"/>
            <p:nvPr/>
          </p:nvPicPr>
          <p:blipFill>
            <a:blip r:embed="rId6">
              <a:alphaModFix/>
            </a:blip>
            <a:stretch>
              <a:fillRect/>
            </a:stretch>
          </p:blipFill>
          <p:spPr>
            <a:xfrm rot="5400000">
              <a:off x="7392207" y="3114941"/>
              <a:ext cx="348586" cy="882131"/>
            </a:xfrm>
            <a:prstGeom prst="rect">
              <a:avLst/>
            </a:prstGeom>
            <a:noFill/>
            <a:ln>
              <a:noFill/>
            </a:ln>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sp>
        <p:nvSpPr>
          <p:cNvPr id="11" name="Google Shape;5440;p37"/>
          <p:cNvSpPr txBox="1">
            <a:spLocks/>
          </p:cNvSpPr>
          <p:nvPr/>
        </p:nvSpPr>
        <p:spPr>
          <a:xfrm>
            <a:off x="1401226" y="2068925"/>
            <a:ext cx="6703683" cy="166443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mtClean="0">
                <a:latin typeface="UTM Gloria" panose="02040603050506020204" pitchFamily="18" charset="0"/>
                <a:ea typeface="Marcellus"/>
                <a:cs typeface="Marcellus"/>
              </a:rPr>
              <a:t>TRỤC CHÍNH, QUANG TÂM, TIÊU ĐIỂM, TIÊU CỰ CỦA THẤU KÍNH HỘI TỤ </a:t>
            </a:r>
            <a:endParaRPr lang="en-US" sz="3600">
              <a:latin typeface="UTM Gloria" panose="02040603050506020204" pitchFamily="18" charset="0"/>
              <a:ea typeface="Marcellus"/>
              <a:cs typeface="Marcellus"/>
            </a:endParaRPr>
          </a:p>
        </p:txBody>
      </p:sp>
      <p:sp>
        <p:nvSpPr>
          <p:cNvPr id="14" name="Oval 13"/>
          <p:cNvSpPr/>
          <p:nvPr/>
        </p:nvSpPr>
        <p:spPr>
          <a:xfrm>
            <a:off x="4211617" y="884119"/>
            <a:ext cx="892885" cy="890004"/>
          </a:xfrm>
          <a:prstGeom prst="ellipse">
            <a:avLst/>
          </a:prstGeom>
          <a:solidFill>
            <a:srgbClr val="E5D5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5461;p38"/>
          <p:cNvSpPr txBox="1">
            <a:spLocks noGrp="1"/>
          </p:cNvSpPr>
          <p:nvPr>
            <p:ph type="title"/>
          </p:nvPr>
        </p:nvSpPr>
        <p:spPr>
          <a:xfrm>
            <a:off x="4184341" y="884119"/>
            <a:ext cx="947435" cy="7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latin typeface="UTM Gloria" panose="02040603050506020204" pitchFamily="18" charset="0"/>
              </a:rPr>
              <a:t>II</a:t>
            </a:r>
            <a:endParaRPr sz="6000">
              <a:latin typeface="UTM Gloria" panose="02040603050506020204" pitchFamily="18" charset="0"/>
            </a:endParaRPr>
          </a:p>
        </p:txBody>
      </p:sp>
      <p:cxnSp>
        <p:nvCxnSpPr>
          <p:cNvPr id="16" name="Google Shape;5463;p38"/>
          <p:cNvCxnSpPr/>
          <p:nvPr/>
        </p:nvCxnSpPr>
        <p:spPr>
          <a:xfrm>
            <a:off x="3739246" y="1943333"/>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1174</Words>
  <Application>Microsoft Office PowerPoint</Application>
  <PresentationFormat>On-screen Show (16:9)</PresentationFormat>
  <Paragraphs>102</Paragraphs>
  <Slides>23</Slides>
  <Notes>21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Montserrat</vt:lpstr>
      <vt:lpstr>Bebas Neue</vt:lpstr>
      <vt:lpstr>Work Sans</vt:lpstr>
      <vt:lpstr>Arial</vt:lpstr>
      <vt:lpstr>Wingdings</vt:lpstr>
      <vt:lpstr>UTM Gloria</vt:lpstr>
      <vt:lpstr>UVN Mua Thu</vt:lpstr>
      <vt:lpstr>Times New Roman</vt:lpstr>
      <vt:lpstr>Marcellus</vt:lpstr>
      <vt:lpstr> Cottagecore Aesthetic Style Thesis by Slidesgo</vt:lpstr>
      <vt:lpstr>VẬT LÍ 9</vt:lpstr>
      <vt:lpstr>Bạn Kiên: Cậu dùng loại kính gì hứng ánh sáng mặt trời mà lại đốt cháy được tờ giấy trên sân như vậy ? Bạn Long: Anh tớ bảo đó là thấu kính hội tụ. Bạn Kiên: Thấu kính hội tụ là gì nhỉ ?</vt:lpstr>
      <vt:lpstr>THẤU KÍNH HỘI TỤ</vt:lpstr>
      <vt:lpstr>Nội dung chính</vt:lpstr>
      <vt:lpstr>I</vt:lpstr>
      <vt:lpstr>PowerPoint Presentation</vt:lpstr>
      <vt:lpstr>PowerPoint Presentation</vt:lpstr>
      <vt:lpstr>PowerPoint Presentation</vt:lpstr>
      <vt:lpstr>II</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Style Thesis</dc:title>
  <cp:lastModifiedBy>Admin</cp:lastModifiedBy>
  <cp:revision>39</cp:revision>
  <dcterms:modified xsi:type="dcterms:W3CDTF">2023-02-21T01:28:32Z</dcterms:modified>
</cp:coreProperties>
</file>