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278" r:id="rId5"/>
    <p:sldId id="277" r:id="rId6"/>
    <p:sldId id="317" r:id="rId7"/>
    <p:sldId id="284" r:id="rId8"/>
    <p:sldId id="340" r:id="rId9"/>
    <p:sldId id="282" r:id="rId10"/>
    <p:sldId id="283" r:id="rId11"/>
    <p:sldId id="280" r:id="rId12"/>
    <p:sldId id="341" r:id="rId13"/>
    <p:sldId id="342" r:id="rId14"/>
    <p:sldId id="343" r:id="rId15"/>
    <p:sldId id="286" r:id="rId16"/>
    <p:sldId id="287" r:id="rId17"/>
    <p:sldId id="298" r:id="rId18"/>
    <p:sldId id="344" r:id="rId19"/>
    <p:sldId id="345" r:id="rId20"/>
    <p:sldId id="305" r:id="rId21"/>
    <p:sldId id="31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showGuides="1">
      <p:cViewPr varScale="1">
        <p:scale>
          <a:sx n="66" d="100"/>
          <a:sy n="66" d="100"/>
        </p:scale>
        <p:origin x="840" y="44"/>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E2BF505-7DE6-4F49-BE53-8357C3CFAD67}"/>
              </a:ext>
            </a:extLst>
          </p:cNvPr>
          <p:cNvGrpSpPr/>
          <p:nvPr/>
        </p:nvGrpSpPr>
        <p:grpSpPr>
          <a:xfrm>
            <a:off x="10046387" y="194480"/>
            <a:ext cx="1684599" cy="413563"/>
            <a:chOff x="864753" y="5755727"/>
            <a:chExt cx="1544830" cy="413563"/>
          </a:xfrm>
        </p:grpSpPr>
        <p:sp>
          <p:nvSpPr>
            <p:cNvPr id="9" name="Rounded Rectangle 7">
              <a:extLst>
                <a:ext uri="{FF2B5EF4-FFF2-40B4-BE49-F238E27FC236}">
                  <a16:creationId xmlns:a16="http://schemas.microsoft.com/office/drawing/2014/main" id="{76510AC1-6796-4AAE-826B-82E3C6C83F0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Freeform: Shape 9">
              <a:extLst>
                <a:ext uri="{FF2B5EF4-FFF2-40B4-BE49-F238E27FC236}">
                  <a16:creationId xmlns:a16="http://schemas.microsoft.com/office/drawing/2014/main" id="{1AA9B7A6-AA04-48A1-8F03-8478DA0AB4E2}"/>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B1FA3CF-9802-4908-BF1F-FFF6919AFED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67BCD5F-023B-4928-A8BA-960BE01DD3FA}"/>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9E83D94-2B8F-4267-A14B-28F4B1D232E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09FB9A1-EA5C-4B9A-9354-78F7C28542B6}"/>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2" name="Rounded Rectangle 1"/>
          <p:cNvSpPr/>
          <p:nvPr/>
        </p:nvSpPr>
        <p:spPr>
          <a:xfrm>
            <a:off x="1471183" y="2333304"/>
            <a:ext cx="8827187" cy="2543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3AEA043-746F-4334-A00A-A4587B060237}"/>
              </a:ext>
            </a:extLst>
          </p:cNvPr>
          <p:cNvSpPr txBox="1"/>
          <p:nvPr/>
        </p:nvSpPr>
        <p:spPr>
          <a:xfrm>
            <a:off x="1599287" y="2543223"/>
            <a:ext cx="8570975" cy="2123658"/>
          </a:xfrm>
          <a:prstGeom prst="rect">
            <a:avLst/>
          </a:prstGeom>
          <a:noFill/>
        </p:spPr>
        <p:txBody>
          <a:bodyPr wrap="square" rtlCol="0" anchor="ctr">
            <a:spAutoFit/>
          </a:bodyPr>
          <a:lstStyle/>
          <a:p>
            <a:pPr algn="ctr">
              <a:lnSpc>
                <a:spcPct val="150000"/>
              </a:lnSpc>
            </a:pPr>
            <a:r>
              <a:rPr lang="en-US" sz="4400" b="1">
                <a:solidFill>
                  <a:schemeClr val="accent4">
                    <a:lumMod val="50000"/>
                  </a:schemeClr>
                </a:solidFill>
                <a:latin typeface="+mj-lt"/>
              </a:rPr>
              <a:t>CHÀO MỪNG CÁC EM ĐẾN VỚI TIẾT HỌC HÔM NAY!</a:t>
            </a:r>
            <a:endParaRPr lang="ko-KR" altLang="en-US" sz="4400" b="1" dirty="0">
              <a:solidFill>
                <a:schemeClr val="accent4">
                  <a:lumMod val="50000"/>
                </a:schemeClr>
              </a:solidFill>
              <a:latin typeface="+mj-lt"/>
              <a:cs typeface="Arial" pitchFamily="34" charset="0"/>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a:solidFill>
                  <a:srgbClr val="002060"/>
                </a:solidFill>
              </a:rPr>
              <a:t>2. 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32976" y="1004717"/>
            <a:ext cx="2167580" cy="461665"/>
          </a:xfrm>
          <a:prstGeom prst="rect">
            <a:avLst/>
          </a:prstGeom>
        </p:spPr>
        <p:txBody>
          <a:bodyPr wrap="none">
            <a:spAutoFit/>
          </a:bodyPr>
          <a:lstStyle/>
          <a:p>
            <a:pPr algn="ctr"/>
            <a:r>
              <a:rPr lang="en-US" altLang="en-US" sz="2400" b="1" i="1">
                <a:solidFill>
                  <a:srgbClr val="002060"/>
                </a:solidFill>
                <a:latin typeface="+mj-lt"/>
              </a:rPr>
              <a:t>2.1</a:t>
            </a:r>
            <a:r>
              <a:rPr lang="en-US" altLang="zh-CN" sz="2400" b="1" i="1">
                <a:solidFill>
                  <a:srgbClr val="002060"/>
                </a:solidFill>
                <a:latin typeface="+mj-lt"/>
                <a:ea typeface="SimSun" pitchFamily="2" charset="-122"/>
              </a:rPr>
              <a:t>. Tìm </a:t>
            </a:r>
            <a:r>
              <a:rPr lang="vi-VN" altLang="en-US" sz="2400" b="1" i="1">
                <a:solidFill>
                  <a:srgbClr val="002060"/>
                </a:solidFill>
                <a:latin typeface="+mj-lt"/>
              </a:rPr>
              <a:t>Kiếm</a:t>
            </a:r>
          </a:p>
        </p:txBody>
      </p:sp>
      <p:sp>
        <p:nvSpPr>
          <p:cNvPr id="2" name="Rectangle 1"/>
          <p:cNvSpPr/>
          <p:nvPr/>
        </p:nvSpPr>
        <p:spPr>
          <a:xfrm>
            <a:off x="387201" y="1511421"/>
            <a:ext cx="11659025" cy="1107996"/>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200" b="1">
                <a:solidFill>
                  <a:srgbClr val="002060"/>
                </a:solidFill>
                <a:latin typeface="+mj-lt"/>
                <a:ea typeface="SimSun" pitchFamily="2" charset="-122"/>
              </a:rPr>
              <a:t>*Bước 2</a:t>
            </a:r>
            <a:r>
              <a:rPr lang="en-US" altLang="zh-CN" sz="2200">
                <a:solidFill>
                  <a:srgbClr val="002060"/>
                </a:solidFill>
                <a:latin typeface="+mj-lt"/>
                <a:ea typeface="SimSun" pitchFamily="2" charset="-122"/>
              </a:rPr>
              <a:t>: Gõ nội dung cần tìm vào ô </a:t>
            </a:r>
            <a:r>
              <a:rPr lang="en-US" altLang="zh-CN" sz="2200" b="1">
                <a:solidFill>
                  <a:srgbClr val="002060"/>
                </a:solidFill>
                <a:latin typeface="+mj-lt"/>
                <a:ea typeface="SimSun" pitchFamily="2" charset="-122"/>
              </a:rPr>
              <a:t>Navigation</a:t>
            </a:r>
            <a:r>
              <a:rPr lang="en-US" altLang="zh-CN" sz="2200">
                <a:solidFill>
                  <a:srgbClr val="002060"/>
                </a:solidFill>
                <a:latin typeface="+mj-lt"/>
                <a:ea typeface="SimSun" pitchFamily="2" charset="-122"/>
              </a:rPr>
              <a:t> -&gt; </a:t>
            </a:r>
            <a:r>
              <a:rPr lang="en-US" altLang="zh-CN" sz="2200" b="1">
                <a:solidFill>
                  <a:srgbClr val="002060"/>
                </a:solidFill>
                <a:latin typeface="+mj-lt"/>
                <a:ea typeface="SimSun" pitchFamily="2" charset="-122"/>
              </a:rPr>
              <a:t>Enter</a:t>
            </a:r>
            <a:r>
              <a:rPr lang="en-US" altLang="zh-CN" sz="2200">
                <a:solidFill>
                  <a:srgbClr val="002060"/>
                </a:solidFill>
                <a:latin typeface="+mj-lt"/>
                <a:ea typeface="SimSun" pitchFamily="2" charset="-122"/>
              </a:rPr>
              <a:t> -&gt; Liên kết đến các cụm từ, các từ tìm kiếm xuất hiện.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309" y="2168843"/>
            <a:ext cx="8541357" cy="4573867"/>
          </a:xfrm>
          <a:prstGeom prst="rect">
            <a:avLst/>
          </a:prstGeom>
        </p:spPr>
      </p:pic>
    </p:spTree>
    <p:extLst>
      <p:ext uri="{BB962C8B-B14F-4D97-AF65-F5344CB8AC3E}">
        <p14:creationId xmlns:p14="http://schemas.microsoft.com/office/powerpoint/2010/main" val="40585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a:solidFill>
                  <a:srgbClr val="002060"/>
                </a:solidFill>
              </a:rPr>
              <a:t>2. 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93088" y="1004717"/>
            <a:ext cx="2047355" cy="461665"/>
          </a:xfrm>
          <a:prstGeom prst="rect">
            <a:avLst/>
          </a:prstGeom>
        </p:spPr>
        <p:txBody>
          <a:bodyPr wrap="none">
            <a:spAutoFit/>
          </a:bodyPr>
          <a:lstStyle/>
          <a:p>
            <a:pPr algn="ctr"/>
            <a:r>
              <a:rPr lang="en-US" altLang="en-US" sz="2400" b="1" i="1">
                <a:solidFill>
                  <a:srgbClr val="002060"/>
                </a:solidFill>
                <a:latin typeface="+mj-lt"/>
              </a:rPr>
              <a:t>2.2</a:t>
            </a:r>
            <a:r>
              <a:rPr lang="en-US" altLang="zh-CN" sz="2400" b="1" i="1">
                <a:solidFill>
                  <a:srgbClr val="002060"/>
                </a:solidFill>
                <a:latin typeface="+mj-lt"/>
                <a:ea typeface="SimSun" pitchFamily="2" charset="-122"/>
              </a:rPr>
              <a:t>. Thay thế</a:t>
            </a:r>
            <a:endParaRPr lang="vi-VN" altLang="en-US" sz="2400" b="1" i="1">
              <a:solidFill>
                <a:srgbClr val="002060"/>
              </a:solidFill>
              <a:latin typeface="+mj-lt"/>
            </a:endParaRPr>
          </a:p>
        </p:txBody>
      </p:sp>
      <p:sp>
        <p:nvSpPr>
          <p:cNvPr id="61" name="Rectangle 60"/>
          <p:cNvSpPr/>
          <p:nvPr/>
        </p:nvSpPr>
        <p:spPr>
          <a:xfrm>
            <a:off x="389489" y="1415690"/>
            <a:ext cx="11563971" cy="1277273"/>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400" b="1">
                <a:solidFill>
                  <a:srgbClr val="002060"/>
                </a:solidFill>
                <a:latin typeface="+mj-lt"/>
                <a:ea typeface="SimSun" pitchFamily="2" charset="-122"/>
              </a:rPr>
              <a:t> </a:t>
            </a:r>
            <a:r>
              <a:rPr lang="en-US" altLang="zh-CN" sz="2400">
                <a:solidFill>
                  <a:srgbClr val="002060"/>
                </a:solidFill>
                <a:latin typeface="+mj-lt"/>
                <a:ea typeface="SimSun" pitchFamily="2" charset="-122"/>
              </a:rPr>
              <a:t>Các bước thực hiện:</a:t>
            </a:r>
          </a:p>
          <a:p>
            <a:pPr eaLnBrk="0" hangingPunct="0">
              <a:lnSpc>
                <a:spcPct val="150000"/>
              </a:lnSpc>
              <a:spcBef>
                <a:spcPts val="600"/>
              </a:spcBef>
              <a:buClr>
                <a:schemeClr val="accent1"/>
              </a:buClr>
              <a:buSzPct val="80000"/>
            </a:pPr>
            <a:r>
              <a:rPr lang="en-US" altLang="zh-CN" sz="2400" b="1" i="1">
                <a:solidFill>
                  <a:srgbClr val="002060"/>
                </a:solidFill>
                <a:latin typeface="+mj-lt"/>
                <a:ea typeface="SimSun" pitchFamily="2" charset="-122"/>
              </a:rPr>
              <a:t>*Bước 1: </a:t>
            </a:r>
            <a:r>
              <a:rPr lang="en-US" altLang="zh-CN" sz="2400">
                <a:solidFill>
                  <a:srgbClr val="002060"/>
                </a:solidFill>
                <a:latin typeface="+mj-lt"/>
                <a:ea typeface="SimSun" pitchFamily="2" charset="-122"/>
              </a:rPr>
              <a:t>Vào </a:t>
            </a:r>
            <a:r>
              <a:rPr lang="vi-VN" altLang="en-US" sz="2400">
                <a:solidFill>
                  <a:srgbClr val="FF0000"/>
                </a:solidFill>
                <a:latin typeface="+mj-lt"/>
              </a:rPr>
              <a:t>Home</a:t>
            </a:r>
            <a:r>
              <a:rPr lang="en-US" altLang="zh-CN" sz="2400">
                <a:solidFill>
                  <a:srgbClr val="002060"/>
                </a:solidFill>
                <a:latin typeface="+mj-lt"/>
                <a:ea typeface="SimSun" pitchFamily="2" charset="-122"/>
              </a:rPr>
              <a:t> -&gt;</a:t>
            </a:r>
            <a:r>
              <a:rPr lang="vi-VN" altLang="en-US" sz="2400">
                <a:solidFill>
                  <a:srgbClr val="FF0000"/>
                </a:solidFill>
                <a:latin typeface="+mj-lt"/>
              </a:rPr>
              <a:t>Editing</a:t>
            </a:r>
            <a:r>
              <a:rPr lang="vi-VN" altLang="en-US" sz="2400">
                <a:solidFill>
                  <a:srgbClr val="002060"/>
                </a:solidFill>
                <a:latin typeface="+mj-lt"/>
              </a:rPr>
              <a:t> --&gt;</a:t>
            </a:r>
            <a:r>
              <a:rPr lang="en-US" altLang="zh-CN" sz="2400">
                <a:solidFill>
                  <a:srgbClr val="FF0000"/>
                </a:solidFill>
                <a:latin typeface="+mj-lt"/>
                <a:ea typeface="SimSun" pitchFamily="2" charset="-122"/>
              </a:rPr>
              <a:t>Replace</a:t>
            </a:r>
            <a:r>
              <a:rPr lang="en-US" altLang="zh-CN" sz="2400">
                <a:solidFill>
                  <a:srgbClr val="002060"/>
                </a:solidFill>
                <a:latin typeface="+mj-lt"/>
                <a:ea typeface="SimSun" pitchFamily="2" charset="-122"/>
              </a:rPr>
              <a:t>. Hộp hoại </a:t>
            </a:r>
            <a:r>
              <a:rPr lang="en-US" altLang="zh-CN" sz="2400">
                <a:solidFill>
                  <a:srgbClr val="FF0000"/>
                </a:solidFill>
                <a:latin typeface="+mj-lt"/>
                <a:ea typeface="SimSun" pitchFamily="2" charset="-122"/>
              </a:rPr>
              <a:t>Find and Replace</a:t>
            </a:r>
            <a:r>
              <a:rPr lang="en-US" altLang="zh-CN" sz="2400">
                <a:solidFill>
                  <a:srgbClr val="002060"/>
                </a:solidFill>
                <a:latin typeface="+mj-lt"/>
                <a:ea typeface="SimSun" pitchFamily="2" charset="-122"/>
              </a:rPr>
              <a:t> xuất hiện.</a:t>
            </a:r>
          </a:p>
        </p:txBody>
      </p:sp>
      <p:pic>
        <p:nvPicPr>
          <p:cNvPr id="6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435" y="2812232"/>
            <a:ext cx="8521147" cy="36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5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a:solidFill>
                  <a:srgbClr val="002060"/>
                </a:solidFill>
              </a:rPr>
              <a:t>2. 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93088" y="1004717"/>
            <a:ext cx="2047355" cy="461665"/>
          </a:xfrm>
          <a:prstGeom prst="rect">
            <a:avLst/>
          </a:prstGeom>
        </p:spPr>
        <p:txBody>
          <a:bodyPr wrap="none">
            <a:spAutoFit/>
          </a:bodyPr>
          <a:lstStyle/>
          <a:p>
            <a:pPr algn="ctr"/>
            <a:r>
              <a:rPr lang="en-US" altLang="en-US" sz="2400" b="1" i="1">
                <a:solidFill>
                  <a:srgbClr val="002060"/>
                </a:solidFill>
                <a:latin typeface="+mj-lt"/>
              </a:rPr>
              <a:t>2.2</a:t>
            </a:r>
            <a:r>
              <a:rPr lang="en-US" altLang="zh-CN" sz="2400" b="1" i="1">
                <a:solidFill>
                  <a:srgbClr val="002060"/>
                </a:solidFill>
                <a:latin typeface="+mj-lt"/>
                <a:ea typeface="SimSun" pitchFamily="2" charset="-122"/>
              </a:rPr>
              <a:t>. Thay thế</a:t>
            </a:r>
            <a:endParaRPr lang="vi-VN" altLang="en-US" sz="2400" b="1" i="1">
              <a:solidFill>
                <a:srgbClr val="002060"/>
              </a:solidFill>
              <a:latin typeface="+mj-lt"/>
            </a:endParaRPr>
          </a:p>
        </p:txBody>
      </p:sp>
      <p:sp>
        <p:nvSpPr>
          <p:cNvPr id="2" name="Rectangle 1"/>
          <p:cNvSpPr/>
          <p:nvPr/>
        </p:nvSpPr>
        <p:spPr>
          <a:xfrm>
            <a:off x="593088" y="1608339"/>
            <a:ext cx="11267608" cy="496996"/>
          </a:xfrm>
          <a:prstGeom prst="rect">
            <a:avLst/>
          </a:prstGeom>
        </p:spPr>
        <p:txBody>
          <a:bodyPr wrap="square">
            <a:spAutoFit/>
          </a:bodyPr>
          <a:lstStyle/>
          <a:p>
            <a:pPr>
              <a:lnSpc>
                <a:spcPct val="150000"/>
              </a:lnSpc>
            </a:pPr>
            <a:r>
              <a:rPr lang="en-US" altLang="zh-CN" sz="2000" b="1">
                <a:solidFill>
                  <a:srgbClr val="002060"/>
                </a:solidFill>
                <a:latin typeface="+mj-lt"/>
                <a:ea typeface="SimSun" pitchFamily="2" charset="-122"/>
              </a:rPr>
              <a:t>Bước 2</a:t>
            </a:r>
            <a:r>
              <a:rPr lang="en-US" altLang="zh-CN" sz="2000">
                <a:solidFill>
                  <a:srgbClr val="002060"/>
                </a:solidFill>
                <a:latin typeface="+mj-lt"/>
                <a:ea typeface="SimSun" pitchFamily="2" charset="-122"/>
              </a:rPr>
              <a:t>: Gõ nội dung cần thay thế vào ô </a:t>
            </a:r>
            <a:r>
              <a:rPr lang="en-US" altLang="zh-CN" sz="2000" b="1">
                <a:solidFill>
                  <a:srgbClr val="FF0000"/>
                </a:solidFill>
                <a:latin typeface="+mj-lt"/>
                <a:ea typeface="SimSun" pitchFamily="2" charset="-122"/>
              </a:rPr>
              <a:t>Find what</a:t>
            </a:r>
            <a:r>
              <a:rPr lang="en-US" altLang="zh-CN" sz="2000">
                <a:solidFill>
                  <a:srgbClr val="002060"/>
                </a:solidFill>
                <a:latin typeface="+mj-lt"/>
                <a:ea typeface="SimSun" pitchFamily="2" charset="-122"/>
              </a:rPr>
              <a:t>. Nội dung thay thế vào </a:t>
            </a:r>
            <a:r>
              <a:rPr lang="en-US" altLang="zh-CN" sz="2000" b="1">
                <a:solidFill>
                  <a:srgbClr val="FF0000"/>
                </a:solidFill>
                <a:latin typeface="+mj-lt"/>
                <a:ea typeface="SimSun" pitchFamily="2" charset="-122"/>
              </a:rPr>
              <a:t>Replace with</a:t>
            </a:r>
            <a:endParaRPr lang="en-US" altLang="zh-CN" sz="2000" b="1" dirty="0">
              <a:solidFill>
                <a:srgbClr val="FF0000"/>
              </a:solidFill>
              <a:latin typeface="+mj-lt"/>
              <a:ea typeface="SimSun" pitchFamily="2" charset="-122"/>
            </a:endParaRPr>
          </a:p>
        </p:txBody>
      </p:sp>
      <p:sp>
        <p:nvSpPr>
          <p:cNvPr id="3" name="Rectangle 2"/>
          <p:cNvSpPr/>
          <p:nvPr/>
        </p:nvSpPr>
        <p:spPr>
          <a:xfrm>
            <a:off x="593088" y="2169635"/>
            <a:ext cx="4281941" cy="400110"/>
          </a:xfrm>
          <a:prstGeom prst="rect">
            <a:avLst/>
          </a:prstGeom>
        </p:spPr>
        <p:txBody>
          <a:bodyPr wrap="none">
            <a:spAutoFit/>
          </a:bodyPr>
          <a:lstStyle/>
          <a:p>
            <a:r>
              <a:rPr lang="en-US" altLang="zh-CN" sz="2000" b="1">
                <a:solidFill>
                  <a:srgbClr val="002060"/>
                </a:solidFill>
                <a:latin typeface="+mj-lt"/>
                <a:ea typeface="SimSun" pitchFamily="2" charset="-122"/>
              </a:rPr>
              <a:t>Bước 3</a:t>
            </a:r>
            <a:r>
              <a:rPr lang="en-US" altLang="zh-CN" sz="2000">
                <a:solidFill>
                  <a:srgbClr val="002060"/>
                </a:solidFill>
                <a:latin typeface="+mj-lt"/>
                <a:ea typeface="SimSun" pitchFamily="2" charset="-122"/>
              </a:rPr>
              <a:t>: Nháy nút </a:t>
            </a:r>
            <a:r>
              <a:rPr lang="en-US" altLang="zh-CN" sz="2000" b="1">
                <a:solidFill>
                  <a:srgbClr val="FF0000"/>
                </a:solidFill>
                <a:latin typeface="+mj-lt"/>
                <a:ea typeface="SimSun" pitchFamily="2" charset="-122"/>
              </a:rPr>
              <a:t>Find Next </a:t>
            </a:r>
            <a:r>
              <a:rPr lang="en-US" altLang="zh-CN" sz="2000">
                <a:solidFill>
                  <a:srgbClr val="002060"/>
                </a:solidFill>
                <a:latin typeface="+mj-lt"/>
                <a:ea typeface="SimSun" pitchFamily="2" charset="-122"/>
              </a:rPr>
              <a:t>để tìm</a:t>
            </a:r>
            <a:endParaRPr lang="en-US" sz="2000">
              <a:solidFill>
                <a:srgbClr val="002060"/>
              </a:solidFill>
              <a:latin typeface="+mj-lt"/>
            </a:endParaRPr>
          </a:p>
        </p:txBody>
      </p:sp>
      <p:sp>
        <p:nvSpPr>
          <p:cNvPr id="4" name="Rectangle 3"/>
          <p:cNvSpPr/>
          <p:nvPr/>
        </p:nvSpPr>
        <p:spPr>
          <a:xfrm>
            <a:off x="593088" y="2714247"/>
            <a:ext cx="4738798" cy="400110"/>
          </a:xfrm>
          <a:prstGeom prst="rect">
            <a:avLst/>
          </a:prstGeom>
        </p:spPr>
        <p:txBody>
          <a:bodyPr wrap="none">
            <a:spAutoFit/>
          </a:bodyPr>
          <a:lstStyle/>
          <a:p>
            <a:r>
              <a:rPr lang="en-US" altLang="zh-CN" sz="2000" b="1">
                <a:solidFill>
                  <a:srgbClr val="002060"/>
                </a:solidFill>
                <a:latin typeface="+mj-lt"/>
                <a:ea typeface="SimSun" pitchFamily="2" charset="-122"/>
              </a:rPr>
              <a:t>Bước 4: </a:t>
            </a:r>
            <a:r>
              <a:rPr lang="en-US" altLang="zh-CN" sz="2000">
                <a:solidFill>
                  <a:srgbClr val="002060"/>
                </a:solidFill>
                <a:latin typeface="+mj-lt"/>
                <a:ea typeface="SimSun" pitchFamily="2" charset="-122"/>
              </a:rPr>
              <a:t>Nháy nút </a:t>
            </a:r>
            <a:r>
              <a:rPr lang="en-US" altLang="zh-CN" sz="2000" b="1">
                <a:solidFill>
                  <a:srgbClr val="FF0000"/>
                </a:solidFill>
                <a:latin typeface="+mj-lt"/>
                <a:ea typeface="SimSun" pitchFamily="2" charset="-122"/>
              </a:rPr>
              <a:t>Replace</a:t>
            </a:r>
            <a:r>
              <a:rPr lang="en-US" altLang="zh-CN" sz="2000">
                <a:solidFill>
                  <a:srgbClr val="002060"/>
                </a:solidFill>
                <a:latin typeface="+mj-lt"/>
                <a:ea typeface="SimSun" pitchFamily="2" charset="-122"/>
              </a:rPr>
              <a:t> để thay thế.</a:t>
            </a:r>
            <a:endParaRPr lang="en-US" altLang="zh-CN" sz="2000" b="1" dirty="0">
              <a:solidFill>
                <a:srgbClr val="002060"/>
              </a:solidFill>
              <a:latin typeface="+mj-lt"/>
              <a:ea typeface="SimSun" pitchFamily="2" charset="-122"/>
            </a:endParaRPr>
          </a:p>
        </p:txBody>
      </p:sp>
      <p:sp>
        <p:nvSpPr>
          <p:cNvPr id="5" name="Rectangle 4"/>
          <p:cNvSpPr/>
          <p:nvPr/>
        </p:nvSpPr>
        <p:spPr>
          <a:xfrm>
            <a:off x="593088" y="3268390"/>
            <a:ext cx="4455066" cy="400110"/>
          </a:xfrm>
          <a:prstGeom prst="rect">
            <a:avLst/>
          </a:prstGeom>
        </p:spPr>
        <p:txBody>
          <a:bodyPr wrap="none">
            <a:spAutoFit/>
          </a:bodyPr>
          <a:lstStyle/>
          <a:p>
            <a:r>
              <a:rPr lang="en-US" altLang="zh-CN" sz="2000" b="1">
                <a:solidFill>
                  <a:srgbClr val="002060"/>
                </a:solidFill>
                <a:latin typeface="+mj-lt"/>
                <a:ea typeface="SimSun" pitchFamily="2" charset="-122"/>
              </a:rPr>
              <a:t>Bước 5</a:t>
            </a:r>
            <a:r>
              <a:rPr lang="en-US" altLang="zh-CN" sz="2000">
                <a:solidFill>
                  <a:srgbClr val="002060"/>
                </a:solidFill>
                <a:latin typeface="+mj-lt"/>
                <a:ea typeface="SimSun" pitchFamily="2" charset="-122"/>
              </a:rPr>
              <a:t>: Nháy nút </a:t>
            </a:r>
            <a:r>
              <a:rPr lang="en-US" altLang="zh-CN" sz="2000" b="1">
                <a:solidFill>
                  <a:srgbClr val="FF0000"/>
                </a:solidFill>
                <a:latin typeface="+mj-lt"/>
                <a:ea typeface="SimSun" pitchFamily="2" charset="-122"/>
              </a:rPr>
              <a:t>Cancel</a:t>
            </a:r>
            <a:r>
              <a:rPr lang="en-US" altLang="zh-CN" sz="2000">
                <a:solidFill>
                  <a:srgbClr val="FF0000"/>
                </a:solidFill>
                <a:latin typeface="+mj-lt"/>
                <a:ea typeface="SimSun" pitchFamily="2" charset="-122"/>
              </a:rPr>
              <a:t> </a:t>
            </a:r>
            <a:r>
              <a:rPr lang="en-US" altLang="zh-CN" sz="2000">
                <a:solidFill>
                  <a:srgbClr val="002060"/>
                </a:solidFill>
                <a:latin typeface="+mj-lt"/>
                <a:ea typeface="SimSun" pitchFamily="2" charset="-122"/>
              </a:rPr>
              <a:t>để kết thúc</a:t>
            </a:r>
            <a:endParaRPr lang="en-US" sz="2000">
              <a:solidFill>
                <a:srgbClr val="002060"/>
              </a:solidFill>
              <a:latin typeface="+mj-lt"/>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92" y="3774129"/>
            <a:ext cx="7697370" cy="27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flipV="1">
            <a:off x="3464397" y="4585253"/>
            <a:ext cx="0" cy="251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410805" y="4313582"/>
            <a:ext cx="2816087" cy="397566"/>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Gõ nội dung cần thay thế</a:t>
            </a:r>
          </a:p>
        </p:txBody>
      </p:sp>
      <p:cxnSp>
        <p:nvCxnSpPr>
          <p:cNvPr id="22" name="Straight Connector 21"/>
          <p:cNvCxnSpPr/>
          <p:nvPr/>
        </p:nvCxnSpPr>
        <p:spPr>
          <a:xfrm flipV="1">
            <a:off x="3326879" y="5239229"/>
            <a:ext cx="0" cy="2517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273287" y="4967558"/>
            <a:ext cx="2816087" cy="397566"/>
          </a:xfrm>
          <a:prstGeom prst="round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Gõ nội dung thay thế</a:t>
            </a:r>
          </a:p>
        </p:txBody>
      </p:sp>
      <p:sp>
        <p:nvSpPr>
          <p:cNvPr id="17" name="Rectangle 16"/>
          <p:cNvSpPr/>
          <p:nvPr/>
        </p:nvSpPr>
        <p:spPr>
          <a:xfrm>
            <a:off x="8534400" y="3823537"/>
            <a:ext cx="3511825" cy="2631490"/>
          </a:xfrm>
          <a:prstGeom prst="rect">
            <a:avLst/>
          </a:prstGeom>
        </p:spPr>
        <p:txBody>
          <a:bodyPr wrap="square">
            <a:spAutoFit/>
          </a:bodyPr>
          <a:lstStyle/>
          <a:p>
            <a:pPr>
              <a:lnSpc>
                <a:spcPct val="150000"/>
              </a:lnSpc>
              <a:spcBef>
                <a:spcPct val="50000"/>
              </a:spcBef>
            </a:pPr>
            <a:r>
              <a:rPr lang="en-US" altLang="zh-CN" sz="2200" b="1" i="1" u="sng">
                <a:solidFill>
                  <a:schemeClr val="tx2"/>
                </a:solidFill>
                <a:latin typeface="+mj-lt"/>
                <a:ea typeface="SimSun" pitchFamily="2" charset="-122"/>
              </a:rPr>
              <a:t>Chú ý</a:t>
            </a:r>
            <a:r>
              <a:rPr lang="en-US" altLang="zh-CN" sz="2200">
                <a:latin typeface="+mj-lt"/>
                <a:ea typeface="SimSun" pitchFamily="2" charset="-122"/>
              </a:rPr>
              <a:t>: </a:t>
            </a:r>
            <a:r>
              <a:rPr lang="en-US" altLang="zh-CN" sz="2200">
                <a:solidFill>
                  <a:schemeClr val="tx2"/>
                </a:solidFill>
                <a:latin typeface="+mj-lt"/>
                <a:ea typeface="SimSun" pitchFamily="2" charset="-122"/>
              </a:rPr>
              <a:t>Nếu chắc chắn, em có thể nháy nút </a:t>
            </a:r>
            <a:r>
              <a:rPr lang="en-US" altLang="zh-CN" sz="2200">
                <a:solidFill>
                  <a:srgbClr val="FF3300"/>
                </a:solidFill>
                <a:latin typeface="+mj-lt"/>
                <a:ea typeface="SimSun" pitchFamily="2" charset="-122"/>
              </a:rPr>
              <a:t>Replace All </a:t>
            </a:r>
            <a:r>
              <a:rPr lang="en-US" altLang="zh-CN" sz="2200">
                <a:solidFill>
                  <a:schemeClr val="tx2"/>
                </a:solidFill>
                <a:latin typeface="+mj-lt"/>
                <a:ea typeface="SimSun" pitchFamily="2" charset="-122"/>
              </a:rPr>
              <a:t>để thay thế tất cả các cụm từ tìm được bằng cụm từ thay thế.</a:t>
            </a:r>
          </a:p>
        </p:txBody>
      </p:sp>
    </p:spTree>
    <p:extLst>
      <p:ext uri="{BB962C8B-B14F-4D97-AF65-F5344CB8AC3E}">
        <p14:creationId xmlns:p14="http://schemas.microsoft.com/office/powerpoint/2010/main" val="26068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par>
                                <p:cTn id="35" presetID="16" presetClass="entr" presetSubtype="2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6" grpId="0" animBg="1"/>
      <p:bldP spid="23"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97025" y="922605"/>
            <a:ext cx="11573197" cy="724247"/>
          </a:xfrm>
          <a:prstGeom prst="rect">
            <a:avLst/>
          </a:prstGeom>
        </p:spPr>
        <p:txBody>
          <a:bodyPr/>
          <a:lstStyle/>
          <a:p>
            <a:r>
              <a:rPr lang="en-US" sz="3600" b="1">
                <a:solidFill>
                  <a:srgbClr val="002060"/>
                </a:solidFill>
              </a:rPr>
              <a:t>LUYỆN TẬP</a:t>
            </a:r>
            <a:endParaRPr lang="en-US" sz="3600" b="1" dirty="0">
              <a:solidFill>
                <a:srgbClr val="002060"/>
              </a:solidFill>
            </a:endParaRPr>
          </a:p>
        </p:txBody>
      </p:sp>
      <p:sp>
        <p:nvSpPr>
          <p:cNvPr id="43" name="Freeform: Shape 42">
            <a:extLst>
              <a:ext uri="{FF2B5EF4-FFF2-40B4-BE49-F238E27FC236}">
                <a16:creationId xmlns:a16="http://schemas.microsoft.com/office/drawing/2014/main" id="{8B4FD139-01DD-43F7-8BCB-A48448DACA98}"/>
              </a:ext>
            </a:extLst>
          </p:cNvPr>
          <p:cNvSpPr/>
          <p:nvPr/>
        </p:nvSpPr>
        <p:spPr>
          <a:xfrm>
            <a:off x="760118" y="2456863"/>
            <a:ext cx="460177" cy="361950"/>
          </a:xfrm>
          <a:custGeom>
            <a:avLst/>
            <a:gdLst/>
            <a:ahLst/>
            <a:cxnLst/>
            <a:rect l="l" t="t" r="r" b="b"/>
            <a:pathLst>
              <a:path w="460177" h="361950">
                <a:moveTo>
                  <a:pt x="427435" y="0"/>
                </a:moveTo>
                <a:lnTo>
                  <a:pt x="460177" y="69056"/>
                </a:lnTo>
                <a:cubicBezTo>
                  <a:pt x="426839" y="80168"/>
                  <a:pt x="402928" y="95647"/>
                  <a:pt x="388442" y="115490"/>
                </a:cubicBezTo>
                <a:cubicBezTo>
                  <a:pt x="373956" y="135334"/>
                  <a:pt x="366316" y="161726"/>
                  <a:pt x="365522" y="194667"/>
                </a:cubicBezTo>
                <a:lnTo>
                  <a:pt x="446485" y="194667"/>
                </a:lnTo>
                <a:lnTo>
                  <a:pt x="446485" y="361950"/>
                </a:lnTo>
                <a:lnTo>
                  <a:pt x="279202" y="361950"/>
                </a:lnTo>
                <a:lnTo>
                  <a:pt x="279202" y="242292"/>
                </a:lnTo>
                <a:cubicBezTo>
                  <a:pt x="279202" y="193476"/>
                  <a:pt x="283468" y="155178"/>
                  <a:pt x="292001" y="127397"/>
                </a:cubicBezTo>
                <a:cubicBezTo>
                  <a:pt x="300534" y="99615"/>
                  <a:pt x="316409" y="74612"/>
                  <a:pt x="339626" y="52387"/>
                </a:cubicBezTo>
                <a:cubicBezTo>
                  <a:pt x="362843" y="30162"/>
                  <a:pt x="392113" y="12700"/>
                  <a:pt x="427435" y="0"/>
                </a:cubicBezTo>
                <a:close/>
                <a:moveTo>
                  <a:pt x="148233" y="0"/>
                </a:moveTo>
                <a:lnTo>
                  <a:pt x="180975" y="69056"/>
                </a:lnTo>
                <a:cubicBezTo>
                  <a:pt x="147638" y="80168"/>
                  <a:pt x="123726" y="95647"/>
                  <a:pt x="109240" y="115490"/>
                </a:cubicBezTo>
                <a:cubicBezTo>
                  <a:pt x="94754" y="135334"/>
                  <a:pt x="87114" y="161726"/>
                  <a:pt x="86321" y="194667"/>
                </a:cubicBezTo>
                <a:lnTo>
                  <a:pt x="167283" y="194667"/>
                </a:lnTo>
                <a:lnTo>
                  <a:pt x="167283" y="361950"/>
                </a:lnTo>
                <a:lnTo>
                  <a:pt x="0" y="361950"/>
                </a:lnTo>
                <a:lnTo>
                  <a:pt x="0" y="242292"/>
                </a:lnTo>
                <a:cubicBezTo>
                  <a:pt x="0" y="193873"/>
                  <a:pt x="4267" y="155674"/>
                  <a:pt x="12800" y="127694"/>
                </a:cubicBezTo>
                <a:cubicBezTo>
                  <a:pt x="21332" y="99714"/>
                  <a:pt x="37108" y="74612"/>
                  <a:pt x="60127" y="52387"/>
                </a:cubicBezTo>
                <a:cubicBezTo>
                  <a:pt x="83146" y="30162"/>
                  <a:pt x="112514" y="12700"/>
                  <a:pt x="1482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D28494A-E051-4F2D-B848-9C448740377B}"/>
              </a:ext>
            </a:extLst>
          </p:cNvPr>
          <p:cNvSpPr/>
          <p:nvPr/>
        </p:nvSpPr>
        <p:spPr>
          <a:xfrm>
            <a:off x="6473818" y="3960077"/>
            <a:ext cx="460177" cy="361950"/>
          </a:xfrm>
          <a:custGeom>
            <a:avLst/>
            <a:gdLst/>
            <a:ahLst/>
            <a:cxnLst/>
            <a:rect l="l" t="t" r="r" b="b"/>
            <a:pathLst>
              <a:path w="460177" h="361950">
                <a:moveTo>
                  <a:pt x="292894" y="0"/>
                </a:moveTo>
                <a:lnTo>
                  <a:pt x="460177" y="0"/>
                </a:lnTo>
                <a:lnTo>
                  <a:pt x="460177" y="119657"/>
                </a:lnTo>
                <a:cubicBezTo>
                  <a:pt x="460177" y="168076"/>
                  <a:pt x="455911" y="206275"/>
                  <a:pt x="447378" y="234255"/>
                </a:cubicBezTo>
                <a:cubicBezTo>
                  <a:pt x="438845" y="262235"/>
                  <a:pt x="423069" y="287337"/>
                  <a:pt x="400050" y="309562"/>
                </a:cubicBezTo>
                <a:cubicBezTo>
                  <a:pt x="377032" y="331787"/>
                  <a:pt x="347663" y="349250"/>
                  <a:pt x="311944" y="361950"/>
                </a:cubicBezTo>
                <a:lnTo>
                  <a:pt x="279202" y="292893"/>
                </a:lnTo>
                <a:cubicBezTo>
                  <a:pt x="312539" y="281781"/>
                  <a:pt x="336451" y="266303"/>
                  <a:pt x="350937" y="246459"/>
                </a:cubicBezTo>
                <a:cubicBezTo>
                  <a:pt x="365423" y="226615"/>
                  <a:pt x="373063" y="200223"/>
                  <a:pt x="373857" y="167282"/>
                </a:cubicBezTo>
                <a:lnTo>
                  <a:pt x="292894" y="167282"/>
                </a:lnTo>
                <a:close/>
                <a:moveTo>
                  <a:pt x="13693" y="0"/>
                </a:moveTo>
                <a:lnTo>
                  <a:pt x="180975" y="0"/>
                </a:lnTo>
                <a:lnTo>
                  <a:pt x="180975" y="119657"/>
                </a:lnTo>
                <a:cubicBezTo>
                  <a:pt x="180975" y="168473"/>
                  <a:pt x="176709" y="206772"/>
                  <a:pt x="168176" y="234553"/>
                </a:cubicBezTo>
                <a:cubicBezTo>
                  <a:pt x="159643" y="262334"/>
                  <a:pt x="143768" y="287337"/>
                  <a:pt x="120551" y="309562"/>
                </a:cubicBezTo>
                <a:cubicBezTo>
                  <a:pt x="97334" y="331787"/>
                  <a:pt x="68064" y="349250"/>
                  <a:pt x="32743" y="361950"/>
                </a:cubicBezTo>
                <a:lnTo>
                  <a:pt x="0" y="292893"/>
                </a:lnTo>
                <a:cubicBezTo>
                  <a:pt x="33338" y="281781"/>
                  <a:pt x="57250" y="266303"/>
                  <a:pt x="71736" y="246459"/>
                </a:cubicBezTo>
                <a:cubicBezTo>
                  <a:pt x="86222" y="226615"/>
                  <a:pt x="93861" y="200223"/>
                  <a:pt x="94655" y="167282"/>
                </a:cubicBezTo>
                <a:lnTo>
                  <a:pt x="13693" y="1672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5E32051-5661-4E53-9578-2DA208CB9780}"/>
              </a:ext>
            </a:extLst>
          </p:cNvPr>
          <p:cNvSpPr/>
          <p:nvPr/>
        </p:nvSpPr>
        <p:spPr>
          <a:xfrm>
            <a:off x="4331240" y="4436342"/>
            <a:ext cx="634244" cy="63424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1" name="Oval 70">
            <a:extLst>
              <a:ext uri="{FF2B5EF4-FFF2-40B4-BE49-F238E27FC236}">
                <a16:creationId xmlns:a16="http://schemas.microsoft.com/office/drawing/2014/main" id="{3278AD58-7DC1-4B17-B3A9-559B1A638803}"/>
              </a:ext>
            </a:extLst>
          </p:cNvPr>
          <p:cNvSpPr/>
          <p:nvPr/>
        </p:nvSpPr>
        <p:spPr>
          <a:xfrm>
            <a:off x="1473197" y="4443342"/>
            <a:ext cx="634244" cy="63424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Oval 71">
            <a:extLst>
              <a:ext uri="{FF2B5EF4-FFF2-40B4-BE49-F238E27FC236}">
                <a16:creationId xmlns:a16="http://schemas.microsoft.com/office/drawing/2014/main" id="{D5EB7081-9FAB-4694-A43C-6E3858B517FA}"/>
              </a:ext>
            </a:extLst>
          </p:cNvPr>
          <p:cNvSpPr/>
          <p:nvPr/>
        </p:nvSpPr>
        <p:spPr>
          <a:xfrm>
            <a:off x="7189283" y="4436342"/>
            <a:ext cx="634244" cy="63424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Oval 72">
            <a:extLst>
              <a:ext uri="{FF2B5EF4-FFF2-40B4-BE49-F238E27FC236}">
                <a16:creationId xmlns:a16="http://schemas.microsoft.com/office/drawing/2014/main" id="{6CB0FA2F-4491-4474-AFA3-80B0D245C5FE}"/>
              </a:ext>
            </a:extLst>
          </p:cNvPr>
          <p:cNvSpPr/>
          <p:nvPr/>
        </p:nvSpPr>
        <p:spPr>
          <a:xfrm>
            <a:off x="10047326" y="4444734"/>
            <a:ext cx="634244" cy="634244"/>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4" name="Freeform 19">
            <a:extLst>
              <a:ext uri="{FF2B5EF4-FFF2-40B4-BE49-F238E27FC236}">
                <a16:creationId xmlns:a16="http://schemas.microsoft.com/office/drawing/2014/main" id="{A0255C71-39FD-426A-9C06-F8EDD0BD2667}"/>
              </a:ext>
            </a:extLst>
          </p:cNvPr>
          <p:cNvSpPr/>
          <p:nvPr/>
        </p:nvSpPr>
        <p:spPr>
          <a:xfrm>
            <a:off x="7339827" y="4567828"/>
            <a:ext cx="362169" cy="356361"/>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5" name="Rectangle 30">
            <a:extLst>
              <a:ext uri="{FF2B5EF4-FFF2-40B4-BE49-F238E27FC236}">
                <a16:creationId xmlns:a16="http://schemas.microsoft.com/office/drawing/2014/main" id="{193B9614-17BB-4C44-8D71-E2DE5AE1A1D6}"/>
              </a:ext>
            </a:extLst>
          </p:cNvPr>
          <p:cNvSpPr/>
          <p:nvPr/>
        </p:nvSpPr>
        <p:spPr>
          <a:xfrm>
            <a:off x="10206186" y="4597194"/>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6" name="Rectangle 16">
            <a:extLst>
              <a:ext uri="{FF2B5EF4-FFF2-40B4-BE49-F238E27FC236}">
                <a16:creationId xmlns:a16="http://schemas.microsoft.com/office/drawing/2014/main" id="{FEA021CA-5672-4075-81D5-D56A906E9532}"/>
              </a:ext>
            </a:extLst>
          </p:cNvPr>
          <p:cNvSpPr/>
          <p:nvPr/>
        </p:nvSpPr>
        <p:spPr>
          <a:xfrm rot="2700000">
            <a:off x="4526219" y="4530040"/>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Rectangle 9">
            <a:extLst>
              <a:ext uri="{FF2B5EF4-FFF2-40B4-BE49-F238E27FC236}">
                <a16:creationId xmlns:a16="http://schemas.microsoft.com/office/drawing/2014/main" id="{55B6A77C-03EC-41A5-B1D6-C0D0ECFC1605}"/>
              </a:ext>
            </a:extLst>
          </p:cNvPr>
          <p:cNvSpPr/>
          <p:nvPr/>
        </p:nvSpPr>
        <p:spPr>
          <a:xfrm>
            <a:off x="1623619" y="4583055"/>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9" name="Rectangle 1">
            <a:extLst>
              <a:ext uri="{FF2B5EF4-FFF2-40B4-BE49-F238E27FC236}">
                <a16:creationId xmlns:a16="http://schemas.microsoft.com/office/drawing/2014/main" id="{5E817A34-DF87-45E1-B443-C07B910874B9}"/>
              </a:ext>
            </a:extLst>
          </p:cNvPr>
          <p:cNvSpPr>
            <a:spLocks noChangeAspect="1"/>
          </p:cNvSpPr>
          <p:nvPr/>
        </p:nvSpPr>
        <p:spPr>
          <a:xfrm>
            <a:off x="10352920" y="3017763"/>
            <a:ext cx="1049318" cy="1045427"/>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Rectangle 1">
            <a:extLst>
              <a:ext uri="{FF2B5EF4-FFF2-40B4-BE49-F238E27FC236}">
                <a16:creationId xmlns:a16="http://schemas.microsoft.com/office/drawing/2014/main" id="{05A27A6C-9F17-4AA9-B14B-2D789254C3C8}"/>
              </a:ext>
            </a:extLst>
          </p:cNvPr>
          <p:cNvSpPr>
            <a:spLocks noChangeAspect="1"/>
          </p:cNvSpPr>
          <p:nvPr/>
        </p:nvSpPr>
        <p:spPr>
          <a:xfrm>
            <a:off x="9145073" y="3164283"/>
            <a:ext cx="902253" cy="898907"/>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1" name="Rectangle 1">
            <a:extLst>
              <a:ext uri="{FF2B5EF4-FFF2-40B4-BE49-F238E27FC236}">
                <a16:creationId xmlns:a16="http://schemas.microsoft.com/office/drawing/2014/main" id="{DC0A0EF8-98A0-4C1E-86F1-7A80A336D01A}"/>
              </a:ext>
            </a:extLst>
          </p:cNvPr>
          <p:cNvSpPr>
            <a:spLocks noChangeAspect="1"/>
          </p:cNvSpPr>
          <p:nvPr/>
        </p:nvSpPr>
        <p:spPr>
          <a:xfrm>
            <a:off x="8079158" y="3305688"/>
            <a:ext cx="760321" cy="757502"/>
          </a:xfrm>
          <a:custGeom>
            <a:avLst/>
            <a:gdLst/>
            <a:ahLst/>
            <a:cxnLst/>
            <a:rect l="l" t="t" r="r" b="b"/>
            <a:pathLst>
              <a:path w="3960000" h="3945309">
                <a:moveTo>
                  <a:pt x="466104" y="2636906"/>
                </a:moveTo>
                <a:lnTo>
                  <a:pt x="466104" y="2780922"/>
                </a:lnTo>
                <a:lnTo>
                  <a:pt x="2050104" y="2780922"/>
                </a:lnTo>
                <a:lnTo>
                  <a:pt x="2050104" y="2636906"/>
                </a:lnTo>
                <a:close/>
                <a:moveTo>
                  <a:pt x="466104" y="2407894"/>
                </a:moveTo>
                <a:lnTo>
                  <a:pt x="466104" y="2551910"/>
                </a:lnTo>
                <a:lnTo>
                  <a:pt x="2050104" y="2551910"/>
                </a:lnTo>
                <a:lnTo>
                  <a:pt x="2050104" y="2407894"/>
                </a:lnTo>
                <a:close/>
                <a:moveTo>
                  <a:pt x="466104" y="2178881"/>
                </a:moveTo>
                <a:lnTo>
                  <a:pt x="466104" y="2322897"/>
                </a:lnTo>
                <a:lnTo>
                  <a:pt x="2050104" y="2322897"/>
                </a:lnTo>
                <a:lnTo>
                  <a:pt x="2050104" y="2178881"/>
                </a:lnTo>
                <a:close/>
                <a:moveTo>
                  <a:pt x="3358993" y="2178880"/>
                </a:moveTo>
                <a:cubicBezTo>
                  <a:pt x="3299346" y="2178880"/>
                  <a:pt x="3250993" y="2227233"/>
                  <a:pt x="3250993" y="2286880"/>
                </a:cubicBezTo>
                <a:cubicBezTo>
                  <a:pt x="3250993" y="2346527"/>
                  <a:pt x="3299346" y="2394880"/>
                  <a:pt x="3358993" y="2394880"/>
                </a:cubicBezTo>
                <a:cubicBezTo>
                  <a:pt x="3418640" y="2394880"/>
                  <a:pt x="3466993" y="2346527"/>
                  <a:pt x="3466993" y="2286880"/>
                </a:cubicBezTo>
                <a:cubicBezTo>
                  <a:pt x="3466993" y="2227233"/>
                  <a:pt x="3418640" y="2178880"/>
                  <a:pt x="3358993" y="2178880"/>
                </a:cubicBezTo>
                <a:close/>
                <a:moveTo>
                  <a:pt x="2962949" y="2178880"/>
                </a:moveTo>
                <a:cubicBezTo>
                  <a:pt x="2903302" y="2178880"/>
                  <a:pt x="2854949" y="2227233"/>
                  <a:pt x="2854949" y="2286880"/>
                </a:cubicBezTo>
                <a:cubicBezTo>
                  <a:pt x="2854949" y="2346527"/>
                  <a:pt x="2903302" y="2394880"/>
                  <a:pt x="2962949" y="2394880"/>
                </a:cubicBezTo>
                <a:cubicBezTo>
                  <a:pt x="3022596" y="2394880"/>
                  <a:pt x="3070949" y="2346527"/>
                  <a:pt x="3070949" y="2286880"/>
                </a:cubicBezTo>
                <a:cubicBezTo>
                  <a:pt x="3070949" y="2227233"/>
                  <a:pt x="3022596" y="2178880"/>
                  <a:pt x="2962949" y="2178880"/>
                </a:cubicBezTo>
                <a:close/>
                <a:moveTo>
                  <a:pt x="2566905" y="2178880"/>
                </a:moveTo>
                <a:cubicBezTo>
                  <a:pt x="2507258" y="2178880"/>
                  <a:pt x="2458905" y="2227233"/>
                  <a:pt x="2458905" y="2286880"/>
                </a:cubicBezTo>
                <a:cubicBezTo>
                  <a:pt x="2458905" y="2346527"/>
                  <a:pt x="2507258" y="2394880"/>
                  <a:pt x="2566905" y="2394880"/>
                </a:cubicBezTo>
                <a:cubicBezTo>
                  <a:pt x="2626552" y="2394880"/>
                  <a:pt x="2674905" y="2346527"/>
                  <a:pt x="2674905" y="2286880"/>
                </a:cubicBezTo>
                <a:cubicBezTo>
                  <a:pt x="2674905" y="2227233"/>
                  <a:pt x="2626552" y="2178880"/>
                  <a:pt x="2566905" y="2178880"/>
                </a:cubicBezTo>
                <a:close/>
                <a:moveTo>
                  <a:pt x="154649" y="2155901"/>
                </a:moveTo>
                <a:lnTo>
                  <a:pt x="154649" y="2803901"/>
                </a:lnTo>
                <a:lnTo>
                  <a:pt x="298665" y="2803901"/>
                </a:lnTo>
                <a:lnTo>
                  <a:pt x="298665" y="2155901"/>
                </a:lnTo>
                <a:close/>
                <a:moveTo>
                  <a:pt x="3645310" y="2153519"/>
                </a:moveTo>
                <a:lnTo>
                  <a:pt x="3645310" y="2801519"/>
                </a:lnTo>
                <a:lnTo>
                  <a:pt x="3789326" y="2801519"/>
                </a:lnTo>
                <a:lnTo>
                  <a:pt x="3789326" y="2153519"/>
                </a:lnTo>
                <a:close/>
                <a:moveTo>
                  <a:pt x="0" y="2032992"/>
                </a:moveTo>
                <a:lnTo>
                  <a:pt x="3960000" y="2032992"/>
                </a:lnTo>
                <a:lnTo>
                  <a:pt x="3960000" y="2897088"/>
                </a:lnTo>
                <a:lnTo>
                  <a:pt x="2124016" y="2897088"/>
                </a:lnTo>
                <a:lnTo>
                  <a:pt x="2124016" y="3513261"/>
                </a:lnTo>
                <a:lnTo>
                  <a:pt x="2268032" y="3513261"/>
                </a:lnTo>
                <a:cubicBezTo>
                  <a:pt x="2331437" y="3513261"/>
                  <a:pt x="2388462" y="3540577"/>
                  <a:pt x="2426674" y="3585269"/>
                </a:cubicBezTo>
                <a:lnTo>
                  <a:pt x="3960000" y="3585269"/>
                </a:lnTo>
                <a:lnTo>
                  <a:pt x="3960000" y="3873301"/>
                </a:lnTo>
                <a:lnTo>
                  <a:pt x="2426674" y="3873301"/>
                </a:lnTo>
                <a:cubicBezTo>
                  <a:pt x="2388462" y="3917993"/>
                  <a:pt x="2331437" y="3945309"/>
                  <a:pt x="2268032" y="3945309"/>
                </a:cubicBezTo>
                <a:lnTo>
                  <a:pt x="1691968" y="3945309"/>
                </a:lnTo>
                <a:cubicBezTo>
                  <a:pt x="1628563" y="3945309"/>
                  <a:pt x="1571538" y="3917993"/>
                  <a:pt x="1533326" y="3873301"/>
                </a:cubicBezTo>
                <a:lnTo>
                  <a:pt x="0" y="3873301"/>
                </a:lnTo>
                <a:lnTo>
                  <a:pt x="0" y="3585269"/>
                </a:lnTo>
                <a:lnTo>
                  <a:pt x="1533326" y="3585269"/>
                </a:lnTo>
                <a:cubicBezTo>
                  <a:pt x="1571538" y="3540577"/>
                  <a:pt x="1628563" y="3513261"/>
                  <a:pt x="1691968" y="3513261"/>
                </a:cubicBezTo>
                <a:lnTo>
                  <a:pt x="1835984" y="3513261"/>
                </a:lnTo>
                <a:lnTo>
                  <a:pt x="1835984" y="2897088"/>
                </a:lnTo>
                <a:lnTo>
                  <a:pt x="0" y="2897088"/>
                </a:lnTo>
                <a:close/>
                <a:moveTo>
                  <a:pt x="466104" y="1620410"/>
                </a:moveTo>
                <a:lnTo>
                  <a:pt x="466104" y="1764426"/>
                </a:lnTo>
                <a:lnTo>
                  <a:pt x="2050104" y="1764426"/>
                </a:lnTo>
                <a:lnTo>
                  <a:pt x="2050104" y="1620410"/>
                </a:lnTo>
                <a:close/>
                <a:moveTo>
                  <a:pt x="466104" y="1391398"/>
                </a:moveTo>
                <a:lnTo>
                  <a:pt x="466104" y="1535414"/>
                </a:lnTo>
                <a:lnTo>
                  <a:pt x="2050104" y="1535414"/>
                </a:lnTo>
                <a:lnTo>
                  <a:pt x="2050104" y="1391398"/>
                </a:lnTo>
                <a:close/>
                <a:moveTo>
                  <a:pt x="466104" y="1162385"/>
                </a:moveTo>
                <a:lnTo>
                  <a:pt x="466104" y="1306401"/>
                </a:lnTo>
                <a:lnTo>
                  <a:pt x="2050104" y="1306401"/>
                </a:lnTo>
                <a:lnTo>
                  <a:pt x="2050104" y="1162385"/>
                </a:lnTo>
                <a:close/>
                <a:moveTo>
                  <a:pt x="3358993" y="1162384"/>
                </a:moveTo>
                <a:cubicBezTo>
                  <a:pt x="3299346" y="1162384"/>
                  <a:pt x="3250993" y="1210737"/>
                  <a:pt x="3250993" y="1270384"/>
                </a:cubicBezTo>
                <a:cubicBezTo>
                  <a:pt x="3250993" y="1330031"/>
                  <a:pt x="3299346" y="1378384"/>
                  <a:pt x="3358993" y="1378384"/>
                </a:cubicBezTo>
                <a:cubicBezTo>
                  <a:pt x="3418640" y="1378384"/>
                  <a:pt x="3466993" y="1330031"/>
                  <a:pt x="3466993" y="1270384"/>
                </a:cubicBezTo>
                <a:cubicBezTo>
                  <a:pt x="3466993" y="1210737"/>
                  <a:pt x="3418640" y="1162384"/>
                  <a:pt x="3358993" y="1162384"/>
                </a:cubicBezTo>
                <a:close/>
                <a:moveTo>
                  <a:pt x="2962949" y="1162384"/>
                </a:moveTo>
                <a:cubicBezTo>
                  <a:pt x="2903302" y="1162384"/>
                  <a:pt x="2854949" y="1210737"/>
                  <a:pt x="2854949" y="1270384"/>
                </a:cubicBezTo>
                <a:cubicBezTo>
                  <a:pt x="2854949" y="1330031"/>
                  <a:pt x="2903302" y="1378384"/>
                  <a:pt x="2962949" y="1378384"/>
                </a:cubicBezTo>
                <a:cubicBezTo>
                  <a:pt x="3022596" y="1378384"/>
                  <a:pt x="3070949" y="1330031"/>
                  <a:pt x="3070949" y="1270384"/>
                </a:cubicBezTo>
                <a:cubicBezTo>
                  <a:pt x="3070949" y="1210737"/>
                  <a:pt x="3022596" y="1162384"/>
                  <a:pt x="2962949" y="1162384"/>
                </a:cubicBezTo>
                <a:close/>
                <a:moveTo>
                  <a:pt x="2566905" y="1162384"/>
                </a:moveTo>
                <a:cubicBezTo>
                  <a:pt x="2507258" y="1162384"/>
                  <a:pt x="2458905" y="1210737"/>
                  <a:pt x="2458905" y="1270384"/>
                </a:cubicBezTo>
                <a:cubicBezTo>
                  <a:pt x="2458905" y="1330031"/>
                  <a:pt x="2507258" y="1378384"/>
                  <a:pt x="2566905" y="1378384"/>
                </a:cubicBezTo>
                <a:cubicBezTo>
                  <a:pt x="2626552" y="1378384"/>
                  <a:pt x="2674905" y="1330031"/>
                  <a:pt x="2674905" y="1270384"/>
                </a:cubicBezTo>
                <a:cubicBezTo>
                  <a:pt x="2674905" y="1210737"/>
                  <a:pt x="2626552" y="1162384"/>
                  <a:pt x="2566905" y="1162384"/>
                </a:cubicBezTo>
                <a:close/>
                <a:moveTo>
                  <a:pt x="154649" y="1139405"/>
                </a:moveTo>
                <a:lnTo>
                  <a:pt x="154649" y="1787405"/>
                </a:lnTo>
                <a:lnTo>
                  <a:pt x="298665" y="1787405"/>
                </a:lnTo>
                <a:lnTo>
                  <a:pt x="298665" y="1139405"/>
                </a:lnTo>
                <a:close/>
                <a:moveTo>
                  <a:pt x="3645310" y="1137023"/>
                </a:moveTo>
                <a:lnTo>
                  <a:pt x="3645310" y="1785023"/>
                </a:lnTo>
                <a:lnTo>
                  <a:pt x="3789326" y="1785023"/>
                </a:lnTo>
                <a:lnTo>
                  <a:pt x="3789326" y="1137023"/>
                </a:lnTo>
                <a:close/>
                <a:moveTo>
                  <a:pt x="0" y="1016496"/>
                </a:moveTo>
                <a:lnTo>
                  <a:pt x="3960000" y="1016496"/>
                </a:lnTo>
                <a:lnTo>
                  <a:pt x="3960000" y="1880592"/>
                </a:lnTo>
                <a:lnTo>
                  <a:pt x="0" y="1880592"/>
                </a:lnTo>
                <a:close/>
                <a:moveTo>
                  <a:pt x="466104" y="603914"/>
                </a:moveTo>
                <a:lnTo>
                  <a:pt x="466104" y="747930"/>
                </a:lnTo>
                <a:lnTo>
                  <a:pt x="2050104" y="747930"/>
                </a:lnTo>
                <a:lnTo>
                  <a:pt x="2050104" y="603914"/>
                </a:lnTo>
                <a:close/>
                <a:moveTo>
                  <a:pt x="466104" y="374902"/>
                </a:moveTo>
                <a:lnTo>
                  <a:pt x="466104" y="518918"/>
                </a:lnTo>
                <a:lnTo>
                  <a:pt x="2050104" y="518918"/>
                </a:lnTo>
                <a:lnTo>
                  <a:pt x="2050104" y="374902"/>
                </a:lnTo>
                <a:close/>
                <a:moveTo>
                  <a:pt x="466104" y="145889"/>
                </a:moveTo>
                <a:lnTo>
                  <a:pt x="466104" y="289905"/>
                </a:lnTo>
                <a:lnTo>
                  <a:pt x="2050104" y="289905"/>
                </a:lnTo>
                <a:lnTo>
                  <a:pt x="2050104" y="145889"/>
                </a:lnTo>
                <a:close/>
                <a:moveTo>
                  <a:pt x="3358993" y="145888"/>
                </a:moveTo>
                <a:cubicBezTo>
                  <a:pt x="3299346" y="145888"/>
                  <a:pt x="3250993" y="194241"/>
                  <a:pt x="3250993" y="253888"/>
                </a:cubicBezTo>
                <a:cubicBezTo>
                  <a:pt x="3250993" y="313535"/>
                  <a:pt x="3299346" y="361888"/>
                  <a:pt x="3358993" y="361888"/>
                </a:cubicBezTo>
                <a:cubicBezTo>
                  <a:pt x="3418640" y="361888"/>
                  <a:pt x="3466993" y="313535"/>
                  <a:pt x="3466993" y="253888"/>
                </a:cubicBezTo>
                <a:cubicBezTo>
                  <a:pt x="3466993" y="194241"/>
                  <a:pt x="3418640" y="145888"/>
                  <a:pt x="3358993" y="145888"/>
                </a:cubicBezTo>
                <a:close/>
                <a:moveTo>
                  <a:pt x="2962949" y="145888"/>
                </a:moveTo>
                <a:cubicBezTo>
                  <a:pt x="2903302" y="145888"/>
                  <a:pt x="2854949" y="194241"/>
                  <a:pt x="2854949" y="253888"/>
                </a:cubicBezTo>
                <a:cubicBezTo>
                  <a:pt x="2854949" y="313535"/>
                  <a:pt x="2903302" y="361888"/>
                  <a:pt x="2962949" y="361888"/>
                </a:cubicBezTo>
                <a:cubicBezTo>
                  <a:pt x="3022596" y="361888"/>
                  <a:pt x="3070949" y="313535"/>
                  <a:pt x="3070949" y="253888"/>
                </a:cubicBezTo>
                <a:cubicBezTo>
                  <a:pt x="3070949" y="194241"/>
                  <a:pt x="3022596" y="145888"/>
                  <a:pt x="2962949" y="145888"/>
                </a:cubicBezTo>
                <a:close/>
                <a:moveTo>
                  <a:pt x="2566905" y="145888"/>
                </a:moveTo>
                <a:cubicBezTo>
                  <a:pt x="2507258" y="145888"/>
                  <a:pt x="2458905" y="194241"/>
                  <a:pt x="2458905" y="253888"/>
                </a:cubicBezTo>
                <a:cubicBezTo>
                  <a:pt x="2458905" y="313535"/>
                  <a:pt x="2507258" y="361888"/>
                  <a:pt x="2566905" y="361888"/>
                </a:cubicBezTo>
                <a:cubicBezTo>
                  <a:pt x="2626552" y="361888"/>
                  <a:pt x="2674905" y="313535"/>
                  <a:pt x="2674905" y="253888"/>
                </a:cubicBezTo>
                <a:cubicBezTo>
                  <a:pt x="2674905" y="194241"/>
                  <a:pt x="2626552" y="145888"/>
                  <a:pt x="2566905" y="145888"/>
                </a:cubicBezTo>
                <a:close/>
                <a:moveTo>
                  <a:pt x="154649" y="122909"/>
                </a:moveTo>
                <a:lnTo>
                  <a:pt x="154649" y="770909"/>
                </a:lnTo>
                <a:lnTo>
                  <a:pt x="298665" y="770909"/>
                </a:lnTo>
                <a:lnTo>
                  <a:pt x="298665" y="122909"/>
                </a:lnTo>
                <a:close/>
                <a:moveTo>
                  <a:pt x="3645310" y="120527"/>
                </a:moveTo>
                <a:lnTo>
                  <a:pt x="3645310" y="768527"/>
                </a:lnTo>
                <a:lnTo>
                  <a:pt x="3789326" y="768527"/>
                </a:lnTo>
                <a:lnTo>
                  <a:pt x="3789326" y="120527"/>
                </a:lnTo>
                <a:close/>
                <a:moveTo>
                  <a:pt x="0" y="0"/>
                </a:moveTo>
                <a:lnTo>
                  <a:pt x="3960000" y="0"/>
                </a:lnTo>
                <a:lnTo>
                  <a:pt x="3960000" y="864096"/>
                </a:lnTo>
                <a:lnTo>
                  <a:pt x="0" y="8640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 name="Rectangle 2"/>
          <p:cNvSpPr/>
          <p:nvPr/>
        </p:nvSpPr>
        <p:spPr>
          <a:xfrm>
            <a:off x="-106016" y="2248197"/>
            <a:ext cx="12192000" cy="2215991"/>
          </a:xfrm>
          <a:prstGeom prst="rect">
            <a:avLst/>
          </a:prstGeom>
        </p:spPr>
        <p:txBody>
          <a:bodyPr wrap="square">
            <a:spAutoFit/>
          </a:bodyPr>
          <a:lstStyle/>
          <a:p>
            <a:pPr marL="342900" indent="-342900">
              <a:lnSpc>
                <a:spcPct val="150000"/>
              </a:lnSpc>
              <a:spcBef>
                <a:spcPct val="20000"/>
              </a:spcBef>
            </a:pPr>
            <a:r>
              <a:rPr lang="en-US" altLang="zh-CN" sz="2300" b="1">
                <a:solidFill>
                  <a:srgbClr val="002060"/>
                </a:solidFill>
                <a:latin typeface="+mj-lt"/>
                <a:ea typeface="SimSun" pitchFamily="2" charset="-122"/>
              </a:rPr>
              <a:t>   Câu 1.</a:t>
            </a:r>
            <a:r>
              <a:rPr lang="en-US" altLang="zh-CN" sz="2300">
                <a:solidFill>
                  <a:srgbClr val="002060"/>
                </a:solidFill>
                <a:latin typeface="+mj-lt"/>
                <a:ea typeface="SimSun" pitchFamily="2" charset="-122"/>
              </a:rPr>
              <a:t> Tệp văn bản chứa các bài viết cảm nghĩ của An về trường, lớp, thầy cô và các bạn gồm nhiều trang. An muốn xem lại nội dung bài viết về nhóm bạn thân lớp 6A, nhưng không nhớ rõ ở trang nào. Vì vậy, An thực hiện thao tác tìm kiếm cụm từ “nhóm bạn thân” trong tệp văn bản. An phải thực hiện thao tác gì để xem lần lượt các kết quả tìm thấy?</a:t>
            </a:r>
            <a:endParaRPr lang="en-US" altLang="zh-CN" sz="2300" dirty="0">
              <a:solidFill>
                <a:srgbClr val="002060"/>
              </a:solidFill>
              <a:latin typeface="+mj-lt"/>
              <a:ea typeface="SimSun" pitchFamily="2" charset="-122"/>
            </a:endParaRPr>
          </a:p>
        </p:txBody>
      </p:sp>
      <p:sp>
        <p:nvSpPr>
          <p:cNvPr id="5" name="Rounded Rectangle 4"/>
          <p:cNvSpPr/>
          <p:nvPr/>
        </p:nvSpPr>
        <p:spPr>
          <a:xfrm>
            <a:off x="1338469" y="4746008"/>
            <a:ext cx="9539109" cy="182615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spcBef>
                <a:spcPct val="20000"/>
              </a:spcBef>
            </a:pPr>
            <a:r>
              <a:rPr lang="en-US" altLang="zh-CN" sz="2400">
                <a:solidFill>
                  <a:srgbClr val="0033CC"/>
                </a:solidFill>
                <a:latin typeface="+mj-lt"/>
                <a:ea typeface="SimSun" pitchFamily="2" charset="-122"/>
              </a:rPr>
              <a:t>Để xem lần lượt các kết quả tìm thấy, An nháy chuột vào từng liên kết đến cụm từ “ nhóm bạn thân” trong văn bản. Các liên kết này thể hiện ở phần chú thích bên phải (giống như H5.23)</a:t>
            </a:r>
            <a:endParaRPr lang="en-US" altLang="zh-CN" sz="2400" dirty="0">
              <a:solidFill>
                <a:srgbClr val="0033CC"/>
              </a:solidFill>
              <a:latin typeface="+mj-lt"/>
              <a:ea typeface="SimSun" pitchFamily="2" charset="-122"/>
            </a:endParaRPr>
          </a:p>
        </p:txBody>
      </p:sp>
      <p:grpSp>
        <p:nvGrpSpPr>
          <p:cNvPr id="33" name="Group 32">
            <a:extLst>
              <a:ext uri="{FF2B5EF4-FFF2-40B4-BE49-F238E27FC236}">
                <a16:creationId xmlns:a16="http://schemas.microsoft.com/office/drawing/2014/main" id="{FB95198A-E95C-4E77-8F50-6DC67EB1AC04}"/>
              </a:ext>
            </a:extLst>
          </p:cNvPr>
          <p:cNvGrpSpPr/>
          <p:nvPr/>
        </p:nvGrpSpPr>
        <p:grpSpPr>
          <a:xfrm rot="17608959">
            <a:off x="8620611" y="-133766"/>
            <a:ext cx="1632871" cy="2492869"/>
            <a:chOff x="1404499" y="2482275"/>
            <a:chExt cx="3483312" cy="4011016"/>
          </a:xfrm>
        </p:grpSpPr>
        <p:sp>
          <p:nvSpPr>
            <p:cNvPr id="34" name="Rectangle 11">
              <a:extLst>
                <a:ext uri="{FF2B5EF4-FFF2-40B4-BE49-F238E27FC236}">
                  <a16:creationId xmlns:a16="http://schemas.microsoft.com/office/drawing/2014/main" id="{FD8AF530-6D8F-4888-8D5C-973ADCD2D09B}"/>
                </a:ext>
              </a:extLst>
            </p:cNvPr>
            <p:cNvSpPr/>
            <p:nvPr/>
          </p:nvSpPr>
          <p:spPr>
            <a:xfrm>
              <a:off x="1950893" y="2985237"/>
              <a:ext cx="2390525" cy="1116000"/>
            </a:xfrm>
            <a:custGeom>
              <a:avLst/>
              <a:gdLst/>
              <a:ahLst/>
              <a:cxnLst/>
              <a:rect l="l" t="t" r="r" b="b"/>
              <a:pathLst>
                <a:path w="2390525" h="1116000">
                  <a:moveTo>
                    <a:pt x="235871" y="0"/>
                  </a:moveTo>
                  <a:lnTo>
                    <a:pt x="2154656" y="0"/>
                  </a:lnTo>
                  <a:cubicBezTo>
                    <a:pt x="2298210" y="310471"/>
                    <a:pt x="2396706" y="714290"/>
                    <a:pt x="2390224" y="1069686"/>
                  </a:cubicBezTo>
                  <a:lnTo>
                    <a:pt x="2387265" y="1116000"/>
                  </a:lnTo>
                  <a:lnTo>
                    <a:pt x="3263" y="1116000"/>
                  </a:lnTo>
                  <a:cubicBezTo>
                    <a:pt x="665" y="1100130"/>
                    <a:pt x="302" y="1084652"/>
                    <a:pt x="302" y="1069685"/>
                  </a:cubicBezTo>
                  <a:cubicBezTo>
                    <a:pt x="-6179" y="714290"/>
                    <a:pt x="92317" y="310471"/>
                    <a:pt x="23587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12">
              <a:extLst>
                <a:ext uri="{FF2B5EF4-FFF2-40B4-BE49-F238E27FC236}">
                  <a16:creationId xmlns:a16="http://schemas.microsoft.com/office/drawing/2014/main" id="{D01A8D53-E302-4747-8EA1-403D30F1031F}"/>
                </a:ext>
              </a:extLst>
            </p:cNvPr>
            <p:cNvSpPr/>
            <p:nvPr/>
          </p:nvSpPr>
          <p:spPr>
            <a:xfrm>
              <a:off x="1670119" y="4181264"/>
              <a:ext cx="2952072" cy="1116000"/>
            </a:xfrm>
            <a:custGeom>
              <a:avLst/>
              <a:gdLst/>
              <a:ahLst/>
              <a:cxnLst/>
              <a:rect l="l" t="t" r="r" b="b"/>
              <a:pathLst>
                <a:path w="2952072" h="1116000">
                  <a:moveTo>
                    <a:pt x="284416" y="0"/>
                  </a:moveTo>
                  <a:lnTo>
                    <a:pt x="2666659" y="0"/>
                  </a:lnTo>
                  <a:cubicBezTo>
                    <a:pt x="2658933" y="175805"/>
                    <a:pt x="2609068" y="405909"/>
                    <a:pt x="2539680" y="642275"/>
                  </a:cubicBezTo>
                  <a:lnTo>
                    <a:pt x="2849820" y="831816"/>
                  </a:lnTo>
                  <a:lnTo>
                    <a:pt x="2952072" y="1116000"/>
                  </a:lnTo>
                  <a:lnTo>
                    <a:pt x="0" y="1116000"/>
                  </a:lnTo>
                  <a:lnTo>
                    <a:pt x="102252" y="831816"/>
                  </a:lnTo>
                  <a:lnTo>
                    <a:pt x="411552" y="642787"/>
                  </a:lnTo>
                  <a:cubicBezTo>
                    <a:pt x="342079" y="406245"/>
                    <a:pt x="292147" y="175934"/>
                    <a:pt x="284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13">
              <a:extLst>
                <a:ext uri="{FF2B5EF4-FFF2-40B4-BE49-F238E27FC236}">
                  <a16:creationId xmlns:a16="http://schemas.microsoft.com/office/drawing/2014/main" id="{06513E8C-4E3C-490A-B384-727A60B8200A}"/>
                </a:ext>
              </a:extLst>
            </p:cNvPr>
            <p:cNvSpPr/>
            <p:nvPr/>
          </p:nvSpPr>
          <p:spPr>
            <a:xfrm>
              <a:off x="1404499" y="5377291"/>
              <a:ext cx="3483312" cy="1116000"/>
            </a:xfrm>
            <a:custGeom>
              <a:avLst/>
              <a:gdLst/>
              <a:ahLst/>
              <a:cxnLst/>
              <a:rect l="l" t="t" r="r" b="b"/>
              <a:pathLst>
                <a:path w="3483312" h="1116000">
                  <a:moveTo>
                    <a:pt x="1898185" y="1105560"/>
                  </a:moveTo>
                  <a:lnTo>
                    <a:pt x="1919880" y="1116000"/>
                  </a:lnTo>
                  <a:lnTo>
                    <a:pt x="1908776" y="1116000"/>
                  </a:lnTo>
                  <a:cubicBezTo>
                    <a:pt x="1905979" y="1111563"/>
                    <a:pt x="1902100" y="1108505"/>
                    <a:pt x="1898185" y="1105560"/>
                  </a:cubicBezTo>
                  <a:close/>
                  <a:moveTo>
                    <a:pt x="260668" y="0"/>
                  </a:moveTo>
                  <a:lnTo>
                    <a:pt x="3222644" y="0"/>
                  </a:lnTo>
                  <a:lnTo>
                    <a:pt x="3483312" y="724461"/>
                  </a:lnTo>
                  <a:lnTo>
                    <a:pt x="2489111" y="354812"/>
                  </a:lnTo>
                  <a:cubicBezTo>
                    <a:pt x="2465120" y="480738"/>
                    <a:pt x="2446948" y="534340"/>
                    <a:pt x="2365708" y="674887"/>
                  </a:cubicBezTo>
                  <a:cubicBezTo>
                    <a:pt x="2291173" y="814963"/>
                    <a:pt x="2172951" y="936315"/>
                    <a:pt x="2076571" y="1067029"/>
                  </a:cubicBezTo>
                  <a:lnTo>
                    <a:pt x="1413587" y="1067029"/>
                  </a:lnTo>
                  <a:cubicBezTo>
                    <a:pt x="1317208" y="936315"/>
                    <a:pt x="1208344" y="821204"/>
                    <a:pt x="1124449" y="674887"/>
                  </a:cubicBezTo>
                  <a:cubicBezTo>
                    <a:pt x="1052663" y="558938"/>
                    <a:pt x="1024571" y="508523"/>
                    <a:pt x="993354" y="355127"/>
                  </a:cubicBezTo>
                  <a:lnTo>
                    <a:pt x="0" y="7244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Diagonal Stripe 17">
              <a:extLst>
                <a:ext uri="{FF2B5EF4-FFF2-40B4-BE49-F238E27FC236}">
                  <a16:creationId xmlns:a16="http://schemas.microsoft.com/office/drawing/2014/main" id="{0EDFC7C3-F0F6-403B-B244-862EE24053E9}"/>
                </a:ext>
              </a:extLst>
            </p:cNvPr>
            <p:cNvSpPr/>
            <p:nvPr/>
          </p:nvSpPr>
          <p:spPr>
            <a:xfrm rot="12968053">
              <a:off x="2308458" y="2482275"/>
              <a:ext cx="1648599" cy="818504"/>
            </a:xfrm>
            <a:custGeom>
              <a:avLst/>
              <a:gdLst/>
              <a:ahLst/>
              <a:cxnLst/>
              <a:rect l="l" t="t" r="r" b="b"/>
              <a:pathLst>
                <a:path w="1515978" h="1476887">
                  <a:moveTo>
                    <a:pt x="1432872" y="1407768"/>
                  </a:moveTo>
                  <a:cubicBezTo>
                    <a:pt x="1044152" y="1532778"/>
                    <a:pt x="463423" y="1466296"/>
                    <a:pt x="96513" y="1380535"/>
                  </a:cubicBezTo>
                  <a:lnTo>
                    <a:pt x="0" y="1347296"/>
                  </a:lnTo>
                  <a:lnTo>
                    <a:pt x="1347296" y="0"/>
                  </a:lnTo>
                  <a:cubicBezTo>
                    <a:pt x="1360006" y="32393"/>
                    <a:pt x="1370814" y="64720"/>
                    <a:pt x="1380535" y="96513"/>
                  </a:cubicBezTo>
                  <a:cubicBezTo>
                    <a:pt x="1465987" y="462097"/>
                    <a:pt x="1607423" y="1036327"/>
                    <a:pt x="1432872" y="1407768"/>
                  </a:cubicBezTo>
                  <a:close/>
                  <a:moveTo>
                    <a:pt x="1430390" y="1413759"/>
                  </a:moveTo>
                  <a:cubicBezTo>
                    <a:pt x="1431325" y="1411814"/>
                    <a:pt x="1432251" y="1409863"/>
                    <a:pt x="1432872" y="1407768"/>
                  </a:cubicBezTo>
                  <a:lnTo>
                    <a:pt x="1434816" y="14072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sp>
        <p:nvSpPr>
          <p:cNvPr id="38" name="Rectangle 3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3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000" b="1">
                <a:solidFill>
                  <a:srgbClr val="002060"/>
                </a:solidFill>
              </a:rPr>
              <a:t>LUYỆN TẬP</a:t>
            </a:r>
          </a:p>
        </p:txBody>
      </p:sp>
      <p:sp>
        <p:nvSpPr>
          <p:cNvPr id="37" name="Rectangle 36"/>
          <p:cNvSpPr/>
          <p:nvPr/>
        </p:nvSpPr>
        <p:spPr>
          <a:xfrm>
            <a:off x="424069" y="1149700"/>
            <a:ext cx="11357113" cy="4413516"/>
          </a:xfrm>
          <a:prstGeom prst="rect">
            <a:avLst/>
          </a:prstGeom>
        </p:spPr>
        <p:txBody>
          <a:bodyPr wrap="square">
            <a:spAutoFit/>
          </a:bodyPr>
          <a:lstStyle/>
          <a:p>
            <a:pPr marL="342900" indent="-342900">
              <a:lnSpc>
                <a:spcPct val="150000"/>
              </a:lnSpc>
              <a:spcBef>
                <a:spcPct val="20000"/>
              </a:spcBef>
            </a:pPr>
            <a:r>
              <a:rPr lang="en-US" altLang="zh-CN" sz="2400" b="1">
                <a:solidFill>
                  <a:srgbClr val="0033CC"/>
                </a:solidFill>
                <a:latin typeface="+mj-lt"/>
                <a:ea typeface="SimSun" pitchFamily="2" charset="-122"/>
              </a:rPr>
              <a:t>Câu 2</a:t>
            </a:r>
            <a:r>
              <a:rPr lang="en-US" altLang="zh-CN" sz="2400">
                <a:solidFill>
                  <a:srgbClr val="0033CC"/>
                </a:solidFill>
                <a:latin typeface="+mj-lt"/>
                <a:ea typeface="SimSun" pitchFamily="2" charset="-122"/>
              </a:rPr>
              <a:t>. Em hãy sắp xếp lại các bước sau đây theo thứ tự đúng để thực hiện thao</a:t>
            </a:r>
          </a:p>
          <a:p>
            <a:pPr marL="342900" indent="-342900">
              <a:lnSpc>
                <a:spcPct val="150000"/>
              </a:lnSpc>
              <a:spcBef>
                <a:spcPct val="20000"/>
              </a:spcBef>
            </a:pPr>
            <a:r>
              <a:rPr lang="en-US" altLang="zh-CN" sz="2400">
                <a:solidFill>
                  <a:srgbClr val="0033CC"/>
                </a:solidFill>
                <a:latin typeface="+mj-lt"/>
                <a:ea typeface="SimSun" pitchFamily="2" charset="-122"/>
              </a:rPr>
              <a:t>tác thay thế một từ hoặc cụm từ trong phần mềm soạn thảo văn bản.</a:t>
            </a:r>
          </a:p>
          <a:p>
            <a:pPr marL="342900" indent="-342900">
              <a:lnSpc>
                <a:spcPct val="150000"/>
              </a:lnSpc>
              <a:spcBef>
                <a:spcPct val="20000"/>
              </a:spcBef>
            </a:pPr>
            <a:r>
              <a:rPr lang="en-US" altLang="zh-CN" sz="2400">
                <a:solidFill>
                  <a:srgbClr val="0033CC"/>
                </a:solidFill>
                <a:latin typeface="+mj-lt"/>
                <a:ea typeface="SimSun" pitchFamily="2" charset="-122"/>
              </a:rPr>
              <a:t>a. Gõ từ, cụm từ cần thay thế.</a:t>
            </a:r>
          </a:p>
          <a:p>
            <a:pPr marL="342900" indent="-342900">
              <a:lnSpc>
                <a:spcPct val="150000"/>
              </a:lnSpc>
              <a:spcBef>
                <a:spcPct val="20000"/>
              </a:spcBef>
            </a:pPr>
            <a:r>
              <a:rPr lang="en-US" altLang="zh-CN" sz="2400">
                <a:solidFill>
                  <a:srgbClr val="0033CC"/>
                </a:solidFill>
                <a:latin typeface="+mj-lt"/>
                <a:ea typeface="SimSun" pitchFamily="2" charset="-122"/>
              </a:rPr>
              <a:t>b. Nháy chuột vào thẻ Home.</a:t>
            </a:r>
          </a:p>
          <a:p>
            <a:pPr marL="342900" indent="-342900">
              <a:lnSpc>
                <a:spcPct val="150000"/>
              </a:lnSpc>
              <a:spcBef>
                <a:spcPct val="20000"/>
              </a:spcBef>
            </a:pPr>
            <a:r>
              <a:rPr lang="en-US" altLang="zh-CN" sz="2400">
                <a:solidFill>
                  <a:srgbClr val="0033CC"/>
                </a:solidFill>
                <a:latin typeface="+mj-lt"/>
                <a:ea typeface="SimSun" pitchFamily="2" charset="-122"/>
              </a:rPr>
              <a:t>c. Trong nhóm lệnh Editing, chọn Replace.</a:t>
            </a:r>
          </a:p>
          <a:p>
            <a:pPr marL="342900" indent="-342900">
              <a:lnSpc>
                <a:spcPct val="150000"/>
              </a:lnSpc>
              <a:spcBef>
                <a:spcPct val="20000"/>
              </a:spcBef>
            </a:pPr>
            <a:r>
              <a:rPr lang="en-US" altLang="zh-CN" sz="2400">
                <a:solidFill>
                  <a:srgbClr val="0033CC"/>
                </a:solidFill>
                <a:latin typeface="+mj-lt"/>
                <a:ea typeface="SimSun" pitchFamily="2" charset="-122"/>
              </a:rPr>
              <a:t>d. Gõ từ, cụm từ cần tìm.</a:t>
            </a:r>
          </a:p>
          <a:p>
            <a:pPr marL="342900" indent="-342900">
              <a:lnSpc>
                <a:spcPct val="150000"/>
              </a:lnSpc>
              <a:spcBef>
                <a:spcPct val="20000"/>
              </a:spcBef>
            </a:pPr>
            <a:r>
              <a:rPr lang="en-US" altLang="zh-CN" sz="2400">
                <a:solidFill>
                  <a:srgbClr val="0033CC"/>
                </a:solidFill>
                <a:latin typeface="+mj-lt"/>
                <a:ea typeface="SimSun" pitchFamily="2" charset="-122"/>
              </a:rPr>
              <a:t>e. Nháy chuột vào nút Replace để thay thế lần lượt từ hoặc cụm từ. </a:t>
            </a:r>
            <a:endParaRPr lang="en-US" altLang="zh-CN" sz="2400" dirty="0">
              <a:solidFill>
                <a:srgbClr val="0033CC"/>
              </a:solidFill>
              <a:latin typeface="+mj-lt"/>
              <a:ea typeface="SimSun" pitchFamily="2" charset="-122"/>
            </a:endParaRPr>
          </a:p>
        </p:txBody>
      </p:sp>
      <p:sp>
        <p:nvSpPr>
          <p:cNvPr id="38" name="Rounded Rectangle 37"/>
          <p:cNvSpPr/>
          <p:nvPr/>
        </p:nvSpPr>
        <p:spPr>
          <a:xfrm>
            <a:off x="82163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p>
        </p:txBody>
      </p:sp>
      <p:sp>
        <p:nvSpPr>
          <p:cNvPr id="71" name="Rounded Rectangle 70"/>
          <p:cNvSpPr/>
          <p:nvPr/>
        </p:nvSpPr>
        <p:spPr>
          <a:xfrm>
            <a:off x="316064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p>
        </p:txBody>
      </p:sp>
      <p:sp>
        <p:nvSpPr>
          <p:cNvPr id="72" name="Rounded Rectangle 71"/>
          <p:cNvSpPr/>
          <p:nvPr/>
        </p:nvSpPr>
        <p:spPr>
          <a:xfrm>
            <a:off x="534062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p>
        </p:txBody>
      </p:sp>
      <p:sp>
        <p:nvSpPr>
          <p:cNvPr id="73" name="Rounded Rectangle 72"/>
          <p:cNvSpPr/>
          <p:nvPr/>
        </p:nvSpPr>
        <p:spPr>
          <a:xfrm>
            <a:off x="761337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p>
        </p:txBody>
      </p:sp>
      <p:sp>
        <p:nvSpPr>
          <p:cNvPr id="74" name="Rounded Rectangle 73"/>
          <p:cNvSpPr/>
          <p:nvPr/>
        </p:nvSpPr>
        <p:spPr>
          <a:xfrm>
            <a:off x="9640957"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e</a:t>
            </a:r>
          </a:p>
        </p:txBody>
      </p:sp>
      <p:cxnSp>
        <p:nvCxnSpPr>
          <p:cNvPr id="40" name="Straight Arrow Connector 39"/>
          <p:cNvCxnSpPr>
            <a:stCxn id="38" idx="3"/>
          </p:cNvCxnSpPr>
          <p:nvPr/>
        </p:nvCxnSpPr>
        <p:spPr>
          <a:xfrm flipV="1">
            <a:off x="2199860" y="6069494"/>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92485" y="6069495"/>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718851" y="6069496"/>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792817" y="6069497"/>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arn(inVertical)">
                                      <p:cBhvr>
                                        <p:cTn id="36" dur="500"/>
                                        <p:tgtEl>
                                          <p:spTgt spid="73"/>
                                        </p:tgtEl>
                                      </p:cBhvr>
                                    </p:animEffect>
                                  </p:childTnLst>
                                </p:cTn>
                              </p:par>
                              <p:par>
                                <p:cTn id="37" presetID="16" presetClass="entr" presetSubtype="21"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arn(inVertic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71" grpId="0" animBg="1"/>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a16="http://schemas.microsoft.com/office/drawing/2014/main" id="{3EF28E97-EA60-43C2-9B75-820CB91FF030}"/>
              </a:ext>
            </a:extLst>
          </p:cNvPr>
          <p:cNvGrpSpPr/>
          <p:nvPr/>
        </p:nvGrpSpPr>
        <p:grpSpPr>
          <a:xfrm>
            <a:off x="5326209" y="2518623"/>
            <a:ext cx="1484065" cy="3677146"/>
            <a:chOff x="3802209" y="2518621"/>
            <a:chExt cx="1484065" cy="3677146"/>
          </a:xfrm>
        </p:grpSpPr>
        <p:sp>
          <p:nvSpPr>
            <p:cNvPr id="32" name="Rectangle 24">
              <a:extLst>
                <a:ext uri="{FF2B5EF4-FFF2-40B4-BE49-F238E27FC236}">
                  <a16:creationId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24">
              <a:extLst>
                <a:ext uri="{FF2B5EF4-FFF2-40B4-BE49-F238E27FC236}">
                  <a16:creationId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81643" y="551543"/>
            <a:ext cx="11573197" cy="724247"/>
          </a:xfrm>
          <a:prstGeom prst="rect">
            <a:avLst/>
          </a:prstGeom>
        </p:spPr>
        <p:txBody>
          <a:bodyPr/>
          <a:lstStyle/>
          <a:p>
            <a:r>
              <a:rPr lang="en-US" sz="4000" b="1">
                <a:solidFill>
                  <a:srgbClr val="002060"/>
                </a:solidFill>
              </a:rPr>
              <a:t>LUYỆN TẬP</a:t>
            </a:r>
            <a:endParaRPr lang="en-US" sz="4000" b="1" dirty="0">
              <a:solidFill>
                <a:srgbClr val="002060"/>
              </a:solidFill>
            </a:endParaRPr>
          </a:p>
        </p:txBody>
      </p:sp>
      <p:sp>
        <p:nvSpPr>
          <p:cNvPr id="3" name="Oval 2">
            <a:extLst>
              <a:ext uri="{FF2B5EF4-FFF2-40B4-BE49-F238E27FC236}">
                <a16:creationId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endParaRPr lang="en-US" sz="2700" b="1"/>
          </a:p>
        </p:txBody>
      </p:sp>
      <p:sp>
        <p:nvSpPr>
          <p:cNvPr id="4" name="Oval 3">
            <a:extLst>
              <a:ext uri="{FF2B5EF4-FFF2-40B4-BE49-F238E27FC236}">
                <a16:creationId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a:t>
            </a:r>
            <a:endParaRPr lang="en-US" sz="2700" b="1"/>
          </a:p>
        </p:txBody>
      </p:sp>
      <p:sp>
        <p:nvSpPr>
          <p:cNvPr id="5" name="Oval 4">
            <a:extLst>
              <a:ext uri="{FF2B5EF4-FFF2-40B4-BE49-F238E27FC236}">
                <a16:creationId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endParaRPr lang="en-US" sz="2700" b="1"/>
          </a:p>
        </p:txBody>
      </p:sp>
      <p:sp>
        <p:nvSpPr>
          <p:cNvPr id="6" name="Oval 5">
            <a:extLst>
              <a:ext uri="{FF2B5EF4-FFF2-40B4-BE49-F238E27FC236}">
                <a16:creationId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A</a:t>
            </a:r>
          </a:p>
        </p:txBody>
      </p:sp>
      <p:sp>
        <p:nvSpPr>
          <p:cNvPr id="30" name="Block Arc 10">
            <a:extLst>
              <a:ext uri="{FF2B5EF4-FFF2-40B4-BE49-F238E27FC236}">
                <a16:creationId xmlns:a16="http://schemas.microsoft.com/office/drawing/2014/main" id="{43A66D6F-9A0A-4886-8E79-91A59935B5E0}"/>
              </a:ext>
            </a:extLst>
          </p:cNvPr>
          <p:cNvSpPr/>
          <p:nvPr/>
        </p:nvSpPr>
        <p:spPr>
          <a:xfrm>
            <a:off x="4256141" y="2207037"/>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7" name="TextBox 36"/>
          <p:cNvSpPr txBox="1"/>
          <p:nvPr/>
        </p:nvSpPr>
        <p:spPr>
          <a:xfrm>
            <a:off x="2860940" y="1683817"/>
            <a:ext cx="6821098" cy="523220"/>
          </a:xfrm>
          <a:prstGeom prst="rect">
            <a:avLst/>
          </a:prstGeom>
          <a:noFill/>
        </p:spPr>
        <p:txBody>
          <a:bodyPr wrap="none" rtlCol="0">
            <a:spAutoFit/>
          </a:bodyPr>
          <a:lstStyle/>
          <a:p>
            <a:r>
              <a:rPr lang="en-US" sz="2800" b="1">
                <a:solidFill>
                  <a:srgbClr val="002060"/>
                </a:solidFill>
              </a:rPr>
              <a:t>Câu 3: </a:t>
            </a:r>
            <a:r>
              <a:rPr lang="vi-VN" sz="2800">
                <a:solidFill>
                  <a:srgbClr val="002060"/>
                </a:solidFill>
              </a:rPr>
              <a:t>Lệnh Find được sử dụng khi nào?</a:t>
            </a:r>
            <a:endParaRPr lang="en-US" sz="2800" b="1">
              <a:solidFill>
                <a:srgbClr val="002060"/>
              </a:solidFill>
            </a:endParaRPr>
          </a:p>
        </p:txBody>
      </p:sp>
      <p:sp>
        <p:nvSpPr>
          <p:cNvPr id="39" name="Rounded Rectangle 38"/>
          <p:cNvSpPr/>
          <p:nvPr/>
        </p:nvSpPr>
        <p:spPr>
          <a:xfrm>
            <a:off x="145487" y="3125573"/>
            <a:ext cx="3830452"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bg1"/>
                </a:solidFill>
              </a:rPr>
              <a:t>Khi muốn định dạng chữ in </a:t>
            </a:r>
            <a:endParaRPr lang="en-US" sz="2000">
              <a:solidFill>
                <a:schemeClr val="bg1"/>
              </a:solidFill>
            </a:endParaRPr>
          </a:p>
          <a:p>
            <a:pPr>
              <a:lnSpc>
                <a:spcPct val="150000"/>
              </a:lnSpc>
            </a:pPr>
            <a:r>
              <a:rPr lang="vi-VN" sz="2000">
                <a:solidFill>
                  <a:schemeClr val="bg1"/>
                </a:solidFill>
              </a:rPr>
              <a:t>nghiêng cho một đoạn văn bản</a:t>
            </a:r>
            <a:endParaRPr lang="en-US" sz="2000"/>
          </a:p>
        </p:txBody>
      </p:sp>
      <p:sp>
        <p:nvSpPr>
          <p:cNvPr id="40" name="Rounded Rectangle 39"/>
          <p:cNvSpPr/>
          <p:nvPr/>
        </p:nvSpPr>
        <p:spPr>
          <a:xfrm>
            <a:off x="238539" y="4798216"/>
            <a:ext cx="3737400"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tìm kiếm một từ hoặc cụm từ trong văn bản</a:t>
            </a:r>
            <a:r>
              <a:rPr lang="vi-VN"/>
              <a:t>.</a:t>
            </a:r>
            <a:endParaRPr lang="en-US"/>
          </a:p>
        </p:txBody>
      </p:sp>
      <p:sp>
        <p:nvSpPr>
          <p:cNvPr id="41" name="Rounded Rectangle 40"/>
          <p:cNvSpPr/>
          <p:nvPr/>
        </p:nvSpPr>
        <p:spPr>
          <a:xfrm>
            <a:off x="8262730" y="2540448"/>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thay thế một từ hoặc cụm từ trong văn bản.</a:t>
            </a:r>
            <a:endParaRPr lang="en-US" sz="2000"/>
          </a:p>
        </p:txBody>
      </p:sp>
      <p:sp>
        <p:nvSpPr>
          <p:cNvPr id="42" name="Rounded Rectangle 41"/>
          <p:cNvSpPr/>
          <p:nvPr/>
        </p:nvSpPr>
        <p:spPr>
          <a:xfrm>
            <a:off x="8262730" y="4187439"/>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cần thay đổi phông chữ của văn bản.</a:t>
            </a:r>
            <a:endParaRPr lang="en-US" sz="2000"/>
          </a:p>
        </p:txBody>
      </p:sp>
      <p:sp>
        <p:nvSpPr>
          <p:cNvPr id="44" name="Oval 43"/>
          <p:cNvSpPr/>
          <p:nvPr/>
        </p:nvSpPr>
        <p:spPr>
          <a:xfrm>
            <a:off x="4068991" y="5029114"/>
            <a:ext cx="792088" cy="796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7" grpId="0"/>
      <p:bldP spid="39" grpId="0" animBg="1"/>
      <p:bldP spid="40" grpId="0" animBg="1"/>
      <p:bldP spid="41" grpId="0" animBg="1"/>
      <p:bldP spid="42"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000" b="1">
                <a:solidFill>
                  <a:srgbClr val="002060"/>
                </a:solidFill>
              </a:rPr>
              <a:t>LUYỆN TẬP</a:t>
            </a:r>
          </a:p>
        </p:txBody>
      </p:sp>
      <p:sp>
        <p:nvSpPr>
          <p:cNvPr id="38" name="Rounded Rectangle 37"/>
          <p:cNvSpPr/>
          <p:nvPr/>
        </p:nvSpPr>
        <p:spPr>
          <a:xfrm>
            <a:off x="940904" y="5009319"/>
            <a:ext cx="2411896"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Chính xác</a:t>
            </a:r>
          </a:p>
        </p:txBody>
      </p:sp>
      <p:sp>
        <p:nvSpPr>
          <p:cNvPr id="71" name="Rounded Rectangle 70"/>
          <p:cNvSpPr/>
          <p:nvPr/>
        </p:nvSpPr>
        <p:spPr>
          <a:xfrm>
            <a:off x="3710609" y="5009319"/>
            <a:ext cx="2133600"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tìm kiếm</a:t>
            </a:r>
          </a:p>
        </p:txBody>
      </p:sp>
      <p:sp>
        <p:nvSpPr>
          <p:cNvPr id="72" name="Rounded Rectangle 71"/>
          <p:cNvSpPr/>
          <p:nvPr/>
        </p:nvSpPr>
        <p:spPr>
          <a:xfrm>
            <a:off x="6347791" y="5009319"/>
            <a:ext cx="2014332"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thay thế</a:t>
            </a:r>
          </a:p>
        </p:txBody>
      </p:sp>
      <p:sp>
        <p:nvSpPr>
          <p:cNvPr id="73" name="Rounded Rectangle 72"/>
          <p:cNvSpPr/>
          <p:nvPr/>
        </p:nvSpPr>
        <p:spPr>
          <a:xfrm>
            <a:off x="8892209" y="5009319"/>
            <a:ext cx="2126973" cy="63610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yêu cầu</a:t>
            </a: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3426" y="1032517"/>
            <a:ext cx="10058400" cy="1200329"/>
          </a:xfrm>
          <a:prstGeom prst="rect">
            <a:avLst/>
          </a:prstGeom>
        </p:spPr>
        <p:txBody>
          <a:bodyPr wrap="square">
            <a:spAutoFit/>
          </a:bodyPr>
          <a:lstStyle/>
          <a:p>
            <a:pPr>
              <a:lnSpc>
                <a:spcPct val="150000"/>
              </a:lnSpc>
            </a:pPr>
            <a:r>
              <a:rPr lang="en-US" sz="2400" b="1">
                <a:solidFill>
                  <a:srgbClr val="002060"/>
                </a:solidFill>
              </a:rPr>
              <a:t>Câu 4: </a:t>
            </a:r>
            <a:r>
              <a:rPr lang="vi-VN" sz="2400">
                <a:solidFill>
                  <a:srgbClr val="002060"/>
                </a:solidFill>
              </a:rPr>
              <a:t>Điền từ hoặc cụm từ vào chỗ chấm thích hợp để hoàn thành đoạn văn bản dưới đây:</a:t>
            </a:r>
            <a:endParaRPr lang="en-US" sz="2400">
              <a:solidFill>
                <a:srgbClr val="002060"/>
              </a:solidFill>
            </a:endParaRPr>
          </a:p>
        </p:txBody>
      </p:sp>
      <p:sp>
        <p:nvSpPr>
          <p:cNvPr id="4" name="Rounded Rectangle 3"/>
          <p:cNvSpPr/>
          <p:nvPr/>
        </p:nvSpPr>
        <p:spPr>
          <a:xfrm>
            <a:off x="940903" y="2325612"/>
            <a:ext cx="10078279" cy="2352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t>Công cụ Tìm kiếm và (1) ….............. giúp chúng ta (2)………….... hoặc thay thế các từ hoặc cụm từ theo (3)........…….... một cách nhanh chóng và (4)……... ……..</a:t>
            </a:r>
          </a:p>
        </p:txBody>
      </p:sp>
      <p:sp>
        <p:nvSpPr>
          <p:cNvPr id="5" name="TextBox 4"/>
          <p:cNvSpPr txBox="1"/>
          <p:nvPr/>
        </p:nvSpPr>
        <p:spPr>
          <a:xfrm>
            <a:off x="4700525" y="2676939"/>
            <a:ext cx="1279517" cy="461665"/>
          </a:xfrm>
          <a:prstGeom prst="rect">
            <a:avLst/>
          </a:prstGeom>
          <a:noFill/>
        </p:spPr>
        <p:txBody>
          <a:bodyPr wrap="none" rtlCol="0">
            <a:spAutoFit/>
          </a:bodyPr>
          <a:lstStyle/>
          <a:p>
            <a:r>
              <a:rPr lang="en-US" sz="2400">
                <a:solidFill>
                  <a:srgbClr val="FFFF00"/>
                </a:solidFill>
              </a:rPr>
              <a:t>thay thế</a:t>
            </a:r>
          </a:p>
        </p:txBody>
      </p:sp>
      <p:sp>
        <p:nvSpPr>
          <p:cNvPr id="17" name="TextBox 16"/>
          <p:cNvSpPr txBox="1"/>
          <p:nvPr/>
        </p:nvSpPr>
        <p:spPr>
          <a:xfrm>
            <a:off x="8676178" y="2676938"/>
            <a:ext cx="1346844" cy="461665"/>
          </a:xfrm>
          <a:prstGeom prst="rect">
            <a:avLst/>
          </a:prstGeom>
          <a:noFill/>
        </p:spPr>
        <p:txBody>
          <a:bodyPr wrap="none" rtlCol="0">
            <a:spAutoFit/>
          </a:bodyPr>
          <a:lstStyle/>
          <a:p>
            <a:r>
              <a:rPr lang="en-US" sz="2400">
                <a:solidFill>
                  <a:srgbClr val="FFFF00"/>
                </a:solidFill>
              </a:rPr>
              <a:t>tìm kiếm</a:t>
            </a:r>
          </a:p>
        </p:txBody>
      </p:sp>
      <p:sp>
        <p:nvSpPr>
          <p:cNvPr id="18" name="TextBox 17"/>
          <p:cNvSpPr txBox="1"/>
          <p:nvPr/>
        </p:nvSpPr>
        <p:spPr>
          <a:xfrm>
            <a:off x="6715198" y="3186904"/>
            <a:ext cx="1263487" cy="461665"/>
          </a:xfrm>
          <a:prstGeom prst="rect">
            <a:avLst/>
          </a:prstGeom>
          <a:noFill/>
        </p:spPr>
        <p:txBody>
          <a:bodyPr wrap="none" rtlCol="0">
            <a:spAutoFit/>
          </a:bodyPr>
          <a:lstStyle/>
          <a:p>
            <a:r>
              <a:rPr lang="en-US" sz="2400">
                <a:solidFill>
                  <a:srgbClr val="FFFF00"/>
                </a:solidFill>
              </a:rPr>
              <a:t>yêu cầu</a:t>
            </a:r>
          </a:p>
        </p:txBody>
      </p:sp>
      <p:sp>
        <p:nvSpPr>
          <p:cNvPr id="19" name="TextBox 18"/>
          <p:cNvSpPr txBox="1"/>
          <p:nvPr/>
        </p:nvSpPr>
        <p:spPr>
          <a:xfrm>
            <a:off x="6125476" y="3741433"/>
            <a:ext cx="1502334" cy="461665"/>
          </a:xfrm>
          <a:prstGeom prst="rect">
            <a:avLst/>
          </a:prstGeom>
          <a:noFill/>
        </p:spPr>
        <p:txBody>
          <a:bodyPr wrap="none" rtlCol="0">
            <a:spAutoFit/>
          </a:bodyPr>
          <a:lstStyle/>
          <a:p>
            <a:r>
              <a:rPr lang="en-US" sz="2400">
                <a:solidFill>
                  <a:srgbClr val="FFFF00"/>
                </a:solidFill>
              </a:rPr>
              <a:t>chính xác</a:t>
            </a:r>
          </a:p>
        </p:txBody>
      </p:sp>
    </p:spTree>
    <p:extLst>
      <p:ext uri="{BB962C8B-B14F-4D97-AF65-F5344CB8AC3E}">
        <p14:creationId xmlns:p14="http://schemas.microsoft.com/office/powerpoint/2010/main" val="35039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down)">
                                      <p:cBhvr>
                                        <p:cTn id="15" dur="500"/>
                                        <p:tgtEl>
                                          <p:spTgt spid="7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500"/>
                                        <p:tgtEl>
                                          <p:spTgt spid="3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down)">
                                      <p:cBhvr>
                                        <p:cTn id="21" dur="500"/>
                                        <p:tgtEl>
                                          <p:spTgt spid="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wipe(down)">
                                      <p:cBhvr>
                                        <p:cTn id="24" dur="500"/>
                                        <p:tgtEl>
                                          <p:spTgt spid="7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1" grpId="0" animBg="1"/>
      <p:bldP spid="72" grpId="0" animBg="1"/>
      <p:bldP spid="73" grpId="0" animBg="1"/>
      <p:bldP spid="2" grpId="0"/>
      <p:bldP spid="4" grpId="0" animBg="1"/>
      <p:bldP spid="5"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4000" b="1" u="sng">
                <a:solidFill>
                  <a:srgbClr val="002060"/>
                </a:solidFill>
              </a:rPr>
              <a:t>VẬN DỤNG</a:t>
            </a: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4069" y="1338470"/>
            <a:ext cx="5665305" cy="5168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200"/>
              <a:t>Trong các bài học trước, em đã tạo ra một số tệp văn bản cho cuốn số lưu niệm. Em hãy</a:t>
            </a:r>
            <a:r>
              <a:rPr lang="en-US" sz="2200"/>
              <a:t> </a:t>
            </a:r>
            <a:r>
              <a:rPr lang="vi-VN" sz="2200"/>
              <a:t>xem lại các tệp văn bản này đề rà soát lỗi chính tả. Em có thể sử dụng chức năng Tìm kiếm</a:t>
            </a:r>
            <a:r>
              <a:rPr lang="en-US" sz="2200"/>
              <a:t> </a:t>
            </a:r>
            <a:r>
              <a:rPr lang="vi-VN" sz="2200"/>
              <a:t>và Thay th</a:t>
            </a:r>
            <a:r>
              <a:rPr lang="en-US" sz="2200"/>
              <a:t>ế</a:t>
            </a:r>
            <a:r>
              <a:rPr lang="vi-VN" sz="2200"/>
              <a:t> đ</a:t>
            </a:r>
            <a:r>
              <a:rPr lang="en-US" sz="2200"/>
              <a:t>ể</a:t>
            </a:r>
            <a:r>
              <a:rPr lang="vi-VN" sz="2200"/>
              <a:t> chỉnh sửa các lỗi chính tả, thay thế các từ viết t</a:t>
            </a:r>
            <a:r>
              <a:rPr lang="en-US" sz="2200"/>
              <a:t>ắ</a:t>
            </a:r>
            <a:r>
              <a:rPr lang="vi-VN" sz="2200"/>
              <a:t>t,... để các tệp văn bản hoàn</a:t>
            </a:r>
          </a:p>
          <a:p>
            <a:pPr>
              <a:lnSpc>
                <a:spcPct val="150000"/>
              </a:lnSpc>
            </a:pPr>
            <a:r>
              <a:rPr lang="vi-VN" sz="2200"/>
              <a:t>chỉnh hơn</a:t>
            </a:r>
            <a:r>
              <a:rPr lang="vi-VN" sz="2400"/>
              <a:t>.</a:t>
            </a:r>
            <a:endParaRPr lang="en-US" sz="240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287" y="1529302"/>
            <a:ext cx="5502244" cy="4837042"/>
          </a:xfrm>
          <a:prstGeom prst="rect">
            <a:avLst/>
          </a:prstGeom>
        </p:spPr>
      </p:pic>
    </p:spTree>
    <p:extLst>
      <p:ext uri="{BB962C8B-B14F-4D97-AF65-F5344CB8AC3E}">
        <p14:creationId xmlns:p14="http://schemas.microsoft.com/office/powerpoint/2010/main" val="2293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27068" y="684065"/>
            <a:ext cx="11573197" cy="724247"/>
          </a:xfrm>
          <a:prstGeom prst="rect">
            <a:avLst/>
          </a:prstGeom>
        </p:spPr>
        <p:txBody>
          <a:bodyPr/>
          <a:lstStyle/>
          <a:p>
            <a:r>
              <a:rPr lang="en-US" sz="4000" b="1">
                <a:solidFill>
                  <a:srgbClr val="002060"/>
                </a:solidFill>
              </a:rPr>
              <a:t>HƯỚNG DẪN VỀ NHÀ</a:t>
            </a:r>
            <a:endParaRPr lang="en-US" sz="4000" b="1" dirty="0">
              <a:solidFill>
                <a:srgbClr val="002060"/>
              </a:solidFill>
            </a:endParaRPr>
          </a:p>
        </p:txBody>
      </p:sp>
      <p:sp>
        <p:nvSpPr>
          <p:cNvPr id="3" name="Rectangle 2">
            <a:extLst>
              <a:ext uri="{FF2B5EF4-FFF2-40B4-BE49-F238E27FC236}">
                <a16:creationId xmlns:a16="http://schemas.microsoft.com/office/drawing/2014/main" id="{AEF33360-0433-4AF3-A64E-A88A5635CE2E}"/>
              </a:ext>
            </a:extLst>
          </p:cNvPr>
          <p:cNvSpPr/>
          <p:nvPr/>
        </p:nvSpPr>
        <p:spPr>
          <a:xfrm>
            <a:off x="5618753" y="1794327"/>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a16="http://schemas.microsoft.com/office/drawing/2014/main" id="{6D781734-3D78-4BCA-9444-78DA5A28371E}"/>
              </a:ext>
            </a:extLst>
          </p:cNvPr>
          <p:cNvSpPr/>
          <p:nvPr/>
        </p:nvSpPr>
        <p:spPr>
          <a:xfrm>
            <a:off x="903622"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EB15F007-3D0A-4148-8906-B28DFD68B8FC}"/>
              </a:ext>
            </a:extLst>
          </p:cNvPr>
          <p:cNvSpPr/>
          <p:nvPr/>
        </p:nvSpPr>
        <p:spPr>
          <a:xfrm>
            <a:off x="1965358" y="5031013"/>
            <a:ext cx="8268434"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t>Xem trước nội dung bài 14. Thực hành</a:t>
            </a:r>
            <a:endParaRPr lang="ko-KR" altLang="en-US" sz="2800"/>
          </a:p>
        </p:txBody>
      </p:sp>
      <p:sp>
        <p:nvSpPr>
          <p:cNvPr id="6" name="Rectangle 5">
            <a:extLst>
              <a:ext uri="{FF2B5EF4-FFF2-40B4-BE49-F238E27FC236}">
                <a16:creationId xmlns:a16="http://schemas.microsoft.com/office/drawing/2014/main" id="{7FDB0DC9-5EAB-4BD4-9316-7A777A0DD76E}"/>
              </a:ext>
            </a:extLst>
          </p:cNvPr>
          <p:cNvSpPr/>
          <p:nvPr/>
        </p:nvSpPr>
        <p:spPr>
          <a:xfrm>
            <a:off x="10313338"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323622F4-714F-481E-9006-2413544A99CF}"/>
              </a:ext>
            </a:extLst>
          </p:cNvPr>
          <p:cNvSpPr/>
          <p:nvPr/>
        </p:nvSpPr>
        <p:spPr>
          <a:xfrm>
            <a:off x="1065359" y="5255405"/>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03</a:t>
            </a:r>
            <a:endParaRPr lang="ko-KR" altLang="en-US" sz="2800" dirty="0">
              <a:cs typeface="Arial" pitchFamily="34" charset="0"/>
            </a:endParaRPr>
          </a:p>
        </p:txBody>
      </p:sp>
      <p:sp>
        <p:nvSpPr>
          <p:cNvPr id="11" name="Rectangle 10">
            <a:extLst>
              <a:ext uri="{FF2B5EF4-FFF2-40B4-BE49-F238E27FC236}">
                <a16:creationId xmlns:a16="http://schemas.microsoft.com/office/drawing/2014/main" id="{57D22E29-20D8-4946-BD08-FC672D3E1266}"/>
              </a:ext>
            </a:extLst>
          </p:cNvPr>
          <p:cNvSpPr/>
          <p:nvPr/>
        </p:nvSpPr>
        <p:spPr>
          <a:xfrm>
            <a:off x="1875971"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a16="http://schemas.microsoft.com/office/drawing/2014/main" id="{8D2DCC6D-DC86-46A2-8ED5-DCCE56C025A4}"/>
              </a:ext>
            </a:extLst>
          </p:cNvPr>
          <p:cNvSpPr/>
          <p:nvPr/>
        </p:nvSpPr>
        <p:spPr>
          <a:xfrm>
            <a:off x="2937707" y="3952117"/>
            <a:ext cx="6323736"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t>Hoàn thành bài tập SGK và SBT</a:t>
            </a:r>
            <a:endParaRPr lang="ko-KR" altLang="en-US" sz="2800"/>
          </a:p>
        </p:txBody>
      </p:sp>
      <p:sp>
        <p:nvSpPr>
          <p:cNvPr id="13" name="Rectangle 12">
            <a:extLst>
              <a:ext uri="{FF2B5EF4-FFF2-40B4-BE49-F238E27FC236}">
                <a16:creationId xmlns:a16="http://schemas.microsoft.com/office/drawing/2014/main" id="{65CD4970-ADD3-40DC-BAEC-2F612DEC7435}"/>
              </a:ext>
            </a:extLst>
          </p:cNvPr>
          <p:cNvSpPr/>
          <p:nvPr/>
        </p:nvSpPr>
        <p:spPr>
          <a:xfrm>
            <a:off x="9340988"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a16="http://schemas.microsoft.com/office/drawing/2014/main" id="{9C59B40F-49C4-43A1-B1C4-1AF3B2501193}"/>
              </a:ext>
            </a:extLst>
          </p:cNvPr>
          <p:cNvSpPr/>
          <p:nvPr/>
        </p:nvSpPr>
        <p:spPr>
          <a:xfrm>
            <a:off x="2037708" y="4176509"/>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02</a:t>
            </a:r>
            <a:endParaRPr lang="ko-KR" altLang="en-US" sz="2800" dirty="0">
              <a:cs typeface="Arial" pitchFamily="34" charset="0"/>
            </a:endParaRPr>
          </a:p>
        </p:txBody>
      </p:sp>
      <p:sp>
        <p:nvSpPr>
          <p:cNvPr id="18" name="Rectangle 17">
            <a:extLst>
              <a:ext uri="{FF2B5EF4-FFF2-40B4-BE49-F238E27FC236}">
                <a16:creationId xmlns:a16="http://schemas.microsoft.com/office/drawing/2014/main" id="{799B02AC-22AE-40A6-B401-A9801DADDAF5}"/>
              </a:ext>
            </a:extLst>
          </p:cNvPr>
          <p:cNvSpPr/>
          <p:nvPr/>
        </p:nvSpPr>
        <p:spPr>
          <a:xfrm>
            <a:off x="2865971"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a16="http://schemas.microsoft.com/office/drawing/2014/main" id="{A9695D53-A289-49C1-8444-6FC8EE3D5068}"/>
              </a:ext>
            </a:extLst>
          </p:cNvPr>
          <p:cNvSpPr/>
          <p:nvPr/>
        </p:nvSpPr>
        <p:spPr>
          <a:xfrm>
            <a:off x="3939850" y="2873222"/>
            <a:ext cx="431945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a:t>Ôn lại kiến thức đã học</a:t>
            </a:r>
            <a:endParaRPr lang="ko-KR" altLang="en-US" sz="2800"/>
          </a:p>
        </p:txBody>
      </p:sp>
      <p:sp>
        <p:nvSpPr>
          <p:cNvPr id="20" name="Rectangle 19">
            <a:extLst>
              <a:ext uri="{FF2B5EF4-FFF2-40B4-BE49-F238E27FC236}">
                <a16:creationId xmlns:a16="http://schemas.microsoft.com/office/drawing/2014/main" id="{82EE314B-8419-4CA5-BCB0-03852763E672}"/>
              </a:ext>
            </a:extLst>
          </p:cNvPr>
          <p:cNvSpPr/>
          <p:nvPr/>
        </p:nvSpPr>
        <p:spPr>
          <a:xfrm>
            <a:off x="8350988"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a16="http://schemas.microsoft.com/office/drawing/2014/main" id="{68BF3C6F-3682-4EF3-8F6E-6A64421E53C4}"/>
              </a:ext>
            </a:extLst>
          </p:cNvPr>
          <p:cNvSpPr/>
          <p:nvPr/>
        </p:nvSpPr>
        <p:spPr>
          <a:xfrm>
            <a:off x="3027708" y="3097613"/>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01</a:t>
            </a:r>
            <a:endParaRPr lang="ko-KR" altLang="en-US" sz="2800" dirty="0">
              <a:cs typeface="Arial" pitchFamily="34" charset="0"/>
            </a:endParaRPr>
          </a:p>
        </p:txBody>
      </p:sp>
      <p:cxnSp>
        <p:nvCxnSpPr>
          <p:cNvPr id="25" name="Elbow Connector 61">
            <a:extLst>
              <a:ext uri="{FF2B5EF4-FFF2-40B4-BE49-F238E27FC236}">
                <a16:creationId xmlns:a16="http://schemas.microsoft.com/office/drawing/2014/main" id="{9DA89D9B-17D4-4ABF-A06D-A68CC220E612}"/>
              </a:ext>
            </a:extLst>
          </p:cNvPr>
          <p:cNvCxnSpPr/>
          <p:nvPr/>
        </p:nvCxnSpPr>
        <p:spPr>
          <a:xfrm flipV="1">
            <a:off x="1359269"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62">
            <a:extLst>
              <a:ext uri="{FF2B5EF4-FFF2-40B4-BE49-F238E27FC236}">
                <a16:creationId xmlns:a16="http://schemas.microsoft.com/office/drawing/2014/main" id="{84F7426D-6267-43CA-9B7C-7B263AD043AD}"/>
              </a:ext>
            </a:extLst>
          </p:cNvPr>
          <p:cNvCxnSpPr/>
          <p:nvPr/>
        </p:nvCxnSpPr>
        <p:spPr>
          <a:xfrm flipV="1">
            <a:off x="236058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Elbow Connector 63">
            <a:extLst>
              <a:ext uri="{FF2B5EF4-FFF2-40B4-BE49-F238E27FC236}">
                <a16:creationId xmlns:a16="http://schemas.microsoft.com/office/drawing/2014/main" id="{E3F6BB6A-1B6A-4369-9754-9ABD1CDD409A}"/>
              </a:ext>
            </a:extLst>
          </p:cNvPr>
          <p:cNvCxnSpPr>
            <a:cxnSpLocks/>
          </p:cNvCxnSpPr>
          <p:nvPr/>
        </p:nvCxnSpPr>
        <p:spPr>
          <a:xfrm rot="5400000" flipH="1" flipV="1">
            <a:off x="4141065"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64">
            <a:extLst>
              <a:ext uri="{FF2B5EF4-FFF2-40B4-BE49-F238E27FC236}">
                <a16:creationId xmlns:a16="http://schemas.microsoft.com/office/drawing/2014/main" id="{8251829D-F188-47DF-ABA4-86743C63ECF2}"/>
              </a:ext>
            </a:extLst>
          </p:cNvPr>
          <p:cNvCxnSpPr/>
          <p:nvPr/>
        </p:nvCxnSpPr>
        <p:spPr>
          <a:xfrm flipH="1" flipV="1">
            <a:off x="10352261"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65">
            <a:extLst>
              <a:ext uri="{FF2B5EF4-FFF2-40B4-BE49-F238E27FC236}">
                <a16:creationId xmlns:a16="http://schemas.microsoft.com/office/drawing/2014/main" id="{231F709F-3D5E-464A-AAE9-22DBDD8F8607}"/>
              </a:ext>
            </a:extLst>
          </p:cNvPr>
          <p:cNvCxnSpPr/>
          <p:nvPr/>
        </p:nvCxnSpPr>
        <p:spPr>
          <a:xfrm flipH="1" flipV="1">
            <a:off x="933462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66">
            <a:extLst>
              <a:ext uri="{FF2B5EF4-FFF2-40B4-BE49-F238E27FC236}">
                <a16:creationId xmlns:a16="http://schemas.microsoft.com/office/drawing/2014/main" id="{EEA45C16-8978-4655-A217-37D0250D1D0A}"/>
              </a:ext>
            </a:extLst>
          </p:cNvPr>
          <p:cNvCxnSpPr>
            <a:cxnSpLocks/>
          </p:cNvCxnSpPr>
          <p:nvPr/>
        </p:nvCxnSpPr>
        <p:spPr>
          <a:xfrm rot="16200000" flipV="1">
            <a:off x="7438936"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a16="http://schemas.microsoft.com/office/drawing/2014/main" id="{30E4E21C-EEF5-489E-BFC9-AAA2C41EB383}"/>
              </a:ext>
            </a:extLst>
          </p:cNvPr>
          <p:cNvSpPr/>
          <p:nvPr/>
        </p:nvSpPr>
        <p:spPr>
          <a:xfrm rot="2700000">
            <a:off x="8674110" y="3094092"/>
            <a:ext cx="294439" cy="5278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a16="http://schemas.microsoft.com/office/drawing/2014/main" id="{152443B7-B497-440B-A2D1-655EE743CB80}"/>
              </a:ext>
            </a:extLst>
          </p:cNvPr>
          <p:cNvSpPr/>
          <p:nvPr/>
        </p:nvSpPr>
        <p:spPr>
          <a:xfrm>
            <a:off x="5931269" y="2097835"/>
            <a:ext cx="364797" cy="3414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36">
            <a:extLst>
              <a:ext uri="{FF2B5EF4-FFF2-40B4-BE49-F238E27FC236}">
                <a16:creationId xmlns:a16="http://schemas.microsoft.com/office/drawing/2014/main" id="{C81D472F-FAC4-422C-AF6B-2DFBCDF05567}"/>
              </a:ext>
            </a:extLst>
          </p:cNvPr>
          <p:cNvSpPr/>
          <p:nvPr/>
        </p:nvSpPr>
        <p:spPr>
          <a:xfrm>
            <a:off x="9622860" y="4242860"/>
            <a:ext cx="431129" cy="36038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16">
            <a:extLst>
              <a:ext uri="{FF2B5EF4-FFF2-40B4-BE49-F238E27FC236}">
                <a16:creationId xmlns:a16="http://schemas.microsoft.com/office/drawing/2014/main" id="{248C7865-4E36-4B8A-8315-797C339C3E6A}"/>
              </a:ext>
            </a:extLst>
          </p:cNvPr>
          <p:cNvSpPr/>
          <p:nvPr/>
        </p:nvSpPr>
        <p:spPr>
          <a:xfrm>
            <a:off x="10598232" y="5380289"/>
            <a:ext cx="436386" cy="27344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11" grpId="0" animBg="1"/>
      <p:bldP spid="12" grpId="0" animBg="1"/>
      <p:bldP spid="13" grpId="0" animBg="1"/>
      <p:bldP spid="14" grpId="0"/>
      <p:bldP spid="18" grpId="0" animBg="1"/>
      <p:bldP spid="19" grpId="0" animBg="1"/>
      <p:bldP spid="20" grpId="0" animBg="1"/>
      <p:bldP spid="21" grpId="0"/>
      <p:bldP spid="31" grpId="0" animBg="1"/>
      <p:bldP spid="32"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0C8F30-9C91-4D39-A29C-BCE4134E41E9}"/>
              </a:ext>
            </a:extLst>
          </p:cNvPr>
          <p:cNvSpPr txBox="1"/>
          <p:nvPr/>
        </p:nvSpPr>
        <p:spPr>
          <a:xfrm>
            <a:off x="-4762" y="3011771"/>
            <a:ext cx="12192000" cy="769441"/>
          </a:xfrm>
          <a:prstGeom prst="rect">
            <a:avLst/>
          </a:prstGeom>
          <a:noFill/>
        </p:spPr>
        <p:txBody>
          <a:bodyPr wrap="square" rtlCol="0" anchor="ctr">
            <a:spAutoFit/>
          </a:bodyPr>
          <a:lstStyle/>
          <a:p>
            <a:pPr algn="ctr"/>
            <a:r>
              <a:rPr lang="en-US" altLang="ko-KR" sz="4400" b="1">
                <a:solidFill>
                  <a:srgbClr val="FFFF00"/>
                </a:solidFill>
                <a:cs typeface="Arial" pitchFamily="34" charset="0"/>
              </a:rPr>
              <a:t>CẢM ƠN CÁC EM ĐÃ LẮNG NGHE!</a:t>
            </a:r>
            <a:endParaRPr lang="ko-KR" altLang="en-US" sz="6000" b="1" dirty="0">
              <a:solidFill>
                <a:srgbClr val="FFFF00"/>
              </a:solidFill>
              <a:cs typeface="Arial" pitchFamily="34" charset="0"/>
            </a:endParaRPr>
          </a:p>
        </p:txBody>
      </p:sp>
      <p:sp>
        <p:nvSpPr>
          <p:cNvPr id="9" name="Freeform 13">
            <a:extLst>
              <a:ext uri="{FF2B5EF4-FFF2-40B4-BE49-F238E27FC236}">
                <a16:creationId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76758" y="2412005"/>
            <a:ext cx="11573197" cy="724247"/>
          </a:xfrm>
          <a:prstGeom prst="rect">
            <a:avLst/>
          </a:prstGeom>
        </p:spPr>
        <p:txBody>
          <a:bodyPr/>
          <a:lstStyle/>
          <a:p>
            <a:pPr>
              <a:lnSpc>
                <a:spcPct val="150000"/>
              </a:lnSpc>
            </a:pPr>
            <a:r>
              <a:rPr lang="en-US" sz="4000" b="1">
                <a:solidFill>
                  <a:schemeClr val="bg1"/>
                </a:solidFill>
              </a:rPr>
              <a:t>BÀI 13.</a:t>
            </a:r>
          </a:p>
          <a:p>
            <a:pPr>
              <a:lnSpc>
                <a:spcPct val="150000"/>
              </a:lnSpc>
            </a:pPr>
            <a:r>
              <a:rPr lang="en-US" sz="4000" b="1">
                <a:solidFill>
                  <a:schemeClr val="bg1"/>
                </a:solidFill>
              </a:rPr>
              <a:t>TÌM KIẾM VÀ THAY THẾ</a:t>
            </a:r>
            <a:endParaRPr lang="en-US" sz="4000" b="1" dirty="0">
              <a:solidFill>
                <a:schemeClr val="bg1"/>
              </a:solidFill>
            </a:endParaRPr>
          </a:p>
        </p:txBody>
      </p:sp>
      <p:sp>
        <p:nvSpPr>
          <p:cNvPr id="3" name="Freeform: Shape 2">
            <a:extLst>
              <a:ext uri="{FF2B5EF4-FFF2-40B4-BE49-F238E27FC236}">
                <a16:creationId xmlns:a16="http://schemas.microsoft.com/office/drawing/2014/main" id="{E9647152-983C-49E8-9F34-F9883A63DBB6}"/>
              </a:ext>
            </a:extLst>
          </p:cNvPr>
          <p:cNvSpPr/>
          <p:nvPr/>
        </p:nvSpPr>
        <p:spPr>
          <a:xfrm>
            <a:off x="3277321" y="4551476"/>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FEE95F1F-FB62-4B4C-9F0B-FA681AEE1E2B}"/>
              </a:ext>
            </a:extLst>
          </p:cNvPr>
          <p:cNvSpPr/>
          <p:nvPr/>
        </p:nvSpPr>
        <p:spPr>
          <a:xfrm>
            <a:off x="4686443" y="4913354"/>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CE3B5B2-728D-403D-9D87-14149A2E1A61}"/>
              </a:ext>
            </a:extLst>
          </p:cNvPr>
          <p:cNvSpPr/>
          <p:nvPr/>
        </p:nvSpPr>
        <p:spPr>
          <a:xfrm rot="10800000" flipV="1">
            <a:off x="5392391" y="4549592"/>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99E07440-AFB1-402B-A374-9476FBA9AC8B}"/>
              </a:ext>
            </a:extLst>
          </p:cNvPr>
          <p:cNvSpPr/>
          <p:nvPr/>
        </p:nvSpPr>
        <p:spPr>
          <a:xfrm rot="10800000" flipV="1">
            <a:off x="6759698" y="4904417"/>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sp>
        <p:nvSpPr>
          <p:cNvPr id="8" name="Rounded Rectangle 7">
            <a:extLst>
              <a:ext uri="{FF2B5EF4-FFF2-40B4-BE49-F238E27FC236}">
                <a16:creationId xmlns:a16="http://schemas.microsoft.com/office/drawing/2014/main" id="{E89BBC20-83A1-480D-84CA-0140249522D9}"/>
              </a:ext>
            </a:extLst>
          </p:cNvPr>
          <p:cNvSpPr/>
          <p:nvPr/>
        </p:nvSpPr>
        <p:spPr>
          <a:xfrm>
            <a:off x="7138183" y="5586379"/>
            <a:ext cx="348807" cy="30101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a16="http://schemas.microsoft.com/office/drawing/2014/main" id="{E0128FAD-AD00-4242-94C0-A3B0A04B2802}"/>
              </a:ext>
            </a:extLst>
          </p:cNvPr>
          <p:cNvSpPr>
            <a:spLocks noChangeAspect="1"/>
          </p:cNvSpPr>
          <p:nvPr/>
        </p:nvSpPr>
        <p:spPr>
          <a:xfrm>
            <a:off x="3987267" y="5071470"/>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a16="http://schemas.microsoft.com/office/drawing/2014/main" id="{A5FB48C7-9C68-47C0-8DB6-68A116A59A79}"/>
              </a:ext>
            </a:extLst>
          </p:cNvPr>
          <p:cNvSpPr/>
          <p:nvPr/>
        </p:nvSpPr>
        <p:spPr>
          <a:xfrm>
            <a:off x="7464136" y="4526845"/>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a:solidFill>
              <a:schemeClr val="bg1"/>
            </a:solidFill>
            <a:prstDash val="solid"/>
            <a:miter/>
          </a:ln>
        </p:spPr>
        <p:txBody>
          <a:bodyPr rtlCol="0" anchor="ctr"/>
          <a:lstStyle/>
          <a:p>
            <a:endParaRPr lang="en-US" dirty="0"/>
          </a:p>
        </p:txBody>
      </p:sp>
      <p:sp>
        <p:nvSpPr>
          <p:cNvPr id="11" name="Donut 8">
            <a:extLst>
              <a:ext uri="{FF2B5EF4-FFF2-40B4-BE49-F238E27FC236}">
                <a16:creationId xmlns:a16="http://schemas.microsoft.com/office/drawing/2014/main" id="{9DE38CF0-4A70-4BB3-9422-5DD3DEF3AB33}"/>
              </a:ext>
            </a:extLst>
          </p:cNvPr>
          <p:cNvSpPr/>
          <p:nvPr/>
        </p:nvSpPr>
        <p:spPr>
          <a:xfrm>
            <a:off x="8248956" y="5058250"/>
            <a:ext cx="285611" cy="34139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Block Arc 25">
            <a:extLst>
              <a:ext uri="{FF2B5EF4-FFF2-40B4-BE49-F238E27FC236}">
                <a16:creationId xmlns:a16="http://schemas.microsoft.com/office/drawing/2014/main" id="{F8681329-8D57-4047-9185-C5CD23E86D92}"/>
              </a:ext>
            </a:extLst>
          </p:cNvPr>
          <p:cNvSpPr>
            <a:spLocks noChangeAspect="1"/>
          </p:cNvSpPr>
          <p:nvPr/>
        </p:nvSpPr>
        <p:spPr>
          <a:xfrm>
            <a:off x="6163357" y="5044825"/>
            <a:ext cx="237395" cy="34296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28" name="Elbow Connector 43">
            <a:extLst>
              <a:ext uri="{FF2B5EF4-FFF2-40B4-BE49-F238E27FC236}">
                <a16:creationId xmlns:a16="http://schemas.microsoft.com/office/drawing/2014/main" id="{2085084D-9491-4B46-871F-18ECA41711FA}"/>
              </a:ext>
            </a:extLst>
          </p:cNvPr>
          <p:cNvCxnSpPr/>
          <p:nvPr/>
        </p:nvCxnSpPr>
        <p:spPr>
          <a:xfrm>
            <a:off x="2205682" y="3094705"/>
            <a:ext cx="2542346" cy="854225"/>
          </a:xfrm>
          <a:prstGeom prst="bentConnector3">
            <a:avLst>
              <a:gd name="adj1" fmla="val -6919"/>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55">
            <a:extLst>
              <a:ext uri="{FF2B5EF4-FFF2-40B4-BE49-F238E27FC236}">
                <a16:creationId xmlns:a16="http://schemas.microsoft.com/office/drawing/2014/main" id="{67A69DF5-F536-4184-9694-E80F89841402}"/>
              </a:ext>
            </a:extLst>
          </p:cNvPr>
          <p:cNvCxnSpPr/>
          <p:nvPr/>
        </p:nvCxnSpPr>
        <p:spPr>
          <a:xfrm flipV="1">
            <a:off x="7486990" y="2994619"/>
            <a:ext cx="2755744" cy="926235"/>
          </a:xfrm>
          <a:prstGeom prst="bentConnector3">
            <a:avLst>
              <a:gd name="adj1" fmla="val 108404"/>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Rectangle 9">
            <a:extLst>
              <a:ext uri="{FF2B5EF4-FFF2-40B4-BE49-F238E27FC236}">
                <a16:creationId xmlns:a16="http://schemas.microsoft.com/office/drawing/2014/main" id="{152443B7-B497-440B-A2D1-655EE743CB80}"/>
              </a:ext>
            </a:extLst>
          </p:cNvPr>
          <p:cNvSpPr/>
          <p:nvPr/>
        </p:nvSpPr>
        <p:spPr>
          <a:xfrm>
            <a:off x="5156876" y="694267"/>
            <a:ext cx="2245898" cy="9821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barn(inVertical)">
                                      <p:cBhvr>
                                        <p:cTn id="15" dur="500"/>
                                        <p:tgtEl>
                                          <p:spTgt spid="71"/>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idx="12"/>
          </p:nvPr>
        </p:nvPicPr>
        <p:blipFill>
          <a:blip r:embed="rId2">
            <a:extLst>
              <a:ext uri="{28A0092B-C50C-407E-A947-70E740481C1C}">
                <a14:useLocalDpi xmlns:a14="http://schemas.microsoft.com/office/drawing/2010/main" val="0"/>
              </a:ext>
            </a:extLst>
          </a:blip>
          <a:srcRect t="30699" b="30699"/>
          <a:stretch>
            <a:fillRect/>
          </a:stretch>
        </p:blipFill>
        <p:spPr>
          <a:xfrm>
            <a:off x="66262" y="0"/>
            <a:ext cx="12125738" cy="3551583"/>
          </a:xfrm>
        </p:spPr>
      </p:pic>
      <p:sp>
        <p:nvSpPr>
          <p:cNvPr id="4" name="Rectangle 3"/>
          <p:cNvSpPr/>
          <p:nvPr/>
        </p:nvSpPr>
        <p:spPr>
          <a:xfrm>
            <a:off x="1073427" y="3733523"/>
            <a:ext cx="10177670" cy="2862322"/>
          </a:xfrm>
          <a:prstGeom prst="rect">
            <a:avLst/>
          </a:prstGeom>
          <a:solidFill>
            <a:schemeClr val="bg1"/>
          </a:solidFill>
        </p:spPr>
        <p:txBody>
          <a:bodyPr wrap="square">
            <a:spAutoFit/>
          </a:bodyPr>
          <a:lstStyle/>
          <a:p>
            <a:pPr>
              <a:lnSpc>
                <a:spcPct val="150000"/>
              </a:lnSpc>
            </a:pPr>
            <a:r>
              <a:rPr lang="vi-VN" sz="2400">
                <a:solidFill>
                  <a:srgbClr val="002060"/>
                </a:solidFill>
              </a:rPr>
              <a:t>An đã học được cách làm kem sữa chua dưa hấu rất ngon. An đã làm thành công món</a:t>
            </a:r>
            <a:r>
              <a:rPr lang="en-US" sz="2400">
                <a:solidFill>
                  <a:srgbClr val="002060"/>
                </a:solidFill>
              </a:rPr>
              <a:t> </a:t>
            </a:r>
            <a:r>
              <a:rPr lang="vi-VN" sz="2400">
                <a:solidFill>
                  <a:srgbClr val="002060"/>
                </a:solidFill>
              </a:rPr>
              <a:t>kem này để mời hai bạn Khoa, Minh cùng thưởng thức. Minh xin An công thức làm kem</a:t>
            </a:r>
            <a:r>
              <a:rPr lang="en-US" sz="2400">
                <a:solidFill>
                  <a:srgbClr val="002060"/>
                </a:solidFill>
              </a:rPr>
              <a:t> </a:t>
            </a:r>
            <a:r>
              <a:rPr lang="vi-VN" sz="2400">
                <a:solidFill>
                  <a:srgbClr val="002060"/>
                </a:solidFill>
              </a:rPr>
              <a:t>nhưng muốn đổi thành món kem sữa chua xoài. Em giúp An sửa công thức làm kem sữa</a:t>
            </a:r>
            <a:r>
              <a:rPr lang="en-US" sz="2400">
                <a:solidFill>
                  <a:srgbClr val="002060"/>
                </a:solidFill>
              </a:rPr>
              <a:t> </a:t>
            </a:r>
            <a:r>
              <a:rPr lang="vi-VN" sz="2400">
                <a:solidFill>
                  <a:srgbClr val="002060"/>
                </a:solidFill>
              </a:rPr>
              <a:t>chua dưa hấu thành công thức làm kem sữa chua xoài nhé.</a:t>
            </a:r>
            <a:endParaRPr lang="en-US" sz="2400">
              <a:solidFill>
                <a:srgbClr val="002060"/>
              </a:solidFill>
            </a:endParaRPr>
          </a:p>
        </p:txBody>
      </p:sp>
    </p:spTree>
    <p:extLst>
      <p:ext uri="{BB962C8B-B14F-4D97-AF65-F5344CB8AC3E}">
        <p14:creationId xmlns:p14="http://schemas.microsoft.com/office/powerpoint/2010/main" val="4200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99E92-50A7-4680-90CB-41532F4FC718}"/>
              </a:ext>
            </a:extLst>
          </p:cNvPr>
          <p:cNvSpPr/>
          <p:nvPr/>
        </p:nvSpPr>
        <p:spPr>
          <a:xfrm>
            <a:off x="5435600" y="293611"/>
            <a:ext cx="6570133" cy="6270778"/>
          </a:xfrm>
          <a:prstGeom prst="roundRect">
            <a:avLst>
              <a:gd name="adj" fmla="val 1286"/>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42C12F7-AE9B-40D2-A6C4-2F1B6BC860EE}"/>
              </a:ext>
            </a:extLst>
          </p:cNvPr>
          <p:cNvSpPr txBox="1"/>
          <p:nvPr/>
        </p:nvSpPr>
        <p:spPr>
          <a:xfrm>
            <a:off x="6241546" y="523691"/>
            <a:ext cx="5303487" cy="707886"/>
          </a:xfrm>
          <a:prstGeom prst="rect">
            <a:avLst/>
          </a:prstGeom>
          <a:noFill/>
        </p:spPr>
        <p:txBody>
          <a:bodyPr wrap="square" rtlCol="0" anchor="ctr">
            <a:spAutoFit/>
          </a:bodyPr>
          <a:lstStyle/>
          <a:p>
            <a:r>
              <a:rPr lang="en-US" altLang="ko-KR" sz="4000" b="1" u="sng">
                <a:solidFill>
                  <a:srgbClr val="002060"/>
                </a:solidFill>
                <a:latin typeface="+mj-lt"/>
                <a:cs typeface="Arial" pitchFamily="34" charset="0"/>
              </a:rPr>
              <a:t>NỘI DUNG BÀI HỌC</a:t>
            </a:r>
            <a:endParaRPr lang="ko-KR" altLang="en-US" sz="4000" b="1" u="sng" dirty="0">
              <a:solidFill>
                <a:srgbClr val="002060"/>
              </a:solidFill>
              <a:latin typeface="+mj-lt"/>
              <a:cs typeface="Arial" pitchFamily="34" charset="0"/>
            </a:endParaRPr>
          </a:p>
        </p:txBody>
      </p:sp>
      <p:sp>
        <p:nvSpPr>
          <p:cNvPr id="23" name="Rounded Rectangle 22"/>
          <p:cNvSpPr/>
          <p:nvPr/>
        </p:nvSpPr>
        <p:spPr>
          <a:xfrm>
            <a:off x="5672667" y="1668371"/>
            <a:ext cx="6070518" cy="17606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69847" y="1722849"/>
            <a:ext cx="5501638" cy="1651671"/>
          </a:xfrm>
          <a:prstGeom prst="rect">
            <a:avLst/>
          </a:prstGeom>
        </p:spPr>
        <p:txBody>
          <a:bodyPr wrap="square">
            <a:spAutoFit/>
          </a:bodyPr>
          <a:lstStyle/>
          <a:p>
            <a:pPr algn="ctr">
              <a:lnSpc>
                <a:spcPct val="150000"/>
              </a:lnSpc>
            </a:pPr>
            <a:r>
              <a:rPr lang="en-US" sz="3600" b="1">
                <a:solidFill>
                  <a:srgbClr val="002060"/>
                </a:solidFill>
              </a:rPr>
              <a:t>1. Sử dụng công cụ tìm kiếm và thay thế</a:t>
            </a:r>
            <a:endParaRPr lang="en-US" sz="3600">
              <a:solidFill>
                <a:srgbClr val="002060"/>
              </a:solidFill>
            </a:endParaRPr>
          </a:p>
        </p:txBody>
      </p:sp>
      <p:sp>
        <p:nvSpPr>
          <p:cNvPr id="26" name="Rounded Rectangle 25"/>
          <p:cNvSpPr/>
          <p:nvPr/>
        </p:nvSpPr>
        <p:spPr>
          <a:xfrm>
            <a:off x="5672667" y="3817479"/>
            <a:ext cx="6070518" cy="17606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58031" y="3817479"/>
            <a:ext cx="5699790" cy="1651671"/>
          </a:xfrm>
          <a:prstGeom prst="rect">
            <a:avLst/>
          </a:prstGeom>
        </p:spPr>
        <p:txBody>
          <a:bodyPr wrap="square">
            <a:spAutoFit/>
          </a:bodyPr>
          <a:lstStyle/>
          <a:p>
            <a:pPr algn="ctr">
              <a:lnSpc>
                <a:spcPct val="150000"/>
              </a:lnSpc>
            </a:pPr>
            <a:r>
              <a:rPr lang="en-US" sz="3600" b="1">
                <a:solidFill>
                  <a:srgbClr val="002060"/>
                </a:solidFill>
              </a:rPr>
              <a:t>2. Tại sao phải tìm kiếm </a:t>
            </a:r>
          </a:p>
          <a:p>
            <a:pPr algn="ctr">
              <a:lnSpc>
                <a:spcPct val="150000"/>
              </a:lnSpc>
            </a:pPr>
            <a:r>
              <a:rPr lang="en-US" sz="3600" b="1">
                <a:solidFill>
                  <a:srgbClr val="002060"/>
                </a:solidFill>
              </a:rPr>
              <a:t>và thay thế văn bản</a:t>
            </a:r>
            <a:endParaRPr lang="en-US" sz="3600">
              <a:solidFill>
                <a:srgbClr val="002060"/>
              </a:solidFill>
            </a:endParaRPr>
          </a:p>
        </p:txBody>
      </p:sp>
    </p:spTree>
    <p:extLst>
      <p:ext uri="{BB962C8B-B14F-4D97-AF65-F5344CB8AC3E}">
        <p14:creationId xmlns:p14="http://schemas.microsoft.com/office/powerpoint/2010/main" val="1401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8696611" cy="584775"/>
          </a:xfrm>
          <a:prstGeom prst="rect">
            <a:avLst/>
          </a:prstGeom>
        </p:spPr>
        <p:txBody>
          <a:bodyPr wrap="none">
            <a:spAutoFit/>
          </a:bodyPr>
          <a:lstStyle/>
          <a:p>
            <a:r>
              <a:rPr lang="en-US" sz="3200" b="1">
                <a:solidFill>
                  <a:srgbClr val="002060"/>
                </a:solidFill>
              </a:rPr>
              <a:t>1. Tại sao phải tìm kiếm và thay thế văn bản</a:t>
            </a:r>
            <a:endParaRPr lang="en-US" sz="3200">
              <a:solidFill>
                <a:srgbClr val="002060"/>
              </a:solidFill>
            </a:endParaRPr>
          </a:p>
        </p:txBody>
      </p:sp>
      <p:sp>
        <p:nvSpPr>
          <p:cNvPr id="5" name="Rectangle 4"/>
          <p:cNvSpPr/>
          <p:nvPr/>
        </p:nvSpPr>
        <p:spPr>
          <a:xfrm>
            <a:off x="526788" y="1271859"/>
            <a:ext cx="4827090" cy="4662815"/>
          </a:xfrm>
          <a:prstGeom prst="rect">
            <a:avLst/>
          </a:prstGeom>
        </p:spPr>
        <p:txBody>
          <a:bodyPr wrap="square">
            <a:spAutoFit/>
          </a:bodyPr>
          <a:lstStyle/>
          <a:p>
            <a:pPr>
              <a:lnSpc>
                <a:spcPct val="150000"/>
              </a:lnSpc>
            </a:pPr>
            <a:r>
              <a:rPr lang="nl-NL" sz="2200" b="1"/>
              <a:t>1</a:t>
            </a:r>
            <a:r>
              <a:rPr lang="nl-NL" sz="2200"/>
              <a:t>. Từ công thức làm kem sữa chua dưa hấu, muốn thành công thức làm kem sữa chua xoài em làm thế nào?</a:t>
            </a:r>
            <a:endParaRPr lang="en-US" sz="2200"/>
          </a:p>
          <a:p>
            <a:pPr>
              <a:lnSpc>
                <a:spcPct val="150000"/>
              </a:lnSpc>
            </a:pPr>
            <a:r>
              <a:rPr lang="nl-NL" sz="2200" b="1"/>
              <a:t>2</a:t>
            </a:r>
            <a:r>
              <a:rPr lang="nl-NL" sz="2200"/>
              <a:t>. Trong phần mềm soạn thảo văn bản, em thực hiện những thao tác nào để giúp An chỉnh sửa tệp văn bản công thức làm kem?</a:t>
            </a:r>
            <a:endParaRPr lang="en-US" sz="2200"/>
          </a:p>
          <a:p>
            <a:pPr>
              <a:lnSpc>
                <a:spcPct val="150000"/>
              </a:lnSpc>
            </a:pPr>
            <a:r>
              <a:rPr lang="nl-NL" sz="2200" b="1"/>
              <a:t>3</a:t>
            </a:r>
            <a:r>
              <a:rPr lang="nl-NL" sz="2200"/>
              <a:t>. Em có biết cách nào chỉnh sửa tệp văn bản nhanh hơn không?</a:t>
            </a:r>
            <a:endParaRPr lang="en-US" sz="2200"/>
          </a:p>
        </p:txBody>
      </p:sp>
      <p:sp>
        <p:nvSpPr>
          <p:cNvPr id="13" name="Round Diagonal Corner Rectangle 12"/>
          <p:cNvSpPr/>
          <p:nvPr/>
        </p:nvSpPr>
        <p:spPr>
          <a:xfrm>
            <a:off x="5486400" y="901148"/>
            <a:ext cx="5844209" cy="5645426"/>
          </a:xfrm>
          <a:prstGeom prst="round2Diag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804450" y="1107550"/>
            <a:ext cx="5711687" cy="5378395"/>
          </a:xfrm>
          <a:prstGeom prst="rect">
            <a:avLst/>
          </a:prstGeom>
        </p:spPr>
        <p:txBody>
          <a:bodyPr wrap="square">
            <a:spAutoFit/>
          </a:bodyPr>
          <a:lstStyle/>
          <a:p>
            <a:pPr algn="ctr">
              <a:lnSpc>
                <a:spcPct val="150000"/>
              </a:lnSpc>
            </a:pPr>
            <a:r>
              <a:rPr lang="vi-VN" altLang="en-US" sz="2000" b="1" noProof="1">
                <a:solidFill>
                  <a:srgbClr val="FF0066"/>
                </a:solidFill>
                <a:latin typeface="+mj-lt"/>
                <a:cs typeface="Times New Roman" panose="02020603050405020304" pitchFamily="18" charset="0"/>
              </a:rPr>
              <a:t>Kem sữa chua dưa hấu</a:t>
            </a:r>
          </a:p>
          <a:p>
            <a:pPr algn="ctr">
              <a:lnSpc>
                <a:spcPct val="150000"/>
              </a:lnSpc>
            </a:pPr>
            <a:r>
              <a:rPr lang="vi-VN" altLang="en-US" sz="1900" b="1" noProof="1">
                <a:solidFill>
                  <a:srgbClr val="00B050"/>
                </a:solidFill>
                <a:latin typeface="+mj-lt"/>
                <a:cs typeface="Times New Roman" panose="02020603050405020304" pitchFamily="18" charset="0"/>
              </a:rPr>
              <a:t>Nguyên Liệu</a:t>
            </a:r>
          </a:p>
          <a:p>
            <a:r>
              <a:rPr lang="vi-VN" altLang="en-US" sz="1900" noProof="1">
                <a:latin typeface="+mj-lt"/>
                <a:cs typeface="Times New Roman" panose="02020603050405020304" pitchFamily="18" charset="0"/>
              </a:rPr>
              <a:t>Dưa hấu: 250 g</a:t>
            </a:r>
          </a:p>
          <a:p>
            <a:r>
              <a:rPr lang="vi-VN" altLang="en-US" sz="1900" noProof="1">
                <a:latin typeface="+mj-lt"/>
                <a:cs typeface="Times New Roman" panose="02020603050405020304" pitchFamily="18" charset="0"/>
              </a:rPr>
              <a:t>Sữa chua: 100g</a:t>
            </a:r>
          </a:p>
          <a:p>
            <a:r>
              <a:rPr lang="vi-VN" altLang="en-US" sz="1900" noProof="1">
                <a:latin typeface="+mj-lt"/>
                <a:cs typeface="Times New Roman" panose="02020603050405020304" pitchFamily="18" charset="0"/>
              </a:rPr>
              <a:t>Mật ong: 1 thìa cà phê</a:t>
            </a:r>
          </a:p>
          <a:p>
            <a:pPr algn="ctr"/>
            <a:r>
              <a:rPr lang="vi-VN" altLang="en-US" sz="1900" b="1" noProof="1">
                <a:solidFill>
                  <a:srgbClr val="00B050"/>
                </a:solidFill>
                <a:latin typeface="+mj-lt"/>
                <a:cs typeface="Times New Roman" panose="02020603050405020304" pitchFamily="18" charset="0"/>
              </a:rPr>
              <a:t>Dụng cụ</a:t>
            </a:r>
          </a:p>
          <a:p>
            <a:r>
              <a:rPr lang="vi-VN" altLang="en-US" sz="1900" noProof="1">
                <a:latin typeface="+mj-lt"/>
                <a:cs typeface="Times New Roman" panose="02020603050405020304" pitchFamily="18" charset="0"/>
              </a:rPr>
              <a:t>1 tô to</a:t>
            </a:r>
          </a:p>
          <a:p>
            <a:r>
              <a:rPr lang="vi-VN" altLang="en-US" sz="1900" noProof="1">
                <a:latin typeface="+mj-lt"/>
                <a:cs typeface="Times New Roman" panose="02020603050405020304" pitchFamily="18" charset="0"/>
              </a:rPr>
              <a:t>4 khuôn làm kem</a:t>
            </a:r>
          </a:p>
          <a:p>
            <a:pPr algn="ctr"/>
            <a:r>
              <a:rPr lang="vi-VN" altLang="en-US" sz="1900" b="1" noProof="1">
                <a:solidFill>
                  <a:srgbClr val="00B050"/>
                </a:solidFill>
                <a:latin typeface="+mj-lt"/>
                <a:cs typeface="Times New Roman" panose="02020603050405020304" pitchFamily="18" charset="0"/>
              </a:rPr>
              <a:t>Hướng dẫn</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Cho dưa hấu vào tô</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Nghiền nát dưa hấu,</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Cho sữa chua và mật ong vào tô.</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Trộn đều hỗn hợp.</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Cho hỗn hợp vào khuôn làm kem</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Đặt khuôn kem vào ngăn đá tủ lạnh </a:t>
            </a:r>
            <a:endParaRPr lang="en-US" altLang="en-US" sz="1900" noProof="1">
              <a:latin typeface="+mj-lt"/>
              <a:cs typeface="Times New Roman" panose="02020603050405020304" pitchFamily="18" charset="0"/>
            </a:endParaRPr>
          </a:p>
          <a:p>
            <a:r>
              <a:rPr lang="vi-VN" altLang="en-US" sz="1900" noProof="1">
                <a:latin typeface="+mj-lt"/>
                <a:cs typeface="Times New Roman" panose="02020603050405020304" pitchFamily="18" charset="0"/>
              </a:rPr>
              <a:t>trong thời gian ít nhất 4 tiếng</a:t>
            </a:r>
          </a:p>
          <a:p>
            <a:r>
              <a:rPr lang="en-US" altLang="en-US" sz="1900" noProof="1">
                <a:latin typeface="+mj-lt"/>
                <a:cs typeface="Times New Roman" panose="02020603050405020304" pitchFamily="18" charset="0"/>
              </a:rPr>
              <a:t>    </a:t>
            </a:r>
            <a:r>
              <a:rPr lang="vi-VN" altLang="en-US" sz="1900" noProof="1">
                <a:latin typeface="+mj-lt"/>
                <a:cs typeface="Times New Roman" panose="02020603050405020304" pitchFamily="18" charset="0"/>
              </a:rPr>
              <a:t>Lấy kem ra thưởng thức.</a:t>
            </a:r>
            <a:endParaRPr lang="en-US" sz="1900">
              <a:latin typeface="+mj-lt"/>
            </a:endParaRPr>
          </a:p>
        </p:txBody>
      </p:sp>
      <p:sp>
        <p:nvSpPr>
          <p:cNvPr id="14" name="Oval 13"/>
          <p:cNvSpPr/>
          <p:nvPr/>
        </p:nvSpPr>
        <p:spPr>
          <a:xfrm>
            <a:off x="5801134" y="4094921"/>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7" name="Oval 36"/>
          <p:cNvSpPr/>
          <p:nvPr/>
        </p:nvSpPr>
        <p:spPr>
          <a:xfrm>
            <a:off x="5801130" y="4386468"/>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38" name="Oval 37"/>
          <p:cNvSpPr/>
          <p:nvPr/>
        </p:nvSpPr>
        <p:spPr>
          <a:xfrm>
            <a:off x="5787874" y="4658137"/>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39" name="Oval 38"/>
          <p:cNvSpPr/>
          <p:nvPr/>
        </p:nvSpPr>
        <p:spPr>
          <a:xfrm>
            <a:off x="5787874" y="4923181"/>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40" name="Oval 39"/>
          <p:cNvSpPr/>
          <p:nvPr/>
        </p:nvSpPr>
        <p:spPr>
          <a:xfrm>
            <a:off x="5787874" y="5208103"/>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41" name="Oval 40"/>
          <p:cNvSpPr/>
          <p:nvPr/>
        </p:nvSpPr>
        <p:spPr>
          <a:xfrm>
            <a:off x="5801126" y="5479772"/>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42" name="Oval 41"/>
          <p:cNvSpPr/>
          <p:nvPr/>
        </p:nvSpPr>
        <p:spPr>
          <a:xfrm>
            <a:off x="5794496" y="6089373"/>
            <a:ext cx="284924" cy="265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a:t>
            </a:r>
          </a:p>
        </p:txBody>
      </p:sp>
    </p:spTree>
    <p:extLst>
      <p:ext uri="{BB962C8B-B14F-4D97-AF65-F5344CB8AC3E}">
        <p14:creationId xmlns:p14="http://schemas.microsoft.com/office/powerpoint/2010/main" val="22360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1000"/>
                                        <p:tgtEl>
                                          <p:spTgt spid="37"/>
                                        </p:tgtEl>
                                      </p:cBhvr>
                                    </p:animEffect>
                                    <p:anim calcmode="lin" valueType="num">
                                      <p:cBhvr>
                                        <p:cTn id="33" dur="1000" fill="hold"/>
                                        <p:tgtEl>
                                          <p:spTgt spid="37"/>
                                        </p:tgtEl>
                                        <p:attrNameLst>
                                          <p:attrName>ppt_x</p:attrName>
                                        </p:attrNameLst>
                                      </p:cBhvr>
                                      <p:tavLst>
                                        <p:tav tm="0">
                                          <p:val>
                                            <p:strVal val="#ppt_x"/>
                                          </p:val>
                                        </p:tav>
                                        <p:tav tm="100000">
                                          <p:val>
                                            <p:strVal val="#ppt_x"/>
                                          </p:val>
                                        </p:tav>
                                      </p:tavLst>
                                    </p:anim>
                                    <p:anim calcmode="lin" valueType="num">
                                      <p:cBhvr>
                                        <p:cTn id="34" dur="1000" fill="hold"/>
                                        <p:tgtEl>
                                          <p:spTgt spid="3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1000"/>
                                        <p:tgtEl>
                                          <p:spTgt spid="40"/>
                                        </p:tgtEl>
                                      </p:cBhvr>
                                    </p:animEffect>
                                    <p:anim calcmode="lin" valueType="num">
                                      <p:cBhvr>
                                        <p:cTn id="48" dur="1000" fill="hold"/>
                                        <p:tgtEl>
                                          <p:spTgt spid="40"/>
                                        </p:tgtEl>
                                        <p:attrNameLst>
                                          <p:attrName>ppt_x</p:attrName>
                                        </p:attrNameLst>
                                      </p:cBhvr>
                                      <p:tavLst>
                                        <p:tav tm="0">
                                          <p:val>
                                            <p:strVal val="#ppt_x"/>
                                          </p:val>
                                        </p:tav>
                                        <p:tav tm="100000">
                                          <p:val>
                                            <p:strVal val="#ppt_x"/>
                                          </p:val>
                                        </p:tav>
                                      </p:tavLst>
                                    </p:anim>
                                    <p:anim calcmode="lin" valueType="num">
                                      <p:cBhvr>
                                        <p:cTn id="49" dur="1000" fill="hold"/>
                                        <p:tgtEl>
                                          <p:spTgt spid="4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animBg="1"/>
      <p:bldP spid="36" grpId="0"/>
      <p:bldP spid="14" grpId="0" animBg="1"/>
      <p:bldP spid="37" grpId="0" animBg="1"/>
      <p:bldP spid="38" grpId="0" animBg="1"/>
      <p:bldP spid="39" grpId="0" animBg="1"/>
      <p:bldP spid="40" grpId="0" animBg="1"/>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8696611" cy="584775"/>
          </a:xfrm>
          <a:prstGeom prst="rect">
            <a:avLst/>
          </a:prstGeom>
        </p:spPr>
        <p:txBody>
          <a:bodyPr wrap="none">
            <a:spAutoFit/>
          </a:bodyPr>
          <a:lstStyle/>
          <a:p>
            <a:r>
              <a:rPr lang="en-US" sz="3200" b="1">
                <a:solidFill>
                  <a:srgbClr val="002060"/>
                </a:solidFill>
              </a:rPr>
              <a:t>1. Tại sao phải tìm kiếm và thay thế văn bản</a:t>
            </a:r>
            <a:endParaRPr lang="en-US" sz="3200">
              <a:solidFill>
                <a:srgbClr val="002060"/>
              </a:solidFill>
            </a:endParaRPr>
          </a:p>
        </p:txBody>
      </p:sp>
      <p:sp>
        <p:nvSpPr>
          <p:cNvPr id="12" name="Rectangle 11"/>
          <p:cNvSpPr/>
          <p:nvPr/>
        </p:nvSpPr>
        <p:spPr>
          <a:xfrm>
            <a:off x="5950225" y="1133360"/>
            <a:ext cx="5711687" cy="5062924"/>
          </a:xfrm>
          <a:prstGeom prst="rect">
            <a:avLst/>
          </a:prstGeom>
        </p:spPr>
        <p:txBody>
          <a:bodyPr wrap="square">
            <a:spAutoFit/>
          </a:bodyPr>
          <a:lstStyle/>
          <a:p>
            <a:pPr algn="ctr"/>
            <a:r>
              <a:rPr lang="vi-VN" altLang="en-US" sz="2000" b="1" noProof="1">
                <a:solidFill>
                  <a:schemeClr val="bg1"/>
                </a:solidFill>
                <a:latin typeface="+mj-lt"/>
                <a:cs typeface="Times New Roman" panose="02020603050405020304" pitchFamily="18" charset="0"/>
              </a:rPr>
              <a:t>Kem sữa chua dưa hấu</a:t>
            </a:r>
          </a:p>
          <a:p>
            <a:pPr algn="ctr"/>
            <a:r>
              <a:rPr lang="vi-VN" altLang="en-US" sz="1900" b="1" u="sng" noProof="1">
                <a:solidFill>
                  <a:schemeClr val="bg1"/>
                </a:solidFill>
                <a:latin typeface="+mj-lt"/>
                <a:cs typeface="Times New Roman" panose="02020603050405020304" pitchFamily="18" charset="0"/>
              </a:rPr>
              <a:t>Nguyên Liệu</a:t>
            </a:r>
          </a:p>
          <a:p>
            <a:pPr marL="342900" indent="-342900">
              <a:buFont typeface="Arial" pitchFamily="34" charset="0"/>
              <a:buChar char="•"/>
            </a:pPr>
            <a:r>
              <a:rPr lang="en-US" altLang="en-US" sz="1900" noProof="1">
                <a:solidFill>
                  <a:schemeClr val="bg1"/>
                </a:solidFill>
                <a:latin typeface="+mj-lt"/>
                <a:cs typeface="Times New Roman" panose="02020603050405020304" pitchFamily="18" charset="0"/>
              </a:rPr>
              <a:t>dưa hấu</a:t>
            </a:r>
            <a:r>
              <a:rPr lang="vi-VN" altLang="en-US" sz="1900" noProof="1">
                <a:solidFill>
                  <a:schemeClr val="bg1"/>
                </a:solidFill>
                <a:latin typeface="+mj-lt"/>
                <a:cs typeface="Times New Roman" panose="02020603050405020304" pitchFamily="18" charset="0"/>
              </a:rPr>
              <a:t>: 250 g</a:t>
            </a:r>
          </a:p>
          <a:p>
            <a:pPr marL="342900" indent="-342900">
              <a:buFont typeface="Arial" pitchFamily="34" charset="0"/>
              <a:buChar char="•"/>
            </a:pPr>
            <a:r>
              <a:rPr lang="en-US" altLang="en-US" sz="1900" noProof="1">
                <a:solidFill>
                  <a:schemeClr val="bg1"/>
                </a:solidFill>
                <a:latin typeface="+mj-lt"/>
                <a:cs typeface="Times New Roman" panose="02020603050405020304" pitchFamily="18" charset="0"/>
              </a:rPr>
              <a:t>s</a:t>
            </a:r>
            <a:r>
              <a:rPr lang="vi-VN" altLang="en-US" sz="1900" noProof="1">
                <a:solidFill>
                  <a:schemeClr val="bg1"/>
                </a:solidFill>
                <a:latin typeface="+mj-lt"/>
                <a:cs typeface="Times New Roman" panose="02020603050405020304" pitchFamily="18" charset="0"/>
              </a:rPr>
              <a:t>ữa chua: 100g</a:t>
            </a:r>
          </a:p>
          <a:p>
            <a:pPr marL="342900" indent="-342900">
              <a:buFont typeface="Arial" pitchFamily="34" charset="0"/>
              <a:buChar char="•"/>
            </a:pPr>
            <a:r>
              <a:rPr lang="en-US" altLang="en-US" sz="1900" noProof="1">
                <a:solidFill>
                  <a:schemeClr val="bg1"/>
                </a:solidFill>
                <a:latin typeface="+mj-lt"/>
                <a:cs typeface="Times New Roman" panose="02020603050405020304" pitchFamily="18" charset="0"/>
              </a:rPr>
              <a:t>m</a:t>
            </a:r>
            <a:r>
              <a:rPr lang="vi-VN" altLang="en-US" sz="1900" noProof="1">
                <a:solidFill>
                  <a:schemeClr val="bg1"/>
                </a:solidFill>
                <a:latin typeface="+mj-lt"/>
                <a:cs typeface="Times New Roman" panose="02020603050405020304" pitchFamily="18" charset="0"/>
              </a:rPr>
              <a:t>ật ong: 1 thìa cà phê</a:t>
            </a:r>
          </a:p>
          <a:p>
            <a:pPr algn="ctr"/>
            <a:r>
              <a:rPr lang="vi-VN" altLang="en-US" sz="1900" b="1" u="sng" noProof="1">
                <a:solidFill>
                  <a:schemeClr val="bg1"/>
                </a:solidFill>
                <a:latin typeface="+mj-lt"/>
                <a:cs typeface="Times New Roman" panose="02020603050405020304" pitchFamily="18" charset="0"/>
              </a:rPr>
              <a:t>Dụng cụ</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1 tô to</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4 khuôn làm kem</a:t>
            </a:r>
          </a:p>
          <a:p>
            <a:pPr algn="ctr"/>
            <a:r>
              <a:rPr lang="vi-VN" altLang="en-US" sz="1900" b="1" u="sng" noProof="1">
                <a:solidFill>
                  <a:schemeClr val="bg1"/>
                </a:solidFill>
                <a:latin typeface="+mj-lt"/>
                <a:cs typeface="Times New Roman" panose="02020603050405020304" pitchFamily="18" charset="0"/>
              </a:rPr>
              <a:t>Hướng dẫn</a:t>
            </a:r>
          </a:p>
          <a:p>
            <a:r>
              <a:rPr lang="vi-VN" altLang="en-US" sz="1900" noProof="1">
                <a:solidFill>
                  <a:schemeClr val="bg1"/>
                </a:solidFill>
                <a:latin typeface="+mj-lt"/>
                <a:cs typeface="Times New Roman" panose="02020603050405020304" pitchFamily="18" charset="0"/>
              </a:rPr>
              <a:t>1 - Cho </a:t>
            </a:r>
            <a:r>
              <a:rPr lang="en-US" altLang="en-US" sz="1900" noProof="1">
                <a:solidFill>
                  <a:schemeClr val="bg1"/>
                </a:solidFill>
                <a:latin typeface="+mj-lt"/>
                <a:cs typeface="Times New Roman" panose="02020603050405020304" pitchFamily="18" charset="0"/>
              </a:rPr>
              <a:t>dưa hấu </a:t>
            </a:r>
            <a:r>
              <a:rPr lang="vi-VN" altLang="en-US" sz="1900" noProof="1">
                <a:solidFill>
                  <a:schemeClr val="bg1"/>
                </a:solidFill>
                <a:latin typeface="+mj-lt"/>
                <a:cs typeface="Times New Roman" panose="02020603050405020304" pitchFamily="18" charset="0"/>
              </a:rPr>
              <a:t>vào tô</a:t>
            </a:r>
          </a:p>
          <a:p>
            <a:r>
              <a:rPr lang="vi-VN" altLang="en-US" sz="1900" noProof="1">
                <a:solidFill>
                  <a:schemeClr val="bg1"/>
                </a:solidFill>
                <a:latin typeface="+mj-lt"/>
                <a:cs typeface="Times New Roman" panose="02020603050405020304" pitchFamily="18" charset="0"/>
              </a:rPr>
              <a:t>2 - Nghiền nát </a:t>
            </a:r>
            <a:r>
              <a:rPr lang="en-US" altLang="en-US" sz="1900" noProof="1">
                <a:solidFill>
                  <a:schemeClr val="bg1"/>
                </a:solidFill>
                <a:latin typeface="+mj-lt"/>
                <a:cs typeface="Times New Roman" panose="02020603050405020304" pitchFamily="18" charset="0"/>
              </a:rPr>
              <a:t>dưa hấu</a:t>
            </a:r>
            <a:endParaRPr lang="vi-VN" altLang="en-US" sz="1900" noProof="1">
              <a:solidFill>
                <a:schemeClr val="bg1"/>
              </a:solidFill>
              <a:latin typeface="+mj-lt"/>
              <a:cs typeface="Times New Roman" panose="02020603050405020304" pitchFamily="18" charset="0"/>
            </a:endParaRPr>
          </a:p>
          <a:p>
            <a:r>
              <a:rPr lang="vi-VN" altLang="en-US" sz="1900" noProof="1">
                <a:solidFill>
                  <a:schemeClr val="bg1"/>
                </a:solidFill>
                <a:latin typeface="+mj-lt"/>
                <a:cs typeface="Times New Roman" panose="02020603050405020304" pitchFamily="18" charset="0"/>
              </a:rPr>
              <a:t>3 - Cho sữa chua và mật ong vào tô.</a:t>
            </a:r>
          </a:p>
          <a:p>
            <a:r>
              <a:rPr lang="vi-VN" altLang="en-US" sz="1900" noProof="1">
                <a:solidFill>
                  <a:schemeClr val="bg1"/>
                </a:solidFill>
                <a:latin typeface="+mj-lt"/>
                <a:cs typeface="Times New Roman" panose="02020603050405020304" pitchFamily="18" charset="0"/>
              </a:rPr>
              <a:t>4 - Trộn đều hỗn hợp.</a:t>
            </a:r>
          </a:p>
          <a:p>
            <a:r>
              <a:rPr lang="vi-VN" altLang="en-US" sz="1900" noProof="1">
                <a:solidFill>
                  <a:schemeClr val="bg1"/>
                </a:solidFill>
                <a:latin typeface="+mj-lt"/>
                <a:cs typeface="Times New Roman" panose="02020603050405020304" pitchFamily="18" charset="0"/>
              </a:rPr>
              <a:t>5 - Cho hỗn hợp vào khuôn làm kem</a:t>
            </a:r>
          </a:p>
          <a:p>
            <a:r>
              <a:rPr lang="vi-VN" altLang="en-US" sz="1900" noProof="1">
                <a:solidFill>
                  <a:schemeClr val="bg1"/>
                </a:solidFill>
                <a:latin typeface="+mj-lt"/>
                <a:cs typeface="Times New Roman" panose="02020603050405020304" pitchFamily="18" charset="0"/>
              </a:rPr>
              <a:t>6 - Đặt khuôn kem vào ngăn đá tủ lạnh trong thời gian ít nhất 4 tiếng</a:t>
            </a:r>
          </a:p>
          <a:p>
            <a:r>
              <a:rPr lang="vi-VN" altLang="en-US" sz="1900" noProof="1">
                <a:solidFill>
                  <a:schemeClr val="bg1"/>
                </a:solidFill>
                <a:latin typeface="+mj-lt"/>
                <a:cs typeface="Times New Roman" panose="02020603050405020304" pitchFamily="18" charset="0"/>
              </a:rPr>
              <a:t>7 - Lấy kem ra thưởng thức.</a:t>
            </a:r>
            <a:endParaRPr lang="en-US" sz="1900">
              <a:solidFill>
                <a:schemeClr val="bg1"/>
              </a:solidFill>
              <a:latin typeface="+mj-lt"/>
            </a:endParaRPr>
          </a:p>
        </p:txBody>
      </p:sp>
      <p:sp>
        <p:nvSpPr>
          <p:cNvPr id="6" name="Rectangle 5"/>
          <p:cNvSpPr/>
          <p:nvPr/>
        </p:nvSpPr>
        <p:spPr>
          <a:xfrm>
            <a:off x="477077" y="1324065"/>
            <a:ext cx="4929809" cy="1938992"/>
          </a:xfrm>
          <a:prstGeom prst="rect">
            <a:avLst/>
          </a:prstGeom>
        </p:spPr>
        <p:txBody>
          <a:bodyPr wrap="square">
            <a:spAutoFit/>
          </a:bodyPr>
          <a:lstStyle/>
          <a:p>
            <a:pPr>
              <a:lnSpc>
                <a:spcPct val="150000"/>
              </a:lnSpc>
            </a:pPr>
            <a:r>
              <a:rPr lang="nl-NL" sz="2000"/>
              <a:t>1. Từ công thức làm kem sữa chua dưa hấu, muốn làm thành món kem sữa chua xoài, em đổi nguyên liệu từ </a:t>
            </a:r>
            <a:r>
              <a:rPr lang="nl-NL" sz="2000">
                <a:solidFill>
                  <a:srgbClr val="FF0000"/>
                </a:solidFill>
              </a:rPr>
              <a:t>dưa hấu </a:t>
            </a:r>
            <a:r>
              <a:rPr lang="nl-NL" sz="2000"/>
              <a:t>thành </a:t>
            </a:r>
            <a:r>
              <a:rPr lang="nl-NL" sz="2000">
                <a:solidFill>
                  <a:srgbClr val="FF0000"/>
                </a:solidFill>
              </a:rPr>
              <a:t>Xoài</a:t>
            </a:r>
            <a:r>
              <a:rPr lang="nl-NL" sz="2000"/>
              <a:t>.</a:t>
            </a:r>
            <a:endParaRPr lang="en-US" sz="2000"/>
          </a:p>
        </p:txBody>
      </p:sp>
      <p:sp>
        <p:nvSpPr>
          <p:cNvPr id="7" name="Rectangle 6"/>
          <p:cNvSpPr/>
          <p:nvPr/>
        </p:nvSpPr>
        <p:spPr>
          <a:xfrm>
            <a:off x="477077" y="3425823"/>
            <a:ext cx="4807726" cy="1015663"/>
          </a:xfrm>
          <a:prstGeom prst="rect">
            <a:avLst/>
          </a:prstGeom>
        </p:spPr>
        <p:txBody>
          <a:bodyPr wrap="none">
            <a:spAutoFit/>
          </a:bodyPr>
          <a:lstStyle/>
          <a:p>
            <a:pPr>
              <a:lnSpc>
                <a:spcPct val="150000"/>
              </a:lnSpc>
            </a:pPr>
            <a:r>
              <a:rPr lang="nl-NL" sz="2000"/>
              <a:t>2. Tìm lần lượt từ đầu đến cuối văn bản </a:t>
            </a:r>
          </a:p>
          <a:p>
            <a:pPr>
              <a:lnSpc>
                <a:spcPct val="150000"/>
              </a:lnSpc>
            </a:pPr>
            <a:r>
              <a:rPr lang="nl-NL" sz="2000"/>
              <a:t>để tìm từ </a:t>
            </a:r>
            <a:r>
              <a:rPr lang="nl-NL" sz="2000">
                <a:solidFill>
                  <a:srgbClr val="FF0000"/>
                </a:solidFill>
              </a:rPr>
              <a:t>“dưa hấu” </a:t>
            </a:r>
            <a:r>
              <a:rPr lang="nl-NL" sz="2000"/>
              <a:t>thay thành từ </a:t>
            </a:r>
            <a:r>
              <a:rPr lang="nl-NL" sz="2000">
                <a:solidFill>
                  <a:srgbClr val="FF0000"/>
                </a:solidFill>
              </a:rPr>
              <a:t>“Xoài” </a:t>
            </a:r>
            <a:endParaRPr lang="en-US" sz="2000">
              <a:solidFill>
                <a:srgbClr val="FF0000"/>
              </a:solidFill>
            </a:endParaRPr>
          </a:p>
        </p:txBody>
      </p:sp>
      <p:sp>
        <p:nvSpPr>
          <p:cNvPr id="8" name="Rectangle 7"/>
          <p:cNvSpPr/>
          <p:nvPr/>
        </p:nvSpPr>
        <p:spPr>
          <a:xfrm>
            <a:off x="416035" y="4651513"/>
            <a:ext cx="4929809" cy="116619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000">
                <a:solidFill>
                  <a:srgbClr val="002060"/>
                </a:solidFill>
              </a:rPr>
              <a:t>3. Để chỉnh sửa văn bản nhanh hơn, ta có thể dùng công cụ </a:t>
            </a:r>
            <a:r>
              <a:rPr lang="nl-NL" sz="2000">
                <a:solidFill>
                  <a:srgbClr val="FF0000"/>
                </a:solidFill>
              </a:rPr>
              <a:t>tìm kiếm và thay thế</a:t>
            </a:r>
            <a:r>
              <a:rPr lang="nl-NL" sz="2000">
                <a:solidFill>
                  <a:srgbClr val="002060"/>
                </a:solidFill>
              </a:rPr>
              <a:t>.</a:t>
            </a:r>
            <a:endParaRPr lang="en-US" sz="2000">
              <a:solidFill>
                <a:srgbClr val="00206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803" y="807612"/>
            <a:ext cx="6015135" cy="5641909"/>
          </a:xfrm>
          <a:prstGeom prst="rect">
            <a:avLst/>
          </a:prstGeom>
        </p:spPr>
      </p:pic>
      <p:sp>
        <p:nvSpPr>
          <p:cNvPr id="16" name="Rectangle 15"/>
          <p:cNvSpPr/>
          <p:nvPr/>
        </p:nvSpPr>
        <p:spPr>
          <a:xfrm>
            <a:off x="6274903" y="1976444"/>
            <a:ext cx="980662" cy="304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rPr>
              <a:t>xoài</a:t>
            </a:r>
          </a:p>
        </p:txBody>
      </p:sp>
      <p:sp>
        <p:nvSpPr>
          <p:cNvPr id="17" name="Rectangle 16"/>
          <p:cNvSpPr/>
          <p:nvPr/>
        </p:nvSpPr>
        <p:spPr>
          <a:xfrm>
            <a:off x="7017025" y="3933654"/>
            <a:ext cx="1000540" cy="30480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xoài</a:t>
            </a:r>
          </a:p>
        </p:txBody>
      </p:sp>
      <p:sp>
        <p:nvSpPr>
          <p:cNvPr id="18" name="Rectangle 17"/>
          <p:cNvSpPr/>
          <p:nvPr/>
        </p:nvSpPr>
        <p:spPr>
          <a:xfrm>
            <a:off x="7765773" y="4238454"/>
            <a:ext cx="1040295" cy="289306"/>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rPr>
              <a:t>xoài</a:t>
            </a:r>
            <a:endParaRPr lang="en-US" sz="2200">
              <a:solidFill>
                <a:schemeClr val="tx1"/>
              </a:solidFill>
            </a:endParaRPr>
          </a:p>
        </p:txBody>
      </p:sp>
    </p:spTree>
    <p:extLst>
      <p:ext uri="{BB962C8B-B14F-4D97-AF65-F5344CB8AC3E}">
        <p14:creationId xmlns:p14="http://schemas.microsoft.com/office/powerpoint/2010/main" val="12747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8">
            <a:extLst>
              <a:ext uri="{FF2B5EF4-FFF2-40B4-BE49-F238E27FC236}">
                <a16:creationId xmlns:a16="http://schemas.microsoft.com/office/drawing/2014/main" id="{EF8CD064-05F2-4945-B8DC-A9F56B3C92CD}"/>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Frame 1">
            <a:extLst>
              <a:ext uri="{FF2B5EF4-FFF2-40B4-BE49-F238E27FC236}">
                <a16:creationId xmlns:a16="http://schemas.microsoft.com/office/drawing/2014/main" id="{409C3248-AD02-42DD-A6C2-4FDE7ABC84F2}"/>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Text Placeholder 32"/>
          <p:cNvSpPr>
            <a:spLocks noGrp="1"/>
          </p:cNvSpPr>
          <p:nvPr>
            <p:ph type="body" sz="quarter" idx="10"/>
          </p:nvPr>
        </p:nvSpPr>
        <p:spPr>
          <a:xfrm>
            <a:off x="0" y="253384"/>
            <a:ext cx="8700167" cy="535531"/>
          </a:xfrm>
          <a:prstGeom prst="rect">
            <a:avLst/>
          </a:prstGeom>
        </p:spPr>
        <p:txBody>
          <a:bodyPr wrap="square">
            <a:spAutoFit/>
          </a:bodyPr>
          <a:lstStyle/>
          <a:p>
            <a:r>
              <a:rPr lang="en-US" sz="3200" b="1">
                <a:solidFill>
                  <a:srgbClr val="002060"/>
                </a:solidFill>
              </a:rPr>
              <a:t>2. Sử dụng công cụ tìm kiếm và thay thế</a:t>
            </a:r>
            <a:endParaRPr lang="en-US" sz="3200">
              <a:solidFill>
                <a:srgbClr val="002060"/>
              </a:solidFill>
            </a:endParaRPr>
          </a:p>
        </p:txBody>
      </p:sp>
      <p:sp>
        <p:nvSpPr>
          <p:cNvPr id="34" name="Rectangle 33"/>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7807" y="1060174"/>
            <a:ext cx="4823791" cy="547314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50000"/>
              </a:lnSpc>
            </a:pPr>
            <a:r>
              <a:rPr lang="en-US" altLang="en-US" sz="2200" b="1" u="sng">
                <a:solidFill>
                  <a:srgbClr val="002060"/>
                </a:solidFill>
                <a:latin typeface="+mj-lt"/>
                <a:cs typeface="Times New Roman" pitchFamily="18" charset="0"/>
              </a:rPr>
              <a:t>NHIỆM VỤ 1: THỰC HÀNH</a:t>
            </a:r>
          </a:p>
          <a:p>
            <a:pPr marL="342900" indent="-342900" eaLnBrk="0" hangingPunct="0">
              <a:lnSpc>
                <a:spcPct val="150000"/>
              </a:lnSpc>
              <a:buFont typeface="Arial" pitchFamily="34" charset="0"/>
              <a:buChar char="•"/>
            </a:pPr>
            <a:r>
              <a:rPr lang="en-US" sz="2200">
                <a:solidFill>
                  <a:srgbClr val="002060"/>
                </a:solidFill>
                <a:latin typeface="+mj-lt"/>
                <a:cs typeface="Times New Roman" pitchFamily="18" charset="0"/>
              </a:rPr>
              <a:t>Mỗi máy tính (1 - 2 HS) khởi động máy tính và phần mềm Word, nhập nội dung công thức làm kem sữa chua dưa hấu</a:t>
            </a:r>
            <a:r>
              <a:rPr lang="vi-VN" altLang="en-US" sz="2200">
                <a:solidFill>
                  <a:srgbClr val="002060"/>
                </a:solidFill>
                <a:latin typeface="+mj-lt"/>
                <a:cs typeface="Times New Roman" pitchFamily="18" charset="0"/>
              </a:rPr>
              <a:t>.</a:t>
            </a:r>
            <a:endParaRPr lang="en-US" sz="2200">
              <a:solidFill>
                <a:srgbClr val="002060"/>
              </a:solidFill>
              <a:latin typeface="+mj-lt"/>
              <a:cs typeface="Times New Roman" pitchFamily="18" charset="0"/>
            </a:endParaRPr>
          </a:p>
          <a:p>
            <a:pPr marL="342900" indent="-342900" eaLnBrk="0" hangingPunct="0">
              <a:lnSpc>
                <a:spcPct val="150000"/>
              </a:lnSpc>
              <a:buFont typeface="Arial" pitchFamily="34" charset="0"/>
              <a:buChar char="•"/>
            </a:pPr>
            <a:r>
              <a:rPr lang="en-US" sz="2200">
                <a:solidFill>
                  <a:srgbClr val="002060"/>
                </a:solidFill>
                <a:latin typeface="+mj-lt"/>
                <a:cs typeface="Times New Roman" pitchFamily="18" charset="0"/>
              </a:rPr>
              <a:t>Thực hiện các thao tác định dạng để có kết quả như H5.22</a:t>
            </a:r>
          </a:p>
          <a:p>
            <a:pPr marL="342900" indent="-342900" eaLnBrk="0" hangingPunct="0">
              <a:lnSpc>
                <a:spcPct val="150000"/>
              </a:lnSpc>
              <a:buFont typeface="Arial" pitchFamily="34" charset="0"/>
              <a:buChar char="•"/>
            </a:pPr>
            <a:r>
              <a:rPr lang="en-US" sz="2200">
                <a:solidFill>
                  <a:srgbClr val="002060"/>
                </a:solidFill>
                <a:latin typeface="+mj-lt"/>
                <a:cs typeface="Times New Roman" pitchFamily="18" charset="0"/>
              </a:rPr>
              <a:t>Lưu lại tệp bằng tên: kemsuachua-duahau.docx</a:t>
            </a:r>
          </a:p>
        </p:txBody>
      </p:sp>
      <p:sp>
        <p:nvSpPr>
          <p:cNvPr id="38" name="Rectangle 37"/>
          <p:cNvSpPr/>
          <p:nvPr/>
        </p:nvSpPr>
        <p:spPr>
          <a:xfrm>
            <a:off x="5804450" y="1107550"/>
            <a:ext cx="5711687" cy="5378395"/>
          </a:xfrm>
          <a:prstGeom prst="rect">
            <a:avLst/>
          </a:prstGeom>
        </p:spPr>
        <p:txBody>
          <a:bodyPr wrap="square">
            <a:spAutoFit/>
          </a:bodyPr>
          <a:lstStyle/>
          <a:p>
            <a:pPr algn="ctr">
              <a:lnSpc>
                <a:spcPct val="150000"/>
              </a:lnSpc>
            </a:pPr>
            <a:r>
              <a:rPr lang="vi-VN" altLang="en-US" sz="2000" b="1" noProof="1">
                <a:solidFill>
                  <a:schemeClr val="bg1"/>
                </a:solidFill>
                <a:latin typeface="+mj-lt"/>
                <a:cs typeface="Times New Roman" panose="02020603050405020304" pitchFamily="18" charset="0"/>
              </a:rPr>
              <a:t>Kem sữa chua dưa hấu</a:t>
            </a:r>
          </a:p>
          <a:p>
            <a:pPr algn="ctr">
              <a:lnSpc>
                <a:spcPct val="150000"/>
              </a:lnSpc>
            </a:pPr>
            <a:r>
              <a:rPr lang="vi-VN" altLang="en-US" sz="1900" b="1" u="sng" noProof="1">
                <a:solidFill>
                  <a:schemeClr val="bg1"/>
                </a:solidFill>
                <a:latin typeface="+mj-lt"/>
                <a:cs typeface="Times New Roman" panose="02020603050405020304" pitchFamily="18" charset="0"/>
              </a:rPr>
              <a:t>Nguyên Liệu</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Dưa hấu: 250 g</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Sữa chua: 100g</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Mật ong: 1 thìa cà phê</a:t>
            </a:r>
          </a:p>
          <a:p>
            <a:pPr algn="ctr"/>
            <a:r>
              <a:rPr lang="vi-VN" altLang="en-US" sz="1900" b="1" u="sng" noProof="1">
                <a:solidFill>
                  <a:schemeClr val="bg1"/>
                </a:solidFill>
                <a:latin typeface="+mj-lt"/>
                <a:cs typeface="Times New Roman" panose="02020603050405020304" pitchFamily="18" charset="0"/>
              </a:rPr>
              <a:t>Dụng cụ</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1 tô to</a:t>
            </a:r>
          </a:p>
          <a:p>
            <a:pPr marL="342900" indent="-342900">
              <a:buFont typeface="Arial" pitchFamily="34" charset="0"/>
              <a:buChar char="•"/>
            </a:pPr>
            <a:r>
              <a:rPr lang="vi-VN" altLang="en-US" sz="1900" noProof="1">
                <a:solidFill>
                  <a:schemeClr val="bg1"/>
                </a:solidFill>
                <a:latin typeface="+mj-lt"/>
                <a:cs typeface="Times New Roman" panose="02020603050405020304" pitchFamily="18" charset="0"/>
              </a:rPr>
              <a:t>4 khuôn làm kem</a:t>
            </a:r>
          </a:p>
          <a:p>
            <a:pPr algn="ctr"/>
            <a:r>
              <a:rPr lang="vi-VN" altLang="en-US" sz="1900" b="1" u="sng" noProof="1">
                <a:solidFill>
                  <a:schemeClr val="bg1"/>
                </a:solidFill>
                <a:latin typeface="+mj-lt"/>
                <a:cs typeface="Times New Roman" panose="02020603050405020304" pitchFamily="18" charset="0"/>
              </a:rPr>
              <a:t>Hướng dẫn</a:t>
            </a:r>
          </a:p>
          <a:p>
            <a:r>
              <a:rPr lang="vi-VN" altLang="en-US" sz="1900" noProof="1">
                <a:solidFill>
                  <a:schemeClr val="bg1"/>
                </a:solidFill>
                <a:latin typeface="+mj-lt"/>
                <a:cs typeface="Times New Roman" panose="02020603050405020304" pitchFamily="18" charset="0"/>
              </a:rPr>
              <a:t>1 - Cho dưa hấu vào tô</a:t>
            </a:r>
          </a:p>
          <a:p>
            <a:r>
              <a:rPr lang="vi-VN" altLang="en-US" sz="1900" noProof="1">
                <a:solidFill>
                  <a:schemeClr val="bg1"/>
                </a:solidFill>
                <a:latin typeface="+mj-lt"/>
                <a:cs typeface="Times New Roman" panose="02020603050405020304" pitchFamily="18" charset="0"/>
              </a:rPr>
              <a:t>2 - Nghiền nát dưa hấu,</a:t>
            </a:r>
          </a:p>
          <a:p>
            <a:r>
              <a:rPr lang="vi-VN" altLang="en-US" sz="1900" noProof="1">
                <a:solidFill>
                  <a:schemeClr val="bg1"/>
                </a:solidFill>
                <a:latin typeface="+mj-lt"/>
                <a:cs typeface="Times New Roman" panose="02020603050405020304" pitchFamily="18" charset="0"/>
              </a:rPr>
              <a:t>3 - Cho sữa chua và mật ong vào tô.</a:t>
            </a:r>
          </a:p>
          <a:p>
            <a:r>
              <a:rPr lang="vi-VN" altLang="en-US" sz="1900" noProof="1">
                <a:solidFill>
                  <a:schemeClr val="bg1"/>
                </a:solidFill>
                <a:latin typeface="+mj-lt"/>
                <a:cs typeface="Times New Roman" panose="02020603050405020304" pitchFamily="18" charset="0"/>
              </a:rPr>
              <a:t>4 - Trộn đều hỗn hợp.</a:t>
            </a:r>
          </a:p>
          <a:p>
            <a:r>
              <a:rPr lang="vi-VN" altLang="en-US" sz="1900" noProof="1">
                <a:solidFill>
                  <a:schemeClr val="bg1"/>
                </a:solidFill>
                <a:latin typeface="+mj-lt"/>
                <a:cs typeface="Times New Roman" panose="02020603050405020304" pitchFamily="18" charset="0"/>
              </a:rPr>
              <a:t>5 - Cho hỗn hợp vào khuôn làm kem</a:t>
            </a:r>
          </a:p>
          <a:p>
            <a:r>
              <a:rPr lang="vi-VN" altLang="en-US" sz="1900" noProof="1">
                <a:solidFill>
                  <a:schemeClr val="bg1"/>
                </a:solidFill>
                <a:latin typeface="+mj-lt"/>
                <a:cs typeface="Times New Roman" panose="02020603050405020304" pitchFamily="18" charset="0"/>
              </a:rPr>
              <a:t>6 - Đặt khuôn kem vào ngăn đá tủ lạnh trong thời gian ít nhất 4 tiếng</a:t>
            </a:r>
          </a:p>
          <a:p>
            <a:r>
              <a:rPr lang="vi-VN" altLang="en-US" sz="1900" noProof="1">
                <a:solidFill>
                  <a:schemeClr val="bg1"/>
                </a:solidFill>
                <a:latin typeface="+mj-lt"/>
                <a:cs typeface="Times New Roman" panose="02020603050405020304" pitchFamily="18" charset="0"/>
              </a:rPr>
              <a:t>7 - Lấy kem ra thưởng thức.</a:t>
            </a:r>
            <a:endParaRPr lang="en-US" sz="1900">
              <a:solidFill>
                <a:schemeClr val="bg1"/>
              </a:solidFill>
              <a:latin typeface="+mj-lt"/>
            </a:endParaRP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761" y="1018585"/>
            <a:ext cx="5829604" cy="5561135"/>
          </a:xfrm>
          <a:prstGeom prst="rect">
            <a:avLst/>
          </a:prstGeom>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2174" y="939500"/>
            <a:ext cx="8958470" cy="1200329"/>
          </a:xfrm>
          <a:prstGeom prst="rect">
            <a:avLst/>
          </a:prstGeom>
        </p:spPr>
        <p:txBody>
          <a:bodyPr wrap="square">
            <a:spAutoFit/>
          </a:bodyPr>
          <a:lstStyle/>
          <a:p>
            <a:pPr eaLnBrk="0" hangingPunct="0">
              <a:lnSpc>
                <a:spcPct val="150000"/>
              </a:lnSpc>
            </a:pPr>
            <a:r>
              <a:rPr lang="en-US" sz="2400" b="1">
                <a:solidFill>
                  <a:srgbClr val="002060"/>
                </a:solidFill>
                <a:latin typeface="+mj-lt"/>
                <a:cs typeface="Times New Roman" pitchFamily="18" charset="0"/>
              </a:rPr>
              <a:t>Câu 1: </a:t>
            </a:r>
            <a:r>
              <a:rPr lang="en-US" sz="2400">
                <a:solidFill>
                  <a:srgbClr val="002060"/>
                </a:solidFill>
                <a:latin typeface="+mj-lt"/>
                <a:cs typeface="Times New Roman" pitchFamily="18" charset="0"/>
              </a:rPr>
              <a:t>Em hãy nêu các bước thực hiện tìm kiếm trong Word? </a:t>
            </a:r>
          </a:p>
          <a:p>
            <a:pPr eaLnBrk="0" hangingPunct="0">
              <a:lnSpc>
                <a:spcPct val="150000"/>
              </a:lnSpc>
            </a:pPr>
            <a:r>
              <a:rPr lang="en-US" sz="2400" b="1">
                <a:solidFill>
                  <a:srgbClr val="002060"/>
                </a:solidFill>
                <a:latin typeface="+mj-lt"/>
                <a:cs typeface="Times New Roman" pitchFamily="18" charset="0"/>
              </a:rPr>
              <a:t>Câu 2: </a:t>
            </a:r>
            <a:r>
              <a:rPr lang="en-US" sz="2400">
                <a:solidFill>
                  <a:srgbClr val="002060"/>
                </a:solidFill>
                <a:latin typeface="+mj-lt"/>
                <a:cs typeface="Times New Roman" pitchFamily="18" charset="0"/>
              </a:rPr>
              <a:t>Em hãy nêu các bước thực hiện thay thế trong Word?</a:t>
            </a:r>
          </a:p>
        </p:txBody>
      </p:sp>
      <p:sp>
        <p:nvSpPr>
          <p:cNvPr id="5" name="Rectangle 4"/>
          <p:cNvSpPr/>
          <p:nvPr/>
        </p:nvSpPr>
        <p:spPr>
          <a:xfrm>
            <a:off x="1822174" y="879471"/>
            <a:ext cx="8534400" cy="1320390"/>
          </a:xfrm>
          <a:prstGeom prst="rect">
            <a:avLst/>
          </a:prstGeom>
          <a:noFill/>
          <a:ln>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2"/>
          <p:cNvSpPr>
            <a:spLocks noGrp="1"/>
          </p:cNvSpPr>
          <p:nvPr>
            <p:ph type="body" sz="quarter" idx="10"/>
          </p:nvPr>
        </p:nvSpPr>
        <p:spPr>
          <a:xfrm>
            <a:off x="0" y="253384"/>
            <a:ext cx="8700167" cy="535531"/>
          </a:xfrm>
          <a:prstGeom prst="rect">
            <a:avLst/>
          </a:prstGeom>
        </p:spPr>
        <p:txBody>
          <a:bodyPr wrap="square">
            <a:spAutoFit/>
          </a:bodyPr>
          <a:lstStyle/>
          <a:p>
            <a:r>
              <a:rPr lang="en-US" sz="3200" b="1">
                <a:solidFill>
                  <a:srgbClr val="002060"/>
                </a:solidFill>
              </a:rPr>
              <a:t>2. Sử dụng công cụ tìm kiếm và thay thế</a:t>
            </a:r>
            <a:endParaRPr lang="en-US" sz="3200">
              <a:solidFill>
                <a:srgbClr val="002060"/>
              </a:solidFill>
            </a:endParaRPr>
          </a:p>
        </p:txBody>
      </p:sp>
      <p:cxnSp>
        <p:nvCxnSpPr>
          <p:cNvPr id="7" name="Straight Connector 6"/>
          <p:cNvCxnSpPr/>
          <p:nvPr/>
        </p:nvCxnSpPr>
        <p:spPr>
          <a:xfrm>
            <a:off x="5526154" y="2508686"/>
            <a:ext cx="0" cy="4108174"/>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1060" y="2431421"/>
            <a:ext cx="5274365" cy="2739211"/>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400" b="1" dirty="0">
                <a:solidFill>
                  <a:srgbClr val="FF0000"/>
                </a:solidFill>
                <a:latin typeface="+mj-lt"/>
                <a:ea typeface="SimSun" pitchFamily="2" charset="-122"/>
              </a:rPr>
              <a:t>a. </a:t>
            </a:r>
            <a:r>
              <a:rPr lang="en-US" altLang="zh-CN" sz="2400" b="1" dirty="0" err="1">
                <a:solidFill>
                  <a:srgbClr val="FF0000"/>
                </a:solidFill>
                <a:latin typeface="+mj-lt"/>
                <a:ea typeface="SimSun" pitchFamily="2" charset="-122"/>
              </a:rPr>
              <a:t>Tìm</a:t>
            </a:r>
            <a:r>
              <a:rPr lang="en-US" altLang="zh-CN" sz="2400" b="1" dirty="0">
                <a:solidFill>
                  <a:srgbClr val="FF0000"/>
                </a:solidFill>
                <a:latin typeface="+mj-lt"/>
                <a:ea typeface="SimSun" pitchFamily="2" charset="-122"/>
              </a:rPr>
              <a:t> </a:t>
            </a:r>
            <a:r>
              <a:rPr lang="en-US" altLang="zh-CN" sz="2400" b="1" dirty="0" err="1">
                <a:solidFill>
                  <a:srgbClr val="FF0000"/>
                </a:solidFill>
                <a:latin typeface="+mj-lt"/>
                <a:ea typeface="SimSun" pitchFamily="2" charset="-122"/>
              </a:rPr>
              <a:t>kiếm</a:t>
            </a:r>
            <a:r>
              <a:rPr lang="en-US" altLang="zh-CN" sz="2400" b="1" dirty="0">
                <a:solidFill>
                  <a:srgbClr val="FF0000"/>
                </a:solidFill>
                <a:latin typeface="+mj-lt"/>
                <a:ea typeface="SimSun" pitchFamily="2" charset="-122"/>
              </a:rPr>
              <a:t>: </a:t>
            </a:r>
            <a:r>
              <a:rPr lang="en-US" altLang="zh-CN" sz="2400" b="1" dirty="0" err="1">
                <a:solidFill>
                  <a:srgbClr val="FF0000"/>
                </a:solidFill>
                <a:latin typeface="+mj-lt"/>
                <a:ea typeface="SimSun" pitchFamily="2" charset="-122"/>
              </a:rPr>
              <a:t>Gồm</a:t>
            </a:r>
            <a:r>
              <a:rPr lang="en-US" altLang="zh-CN" sz="2400" b="1" dirty="0">
                <a:solidFill>
                  <a:srgbClr val="FF0000"/>
                </a:solidFill>
                <a:latin typeface="+mj-lt"/>
                <a:ea typeface="SimSun" pitchFamily="2" charset="-122"/>
              </a:rPr>
              <a:t> </a:t>
            </a:r>
            <a:r>
              <a:rPr lang="en-US" altLang="zh-CN" sz="2400" b="1" dirty="0" err="1">
                <a:solidFill>
                  <a:srgbClr val="FF0000"/>
                </a:solidFill>
                <a:latin typeface="+mj-lt"/>
                <a:ea typeface="SimSun" pitchFamily="2" charset="-122"/>
              </a:rPr>
              <a:t>có</a:t>
            </a:r>
            <a:r>
              <a:rPr lang="en-US" altLang="zh-CN" sz="2400" b="1" dirty="0">
                <a:solidFill>
                  <a:srgbClr val="FF0000"/>
                </a:solidFill>
                <a:latin typeface="+mj-lt"/>
                <a:ea typeface="SimSun" pitchFamily="2" charset="-122"/>
              </a:rPr>
              <a:t> 2 </a:t>
            </a:r>
            <a:r>
              <a:rPr lang="en-US" altLang="zh-CN" sz="2400" b="1" dirty="0" err="1">
                <a:solidFill>
                  <a:srgbClr val="FF0000"/>
                </a:solidFill>
                <a:latin typeface="+mj-lt"/>
                <a:ea typeface="SimSun" pitchFamily="2" charset="-122"/>
              </a:rPr>
              <a:t>bước</a:t>
            </a:r>
            <a:r>
              <a:rPr lang="en-US" altLang="zh-CN" sz="2400" b="1" dirty="0">
                <a:solidFill>
                  <a:srgbClr val="FF0000"/>
                </a:solidFill>
                <a:latin typeface="+mj-lt"/>
                <a:ea typeface="SimSun" pitchFamily="2" charset="-122"/>
              </a:rPr>
              <a:t>.</a:t>
            </a:r>
          </a:p>
          <a:p>
            <a:pPr eaLnBrk="0" hangingPunct="0">
              <a:lnSpc>
                <a:spcPct val="150000"/>
              </a:lnSpc>
              <a:spcBef>
                <a:spcPts val="600"/>
              </a:spcBef>
              <a:buClr>
                <a:schemeClr val="accent1"/>
              </a:buClr>
              <a:buSzPct val="80000"/>
              <a:buFont typeface="Wingdings 2" pitchFamily="18" charset="2"/>
              <a:buChar char=""/>
            </a:pPr>
            <a:r>
              <a:rPr lang="en-US" altLang="zh-CN" sz="2000" b="1" dirty="0">
                <a:solidFill>
                  <a:srgbClr val="002060"/>
                </a:solidFill>
                <a:latin typeface="+mj-lt"/>
                <a:ea typeface="SimSun" pitchFamily="2" charset="-122"/>
              </a:rPr>
              <a:t> B1. </a:t>
            </a:r>
            <a:r>
              <a:rPr lang="en-US" altLang="zh-CN" sz="2000" dirty="0">
                <a:solidFill>
                  <a:srgbClr val="002060"/>
                </a:solidFill>
                <a:latin typeface="+mj-lt"/>
                <a:ea typeface="SimSun" pitchFamily="2" charset="-122"/>
              </a:rPr>
              <a:t>N</a:t>
            </a:r>
            <a:r>
              <a:rPr lang="vi-VN" altLang="en-US" sz="2000" dirty="0">
                <a:solidFill>
                  <a:srgbClr val="002060"/>
                </a:solidFill>
                <a:latin typeface="+mj-lt"/>
              </a:rPr>
              <a:t>h</a:t>
            </a:r>
            <a:r>
              <a:rPr lang="en-US" altLang="zh-CN" sz="2000" dirty="0" err="1">
                <a:solidFill>
                  <a:srgbClr val="002060"/>
                </a:solidFill>
                <a:latin typeface="+mj-lt"/>
                <a:ea typeface="SimSun" pitchFamily="2" charset="-122"/>
              </a:rPr>
              <a:t>áy</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chuột</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vào</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thẻ</a:t>
            </a:r>
            <a:r>
              <a:rPr lang="en-US" altLang="zh-CN" sz="2000" dirty="0">
                <a:solidFill>
                  <a:srgbClr val="002060"/>
                </a:solidFill>
                <a:latin typeface="+mj-lt"/>
                <a:ea typeface="SimSun" pitchFamily="2" charset="-122"/>
              </a:rPr>
              <a:t> </a:t>
            </a:r>
            <a:r>
              <a:rPr lang="en-US" altLang="zh-CN" sz="2000" b="1" dirty="0">
                <a:solidFill>
                  <a:srgbClr val="002060"/>
                </a:solidFill>
                <a:latin typeface="+mj-lt"/>
                <a:ea typeface="SimSun" pitchFamily="2" charset="-122"/>
              </a:rPr>
              <a:t>Home </a:t>
            </a:r>
            <a:r>
              <a:rPr lang="en-US" altLang="zh-CN" sz="2000" dirty="0">
                <a:solidFill>
                  <a:srgbClr val="002060"/>
                </a:solidFill>
                <a:latin typeface="+mj-lt"/>
                <a:ea typeface="SimSun" pitchFamily="2" charset="-122"/>
              </a:rPr>
              <a:t>-&gt;</a:t>
            </a:r>
            <a:r>
              <a:rPr lang="en-US" altLang="zh-CN" sz="2000" b="1" dirty="0">
                <a:solidFill>
                  <a:srgbClr val="002060"/>
                </a:solidFill>
                <a:latin typeface="+mj-lt"/>
                <a:ea typeface="SimSun" pitchFamily="2" charset="-122"/>
              </a:rPr>
              <a:t> </a:t>
            </a:r>
            <a:r>
              <a:rPr lang="en-US" altLang="zh-CN" sz="2000" dirty="0" err="1">
                <a:solidFill>
                  <a:srgbClr val="002060"/>
                </a:solidFill>
                <a:ea typeface="SimSun" pitchFamily="2" charset="-122"/>
              </a:rPr>
              <a:t>nhóm</a:t>
            </a:r>
            <a:r>
              <a:rPr lang="en-US" altLang="zh-CN" sz="2000" dirty="0">
                <a:solidFill>
                  <a:srgbClr val="002060"/>
                </a:solidFill>
                <a:ea typeface="SimSun" pitchFamily="2" charset="-122"/>
              </a:rPr>
              <a:t> </a:t>
            </a:r>
            <a:r>
              <a:rPr lang="en-US" altLang="zh-CN" sz="2000" dirty="0" err="1">
                <a:solidFill>
                  <a:srgbClr val="002060"/>
                </a:solidFill>
                <a:ea typeface="SimSun" pitchFamily="2" charset="-122"/>
              </a:rPr>
              <a:t>lệnh</a:t>
            </a:r>
            <a:r>
              <a:rPr lang="en-US" altLang="zh-CN" sz="2000" dirty="0">
                <a:solidFill>
                  <a:srgbClr val="002060"/>
                </a:solidFill>
                <a:ea typeface="SimSun" pitchFamily="2" charset="-122"/>
              </a:rPr>
              <a:t> </a:t>
            </a:r>
            <a:r>
              <a:rPr lang="en-US" altLang="zh-CN" sz="2000" b="1" dirty="0">
                <a:solidFill>
                  <a:srgbClr val="002060"/>
                </a:solidFill>
                <a:ea typeface="SimSun" pitchFamily="2" charset="-122"/>
              </a:rPr>
              <a:t>Editing</a:t>
            </a:r>
            <a:r>
              <a:rPr lang="en-US" altLang="zh-CN" sz="2000" dirty="0">
                <a:solidFill>
                  <a:srgbClr val="002060"/>
                </a:solidFill>
                <a:ea typeface="SimSun" pitchFamily="2" charset="-122"/>
              </a:rPr>
              <a:t> -&gt; </a:t>
            </a:r>
            <a:r>
              <a:rPr lang="en-US" altLang="zh-CN" sz="2000" dirty="0" err="1">
                <a:solidFill>
                  <a:srgbClr val="002060"/>
                </a:solidFill>
                <a:ea typeface="SimSun" pitchFamily="2" charset="-122"/>
              </a:rPr>
              <a:t>chọn</a:t>
            </a:r>
            <a:r>
              <a:rPr lang="en-US" altLang="zh-CN" sz="2000" dirty="0">
                <a:solidFill>
                  <a:srgbClr val="002060"/>
                </a:solidFill>
                <a:ea typeface="SimSun" pitchFamily="2" charset="-122"/>
              </a:rPr>
              <a:t> </a:t>
            </a:r>
            <a:r>
              <a:rPr lang="en-US" altLang="zh-CN" sz="2000" b="1" dirty="0">
                <a:solidFill>
                  <a:srgbClr val="002060"/>
                </a:solidFill>
                <a:ea typeface="SimSun" pitchFamily="2" charset="-122"/>
              </a:rPr>
              <a:t>Find</a:t>
            </a:r>
            <a:r>
              <a:rPr lang="en-US" altLang="zh-CN" sz="2000" dirty="0">
                <a:solidFill>
                  <a:srgbClr val="002060"/>
                </a:solidFill>
                <a:ea typeface="SimSun" pitchFamily="2" charset="-122"/>
              </a:rPr>
              <a:t>.</a:t>
            </a:r>
            <a:endParaRPr lang="en-US" altLang="zh-CN" sz="2000" b="1" dirty="0">
              <a:solidFill>
                <a:srgbClr val="002060"/>
              </a:solidFill>
              <a:latin typeface="+mj-lt"/>
              <a:ea typeface="SimSun" pitchFamily="2" charset="-122"/>
            </a:endParaRPr>
          </a:p>
          <a:p>
            <a:pPr eaLnBrk="0" hangingPunct="0">
              <a:lnSpc>
                <a:spcPct val="150000"/>
              </a:lnSpc>
              <a:spcBef>
                <a:spcPts val="600"/>
              </a:spcBef>
              <a:buClr>
                <a:schemeClr val="accent1"/>
              </a:buClr>
              <a:buSzPct val="80000"/>
              <a:buFont typeface="Wingdings 2" pitchFamily="18" charset="2"/>
              <a:buChar char=""/>
            </a:pPr>
            <a:r>
              <a:rPr lang="en-US" altLang="zh-CN" sz="2000" b="1" dirty="0">
                <a:solidFill>
                  <a:schemeClr val="tx2"/>
                </a:solidFill>
                <a:latin typeface="+mj-lt"/>
                <a:ea typeface="SimSun" pitchFamily="2" charset="-122"/>
              </a:rPr>
              <a:t> B2. </a:t>
            </a:r>
            <a:r>
              <a:rPr lang="en-US" altLang="zh-CN" sz="2000" dirty="0" err="1">
                <a:solidFill>
                  <a:srgbClr val="002060"/>
                </a:solidFill>
                <a:ea typeface="SimSun" pitchFamily="2" charset="-122"/>
              </a:rPr>
              <a:t>Gõ</a:t>
            </a:r>
            <a:r>
              <a:rPr lang="en-US" altLang="zh-CN" sz="2000" dirty="0">
                <a:solidFill>
                  <a:srgbClr val="002060"/>
                </a:solidFill>
                <a:ea typeface="SimSun" pitchFamily="2" charset="-122"/>
              </a:rPr>
              <a:t> </a:t>
            </a:r>
            <a:r>
              <a:rPr lang="en-US" altLang="zh-CN" sz="2000" dirty="0" err="1">
                <a:solidFill>
                  <a:srgbClr val="002060"/>
                </a:solidFill>
                <a:ea typeface="SimSun" pitchFamily="2" charset="-122"/>
              </a:rPr>
              <a:t>nội</a:t>
            </a:r>
            <a:r>
              <a:rPr lang="en-US" altLang="zh-CN" sz="2000" dirty="0">
                <a:solidFill>
                  <a:srgbClr val="002060"/>
                </a:solidFill>
                <a:ea typeface="SimSun" pitchFamily="2" charset="-122"/>
              </a:rPr>
              <a:t> dung </a:t>
            </a:r>
            <a:r>
              <a:rPr lang="en-US" altLang="zh-CN" sz="2000" dirty="0" err="1">
                <a:solidFill>
                  <a:srgbClr val="002060"/>
                </a:solidFill>
                <a:ea typeface="SimSun" pitchFamily="2" charset="-122"/>
              </a:rPr>
              <a:t>cần</a:t>
            </a:r>
            <a:r>
              <a:rPr lang="en-US" altLang="zh-CN" sz="2000" dirty="0">
                <a:solidFill>
                  <a:srgbClr val="002060"/>
                </a:solidFill>
                <a:ea typeface="SimSun" pitchFamily="2" charset="-122"/>
              </a:rPr>
              <a:t> </a:t>
            </a:r>
            <a:r>
              <a:rPr lang="en-US" altLang="zh-CN" sz="2000" dirty="0" err="1">
                <a:solidFill>
                  <a:srgbClr val="002060"/>
                </a:solidFill>
                <a:ea typeface="SimSun" pitchFamily="2" charset="-122"/>
              </a:rPr>
              <a:t>tìm</a:t>
            </a:r>
            <a:r>
              <a:rPr lang="en-US" altLang="zh-CN" sz="2000" dirty="0">
                <a:solidFill>
                  <a:srgbClr val="002060"/>
                </a:solidFill>
                <a:ea typeface="SimSun" pitchFamily="2" charset="-122"/>
              </a:rPr>
              <a:t> </a:t>
            </a:r>
            <a:r>
              <a:rPr lang="en-US" altLang="zh-CN" sz="2000" dirty="0" err="1">
                <a:solidFill>
                  <a:srgbClr val="002060"/>
                </a:solidFill>
                <a:ea typeface="SimSun" pitchFamily="2" charset="-122"/>
              </a:rPr>
              <a:t>vào</a:t>
            </a:r>
            <a:r>
              <a:rPr lang="en-US" altLang="zh-CN" sz="2000" dirty="0">
                <a:solidFill>
                  <a:srgbClr val="002060"/>
                </a:solidFill>
                <a:ea typeface="SimSun" pitchFamily="2" charset="-122"/>
              </a:rPr>
              <a:t> ô </a:t>
            </a:r>
          </a:p>
          <a:p>
            <a:pPr eaLnBrk="0" hangingPunct="0">
              <a:lnSpc>
                <a:spcPct val="150000"/>
              </a:lnSpc>
              <a:spcBef>
                <a:spcPts val="600"/>
              </a:spcBef>
              <a:buClr>
                <a:schemeClr val="accent1"/>
              </a:buClr>
              <a:buSzPct val="80000"/>
            </a:pPr>
            <a:r>
              <a:rPr lang="en-US" altLang="zh-CN" sz="2000" b="1" dirty="0">
                <a:solidFill>
                  <a:srgbClr val="002060"/>
                </a:solidFill>
                <a:ea typeface="SimSun" pitchFamily="2" charset="-122"/>
              </a:rPr>
              <a:t>   Navigation</a:t>
            </a:r>
            <a:r>
              <a:rPr lang="en-US" altLang="zh-CN" sz="2000" dirty="0">
                <a:solidFill>
                  <a:srgbClr val="002060"/>
                </a:solidFill>
                <a:ea typeface="SimSun" pitchFamily="2" charset="-122"/>
              </a:rPr>
              <a:t> -&gt; </a:t>
            </a:r>
            <a:r>
              <a:rPr lang="en-US" altLang="zh-CN" sz="2000" b="1" dirty="0">
                <a:solidFill>
                  <a:srgbClr val="002060"/>
                </a:solidFill>
                <a:ea typeface="SimSun" pitchFamily="2" charset="-122"/>
              </a:rPr>
              <a:t>Enter</a:t>
            </a:r>
            <a:r>
              <a:rPr lang="en-US" altLang="zh-CN" sz="2000" dirty="0">
                <a:solidFill>
                  <a:srgbClr val="002060"/>
                </a:solidFill>
                <a:ea typeface="SimSun" pitchFamily="2" charset="-122"/>
              </a:rPr>
              <a:t> </a:t>
            </a:r>
            <a:endParaRPr lang="en-US" altLang="zh-CN" sz="2000" dirty="0">
              <a:solidFill>
                <a:srgbClr val="002060"/>
              </a:solidFill>
              <a:latin typeface="+mj-lt"/>
              <a:ea typeface="SimSun" pitchFamily="2" charset="-122"/>
            </a:endParaRPr>
          </a:p>
        </p:txBody>
      </p:sp>
      <p:sp>
        <p:nvSpPr>
          <p:cNvPr id="9" name="Rectangle 8"/>
          <p:cNvSpPr/>
          <p:nvPr/>
        </p:nvSpPr>
        <p:spPr>
          <a:xfrm>
            <a:off x="5804452" y="2431421"/>
            <a:ext cx="6241774" cy="3667094"/>
          </a:xfrm>
          <a:prstGeom prst="rect">
            <a:avLst/>
          </a:prstGeom>
        </p:spPr>
        <p:txBody>
          <a:bodyPr wrap="square">
            <a:spAutoFit/>
          </a:bodyPr>
          <a:lstStyle/>
          <a:p>
            <a:pPr eaLnBrk="0" hangingPunct="0">
              <a:lnSpc>
                <a:spcPct val="150000"/>
              </a:lnSpc>
              <a:spcBef>
                <a:spcPts val="600"/>
              </a:spcBef>
              <a:buClr>
                <a:schemeClr val="accent1"/>
              </a:buClr>
              <a:buSzPct val="80000"/>
            </a:pPr>
            <a:r>
              <a:rPr lang="en-US" altLang="zh-CN" sz="2400" b="1" dirty="0">
                <a:solidFill>
                  <a:srgbClr val="FF0000"/>
                </a:solidFill>
                <a:latin typeface="+mj-lt"/>
                <a:ea typeface="SimSun" pitchFamily="2" charset="-122"/>
              </a:rPr>
              <a:t>b. </a:t>
            </a:r>
            <a:r>
              <a:rPr lang="en-US" altLang="zh-CN" sz="2400" b="1" dirty="0" err="1">
                <a:solidFill>
                  <a:srgbClr val="FF0000"/>
                </a:solidFill>
                <a:latin typeface="+mj-lt"/>
                <a:ea typeface="SimSun" pitchFamily="2" charset="-122"/>
              </a:rPr>
              <a:t>Thay</a:t>
            </a:r>
            <a:r>
              <a:rPr lang="en-US" altLang="zh-CN" sz="2400" b="1" dirty="0">
                <a:solidFill>
                  <a:srgbClr val="FF0000"/>
                </a:solidFill>
                <a:latin typeface="+mj-lt"/>
                <a:ea typeface="SimSun" pitchFamily="2" charset="-122"/>
              </a:rPr>
              <a:t> </a:t>
            </a:r>
            <a:r>
              <a:rPr lang="en-US" altLang="zh-CN" sz="2400" b="1" dirty="0" err="1">
                <a:solidFill>
                  <a:srgbClr val="FF0000"/>
                </a:solidFill>
                <a:latin typeface="+mj-lt"/>
                <a:ea typeface="SimSun" pitchFamily="2" charset="-122"/>
              </a:rPr>
              <a:t>thế</a:t>
            </a:r>
            <a:r>
              <a:rPr lang="en-US" altLang="zh-CN" sz="2400" b="1" dirty="0">
                <a:solidFill>
                  <a:srgbClr val="FF0000"/>
                </a:solidFill>
                <a:latin typeface="+mj-lt"/>
                <a:ea typeface="SimSun" pitchFamily="2" charset="-122"/>
              </a:rPr>
              <a:t>: </a:t>
            </a:r>
            <a:r>
              <a:rPr lang="en-US" altLang="zh-CN" sz="2400" b="1" dirty="0" err="1">
                <a:solidFill>
                  <a:srgbClr val="FF0000"/>
                </a:solidFill>
                <a:latin typeface="+mj-lt"/>
                <a:ea typeface="SimSun" pitchFamily="2" charset="-122"/>
              </a:rPr>
              <a:t>Gồm</a:t>
            </a:r>
            <a:r>
              <a:rPr lang="en-US" altLang="zh-CN" sz="2400" b="1" dirty="0">
                <a:solidFill>
                  <a:srgbClr val="FF0000"/>
                </a:solidFill>
                <a:latin typeface="+mj-lt"/>
                <a:ea typeface="SimSun" pitchFamily="2" charset="-122"/>
              </a:rPr>
              <a:t> 4 </a:t>
            </a:r>
            <a:r>
              <a:rPr lang="en-US" altLang="zh-CN" sz="2400" b="1" dirty="0" err="1">
                <a:solidFill>
                  <a:srgbClr val="FF0000"/>
                </a:solidFill>
                <a:latin typeface="+mj-lt"/>
                <a:ea typeface="SimSun" pitchFamily="2" charset="-122"/>
              </a:rPr>
              <a:t>bước</a:t>
            </a:r>
            <a:r>
              <a:rPr lang="en-US" altLang="zh-CN" sz="2400" b="1" dirty="0">
                <a:solidFill>
                  <a:srgbClr val="FF0000"/>
                </a:solidFill>
                <a:latin typeface="+mj-lt"/>
                <a:ea typeface="SimSun" pitchFamily="2" charset="-122"/>
              </a:rPr>
              <a:t>:</a:t>
            </a:r>
          </a:p>
          <a:p>
            <a:pPr eaLnBrk="0" hangingPunct="0">
              <a:lnSpc>
                <a:spcPct val="150000"/>
              </a:lnSpc>
              <a:spcBef>
                <a:spcPts val="600"/>
              </a:spcBef>
              <a:buClr>
                <a:schemeClr val="accent1"/>
              </a:buClr>
              <a:buSzPct val="80000"/>
              <a:buFont typeface="Wingdings 2" pitchFamily="18" charset="2"/>
              <a:buChar char=""/>
            </a:pPr>
            <a:r>
              <a:rPr lang="en-US" altLang="zh-CN" sz="2000" b="1" dirty="0">
                <a:solidFill>
                  <a:srgbClr val="002060"/>
                </a:solidFill>
                <a:latin typeface="+mj-lt"/>
                <a:ea typeface="SimSun" pitchFamily="2" charset="-122"/>
              </a:rPr>
              <a:t> B1. </a:t>
            </a:r>
            <a:r>
              <a:rPr lang="en-US" altLang="zh-CN" sz="2000" dirty="0">
                <a:solidFill>
                  <a:srgbClr val="002060"/>
                </a:solidFill>
                <a:latin typeface="+mj-lt"/>
                <a:ea typeface="SimSun" pitchFamily="2" charset="-122"/>
              </a:rPr>
              <a:t>Trong </a:t>
            </a:r>
            <a:r>
              <a:rPr lang="en-US" altLang="zh-CN" sz="2000" dirty="0" err="1">
                <a:solidFill>
                  <a:srgbClr val="002060"/>
                </a:solidFill>
                <a:latin typeface="+mj-lt"/>
                <a:ea typeface="SimSun" pitchFamily="2" charset="-122"/>
              </a:rPr>
              <a:t>nhóm</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lệnh</a:t>
            </a:r>
            <a:r>
              <a:rPr lang="en-US" altLang="zh-CN" sz="2000" dirty="0">
                <a:solidFill>
                  <a:srgbClr val="002060"/>
                </a:solidFill>
                <a:latin typeface="+mj-lt"/>
                <a:ea typeface="SimSun" pitchFamily="2" charset="-122"/>
              </a:rPr>
              <a:t> Editing \ Replace.</a:t>
            </a:r>
          </a:p>
          <a:p>
            <a:pPr eaLnBrk="0" hangingPunct="0">
              <a:lnSpc>
                <a:spcPct val="150000"/>
              </a:lnSpc>
              <a:spcBef>
                <a:spcPts val="600"/>
              </a:spcBef>
              <a:buClr>
                <a:schemeClr val="accent1"/>
              </a:buClr>
              <a:buSzPct val="80000"/>
              <a:buFont typeface="Wingdings 2" pitchFamily="18" charset="2"/>
              <a:buChar char=""/>
            </a:pPr>
            <a:r>
              <a:rPr lang="en-US" altLang="zh-CN" sz="2000" b="1" dirty="0">
                <a:solidFill>
                  <a:srgbClr val="002060"/>
                </a:solidFill>
                <a:latin typeface="+mj-lt"/>
                <a:ea typeface="SimSun" pitchFamily="2" charset="-122"/>
              </a:rPr>
              <a:t> B2. </a:t>
            </a:r>
            <a:r>
              <a:rPr lang="en-US" altLang="zh-CN" sz="2000" dirty="0" err="1">
                <a:solidFill>
                  <a:srgbClr val="002060"/>
                </a:solidFill>
                <a:latin typeface="+mj-lt"/>
                <a:ea typeface="SimSun" pitchFamily="2" charset="-122"/>
              </a:rPr>
              <a:t>Gõ</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từ</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cụm</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từ</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cần</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tìm</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trong</a:t>
            </a:r>
            <a:r>
              <a:rPr lang="en-US" altLang="zh-CN" sz="2000" dirty="0">
                <a:solidFill>
                  <a:srgbClr val="002060"/>
                </a:solidFill>
                <a:latin typeface="+mj-lt"/>
                <a:ea typeface="SimSun" pitchFamily="2" charset="-122"/>
              </a:rPr>
              <a:t> ô Find what.</a:t>
            </a:r>
          </a:p>
          <a:p>
            <a:pPr eaLnBrk="0" hangingPunct="0">
              <a:lnSpc>
                <a:spcPct val="150000"/>
              </a:lnSpc>
              <a:spcBef>
                <a:spcPts val="600"/>
              </a:spcBef>
              <a:buClr>
                <a:schemeClr val="accent1"/>
              </a:buClr>
              <a:buSzPct val="80000"/>
              <a:buFont typeface="Wingdings 2" pitchFamily="18" charset="2"/>
              <a:buChar char=""/>
            </a:pPr>
            <a:r>
              <a:rPr lang="en-US" altLang="zh-CN" sz="2000" b="1" dirty="0">
                <a:solidFill>
                  <a:srgbClr val="002060"/>
                </a:solidFill>
                <a:latin typeface="+mj-lt"/>
                <a:ea typeface="SimSun" pitchFamily="2" charset="-122"/>
              </a:rPr>
              <a:t> B3. </a:t>
            </a:r>
            <a:r>
              <a:rPr lang="en-US" altLang="zh-CN" sz="2000" dirty="0" err="1">
                <a:solidFill>
                  <a:srgbClr val="002060"/>
                </a:solidFill>
                <a:latin typeface="+mj-lt"/>
                <a:ea typeface="SimSun" pitchFamily="2" charset="-122"/>
              </a:rPr>
              <a:t>Gõ</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từ</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hoặc</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cụm</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từ</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thay</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thế</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trong</a:t>
            </a:r>
            <a:r>
              <a:rPr lang="en-US" altLang="zh-CN" sz="2000" dirty="0">
                <a:solidFill>
                  <a:srgbClr val="002060"/>
                </a:solidFill>
                <a:latin typeface="+mj-lt"/>
                <a:ea typeface="SimSun" pitchFamily="2" charset="-122"/>
              </a:rPr>
              <a:t> ô Replace with.</a:t>
            </a:r>
          </a:p>
          <a:p>
            <a:pPr eaLnBrk="0" hangingPunct="0">
              <a:lnSpc>
                <a:spcPct val="150000"/>
              </a:lnSpc>
              <a:spcBef>
                <a:spcPts val="600"/>
              </a:spcBef>
              <a:buClr>
                <a:schemeClr val="accent1"/>
              </a:buClr>
              <a:buSzPct val="80000"/>
              <a:buFont typeface="Wingdings 2" pitchFamily="18" charset="2"/>
              <a:buChar char=""/>
            </a:pPr>
            <a:r>
              <a:rPr lang="en-US" altLang="zh-CN" sz="2000" b="1" dirty="0">
                <a:solidFill>
                  <a:srgbClr val="002060"/>
                </a:solidFill>
                <a:latin typeface="+mj-lt"/>
                <a:ea typeface="SimSun" pitchFamily="2" charset="-122"/>
              </a:rPr>
              <a:t> B4. </a:t>
            </a:r>
            <a:r>
              <a:rPr lang="en-US" altLang="zh-CN" sz="2000" dirty="0" err="1">
                <a:solidFill>
                  <a:srgbClr val="002060"/>
                </a:solidFill>
                <a:latin typeface="+mj-lt"/>
                <a:ea typeface="SimSun" pitchFamily="2" charset="-122"/>
              </a:rPr>
              <a:t>Nháy</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chuột</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vào</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nút</a:t>
            </a:r>
            <a:r>
              <a:rPr lang="en-US" altLang="zh-CN" sz="2000" dirty="0">
                <a:solidFill>
                  <a:srgbClr val="002060"/>
                </a:solidFill>
                <a:latin typeface="+mj-lt"/>
                <a:ea typeface="SimSun" pitchFamily="2" charset="-122"/>
              </a:rPr>
              <a:t> Replace (replace All) </a:t>
            </a:r>
            <a:r>
              <a:rPr lang="en-US" altLang="zh-CN" sz="2000" dirty="0" err="1">
                <a:solidFill>
                  <a:srgbClr val="002060"/>
                </a:solidFill>
                <a:latin typeface="+mj-lt"/>
                <a:ea typeface="SimSun" pitchFamily="2" charset="-122"/>
              </a:rPr>
              <a:t>để</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thực</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hiện</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thay</a:t>
            </a:r>
            <a:r>
              <a:rPr lang="en-US" altLang="zh-CN" sz="2000" dirty="0">
                <a:solidFill>
                  <a:srgbClr val="002060"/>
                </a:solidFill>
                <a:latin typeface="+mj-lt"/>
                <a:ea typeface="SimSun" pitchFamily="2" charset="-122"/>
              </a:rPr>
              <a:t> </a:t>
            </a:r>
            <a:r>
              <a:rPr lang="en-US" altLang="zh-CN" sz="2000" dirty="0" err="1">
                <a:solidFill>
                  <a:srgbClr val="002060"/>
                </a:solidFill>
                <a:latin typeface="+mj-lt"/>
                <a:ea typeface="SimSun" pitchFamily="2" charset="-122"/>
              </a:rPr>
              <a:t>thế</a:t>
            </a:r>
            <a:r>
              <a:rPr lang="en-US" altLang="zh-CN" sz="2000" dirty="0">
                <a:solidFill>
                  <a:srgbClr val="002060"/>
                </a:solidFill>
                <a:latin typeface="+mj-lt"/>
                <a:ea typeface="SimSun" pitchFamily="2" charset="-122"/>
              </a:rPr>
              <a:t>.</a:t>
            </a:r>
          </a:p>
        </p:txBody>
      </p:sp>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193735"/>
            <a:ext cx="11573197" cy="724247"/>
          </a:xfrm>
          <a:prstGeom prst="rect">
            <a:avLst/>
          </a:prstGeom>
        </p:spPr>
        <p:txBody>
          <a:bodyPr wrap="square">
            <a:spAutoFit/>
          </a:bodyPr>
          <a:lstStyle/>
          <a:p>
            <a:r>
              <a:rPr lang="en-US" sz="3200" b="1">
                <a:solidFill>
                  <a:srgbClr val="002060"/>
                </a:solidFill>
              </a:rPr>
              <a:t>2. Sử dụng công cụ tìm kiếm và thay 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532976" y="1004717"/>
            <a:ext cx="2167580" cy="461665"/>
          </a:xfrm>
          <a:prstGeom prst="rect">
            <a:avLst/>
          </a:prstGeom>
        </p:spPr>
        <p:txBody>
          <a:bodyPr wrap="none">
            <a:spAutoFit/>
          </a:bodyPr>
          <a:lstStyle/>
          <a:p>
            <a:pPr algn="ctr"/>
            <a:r>
              <a:rPr lang="en-US" altLang="en-US" sz="2400" b="1" i="1">
                <a:solidFill>
                  <a:srgbClr val="002060"/>
                </a:solidFill>
                <a:latin typeface="+mj-lt"/>
              </a:rPr>
              <a:t>2.1</a:t>
            </a:r>
            <a:r>
              <a:rPr lang="en-US" altLang="zh-CN" sz="2400" b="1" i="1">
                <a:solidFill>
                  <a:srgbClr val="002060"/>
                </a:solidFill>
                <a:latin typeface="+mj-lt"/>
                <a:ea typeface="SimSun" pitchFamily="2" charset="-122"/>
              </a:rPr>
              <a:t>. Tìm </a:t>
            </a:r>
            <a:r>
              <a:rPr lang="vi-VN" altLang="en-US" sz="2400" b="1" i="1">
                <a:solidFill>
                  <a:srgbClr val="002060"/>
                </a:solidFill>
                <a:latin typeface="+mj-lt"/>
              </a:rPr>
              <a:t>Kiếm</a:t>
            </a:r>
          </a:p>
        </p:txBody>
      </p:sp>
      <p:sp>
        <p:nvSpPr>
          <p:cNvPr id="61" name="Rectangle 60"/>
          <p:cNvSpPr/>
          <p:nvPr/>
        </p:nvSpPr>
        <p:spPr>
          <a:xfrm>
            <a:off x="821635" y="1485744"/>
            <a:ext cx="6096000" cy="1277273"/>
          </a:xfrm>
          <a:prstGeom prst="rect">
            <a:avLst/>
          </a:prstGeom>
        </p:spPr>
        <p:txBody>
          <a:bodyPr>
            <a:spAutoFit/>
          </a:bodyPr>
          <a:lstStyle/>
          <a:p>
            <a:pPr eaLnBrk="0" hangingPunct="0">
              <a:lnSpc>
                <a:spcPct val="150000"/>
              </a:lnSpc>
              <a:spcBef>
                <a:spcPts val="600"/>
              </a:spcBef>
              <a:buClr>
                <a:schemeClr val="accent1"/>
              </a:buClr>
              <a:buSzPct val="80000"/>
              <a:buFont typeface="Wingdings 2" pitchFamily="18" charset="2"/>
              <a:buChar char=""/>
            </a:pPr>
            <a:r>
              <a:rPr lang="en-US" altLang="zh-CN" sz="2400">
                <a:solidFill>
                  <a:srgbClr val="002060"/>
                </a:solidFill>
                <a:latin typeface="+mj-lt"/>
                <a:ea typeface="SimSun" pitchFamily="2" charset="-122"/>
              </a:rPr>
              <a:t> Các bước thực hiện:</a:t>
            </a:r>
          </a:p>
          <a:p>
            <a:pPr eaLnBrk="0" hangingPunct="0">
              <a:lnSpc>
                <a:spcPct val="150000"/>
              </a:lnSpc>
              <a:spcBef>
                <a:spcPts val="600"/>
              </a:spcBef>
              <a:buClr>
                <a:schemeClr val="accent1"/>
              </a:buClr>
              <a:buSzPct val="80000"/>
            </a:pPr>
            <a:r>
              <a:rPr lang="en-US" altLang="zh-CN" sz="2400" b="1">
                <a:solidFill>
                  <a:srgbClr val="002060"/>
                </a:solidFill>
                <a:latin typeface="+mj-lt"/>
                <a:ea typeface="SimSun" pitchFamily="2" charset="-122"/>
              </a:rPr>
              <a:t>*Bước 1</a:t>
            </a:r>
            <a:r>
              <a:rPr lang="en-US" altLang="zh-CN" sz="2400">
                <a:solidFill>
                  <a:schemeClr val="tx2"/>
                </a:solidFill>
                <a:latin typeface="+mj-lt"/>
                <a:ea typeface="SimSun" pitchFamily="2" charset="-122"/>
              </a:rPr>
              <a:t>:</a:t>
            </a:r>
          </a:p>
        </p:txBody>
      </p:sp>
      <p:sp>
        <p:nvSpPr>
          <p:cNvPr id="62" name="Rectangle 61"/>
          <p:cNvSpPr/>
          <p:nvPr/>
        </p:nvSpPr>
        <p:spPr>
          <a:xfrm>
            <a:off x="2278622" y="2289684"/>
            <a:ext cx="6261651" cy="461665"/>
          </a:xfrm>
          <a:prstGeom prst="rect">
            <a:avLst/>
          </a:prstGeom>
        </p:spPr>
        <p:txBody>
          <a:bodyPr wrap="none">
            <a:spAutoFit/>
          </a:bodyPr>
          <a:lstStyle/>
          <a:p>
            <a:r>
              <a:rPr lang="en-US" altLang="zh-CN" sz="2400">
                <a:solidFill>
                  <a:srgbClr val="002060"/>
                </a:solidFill>
                <a:latin typeface="+mj-lt"/>
                <a:ea typeface="SimSun" pitchFamily="2" charset="-122"/>
              </a:rPr>
              <a:t>Vào </a:t>
            </a:r>
            <a:r>
              <a:rPr lang="vi-VN" altLang="en-US" sz="2400">
                <a:solidFill>
                  <a:srgbClr val="FF0000"/>
                </a:solidFill>
                <a:latin typeface="+mj-lt"/>
              </a:rPr>
              <a:t>Home</a:t>
            </a:r>
            <a:r>
              <a:rPr lang="vi-VN" altLang="en-US" sz="2400">
                <a:solidFill>
                  <a:srgbClr val="002060"/>
                </a:solidFill>
                <a:latin typeface="+mj-lt"/>
              </a:rPr>
              <a:t> --&gt;</a:t>
            </a:r>
            <a:r>
              <a:rPr lang="en-US" altLang="en-US" sz="2400">
                <a:solidFill>
                  <a:srgbClr val="002060"/>
                </a:solidFill>
                <a:latin typeface="+mj-lt"/>
              </a:rPr>
              <a:t>trong hộp </a:t>
            </a:r>
            <a:r>
              <a:rPr lang="vi-VN" altLang="en-US" sz="2400">
                <a:solidFill>
                  <a:srgbClr val="FF0000"/>
                </a:solidFill>
                <a:latin typeface="+mj-lt"/>
              </a:rPr>
              <a:t>Editing</a:t>
            </a:r>
            <a:r>
              <a:rPr lang="vi-VN" altLang="en-US" sz="2400">
                <a:solidFill>
                  <a:srgbClr val="002060"/>
                </a:solidFill>
                <a:latin typeface="+mj-lt"/>
              </a:rPr>
              <a:t>--&gt;</a:t>
            </a:r>
            <a:r>
              <a:rPr lang="en-US" altLang="en-US" sz="2400">
                <a:solidFill>
                  <a:srgbClr val="002060"/>
                </a:solidFill>
                <a:latin typeface="+mj-lt"/>
              </a:rPr>
              <a:t>chọn </a:t>
            </a:r>
            <a:r>
              <a:rPr lang="vi-VN" altLang="en-US" sz="2400">
                <a:solidFill>
                  <a:srgbClr val="FF0000"/>
                </a:solidFill>
                <a:latin typeface="+mj-lt"/>
              </a:rPr>
              <a:t>Find</a:t>
            </a:r>
            <a:r>
              <a:rPr lang="en-US" altLang="zh-CN" sz="2400">
                <a:solidFill>
                  <a:srgbClr val="002060"/>
                </a:solidFill>
                <a:latin typeface="+mj-lt"/>
                <a:ea typeface="SimSun" pitchFamily="2" charset="-122"/>
              </a:rPr>
              <a:t>.</a:t>
            </a:r>
            <a:endParaRPr lang="en-US" sz="2400">
              <a:solidFill>
                <a:srgbClr val="002060"/>
              </a:solidFill>
              <a:latin typeface="+mj-lt"/>
            </a:endParaRPr>
          </a:p>
        </p:txBody>
      </p:sp>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158" y="2786936"/>
            <a:ext cx="10045148" cy="3955774"/>
          </a:xfrm>
          <a:prstGeom prst="rect">
            <a:avLst/>
          </a:prstGeom>
        </p:spPr>
      </p:pic>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inVertical)">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down)">
                                      <p:cBhvr>
                                        <p:cTn id="2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2973</TotalTime>
  <Words>1533</Words>
  <Application>Microsoft Office PowerPoint</Application>
  <PresentationFormat>Widescreen</PresentationFormat>
  <Paragraphs>163</Paragraphs>
  <Slides>19</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19</vt:i4>
      </vt:variant>
    </vt:vector>
  </HeadingPairs>
  <TitlesOfParts>
    <vt:vector size="24" baseType="lpstr">
      <vt:lpstr>Arial</vt:lpstr>
      <vt:lpstr>Wingdings 2</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Nguyễn Ngọc Thúy</cp:lastModifiedBy>
  <cp:revision>139</cp:revision>
  <dcterms:created xsi:type="dcterms:W3CDTF">2019-01-14T06:35:35Z</dcterms:created>
  <dcterms:modified xsi:type="dcterms:W3CDTF">2023-11-24T03:33:34Z</dcterms:modified>
</cp:coreProperties>
</file>