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8" r:id="rId5"/>
  </p:sldMasterIdLst>
  <p:notesMasterIdLst>
    <p:notesMasterId r:id="rId24"/>
  </p:notesMasterIdLst>
  <p:sldIdLst>
    <p:sldId id="256" r:id="rId6"/>
    <p:sldId id="257" r:id="rId7"/>
    <p:sldId id="258" r:id="rId8"/>
    <p:sldId id="265" r:id="rId9"/>
    <p:sldId id="283" r:id="rId10"/>
    <p:sldId id="284" r:id="rId11"/>
    <p:sldId id="285" r:id="rId12"/>
    <p:sldId id="286" r:id="rId13"/>
    <p:sldId id="288" r:id="rId14"/>
    <p:sldId id="289" r:id="rId15"/>
    <p:sldId id="290" r:id="rId16"/>
    <p:sldId id="295" r:id="rId17"/>
    <p:sldId id="296" r:id="rId18"/>
    <p:sldId id="291" r:id="rId19"/>
    <p:sldId id="294" r:id="rId20"/>
    <p:sldId id="282" r:id="rId21"/>
    <p:sldId id="279" r:id="rId22"/>
    <p:sldId id="26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0D0E"/>
    <a:srgbClr val="15142A"/>
    <a:srgbClr val="FAED3B"/>
    <a:srgbClr val="70AD47"/>
    <a:srgbClr val="A7FDFF"/>
    <a:srgbClr val="3CDFE6"/>
    <a:srgbClr val="1F4E79"/>
    <a:srgbClr val="ED7D31"/>
    <a:srgbClr val="C55A11"/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4954" autoAdjust="0"/>
  </p:normalViewPr>
  <p:slideViewPr>
    <p:cSldViewPr snapToGrid="0">
      <p:cViewPr varScale="1">
        <p:scale>
          <a:sx n="86" d="100"/>
          <a:sy n="86" d="100"/>
        </p:scale>
        <p:origin x="684" y="-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62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DD0F9D-1C36-4A0C-9057-6F3B0F7FA99E}" type="datetime1">
              <a:rPr 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6/30/2022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BÙI THỤY THÙY TRANG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8FEF28-66EA-4917-A633-2317711E7F38}" type="slidenum">
              <a:rPr lang="en-US" altLang="en-US" smtClean="0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462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D53999-4182-485D-A1BD-0386D7B9E9D2}" type="datetime1">
              <a:rPr 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6/30/2022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BÙI THỤY THÙY TRANG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C0C74BE-EDF7-469D-BC1E-033E30D2EB93}" type="slidenum">
              <a:rPr lang="en-US" altLang="en-US" smtClean="0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143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9E2D18-BC6F-4357-B835-FE237BA83D50}" type="datetime1">
              <a:rPr 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6/30/2022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BÙI THỤY THÙY TRANG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E627DF-426B-4FF5-B815-55003A91859D}" type="slidenum">
              <a:rPr lang="en-US" altLang="en-US" smtClean="0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066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0FC391-8265-4799-88F1-6E4C56A3E7A5}" type="datetime1">
              <a:rPr 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6/30/2022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BÙI THỤY THÙY TRANG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82E2DBF-FF99-4350-ABDB-94E2C33D6A00}" type="slidenum">
              <a:rPr lang="en-US" altLang="en-US" smtClean="0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968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33286-0E63-4134-A5BC-B902F379070E}" type="datetime1">
              <a:rPr 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6/30/2022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BÙI THỤY THÙY TRANG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149BD0E-F1B0-45BF-8159-16188E83415E}" type="slidenum">
              <a:rPr lang="en-US" altLang="en-US" smtClean="0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335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3B5D36-2144-472D-A010-640B127D62C2}" type="datetime1">
              <a:rPr 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6/30/2022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BÙI THỤY THÙY TRANG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D49FDAD-9529-4D69-B2F7-49EDCEE18676}" type="slidenum">
              <a:rPr lang="en-US" altLang="en-US" smtClean="0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807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83F400-4530-4129-9D9F-FED2126A3A6F}" type="datetime1">
              <a:rPr 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6/30/2022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BÙI THỤY THÙY TRANG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4FD173-937B-4360-B1C6-207A41A53D22}" type="slidenum">
              <a:rPr lang="en-US" altLang="en-US" smtClean="0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8074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FC4A08-9028-44C7-BB6C-3EBC44FC2230}" type="datetime1">
              <a:rPr 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6/30/2022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BÙI THỤY THÙY TRANG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1D8D117-AEE0-439C-8D10-1749AFFE4D9B}" type="slidenum">
              <a:rPr lang="en-US" altLang="en-US" smtClean="0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1134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877891-5B5D-4209-8618-E7435BE335EB}" type="datetime1">
              <a:rPr 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6/30/2022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BÙI THỤY THÙY TRANG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EB9F5F-56DA-4786-AC03-7A1C34935F78}" type="slidenum">
              <a:rPr lang="en-US" altLang="en-US" smtClean="0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3324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4C6CA-5426-45AC-9E93-B8BEB42C2F38}" type="datetime1">
              <a:rPr 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6/30/2022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BÙI THỤY THÙY TRANG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B19EBC7-745E-4BED-A035-9224C61B87F0}" type="slidenum">
              <a:rPr lang="en-US" altLang="en-US" smtClean="0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466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81000"/>
            <a:ext cx="27432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0264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E55A4B-9097-4326-B8E4-4EA0FBBB4284}" type="datetime1">
              <a:rPr 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6/30/2022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BÙI THỤY THÙY TRANG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4F48558-5CDA-44C8-9D38-907943275574}" type="slidenum">
              <a:rPr lang="en-US" altLang="en-US" smtClean="0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3268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51F020-297F-48CC-9F22-DA5678BCAE3A}" type="slidenum">
              <a:rPr lang="en-US" altLang="en-US" smtClean="0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02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6/30/2022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10972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85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EC71DA-3361-414D-9347-52FAEA98C7C7}" type="datetime1">
              <a:rPr 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6/30/2022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85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BÙI THỤY THÙY TRANG</a:t>
            </a:r>
          </a:p>
        </p:txBody>
      </p:sp>
      <p:sp>
        <p:nvSpPr>
          <p:cNvPr id="185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AC7C28-6113-4C67-87FE-B4EFE797910A}" type="slidenum">
              <a:rPr lang="en-US" altLang="en-US" smtClean="0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01879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Giáo viên:……………………………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PHÒNG GD&amp;ĐT………..</a:t>
            </a:r>
          </a:p>
          <a:p>
            <a:pPr algn="l"/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TRƯỜNG THCS ………….……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3" name="!!2">
            <a:extLst>
              <a:ext uri="{FF2B5EF4-FFF2-40B4-BE49-F238E27FC236}">
                <a16:creationId xmlns:a16="http://schemas.microsoft.com/office/drawing/2014/main" id="{76358A99-257D-0C8A-4294-F777DCD056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814" y="1816655"/>
            <a:ext cx="11952372" cy="2365795"/>
          </a:xfrm>
        </p:spPr>
        <p:txBody>
          <a:bodyPr>
            <a:noAutofit/>
          </a:bodyPr>
          <a:lstStyle/>
          <a:p>
            <a:b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H7-C3-T …</a:t>
            </a:r>
            <a:br>
              <a:rPr lang="en-US" sz="5400" dirty="0">
                <a:solidFill>
                  <a:srgbClr val="FFFF00"/>
                </a:solidFill>
              </a:rPr>
            </a:br>
            <a:r>
              <a:rPr lang="en-US" sz="5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 CHẤT BA Đ</a:t>
            </a:r>
            <a:r>
              <a:rPr lang="vi-VN" sz="5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ƯỜNG</a:t>
            </a:r>
            <a:r>
              <a:rPr lang="en-US" sz="5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CAO </a:t>
            </a:r>
            <a:br>
              <a:rPr lang="en-US" sz="5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 TAM GIÁC (T1)</a:t>
            </a: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9" name="Freeform 7"/>
          <p:cNvSpPr>
            <a:spLocks/>
          </p:cNvSpPr>
          <p:nvPr/>
        </p:nvSpPr>
        <p:spPr bwMode="auto">
          <a:xfrm>
            <a:off x="1828800" y="3657600"/>
            <a:ext cx="2819400" cy="2286000"/>
          </a:xfrm>
          <a:custGeom>
            <a:avLst/>
            <a:gdLst>
              <a:gd name="T0" fmla="*/ 0 w 1776"/>
              <a:gd name="T1" fmla="*/ 2147483647 h 1440"/>
              <a:gd name="T2" fmla="*/ 2147483647 w 1776"/>
              <a:gd name="T3" fmla="*/ 0 h 1440"/>
              <a:gd name="T4" fmla="*/ 2147483647 w 1776"/>
              <a:gd name="T5" fmla="*/ 2147483647 h 1440"/>
              <a:gd name="T6" fmla="*/ 0 w 1776"/>
              <a:gd name="T7" fmla="*/ 2147483647 h 1440"/>
              <a:gd name="T8" fmla="*/ 0 60000 65536"/>
              <a:gd name="T9" fmla="*/ 0 60000 65536"/>
              <a:gd name="T10" fmla="*/ 0 60000 65536"/>
              <a:gd name="T11" fmla="*/ 0 60000 65536"/>
              <a:gd name="T12" fmla="*/ 0 w 1776"/>
              <a:gd name="T13" fmla="*/ 0 h 1440"/>
              <a:gd name="T14" fmla="*/ 1776 w 1776"/>
              <a:gd name="T15" fmla="*/ 1440 h 1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76" h="1440">
                <a:moveTo>
                  <a:pt x="0" y="1392"/>
                </a:moveTo>
                <a:lnTo>
                  <a:pt x="480" y="0"/>
                </a:lnTo>
                <a:lnTo>
                  <a:pt x="1776" y="1440"/>
                </a:lnTo>
                <a:lnTo>
                  <a:pt x="0" y="1392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603500" y="3657600"/>
            <a:ext cx="152400" cy="2235200"/>
            <a:chOff x="680" y="2304"/>
            <a:chExt cx="96" cy="1408"/>
          </a:xfrm>
        </p:grpSpPr>
        <p:sp>
          <p:nvSpPr>
            <p:cNvPr id="8276" name="Line 9"/>
            <p:cNvSpPr>
              <a:spLocks noChangeShapeType="1"/>
            </p:cNvSpPr>
            <p:nvPr/>
          </p:nvSpPr>
          <p:spPr bwMode="auto">
            <a:xfrm>
              <a:off x="680" y="2304"/>
              <a:ext cx="0" cy="13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7" name="Rectangle 10"/>
            <p:cNvSpPr>
              <a:spLocks noChangeArrowheads="1"/>
            </p:cNvSpPr>
            <p:nvPr/>
          </p:nvSpPr>
          <p:spPr bwMode="auto">
            <a:xfrm>
              <a:off x="680" y="3616"/>
              <a:ext cx="96" cy="96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828801" y="4495800"/>
            <a:ext cx="1585913" cy="1371600"/>
            <a:chOff x="192" y="2832"/>
            <a:chExt cx="999" cy="864"/>
          </a:xfrm>
        </p:grpSpPr>
        <p:sp>
          <p:nvSpPr>
            <p:cNvPr id="8274" name="Line 12"/>
            <p:cNvSpPr>
              <a:spLocks noChangeShapeType="1"/>
            </p:cNvSpPr>
            <p:nvPr/>
          </p:nvSpPr>
          <p:spPr bwMode="auto">
            <a:xfrm flipV="1">
              <a:off x="192" y="2832"/>
              <a:ext cx="960" cy="86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5" name="Rectangle 13"/>
            <p:cNvSpPr>
              <a:spLocks noChangeArrowheads="1"/>
            </p:cNvSpPr>
            <p:nvPr/>
          </p:nvSpPr>
          <p:spPr bwMode="auto">
            <a:xfrm rot="3177328">
              <a:off x="1095" y="2862"/>
              <a:ext cx="96" cy="96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133600" y="4876801"/>
            <a:ext cx="2514600" cy="1052513"/>
            <a:chOff x="384" y="3081"/>
            <a:chExt cx="1584" cy="663"/>
          </a:xfrm>
        </p:grpSpPr>
        <p:sp>
          <p:nvSpPr>
            <p:cNvPr id="8272" name="Line 15"/>
            <p:cNvSpPr>
              <a:spLocks noChangeShapeType="1"/>
            </p:cNvSpPr>
            <p:nvPr/>
          </p:nvSpPr>
          <p:spPr bwMode="auto">
            <a:xfrm flipH="1" flipV="1">
              <a:off x="384" y="3168"/>
              <a:ext cx="1584" cy="57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3" name="Rectangle 16"/>
            <p:cNvSpPr>
              <a:spLocks noChangeArrowheads="1"/>
            </p:cNvSpPr>
            <p:nvPr/>
          </p:nvSpPr>
          <p:spPr bwMode="auto">
            <a:xfrm rot="1174387">
              <a:off x="393" y="3081"/>
              <a:ext cx="96" cy="96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 flipH="1">
            <a:off x="762000" y="2909454"/>
            <a:ext cx="1828800" cy="2971800"/>
            <a:chOff x="2064" y="1392"/>
            <a:chExt cx="1152" cy="1872"/>
          </a:xfrm>
        </p:grpSpPr>
        <p:sp>
          <p:nvSpPr>
            <p:cNvPr id="8270" name="AutoShape 20"/>
            <p:cNvSpPr>
              <a:spLocks noChangeArrowheads="1"/>
            </p:cNvSpPr>
            <p:nvPr/>
          </p:nvSpPr>
          <p:spPr bwMode="auto">
            <a:xfrm>
              <a:off x="2232" y="1984"/>
              <a:ext cx="632" cy="1104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  <p:sp>
          <p:nvSpPr>
            <p:cNvPr id="8271" name="AutoShape 21"/>
            <p:cNvSpPr>
              <a:spLocks noChangeArrowheads="1"/>
            </p:cNvSpPr>
            <p:nvPr/>
          </p:nvSpPr>
          <p:spPr bwMode="auto">
            <a:xfrm>
              <a:off x="2064" y="1392"/>
              <a:ext cx="1152" cy="1872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 rot="13664494">
            <a:off x="-2781300" y="1257300"/>
            <a:ext cx="1828800" cy="2971800"/>
            <a:chOff x="2064" y="1392"/>
            <a:chExt cx="1152" cy="1872"/>
          </a:xfrm>
        </p:grpSpPr>
        <p:sp>
          <p:nvSpPr>
            <p:cNvPr id="8268" name="AutoShape 23"/>
            <p:cNvSpPr>
              <a:spLocks noChangeArrowheads="1"/>
            </p:cNvSpPr>
            <p:nvPr/>
          </p:nvSpPr>
          <p:spPr bwMode="auto">
            <a:xfrm>
              <a:off x="2232" y="1984"/>
              <a:ext cx="632" cy="1104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  <p:sp>
          <p:nvSpPr>
            <p:cNvPr id="8269" name="AutoShape 24"/>
            <p:cNvSpPr>
              <a:spLocks noChangeArrowheads="1"/>
            </p:cNvSpPr>
            <p:nvPr/>
          </p:nvSpPr>
          <p:spPr bwMode="auto">
            <a:xfrm>
              <a:off x="2064" y="1392"/>
              <a:ext cx="1152" cy="1872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 rot="10800000" flipH="1" flipV="1">
            <a:off x="4038601" y="294409"/>
            <a:ext cx="1827213" cy="2819400"/>
            <a:chOff x="2064" y="1392"/>
            <a:chExt cx="1152" cy="1872"/>
          </a:xfrm>
        </p:grpSpPr>
        <p:sp>
          <p:nvSpPr>
            <p:cNvPr id="8266" name="AutoShape 26"/>
            <p:cNvSpPr>
              <a:spLocks noChangeArrowheads="1"/>
            </p:cNvSpPr>
            <p:nvPr/>
          </p:nvSpPr>
          <p:spPr bwMode="auto">
            <a:xfrm>
              <a:off x="2232" y="1984"/>
              <a:ext cx="632" cy="1104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  <p:sp>
          <p:nvSpPr>
            <p:cNvPr id="8267" name="AutoShape 27"/>
            <p:cNvSpPr>
              <a:spLocks noChangeArrowheads="1"/>
            </p:cNvSpPr>
            <p:nvPr/>
          </p:nvSpPr>
          <p:spPr bwMode="auto">
            <a:xfrm>
              <a:off x="2064" y="1392"/>
              <a:ext cx="1152" cy="1872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</p:grpSp>
      <p:sp>
        <p:nvSpPr>
          <p:cNvPr id="177180" name="Text Box 28"/>
          <p:cNvSpPr txBox="1">
            <a:spLocks noChangeArrowheads="1"/>
          </p:cNvSpPr>
          <p:nvPr/>
        </p:nvSpPr>
        <p:spPr bwMode="auto">
          <a:xfrm>
            <a:off x="1527175" y="5661025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3333CC"/>
                </a:solidFill>
              </a:rPr>
              <a:t>B</a:t>
            </a:r>
          </a:p>
        </p:txBody>
      </p:sp>
      <p:sp>
        <p:nvSpPr>
          <p:cNvPr id="177181" name="Text Box 29"/>
          <p:cNvSpPr txBox="1">
            <a:spLocks noChangeArrowheads="1"/>
          </p:cNvSpPr>
          <p:nvPr/>
        </p:nvSpPr>
        <p:spPr bwMode="auto">
          <a:xfrm>
            <a:off x="2422526" y="3265488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3333CC"/>
                </a:solidFill>
              </a:rPr>
              <a:t>A</a:t>
            </a:r>
          </a:p>
        </p:txBody>
      </p:sp>
      <p:sp>
        <p:nvSpPr>
          <p:cNvPr id="8203" name="Text Box 30"/>
          <p:cNvSpPr txBox="1">
            <a:spLocks noChangeArrowheads="1"/>
          </p:cNvSpPr>
          <p:nvPr/>
        </p:nvSpPr>
        <p:spPr bwMode="auto">
          <a:xfrm>
            <a:off x="2498725" y="582930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177183" name="Text Box 31"/>
          <p:cNvSpPr txBox="1">
            <a:spLocks noChangeArrowheads="1"/>
          </p:cNvSpPr>
          <p:nvPr/>
        </p:nvSpPr>
        <p:spPr bwMode="auto">
          <a:xfrm>
            <a:off x="4584701" y="5780088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3333CC"/>
                </a:solidFill>
              </a:rPr>
              <a:t>C</a:t>
            </a:r>
          </a:p>
        </p:txBody>
      </p:sp>
      <p:sp>
        <p:nvSpPr>
          <p:cNvPr id="177185" name="Text Box 33"/>
          <p:cNvSpPr txBox="1">
            <a:spLocks noChangeArrowheads="1"/>
          </p:cNvSpPr>
          <p:nvPr/>
        </p:nvSpPr>
        <p:spPr bwMode="auto">
          <a:xfrm>
            <a:off x="2413001" y="5813425"/>
            <a:ext cx="2696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177186" name="Text Box 34"/>
          <p:cNvSpPr txBox="1">
            <a:spLocks noChangeArrowheads="1"/>
          </p:cNvSpPr>
          <p:nvPr/>
        </p:nvSpPr>
        <p:spPr bwMode="auto">
          <a:xfrm>
            <a:off x="3252789" y="4114800"/>
            <a:ext cx="420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00"/>
                </a:solidFill>
              </a:rPr>
              <a:t>K</a:t>
            </a:r>
          </a:p>
        </p:txBody>
      </p:sp>
      <p:sp>
        <p:nvSpPr>
          <p:cNvPr id="177187" name="Text Box 35"/>
          <p:cNvSpPr txBox="1">
            <a:spLocks noChangeArrowheads="1"/>
          </p:cNvSpPr>
          <p:nvPr/>
        </p:nvSpPr>
        <p:spPr bwMode="auto">
          <a:xfrm>
            <a:off x="1828800" y="4724400"/>
            <a:ext cx="372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77188" name="Text Box 36"/>
          <p:cNvSpPr txBox="1">
            <a:spLocks noChangeArrowheads="1"/>
          </p:cNvSpPr>
          <p:nvPr/>
        </p:nvSpPr>
        <p:spPr bwMode="auto">
          <a:xfrm>
            <a:off x="2551113" y="4614864"/>
            <a:ext cx="46198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77189" name="Line 37"/>
          <p:cNvSpPr>
            <a:spLocks noChangeShapeType="1"/>
          </p:cNvSpPr>
          <p:nvPr/>
        </p:nvSpPr>
        <p:spPr bwMode="auto">
          <a:xfrm>
            <a:off x="4038600" y="838200"/>
            <a:ext cx="0" cy="2286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190" name="Line 38"/>
          <p:cNvSpPr>
            <a:spLocks noChangeShapeType="1"/>
          </p:cNvSpPr>
          <p:nvPr/>
        </p:nvSpPr>
        <p:spPr bwMode="auto">
          <a:xfrm>
            <a:off x="4038600" y="3124200"/>
            <a:ext cx="1828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191" name="Line 39"/>
          <p:cNvSpPr>
            <a:spLocks noChangeShapeType="1"/>
          </p:cNvSpPr>
          <p:nvPr/>
        </p:nvSpPr>
        <p:spPr bwMode="auto">
          <a:xfrm>
            <a:off x="4038600" y="838200"/>
            <a:ext cx="1828800" cy="2286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192" name="Line 40"/>
          <p:cNvSpPr>
            <a:spLocks noChangeShapeType="1"/>
          </p:cNvSpPr>
          <p:nvPr/>
        </p:nvSpPr>
        <p:spPr bwMode="auto">
          <a:xfrm>
            <a:off x="4038600" y="2971800"/>
            <a:ext cx="22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193" name="Line 41"/>
          <p:cNvSpPr>
            <a:spLocks noChangeShapeType="1"/>
          </p:cNvSpPr>
          <p:nvPr/>
        </p:nvSpPr>
        <p:spPr bwMode="auto">
          <a:xfrm>
            <a:off x="4267200" y="29718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194" name="Text Box 42"/>
          <p:cNvSpPr txBox="1">
            <a:spLocks noChangeArrowheads="1"/>
          </p:cNvSpPr>
          <p:nvPr/>
        </p:nvSpPr>
        <p:spPr bwMode="auto">
          <a:xfrm>
            <a:off x="3810000" y="457200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3333CC"/>
                </a:solidFill>
              </a:rPr>
              <a:t>B</a:t>
            </a:r>
          </a:p>
        </p:txBody>
      </p:sp>
      <p:sp>
        <p:nvSpPr>
          <p:cNvPr id="177195" name="Text Box 43"/>
          <p:cNvSpPr txBox="1">
            <a:spLocks noChangeArrowheads="1"/>
          </p:cNvSpPr>
          <p:nvPr/>
        </p:nvSpPr>
        <p:spPr bwMode="auto">
          <a:xfrm>
            <a:off x="3657600" y="31242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3333CC"/>
                </a:solidFill>
              </a:rPr>
              <a:t>A    H</a:t>
            </a:r>
            <a:endParaRPr lang="en-US" altLang="en-US" sz="2400" b="1">
              <a:solidFill>
                <a:srgbClr val="3333CC"/>
              </a:solidFill>
              <a:cs typeface="Arial" panose="020B0604020202020204" pitchFamily="34" charset="0"/>
            </a:endParaRPr>
          </a:p>
        </p:txBody>
      </p:sp>
      <p:sp>
        <p:nvSpPr>
          <p:cNvPr id="177196" name="Text Box 44"/>
          <p:cNvSpPr txBox="1">
            <a:spLocks noChangeArrowheads="1"/>
          </p:cNvSpPr>
          <p:nvPr/>
        </p:nvSpPr>
        <p:spPr bwMode="auto">
          <a:xfrm>
            <a:off x="5943601" y="30480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3333CC"/>
                </a:solidFill>
              </a:rPr>
              <a:t>C</a:t>
            </a:r>
          </a:p>
        </p:txBody>
      </p:sp>
      <p:grpSp>
        <p:nvGrpSpPr>
          <p:cNvPr id="8" name="Group 48"/>
          <p:cNvGrpSpPr>
            <a:grpSpLocks/>
          </p:cNvGrpSpPr>
          <p:nvPr/>
        </p:nvGrpSpPr>
        <p:grpSpPr bwMode="auto">
          <a:xfrm rot="17358280" flipH="1" flipV="1">
            <a:off x="2324100" y="4914900"/>
            <a:ext cx="1828800" cy="2971800"/>
            <a:chOff x="2064" y="1392"/>
            <a:chExt cx="1152" cy="1872"/>
          </a:xfrm>
        </p:grpSpPr>
        <p:sp>
          <p:nvSpPr>
            <p:cNvPr id="8264" name="AutoShape 49"/>
            <p:cNvSpPr>
              <a:spLocks noChangeArrowheads="1"/>
            </p:cNvSpPr>
            <p:nvPr/>
          </p:nvSpPr>
          <p:spPr bwMode="auto">
            <a:xfrm>
              <a:off x="2232" y="1984"/>
              <a:ext cx="632" cy="1104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  <p:sp>
          <p:nvSpPr>
            <p:cNvPr id="8265" name="AutoShape 50"/>
            <p:cNvSpPr>
              <a:spLocks noChangeArrowheads="1"/>
            </p:cNvSpPr>
            <p:nvPr/>
          </p:nvSpPr>
          <p:spPr bwMode="auto">
            <a:xfrm>
              <a:off x="2064" y="1392"/>
              <a:ext cx="1152" cy="1872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</p:grpSp>
      <p:grpSp>
        <p:nvGrpSpPr>
          <p:cNvPr id="9" name="Group 57"/>
          <p:cNvGrpSpPr>
            <a:grpSpLocks/>
          </p:cNvGrpSpPr>
          <p:nvPr/>
        </p:nvGrpSpPr>
        <p:grpSpPr bwMode="auto">
          <a:xfrm rot="5400000" flipH="1">
            <a:off x="4610100" y="723900"/>
            <a:ext cx="1828800" cy="2971800"/>
            <a:chOff x="2064" y="1392"/>
            <a:chExt cx="1152" cy="1872"/>
          </a:xfrm>
        </p:grpSpPr>
        <p:sp>
          <p:nvSpPr>
            <p:cNvPr id="8262" name="AutoShape 58"/>
            <p:cNvSpPr>
              <a:spLocks noChangeArrowheads="1"/>
            </p:cNvSpPr>
            <p:nvPr/>
          </p:nvSpPr>
          <p:spPr bwMode="auto">
            <a:xfrm>
              <a:off x="2232" y="1984"/>
              <a:ext cx="632" cy="1104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  <p:sp>
          <p:nvSpPr>
            <p:cNvPr id="8263" name="AutoShape 59"/>
            <p:cNvSpPr>
              <a:spLocks noChangeArrowheads="1"/>
            </p:cNvSpPr>
            <p:nvPr/>
          </p:nvSpPr>
          <p:spPr bwMode="auto">
            <a:xfrm>
              <a:off x="2064" y="1392"/>
              <a:ext cx="1152" cy="1872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</p:grpSp>
      <p:grpSp>
        <p:nvGrpSpPr>
          <p:cNvPr id="10" name="Group 60"/>
          <p:cNvGrpSpPr>
            <a:grpSpLocks/>
          </p:cNvGrpSpPr>
          <p:nvPr/>
        </p:nvGrpSpPr>
        <p:grpSpPr bwMode="auto">
          <a:xfrm rot="13947180">
            <a:off x="2476500" y="952500"/>
            <a:ext cx="1828800" cy="2971800"/>
            <a:chOff x="2064" y="1392"/>
            <a:chExt cx="1152" cy="1872"/>
          </a:xfrm>
        </p:grpSpPr>
        <p:sp>
          <p:nvSpPr>
            <p:cNvPr id="8260" name="AutoShape 61"/>
            <p:cNvSpPr>
              <a:spLocks noChangeArrowheads="1"/>
            </p:cNvSpPr>
            <p:nvPr/>
          </p:nvSpPr>
          <p:spPr bwMode="auto">
            <a:xfrm>
              <a:off x="2232" y="1984"/>
              <a:ext cx="632" cy="1104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  <p:sp>
          <p:nvSpPr>
            <p:cNvPr id="8261" name="AutoShape 62"/>
            <p:cNvSpPr>
              <a:spLocks noChangeArrowheads="1"/>
            </p:cNvSpPr>
            <p:nvPr/>
          </p:nvSpPr>
          <p:spPr bwMode="auto">
            <a:xfrm>
              <a:off x="2064" y="1392"/>
              <a:ext cx="1152" cy="1872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</p:grpSp>
      <p:sp>
        <p:nvSpPr>
          <p:cNvPr id="177215" name="Line 63"/>
          <p:cNvSpPr>
            <a:spLocks noChangeShapeType="1"/>
          </p:cNvSpPr>
          <p:nvPr/>
        </p:nvSpPr>
        <p:spPr bwMode="auto">
          <a:xfrm flipH="1">
            <a:off x="4038600" y="2209800"/>
            <a:ext cx="114300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18" name="Text Box 66"/>
          <p:cNvSpPr txBox="1">
            <a:spLocks noChangeArrowheads="1"/>
          </p:cNvSpPr>
          <p:nvPr/>
        </p:nvSpPr>
        <p:spPr bwMode="auto">
          <a:xfrm>
            <a:off x="5181601" y="1905000"/>
            <a:ext cx="2696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177219" name="Line 67"/>
          <p:cNvSpPr>
            <a:spLocks noChangeShapeType="1"/>
          </p:cNvSpPr>
          <p:nvPr/>
        </p:nvSpPr>
        <p:spPr bwMode="auto">
          <a:xfrm>
            <a:off x="6781800" y="457200"/>
            <a:ext cx="1447800" cy="21336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21" name="Line 69"/>
          <p:cNvSpPr>
            <a:spLocks noChangeShapeType="1"/>
          </p:cNvSpPr>
          <p:nvPr/>
        </p:nvSpPr>
        <p:spPr bwMode="auto">
          <a:xfrm>
            <a:off x="8229600" y="2590800"/>
            <a:ext cx="2057400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22" name="Line 70"/>
          <p:cNvSpPr>
            <a:spLocks noChangeShapeType="1"/>
          </p:cNvSpPr>
          <p:nvPr/>
        </p:nvSpPr>
        <p:spPr bwMode="auto">
          <a:xfrm>
            <a:off x="6781800" y="457200"/>
            <a:ext cx="3505200" cy="21336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" name="Group 71"/>
          <p:cNvGrpSpPr>
            <a:grpSpLocks/>
          </p:cNvGrpSpPr>
          <p:nvPr/>
        </p:nvGrpSpPr>
        <p:grpSpPr bwMode="auto">
          <a:xfrm rot="12631578">
            <a:off x="6289964" y="990600"/>
            <a:ext cx="1828800" cy="2971800"/>
            <a:chOff x="2064" y="1392"/>
            <a:chExt cx="1152" cy="1872"/>
          </a:xfrm>
        </p:grpSpPr>
        <p:sp>
          <p:nvSpPr>
            <p:cNvPr id="8258" name="AutoShape 72"/>
            <p:cNvSpPr>
              <a:spLocks noChangeArrowheads="1"/>
            </p:cNvSpPr>
            <p:nvPr/>
          </p:nvSpPr>
          <p:spPr bwMode="auto">
            <a:xfrm>
              <a:off x="2232" y="1984"/>
              <a:ext cx="632" cy="1104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  <p:sp>
          <p:nvSpPr>
            <p:cNvPr id="8259" name="AutoShape 73"/>
            <p:cNvSpPr>
              <a:spLocks noChangeArrowheads="1"/>
            </p:cNvSpPr>
            <p:nvPr/>
          </p:nvSpPr>
          <p:spPr bwMode="auto">
            <a:xfrm>
              <a:off x="2064" y="1392"/>
              <a:ext cx="1152" cy="1872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</p:grpSp>
      <p:sp>
        <p:nvSpPr>
          <p:cNvPr id="177226" name="Line 74"/>
          <p:cNvSpPr>
            <a:spLocks noChangeShapeType="1"/>
          </p:cNvSpPr>
          <p:nvPr/>
        </p:nvSpPr>
        <p:spPr bwMode="auto">
          <a:xfrm flipH="1">
            <a:off x="8229600" y="1676400"/>
            <a:ext cx="533400" cy="9144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27" name="Line 75"/>
          <p:cNvSpPr>
            <a:spLocks noChangeShapeType="1"/>
          </p:cNvSpPr>
          <p:nvPr/>
        </p:nvSpPr>
        <p:spPr bwMode="auto">
          <a:xfrm>
            <a:off x="8610600" y="1828800"/>
            <a:ext cx="228600" cy="1524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28" name="Line 76"/>
          <p:cNvSpPr>
            <a:spLocks noChangeShapeType="1"/>
          </p:cNvSpPr>
          <p:nvPr/>
        </p:nvSpPr>
        <p:spPr bwMode="auto">
          <a:xfrm flipV="1">
            <a:off x="8839200" y="1752600"/>
            <a:ext cx="152400" cy="2286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29" name="Text Box 77"/>
          <p:cNvSpPr txBox="1">
            <a:spLocks noChangeArrowheads="1"/>
          </p:cNvSpPr>
          <p:nvPr/>
        </p:nvSpPr>
        <p:spPr bwMode="auto">
          <a:xfrm>
            <a:off x="9982201" y="27432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3333CC"/>
                </a:solidFill>
              </a:rPr>
              <a:t>C</a:t>
            </a:r>
          </a:p>
        </p:txBody>
      </p:sp>
      <p:sp>
        <p:nvSpPr>
          <p:cNvPr id="177230" name="Text Box 78"/>
          <p:cNvSpPr txBox="1">
            <a:spLocks noChangeArrowheads="1"/>
          </p:cNvSpPr>
          <p:nvPr/>
        </p:nvSpPr>
        <p:spPr bwMode="auto">
          <a:xfrm>
            <a:off x="8153401" y="28194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3333CC"/>
                </a:solidFill>
              </a:rPr>
              <a:t>A</a:t>
            </a:r>
          </a:p>
        </p:txBody>
      </p:sp>
      <p:sp>
        <p:nvSpPr>
          <p:cNvPr id="177231" name="Text Box 79"/>
          <p:cNvSpPr txBox="1">
            <a:spLocks noChangeArrowheads="1"/>
          </p:cNvSpPr>
          <p:nvPr/>
        </p:nvSpPr>
        <p:spPr bwMode="auto">
          <a:xfrm>
            <a:off x="6324601" y="3810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3333CC"/>
                </a:solidFill>
              </a:rPr>
              <a:t>B</a:t>
            </a:r>
          </a:p>
        </p:txBody>
      </p:sp>
      <p:sp>
        <p:nvSpPr>
          <p:cNvPr id="177232" name="Text Box 80"/>
          <p:cNvSpPr txBox="1">
            <a:spLocks noChangeArrowheads="1"/>
          </p:cNvSpPr>
          <p:nvPr/>
        </p:nvSpPr>
        <p:spPr bwMode="auto">
          <a:xfrm>
            <a:off x="8839200" y="1295400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H</a:t>
            </a:r>
          </a:p>
        </p:txBody>
      </p:sp>
      <p:grpSp>
        <p:nvGrpSpPr>
          <p:cNvPr id="12" name="Group 81"/>
          <p:cNvGrpSpPr>
            <a:grpSpLocks/>
          </p:cNvGrpSpPr>
          <p:nvPr/>
        </p:nvGrpSpPr>
        <p:grpSpPr bwMode="auto">
          <a:xfrm>
            <a:off x="6806045" y="-381000"/>
            <a:ext cx="1828800" cy="2971800"/>
            <a:chOff x="2064" y="1392"/>
            <a:chExt cx="1152" cy="1872"/>
          </a:xfrm>
        </p:grpSpPr>
        <p:sp>
          <p:nvSpPr>
            <p:cNvPr id="8256" name="AutoShape 82"/>
            <p:cNvSpPr>
              <a:spLocks noChangeArrowheads="1"/>
            </p:cNvSpPr>
            <p:nvPr/>
          </p:nvSpPr>
          <p:spPr bwMode="auto">
            <a:xfrm>
              <a:off x="2232" y="1984"/>
              <a:ext cx="632" cy="1104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  <p:sp>
          <p:nvSpPr>
            <p:cNvPr id="8257" name="AutoShape 83"/>
            <p:cNvSpPr>
              <a:spLocks noChangeArrowheads="1"/>
            </p:cNvSpPr>
            <p:nvPr/>
          </p:nvSpPr>
          <p:spPr bwMode="auto">
            <a:xfrm>
              <a:off x="2064" y="1392"/>
              <a:ext cx="1152" cy="1872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</p:grpSp>
      <p:sp>
        <p:nvSpPr>
          <p:cNvPr id="177236" name="Line 84"/>
          <p:cNvSpPr>
            <a:spLocks noChangeShapeType="1"/>
          </p:cNvSpPr>
          <p:nvPr/>
        </p:nvSpPr>
        <p:spPr bwMode="auto">
          <a:xfrm>
            <a:off x="6781800" y="2590800"/>
            <a:ext cx="1447800" cy="0"/>
          </a:xfrm>
          <a:prstGeom prst="line">
            <a:avLst/>
          </a:prstGeom>
          <a:noFill/>
          <a:ln w="38100">
            <a:solidFill>
              <a:srgbClr val="00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37" name="Line 85"/>
          <p:cNvSpPr>
            <a:spLocks noChangeShapeType="1"/>
          </p:cNvSpPr>
          <p:nvPr/>
        </p:nvSpPr>
        <p:spPr bwMode="auto">
          <a:xfrm>
            <a:off x="6781800" y="457200"/>
            <a:ext cx="0" cy="2057400"/>
          </a:xfrm>
          <a:prstGeom prst="line">
            <a:avLst/>
          </a:prstGeom>
          <a:noFill/>
          <a:ln w="28575">
            <a:solidFill>
              <a:srgbClr val="00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38" name="Line 86"/>
          <p:cNvSpPr>
            <a:spLocks noChangeShapeType="1"/>
          </p:cNvSpPr>
          <p:nvPr/>
        </p:nvSpPr>
        <p:spPr bwMode="auto">
          <a:xfrm>
            <a:off x="6781800" y="2286000"/>
            <a:ext cx="381000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39" name="Line 87"/>
          <p:cNvSpPr>
            <a:spLocks noChangeShapeType="1"/>
          </p:cNvSpPr>
          <p:nvPr/>
        </p:nvSpPr>
        <p:spPr bwMode="auto">
          <a:xfrm>
            <a:off x="7162800" y="2286000"/>
            <a:ext cx="0" cy="3048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40" name="Text Box 88"/>
          <p:cNvSpPr txBox="1">
            <a:spLocks noChangeArrowheads="1"/>
          </p:cNvSpPr>
          <p:nvPr/>
        </p:nvSpPr>
        <p:spPr bwMode="auto">
          <a:xfrm>
            <a:off x="6248400" y="2286000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00"/>
                </a:solidFill>
              </a:rPr>
              <a:t>L</a:t>
            </a:r>
          </a:p>
        </p:txBody>
      </p:sp>
      <p:grpSp>
        <p:nvGrpSpPr>
          <p:cNvPr id="13" name="Group 89"/>
          <p:cNvGrpSpPr>
            <a:grpSpLocks/>
          </p:cNvGrpSpPr>
          <p:nvPr/>
        </p:nvGrpSpPr>
        <p:grpSpPr bwMode="auto">
          <a:xfrm rot="3301902" flipH="1">
            <a:off x="8645237" y="578428"/>
            <a:ext cx="1828800" cy="2819400"/>
            <a:chOff x="2064" y="1392"/>
            <a:chExt cx="1152" cy="1872"/>
          </a:xfrm>
        </p:grpSpPr>
        <p:sp>
          <p:nvSpPr>
            <p:cNvPr id="8254" name="AutoShape 90"/>
            <p:cNvSpPr>
              <a:spLocks noChangeArrowheads="1"/>
            </p:cNvSpPr>
            <p:nvPr/>
          </p:nvSpPr>
          <p:spPr bwMode="auto">
            <a:xfrm>
              <a:off x="2232" y="1984"/>
              <a:ext cx="632" cy="1104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  <p:sp>
          <p:nvSpPr>
            <p:cNvPr id="8255" name="AutoShape 91"/>
            <p:cNvSpPr>
              <a:spLocks noChangeArrowheads="1"/>
            </p:cNvSpPr>
            <p:nvPr/>
          </p:nvSpPr>
          <p:spPr bwMode="auto">
            <a:xfrm>
              <a:off x="2064" y="1392"/>
              <a:ext cx="1152" cy="1872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</p:grpSp>
      <p:sp>
        <p:nvSpPr>
          <p:cNvPr id="177244" name="Line 92"/>
          <p:cNvSpPr>
            <a:spLocks noChangeShapeType="1"/>
          </p:cNvSpPr>
          <p:nvPr/>
        </p:nvSpPr>
        <p:spPr bwMode="auto">
          <a:xfrm flipH="1">
            <a:off x="8915400" y="2590800"/>
            <a:ext cx="1371600" cy="1066800"/>
          </a:xfrm>
          <a:prstGeom prst="line">
            <a:avLst/>
          </a:prstGeom>
          <a:noFill/>
          <a:ln w="381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45" name="Line 93"/>
          <p:cNvSpPr>
            <a:spLocks noChangeShapeType="1"/>
          </p:cNvSpPr>
          <p:nvPr/>
        </p:nvSpPr>
        <p:spPr bwMode="auto">
          <a:xfrm>
            <a:off x="8229600" y="2590800"/>
            <a:ext cx="762000" cy="990600"/>
          </a:xfrm>
          <a:prstGeom prst="line">
            <a:avLst/>
          </a:prstGeom>
          <a:noFill/>
          <a:ln w="381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46" name="Line 94"/>
          <p:cNvSpPr>
            <a:spLocks noChangeShapeType="1"/>
          </p:cNvSpPr>
          <p:nvPr/>
        </p:nvSpPr>
        <p:spPr bwMode="auto">
          <a:xfrm>
            <a:off x="4953000" y="2362200"/>
            <a:ext cx="152400" cy="2286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47" name="Line 95"/>
          <p:cNvSpPr>
            <a:spLocks noChangeShapeType="1"/>
          </p:cNvSpPr>
          <p:nvPr/>
        </p:nvSpPr>
        <p:spPr bwMode="auto">
          <a:xfrm flipV="1">
            <a:off x="5105400" y="2438400"/>
            <a:ext cx="228600" cy="1524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48" name="Line 96"/>
          <p:cNvSpPr>
            <a:spLocks noChangeShapeType="1"/>
          </p:cNvSpPr>
          <p:nvPr/>
        </p:nvSpPr>
        <p:spPr bwMode="auto">
          <a:xfrm flipV="1">
            <a:off x="8839200" y="3200400"/>
            <a:ext cx="228600" cy="1524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49" name="Line 97"/>
          <p:cNvSpPr>
            <a:spLocks noChangeShapeType="1"/>
          </p:cNvSpPr>
          <p:nvPr/>
        </p:nvSpPr>
        <p:spPr bwMode="auto">
          <a:xfrm>
            <a:off x="9067800" y="3200400"/>
            <a:ext cx="152400" cy="2286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50" name="Line 98"/>
          <p:cNvSpPr>
            <a:spLocks noChangeShapeType="1"/>
          </p:cNvSpPr>
          <p:nvPr/>
        </p:nvSpPr>
        <p:spPr bwMode="auto">
          <a:xfrm>
            <a:off x="6781800" y="2514600"/>
            <a:ext cx="0" cy="2514600"/>
          </a:xfrm>
          <a:prstGeom prst="line">
            <a:avLst/>
          </a:prstGeom>
          <a:noFill/>
          <a:ln w="9525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51" name="Line 99"/>
          <p:cNvSpPr>
            <a:spLocks noChangeShapeType="1"/>
          </p:cNvSpPr>
          <p:nvPr/>
        </p:nvSpPr>
        <p:spPr bwMode="auto">
          <a:xfrm flipH="1">
            <a:off x="6781800" y="3581400"/>
            <a:ext cx="2209800" cy="1447800"/>
          </a:xfrm>
          <a:prstGeom prst="line">
            <a:avLst/>
          </a:prstGeom>
          <a:noFill/>
          <a:ln w="9525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52" name="Line 100"/>
          <p:cNvSpPr>
            <a:spLocks noChangeShapeType="1"/>
          </p:cNvSpPr>
          <p:nvPr/>
        </p:nvSpPr>
        <p:spPr bwMode="auto">
          <a:xfrm flipH="1">
            <a:off x="6781800" y="2514600"/>
            <a:ext cx="1524000" cy="2514600"/>
          </a:xfrm>
          <a:prstGeom prst="line">
            <a:avLst/>
          </a:prstGeom>
          <a:noFill/>
          <a:ln w="9525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53" name="Text Box 101"/>
          <p:cNvSpPr txBox="1">
            <a:spLocks noChangeArrowheads="1"/>
          </p:cNvSpPr>
          <p:nvPr/>
        </p:nvSpPr>
        <p:spPr bwMode="auto">
          <a:xfrm>
            <a:off x="6705600" y="5105401"/>
            <a:ext cx="495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77254" name="Text Box 102"/>
          <p:cNvSpPr txBox="1">
            <a:spLocks noChangeArrowheads="1"/>
          </p:cNvSpPr>
          <p:nvPr/>
        </p:nvSpPr>
        <p:spPr bwMode="auto">
          <a:xfrm rot="15837211">
            <a:off x="9103669" y="3467894"/>
            <a:ext cx="46166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00"/>
                </a:solidFill>
              </a:rPr>
              <a:t>K</a:t>
            </a:r>
          </a:p>
        </p:txBody>
      </p:sp>
      <p:sp>
        <p:nvSpPr>
          <p:cNvPr id="177256" name="Text Box 104"/>
          <p:cNvSpPr txBox="1">
            <a:spLocks noChangeArrowheads="1"/>
          </p:cNvSpPr>
          <p:nvPr/>
        </p:nvSpPr>
        <p:spPr bwMode="auto">
          <a:xfrm>
            <a:off x="8839200" y="136366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00"/>
                </a:solidFill>
              </a:rPr>
              <a:t>I</a:t>
            </a:r>
          </a:p>
        </p:txBody>
      </p:sp>
      <p:graphicFrame>
        <p:nvGraphicFramePr>
          <p:cNvPr id="8252" name="Object 91"/>
          <p:cNvGraphicFramePr>
            <a:graphicFrameLocks noChangeAspect="1"/>
          </p:cNvGraphicFramePr>
          <p:nvPr/>
        </p:nvGraphicFramePr>
        <p:xfrm>
          <a:off x="4038600" y="3276600"/>
          <a:ext cx="1270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725" imgH="126725" progId="Equation.DSMT4">
                  <p:embed/>
                </p:oleObj>
              </mc:Choice>
              <mc:Fallback>
                <p:oleObj name="Equation" r:id="rId2" imgW="126725" imgH="126725" progId="Equation.DSMT4">
                  <p:embed/>
                  <p:pic>
                    <p:nvPicPr>
                      <p:cNvPr id="825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276600"/>
                        <a:ext cx="127000" cy="12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37" name="Text Box 93"/>
          <p:cNvSpPr txBox="1">
            <a:spLocks noChangeArrowheads="1"/>
          </p:cNvSpPr>
          <p:nvPr/>
        </p:nvSpPr>
        <p:spPr bwMode="auto">
          <a:xfrm>
            <a:off x="5334000" y="5638800"/>
            <a:ext cx="4648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000000"/>
                </a:solidFill>
                <a:cs typeface="Arial" panose="020B0604020202020204" pitchFamily="34" charset="0"/>
              </a:rPr>
              <a:t>Điểm</a:t>
            </a:r>
            <a:r>
              <a:rPr lang="en-US" altLang="en-US" sz="2800" b="1" dirty="0">
                <a:solidFill>
                  <a:srgbClr val="000000"/>
                </a:solidFill>
                <a:cs typeface="Arial" panose="020B0604020202020204" pitchFamily="34" charset="0"/>
              </a:rPr>
              <a:t> H </a:t>
            </a:r>
            <a:r>
              <a:rPr lang="en-US" altLang="en-US" sz="2800" b="1" dirty="0" err="1">
                <a:solidFill>
                  <a:srgbClr val="000000"/>
                </a:solidFill>
                <a:cs typeface="Arial" panose="020B0604020202020204" pitchFamily="34" charset="0"/>
              </a:rPr>
              <a:t>gọi</a:t>
            </a:r>
            <a:r>
              <a:rPr lang="en-US" altLang="en-US" sz="2800" b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cs typeface="Arial" panose="020B0604020202020204" pitchFamily="34" charset="0"/>
              </a:rPr>
              <a:t>là</a:t>
            </a:r>
            <a:r>
              <a:rPr lang="en-US" altLang="en-US" sz="2800" b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cs typeface="Arial" panose="020B0604020202020204" pitchFamily="34" charset="0"/>
              </a:rPr>
              <a:t>trực</a:t>
            </a:r>
            <a:r>
              <a:rPr lang="en-US" altLang="en-US" sz="2800" b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cs typeface="Arial" panose="020B0604020202020204" pitchFamily="34" charset="0"/>
              </a:rPr>
              <a:t>tâm</a:t>
            </a:r>
            <a:r>
              <a:rPr lang="en-US" altLang="en-US" sz="2800" b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cs typeface="Arial" panose="020B0604020202020204" pitchFamily="34" charset="0"/>
              </a:rPr>
              <a:t>của</a:t>
            </a:r>
            <a:r>
              <a:rPr lang="en-US" altLang="en-US" sz="2800" b="1" dirty="0">
                <a:solidFill>
                  <a:srgbClr val="000000"/>
                </a:solidFill>
                <a:cs typeface="Arial" panose="020B0604020202020204" pitchFamily="34" charset="0"/>
              </a:rPr>
              <a:t> tam </a:t>
            </a:r>
            <a:r>
              <a:rPr lang="en-US" altLang="en-US" sz="2800" b="1" dirty="0" err="1">
                <a:solidFill>
                  <a:srgbClr val="000000"/>
                </a:solidFill>
                <a:cs typeface="Arial" panose="020B0604020202020204" pitchFamily="34" charset="0"/>
              </a:rPr>
              <a:t>giác</a:t>
            </a:r>
            <a:r>
              <a:rPr lang="en-US" altLang="en-US" sz="2800" b="1" dirty="0">
                <a:solidFill>
                  <a:srgbClr val="000000"/>
                </a:solidFill>
                <a:cs typeface="Arial" panose="020B0604020202020204" pitchFamily="34" charset="0"/>
              </a:rPr>
              <a:t> ABC.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87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3825795"/>
      </p:ext>
    </p:extLst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7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77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77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77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7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7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7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16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77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77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77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7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0 L 0.28438 0.30625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19" y="1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5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7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7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0.0222 L -0.00417 0.35515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47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77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77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7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500"/>
                                        <p:tgtEl>
                                          <p:spTgt spid="17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500"/>
                                        <p:tgtEl>
                                          <p:spTgt spid="17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500"/>
                                        <p:tgtEl>
                                          <p:spTgt spid="17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500"/>
                                        <p:tgtEl>
                                          <p:spTgt spid="17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500"/>
                                        <p:tgtEl>
                                          <p:spTgt spid="17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500"/>
                                        <p:tgtEl>
                                          <p:spTgt spid="17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8" dur="500"/>
                                        <p:tgtEl>
                                          <p:spTgt spid="17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500"/>
                                        <p:tgtEl>
                                          <p:spTgt spid="17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500"/>
                                        <p:tgtEl>
                                          <p:spTgt spid="177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500"/>
                                        <p:tgtEl>
                                          <p:spTgt spid="177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500"/>
                                        <p:tgtEl>
                                          <p:spTgt spid="177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500"/>
                                        <p:tgtEl>
                                          <p:spTgt spid="177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500"/>
                                        <p:tgtEl>
                                          <p:spTgt spid="177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500"/>
                                        <p:tgtEl>
                                          <p:spTgt spid="177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8" dur="500"/>
                                        <p:tgtEl>
                                          <p:spTgt spid="177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9" dur="500"/>
                                        <p:tgtEl>
                                          <p:spTgt spid="177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500"/>
                                        <p:tgtEl>
                                          <p:spTgt spid="177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77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77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7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77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77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7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3" dur="500"/>
                                        <p:tgtEl>
                                          <p:spTgt spid="177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6" dur="500"/>
                                        <p:tgtEl>
                                          <p:spTgt spid="177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7" dur="500"/>
                                        <p:tgtEl>
                                          <p:spTgt spid="17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0" dur="500"/>
                                        <p:tgtEl>
                                          <p:spTgt spid="17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3" dur="500"/>
                                        <p:tgtEl>
                                          <p:spTgt spid="17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8" dur="500"/>
                                        <p:tgtEl>
                                          <p:spTgt spid="1772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9" dur="500"/>
                                        <p:tgtEl>
                                          <p:spTgt spid="177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500"/>
                                        <p:tgtEl>
                                          <p:spTgt spid="177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3" dur="500"/>
                                        <p:tgtEl>
                                          <p:spTgt spid="1772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4" dur="500"/>
                                        <p:tgtEl>
                                          <p:spTgt spid="1772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5" dur="500"/>
                                        <p:tgtEl>
                                          <p:spTgt spid="1772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8" dur="500"/>
                                        <p:tgtEl>
                                          <p:spTgt spid="177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9" dur="500"/>
                                        <p:tgtEl>
                                          <p:spTgt spid="177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0" dur="500"/>
                                        <p:tgtEl>
                                          <p:spTgt spid="177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0" dur="500"/>
                                        <p:tgtEl>
                                          <p:spTgt spid="17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177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177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17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8" dur="500"/>
                                        <p:tgtEl>
                                          <p:spTgt spid="17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1" dur="500"/>
                                        <p:tgtEl>
                                          <p:spTgt spid="17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 nodeType="clickPar">
                      <p:stCondLst>
                        <p:cond delay="indefinite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6" dur="500"/>
                                        <p:tgtEl>
                                          <p:spTgt spid="177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2" dur="500"/>
                                        <p:tgtEl>
                                          <p:spTgt spid="177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5" dur="500"/>
                                        <p:tgtEl>
                                          <p:spTgt spid="177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 nodeType="clickPar">
                      <p:stCondLst>
                        <p:cond delay="indefinite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5" dur="500"/>
                                        <p:tgtEl>
                                          <p:spTgt spid="177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8" dur="500"/>
                                        <p:tgtEl>
                                          <p:spTgt spid="177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1" dur="500"/>
                                        <p:tgtEl>
                                          <p:spTgt spid="177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 nodeType="clickPar">
                      <p:stCondLst>
                        <p:cond delay="indefinite"/>
                      </p:stCondLst>
                      <p:childTnLst>
                        <p:par>
                          <p:cTn id="2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2" dur="2000"/>
                                        <p:tgtEl>
                                          <p:spTgt spid="177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5" dur="1000"/>
                                        <p:tgtEl>
                                          <p:spTgt spid="177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 nodeType="clickPar">
                      <p:stCondLst>
                        <p:cond delay="indefinite"/>
                      </p:stCondLst>
                      <p:childTnLst>
                        <p:par>
                          <p:cTn id="2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8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3" dur="500"/>
                                        <p:tgtEl>
                                          <p:spTgt spid="177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6" dur="500"/>
                                        <p:tgtEl>
                                          <p:spTgt spid="177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9" dur="2000"/>
                                        <p:tgtEl>
                                          <p:spTgt spid="177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 nodeType="clickPar">
                      <p:stCondLst>
                        <p:cond delay="indefinite"/>
                      </p:stCondLst>
                      <p:childTnLst>
                        <p:par>
                          <p:cTn id="3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4" dur="500"/>
                                        <p:tgtEl>
                                          <p:spTgt spid="177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7" dur="500"/>
                                        <p:tgtEl>
                                          <p:spTgt spid="177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 nodeType="clickPar">
                      <p:stCondLst>
                        <p:cond delay="indefinite"/>
                      </p:stCondLst>
                      <p:childTnLst>
                        <p:par>
                          <p:cTn id="3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2" dur="500"/>
                                        <p:tgtEl>
                                          <p:spTgt spid="177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 nodeType="clickPar">
                      <p:stCondLst>
                        <p:cond delay="indefinite"/>
                      </p:stCondLst>
                      <p:childTnLst>
                        <p:par>
                          <p:cTn id="3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7" dur="500"/>
                                        <p:tgtEl>
                                          <p:spTgt spid="177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 nodeType="clickPar">
                      <p:stCondLst>
                        <p:cond delay="indefinite"/>
                      </p:stCondLst>
                      <p:childTnLst>
                        <p:par>
                          <p:cTn id="3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2" dur="2000"/>
                                        <p:tgtEl>
                                          <p:spTgt spid="6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80" grpId="0"/>
      <p:bldP spid="177181" grpId="0"/>
      <p:bldP spid="177183" grpId="0"/>
      <p:bldP spid="177185" grpId="0"/>
      <p:bldP spid="177186" grpId="0"/>
      <p:bldP spid="177187" grpId="0"/>
      <p:bldP spid="177188" grpId="0"/>
      <p:bldP spid="177194" grpId="0"/>
      <p:bldP spid="177194" grpId="1"/>
      <p:bldP spid="177195" grpId="0"/>
      <p:bldP spid="177195" grpId="1"/>
      <p:bldP spid="177196" grpId="0"/>
      <p:bldP spid="177196" grpId="1"/>
      <p:bldP spid="177218" grpId="0"/>
      <p:bldP spid="177229" grpId="0"/>
      <p:bldP spid="177230" grpId="0"/>
      <p:bldP spid="177231" grpId="0"/>
      <p:bldP spid="177232" grpId="0"/>
      <p:bldP spid="177240" grpId="0"/>
      <p:bldP spid="177253" grpId="0"/>
      <p:bldP spid="177254" grpId="0"/>
      <p:bldP spid="177256" grpId="0"/>
      <p:bldP spid="62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305996" y="337412"/>
            <a:ext cx="979486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5050"/>
                </a:solidFill>
              </a:rPr>
              <a:t>II. </a:t>
            </a:r>
            <a:r>
              <a:rPr lang="en-US" altLang="en-US" sz="2800" b="1" dirty="0"/>
              <a:t> </a:t>
            </a:r>
            <a:r>
              <a:rPr lang="en-US" altLang="en-US" sz="2800" b="1" u="sng" dirty="0">
                <a:solidFill>
                  <a:srgbClr val="FF5050"/>
                </a:solidFill>
              </a:rPr>
              <a:t>TÍNH CHẤT BA ĐƯỜNG CAO CỦA TAM  GIÁC</a:t>
            </a:r>
            <a:r>
              <a:rPr lang="en-US" altLang="en-US" sz="2800" b="1" dirty="0"/>
              <a:t> </a:t>
            </a:r>
          </a:p>
          <a:p>
            <a:pPr eaLnBrk="1" hangingPunct="1"/>
            <a:endParaRPr lang="en-US" altLang="en-US" sz="2800" b="1" dirty="0"/>
          </a:p>
        </p:txBody>
      </p:sp>
      <p:sp>
        <p:nvSpPr>
          <p:cNvPr id="7171" name="AutoShape 17"/>
          <p:cNvSpPr>
            <a:spLocks noChangeArrowheads="1"/>
          </p:cNvSpPr>
          <p:nvPr/>
        </p:nvSpPr>
        <p:spPr bwMode="auto">
          <a:xfrm rot="10800000">
            <a:off x="288560" y="1226519"/>
            <a:ext cx="1597849" cy="1361090"/>
          </a:xfrm>
          <a:prstGeom prst="irregularSeal1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rgbClr val="FF5050"/>
                </a:solidFill>
              </a:rPr>
              <a:t>HĐ1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2267115" y="1069020"/>
            <a:ext cx="8126631" cy="18774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2800" b="1" i="1" dirty="0">
                <a:solidFill>
                  <a:schemeClr val="bg1">
                    <a:lumMod val="50000"/>
                  </a:schemeClr>
                </a:solidFill>
              </a:rPr>
              <a:t>* </a:t>
            </a:r>
            <a:r>
              <a:rPr lang="en-US" sz="2800" b="1" i="1" u="sng" dirty="0">
                <a:solidFill>
                  <a:schemeClr val="bg1">
                    <a:lumMod val="50000"/>
                  </a:schemeClr>
                </a:solidFill>
              </a:rPr>
              <a:t>ĐỊNH LÝ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pPr eaLnBrk="1" hangingPunct="1">
              <a:defRPr/>
            </a:pP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Ba </a:t>
            </a:r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đường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cao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của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một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 tam </a:t>
            </a:r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giác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cùng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đi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 qua </a:t>
            </a:r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một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điểm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điểm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này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gọi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là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trực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tâm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của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 tam </a:t>
            </a:r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giác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bg1">
                    <a:lumMod val="50000"/>
                  </a:schemeClr>
                </a:solidFill>
              </a:rPr>
              <a:t>đó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en-US" sz="3200" i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697" y="2427891"/>
            <a:ext cx="4171412" cy="331075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7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087485" y="5250082"/>
            <a:ext cx="1012179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2800" b="1" i="1" dirty="0" err="1">
                <a:solidFill>
                  <a:schemeClr val="bg1">
                    <a:lumMod val="50000"/>
                  </a:schemeClr>
                </a:solidFill>
              </a:rPr>
              <a:t>Nhận</a:t>
            </a:r>
            <a:r>
              <a:rPr lang="en-US" sz="28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bg1">
                    <a:lumMod val="50000"/>
                  </a:schemeClr>
                </a:solidFill>
              </a:rPr>
              <a:t>xét</a:t>
            </a:r>
            <a:r>
              <a:rPr lang="en-US" sz="2800" b="1" i="1" dirty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pPr eaLnBrk="1" hangingPunct="1">
              <a:defRPr/>
            </a:pP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Để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xác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định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trực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tâm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của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một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tam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giác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cần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vẽ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hai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đường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cao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bất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kì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và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xác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định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giao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điểm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của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hai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đường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đó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862647"/>
      </p:ext>
    </p:extLst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animBg="1"/>
      <p:bldP spid="6163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Box 26">
            <a:extLst>
              <a:ext uri="{FF2B5EF4-FFF2-40B4-BE49-F238E27FC236}">
                <a16:creationId xmlns:a16="http://schemas.microsoft.com/office/drawing/2014/main" id="{9C93FB77-45A4-0838-220F-AFAF90E0F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517" y="259929"/>
            <a:ext cx="1033364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5050"/>
                </a:solidFill>
              </a:rPr>
              <a:t>c) </a:t>
            </a:r>
            <a:r>
              <a:rPr lang="en-US" altLang="en-US" sz="2800" b="1" dirty="0" err="1">
                <a:solidFill>
                  <a:srgbClr val="FF5050"/>
                </a:solidFill>
              </a:rPr>
              <a:t>Về</a:t>
            </a:r>
            <a:r>
              <a:rPr lang="en-US" altLang="en-US" sz="2800" b="1" dirty="0">
                <a:solidFill>
                  <a:srgbClr val="FF5050"/>
                </a:solidFill>
              </a:rPr>
              <a:t> </a:t>
            </a:r>
            <a:r>
              <a:rPr lang="en-US" altLang="en-US" sz="2800" b="1" dirty="0" err="1">
                <a:solidFill>
                  <a:srgbClr val="FF5050"/>
                </a:solidFill>
              </a:rPr>
              <a:t>các</a:t>
            </a:r>
            <a:r>
              <a:rPr lang="en-US" altLang="en-US" sz="2800" b="1" dirty="0">
                <a:solidFill>
                  <a:srgbClr val="FF5050"/>
                </a:solidFill>
              </a:rPr>
              <a:t> </a:t>
            </a:r>
            <a:r>
              <a:rPr lang="en-US" altLang="en-US" sz="2800" b="1" dirty="0" err="1">
                <a:solidFill>
                  <a:srgbClr val="FF5050"/>
                </a:solidFill>
              </a:rPr>
              <a:t>đường</a:t>
            </a:r>
            <a:r>
              <a:rPr lang="en-US" altLang="en-US" sz="2800" b="1" dirty="0">
                <a:solidFill>
                  <a:srgbClr val="FF5050"/>
                </a:solidFill>
              </a:rPr>
              <a:t> </a:t>
            </a:r>
            <a:r>
              <a:rPr lang="en-US" altLang="en-US" sz="2800" b="1" dirty="0" err="1">
                <a:solidFill>
                  <a:srgbClr val="FF5050"/>
                </a:solidFill>
              </a:rPr>
              <a:t>cao</a:t>
            </a:r>
            <a:r>
              <a:rPr lang="en-US" altLang="en-US" sz="2800" b="1" dirty="0">
                <a:solidFill>
                  <a:srgbClr val="FF5050"/>
                </a:solidFill>
              </a:rPr>
              <a:t>, </a:t>
            </a:r>
            <a:r>
              <a:rPr lang="en-US" altLang="en-US" sz="2800" b="1" dirty="0" err="1">
                <a:solidFill>
                  <a:srgbClr val="FF5050"/>
                </a:solidFill>
              </a:rPr>
              <a:t>đường</a:t>
            </a:r>
            <a:r>
              <a:rPr lang="en-US" altLang="en-US" sz="2800" b="1" dirty="0">
                <a:solidFill>
                  <a:srgbClr val="FF5050"/>
                </a:solidFill>
              </a:rPr>
              <a:t> </a:t>
            </a:r>
            <a:r>
              <a:rPr lang="en-US" altLang="en-US" sz="2800" b="1" dirty="0" err="1">
                <a:solidFill>
                  <a:srgbClr val="FF5050"/>
                </a:solidFill>
              </a:rPr>
              <a:t>trung</a:t>
            </a:r>
            <a:r>
              <a:rPr lang="en-US" altLang="en-US" sz="2800" b="1" dirty="0">
                <a:solidFill>
                  <a:srgbClr val="FF5050"/>
                </a:solidFill>
              </a:rPr>
              <a:t> </a:t>
            </a:r>
            <a:r>
              <a:rPr lang="en-US" altLang="en-US" sz="2800" b="1" dirty="0" err="1">
                <a:solidFill>
                  <a:srgbClr val="FF5050"/>
                </a:solidFill>
              </a:rPr>
              <a:t>tuyến</a:t>
            </a:r>
            <a:r>
              <a:rPr lang="en-US" altLang="en-US" sz="2800" b="1" dirty="0">
                <a:solidFill>
                  <a:srgbClr val="FF5050"/>
                </a:solidFill>
              </a:rPr>
              <a:t>, </a:t>
            </a:r>
            <a:r>
              <a:rPr lang="en-US" altLang="en-US" sz="2800" b="1" dirty="0" err="1">
                <a:solidFill>
                  <a:srgbClr val="FF5050"/>
                </a:solidFill>
              </a:rPr>
              <a:t>trung</a:t>
            </a:r>
            <a:r>
              <a:rPr lang="en-US" altLang="en-US" sz="2800" b="1" dirty="0">
                <a:solidFill>
                  <a:srgbClr val="FF5050"/>
                </a:solidFill>
              </a:rPr>
              <a:t> </a:t>
            </a:r>
            <a:r>
              <a:rPr lang="en-US" altLang="en-US" sz="2800" b="1" dirty="0" err="1">
                <a:solidFill>
                  <a:srgbClr val="FF5050"/>
                </a:solidFill>
              </a:rPr>
              <a:t>trực</a:t>
            </a:r>
            <a:r>
              <a:rPr lang="en-US" altLang="en-US" sz="2800" b="1" dirty="0">
                <a:solidFill>
                  <a:srgbClr val="FF5050"/>
                </a:solidFill>
              </a:rPr>
              <a:t>, </a:t>
            </a:r>
            <a:r>
              <a:rPr lang="en-US" altLang="en-US" sz="2800" b="1" dirty="0" err="1">
                <a:solidFill>
                  <a:srgbClr val="FF5050"/>
                </a:solidFill>
              </a:rPr>
              <a:t>phân</a:t>
            </a:r>
            <a:r>
              <a:rPr lang="en-US" altLang="en-US" sz="2800" b="1" dirty="0">
                <a:solidFill>
                  <a:srgbClr val="FF5050"/>
                </a:solidFill>
              </a:rPr>
              <a:t> </a:t>
            </a:r>
            <a:r>
              <a:rPr lang="en-US" altLang="en-US" sz="2800" b="1" dirty="0" err="1">
                <a:solidFill>
                  <a:srgbClr val="FF5050"/>
                </a:solidFill>
              </a:rPr>
              <a:t>giác</a:t>
            </a:r>
            <a:r>
              <a:rPr lang="en-US" altLang="en-US" sz="2800" b="1" dirty="0">
                <a:solidFill>
                  <a:srgbClr val="FF5050"/>
                </a:solidFill>
              </a:rPr>
              <a:t> </a:t>
            </a:r>
            <a:r>
              <a:rPr lang="en-US" altLang="en-US" sz="2800" b="1" dirty="0" err="1">
                <a:solidFill>
                  <a:srgbClr val="FF5050"/>
                </a:solidFill>
              </a:rPr>
              <a:t>của</a:t>
            </a:r>
            <a:r>
              <a:rPr lang="en-US" altLang="en-US" sz="2800" b="1" dirty="0">
                <a:solidFill>
                  <a:srgbClr val="FF5050"/>
                </a:solidFill>
              </a:rPr>
              <a:t> tam </a:t>
            </a:r>
            <a:r>
              <a:rPr lang="en-US" altLang="en-US" sz="2800" b="1" dirty="0" err="1">
                <a:solidFill>
                  <a:srgbClr val="FF5050"/>
                </a:solidFill>
              </a:rPr>
              <a:t>giác</a:t>
            </a:r>
            <a:r>
              <a:rPr lang="en-US" altLang="en-US" sz="2800" b="1" dirty="0">
                <a:solidFill>
                  <a:srgbClr val="FF5050"/>
                </a:solidFill>
              </a:rPr>
              <a:t> </a:t>
            </a:r>
            <a:r>
              <a:rPr lang="en-US" altLang="en-US" sz="2800" b="1" dirty="0" err="1">
                <a:solidFill>
                  <a:srgbClr val="FF5050"/>
                </a:solidFill>
              </a:rPr>
              <a:t>cân</a:t>
            </a:r>
            <a:r>
              <a:rPr lang="en-US" altLang="en-US" sz="2800" b="1" dirty="0">
                <a:solidFill>
                  <a:srgbClr val="FF5050"/>
                </a:solidFill>
              </a:rPr>
              <a:t> </a:t>
            </a:r>
          </a:p>
        </p:txBody>
      </p:sp>
      <p:sp>
        <p:nvSpPr>
          <p:cNvPr id="17" name="AutoShape 29">
            <a:extLst>
              <a:ext uri="{FF2B5EF4-FFF2-40B4-BE49-F238E27FC236}">
                <a16:creationId xmlns:a16="http://schemas.microsoft.com/office/drawing/2014/main" id="{DAA11EB6-2B99-D6FC-7C43-A2DC01A98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788" y="3578225"/>
            <a:ext cx="3352800" cy="2133600"/>
          </a:xfrm>
          <a:prstGeom prst="triangle">
            <a:avLst>
              <a:gd name="adj" fmla="val 50000"/>
            </a:avLst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altLang="en-US"/>
          </a:p>
        </p:txBody>
      </p:sp>
      <p:grpSp>
        <p:nvGrpSpPr>
          <p:cNvPr id="18" name="Group 47">
            <a:extLst>
              <a:ext uri="{FF2B5EF4-FFF2-40B4-BE49-F238E27FC236}">
                <a16:creationId xmlns:a16="http://schemas.microsoft.com/office/drawing/2014/main" id="{CEC4FFB7-9F5B-8CFA-8511-51FA761D2EC0}"/>
              </a:ext>
            </a:extLst>
          </p:cNvPr>
          <p:cNvGrpSpPr>
            <a:grpSpLocks/>
          </p:cNvGrpSpPr>
          <p:nvPr/>
        </p:nvGrpSpPr>
        <p:grpSpPr bwMode="auto">
          <a:xfrm>
            <a:off x="4929188" y="3578225"/>
            <a:ext cx="152400" cy="2133600"/>
            <a:chOff x="1248" y="1824"/>
            <a:chExt cx="96" cy="1344"/>
          </a:xfrm>
        </p:grpSpPr>
        <p:sp>
          <p:nvSpPr>
            <p:cNvPr id="19" name="Rectangle 46">
              <a:extLst>
                <a:ext uri="{FF2B5EF4-FFF2-40B4-BE49-F238E27FC236}">
                  <a16:creationId xmlns:a16="http://schemas.microsoft.com/office/drawing/2014/main" id="{6274DC83-D44E-2A32-CB41-6E0B7A3822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3072"/>
              <a:ext cx="96" cy="96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  <p:sp>
          <p:nvSpPr>
            <p:cNvPr id="20" name="Line 30">
              <a:extLst>
                <a:ext uri="{FF2B5EF4-FFF2-40B4-BE49-F238E27FC236}">
                  <a16:creationId xmlns:a16="http://schemas.microsoft.com/office/drawing/2014/main" id="{2A7FF299-6E56-6AAC-65B6-F6DB617F21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1824"/>
              <a:ext cx="0" cy="13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" name="Text Box 31">
            <a:extLst>
              <a:ext uri="{FF2B5EF4-FFF2-40B4-BE49-F238E27FC236}">
                <a16:creationId xmlns:a16="http://schemas.microsoft.com/office/drawing/2014/main" id="{117A0C54-C6F9-FA62-5192-322E28E8B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7988" y="5562600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22" name="Text Box 32">
            <a:extLst>
              <a:ext uri="{FF2B5EF4-FFF2-40B4-BE49-F238E27FC236}">
                <a16:creationId xmlns:a16="http://schemas.microsoft.com/office/drawing/2014/main" id="{CD3717E7-2F97-B060-AC26-134BFB184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1" y="30480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28" name="Text Box 33">
            <a:extLst>
              <a:ext uri="{FF2B5EF4-FFF2-40B4-BE49-F238E27FC236}">
                <a16:creationId xmlns:a16="http://schemas.microsoft.com/office/drawing/2014/main" id="{A1409F3D-B173-9DBC-FC8B-68C1FAFCE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5588" y="5562600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00"/>
                </a:solidFill>
              </a:rPr>
              <a:t>C</a:t>
            </a:r>
          </a:p>
        </p:txBody>
      </p:sp>
      <p:grpSp>
        <p:nvGrpSpPr>
          <p:cNvPr id="29" name="Group 42">
            <a:extLst>
              <a:ext uri="{FF2B5EF4-FFF2-40B4-BE49-F238E27FC236}">
                <a16:creationId xmlns:a16="http://schemas.microsoft.com/office/drawing/2014/main" id="{85F8828A-B6BD-97BB-897E-FDD23673AD42}"/>
              </a:ext>
            </a:extLst>
          </p:cNvPr>
          <p:cNvGrpSpPr>
            <a:grpSpLocks/>
          </p:cNvGrpSpPr>
          <p:nvPr/>
        </p:nvGrpSpPr>
        <p:grpSpPr bwMode="auto">
          <a:xfrm>
            <a:off x="4090989" y="5635625"/>
            <a:ext cx="33337" cy="152400"/>
            <a:chOff x="720" y="3120"/>
            <a:chExt cx="21" cy="96"/>
          </a:xfrm>
        </p:grpSpPr>
        <p:sp>
          <p:nvSpPr>
            <p:cNvPr id="30" name="Line 34">
              <a:extLst>
                <a:ext uri="{FF2B5EF4-FFF2-40B4-BE49-F238E27FC236}">
                  <a16:creationId xmlns:a16="http://schemas.microsoft.com/office/drawing/2014/main" id="{BCD7AB8E-D21E-B85A-2849-A2139266A6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3120"/>
              <a:ext cx="0" cy="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5">
              <a:extLst>
                <a:ext uri="{FF2B5EF4-FFF2-40B4-BE49-F238E27FC236}">
                  <a16:creationId xmlns:a16="http://schemas.microsoft.com/office/drawing/2014/main" id="{8EBA4CA4-C2CA-A898-B4B2-8323346D9F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1" y="3120"/>
              <a:ext cx="0" cy="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" name="Line 38">
            <a:extLst>
              <a:ext uri="{FF2B5EF4-FFF2-40B4-BE49-F238E27FC236}">
                <a16:creationId xmlns:a16="http://schemas.microsoft.com/office/drawing/2014/main" id="{70D422AB-70FA-821E-A232-17F6C62A56EF}"/>
              </a:ext>
            </a:extLst>
          </p:cNvPr>
          <p:cNvSpPr>
            <a:spLocks noChangeShapeType="1"/>
          </p:cNvSpPr>
          <p:nvPr/>
        </p:nvSpPr>
        <p:spPr bwMode="auto">
          <a:xfrm rot="3490178">
            <a:off x="5768182" y="4568032"/>
            <a:ext cx="1587" cy="152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9">
            <a:extLst>
              <a:ext uri="{FF2B5EF4-FFF2-40B4-BE49-F238E27FC236}">
                <a16:creationId xmlns:a16="http://schemas.microsoft.com/office/drawing/2014/main" id="{68C157B5-E710-9236-065B-A0D0D3BE8F77}"/>
              </a:ext>
            </a:extLst>
          </p:cNvPr>
          <p:cNvSpPr>
            <a:spLocks noChangeShapeType="1"/>
          </p:cNvSpPr>
          <p:nvPr/>
        </p:nvSpPr>
        <p:spPr bwMode="auto">
          <a:xfrm rot="18273592">
            <a:off x="4104481" y="4531519"/>
            <a:ext cx="1588" cy="152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4" name="Group 41">
            <a:extLst>
              <a:ext uri="{FF2B5EF4-FFF2-40B4-BE49-F238E27FC236}">
                <a16:creationId xmlns:a16="http://schemas.microsoft.com/office/drawing/2014/main" id="{D96ED97F-1A80-3721-6298-14374D8D276A}"/>
              </a:ext>
            </a:extLst>
          </p:cNvPr>
          <p:cNvGrpSpPr>
            <a:grpSpLocks/>
          </p:cNvGrpSpPr>
          <p:nvPr/>
        </p:nvGrpSpPr>
        <p:grpSpPr bwMode="auto">
          <a:xfrm>
            <a:off x="5713413" y="5635625"/>
            <a:ext cx="31750" cy="152400"/>
            <a:chOff x="1742" y="3120"/>
            <a:chExt cx="20" cy="96"/>
          </a:xfrm>
        </p:grpSpPr>
        <p:sp>
          <p:nvSpPr>
            <p:cNvPr id="35" name="Line 36">
              <a:extLst>
                <a:ext uri="{FF2B5EF4-FFF2-40B4-BE49-F238E27FC236}">
                  <a16:creationId xmlns:a16="http://schemas.microsoft.com/office/drawing/2014/main" id="{B9306247-D5C7-C0E1-75FC-5BED1D7595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2" y="3120"/>
              <a:ext cx="0" cy="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40">
              <a:extLst>
                <a:ext uri="{FF2B5EF4-FFF2-40B4-BE49-F238E27FC236}">
                  <a16:creationId xmlns:a16="http://schemas.microsoft.com/office/drawing/2014/main" id="{8C9ABE04-9795-78F0-5C51-221DA70321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2" y="3120"/>
              <a:ext cx="0" cy="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" name="Arc 43">
            <a:extLst>
              <a:ext uri="{FF2B5EF4-FFF2-40B4-BE49-F238E27FC236}">
                <a16:creationId xmlns:a16="http://schemas.microsoft.com/office/drawing/2014/main" id="{8CACEBE3-A546-1044-C31C-EA13CD2B532A}"/>
              </a:ext>
            </a:extLst>
          </p:cNvPr>
          <p:cNvSpPr>
            <a:spLocks/>
          </p:cNvSpPr>
          <p:nvPr/>
        </p:nvSpPr>
        <p:spPr bwMode="auto">
          <a:xfrm rot="10525941">
            <a:off x="4754563" y="3795713"/>
            <a:ext cx="152400" cy="76200"/>
          </a:xfrm>
          <a:custGeom>
            <a:avLst/>
            <a:gdLst>
              <a:gd name="T0" fmla="*/ 0 w 21600"/>
              <a:gd name="T1" fmla="*/ 0 h 21600"/>
              <a:gd name="T2" fmla="*/ 377667802 w 21600"/>
              <a:gd name="T3" fmla="*/ 11802135 h 21600"/>
              <a:gd name="T4" fmla="*/ 0 w 21600"/>
              <a:gd name="T5" fmla="*/ 1180213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38" name="Arc 44">
            <a:extLst>
              <a:ext uri="{FF2B5EF4-FFF2-40B4-BE49-F238E27FC236}">
                <a16:creationId xmlns:a16="http://schemas.microsoft.com/office/drawing/2014/main" id="{ECC0CF1A-FC0E-A305-2C32-44519704FAC1}"/>
              </a:ext>
            </a:extLst>
          </p:cNvPr>
          <p:cNvSpPr>
            <a:spLocks/>
          </p:cNvSpPr>
          <p:nvPr/>
        </p:nvSpPr>
        <p:spPr bwMode="auto">
          <a:xfrm rot="8995693">
            <a:off x="4918075" y="3795713"/>
            <a:ext cx="198438" cy="76200"/>
          </a:xfrm>
          <a:custGeom>
            <a:avLst/>
            <a:gdLst>
              <a:gd name="T0" fmla="*/ 0 w 28069"/>
              <a:gd name="T1" fmla="*/ 1172626 h 21600"/>
              <a:gd name="T2" fmla="*/ 495694632 w 28069"/>
              <a:gd name="T3" fmla="*/ 5879218 h 21600"/>
              <a:gd name="T4" fmla="*/ 165754599 w 28069"/>
              <a:gd name="T5" fmla="*/ 11802135 h 21600"/>
              <a:gd name="T6" fmla="*/ 0 60000 65536"/>
              <a:gd name="T7" fmla="*/ 0 60000 65536"/>
              <a:gd name="T8" fmla="*/ 0 60000 65536"/>
              <a:gd name="T9" fmla="*/ 0 w 28069"/>
              <a:gd name="T10" fmla="*/ 0 h 21600"/>
              <a:gd name="T11" fmla="*/ 28069 w 2806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069" h="21600" fill="none" extrusionOk="0">
                <a:moveTo>
                  <a:pt x="-1" y="2145"/>
                </a:moveTo>
                <a:cubicBezTo>
                  <a:pt x="2927" y="733"/>
                  <a:pt x="6135" y="-1"/>
                  <a:pt x="9386" y="0"/>
                </a:cubicBezTo>
                <a:cubicBezTo>
                  <a:pt x="17086" y="0"/>
                  <a:pt x="24204" y="4099"/>
                  <a:pt x="28068" y="10760"/>
                </a:cubicBezTo>
              </a:path>
              <a:path w="28069" h="21600" stroke="0" extrusionOk="0">
                <a:moveTo>
                  <a:pt x="-1" y="2145"/>
                </a:moveTo>
                <a:cubicBezTo>
                  <a:pt x="2927" y="733"/>
                  <a:pt x="6135" y="-1"/>
                  <a:pt x="9386" y="0"/>
                </a:cubicBezTo>
                <a:cubicBezTo>
                  <a:pt x="17086" y="0"/>
                  <a:pt x="24204" y="4099"/>
                  <a:pt x="28068" y="10760"/>
                </a:cubicBezTo>
                <a:lnTo>
                  <a:pt x="9386" y="21600"/>
                </a:lnTo>
                <a:lnTo>
                  <a:pt x="-1" y="2145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en-US"/>
          </a:p>
        </p:txBody>
      </p:sp>
      <p:grpSp>
        <p:nvGrpSpPr>
          <p:cNvPr id="39" name="Group 23">
            <a:extLst>
              <a:ext uri="{FF2B5EF4-FFF2-40B4-BE49-F238E27FC236}">
                <a16:creationId xmlns:a16="http://schemas.microsoft.com/office/drawing/2014/main" id="{4992DF94-5413-BF99-1DD3-1C60B5DAE3DB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-2159000" y="2046288"/>
            <a:ext cx="1828800" cy="2971800"/>
            <a:chOff x="2064" y="1392"/>
            <a:chExt cx="1152" cy="1872"/>
          </a:xfrm>
        </p:grpSpPr>
        <p:sp>
          <p:nvSpPr>
            <p:cNvPr id="40" name="AutoShape 24">
              <a:extLst>
                <a:ext uri="{FF2B5EF4-FFF2-40B4-BE49-F238E27FC236}">
                  <a16:creationId xmlns:a16="http://schemas.microsoft.com/office/drawing/2014/main" id="{17EC1098-E1D4-BD32-5BA5-953FDAA28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2" y="1984"/>
              <a:ext cx="632" cy="1104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  <p:sp>
          <p:nvSpPr>
            <p:cNvPr id="41" name="AutoShape 25">
              <a:extLst>
                <a:ext uri="{FF2B5EF4-FFF2-40B4-BE49-F238E27FC236}">
                  <a16:creationId xmlns:a16="http://schemas.microsoft.com/office/drawing/2014/main" id="{6182B62B-2415-564E-FFD6-8C7D3D2DD5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392"/>
              <a:ext cx="1152" cy="1872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</p:grpSp>
      <p:sp>
        <p:nvSpPr>
          <p:cNvPr id="42" name="Text Box 48">
            <a:extLst>
              <a:ext uri="{FF2B5EF4-FFF2-40B4-BE49-F238E27FC236}">
                <a16:creationId xmlns:a16="http://schemas.microsoft.com/office/drawing/2014/main" id="{9D0E50D9-1D3C-0A0E-C045-C6DECD45B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5" y="1216525"/>
            <a:ext cx="1116800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sz="2800" b="1" i="1" dirty="0">
                <a:solidFill>
                  <a:srgbClr val="CC3300"/>
                </a:solidFill>
              </a:rPr>
              <a:t>* </a:t>
            </a:r>
            <a:r>
              <a:rPr lang="en-US" sz="2800" b="1" i="1" u="sng" dirty="0" err="1">
                <a:solidFill>
                  <a:srgbClr val="CC3300"/>
                </a:solidFill>
              </a:rPr>
              <a:t>Tính</a:t>
            </a:r>
            <a:r>
              <a:rPr lang="en-US" sz="2800" b="1" i="1" u="sng" dirty="0">
                <a:solidFill>
                  <a:srgbClr val="CC3300"/>
                </a:solidFill>
              </a:rPr>
              <a:t> </a:t>
            </a:r>
            <a:r>
              <a:rPr lang="en-US" sz="2800" b="1" i="1" u="sng" dirty="0" err="1">
                <a:solidFill>
                  <a:srgbClr val="CC3300"/>
                </a:solidFill>
              </a:rPr>
              <a:t>chất</a:t>
            </a:r>
            <a:r>
              <a:rPr lang="en-US" sz="2800" b="1" i="1" u="sng" dirty="0">
                <a:solidFill>
                  <a:srgbClr val="CC3300"/>
                </a:solidFill>
              </a:rPr>
              <a:t> </a:t>
            </a:r>
            <a:r>
              <a:rPr lang="en-US" sz="2800" b="1" i="1" u="sng" dirty="0" err="1">
                <a:solidFill>
                  <a:srgbClr val="CC3300"/>
                </a:solidFill>
              </a:rPr>
              <a:t>của</a:t>
            </a:r>
            <a:r>
              <a:rPr lang="en-US" sz="2800" b="1" i="1" u="sng" dirty="0">
                <a:solidFill>
                  <a:srgbClr val="CC3300"/>
                </a:solidFill>
              </a:rPr>
              <a:t> tam </a:t>
            </a:r>
            <a:r>
              <a:rPr lang="en-US" sz="2800" b="1" i="1" u="sng" dirty="0" err="1">
                <a:solidFill>
                  <a:srgbClr val="CC3300"/>
                </a:solidFill>
              </a:rPr>
              <a:t>giác</a:t>
            </a:r>
            <a:r>
              <a:rPr lang="en-US" sz="2800" b="1" i="1" u="sng" dirty="0">
                <a:solidFill>
                  <a:srgbClr val="CC3300"/>
                </a:solidFill>
              </a:rPr>
              <a:t> </a:t>
            </a:r>
            <a:r>
              <a:rPr lang="en-US" sz="2800" b="1" i="1" u="sng" dirty="0" err="1">
                <a:solidFill>
                  <a:srgbClr val="CC3300"/>
                </a:solidFill>
              </a:rPr>
              <a:t>cân</a:t>
            </a:r>
            <a:r>
              <a:rPr lang="en-US" sz="2800" dirty="0"/>
              <a:t>:</a:t>
            </a:r>
          </a:p>
          <a:p>
            <a:pPr eaLnBrk="1" hangingPunct="1">
              <a:defRPr/>
            </a:pP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Trong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một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tam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giác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cân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đường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trung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trực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ứng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với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cạnh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đáy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đồng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thời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là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đường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phân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giác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đường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trung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tuyến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và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đường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cao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cùng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xuất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phát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từ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đỉnh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đối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diện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với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cạnh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đó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..</a:t>
            </a:r>
          </a:p>
        </p:txBody>
      </p:sp>
      <p:sp>
        <p:nvSpPr>
          <p:cNvPr id="43" name="Text Box 31">
            <a:extLst>
              <a:ext uri="{FF2B5EF4-FFF2-40B4-BE49-F238E27FC236}">
                <a16:creationId xmlns:a16="http://schemas.microsoft.com/office/drawing/2014/main" id="{6DBDE33B-C64B-ABFD-7401-79E126339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3775" y="5805489"/>
            <a:ext cx="2696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0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31716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C77EDC06-6FD9-F1DA-2C62-E58149734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1976" y="1143001"/>
            <a:ext cx="6689652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2800" b="1" i="1" dirty="0">
                <a:solidFill>
                  <a:schemeClr val="folHlink"/>
                </a:solidFill>
              </a:rPr>
              <a:t>* </a:t>
            </a:r>
            <a:r>
              <a:rPr lang="en-US" sz="2800" b="1" i="1" u="sng" dirty="0" err="1">
                <a:solidFill>
                  <a:srgbClr val="CC3300"/>
                </a:solidFill>
              </a:rPr>
              <a:t>Nhận</a:t>
            </a:r>
            <a:r>
              <a:rPr lang="en-US" sz="2800" b="1" i="1" u="sng" dirty="0">
                <a:solidFill>
                  <a:srgbClr val="CC3300"/>
                </a:solidFill>
              </a:rPr>
              <a:t> </a:t>
            </a:r>
            <a:r>
              <a:rPr lang="en-US" sz="2800" b="1" i="1" u="sng" dirty="0" err="1">
                <a:solidFill>
                  <a:srgbClr val="CC3300"/>
                </a:solidFill>
              </a:rPr>
              <a:t>xét</a:t>
            </a:r>
            <a:r>
              <a:rPr lang="en-US" sz="2800" b="1" dirty="0">
                <a:solidFill>
                  <a:srgbClr val="CC3300"/>
                </a:solidFill>
              </a:rPr>
              <a:t>:</a:t>
            </a:r>
            <a:r>
              <a:rPr lang="en-US" sz="2800" b="1" dirty="0"/>
              <a:t> </a:t>
            </a:r>
          </a:p>
          <a:p>
            <a:pPr eaLnBrk="1" hangingPunct="1">
              <a:defRPr/>
            </a:pP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Trong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một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tam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giác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nếu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hai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trong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bốn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loại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đường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đường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trung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tuyến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đường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eaLnBrk="1" hangingPunct="1">
              <a:defRPr/>
            </a:pP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phân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giác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đường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cao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cùng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xuất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phát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từ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eaLnBrk="1" hangingPunct="1">
              <a:defRPr/>
            </a:pP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một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đỉnh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và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đường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trung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trực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ứng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với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eaLnBrk="1" hangingPunct="1">
              <a:defRPr/>
            </a:pP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cạnh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đối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diện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của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đỉnh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này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)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trùng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nhau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eaLnBrk="1" hangingPunct="1">
              <a:defRPr/>
            </a:pP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thì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tam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giác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đó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là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tam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giác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cân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4" name="AutoShape 12">
            <a:extLst>
              <a:ext uri="{FF2B5EF4-FFF2-40B4-BE49-F238E27FC236}">
                <a16:creationId xmlns:a16="http://schemas.microsoft.com/office/drawing/2014/main" id="{62418758-F342-AB14-D5B8-3239C1E4D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50" y="1295400"/>
            <a:ext cx="2362200" cy="1981200"/>
          </a:xfrm>
          <a:prstGeom prst="triangle">
            <a:avLst>
              <a:gd name="adj" fmla="val 50000"/>
            </a:avLst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vi-VN" altLang="en-US">
              <a:solidFill>
                <a:srgbClr val="0000CC"/>
              </a:solidFill>
            </a:endParaRPr>
          </a:p>
        </p:txBody>
      </p:sp>
      <p:grpSp>
        <p:nvGrpSpPr>
          <p:cNvPr id="6" name="Group 13">
            <a:extLst>
              <a:ext uri="{FF2B5EF4-FFF2-40B4-BE49-F238E27FC236}">
                <a16:creationId xmlns:a16="http://schemas.microsoft.com/office/drawing/2014/main" id="{B22BB44C-1F34-9CCB-2DDF-556FE5540C92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-2266950" y="271463"/>
            <a:ext cx="1828800" cy="2971800"/>
            <a:chOff x="2064" y="1392"/>
            <a:chExt cx="1152" cy="1872"/>
          </a:xfrm>
        </p:grpSpPr>
        <p:sp>
          <p:nvSpPr>
            <p:cNvPr id="7" name="AutoShape 14">
              <a:extLst>
                <a:ext uri="{FF2B5EF4-FFF2-40B4-BE49-F238E27FC236}">
                  <a16:creationId xmlns:a16="http://schemas.microsoft.com/office/drawing/2014/main" id="{1B423B8F-CBF0-E8CD-10A3-5ED8689ED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2" y="1984"/>
              <a:ext cx="632" cy="1104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  <p:sp>
          <p:nvSpPr>
            <p:cNvPr id="8" name="AutoShape 15">
              <a:extLst>
                <a:ext uri="{FF2B5EF4-FFF2-40B4-BE49-F238E27FC236}">
                  <a16:creationId xmlns:a16="http://schemas.microsoft.com/office/drawing/2014/main" id="{663DDF0F-26C0-9009-90D8-574A92FE2B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392"/>
              <a:ext cx="1152" cy="1872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</p:grpSp>
      <p:sp>
        <p:nvSpPr>
          <p:cNvPr id="9" name="Text Box 19">
            <a:extLst>
              <a:ext uri="{FF2B5EF4-FFF2-40B4-BE49-F238E27FC236}">
                <a16:creationId xmlns:a16="http://schemas.microsoft.com/office/drawing/2014/main" id="{5ACFFAB7-F69B-B57C-B14B-A5C2369D0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4151" y="9144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CC3300"/>
                </a:solidFill>
              </a:rPr>
              <a:t>A</a:t>
            </a:r>
          </a:p>
        </p:txBody>
      </p:sp>
      <p:sp>
        <p:nvSpPr>
          <p:cNvPr id="10" name="Text Box 20">
            <a:extLst>
              <a:ext uri="{FF2B5EF4-FFF2-40B4-BE49-F238E27FC236}">
                <a16:creationId xmlns:a16="http://schemas.microsoft.com/office/drawing/2014/main" id="{6D0A38DB-75C3-5B6E-BC6D-EA77EEE57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3200400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CC3300"/>
                </a:solidFill>
              </a:rPr>
              <a:t>B</a:t>
            </a:r>
          </a:p>
        </p:txBody>
      </p:sp>
      <p:sp>
        <p:nvSpPr>
          <p:cNvPr id="11" name="Text Box 21">
            <a:extLst>
              <a:ext uri="{FF2B5EF4-FFF2-40B4-BE49-F238E27FC236}">
                <a16:creationId xmlns:a16="http://schemas.microsoft.com/office/drawing/2014/main" id="{DB399025-FA7C-4280-B7BC-40237A50D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1" y="31242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CC3300"/>
                </a:solidFill>
              </a:rPr>
              <a:t>C</a:t>
            </a:r>
          </a:p>
        </p:txBody>
      </p:sp>
      <p:sp>
        <p:nvSpPr>
          <p:cNvPr id="12" name="Line 22">
            <a:extLst>
              <a:ext uri="{FF2B5EF4-FFF2-40B4-BE49-F238E27FC236}">
                <a16:creationId xmlns:a16="http://schemas.microsoft.com/office/drawing/2014/main" id="{A55D7872-86CD-454B-D9D0-881DD559D91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0750" y="2209800"/>
            <a:ext cx="228600" cy="1524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23">
            <a:extLst>
              <a:ext uri="{FF2B5EF4-FFF2-40B4-BE49-F238E27FC236}">
                <a16:creationId xmlns:a16="http://schemas.microsoft.com/office/drawing/2014/main" id="{E42F2ED7-298F-9B13-032F-48260D837B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87725" y="2200275"/>
            <a:ext cx="228600" cy="1524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24">
            <a:extLst>
              <a:ext uri="{FF2B5EF4-FFF2-40B4-BE49-F238E27FC236}">
                <a16:creationId xmlns:a16="http://schemas.microsoft.com/office/drawing/2014/main" id="{EF0606CD-3AA0-27DE-437D-3064E496B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1" y="3222625"/>
            <a:ext cx="2696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CC3300"/>
                </a:solidFill>
              </a:rPr>
              <a:t>I</a:t>
            </a:r>
          </a:p>
        </p:txBody>
      </p:sp>
      <p:grpSp>
        <p:nvGrpSpPr>
          <p:cNvPr id="15" name="Group 34">
            <a:extLst>
              <a:ext uri="{FF2B5EF4-FFF2-40B4-BE49-F238E27FC236}">
                <a16:creationId xmlns:a16="http://schemas.microsoft.com/office/drawing/2014/main" id="{E21F3921-4CFD-B4A0-2EEF-2E7C1C0D9340}"/>
              </a:ext>
            </a:extLst>
          </p:cNvPr>
          <p:cNvGrpSpPr>
            <a:grpSpLocks/>
          </p:cNvGrpSpPr>
          <p:nvPr/>
        </p:nvGrpSpPr>
        <p:grpSpPr bwMode="auto">
          <a:xfrm>
            <a:off x="2298700" y="3200400"/>
            <a:ext cx="120650" cy="152400"/>
            <a:chOff x="740" y="2016"/>
            <a:chExt cx="76" cy="96"/>
          </a:xfrm>
        </p:grpSpPr>
        <p:sp>
          <p:nvSpPr>
            <p:cNvPr id="16" name="Line 28">
              <a:extLst>
                <a:ext uri="{FF2B5EF4-FFF2-40B4-BE49-F238E27FC236}">
                  <a16:creationId xmlns:a16="http://schemas.microsoft.com/office/drawing/2014/main" id="{A1FA3C64-B684-D0B9-5C2A-EB887C6AE9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8" y="2016"/>
              <a:ext cx="48" cy="9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9">
              <a:extLst>
                <a:ext uri="{FF2B5EF4-FFF2-40B4-BE49-F238E27FC236}">
                  <a16:creationId xmlns:a16="http://schemas.microsoft.com/office/drawing/2014/main" id="{CE06756B-495E-454A-F601-F70A4295DA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40" y="2016"/>
              <a:ext cx="48" cy="9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35">
            <a:extLst>
              <a:ext uri="{FF2B5EF4-FFF2-40B4-BE49-F238E27FC236}">
                <a16:creationId xmlns:a16="http://schemas.microsoft.com/office/drawing/2014/main" id="{E5C93DF7-67DE-0321-0ABD-49B9D50DCDA9}"/>
              </a:ext>
            </a:extLst>
          </p:cNvPr>
          <p:cNvGrpSpPr>
            <a:grpSpLocks/>
          </p:cNvGrpSpPr>
          <p:nvPr/>
        </p:nvGrpSpPr>
        <p:grpSpPr bwMode="auto">
          <a:xfrm>
            <a:off x="3484563" y="3197225"/>
            <a:ext cx="120650" cy="152400"/>
            <a:chOff x="1487" y="2014"/>
            <a:chExt cx="76" cy="96"/>
          </a:xfrm>
        </p:grpSpPr>
        <p:sp>
          <p:nvSpPr>
            <p:cNvPr id="19" name="Line 30">
              <a:extLst>
                <a:ext uri="{FF2B5EF4-FFF2-40B4-BE49-F238E27FC236}">
                  <a16:creationId xmlns:a16="http://schemas.microsoft.com/office/drawing/2014/main" id="{759A7504-FCA7-0B80-6AF1-EB00E0844A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15" y="2014"/>
              <a:ext cx="48" cy="9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1">
              <a:extLst>
                <a:ext uri="{FF2B5EF4-FFF2-40B4-BE49-F238E27FC236}">
                  <a16:creationId xmlns:a16="http://schemas.microsoft.com/office/drawing/2014/main" id="{E6EDC3B7-7146-2520-7E71-58B9503BD7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7" y="2014"/>
              <a:ext cx="48" cy="9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" name="Arc 32">
            <a:extLst>
              <a:ext uri="{FF2B5EF4-FFF2-40B4-BE49-F238E27FC236}">
                <a16:creationId xmlns:a16="http://schemas.microsoft.com/office/drawing/2014/main" id="{D134113C-6B77-A48E-FA54-1647CB8DA09D}"/>
              </a:ext>
            </a:extLst>
          </p:cNvPr>
          <p:cNvSpPr>
            <a:spLocks/>
          </p:cNvSpPr>
          <p:nvPr/>
        </p:nvSpPr>
        <p:spPr bwMode="auto">
          <a:xfrm rot="10032993">
            <a:off x="2757488" y="1579563"/>
            <a:ext cx="152400" cy="76200"/>
          </a:xfrm>
          <a:custGeom>
            <a:avLst/>
            <a:gdLst>
              <a:gd name="T0" fmla="*/ 0 w 21600"/>
              <a:gd name="T1" fmla="*/ 0 h 21600"/>
              <a:gd name="T2" fmla="*/ 377667802 w 21600"/>
              <a:gd name="T3" fmla="*/ 11802135 h 21600"/>
              <a:gd name="T4" fmla="*/ 0 w 21600"/>
              <a:gd name="T5" fmla="*/ 1180213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rc 33">
            <a:extLst>
              <a:ext uri="{FF2B5EF4-FFF2-40B4-BE49-F238E27FC236}">
                <a16:creationId xmlns:a16="http://schemas.microsoft.com/office/drawing/2014/main" id="{0F9F59AB-7823-ABB7-06F8-80B42D27C320}"/>
              </a:ext>
            </a:extLst>
          </p:cNvPr>
          <p:cNvSpPr>
            <a:spLocks/>
          </p:cNvSpPr>
          <p:nvPr/>
        </p:nvSpPr>
        <p:spPr bwMode="auto">
          <a:xfrm rot="8352112">
            <a:off x="2919413" y="1565275"/>
            <a:ext cx="182562" cy="76200"/>
          </a:xfrm>
          <a:custGeom>
            <a:avLst/>
            <a:gdLst>
              <a:gd name="T0" fmla="*/ 0 w 25936"/>
              <a:gd name="T1" fmla="*/ 240379 h 21600"/>
              <a:gd name="T2" fmla="*/ 448166939 w 25936"/>
              <a:gd name="T3" fmla="*/ 11802135 h 21600"/>
              <a:gd name="T4" fmla="*/ 74925420 w 25936"/>
              <a:gd name="T5" fmla="*/ 11802135 h 21600"/>
              <a:gd name="T6" fmla="*/ 0 60000 65536"/>
              <a:gd name="T7" fmla="*/ 0 60000 65536"/>
              <a:gd name="T8" fmla="*/ 0 60000 65536"/>
              <a:gd name="T9" fmla="*/ 0 w 25936"/>
              <a:gd name="T10" fmla="*/ 0 h 21600"/>
              <a:gd name="T11" fmla="*/ 25936 w 2593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936" h="21600" fill="none" extrusionOk="0">
                <a:moveTo>
                  <a:pt x="-1" y="439"/>
                </a:moveTo>
                <a:cubicBezTo>
                  <a:pt x="1426" y="147"/>
                  <a:pt x="2879" y="-1"/>
                  <a:pt x="4336" y="0"/>
                </a:cubicBezTo>
                <a:cubicBezTo>
                  <a:pt x="16265" y="0"/>
                  <a:pt x="25936" y="9670"/>
                  <a:pt x="25936" y="21600"/>
                </a:cubicBezTo>
              </a:path>
              <a:path w="25936" h="21600" stroke="0" extrusionOk="0">
                <a:moveTo>
                  <a:pt x="-1" y="439"/>
                </a:moveTo>
                <a:cubicBezTo>
                  <a:pt x="1426" y="147"/>
                  <a:pt x="2879" y="-1"/>
                  <a:pt x="4336" y="0"/>
                </a:cubicBezTo>
                <a:cubicBezTo>
                  <a:pt x="16265" y="0"/>
                  <a:pt x="25936" y="9670"/>
                  <a:pt x="25936" y="21600"/>
                </a:cubicBezTo>
                <a:lnTo>
                  <a:pt x="4336" y="21600"/>
                </a:lnTo>
                <a:lnTo>
                  <a:pt x="-1" y="439"/>
                </a:lnTo>
                <a:close/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18">
            <a:extLst>
              <a:ext uri="{FF2B5EF4-FFF2-40B4-BE49-F238E27FC236}">
                <a16:creationId xmlns:a16="http://schemas.microsoft.com/office/drawing/2014/main" id="{56888DC9-D0CA-ECE2-64F6-115AC13E13FE}"/>
              </a:ext>
            </a:extLst>
          </p:cNvPr>
          <p:cNvGrpSpPr>
            <a:grpSpLocks/>
          </p:cNvGrpSpPr>
          <p:nvPr/>
        </p:nvGrpSpPr>
        <p:grpSpPr bwMode="auto">
          <a:xfrm>
            <a:off x="2919413" y="1295400"/>
            <a:ext cx="165100" cy="1981200"/>
            <a:chOff x="1131" y="816"/>
            <a:chExt cx="104" cy="1248"/>
          </a:xfrm>
        </p:grpSpPr>
        <p:sp>
          <p:nvSpPr>
            <p:cNvPr id="24" name="Rectangle 17">
              <a:extLst>
                <a:ext uri="{FF2B5EF4-FFF2-40B4-BE49-F238E27FC236}">
                  <a16:creationId xmlns:a16="http://schemas.microsoft.com/office/drawing/2014/main" id="{349540AE-4BB5-DC0E-9198-2C8B4FD02F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" y="1968"/>
              <a:ext cx="96" cy="96"/>
            </a:xfrm>
            <a:prstGeom prst="rect">
              <a:avLst/>
            </a:prstGeom>
            <a:noFill/>
            <a:ln w="28575">
              <a:solidFill>
                <a:srgbClr val="0000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  <p:sp>
          <p:nvSpPr>
            <p:cNvPr id="25" name="Line 16">
              <a:extLst>
                <a:ext uri="{FF2B5EF4-FFF2-40B4-BE49-F238E27FC236}">
                  <a16:creationId xmlns:a16="http://schemas.microsoft.com/office/drawing/2014/main" id="{45496053-FCDB-E9F5-00A4-7822B82882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1" y="816"/>
              <a:ext cx="0" cy="1248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8703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9.02151E-8 L 0.19688 0.00555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44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9" grpId="0"/>
      <p:bldP spid="10" grpId="0"/>
      <p:bldP spid="11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83F400-4530-4129-9D9F-FED2126A3A6F}" type="datetime1">
              <a:rPr 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6/30/2022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FFFFFF"/>
                </a:solidFill>
              </a:rPr>
              <a:t>BÙI THỤY THÙY TRANG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4FD173-937B-4360-B1C6-207A41A53D22}" type="slidenum">
              <a:rPr lang="en-US" altLang="en-US" smtClean="0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HOẠT ĐỘNG 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904185"/>
            <a:ext cx="2781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800" b="1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164" y="1286368"/>
            <a:ext cx="3744574" cy="293879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916053"/>
              </p:ext>
            </p:extLst>
          </p:nvPr>
        </p:nvGraphicFramePr>
        <p:xfrm>
          <a:off x="2853559" y="3675406"/>
          <a:ext cx="1084596" cy="278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36600" imgH="190500" progId="Equation.DSMT4">
                  <p:embed/>
                </p:oleObj>
              </mc:Choice>
              <mc:Fallback>
                <p:oleObj name="Equation" r:id="rId3" imgW="736600" imgH="1905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3559" y="3675406"/>
                        <a:ext cx="1084596" cy="2780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479340"/>
              </p:ext>
            </p:extLst>
          </p:nvPr>
        </p:nvGraphicFramePr>
        <p:xfrm>
          <a:off x="8679092" y="4576107"/>
          <a:ext cx="1301597" cy="409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60113" imgH="190417" progId="Equation.DSMT4">
                  <p:embed/>
                </p:oleObj>
              </mc:Choice>
              <mc:Fallback>
                <p:oleObj name="Equation" r:id="rId5" imgW="660113" imgH="190417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79092" y="4576107"/>
                        <a:ext cx="1301597" cy="4099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342430" y="1397908"/>
            <a:ext cx="7191449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C0D0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 </a:t>
            </a:r>
            <a:r>
              <a:rPr kumimoji="0" lang="en-US" altLang="en-US" sz="2800" b="0" i="0" u="none" strike="noStrike" cap="none" normalizeH="0" baseline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Vì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tam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đều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 = BC = CA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0C0D0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K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điểm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AG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BC ; G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trọng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tâm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 =&gt; K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điểm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BC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0C0D0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CMTT: </a:t>
            </a:r>
            <a:r>
              <a:rPr kumimoji="0" lang="en-US" altLang="en-US" sz="2800" b="0" i="0" u="none" strike="noStrike" cap="none" normalizeH="0" baseline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là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điểm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0C0D0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AB = AC ; BK = KC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AK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đường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trực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BC =&gt;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0C0D0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4"/>
          <p:cNvSpPr>
            <a:spLocks noChangeArrowheads="1"/>
          </p:cNvSpPr>
          <p:nvPr/>
        </p:nvSpPr>
        <p:spPr bwMode="auto">
          <a:xfrm>
            <a:off x="210887" y="4349995"/>
            <a:ext cx="926074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CA = CB; IA = IB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CI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đường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trung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trực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 =&gt; 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rgbClr val="0C0D0E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5"/>
          <p:cNvSpPr>
            <a:spLocks noChangeArrowheads="1"/>
          </p:cNvSpPr>
          <p:nvPr/>
        </p:nvSpPr>
        <p:spPr bwMode="auto">
          <a:xfrm>
            <a:off x="210887" y="5057881"/>
            <a:ext cx="10553227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Do AK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CI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đường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AK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cắt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CI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trực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tâm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0C0D0E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58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5" grpId="0"/>
      <p:bldP spid="26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HOẠT ĐỘNG 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825358"/>
            <a:ext cx="2576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400" y="601839"/>
            <a:ext cx="3531476" cy="337467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09171" y="1683730"/>
            <a:ext cx="8128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Gọi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điểm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AH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BC.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trọng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tâm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 =&gt; K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điểm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BC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CMTT: I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điểm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trực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tâm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609600" y="260667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449286" y="3896295"/>
            <a:ext cx="11094576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điểm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BC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AK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đường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trực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BC =&gt; AB = AC (1)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CMTT: CI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đường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trực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 =&gt; CA = BC (2)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(1) (2) =&gt; AB = BC = CA hay tam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đều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302D487B-3C18-DBF6-F39F-AF783FA9FE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835630"/>
              </p:ext>
            </p:extLst>
          </p:nvPr>
        </p:nvGraphicFramePr>
        <p:xfrm>
          <a:off x="5194300" y="3070225"/>
          <a:ext cx="1270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6720" imgH="203040" progId="Equation.DSMT4">
                  <p:embed/>
                </p:oleObj>
              </mc:Choice>
              <mc:Fallback>
                <p:oleObj name="Equation" r:id="rId3" imgW="126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94300" y="3070225"/>
                        <a:ext cx="1270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DEEC86F-10FC-52EB-BDD9-FFE6A4FE4A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635765"/>
              </p:ext>
            </p:extLst>
          </p:nvPr>
        </p:nvGraphicFramePr>
        <p:xfrm>
          <a:off x="474440" y="3460561"/>
          <a:ext cx="2495564" cy="400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46040" imgH="215640" progId="Equation.DSMT4">
                  <p:embed/>
                </p:oleObj>
              </mc:Choice>
              <mc:Fallback>
                <p:oleObj name="Equation" r:id="rId5" imgW="134604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4440" y="3460561"/>
                        <a:ext cx="2495564" cy="400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376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HOẠT ĐỘNG VẬN DỤNG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530CE9-79B6-4A34-9DE8-7F769B44A120}"/>
              </a:ext>
            </a:extLst>
          </p:cNvPr>
          <p:cNvSpPr txBox="1"/>
          <p:nvPr/>
        </p:nvSpPr>
        <p:spPr>
          <a:xfrm>
            <a:off x="514046" y="1026458"/>
            <a:ext cx="652229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 err="1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Gấp</a:t>
            </a:r>
            <a:r>
              <a:rPr lang="en-US" sz="3200" b="1" u="sng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giấy</a:t>
            </a:r>
            <a:r>
              <a:rPr lang="en-US" sz="3200" b="1" u="sng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1" name="Pictur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295" y="1545636"/>
            <a:ext cx="4394805" cy="338104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727191" y="1905862"/>
            <a:ext cx="6096000" cy="213904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Cắt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nhọn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bất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kì</a:t>
            </a:r>
            <a:endParaRPr lang="en-US" sz="3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Bằng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gấp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giấy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xác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trực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tâm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0179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HƯỚNG DẪN TỰ HỌC Ở NHÀ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530CE9-79B6-4A34-9DE8-7F769B44A120}"/>
              </a:ext>
            </a:extLst>
          </p:cNvPr>
          <p:cNvSpPr txBox="1"/>
          <p:nvPr/>
        </p:nvSpPr>
        <p:spPr>
          <a:xfrm>
            <a:off x="1283551" y="1512924"/>
            <a:ext cx="96012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i="1" dirty="0">
                <a:solidFill>
                  <a:srgbClr val="0070C0"/>
                </a:solidFill>
                <a:latin typeface="Arial" panose="020B0604020202020204" pitchFamily="34" charset="0"/>
              </a:rPr>
              <a:t>- Học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thuộc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các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định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lí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,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tính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chất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,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nhận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xét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trong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bài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nl-NL" sz="3200" i="1" dirty="0">
                <a:solidFill>
                  <a:srgbClr val="0070C0"/>
                </a:solidFill>
                <a:latin typeface="Arial" panose="020B0604020202020204" pitchFamily="34" charset="0"/>
              </a:rPr>
              <a:t>-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Vẽ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và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xác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định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trực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tâm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của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tam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giác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vuông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và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tam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giác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tù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bất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kì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-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Ôn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lại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định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nghĩa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,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tính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chất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các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đường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đồng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quy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trong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tam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giác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-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Tìm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hiểu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về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ứng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dụng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của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đường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cao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thực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Arial" panose="020B0604020202020204" pitchFamily="34" charset="0"/>
              </a:rPr>
              <a:t>tế</a:t>
            </a:r>
            <a:r>
              <a:rPr lang="en-US" sz="32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en-US" sz="4000" i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204" y="853665"/>
            <a:ext cx="8378529" cy="750532"/>
          </a:xfrm>
        </p:spPr>
        <p:txBody>
          <a:bodyPr>
            <a:normAutofit fontScale="90000"/>
          </a:bodyPr>
          <a:lstStyle/>
          <a:p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tam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509240" y="1729218"/>
            <a:ext cx="10502789" cy="29213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Ba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đường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trung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tuyến</a:t>
            </a:r>
            <a:endParaRPr lang="en-US" sz="3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Ba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đường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phân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giác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Ba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đường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trung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trực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55A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MỞ ĐẦU</a:t>
            </a:r>
            <a:endParaRPr lang="en-US" sz="2800" dirty="0">
              <a:solidFill>
                <a:srgbClr val="C55A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097" y="3461021"/>
            <a:ext cx="2707878" cy="324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962043" y="4501379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pic>
        <p:nvPicPr>
          <p:cNvPr id="13" name="Picture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1518" y="280348"/>
            <a:ext cx="4527914" cy="34475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606119" y="989746"/>
            <a:ext cx="598616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Cho tam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ABC.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M, N, P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lượt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A, B, C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BC, CA, AB 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92175" y="4211143"/>
            <a:ext cx="45712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AM, BN, CP? </a:t>
            </a:r>
          </a:p>
        </p:txBody>
      </p:sp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38201" y="4331503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519054" y="644272"/>
            <a:ext cx="5153891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NỘI DUNG CỦA BÀI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35590" y="1846502"/>
            <a:ext cx="124547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ĐƯỜNG CAO CỦA TAM GIÁC 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II.TÍNH CHẤT BA ĐƯỜNG CAO CỦA TAM GIÁC </a:t>
            </a:r>
          </a:p>
        </p:txBody>
      </p:sp>
    </p:spTree>
    <p:extLst>
      <p:ext uri="{BB962C8B-B14F-4D97-AF65-F5344CB8AC3E}">
        <p14:creationId xmlns:p14="http://schemas.microsoft.com/office/powerpoint/2010/main" val="1852693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72293" y="1189038"/>
            <a:ext cx="57341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FF5050"/>
                </a:solidFill>
              </a:rPr>
              <a:t>I.  </a:t>
            </a:r>
            <a:r>
              <a:rPr lang="en-US" altLang="en-US" sz="2800" b="1" u="sng" dirty="0">
                <a:solidFill>
                  <a:srgbClr val="FF5050"/>
                </a:solidFill>
              </a:rPr>
              <a:t>ĐƯỜNG CAO CỦA TAM GIÁC:</a:t>
            </a: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 rot="1979478">
            <a:off x="2374900" y="2082800"/>
            <a:ext cx="0" cy="1905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2908300" y="2235200"/>
            <a:ext cx="2743200" cy="1600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1841500" y="3835400"/>
            <a:ext cx="3810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895600" y="2209800"/>
            <a:ext cx="165100" cy="1625600"/>
            <a:chOff x="864" y="1392"/>
            <a:chExt cx="104" cy="1024"/>
          </a:xfrm>
        </p:grpSpPr>
        <p:sp>
          <p:nvSpPr>
            <p:cNvPr id="5139" name="Line 11"/>
            <p:cNvSpPr>
              <a:spLocks noChangeShapeType="1"/>
            </p:cNvSpPr>
            <p:nvPr/>
          </p:nvSpPr>
          <p:spPr bwMode="auto">
            <a:xfrm>
              <a:off x="864" y="1392"/>
              <a:ext cx="0" cy="100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40" name="Rectangle 12"/>
            <p:cNvSpPr>
              <a:spLocks noChangeArrowheads="1"/>
            </p:cNvSpPr>
            <p:nvPr/>
          </p:nvSpPr>
          <p:spPr bwMode="auto">
            <a:xfrm>
              <a:off x="872" y="2320"/>
              <a:ext cx="96" cy="9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2755901" y="1857375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5050"/>
                </a:solidFill>
              </a:rPr>
              <a:t>A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1460500" y="3759200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5050"/>
                </a:solidFill>
              </a:rPr>
              <a:t>B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5635626" y="3571875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5050"/>
                </a:solidFill>
              </a:rPr>
              <a:t>C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755900" y="3835401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FF5050"/>
                </a:solidFill>
              </a:rPr>
              <a:t>M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640238" y="4419600"/>
            <a:ext cx="789030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srgbClr val="000000"/>
                </a:solidFill>
              </a:rPr>
              <a:t>Trong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một</a:t>
            </a:r>
            <a:r>
              <a:rPr lang="en-US" altLang="en-US" sz="2800" dirty="0">
                <a:solidFill>
                  <a:srgbClr val="000000"/>
                </a:solidFill>
              </a:rPr>
              <a:t> tam </a:t>
            </a:r>
            <a:r>
              <a:rPr lang="en-US" altLang="en-US" sz="2800" dirty="0" err="1">
                <a:solidFill>
                  <a:srgbClr val="000000"/>
                </a:solidFill>
              </a:rPr>
              <a:t>giác</a:t>
            </a:r>
            <a:r>
              <a:rPr lang="en-US" altLang="en-US" sz="2800" dirty="0">
                <a:solidFill>
                  <a:srgbClr val="000000"/>
                </a:solidFill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</a:rPr>
              <a:t>đoạn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vuông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góc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kẻ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từ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một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srgbClr val="000000"/>
                </a:solidFill>
              </a:rPr>
              <a:t>đỉnh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đến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đường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thẳng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chứa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cạnh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đối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diện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gọi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là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i="1" dirty="0" err="1">
                <a:solidFill>
                  <a:srgbClr val="CC3300"/>
                </a:solidFill>
              </a:rPr>
              <a:t>đường</a:t>
            </a:r>
            <a:r>
              <a:rPr lang="en-US" altLang="en-US" sz="2800" b="1" i="1" dirty="0">
                <a:solidFill>
                  <a:srgbClr val="CC3300"/>
                </a:solidFill>
              </a:rPr>
              <a:t> </a:t>
            </a:r>
            <a:r>
              <a:rPr lang="en-US" altLang="en-US" sz="2800" b="1" i="1" dirty="0" err="1">
                <a:solidFill>
                  <a:srgbClr val="CC3300"/>
                </a:solidFill>
              </a:rPr>
              <a:t>cao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của</a:t>
            </a:r>
            <a:r>
              <a:rPr lang="en-US" altLang="en-US" sz="2800" dirty="0">
                <a:solidFill>
                  <a:srgbClr val="000000"/>
                </a:solidFill>
              </a:rPr>
              <a:t> tam </a:t>
            </a:r>
            <a:r>
              <a:rPr lang="en-US" altLang="en-US" sz="2800" dirty="0" err="1">
                <a:solidFill>
                  <a:srgbClr val="000000"/>
                </a:solidFill>
              </a:rPr>
              <a:t>giác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đó</a:t>
            </a:r>
            <a:r>
              <a:rPr lang="en-US" altLang="en-US" sz="2800" dirty="0">
                <a:solidFill>
                  <a:srgbClr val="000000"/>
                </a:solidFill>
              </a:rPr>
              <a:t>.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 flipH="1">
            <a:off x="1066800" y="858982"/>
            <a:ext cx="1828800" cy="2971800"/>
            <a:chOff x="2064" y="1392"/>
            <a:chExt cx="1152" cy="1872"/>
          </a:xfrm>
        </p:grpSpPr>
        <p:sp>
          <p:nvSpPr>
            <p:cNvPr id="4" name="AutoShape 20"/>
            <p:cNvSpPr>
              <a:spLocks noChangeArrowheads="1"/>
            </p:cNvSpPr>
            <p:nvPr/>
          </p:nvSpPr>
          <p:spPr bwMode="auto">
            <a:xfrm>
              <a:off x="2232" y="1984"/>
              <a:ext cx="632" cy="1104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FFFFFF"/>
                </a:solidFill>
              </a:endParaRPr>
            </a:p>
          </p:txBody>
        </p:sp>
        <p:sp>
          <p:nvSpPr>
            <p:cNvPr id="5138" name="AutoShape 21"/>
            <p:cNvSpPr>
              <a:spLocks noChangeArrowheads="1"/>
            </p:cNvSpPr>
            <p:nvPr/>
          </p:nvSpPr>
          <p:spPr bwMode="auto">
            <a:xfrm>
              <a:off x="2064" y="1392"/>
              <a:ext cx="1152" cy="1872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6172200" y="2133600"/>
            <a:ext cx="45593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00"/>
                </a:solidFill>
              </a:rPr>
              <a:t>Cho </a:t>
            </a:r>
            <a:r>
              <a:rPr lang="en-US" altLang="en-US" sz="2800" b="1" dirty="0">
                <a:solidFill>
                  <a:srgbClr val="000000"/>
                </a:solidFill>
                <a:sym typeface="Symbol" panose="05050102010706020507" pitchFamily="18" charset="2"/>
              </a:rPr>
              <a:t> ABC </a:t>
            </a:r>
            <a:r>
              <a:rPr lang="en-US" altLang="en-US" sz="2800" b="1" dirty="0" err="1">
                <a:solidFill>
                  <a:srgbClr val="000000"/>
                </a:solidFill>
                <a:sym typeface="Symbol" panose="05050102010706020507" pitchFamily="18" charset="2"/>
              </a:rPr>
              <a:t>có</a:t>
            </a:r>
            <a:r>
              <a:rPr lang="en-US" altLang="en-US" sz="2800" b="1" dirty="0">
                <a:solidFill>
                  <a:srgbClr val="000000"/>
                </a:solidFill>
                <a:sym typeface="Symbol" panose="05050102010706020507" pitchFamily="18" charset="2"/>
              </a:rPr>
              <a:t> : AM  BC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00"/>
                </a:solidFill>
                <a:sym typeface="Symbol" panose="05050102010706020507" pitchFamily="18" charset="2"/>
              </a:rPr>
              <a:t>=&gt; AM </a:t>
            </a:r>
            <a:r>
              <a:rPr lang="en-US" altLang="en-US" sz="2800" b="1" dirty="0" err="1">
                <a:solidFill>
                  <a:srgbClr val="000000"/>
                </a:solidFill>
                <a:sym typeface="Symbol" panose="05050102010706020507" pitchFamily="18" charset="2"/>
              </a:rPr>
              <a:t>là</a:t>
            </a:r>
            <a:r>
              <a:rPr lang="en-US" altLang="en-US" sz="2800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sym typeface="Symbol" panose="05050102010706020507" pitchFamily="18" charset="2"/>
              </a:rPr>
              <a:t>đường</a:t>
            </a:r>
            <a:r>
              <a:rPr lang="en-US" altLang="en-US" sz="2800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sym typeface="Symbol" panose="05050102010706020507" pitchFamily="18" charset="2"/>
              </a:rPr>
              <a:t>cao</a:t>
            </a:r>
            <a:r>
              <a:rPr lang="en-US" altLang="en-US" sz="2800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sym typeface="Symbol" panose="05050102010706020507" pitchFamily="18" charset="2"/>
              </a:rPr>
              <a:t>xuất</a:t>
            </a:r>
            <a:r>
              <a:rPr lang="en-US" altLang="en-US" sz="2800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sym typeface="Symbol" panose="05050102010706020507" pitchFamily="18" charset="2"/>
              </a:rPr>
              <a:t>phát</a:t>
            </a:r>
            <a:r>
              <a:rPr lang="en-US" altLang="en-US" sz="2800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sym typeface="Symbol" panose="05050102010706020507" pitchFamily="18" charset="2"/>
              </a:rPr>
              <a:t>từ</a:t>
            </a:r>
            <a:r>
              <a:rPr lang="en-US" altLang="en-US" sz="2800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sym typeface="Symbol" panose="05050102010706020507" pitchFamily="18" charset="2"/>
              </a:rPr>
              <a:t>đỉnh</a:t>
            </a:r>
            <a:r>
              <a:rPr lang="en-US" altLang="en-US" sz="2800" b="1" dirty="0">
                <a:solidFill>
                  <a:srgbClr val="000000"/>
                </a:solidFill>
                <a:sym typeface="Symbol" panose="05050102010706020507" pitchFamily="18" charset="2"/>
              </a:rPr>
              <a:t> A </a:t>
            </a:r>
            <a:r>
              <a:rPr lang="en-US" altLang="en-US" sz="2800" b="1" dirty="0" err="1">
                <a:solidFill>
                  <a:srgbClr val="000000"/>
                </a:solidFill>
                <a:sym typeface="Symbol" panose="05050102010706020507" pitchFamily="18" charset="2"/>
              </a:rPr>
              <a:t>của</a:t>
            </a:r>
            <a:r>
              <a:rPr lang="en-US" altLang="en-US" sz="2800" b="1" dirty="0">
                <a:solidFill>
                  <a:srgbClr val="000000"/>
                </a:solidFill>
                <a:sym typeface="Symbol" panose="05050102010706020507" pitchFamily="18" charset="2"/>
              </a:rPr>
              <a:t> tam </a:t>
            </a:r>
            <a:r>
              <a:rPr lang="en-US" altLang="en-US" sz="2800" b="1" dirty="0" err="1">
                <a:solidFill>
                  <a:srgbClr val="000000"/>
                </a:solidFill>
                <a:sym typeface="Symbol" panose="05050102010706020507" pitchFamily="18" charset="2"/>
              </a:rPr>
              <a:t>giác</a:t>
            </a:r>
            <a:endParaRPr lang="en-US" altLang="en-US" sz="2800" b="1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966536" y="5791200"/>
            <a:ext cx="8305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i="1" dirty="0" err="1">
                <a:solidFill>
                  <a:srgbClr val="2B5481">
                    <a:lumMod val="50000"/>
                  </a:srgbClr>
                </a:solidFill>
              </a:rPr>
              <a:t>Đôi</a:t>
            </a:r>
            <a:r>
              <a:rPr lang="en-US" sz="2800" b="1" i="1" dirty="0">
                <a:solidFill>
                  <a:srgbClr val="2B5481">
                    <a:lumMod val="50000"/>
                  </a:srgbClr>
                </a:solidFill>
              </a:rPr>
              <a:t> </a:t>
            </a:r>
            <a:r>
              <a:rPr lang="en-US" sz="2800" b="1" i="1" dirty="0" err="1">
                <a:solidFill>
                  <a:srgbClr val="2B5481">
                    <a:lumMod val="50000"/>
                  </a:srgbClr>
                </a:solidFill>
              </a:rPr>
              <a:t>khi</a:t>
            </a:r>
            <a:r>
              <a:rPr lang="en-US" sz="2800" b="1" i="1" dirty="0">
                <a:solidFill>
                  <a:srgbClr val="2B5481">
                    <a:lumMod val="50000"/>
                  </a:srgbClr>
                </a:solidFill>
              </a:rPr>
              <a:t> ta </a:t>
            </a:r>
            <a:r>
              <a:rPr lang="en-US" sz="2800" b="1" i="1" dirty="0" err="1">
                <a:solidFill>
                  <a:srgbClr val="2B5481">
                    <a:lumMod val="50000"/>
                  </a:srgbClr>
                </a:solidFill>
              </a:rPr>
              <a:t>gọi</a:t>
            </a:r>
            <a:r>
              <a:rPr lang="en-US" sz="2800" b="1" i="1" dirty="0">
                <a:solidFill>
                  <a:srgbClr val="2B5481">
                    <a:lumMod val="50000"/>
                  </a:srgbClr>
                </a:solidFill>
              </a:rPr>
              <a:t> </a:t>
            </a:r>
            <a:r>
              <a:rPr lang="en-US" sz="2800" b="1" i="1" dirty="0" err="1">
                <a:solidFill>
                  <a:srgbClr val="2B5481">
                    <a:lumMod val="50000"/>
                  </a:srgbClr>
                </a:solidFill>
              </a:rPr>
              <a:t>đường</a:t>
            </a:r>
            <a:r>
              <a:rPr lang="en-US" sz="2800" b="1" i="1" dirty="0">
                <a:solidFill>
                  <a:srgbClr val="2B5481">
                    <a:lumMod val="50000"/>
                  </a:srgbClr>
                </a:solidFill>
              </a:rPr>
              <a:t> </a:t>
            </a:r>
            <a:r>
              <a:rPr lang="en-US" sz="2800" b="1" i="1" dirty="0" err="1">
                <a:solidFill>
                  <a:srgbClr val="2B5481">
                    <a:lumMod val="50000"/>
                  </a:srgbClr>
                </a:solidFill>
              </a:rPr>
              <a:t>thẳng</a:t>
            </a:r>
            <a:r>
              <a:rPr lang="en-US" sz="2800" b="1" i="1" dirty="0">
                <a:solidFill>
                  <a:srgbClr val="2B5481">
                    <a:lumMod val="50000"/>
                  </a:srgbClr>
                </a:solidFill>
              </a:rPr>
              <a:t> AM  </a:t>
            </a:r>
            <a:r>
              <a:rPr lang="en-US" sz="2800" b="1" i="1" dirty="0" err="1">
                <a:solidFill>
                  <a:srgbClr val="2B5481">
                    <a:lumMod val="50000"/>
                  </a:srgbClr>
                </a:solidFill>
              </a:rPr>
              <a:t>là</a:t>
            </a:r>
            <a:r>
              <a:rPr lang="en-US" sz="2800" b="1" i="1" dirty="0">
                <a:solidFill>
                  <a:srgbClr val="2B5481">
                    <a:lumMod val="50000"/>
                  </a:srgbClr>
                </a:solidFill>
              </a:rPr>
              <a:t> </a:t>
            </a:r>
            <a:r>
              <a:rPr lang="en-US" sz="2800" b="1" i="1" dirty="0" err="1">
                <a:solidFill>
                  <a:srgbClr val="2B5481">
                    <a:lumMod val="50000"/>
                  </a:srgbClr>
                </a:solidFill>
              </a:rPr>
              <a:t>một</a:t>
            </a:r>
            <a:r>
              <a:rPr lang="en-US" sz="2800" b="1" i="1" dirty="0">
                <a:solidFill>
                  <a:srgbClr val="2B5481">
                    <a:lumMod val="50000"/>
                  </a:srgbClr>
                </a:solidFill>
              </a:rPr>
              <a:t> </a:t>
            </a:r>
            <a:r>
              <a:rPr lang="en-US" sz="2800" b="1" i="1" dirty="0" err="1">
                <a:solidFill>
                  <a:srgbClr val="2B5481">
                    <a:lumMod val="50000"/>
                  </a:srgbClr>
                </a:solidFill>
              </a:rPr>
              <a:t>đường</a:t>
            </a:r>
            <a:r>
              <a:rPr lang="en-US" sz="2800" b="1" i="1" dirty="0">
                <a:solidFill>
                  <a:srgbClr val="2B5481">
                    <a:lumMod val="50000"/>
                  </a:srgbClr>
                </a:solidFill>
              </a:rPr>
              <a:t> </a:t>
            </a:r>
            <a:r>
              <a:rPr lang="en-US" sz="2800" b="1" i="1" dirty="0" err="1">
                <a:solidFill>
                  <a:srgbClr val="2B5481">
                    <a:lumMod val="50000"/>
                  </a:srgbClr>
                </a:solidFill>
              </a:rPr>
              <a:t>cao</a:t>
            </a:r>
            <a:r>
              <a:rPr lang="en-US" sz="2800" b="1" i="1" dirty="0">
                <a:solidFill>
                  <a:srgbClr val="2B5481">
                    <a:lumMod val="50000"/>
                  </a:srgbClr>
                </a:solidFill>
              </a:rPr>
              <a:t> </a:t>
            </a:r>
            <a:r>
              <a:rPr lang="en-US" sz="2800" b="1" i="1" dirty="0" err="1">
                <a:solidFill>
                  <a:srgbClr val="2B5481">
                    <a:lumMod val="50000"/>
                  </a:srgbClr>
                </a:solidFill>
              </a:rPr>
              <a:t>của</a:t>
            </a:r>
            <a:r>
              <a:rPr lang="en-US" sz="2800" b="1" i="1" dirty="0">
                <a:solidFill>
                  <a:srgbClr val="2B5481">
                    <a:lumMod val="50000"/>
                  </a:srgbClr>
                </a:solidFill>
              </a:rPr>
              <a:t> tam </a:t>
            </a:r>
            <a:r>
              <a:rPr lang="en-US" sz="2800" b="1" i="1" dirty="0" err="1">
                <a:solidFill>
                  <a:srgbClr val="2B5481">
                    <a:lumMod val="50000"/>
                  </a:srgbClr>
                </a:solidFill>
              </a:rPr>
              <a:t>giác</a:t>
            </a:r>
            <a:r>
              <a:rPr lang="en-US" sz="2800" b="1" i="1" dirty="0">
                <a:solidFill>
                  <a:srgbClr val="2B5481">
                    <a:lumMod val="50000"/>
                  </a:srgbClr>
                </a:solidFill>
              </a:rPr>
              <a:t> ABC .</a:t>
            </a:r>
          </a:p>
        </p:txBody>
      </p:sp>
      <p:sp>
        <p:nvSpPr>
          <p:cNvPr id="5153" name="WordArt 33"/>
          <p:cNvSpPr>
            <a:spLocks noChangeArrowheads="1" noChangeShapeType="1" noTextEdit="1"/>
          </p:cNvSpPr>
          <p:nvPr/>
        </p:nvSpPr>
        <p:spPr bwMode="auto">
          <a:xfrm>
            <a:off x="1924844" y="112110"/>
            <a:ext cx="8342312" cy="52321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3600" b="1" kern="10" dirty="0">
                <a:ln w="19050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 CHẤT BA ĐƯỜNG CAO CỦA TAM GIÁC</a:t>
            </a:r>
            <a:endParaRPr lang="en-US" sz="3600" b="1" kern="10" dirty="0">
              <a:ln w="19050">
                <a:solidFill>
                  <a:srgbClr val="CC33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2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874082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80"/>
                            </p:stCondLst>
                            <p:childTnLst>
                              <p:par>
                                <p:cTn id="4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708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7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33" grpId="0"/>
      <p:bldP spid="5134" grpId="0"/>
      <p:bldP spid="5135" grpId="0"/>
      <p:bldP spid="5136" grpId="0"/>
      <p:bldP spid="5137" grpId="0"/>
      <p:bldP spid="5150" grpId="0"/>
      <p:bldP spid="51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609600" y="464877"/>
            <a:ext cx="4703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6841" y="1200601"/>
            <a:ext cx="64796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135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diện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tam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ABC? </a:t>
            </a:r>
          </a:p>
        </p:txBody>
      </p:sp>
      <p:pic>
        <p:nvPicPr>
          <p:cNvPr id="10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1694" y="272490"/>
            <a:ext cx="5410706" cy="293111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8026400" y="3114735"/>
            <a:ext cx="4703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135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6841" y="3893311"/>
            <a:ext cx="11024802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AH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phải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đường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vì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đỉnh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AH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vuông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góc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BC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BK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đường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vì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đỉnh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BK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vuông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góc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AC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Đoạn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thẳng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DN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đường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vì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cả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đỉnh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</a:t>
            </a:r>
            <a:endParaRPr 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23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23218" y="441023"/>
            <a:ext cx="4703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1097919"/>
            <a:ext cx="75147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tam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mấy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endParaRPr lang="en-US" sz="2800" dirty="0">
              <a:solidFill>
                <a:srgbClr val="1514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vẽ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bổ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sung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BN, CP </a:t>
            </a:r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305" y="114711"/>
            <a:ext cx="3377868" cy="331429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3218" y="3081514"/>
            <a:ext cx="5870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tam </a:t>
            </a:r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2" name="Picture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71" y="3536057"/>
            <a:ext cx="4340002" cy="33219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520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23218" y="441023"/>
            <a:ext cx="4703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1176747"/>
            <a:ext cx="59646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 tam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ABC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vuông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đỉnh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 B,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800" dirty="0">
                <a:solidFill>
                  <a:srgbClr val="151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 C </a:t>
            </a:r>
          </a:p>
        </p:txBody>
      </p:sp>
      <p:pic>
        <p:nvPicPr>
          <p:cNvPr id="10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4222" y="464877"/>
            <a:ext cx="4741569" cy="2355877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angle 13"/>
          <p:cNvSpPr/>
          <p:nvPr/>
        </p:nvSpPr>
        <p:spPr>
          <a:xfrm>
            <a:off x="764278" y="2831889"/>
            <a:ext cx="8111707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tam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giác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vuông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ABC: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cao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hạ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đỉnh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B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xuống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AC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đoạn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BA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cao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hạ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đỉnh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C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xuống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AB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đoạn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CA</a:t>
            </a:r>
            <a:endParaRPr 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9600" y="4667468"/>
            <a:ext cx="1029496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Kết</a:t>
            </a:r>
            <a:r>
              <a:rPr lang="en-US" sz="28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luận</a:t>
            </a:r>
            <a:r>
              <a:rPr lang="en-US" sz="28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tam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giác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vuông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thì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cao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đáy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cạnh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góc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vuông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chính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cạnh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góc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vuông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còn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Như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vậy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đỉnh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góc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vuông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chính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chân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cao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hạ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hai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đỉnh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còn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xuống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hai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cạnh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góc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vuông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tam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giác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345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583325" y="517525"/>
            <a:ext cx="933069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5050"/>
                </a:solidFill>
              </a:rPr>
              <a:t>II. </a:t>
            </a:r>
            <a:r>
              <a:rPr lang="en-US" altLang="en-US" sz="2800" b="1" u="sng" dirty="0">
                <a:solidFill>
                  <a:srgbClr val="FF5050"/>
                </a:solidFill>
              </a:rPr>
              <a:t>TÍNH CHẤT BA ĐƯỜNG CAO CỦA TAM  GIÁC</a:t>
            </a:r>
            <a:r>
              <a:rPr lang="en-US" altLang="en-US" sz="2800" b="1" dirty="0"/>
              <a:t> </a:t>
            </a:r>
          </a:p>
          <a:p>
            <a:pPr eaLnBrk="1" hangingPunct="1"/>
            <a:endParaRPr lang="en-US" altLang="en-US" sz="2800" b="1" dirty="0"/>
          </a:p>
        </p:txBody>
      </p:sp>
      <p:sp>
        <p:nvSpPr>
          <p:cNvPr id="6147" name="AutoShape 17"/>
          <p:cNvSpPr>
            <a:spLocks noChangeArrowheads="1"/>
          </p:cNvSpPr>
          <p:nvPr/>
        </p:nvSpPr>
        <p:spPr bwMode="auto">
          <a:xfrm rot="10800000">
            <a:off x="583325" y="1066800"/>
            <a:ext cx="2083675" cy="1399674"/>
          </a:xfrm>
          <a:prstGeom prst="irregularSeal1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rgbClr val="FF5050"/>
                </a:solidFill>
              </a:rPr>
              <a:t>HĐ1</a:t>
            </a:r>
          </a:p>
        </p:txBody>
      </p:sp>
      <p:sp>
        <p:nvSpPr>
          <p:cNvPr id="6148" name="Text Box 18"/>
          <p:cNvSpPr txBox="1">
            <a:spLocks noChangeArrowheads="1"/>
          </p:cNvSpPr>
          <p:nvPr/>
        </p:nvSpPr>
        <p:spPr bwMode="auto">
          <a:xfrm>
            <a:off x="2975811" y="1110876"/>
            <a:ext cx="8744702" cy="156966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 err="1">
                <a:solidFill>
                  <a:srgbClr val="000000"/>
                </a:solidFill>
              </a:rPr>
              <a:t>Dùng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êke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vẽ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ba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đường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cao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của</a:t>
            </a:r>
            <a:r>
              <a:rPr lang="en-US" altLang="en-US" sz="3200" dirty="0">
                <a:solidFill>
                  <a:srgbClr val="000000"/>
                </a:solidFill>
              </a:rPr>
              <a:t> tam </a:t>
            </a:r>
            <a:r>
              <a:rPr lang="en-US" altLang="en-US" sz="3200" dirty="0" err="1">
                <a:solidFill>
                  <a:srgbClr val="000000"/>
                </a:solidFill>
              </a:rPr>
              <a:t>giác</a:t>
            </a:r>
            <a:r>
              <a:rPr lang="en-US" altLang="en-US" sz="3200" dirty="0">
                <a:solidFill>
                  <a:srgbClr val="000000"/>
                </a:solidFill>
              </a:rPr>
              <a:t> ABC.</a:t>
            </a:r>
          </a:p>
          <a:p>
            <a:pPr eaLnBrk="1" hangingPunct="1"/>
            <a:r>
              <a:rPr lang="en-US" altLang="en-US" sz="3200" dirty="0" err="1">
                <a:solidFill>
                  <a:srgbClr val="000000"/>
                </a:solidFill>
              </a:rPr>
              <a:t>Hãy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cho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biết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ba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đường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cao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của</a:t>
            </a:r>
            <a:r>
              <a:rPr lang="en-US" altLang="en-US" sz="3200" dirty="0">
                <a:solidFill>
                  <a:srgbClr val="000000"/>
                </a:solidFill>
              </a:rPr>
              <a:t> tam </a:t>
            </a:r>
            <a:r>
              <a:rPr lang="en-US" altLang="en-US" sz="3200" dirty="0" err="1">
                <a:solidFill>
                  <a:srgbClr val="000000"/>
                </a:solidFill>
              </a:rPr>
              <a:t>giác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đó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có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</a:p>
          <a:p>
            <a:pPr eaLnBrk="1" hangingPunct="1"/>
            <a:r>
              <a:rPr lang="en-US" altLang="en-US" sz="3200" dirty="0" err="1">
                <a:solidFill>
                  <a:srgbClr val="000000"/>
                </a:solidFill>
              </a:rPr>
              <a:t>cùng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đi</a:t>
            </a:r>
            <a:r>
              <a:rPr lang="en-US" altLang="en-US" sz="3200" dirty="0">
                <a:solidFill>
                  <a:srgbClr val="000000"/>
                </a:solidFill>
              </a:rPr>
              <a:t> qua </a:t>
            </a:r>
            <a:r>
              <a:rPr lang="en-US" altLang="en-US" sz="3200" dirty="0" err="1">
                <a:solidFill>
                  <a:srgbClr val="000000"/>
                </a:solidFill>
              </a:rPr>
              <a:t>một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điểm</a:t>
            </a:r>
            <a:r>
              <a:rPr lang="en-US" altLang="en-US" sz="3200" dirty="0">
                <a:solidFill>
                  <a:srgbClr val="000000"/>
                </a:solidFill>
              </a:rPr>
              <a:t> hay </a:t>
            </a:r>
            <a:r>
              <a:rPr lang="en-US" altLang="en-US" sz="3200" dirty="0" err="1">
                <a:solidFill>
                  <a:srgbClr val="000000"/>
                </a:solidFill>
              </a:rPr>
              <a:t>không</a:t>
            </a:r>
            <a:r>
              <a:rPr lang="en-US" altLang="en-US" sz="3200" dirty="0">
                <a:solidFill>
                  <a:srgbClr val="000000"/>
                </a:solidFill>
              </a:rPr>
              <a:t>?</a:t>
            </a:r>
          </a:p>
        </p:txBody>
      </p:sp>
      <p:grpSp>
        <p:nvGrpSpPr>
          <p:cNvPr id="6149" name="Group 47"/>
          <p:cNvGrpSpPr>
            <a:grpSpLocks/>
          </p:cNvGrpSpPr>
          <p:nvPr/>
        </p:nvGrpSpPr>
        <p:grpSpPr bwMode="auto">
          <a:xfrm flipH="1">
            <a:off x="-2166938" y="2795588"/>
            <a:ext cx="1828800" cy="2971800"/>
            <a:chOff x="2064" y="1392"/>
            <a:chExt cx="1152" cy="1872"/>
          </a:xfrm>
        </p:grpSpPr>
        <p:sp>
          <p:nvSpPr>
            <p:cNvPr id="6154" name="AutoShape 48"/>
            <p:cNvSpPr>
              <a:spLocks noChangeArrowheads="1"/>
            </p:cNvSpPr>
            <p:nvPr/>
          </p:nvSpPr>
          <p:spPr bwMode="auto">
            <a:xfrm>
              <a:off x="2232" y="1984"/>
              <a:ext cx="632" cy="1104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  <p:sp>
          <p:nvSpPr>
            <p:cNvPr id="6155" name="AutoShape 49"/>
            <p:cNvSpPr>
              <a:spLocks noChangeArrowheads="1"/>
            </p:cNvSpPr>
            <p:nvPr/>
          </p:nvSpPr>
          <p:spPr bwMode="auto">
            <a:xfrm>
              <a:off x="2064" y="1392"/>
              <a:ext cx="1152" cy="1872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</p:grpSp>
      <p:grpSp>
        <p:nvGrpSpPr>
          <p:cNvPr id="6150" name="Group 50"/>
          <p:cNvGrpSpPr>
            <a:grpSpLocks/>
          </p:cNvGrpSpPr>
          <p:nvPr/>
        </p:nvGrpSpPr>
        <p:grpSpPr bwMode="auto">
          <a:xfrm rot="13664494">
            <a:off x="-2781300" y="1266825"/>
            <a:ext cx="1828800" cy="2971800"/>
            <a:chOff x="2064" y="1392"/>
            <a:chExt cx="1152" cy="1872"/>
          </a:xfrm>
        </p:grpSpPr>
        <p:sp>
          <p:nvSpPr>
            <p:cNvPr id="6152" name="AutoShape 51"/>
            <p:cNvSpPr>
              <a:spLocks noChangeArrowheads="1"/>
            </p:cNvSpPr>
            <p:nvPr/>
          </p:nvSpPr>
          <p:spPr bwMode="auto">
            <a:xfrm>
              <a:off x="2232" y="1984"/>
              <a:ext cx="632" cy="1104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  <p:sp>
          <p:nvSpPr>
            <p:cNvPr id="6153" name="AutoShape 52"/>
            <p:cNvSpPr>
              <a:spLocks noChangeArrowheads="1"/>
            </p:cNvSpPr>
            <p:nvPr/>
          </p:nvSpPr>
          <p:spPr bwMode="auto">
            <a:xfrm>
              <a:off x="2064" y="1392"/>
              <a:ext cx="1152" cy="1872"/>
            </a:xfrm>
            <a:prstGeom prst="rtTriangle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</p:grpSp>
      <p:sp>
        <p:nvSpPr>
          <p:cNvPr id="6151" name="Text Box 58"/>
          <p:cNvSpPr txBox="1">
            <a:spLocks noChangeArrowheads="1"/>
          </p:cNvSpPr>
          <p:nvPr/>
        </p:nvSpPr>
        <p:spPr bwMode="auto">
          <a:xfrm>
            <a:off x="2498725" y="582930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13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7288587"/>
      </p:ext>
    </p:extLst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096A91-93C8-4C7A-BF68-944591874A6D}">
  <ds:schemaRefs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808</TotalTime>
  <Words>1082</Words>
  <Application>Microsoft Office PowerPoint</Application>
  <PresentationFormat>Widescreen</PresentationFormat>
  <Paragraphs>135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Calibri Light</vt:lpstr>
      <vt:lpstr>Rockwell</vt:lpstr>
      <vt:lpstr>Tahoma</vt:lpstr>
      <vt:lpstr>Wingdings</vt:lpstr>
      <vt:lpstr>Office Theme</vt:lpstr>
      <vt:lpstr>Textured</vt:lpstr>
      <vt:lpstr>Equation</vt:lpstr>
      <vt:lpstr>MathType 7.0 Equation</vt:lpstr>
      <vt:lpstr>  H7-C3-T … TÍNH CHẤT BA ĐƯỜNG CAO  TRONG TAM GIÁC (T1)</vt:lpstr>
      <vt:lpstr>Hãy kể tên các đường trong tam giác đã học.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Nguyễn Thị Phương</cp:lastModifiedBy>
  <cp:revision>30</cp:revision>
  <dcterms:created xsi:type="dcterms:W3CDTF">2021-06-07T13:44:30Z</dcterms:created>
  <dcterms:modified xsi:type="dcterms:W3CDTF">2022-06-30T16:14:26Z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