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2"/>
  </p:notesMasterIdLst>
  <p:sldIdLst>
    <p:sldId id="256" r:id="rId5"/>
    <p:sldId id="307" r:id="rId6"/>
    <p:sldId id="308" r:id="rId7"/>
    <p:sldId id="283" r:id="rId8"/>
    <p:sldId id="284" r:id="rId9"/>
    <p:sldId id="285" r:id="rId10"/>
    <p:sldId id="286" r:id="rId11"/>
    <p:sldId id="287" r:id="rId12"/>
    <p:sldId id="312" r:id="rId13"/>
    <p:sldId id="288" r:id="rId14"/>
    <p:sldId id="289" r:id="rId15"/>
    <p:sldId id="290" r:id="rId16"/>
    <p:sldId id="291" r:id="rId17"/>
    <p:sldId id="303" r:id="rId18"/>
    <p:sldId id="300" r:id="rId19"/>
    <p:sldId id="309" r:id="rId20"/>
    <p:sldId id="310" r:id="rId21"/>
    <p:sldId id="311" r:id="rId22"/>
    <p:sldId id="293" r:id="rId23"/>
    <p:sldId id="294" r:id="rId24"/>
    <p:sldId id="305" r:id="rId25"/>
    <p:sldId id="295" r:id="rId26"/>
    <p:sldId id="296" r:id="rId27"/>
    <p:sldId id="297" r:id="rId28"/>
    <p:sldId id="298" r:id="rId29"/>
    <p:sldId id="306" r:id="rId30"/>
    <p:sldId id="263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mbria Math" panose="02040503050406030204" pitchFamily="18" charset="0"/>
      <p:regular r:id="rId39"/>
    </p:embeddedFont>
    <p:embeddedFont>
      <p:font typeface="Rockwell" panose="02060603020205020403" pitchFamily="18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1F4E79"/>
    <a:srgbClr val="A7FDFF"/>
    <a:srgbClr val="3CDFE6"/>
    <a:srgbClr val="C55A11"/>
    <a:srgbClr val="15142A"/>
    <a:srgbClr val="FAED3B"/>
    <a:srgbClr val="0C0D0E"/>
    <a:srgbClr val="ED7D3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78234" autoAdjust="0"/>
  </p:normalViewPr>
  <p:slideViewPr>
    <p:cSldViewPr snapToGrid="0">
      <p:cViewPr varScale="1">
        <p:scale>
          <a:sx n="57" d="100"/>
          <a:sy n="57" d="100"/>
        </p:scale>
        <p:origin x="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Tỉ lệ dân số các châu lục (năm 2008)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dân số các châu lục (năm 2008)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2F-9447-A16D-51EB7081B0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2F-9447-A16D-51EB7081B0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2F-9447-A16D-51EB7081B0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2F-9447-A16D-51EB7081B0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2F-9447-A16D-51EB7081B04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4BCCDB8-B03A-6C4A-B5B4-6E67E7B8F403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2F-9447-A16D-51EB7081B04E}"/>
                </c:ext>
              </c:extLst>
            </c:dLbl>
            <c:dLbl>
              <c:idx val="1"/>
              <c:layout>
                <c:manualLayout>
                  <c:x val="9.4706978089553417E-2"/>
                  <c:y val="-7.22777030919915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81F97E4-9884-704F-B64F-9E7EBA9B27CA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2F-9447-A16D-51EB7081B04E}"/>
                </c:ext>
              </c:extLst>
            </c:dLbl>
            <c:dLbl>
              <c:idx val="2"/>
              <c:layout>
                <c:manualLayout>
                  <c:x val="-6.7119976250724495E-3"/>
                  <c:y val="-1.2077971960821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5EB29C0-91D5-EC43-B9D9-1F31BC179488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2F-9447-A16D-51EB7081B04E}"/>
                </c:ext>
              </c:extLst>
            </c:dLbl>
            <c:dLbl>
              <c:idx val="3"/>
              <c:layout>
                <c:manualLayout>
                  <c:x val="0.12414542299047308"/>
                  <c:y val="5.151526790858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0A23F44-D730-794E-AC3E-6FC600231A89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12F-9447-A16D-51EB7081B04E}"/>
                </c:ext>
              </c:extLst>
            </c:dLbl>
            <c:dLbl>
              <c:idx val="4"/>
              <c:layout>
                <c:manualLayout>
                  <c:x val="8.2605721792026382E-2"/>
                  <c:y val="0.16413673900518533"/>
                </c:manualLayout>
              </c:layout>
              <c:tx>
                <c:rich>
                  <a:bodyPr/>
                  <a:lstStyle/>
                  <a:p>
                    <a:r>
                      <a:rPr lang="en-US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 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12F-9447-A16D-51EB7081B04E}"/>
                </c:ext>
              </c:extLst>
            </c:dLbl>
            <c:numFmt formatCode="General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Châu Á</c:v>
                </c:pt>
                <c:pt idx="1">
                  <c:v>Châu Âu</c:v>
                </c:pt>
                <c:pt idx="2">
                  <c:v>Châu Đại Dương</c:v>
                </c:pt>
                <c:pt idx="3">
                  <c:v>Châu Mĩ </c:v>
                </c:pt>
                <c:pt idx="4">
                  <c:v>Châu Phi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%">
                  <c:v>0.60399999999999998</c:v>
                </c:pt>
                <c:pt idx="1">
                  <c:v>0.11</c:v>
                </c:pt>
                <c:pt idx="2" formatCode="0.0%">
                  <c:v>5.0000000000000001E-3</c:v>
                </c:pt>
                <c:pt idx="3" formatCode="0.0%">
                  <c:v>0.13600000000000001</c:v>
                </c:pt>
                <c:pt idx="4" formatCode="0.0%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2F-9447-A16D-51EB7081B0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Tỉ lệ dân số các châu lục (năm 2008)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dân số các châu lục (năm 2008)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2F-9447-A16D-51EB7081B0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2F-9447-A16D-51EB7081B0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2F-9447-A16D-51EB7081B0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2F-9447-A16D-51EB7081B0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2F-9447-A16D-51EB7081B04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4BCCDB8-B03A-6C4A-B5B4-6E67E7B8F403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2F-9447-A16D-51EB7081B04E}"/>
                </c:ext>
              </c:extLst>
            </c:dLbl>
            <c:dLbl>
              <c:idx val="1"/>
              <c:layout>
                <c:manualLayout>
                  <c:x val="9.4706978089553417E-2"/>
                  <c:y val="-7.22777030919915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81F97E4-9884-704F-B64F-9E7EBA9B27CA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2F-9447-A16D-51EB7081B04E}"/>
                </c:ext>
              </c:extLst>
            </c:dLbl>
            <c:dLbl>
              <c:idx val="2"/>
              <c:layout>
                <c:manualLayout>
                  <c:x val="-6.7119976250724495E-3"/>
                  <c:y val="-1.2077971960821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5EB29C0-91D5-EC43-B9D9-1F31BC179488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2F-9447-A16D-51EB7081B04E}"/>
                </c:ext>
              </c:extLst>
            </c:dLbl>
            <c:dLbl>
              <c:idx val="3"/>
              <c:layout>
                <c:manualLayout>
                  <c:x val="0.12414542299047308"/>
                  <c:y val="5.151526790858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0A23F44-D730-794E-AC3E-6FC600231A89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12F-9447-A16D-51EB7081B04E}"/>
                </c:ext>
              </c:extLst>
            </c:dLbl>
            <c:dLbl>
              <c:idx val="4"/>
              <c:layout>
                <c:manualLayout>
                  <c:x val="8.2605721792026382E-2"/>
                  <c:y val="0.16413673900518533"/>
                </c:manualLayout>
              </c:layout>
              <c:tx>
                <c:rich>
                  <a:bodyPr/>
                  <a:lstStyle/>
                  <a:p>
                    <a:r>
                      <a:rPr lang="en-US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 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12F-9447-A16D-51EB7081B04E}"/>
                </c:ext>
              </c:extLst>
            </c:dLbl>
            <c:numFmt formatCode="General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Châu Á</c:v>
                </c:pt>
                <c:pt idx="1">
                  <c:v>Châu Âu</c:v>
                </c:pt>
                <c:pt idx="2">
                  <c:v>Châu Đại Dương</c:v>
                </c:pt>
                <c:pt idx="3">
                  <c:v>Châu Mĩ </c:v>
                </c:pt>
                <c:pt idx="4">
                  <c:v>Châu Phi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%">
                  <c:v>0.60399999999999998</c:v>
                </c:pt>
                <c:pt idx="1">
                  <c:v>0.11</c:v>
                </c:pt>
                <c:pt idx="2" formatCode="0.0%">
                  <c:v>5.0000000000000001E-3</c:v>
                </c:pt>
                <c:pt idx="3" formatCode="0.0%">
                  <c:v>0.13600000000000001</c:v>
                </c:pt>
                <c:pt idx="4" formatCode="0.0%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2F-9447-A16D-51EB7081B0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Tỉ lệ dân số các châu lục (năm 2008)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dân số các châu lục (năm 2008)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2F-9447-A16D-51EB7081B0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2F-9447-A16D-51EB7081B0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2F-9447-A16D-51EB7081B0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2F-9447-A16D-51EB7081B0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2F-9447-A16D-51EB7081B04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4BCCDB8-B03A-6C4A-B5B4-6E67E7B8F403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2F-9447-A16D-51EB7081B04E}"/>
                </c:ext>
              </c:extLst>
            </c:dLbl>
            <c:dLbl>
              <c:idx val="1"/>
              <c:layout>
                <c:manualLayout>
                  <c:x val="9.4706978089553417E-2"/>
                  <c:y val="-7.22777030919915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81F97E4-9884-704F-B64F-9E7EBA9B27CA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2F-9447-A16D-51EB7081B04E}"/>
                </c:ext>
              </c:extLst>
            </c:dLbl>
            <c:dLbl>
              <c:idx val="2"/>
              <c:layout>
                <c:manualLayout>
                  <c:x val="-6.7119976250724495E-3"/>
                  <c:y val="-1.2077971960821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5EB29C0-91D5-EC43-B9D9-1F31BC179488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2F-9447-A16D-51EB7081B04E}"/>
                </c:ext>
              </c:extLst>
            </c:dLbl>
            <c:dLbl>
              <c:idx val="3"/>
              <c:layout>
                <c:manualLayout>
                  <c:x val="0.12414542299047308"/>
                  <c:y val="5.151526790858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0A23F44-D730-794E-AC3E-6FC600231A89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12F-9447-A16D-51EB7081B04E}"/>
                </c:ext>
              </c:extLst>
            </c:dLbl>
            <c:dLbl>
              <c:idx val="4"/>
              <c:layout>
                <c:manualLayout>
                  <c:x val="8.2605721792026382E-2"/>
                  <c:y val="0.16413673900518533"/>
                </c:manualLayout>
              </c:layout>
              <c:tx>
                <c:rich>
                  <a:bodyPr/>
                  <a:lstStyle/>
                  <a:p>
                    <a:r>
                      <a:rPr lang="en-US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 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12F-9447-A16D-51EB7081B04E}"/>
                </c:ext>
              </c:extLst>
            </c:dLbl>
            <c:numFmt formatCode="General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Châu Á</c:v>
                </c:pt>
                <c:pt idx="1">
                  <c:v>Châu Âu</c:v>
                </c:pt>
                <c:pt idx="2">
                  <c:v>Châu Đại Dương</c:v>
                </c:pt>
                <c:pt idx="3">
                  <c:v>Châu Mĩ </c:v>
                </c:pt>
                <c:pt idx="4">
                  <c:v>Châu Phi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%">
                  <c:v>0.60399999999999998</c:v>
                </c:pt>
                <c:pt idx="1">
                  <c:v>0.11</c:v>
                </c:pt>
                <c:pt idx="2" formatCode="0.0%">
                  <c:v>5.0000000000000001E-3</c:v>
                </c:pt>
                <c:pt idx="3" formatCode="0.0%">
                  <c:v>0.13600000000000001</c:v>
                </c:pt>
                <c:pt idx="4" formatCode="0.0%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2F-9447-A16D-51EB7081B0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48089212242576"/>
          <c:y val="0.4044125035974469"/>
          <c:w val="0.16928669782191438"/>
          <c:h val="0.244104573537055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Tỉ lệ dân số các châu lục (năm 2008)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dân số các châu lục (năm 2008)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2F-9447-A16D-51EB7081B0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2F-9447-A16D-51EB7081B0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2F-9447-A16D-51EB7081B0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2F-9447-A16D-51EB7081B0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2F-9447-A16D-51EB7081B04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4BCCDB8-B03A-6C4A-B5B4-6E67E7B8F403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2F-9447-A16D-51EB7081B04E}"/>
                </c:ext>
              </c:extLst>
            </c:dLbl>
            <c:dLbl>
              <c:idx val="1"/>
              <c:layout>
                <c:manualLayout>
                  <c:x val="9.4706978089553417E-2"/>
                  <c:y val="-7.22777030919915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81F97E4-9884-704F-B64F-9E7EBA9B27CA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2F-9447-A16D-51EB7081B04E}"/>
                </c:ext>
              </c:extLst>
            </c:dLbl>
            <c:dLbl>
              <c:idx val="2"/>
              <c:layout>
                <c:manualLayout>
                  <c:x val="-6.7119976250724495E-3"/>
                  <c:y val="-1.2077971960821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5EB29C0-91D5-EC43-B9D9-1F31BC179488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2F-9447-A16D-51EB7081B04E}"/>
                </c:ext>
              </c:extLst>
            </c:dLbl>
            <c:dLbl>
              <c:idx val="3"/>
              <c:layout>
                <c:manualLayout>
                  <c:x val="0.12414542299047308"/>
                  <c:y val="5.151526790858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0A23F44-D730-794E-AC3E-6FC600231A89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12F-9447-A16D-51EB7081B04E}"/>
                </c:ext>
              </c:extLst>
            </c:dLbl>
            <c:dLbl>
              <c:idx val="4"/>
              <c:layout>
                <c:manualLayout>
                  <c:x val="8.2605721792026382E-2"/>
                  <c:y val="0.16413673900518533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14,5 </a:t>
                    </a:r>
                    <a:r>
                      <a:rPr lang="en-US" b="1" i="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12F-9447-A16D-51EB7081B04E}"/>
                </c:ext>
              </c:extLst>
            </c:dLbl>
            <c:numFmt formatCode="General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Châu Á</c:v>
                </c:pt>
                <c:pt idx="1">
                  <c:v>Châu Âu</c:v>
                </c:pt>
                <c:pt idx="2">
                  <c:v>Châu Đại Dương</c:v>
                </c:pt>
                <c:pt idx="3">
                  <c:v>Châu Mĩ </c:v>
                </c:pt>
                <c:pt idx="4">
                  <c:v>Châu Phi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%">
                  <c:v>0.60399999999999998</c:v>
                </c:pt>
                <c:pt idx="1">
                  <c:v>0.11</c:v>
                </c:pt>
                <c:pt idx="2" formatCode="0.0%">
                  <c:v>5.0000000000000001E-3</c:v>
                </c:pt>
                <c:pt idx="3" formatCode="0.0%">
                  <c:v>0.13600000000000001</c:v>
                </c:pt>
                <c:pt idx="4" formatCode="0.0%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2F-9447-A16D-51EB7081B0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Tỉ lệ dân số các châu lục (năm 2008)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dân số các châu lục (năm 2008)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2F-9447-A16D-51EB7081B0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2F-9447-A16D-51EB7081B0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2F-9447-A16D-51EB7081B0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2F-9447-A16D-51EB7081B0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2F-9447-A16D-51EB7081B04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4BCCDB8-B03A-6C4A-B5B4-6E67E7B8F403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2F-9447-A16D-51EB7081B04E}"/>
                </c:ext>
              </c:extLst>
            </c:dLbl>
            <c:dLbl>
              <c:idx val="1"/>
              <c:layout>
                <c:manualLayout>
                  <c:x val="9.4706978089553417E-2"/>
                  <c:y val="-7.22777030919915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81F97E4-9884-704F-B64F-9E7EBA9B27CA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2F-9447-A16D-51EB7081B04E}"/>
                </c:ext>
              </c:extLst>
            </c:dLbl>
            <c:dLbl>
              <c:idx val="2"/>
              <c:layout>
                <c:manualLayout>
                  <c:x val="-6.7119976250724495E-3"/>
                  <c:y val="-1.2077971960821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5EB29C0-91D5-EC43-B9D9-1F31BC179488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2F-9447-A16D-51EB7081B04E}"/>
                </c:ext>
              </c:extLst>
            </c:dLbl>
            <c:dLbl>
              <c:idx val="3"/>
              <c:layout>
                <c:manualLayout>
                  <c:x val="0.12414542299047308"/>
                  <c:y val="5.151526790858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0A23F44-D730-794E-AC3E-6FC600231A89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12F-9447-A16D-51EB7081B04E}"/>
                </c:ext>
              </c:extLst>
            </c:dLbl>
            <c:dLbl>
              <c:idx val="4"/>
              <c:layout>
                <c:manualLayout>
                  <c:x val="8.2605721792026382E-2"/>
                  <c:y val="0.16413673900518533"/>
                </c:manualLayout>
              </c:layout>
              <c:tx>
                <c:rich>
                  <a:bodyPr/>
                  <a:lstStyle/>
                  <a:p>
                    <a:r>
                      <a:rPr lang="en-US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14,5 </a:t>
                    </a:r>
                    <a:r>
                      <a:rPr lang="en-US" i="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12F-9447-A16D-51EB7081B04E}"/>
                </c:ext>
              </c:extLst>
            </c:dLbl>
            <c:numFmt formatCode="General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Châu Á</c:v>
                </c:pt>
                <c:pt idx="1">
                  <c:v>Châu Âu</c:v>
                </c:pt>
                <c:pt idx="2">
                  <c:v>Châu Đại Dương</c:v>
                </c:pt>
                <c:pt idx="3">
                  <c:v>Châu Mĩ </c:v>
                </c:pt>
                <c:pt idx="4">
                  <c:v>Châu Phi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%">
                  <c:v>0.60399999999999998</c:v>
                </c:pt>
                <c:pt idx="1">
                  <c:v>0.11</c:v>
                </c:pt>
                <c:pt idx="2" formatCode="0.0%">
                  <c:v>5.0000000000000001E-3</c:v>
                </c:pt>
                <c:pt idx="3" formatCode="0.0%">
                  <c:v>0.13600000000000001</c:v>
                </c:pt>
                <c:pt idx="4" formatCode="0.0%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2F-9447-A16D-51EB7081B0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10442715692348"/>
          <c:y val="0.29693703429735757"/>
          <c:w val="0.2567196868975723"/>
          <c:h val="0.389015926898734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Tỉ lệ dân số các châu lục (năm 2008)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dân số các châu lục (năm 2008)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2F-9447-A16D-51EB7081B0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2F-9447-A16D-51EB7081B0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2F-9447-A16D-51EB7081B0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2F-9447-A16D-51EB7081B0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2F-9447-A16D-51EB7081B04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4BCCDB8-B03A-6C4A-B5B4-6E67E7B8F403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2F-9447-A16D-51EB7081B04E}"/>
                </c:ext>
              </c:extLst>
            </c:dLbl>
            <c:dLbl>
              <c:idx val="1"/>
              <c:layout>
                <c:manualLayout>
                  <c:x val="9.4706978089553417E-2"/>
                  <c:y val="-7.22777030919915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81F97E4-9884-704F-B64F-9E7EBA9B27CA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2F-9447-A16D-51EB7081B04E}"/>
                </c:ext>
              </c:extLst>
            </c:dLbl>
            <c:dLbl>
              <c:idx val="2"/>
              <c:layout>
                <c:manualLayout>
                  <c:x val="-6.7119976250724495E-3"/>
                  <c:y val="-1.2077971960821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5EB29C0-91D5-EC43-B9D9-1F31BC179488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12F-9447-A16D-51EB7081B04E}"/>
                </c:ext>
              </c:extLst>
            </c:dLbl>
            <c:dLbl>
              <c:idx val="3"/>
              <c:layout>
                <c:manualLayout>
                  <c:x val="0.12414542299047308"/>
                  <c:y val="5.151526790858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0A23F44-D730-794E-AC3E-6FC600231A89}" type="VALU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General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12F-9447-A16D-51EB7081B04E}"/>
                </c:ext>
              </c:extLst>
            </c:dLbl>
            <c:dLbl>
              <c:idx val="4"/>
              <c:layout>
                <c:manualLayout>
                  <c:x val="8.2605721792026382E-2"/>
                  <c:y val="0.16413673900518533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14,5 </a:t>
                    </a:r>
                    <a:r>
                      <a:rPr lang="en-US" b="1" i="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12F-9447-A16D-51EB7081B04E}"/>
                </c:ext>
              </c:extLst>
            </c:dLbl>
            <c:numFmt formatCode="General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Châu Á</c:v>
                </c:pt>
                <c:pt idx="1">
                  <c:v>Châu Âu</c:v>
                </c:pt>
                <c:pt idx="2">
                  <c:v>Châu Đại Dương</c:v>
                </c:pt>
                <c:pt idx="3">
                  <c:v>Châu Mĩ </c:v>
                </c:pt>
                <c:pt idx="4">
                  <c:v>Châu Phi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%">
                  <c:v>0.60399999999999998</c:v>
                </c:pt>
                <c:pt idx="1">
                  <c:v>0.11</c:v>
                </c:pt>
                <c:pt idx="2" formatCode="0.0%">
                  <c:v>5.0000000000000001E-3</c:v>
                </c:pt>
                <c:pt idx="3" formatCode="0.0%">
                  <c:v>0.13600000000000001</c:v>
                </c:pt>
                <c:pt idx="4" formatCode="0.0%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2F-9447-A16D-51EB7081B0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30-Jun-22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617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4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99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7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(PHT1)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Thời gian thực hiện: 5 phút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1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(PHT1)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Thời gian thực hiện: 5 phút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64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6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50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nhóm lớn thực hiện bài tập 2 vào bảng phụ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 1,2: làm ý a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3,4: làm ý b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 5,6: làm ý c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 gian thực hiện: 10 phút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63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nhóm lớn thực hiện bài tập 2 vào bảng phụ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 1,2: làm ý a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3,4: làm ý b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 5,6: làm ý c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 gian thực hiện: 10 phút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5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05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29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1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yêu cầu HS hoạt động theo 4 nhóm (10-12 học sinh), làm câu hỏi 1 của Phiếu học tập 2</a:t>
            </a:r>
            <a:r>
              <a:rPr lang="en-VN" dirty="0">
                <a:effectLst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ọc sinh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30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hệ thống lại các kiến thức đã học bằng sơ đồ tư duy (làm trước ở nhà trên giấy A3), </a:t>
            </a: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yêu cầu các nhóm trình bày kết quả.</a:t>
            </a:r>
            <a:r>
              <a:rPr lang="en-VN" dirty="0">
                <a:effectLst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 gian trình bày 2-3 phút/1 nhóm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0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nhóm nhỏ, mỗi nhóm 4-5 học sinh thực hiện dạng 1 (PHT1)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Thời gian thực hiện: 10 phút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9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nhóm nhỏ, mỗi nhóm 4-5 học sinh thực hiện dạng 1 (PHT1)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Thời gian thực hiện: 10 phút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12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7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6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30-Jun-22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30-Jun-22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30-Jun-22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30-Jun-22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30-Jun-22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30-Jun-22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30-Jun-22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30-Jun-22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30-Jun-22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30-Jun-22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chart" Target="../charts/chart6.xml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.png"/><Relationship Id="rId4" Type="http://schemas.openxmlformats.org/officeDocument/2006/relationships/image" Target="../media/image270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60" y="2817034"/>
            <a:ext cx="11952372" cy="1715875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CHƯƠNG VI </a:t>
            </a:r>
            <a:br>
              <a:rPr lang="vi-VN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ÔN TẬP CUỐI HỌC KỲ II (Tiết 1)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Kim Chi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899128" y="2024432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Đ7-C6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080614" y="14095"/>
            <a:ext cx="936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học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1"/>
            <a:ext cx="1103437" cy="10078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8575143">
            <a:off x="10951043" y="-2049960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0F43E1F-ECEC-4E4F-8FC0-EEA05755A01F}"/>
              </a:ext>
            </a:extLst>
          </p:cNvPr>
          <p:cNvSpPr txBox="1"/>
          <p:nvPr/>
        </p:nvSpPr>
        <p:spPr>
          <a:xfrm>
            <a:off x="1088571" y="625555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B7DC2-3CA5-B548-8BC3-E3EACC5BB7CC}"/>
              </a:ext>
            </a:extLst>
          </p:cNvPr>
          <p:cNvSpPr txBox="1"/>
          <p:nvPr/>
        </p:nvSpPr>
        <p:spPr>
          <a:xfrm>
            <a:off x="50800" y="1044665"/>
            <a:ext cx="1209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Theo kết quả điều tra dân số các châu lục năm 2008, dân số toàn thế giới là 6 705 triệu người và tỉ lệ dân số các châu lục được biểu diễn bằng biểu đồ hình quạt tròn ở hình dưới:</a:t>
            </a:r>
            <a:endParaRPr lang="en-VN" sz="2800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9DAFB5-C242-9D46-B34F-19A05D306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951491"/>
              </p:ext>
            </p:extLst>
          </p:nvPr>
        </p:nvGraphicFramePr>
        <p:xfrm>
          <a:off x="0" y="2469471"/>
          <a:ext cx="6192152" cy="438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028CE0EA-CD59-C24F-8EF1-1ADEFE57F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91" y="3896854"/>
            <a:ext cx="10676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0B8EF-83E3-0F43-9F16-D095F4D92914}"/>
              </a:ext>
            </a:extLst>
          </p:cNvPr>
          <p:cNvSpPr txBox="1"/>
          <p:nvPr/>
        </p:nvSpPr>
        <p:spPr>
          <a:xfrm>
            <a:off x="1580448" y="3429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b="1" dirty="0">
                <a:solidFill>
                  <a:srgbClr val="FFFF00"/>
                </a:solidFill>
                <a:highlight>
                  <a:srgbClr val="1F4E7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14,5 %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0F539-109E-A64A-8BF3-C3EBC721C696}"/>
              </a:ext>
            </a:extLst>
          </p:cNvPr>
          <p:cNvSpPr txBox="1"/>
          <p:nvPr/>
        </p:nvSpPr>
        <p:spPr>
          <a:xfrm>
            <a:off x="6363380" y="2469469"/>
            <a:ext cx="515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b) Tính giá trị của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dirty="0">
                <a:solidFill>
                  <a:srgbClr val="FF0000"/>
                </a:solidFill>
              </a:rPr>
              <a:t>?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E8FE83-930E-214F-80A5-647D8C99AB5A}"/>
              </a:ext>
            </a:extLst>
          </p:cNvPr>
          <p:cNvSpPr txBox="1"/>
          <p:nvPr/>
        </p:nvSpPr>
        <p:spPr>
          <a:xfrm>
            <a:off x="6363380" y="3023467"/>
            <a:ext cx="1396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2B5319-225B-4444-8680-67B775EB2875}"/>
              </a:ext>
            </a:extLst>
          </p:cNvPr>
          <p:cNvSpPr txBox="1"/>
          <p:nvPr/>
        </p:nvSpPr>
        <p:spPr>
          <a:xfrm>
            <a:off x="6341707" y="3577465"/>
            <a:ext cx="473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Ta có:</a:t>
            </a:r>
            <a:endParaRPr lang="en-VN" sz="2800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923C3883-24BC-5E41-BED3-0417E68507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58397"/>
              </p:ext>
            </p:extLst>
          </p:nvPr>
        </p:nvGraphicFramePr>
        <p:xfrm>
          <a:off x="6341707" y="4162863"/>
          <a:ext cx="564415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679700" imgH="190500" progId="Equation.DSMT4">
                  <p:embed/>
                </p:oleObj>
              </mc:Choice>
              <mc:Fallback>
                <p:oleObj r:id="rId5" imgW="2679700" imgH="1905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20E4F8F-2FEA-DD44-9B7C-CC10FCCCEF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707" y="4162863"/>
                        <a:ext cx="5644155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24E27DF-553C-3F46-BB3A-43E6CCB4990D}"/>
              </a:ext>
            </a:extLst>
          </p:cNvPr>
          <p:cNvSpPr txBox="1"/>
          <p:nvPr/>
        </p:nvSpPr>
        <p:spPr>
          <a:xfrm>
            <a:off x="6363380" y="5179735"/>
            <a:ext cx="473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Vậy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14,5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03158F3-F989-E043-A293-5602FED7F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381625"/>
              </p:ext>
            </p:extLst>
          </p:nvPr>
        </p:nvGraphicFramePr>
        <p:xfrm>
          <a:off x="6341707" y="4599544"/>
          <a:ext cx="16906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00100" imgH="190500" progId="Equation.DSMT4">
                  <p:embed/>
                </p:oleObj>
              </mc:Choice>
              <mc:Fallback>
                <p:oleObj r:id="rId7" imgW="800100" imgH="1905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7B8FB49-05C5-FE40-8883-FD7F1BB60C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707" y="4599544"/>
                        <a:ext cx="1690687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80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080614" y="14095"/>
            <a:ext cx="936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học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1"/>
            <a:ext cx="1103437" cy="10078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8575143">
            <a:off x="10951043" y="-2049960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0F43E1F-ECEC-4E4F-8FC0-EEA05755A01F}"/>
              </a:ext>
            </a:extLst>
          </p:cNvPr>
          <p:cNvSpPr txBox="1"/>
          <p:nvPr/>
        </p:nvSpPr>
        <p:spPr>
          <a:xfrm>
            <a:off x="1088571" y="625555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9DAFB5-C242-9D46-B34F-19A05D306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145293"/>
              </p:ext>
            </p:extLst>
          </p:nvPr>
        </p:nvGraphicFramePr>
        <p:xfrm>
          <a:off x="3832567" y="1234523"/>
          <a:ext cx="4172181" cy="275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8E7B1DB-1CC5-CD49-8CD8-394FC0BB5CC6}"/>
              </a:ext>
            </a:extLst>
          </p:cNvPr>
          <p:cNvSpPr txBox="1"/>
          <p:nvPr/>
        </p:nvSpPr>
        <p:spPr>
          <a:xfrm>
            <a:off x="190525" y="4121328"/>
            <a:ext cx="1177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c) Lập bảng số liệu thống kê tỉ lệ dân số các châu lục trong năm 2008 theo mẫu sau: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28CE0EA-CD59-C24F-8EF1-1ADEFE57F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91" y="3896854"/>
            <a:ext cx="10676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46C9A-960B-7046-9348-88DB6AAE9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27"/>
          <a:stretch/>
        </p:blipFill>
        <p:spPr>
          <a:xfrm>
            <a:off x="1193332" y="4527347"/>
            <a:ext cx="9982200" cy="2349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29DE95-5B37-E84A-91B0-1EB4B16D75A8}"/>
              </a:ext>
            </a:extLst>
          </p:cNvPr>
          <p:cNvSpPr txBox="1"/>
          <p:nvPr/>
        </p:nvSpPr>
        <p:spPr>
          <a:xfrm>
            <a:off x="3303415" y="603143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60,4%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F203A9-3BB9-BF49-A681-84E547E491FF}"/>
              </a:ext>
            </a:extLst>
          </p:cNvPr>
          <p:cNvSpPr txBox="1"/>
          <p:nvPr/>
        </p:nvSpPr>
        <p:spPr>
          <a:xfrm>
            <a:off x="5041647" y="6031430"/>
            <a:ext cx="78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53BB00-4B70-0142-9AB8-A4F5D99DAABA}"/>
              </a:ext>
            </a:extLst>
          </p:cNvPr>
          <p:cNvSpPr txBox="1"/>
          <p:nvPr/>
        </p:nvSpPr>
        <p:spPr>
          <a:xfrm>
            <a:off x="6599999" y="6031430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514E9C-544B-2543-9A70-FFDAC6EDB8D7}"/>
              </a:ext>
            </a:extLst>
          </p:cNvPr>
          <p:cNvSpPr txBox="1"/>
          <p:nvPr/>
        </p:nvSpPr>
        <p:spPr>
          <a:xfrm>
            <a:off x="8053421" y="603143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13,6%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56870E-4E42-DE4C-9BA5-786BD38F24F6}"/>
              </a:ext>
            </a:extLst>
          </p:cNvPr>
          <p:cNvSpPr txBox="1"/>
          <p:nvPr/>
        </p:nvSpPr>
        <p:spPr>
          <a:xfrm>
            <a:off x="9746684" y="603143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14,5%</a:t>
            </a:r>
          </a:p>
        </p:txBody>
      </p:sp>
    </p:spTree>
    <p:extLst>
      <p:ext uri="{BB962C8B-B14F-4D97-AF65-F5344CB8AC3E}">
        <p14:creationId xmlns:p14="http://schemas.microsoft.com/office/powerpoint/2010/main" val="1529148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080614" y="14095"/>
            <a:ext cx="936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học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1"/>
            <a:ext cx="1103437" cy="10078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8575143">
            <a:off x="10951043" y="-2049960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0F43E1F-ECEC-4E4F-8FC0-EEA05755A01F}"/>
              </a:ext>
            </a:extLst>
          </p:cNvPr>
          <p:cNvSpPr txBox="1"/>
          <p:nvPr/>
        </p:nvSpPr>
        <p:spPr>
          <a:xfrm>
            <a:off x="1088571" y="625555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9DAFB5-C242-9D46-B34F-19A05D306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105797"/>
              </p:ext>
            </p:extLst>
          </p:nvPr>
        </p:nvGraphicFramePr>
        <p:xfrm>
          <a:off x="3832567" y="1143085"/>
          <a:ext cx="4172181" cy="275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8E7B1DB-1CC5-CD49-8CD8-394FC0BB5CC6}"/>
              </a:ext>
            </a:extLst>
          </p:cNvPr>
          <p:cNvSpPr txBox="1"/>
          <p:nvPr/>
        </p:nvSpPr>
        <p:spPr>
          <a:xfrm>
            <a:off x="-14867" y="3896854"/>
            <a:ext cx="12155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Cho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28CE0EA-CD59-C24F-8EF1-1ADEFE57F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91" y="3896854"/>
            <a:ext cx="10676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64E706-8E13-8C4D-8735-F051BABD1995}"/>
              </a:ext>
            </a:extLst>
          </p:cNvPr>
          <p:cNvSpPr txBox="1"/>
          <p:nvPr/>
        </p:nvSpPr>
        <p:spPr>
          <a:xfrm>
            <a:off x="66314" y="5043545"/>
            <a:ext cx="1396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FAA757-8316-E940-9D4D-CF55029904C4}"/>
                  </a:ext>
                </a:extLst>
              </p:cNvPr>
              <p:cNvSpPr txBox="1"/>
              <p:nvPr/>
            </p:nvSpPr>
            <p:spPr>
              <a:xfrm>
                <a:off x="1630562" y="4985487"/>
                <a:ext cx="10327349" cy="18158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/>
                  <a:t>- Châu Á có dân số lớn nhất</a:t>
                </a:r>
              </a:p>
              <a:p>
                <a:r>
                  <a:rPr lang="vi-VN" sz="2800" dirty="0"/>
                  <a:t>- Châu Đại Dương có dân số ít nhất</a:t>
                </a:r>
              </a:p>
              <a:p>
                <a:r>
                  <a:rPr lang="vi-VN" sz="2800" dirty="0"/>
                  <a:t>- Do 60,4 : 11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vi-VN" sz="2800" dirty="0"/>
                  <a:t> 5,5 nên dân số Châu Á gấp khoảng 5,5 lần so với dân số Châu Âu.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FAA757-8316-E940-9D4D-CF5502990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62" y="4985487"/>
                <a:ext cx="10327349" cy="1815882"/>
              </a:xfrm>
              <a:prstGeom prst="rect">
                <a:avLst/>
              </a:prstGeom>
              <a:blipFill>
                <a:blip r:embed="rId5"/>
                <a:stretch>
                  <a:fillRect l="-1229" t="-3472" b="-8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950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F1744-14DE-2343-A37B-F3CEB6927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8" y="4535997"/>
            <a:ext cx="11192666" cy="2361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080614" y="14095"/>
            <a:ext cx="936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học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1"/>
            <a:ext cx="1103437" cy="10078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8575143">
            <a:off x="10951043" y="-2049960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0F43E1F-ECEC-4E4F-8FC0-EEA05755A01F}"/>
              </a:ext>
            </a:extLst>
          </p:cNvPr>
          <p:cNvSpPr txBox="1"/>
          <p:nvPr/>
        </p:nvSpPr>
        <p:spPr>
          <a:xfrm>
            <a:off x="1088571" y="625555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9DAFB5-C242-9D46-B34F-19A05D306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975331"/>
              </p:ext>
            </p:extLst>
          </p:nvPr>
        </p:nvGraphicFramePr>
        <p:xfrm>
          <a:off x="7640402" y="1218654"/>
          <a:ext cx="4172181" cy="275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8E7B1DB-1CC5-CD49-8CD8-394FC0BB5CC6}"/>
              </a:ext>
            </a:extLst>
          </p:cNvPr>
          <p:cNvSpPr txBox="1"/>
          <p:nvPr/>
        </p:nvSpPr>
        <p:spPr>
          <a:xfrm>
            <a:off x="190525" y="4121328"/>
            <a:ext cx="1177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28CE0EA-CD59-C24F-8EF1-1ADEFE57F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91" y="3896854"/>
            <a:ext cx="10676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9DE95-5B37-E84A-91B0-1EB4B16D75A8}"/>
              </a:ext>
            </a:extLst>
          </p:cNvPr>
          <p:cNvSpPr txBox="1"/>
          <p:nvPr/>
        </p:nvSpPr>
        <p:spPr>
          <a:xfrm>
            <a:off x="3138525" y="603143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F203A9-3BB9-BF49-A681-84E547E491FF}"/>
              </a:ext>
            </a:extLst>
          </p:cNvPr>
          <p:cNvSpPr txBox="1"/>
          <p:nvPr/>
        </p:nvSpPr>
        <p:spPr>
          <a:xfrm>
            <a:off x="4996677" y="603143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53BB00-4B70-0142-9AB8-A4F5D99DAABA}"/>
              </a:ext>
            </a:extLst>
          </p:cNvPr>
          <p:cNvSpPr txBox="1"/>
          <p:nvPr/>
        </p:nvSpPr>
        <p:spPr>
          <a:xfrm>
            <a:off x="6794869" y="60314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514E9C-544B-2543-9A70-FFDAC6EDB8D7}"/>
              </a:ext>
            </a:extLst>
          </p:cNvPr>
          <p:cNvSpPr txBox="1"/>
          <p:nvPr/>
        </p:nvSpPr>
        <p:spPr>
          <a:xfrm>
            <a:off x="8503123" y="603143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56870E-4E42-DE4C-9BA5-786BD38F24F6}"/>
              </a:ext>
            </a:extLst>
          </p:cNvPr>
          <p:cNvSpPr txBox="1"/>
          <p:nvPr/>
        </p:nvSpPr>
        <p:spPr>
          <a:xfrm>
            <a:off x="10196386" y="603143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E775FB-6584-8246-84E1-82C75D7464A7}"/>
              </a:ext>
            </a:extLst>
          </p:cNvPr>
          <p:cNvSpPr txBox="1"/>
          <p:nvPr/>
        </p:nvSpPr>
        <p:spPr>
          <a:xfrm>
            <a:off x="176757" y="1113650"/>
            <a:ext cx="6289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Theo kết quả điều tra dân số các châu lục năm 2008, dân số toàn thế giới là 6 705 triệu người và tỉ lệ dân số các châu lục được biểu diễn bằng biểu đồ hình quạt tròn ở hình bên:</a:t>
            </a:r>
            <a:endParaRPr lang="en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1D0907-9807-434F-8EF3-62E94E1D887D}"/>
                  </a:ext>
                </a:extLst>
              </p:cNvPr>
              <p:cNvSpPr txBox="1"/>
              <p:nvPr/>
            </p:nvSpPr>
            <p:spPr>
              <a:xfrm>
                <a:off x="191514" y="3007418"/>
                <a:ext cx="69749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Dân số Châu Á là: 60,4 . 6705 : 100 </a:t>
                </a:r>
                <a14:m>
                  <m:oMath xmlns:m="http://schemas.openxmlformats.org/officeDocument/2006/math">
                    <m:r>
                      <a:rPr lang="en-VN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VN" sz="2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4050 (triệu người)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1D0907-9807-434F-8EF3-62E94E1D8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4" y="3007418"/>
                <a:ext cx="6974986" cy="400110"/>
              </a:xfrm>
              <a:prstGeom prst="rect">
                <a:avLst/>
              </a:prstGeom>
              <a:blipFill>
                <a:blip r:embed="rId6"/>
                <a:stretch>
                  <a:fillRect l="-726" t="-6061" b="-242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485D1CE-C02D-EA44-A58E-880388F40598}"/>
              </a:ext>
            </a:extLst>
          </p:cNvPr>
          <p:cNvSpPr txBox="1"/>
          <p:nvPr/>
        </p:nvSpPr>
        <p:spPr>
          <a:xfrm>
            <a:off x="1559247" y="2651981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32C2E3-E6BA-6146-8E56-39E3A97782F3}"/>
                  </a:ext>
                </a:extLst>
              </p:cNvPr>
              <p:cNvSpPr txBox="1"/>
              <p:nvPr/>
            </p:nvSpPr>
            <p:spPr>
              <a:xfrm>
                <a:off x="176757" y="2985947"/>
                <a:ext cx="67620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Dân số Châu Âu là: 11 . 6705 : 100 </a:t>
                </a:r>
                <a14:m>
                  <m:oMath xmlns:m="http://schemas.openxmlformats.org/officeDocument/2006/math">
                    <m:r>
                      <a:rPr lang="en-VN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VN" sz="2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738 (triệu người)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32C2E3-E6BA-6146-8E56-39E3A9778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57" y="2985947"/>
                <a:ext cx="6762044" cy="400110"/>
              </a:xfrm>
              <a:prstGeom prst="rect">
                <a:avLst/>
              </a:prstGeom>
              <a:blipFill>
                <a:blip r:embed="rId7"/>
                <a:stretch>
                  <a:fillRect l="-936" t="-9375" b="-2812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D38DA0-23C1-3643-8F4B-A1BA45EDDFD2}"/>
                  </a:ext>
                </a:extLst>
              </p:cNvPr>
              <p:cNvSpPr txBox="1"/>
              <p:nvPr/>
            </p:nvSpPr>
            <p:spPr>
              <a:xfrm>
                <a:off x="159504" y="3018471"/>
                <a:ext cx="7699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Dân số Châu Đại Dương là: 0,5 . 6705 : 100 </a:t>
                </a:r>
                <a14:m>
                  <m:oMath xmlns:m="http://schemas.openxmlformats.org/officeDocument/2006/math">
                    <m:r>
                      <a:rPr lang="en-VN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VN" sz="2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34 (triệu người)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D38DA0-23C1-3643-8F4B-A1BA45EDD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04" y="3018471"/>
                <a:ext cx="7699544" cy="400110"/>
              </a:xfrm>
              <a:prstGeom prst="rect">
                <a:avLst/>
              </a:prstGeom>
              <a:blipFill>
                <a:blip r:embed="rId8"/>
                <a:stretch>
                  <a:fillRect l="-824" t="-6061" b="-242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1529D2-DAB8-814F-848E-5FE787E95E51}"/>
                  </a:ext>
                </a:extLst>
              </p:cNvPr>
              <p:cNvSpPr txBox="1"/>
              <p:nvPr/>
            </p:nvSpPr>
            <p:spPr>
              <a:xfrm>
                <a:off x="359500" y="3042817"/>
                <a:ext cx="69301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Dân số Châu Mĩ là: 13,6 . 6705 : 100 </a:t>
                </a:r>
                <a14:m>
                  <m:oMath xmlns:m="http://schemas.openxmlformats.org/officeDocument/2006/math">
                    <m:r>
                      <a:rPr lang="en-VN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VN" sz="2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912 (triệu người)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1529D2-DAB8-814F-848E-5FE787E9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0" y="3042817"/>
                <a:ext cx="6930102" cy="400110"/>
              </a:xfrm>
              <a:prstGeom prst="rect">
                <a:avLst/>
              </a:prstGeom>
              <a:blipFill>
                <a:blip r:embed="rId9"/>
                <a:stretch>
                  <a:fillRect l="-914" t="-6061" b="-242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3316736-A21D-C744-A27D-10E3BEAB740A}"/>
              </a:ext>
            </a:extLst>
          </p:cNvPr>
          <p:cNvSpPr txBox="1"/>
          <p:nvPr/>
        </p:nvSpPr>
        <p:spPr>
          <a:xfrm>
            <a:off x="176757" y="3045856"/>
            <a:ext cx="5917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 số Châu Phi là: 6705 – (4050+738+34+912) </a:t>
            </a:r>
          </a:p>
          <a:p>
            <a:r>
              <a:rPr lang="en-VN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= 971 (triệu người) </a:t>
            </a:r>
          </a:p>
        </p:txBody>
      </p:sp>
    </p:spTree>
    <p:extLst>
      <p:ext uri="{BB962C8B-B14F-4D97-AF65-F5344CB8AC3E}">
        <p14:creationId xmlns:p14="http://schemas.microsoft.com/office/powerpoint/2010/main" val="2756502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24" grpId="0"/>
      <p:bldP spid="25" grpId="0"/>
      <p:bldP spid="26" grpId="0"/>
      <p:bldP spid="27" grpId="0"/>
      <p:bldP spid="6" grpId="0"/>
      <p:bldP spid="6" grpId="1"/>
      <p:bldP spid="11" grpId="0"/>
      <p:bldP spid="11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7917071" y="3238542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02759" y="202353"/>
            <a:ext cx="6931369" cy="493723"/>
          </a:xfrm>
          <a:prstGeom prst="roundRect">
            <a:avLst>
              <a:gd name="adj" fmla="val 41361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56198" y="267544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1407" y="3445770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50538" y="2040130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7516" y="1415176"/>
            <a:ext cx="1200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36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ác dạng bài tập về thống kê và xác suất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7524076">
            <a:off x="-287975" y="5066188"/>
            <a:ext cx="1969312" cy="3164910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4947" y="3342996"/>
            <a:ext cx="4572139" cy="29913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63" y="-63091"/>
            <a:ext cx="1791687" cy="12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16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080614" y="14095"/>
            <a:ext cx="936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học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452170">
            <a:off x="-1236093" y="-2252195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4B7DC2-3CA5-B548-8BC3-E3EACC5BB7CC}"/>
              </a:ext>
            </a:extLst>
          </p:cNvPr>
          <p:cNvSpPr txBox="1"/>
          <p:nvPr/>
        </p:nvSpPr>
        <p:spPr>
          <a:xfrm>
            <a:off x="104104" y="1093483"/>
            <a:ext cx="1209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Một hộp có 15 chiếc thẻ cùng loại, mỗi thẻ được ghi một trong các số</a:t>
            </a:r>
            <a:br>
              <a:rPr lang="vi-VN" sz="2800" dirty="0"/>
            </a:br>
            <a:r>
              <a:rPr lang="vi-VN" sz="2800" dirty="0"/>
              <a:t>1, 2, 3, …, 15; hai thẻ khác nhau thì ghi hai số khác nhau. Rút ngẫu nhiên một chiếc thẻ trong hộp.</a:t>
            </a:r>
            <a:endParaRPr lang="en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E7B1DB-1CC5-CD49-8CD8-394FC0BB5CC6}"/>
                  </a:ext>
                </a:extLst>
              </p:cNvPr>
              <p:cNvSpPr txBox="1"/>
              <p:nvPr/>
            </p:nvSpPr>
            <p:spPr>
              <a:xfrm>
                <a:off x="0" y="2451413"/>
                <a:ext cx="123481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</a:rPr>
                  <a:t>1. Viết tập hợp </a:t>
                </a:r>
                <a14:m>
                  <m:oMath xmlns:m="http://schemas.openxmlformats.org/officeDocument/2006/math">
                    <m:r>
                      <a:rPr lang="vi-V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gồm các kết quả có thể xảy ra đối với số xuất hiện trên thẻ được rút ra.</a:t>
                </a:r>
                <a:endParaRPr lang="en-VN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E7B1DB-1CC5-CD49-8CD8-394FC0BB5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51413"/>
                <a:ext cx="12348127" cy="954107"/>
              </a:xfrm>
              <a:prstGeom prst="rect">
                <a:avLst/>
              </a:prstGeom>
              <a:blipFill>
                <a:blip r:embed="rId3"/>
                <a:stretch>
                  <a:fillRect l="-1131" t="-6494" r="-411" b="-1428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8">
            <a:extLst>
              <a:ext uri="{FF2B5EF4-FFF2-40B4-BE49-F238E27FC236}">
                <a16:creationId xmlns:a16="http://schemas.microsoft.com/office/drawing/2014/main" id="{25C82572-F9EA-5B4A-9900-F8FDA548F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146" y="5745442"/>
            <a:ext cx="25724062" cy="6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DA8301-7F41-F64C-9278-F8633BAB8F5E}"/>
              </a:ext>
            </a:extLst>
          </p:cNvPr>
          <p:cNvSpPr txBox="1"/>
          <p:nvPr/>
        </p:nvSpPr>
        <p:spPr>
          <a:xfrm>
            <a:off x="1016325" y="57740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C69954A-5F4E-EA43-BEC1-CE58B220B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244974" y="4711036"/>
            <a:ext cx="2265564" cy="20203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5992C98-B2EA-A04E-B82D-4989C8E1A967}"/>
              </a:ext>
            </a:extLst>
          </p:cNvPr>
          <p:cNvSpPr txBox="1"/>
          <p:nvPr/>
        </p:nvSpPr>
        <p:spPr>
          <a:xfrm>
            <a:off x="0" y="3380301"/>
            <a:ext cx="12348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2. Xét biến cố “Số xuất hiện trên thẻ được rút ra là số chia cho 3 dư 1”. Tính xác suất của biến cố trên.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311C7EDE-B4A2-B242-9CCE-987802E0F765}"/>
              </a:ext>
            </a:extLst>
          </p:cNvPr>
          <p:cNvSpPr/>
          <p:nvPr/>
        </p:nvSpPr>
        <p:spPr>
          <a:xfrm>
            <a:off x="5080614" y="3857355"/>
            <a:ext cx="6504709" cy="1426568"/>
          </a:xfrm>
          <a:prstGeom prst="cloudCallout">
            <a:avLst>
              <a:gd name="adj1" fmla="val -51953"/>
              <a:gd name="adj2" fmla="val 72697"/>
            </a:avLst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CÁ NHÂN: 5 PHÚT</a:t>
            </a:r>
          </a:p>
        </p:txBody>
      </p:sp>
    </p:spTree>
    <p:extLst>
      <p:ext uri="{BB962C8B-B14F-4D97-AF65-F5344CB8AC3E}">
        <p14:creationId xmlns:p14="http://schemas.microsoft.com/office/powerpoint/2010/main" val="2157130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7" grpId="0"/>
      <p:bldP spid="32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080614" y="14095"/>
            <a:ext cx="936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học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452170">
            <a:off x="-1236093" y="-2252195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4B7DC2-3CA5-B548-8BC3-E3EACC5BB7CC}"/>
              </a:ext>
            </a:extLst>
          </p:cNvPr>
          <p:cNvSpPr txBox="1"/>
          <p:nvPr/>
        </p:nvSpPr>
        <p:spPr>
          <a:xfrm>
            <a:off x="104104" y="1093483"/>
            <a:ext cx="1209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Một hộp có 15 chiếc thẻ cùng loại, mỗi thẻ được ghi một trong các số</a:t>
            </a:r>
            <a:br>
              <a:rPr lang="vi-VN" sz="2800" dirty="0"/>
            </a:br>
            <a:r>
              <a:rPr lang="vi-VN" sz="2800" dirty="0"/>
              <a:t>1, 2, 3, …, 15; hai thẻ khác nhau thì ghi hai số khác nhau. Rút ngẫu nhiên một chiếc thẻ trong hộp.</a:t>
            </a:r>
            <a:endParaRPr lang="en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E7B1DB-1CC5-CD49-8CD8-394FC0BB5CC6}"/>
                  </a:ext>
                </a:extLst>
              </p:cNvPr>
              <p:cNvSpPr txBox="1"/>
              <p:nvPr/>
            </p:nvSpPr>
            <p:spPr>
              <a:xfrm>
                <a:off x="0" y="2451413"/>
                <a:ext cx="123481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</a:rPr>
                  <a:t>1. Viết tập hợp </a:t>
                </a:r>
                <a14:m>
                  <m:oMath xmlns:m="http://schemas.openxmlformats.org/officeDocument/2006/math">
                    <m:r>
                      <a:rPr lang="vi-V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gồm các kết quả có thể xảy ra đối với số xuất hiện trên thẻ được rút ra.</a:t>
                </a:r>
                <a:endParaRPr lang="en-VN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E7B1DB-1CC5-CD49-8CD8-394FC0BB5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51413"/>
                <a:ext cx="12348127" cy="954107"/>
              </a:xfrm>
              <a:prstGeom prst="rect">
                <a:avLst/>
              </a:prstGeom>
              <a:blipFill>
                <a:blip r:embed="rId3"/>
                <a:stretch>
                  <a:fillRect l="-1131" t="-6494" r="-411" b="-1428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8">
            <a:extLst>
              <a:ext uri="{FF2B5EF4-FFF2-40B4-BE49-F238E27FC236}">
                <a16:creationId xmlns:a16="http://schemas.microsoft.com/office/drawing/2014/main" id="{25C82572-F9EA-5B4A-9900-F8FDA548F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146" y="5745442"/>
            <a:ext cx="25724062" cy="6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DA8301-7F41-F64C-9278-F8633BAB8F5E}"/>
              </a:ext>
            </a:extLst>
          </p:cNvPr>
          <p:cNvSpPr txBox="1"/>
          <p:nvPr/>
        </p:nvSpPr>
        <p:spPr>
          <a:xfrm>
            <a:off x="1016325" y="57740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AA64C9-2769-2848-885A-1114C2DD83F0}"/>
              </a:ext>
            </a:extLst>
          </p:cNvPr>
          <p:cNvSpPr txBox="1"/>
          <p:nvPr/>
        </p:nvSpPr>
        <p:spPr>
          <a:xfrm>
            <a:off x="104104" y="3433721"/>
            <a:ext cx="1396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FDE090-42D8-E942-B458-6B3887CCCE57}"/>
                  </a:ext>
                </a:extLst>
              </p:cNvPr>
              <p:cNvSpPr txBox="1"/>
              <p:nvPr/>
            </p:nvSpPr>
            <p:spPr>
              <a:xfrm>
                <a:off x="104104" y="4088512"/>
                <a:ext cx="117718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/>
                  <a:t>1. Tập hợp gồm các kết quả có thể xảy ra đối với số xuất hiện trên thẻ được rút ra là: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0" dirty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vi-VN" sz="2800" i="0" dirty="0">
                          <a:latin typeface="Cambria Math" panose="02040503050406030204" pitchFamily="18" charset="0"/>
                        </a:rPr>
                        <m:t> = {1; 2; 3; …; 14; 15}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FDE090-42D8-E942-B458-6B3887CCC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4" y="4088512"/>
                <a:ext cx="11771865" cy="1384995"/>
              </a:xfrm>
              <a:prstGeom prst="rect">
                <a:avLst/>
              </a:prstGeom>
              <a:blipFill>
                <a:blip r:embed="rId4"/>
                <a:stretch>
                  <a:fillRect l="-1078" t="-5455" b="-818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582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080614" y="14095"/>
            <a:ext cx="936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học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452170">
            <a:off x="-1236093" y="-2252195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4B7DC2-3CA5-B548-8BC3-E3EACC5BB7CC}"/>
              </a:ext>
            </a:extLst>
          </p:cNvPr>
          <p:cNvSpPr txBox="1"/>
          <p:nvPr/>
        </p:nvSpPr>
        <p:spPr>
          <a:xfrm>
            <a:off x="104104" y="1093483"/>
            <a:ext cx="1209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Một hộp có 15 chiếc thẻ cùng loại, mỗi thẻ được ghi một trong các số</a:t>
            </a:r>
            <a:br>
              <a:rPr lang="vi-VN" sz="2800" dirty="0"/>
            </a:br>
            <a:r>
              <a:rPr lang="vi-VN" sz="2800" dirty="0"/>
              <a:t>1, 2, 3, …, 15; hai thẻ khác nhau thì ghi hai số khác nhau. Rút ngẫu nhiên một chiếc thẻ trong hộp.</a:t>
            </a:r>
            <a:endParaRPr lang="en-VN" sz="2800" dirty="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25C82572-F9EA-5B4A-9900-F8FDA548F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146" y="5745442"/>
            <a:ext cx="25724062" cy="6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DA8301-7F41-F64C-9278-F8633BAB8F5E}"/>
              </a:ext>
            </a:extLst>
          </p:cNvPr>
          <p:cNvSpPr txBox="1"/>
          <p:nvPr/>
        </p:nvSpPr>
        <p:spPr>
          <a:xfrm>
            <a:off x="1016325" y="57740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FDE090-42D8-E942-B458-6B3887CCCE57}"/>
                  </a:ext>
                </a:extLst>
              </p:cNvPr>
              <p:cNvSpPr txBox="1"/>
              <p:nvPr/>
            </p:nvSpPr>
            <p:spPr>
              <a:xfrm>
                <a:off x="104104" y="2478478"/>
                <a:ext cx="117718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/>
                  <a:t>1. Tập hợp gồm các kết quả có thể xảy ra đối với số xuất hiện trên thẻ được rút ra là: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0" dirty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vi-VN" sz="2800" i="0" dirty="0">
                          <a:latin typeface="Cambria Math" panose="02040503050406030204" pitchFamily="18" charset="0"/>
                        </a:rPr>
                        <m:t> = {1; 2; 3; 4; 5; 6; 7; 8; 9; 10; 11; 12; 13; 14; 15}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FDE090-42D8-E942-B458-6B3887CCC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4" y="2478478"/>
                <a:ext cx="11771865" cy="1384995"/>
              </a:xfrm>
              <a:prstGeom prst="rect">
                <a:avLst/>
              </a:prstGeom>
              <a:blipFill>
                <a:blip r:embed="rId3"/>
                <a:stretch>
                  <a:fillRect l="-1078" t="-4545" b="-818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A471AF6-5BFD-834E-8C7A-B2620A41F92D}"/>
              </a:ext>
            </a:extLst>
          </p:cNvPr>
          <p:cNvSpPr txBox="1"/>
          <p:nvPr/>
        </p:nvSpPr>
        <p:spPr>
          <a:xfrm>
            <a:off x="104104" y="3883393"/>
            <a:ext cx="12348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2. Xét biến cố “Số xuất hiện trên thẻ được rút ra là số chia cho 3 dư 1”. </a:t>
            </a:r>
          </a:p>
          <a:p>
            <a:r>
              <a:rPr lang="vi-VN" sz="2800" dirty="0">
                <a:solidFill>
                  <a:srgbClr val="FF0000"/>
                </a:solidFill>
              </a:rPr>
              <a:t>Tính xác suất của biến cố trên.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6EFF7DA9-3A28-5C43-9E77-648A0E7F9687}"/>
              </a:ext>
            </a:extLst>
          </p:cNvPr>
          <p:cNvSpPr/>
          <p:nvPr/>
        </p:nvSpPr>
        <p:spPr>
          <a:xfrm>
            <a:off x="394022" y="5241325"/>
            <a:ext cx="11403955" cy="1573619"/>
          </a:xfrm>
          <a:prstGeom prst="wedgeEllipseCallout">
            <a:avLst>
              <a:gd name="adj1" fmla="val 33851"/>
              <a:gd name="adj2" fmla="val -107410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Những phần tử nào của tập hợp </a:t>
            </a:r>
            <a:r>
              <a:rPr lang="en-VN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 thoả mãn biến cố </a:t>
            </a:r>
            <a:r>
              <a:rPr lang="en-VN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“Số xuất hiện trên thẻ được rút ra là số chia cho 3 dư 1”?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9FD55A-9A54-124B-993A-331D308268D3}"/>
                  </a:ext>
                </a:extLst>
              </p:cNvPr>
              <p:cNvSpPr txBox="1"/>
              <p:nvPr/>
            </p:nvSpPr>
            <p:spPr>
              <a:xfrm>
                <a:off x="1598646" y="3333110"/>
                <a:ext cx="899470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vi-VN" sz="28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{</m:t>
                      </m:r>
                      <m:r>
                        <a:rPr lang="vi-VN" sz="28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28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2; 3; </m:t>
                      </m:r>
                      <m:r>
                        <a:rPr lang="vi-VN" sz="28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vi-VN" sz="28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5; 6; </m:t>
                      </m:r>
                      <m:r>
                        <a:rPr lang="vi-VN" sz="28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vi-VN" sz="28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8; 9; </m:t>
                      </m:r>
                      <m:r>
                        <a:rPr lang="vi-VN" sz="28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vi-VN" sz="28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11; 12; </m:t>
                      </m:r>
                      <m:r>
                        <a:rPr lang="vi-VN" sz="28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vi-VN" sz="28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14; 15}</m:t>
                      </m:r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9FD55A-9A54-124B-993A-331D30826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46" y="3333110"/>
                <a:ext cx="8994706" cy="523220"/>
              </a:xfrm>
              <a:prstGeom prst="rect">
                <a:avLst/>
              </a:prstGeom>
              <a:blipFill>
                <a:blip r:embed="rId4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85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080614" y="14095"/>
            <a:ext cx="936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học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452170">
            <a:off x="-1236093" y="-2252195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4B7DC2-3CA5-B548-8BC3-E3EACC5BB7CC}"/>
              </a:ext>
            </a:extLst>
          </p:cNvPr>
          <p:cNvSpPr txBox="1"/>
          <p:nvPr/>
        </p:nvSpPr>
        <p:spPr>
          <a:xfrm>
            <a:off x="104104" y="1093483"/>
            <a:ext cx="1209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Một hộp có 15 chiếc thẻ cùng loại, mỗi thẻ được ghi một trong các số</a:t>
            </a:r>
            <a:br>
              <a:rPr lang="vi-VN" sz="2800" dirty="0"/>
            </a:br>
            <a:r>
              <a:rPr lang="vi-VN" sz="2800" dirty="0"/>
              <a:t>1, 2, 3, …, 15; hai thẻ khác nhau thì ghi hai số khác nhau. Rút ngẫu nhiên một chiếc thẻ trong hộp.</a:t>
            </a:r>
            <a:endParaRPr lang="en-VN" sz="2800" dirty="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25C82572-F9EA-5B4A-9900-F8FDA548F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146" y="5745442"/>
            <a:ext cx="25724062" cy="6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DA8301-7F41-F64C-9278-F8633BAB8F5E}"/>
              </a:ext>
            </a:extLst>
          </p:cNvPr>
          <p:cNvSpPr txBox="1"/>
          <p:nvPr/>
        </p:nvSpPr>
        <p:spPr>
          <a:xfrm>
            <a:off x="1016325" y="57740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FDE090-42D8-E942-B458-6B3887CCCE57}"/>
                  </a:ext>
                </a:extLst>
              </p:cNvPr>
              <p:cNvSpPr txBox="1"/>
              <p:nvPr/>
            </p:nvSpPr>
            <p:spPr>
              <a:xfrm>
                <a:off x="104104" y="2478478"/>
                <a:ext cx="1177186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vi-VN" sz="2800" dirty="0"/>
                  <a:t>Tập hợp gồm các kết quả có thể xảy ra đối với số xuất hiện trên thẻ được rút ra là: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vi-VN" sz="28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{</m:t>
                      </m:r>
                      <m:r>
                        <a:rPr lang="vi-VN" sz="28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28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2; 3; </m:t>
                      </m:r>
                      <m:r>
                        <a:rPr lang="vi-VN" sz="28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vi-VN" sz="28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5; 6; </m:t>
                      </m:r>
                      <m:r>
                        <a:rPr lang="vi-VN" sz="28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vi-VN" sz="28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8; 9; </m:t>
                      </m:r>
                      <m:r>
                        <a:rPr lang="vi-VN" sz="28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vi-VN" sz="28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11; 12; </m:t>
                      </m:r>
                      <m:r>
                        <a:rPr lang="vi-VN" sz="28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vi-VN" sz="28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 14; 15}</m:t>
                      </m:r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</a:endParaRPr>
              </a:p>
              <a:p>
                <a:pPr marL="514350" indent="-514350">
                  <a:buAutoNum type="arabicPeriod"/>
                </a:pPr>
                <a:endParaRPr lang="vi-VN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FDE090-42D8-E942-B458-6B3887CCC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4" y="2478478"/>
                <a:ext cx="11771865" cy="1815882"/>
              </a:xfrm>
              <a:prstGeom prst="rect">
                <a:avLst/>
              </a:prstGeom>
              <a:blipFill>
                <a:blip r:embed="rId4"/>
                <a:stretch>
                  <a:fillRect l="-970" t="-349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A471AF6-5BFD-834E-8C7A-B2620A41F92D}"/>
              </a:ext>
            </a:extLst>
          </p:cNvPr>
          <p:cNvSpPr txBox="1"/>
          <p:nvPr/>
        </p:nvSpPr>
        <p:spPr>
          <a:xfrm>
            <a:off x="104104" y="3689648"/>
            <a:ext cx="12348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2. Xét biến cố “Số xuất hiện trên thẻ được rút ra là số chia cho 3 dư 1”. </a:t>
            </a:r>
          </a:p>
          <a:p>
            <a:r>
              <a:rPr lang="vi-VN" sz="2800" dirty="0">
                <a:solidFill>
                  <a:srgbClr val="FF0000"/>
                </a:solidFill>
              </a:rPr>
              <a:t>Tính xác suất của biến cố trên.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7F0AC-08F5-094D-B012-DDD7096985EF}"/>
              </a:ext>
            </a:extLst>
          </p:cNvPr>
          <p:cNvSpPr txBox="1"/>
          <p:nvPr/>
        </p:nvSpPr>
        <p:spPr>
          <a:xfrm>
            <a:off x="0" y="4520220"/>
            <a:ext cx="12087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Có 5 kết quả thuận lợi cho biến cố “Số xuất hiện trên thẻ được rút ra là số chia cho 3 dư 1”  là: 1, 4, 7, 10, 13.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583279-D62A-8048-ADDB-DB1AC6E19D88}"/>
                  </a:ext>
                </a:extLst>
              </p:cNvPr>
              <p:cNvSpPr txBox="1"/>
              <p:nvPr/>
            </p:nvSpPr>
            <p:spPr>
              <a:xfrm>
                <a:off x="5667117" y="4939319"/>
                <a:ext cx="117718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/>
                  <a:t>Tập hợp </a:t>
                </a:r>
                <a14:m>
                  <m:oMath xmlns:m="http://schemas.openxmlformats.org/officeDocument/2006/math">
                    <m:r>
                      <a:rPr lang="vi-VN" sz="2800" b="1" i="0" dirty="0" smtClean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vi-VN" sz="2800" dirty="0"/>
                  <a:t> có 15 phần tử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583279-D62A-8048-ADDB-DB1AC6E1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117" y="4939319"/>
                <a:ext cx="11771865" cy="523220"/>
              </a:xfrm>
              <a:prstGeom prst="rect">
                <a:avLst/>
              </a:prstGeom>
              <a:blipFill>
                <a:blip r:embed="rId5"/>
                <a:stretch>
                  <a:fillRect l="-1078" t="-9302" b="-279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BC1CDA0-62DD-BB44-AB98-D2D2F9CACFE9}"/>
              </a:ext>
            </a:extLst>
          </p:cNvPr>
          <p:cNvSpPr txBox="1"/>
          <p:nvPr/>
        </p:nvSpPr>
        <p:spPr>
          <a:xfrm>
            <a:off x="0" y="5412066"/>
            <a:ext cx="12192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dirty="0"/>
              <a:t>Xác suất của biến cố “Số xuất hiện trên thẻ được rút ra là số chia cho 3 dư 1” là: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23BC8A7-B076-354C-8515-E5CD509DC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993779"/>
              </p:ext>
            </p:extLst>
          </p:nvPr>
        </p:nvGraphicFramePr>
        <p:xfrm>
          <a:off x="1004881" y="5745442"/>
          <a:ext cx="1152109" cy="1119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44500" imgH="419100" progId="Equation.DSMT4">
                  <p:embed/>
                </p:oleObj>
              </mc:Choice>
              <mc:Fallback>
                <p:oleObj r:id="rId6" imgW="444500" imgH="4191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FB979C9-D94A-0D43-9646-8CEF39747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1" y="5745442"/>
                        <a:ext cx="1152109" cy="1119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592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8933242" y="1142173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02759" y="202353"/>
            <a:ext cx="6931369" cy="493723"/>
          </a:xfrm>
          <a:prstGeom prst="roundRect">
            <a:avLst>
              <a:gd name="adj" fmla="val 41361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1858" y="2449871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8472" y="1860155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56198" y="1814555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888" y="1213824"/>
            <a:ext cx="1200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36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ác dạng bài tập về biểu thức đại số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7524076">
            <a:off x="-287975" y="5066188"/>
            <a:ext cx="1969312" cy="3164910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833" y="4348129"/>
            <a:ext cx="3692334" cy="24157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13" y="-43679"/>
            <a:ext cx="1791687" cy="12917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C030F5-D485-8744-806D-0B7CDD04E31B}"/>
              </a:ext>
            </a:extLst>
          </p:cNvPr>
          <p:cNvSpPr txBox="1"/>
          <p:nvPr/>
        </p:nvSpPr>
        <p:spPr>
          <a:xfrm>
            <a:off x="956198" y="3716658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0EA12F-389E-804E-A1F5-51AB23517E26}"/>
              </a:ext>
            </a:extLst>
          </p:cNvPr>
          <p:cNvSpPr txBox="1"/>
          <p:nvPr/>
        </p:nvSpPr>
        <p:spPr>
          <a:xfrm>
            <a:off x="950538" y="3081342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092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8" grpId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298056" y="283013"/>
            <a:ext cx="1877595" cy="1877595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5828" y="711168"/>
            <a:ext cx="1098720" cy="1098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2766" y="3044695"/>
            <a:ext cx="1200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 thống kiến thức Đại số (Kỳ 2)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7524076">
            <a:off x="-287975" y="5066188"/>
            <a:ext cx="1969312" cy="3164910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!!2">
            <a:extLst>
              <a:ext uri="{FF2B5EF4-FFF2-40B4-BE49-F238E27FC236}">
                <a16:creationId xmlns:a16="http://schemas.microsoft.com/office/drawing/2014/main" id="{30488A69-C767-DC45-A155-C26369C068B5}"/>
              </a:ext>
            </a:extLst>
          </p:cNvPr>
          <p:cNvSpPr txBox="1">
            <a:spLocks/>
          </p:cNvSpPr>
          <p:nvPr/>
        </p:nvSpPr>
        <p:spPr>
          <a:xfrm>
            <a:off x="119814" y="-455348"/>
            <a:ext cx="11952372" cy="171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CHƯƠNG VI </a:t>
            </a:r>
            <a:b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ÔN TẬP CUỐI HỌC KỲ II (Tiết 1)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9F2E18-BC20-9F4D-948C-7CD54E04642A}"/>
              </a:ext>
            </a:extLst>
          </p:cNvPr>
          <p:cNvSpPr/>
          <p:nvPr/>
        </p:nvSpPr>
        <p:spPr>
          <a:xfrm>
            <a:off x="2042766" y="3802467"/>
            <a:ext cx="1200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vi-VN" sz="32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Các dạng bài tập về thống kê và xác suất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954969-DD96-2E41-AAC4-B46B0AA5AB6C}"/>
              </a:ext>
            </a:extLst>
          </p:cNvPr>
          <p:cNvSpPr/>
          <p:nvPr/>
        </p:nvSpPr>
        <p:spPr>
          <a:xfrm>
            <a:off x="2042766" y="4644911"/>
            <a:ext cx="1200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r>
              <a:rPr lang="vi-VN" sz="32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Các dạng bài tập về biểu thức đại số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Google Shape;1180;p43">
            <a:extLst>
              <a:ext uri="{FF2B5EF4-FFF2-40B4-BE49-F238E27FC236}">
                <a16:creationId xmlns:a16="http://schemas.microsoft.com/office/drawing/2014/main" id="{77EE4BD8-30B1-294E-A706-00AE0BCD04DD}"/>
              </a:ext>
            </a:extLst>
          </p:cNvPr>
          <p:cNvSpPr txBox="1">
            <a:spLocks/>
          </p:cNvSpPr>
          <p:nvPr/>
        </p:nvSpPr>
        <p:spPr>
          <a:xfrm>
            <a:off x="4250609" y="1555068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err="1">
                <a:solidFill>
                  <a:schemeClr val="dk2"/>
                </a:solidFill>
                <a:latin typeface="+mn-lt"/>
              </a:rPr>
              <a:t>Nội</a:t>
            </a:r>
            <a:r>
              <a:rPr lang="en-US" sz="3600" b="1" i="1" dirty="0">
                <a:solidFill>
                  <a:schemeClr val="dk2"/>
                </a:solidFill>
                <a:latin typeface="+mn-lt"/>
              </a:rPr>
              <a:t> dung </a:t>
            </a:r>
            <a:r>
              <a:rPr lang="en-US" sz="3600" b="1" i="1" dirty="0" err="1">
                <a:solidFill>
                  <a:schemeClr val="dk2"/>
                </a:solidFill>
                <a:latin typeface="+mn-lt"/>
              </a:rPr>
              <a:t>bài</a:t>
            </a:r>
            <a:r>
              <a:rPr lang="en-US" sz="3600" b="1" i="1" dirty="0">
                <a:solidFill>
                  <a:schemeClr val="dk2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chemeClr val="dk2"/>
                </a:solidFill>
                <a:latin typeface="+mn-lt"/>
              </a:rPr>
              <a:t>học</a:t>
            </a:r>
            <a:endParaRPr lang="en-US" sz="3600" b="1" i="1" dirty="0">
              <a:solidFill>
                <a:schemeClr val="dk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217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19" y="3654345"/>
            <a:ext cx="2576077" cy="23528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832664">
            <a:off x="-1043825" y="4258638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4B7DC2-3CA5-B548-8BC3-E3EACC5BB7CC}"/>
              </a:ext>
            </a:extLst>
          </p:cNvPr>
          <p:cNvSpPr txBox="1"/>
          <p:nvPr/>
        </p:nvSpPr>
        <p:spPr>
          <a:xfrm>
            <a:off x="1653484" y="845492"/>
            <a:ext cx="1209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/>
              <a:t>Bài 2 (SGK/68). Tính giá trị của biểu thức:</a:t>
            </a:r>
            <a:endParaRPr lang="en-VN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32BF-DD2D-534E-9655-56F8BB665B7E}"/>
                  </a:ext>
                </a:extLst>
              </p:cNvPr>
              <p:cNvSpPr txBox="1"/>
              <p:nvPr/>
            </p:nvSpPr>
            <p:spPr>
              <a:xfrm>
                <a:off x="2802239" y="1347383"/>
                <a:ext cx="58560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=−5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=−4,</m:t>
                    </m:r>
                    <m:r>
                      <m:rPr>
                        <m:sty m:val="p"/>
                      </m:rPr>
                      <a:rPr lang="vi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32BF-DD2D-534E-9655-56F8BB665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9" y="1347383"/>
                <a:ext cx="5856090" cy="523220"/>
              </a:xfrm>
              <a:prstGeom prst="rect">
                <a:avLst/>
              </a:prstGeom>
              <a:blipFill>
                <a:blip r:embed="rId4"/>
                <a:stretch>
                  <a:fillRect l="-649" t="-14286" b="-285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D8D332A-F2E0-BE4F-9235-4539FCC2D332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7" name="Rectangle: Rounded Corners 39">
              <a:extLst>
                <a:ext uri="{FF2B5EF4-FFF2-40B4-BE49-F238E27FC236}">
                  <a16:creationId xmlns:a16="http://schemas.microsoft.com/office/drawing/2014/main" id="{70A84967-671B-A947-9881-F04C938CC209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7C6D4E-0D7D-B34B-87C4-437D65E4813D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7CFBFF9-D54F-EB46-AA86-A19766B7F67B}"/>
              </a:ext>
            </a:extLst>
          </p:cNvPr>
          <p:cNvSpPr txBox="1"/>
          <p:nvPr/>
        </p:nvSpPr>
        <p:spPr>
          <a:xfrm>
            <a:off x="1653484" y="154871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4EDE82-A1F6-A241-979C-74D5E1925D7D}"/>
                  </a:ext>
                </a:extLst>
              </p:cNvPr>
              <p:cNvSpPr txBox="1"/>
              <p:nvPr/>
            </p:nvSpPr>
            <p:spPr>
              <a:xfrm>
                <a:off x="2802239" y="1899728"/>
                <a:ext cx="7764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=−8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xyz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xy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+16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=−1,</m:t>
                    </m:r>
                    <m:r>
                      <m:rPr>
                        <m:sty m:val="p"/>
                      </m:rPr>
                      <a:rPr lang="vi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=3,</m:t>
                    </m:r>
                    <m:r>
                      <m:rPr>
                        <m:sty m:val="p"/>
                      </m:rPr>
                      <a:rPr lang="vi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4EDE82-A1F6-A241-979C-74D5E1925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9" y="1899728"/>
                <a:ext cx="7764626" cy="523220"/>
              </a:xfrm>
              <a:prstGeom prst="rect">
                <a:avLst/>
              </a:prstGeom>
              <a:blipFill>
                <a:blip r:embed="rId5"/>
                <a:stretch>
                  <a:fillRect l="-490" t="-11905" b="-3095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686B39-75A7-0D49-ACD9-B03D29844356}"/>
                  </a:ext>
                </a:extLst>
              </p:cNvPr>
              <p:cNvSpPr txBox="1"/>
              <p:nvPr/>
            </p:nvSpPr>
            <p:spPr>
              <a:xfrm>
                <a:off x="2767514" y="2452073"/>
                <a:ext cx="6781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2 021</m:t>
                        </m:r>
                      </m:sup>
                    </m:sSup>
                    <m:sSup>
                      <m:sSupPr>
                        <m:ctrlP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2 021</m:t>
                        </m:r>
                      </m:sup>
                    </m:sSup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=−1,</m:t>
                    </m:r>
                    <m:r>
                      <m:rPr>
                        <m:sty m:val="p"/>
                      </m:rPr>
                      <a:rPr lang="vi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686B39-75A7-0D49-ACD9-B03D29844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514" y="2452073"/>
                <a:ext cx="6781664" cy="523220"/>
              </a:xfrm>
              <a:prstGeom prst="rect">
                <a:avLst/>
              </a:prstGeom>
              <a:blipFill>
                <a:blip r:embed="rId6"/>
                <a:stretch>
                  <a:fillRect l="-187" t="-9302" r="-374" b="-279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4E59423-A50E-4C40-8BC6-D7B20CD8A113}"/>
              </a:ext>
            </a:extLst>
          </p:cNvPr>
          <p:cNvSpPr txBox="1"/>
          <p:nvPr/>
        </p:nvSpPr>
        <p:spPr>
          <a:xfrm>
            <a:off x="5730284" y="3208734"/>
            <a:ext cx="6122394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Yêu cầu: Hoạt động nhóm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Nhóm 1,2: làm ý a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3,4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: làm ý b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Nhóm 5,6: làm ý c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: 10 phút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20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0"/>
            <a:ext cx="1486054" cy="13572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832664">
            <a:off x="-1043825" y="4258638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4B7DC2-3CA5-B548-8BC3-E3EACC5BB7CC}"/>
              </a:ext>
            </a:extLst>
          </p:cNvPr>
          <p:cNvSpPr txBox="1"/>
          <p:nvPr/>
        </p:nvSpPr>
        <p:spPr>
          <a:xfrm>
            <a:off x="1653484" y="845492"/>
            <a:ext cx="1209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/>
              <a:t>Bài 2 (SGK/68). Tính giá trị của biểu thức:</a:t>
            </a:r>
            <a:endParaRPr lang="en-VN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32BF-DD2D-534E-9655-56F8BB665B7E}"/>
                  </a:ext>
                </a:extLst>
              </p:cNvPr>
              <p:cNvSpPr txBox="1"/>
              <p:nvPr/>
            </p:nvSpPr>
            <p:spPr>
              <a:xfrm>
                <a:off x="2802239" y="1347383"/>
                <a:ext cx="58560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=−5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=−4,</m:t>
                    </m:r>
                    <m:r>
                      <m:rPr>
                        <m:sty m:val="p"/>
                      </m:rPr>
                      <a:rPr lang="vi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32BF-DD2D-534E-9655-56F8BB665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9" y="1347383"/>
                <a:ext cx="5856090" cy="523220"/>
              </a:xfrm>
              <a:prstGeom prst="rect">
                <a:avLst/>
              </a:prstGeom>
              <a:blipFill>
                <a:blip r:embed="rId4"/>
                <a:stretch>
                  <a:fillRect l="-649" t="-14286" b="-285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8607BB-F2DB-4647-878B-DF78B314FC3B}"/>
                  </a:ext>
                </a:extLst>
              </p:cNvPr>
              <p:cNvSpPr txBox="1"/>
              <p:nvPr/>
            </p:nvSpPr>
            <p:spPr>
              <a:xfrm>
                <a:off x="1588025" y="2138599"/>
                <a:ext cx="71745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=−4,</m:t>
                    </m:r>
                    <m:r>
                      <m:rPr>
                        <m:sty m:val="p"/>
                      </m:rP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vào biểu thức </a:t>
                </a:r>
                <a14:m>
                  <m:oMath xmlns:m="http://schemas.openxmlformats.org/officeDocument/2006/math">
                    <m:r>
                      <a:rPr lang="en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có: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8607BB-F2DB-4647-878B-DF78B314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025" y="2138599"/>
                <a:ext cx="7174528" cy="523220"/>
              </a:xfrm>
              <a:prstGeom prst="rect">
                <a:avLst/>
              </a:prstGeom>
              <a:blipFill>
                <a:blip r:embed="rId5"/>
                <a:stretch>
                  <a:fillRect l="-1770" t="-11905" r="-885" b="-3095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4763A-413D-BF4F-909A-2CA039DB07A1}"/>
                  </a:ext>
                </a:extLst>
              </p:cNvPr>
              <p:cNvSpPr txBox="1"/>
              <p:nvPr/>
            </p:nvSpPr>
            <p:spPr>
              <a:xfrm>
                <a:off x="2802239" y="2741786"/>
                <a:ext cx="3996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=−5.</m:t>
                      </m:r>
                      <m:d>
                        <m:d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−18−20</m:t>
                      </m:r>
                    </m:oMath>
                  </m:oMathPara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4763A-413D-BF4F-909A-2CA039DB0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9" y="2741786"/>
                <a:ext cx="39965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EDA60C-E6B6-E346-9AD2-0FDCEEA27AC4}"/>
                  </a:ext>
                </a:extLst>
              </p:cNvPr>
              <p:cNvSpPr txBox="1"/>
              <p:nvPr/>
            </p:nvSpPr>
            <p:spPr>
              <a:xfrm>
                <a:off x="2802239" y="3243677"/>
                <a:ext cx="3108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=20 −18−20</m:t>
                      </m:r>
                    </m:oMath>
                  </m:oMathPara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EDA60C-E6B6-E346-9AD2-0FDCEEA27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9" y="3243677"/>
                <a:ext cx="3108095" cy="523220"/>
              </a:xfrm>
              <a:prstGeom prst="rect">
                <a:avLst/>
              </a:prstGeom>
              <a:blipFill>
                <a:blip r:embed="rId7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EA2D47-D4A8-2340-A66B-6E89A3D35472}"/>
                  </a:ext>
                </a:extLst>
              </p:cNvPr>
              <p:cNvSpPr txBox="1"/>
              <p:nvPr/>
            </p:nvSpPr>
            <p:spPr>
              <a:xfrm>
                <a:off x="2802238" y="3773283"/>
                <a:ext cx="1647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=−18</m:t>
                      </m:r>
                    </m:oMath>
                  </m:oMathPara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EA2D47-D4A8-2340-A66B-6E89A3D35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8" y="3773283"/>
                <a:ext cx="16476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2A502E-1CE8-E944-8F5C-BB0D6DB73C12}"/>
                  </a:ext>
                </a:extLst>
              </p:cNvPr>
              <p:cNvSpPr txBox="1"/>
              <p:nvPr/>
            </p:nvSpPr>
            <p:spPr>
              <a:xfrm>
                <a:off x="1653484" y="4376470"/>
                <a:ext cx="57470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tại</a:t>
                </a:r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=−4,</m:t>
                    </m:r>
                    <m:r>
                      <m:rPr>
                        <m:sty m:val="p"/>
                      </m:rP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=−18</m:t>
                    </m:r>
                  </m:oMath>
                </a14:m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2A502E-1CE8-E944-8F5C-BB0D6DB73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84" y="4376470"/>
                <a:ext cx="5747022" cy="523220"/>
              </a:xfrm>
              <a:prstGeom prst="rect">
                <a:avLst/>
              </a:prstGeom>
              <a:blipFill>
                <a:blip r:embed="rId9"/>
                <a:stretch>
                  <a:fillRect l="-2208" t="-11905" b="-3095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D8D332A-F2E0-BE4F-9235-4539FCC2D332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7" name="Rectangle: Rounded Corners 39">
              <a:extLst>
                <a:ext uri="{FF2B5EF4-FFF2-40B4-BE49-F238E27FC236}">
                  <a16:creationId xmlns:a16="http://schemas.microsoft.com/office/drawing/2014/main" id="{70A84967-671B-A947-9881-F04C938CC209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7C6D4E-0D7D-B34B-87C4-437D65E4813D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7CFBFF9-D54F-EB46-AA86-A19766B7F67B}"/>
              </a:ext>
            </a:extLst>
          </p:cNvPr>
          <p:cNvSpPr txBox="1"/>
          <p:nvPr/>
        </p:nvSpPr>
        <p:spPr>
          <a:xfrm>
            <a:off x="1653484" y="154871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837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0"/>
            <a:ext cx="1486054" cy="13572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F43E1F-ECEC-4E4F-8FC0-EEA05755A01F}"/>
              </a:ext>
            </a:extLst>
          </p:cNvPr>
          <p:cNvSpPr txBox="1"/>
          <p:nvPr/>
        </p:nvSpPr>
        <p:spPr>
          <a:xfrm>
            <a:off x="1588025" y="242305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B7DC2-3CA5-B548-8BC3-E3EACC5BB7CC}"/>
              </a:ext>
            </a:extLst>
          </p:cNvPr>
          <p:cNvSpPr txBox="1"/>
          <p:nvPr/>
        </p:nvSpPr>
        <p:spPr>
          <a:xfrm>
            <a:off x="1653484" y="845492"/>
            <a:ext cx="1209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/>
              <a:t>Bài 2 (SGK/68). Tính giá trị của biểu thức:</a:t>
            </a:r>
            <a:endParaRPr lang="en-VN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32BF-DD2D-534E-9655-56F8BB665B7E}"/>
                  </a:ext>
                </a:extLst>
              </p:cNvPr>
              <p:cNvSpPr txBox="1"/>
              <p:nvPr/>
            </p:nvSpPr>
            <p:spPr>
              <a:xfrm>
                <a:off x="2802239" y="1347383"/>
                <a:ext cx="7764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=−8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xyz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xy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+16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=−1,</m:t>
                    </m:r>
                    <m:r>
                      <m:rPr>
                        <m:sty m:val="p"/>
                      </m:rPr>
                      <a:rPr lang="vi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=3,</m:t>
                    </m:r>
                    <m:r>
                      <m:rPr>
                        <m:sty m:val="p"/>
                      </m:rPr>
                      <a:rPr lang="vi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32BF-DD2D-534E-9655-56F8BB665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9" y="1347383"/>
                <a:ext cx="7764626" cy="523220"/>
              </a:xfrm>
              <a:prstGeom prst="rect">
                <a:avLst/>
              </a:prstGeom>
              <a:blipFill>
                <a:blip r:embed="rId4"/>
                <a:stretch>
                  <a:fillRect l="-490" t="-14286" b="-285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8607BB-F2DB-4647-878B-DF78B314FC3B}"/>
                  </a:ext>
                </a:extLst>
              </p:cNvPr>
              <p:cNvSpPr txBox="1"/>
              <p:nvPr/>
            </p:nvSpPr>
            <p:spPr>
              <a:xfrm>
                <a:off x="1588025" y="2138599"/>
                <a:ext cx="8177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=−1,</m:t>
                    </m:r>
                    <m:r>
                      <m:rPr>
                        <m:sty m:val="p"/>
                      </m:rPr>
                      <a:rPr lang="vi-V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</m:t>
                    </m:r>
                    <m:r>
                      <m:rPr>
                        <m:sty m:val="p"/>
                      </m:rPr>
                      <a:rPr lang="vi-V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z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</m:oMath>
                </a14:m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vào biểu thức </a:t>
                </a:r>
                <a14:m>
                  <m:oMath xmlns:m="http://schemas.openxmlformats.org/officeDocument/2006/math">
                    <m:r>
                      <a:rPr lang="en-V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có: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8607BB-F2DB-4647-878B-DF78B314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025" y="2138599"/>
                <a:ext cx="8177367" cy="523220"/>
              </a:xfrm>
              <a:prstGeom prst="rect">
                <a:avLst/>
              </a:prstGeom>
              <a:blipFill>
                <a:blip r:embed="rId5"/>
                <a:stretch>
                  <a:fillRect l="-1553" t="-11905" r="-932" b="-3095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4763A-413D-BF4F-909A-2CA039DB07A1}"/>
                  </a:ext>
                </a:extLst>
              </p:cNvPr>
              <p:cNvSpPr txBox="1"/>
              <p:nvPr/>
            </p:nvSpPr>
            <p:spPr>
              <a:xfrm>
                <a:off x="2802239" y="2741786"/>
                <a:ext cx="63859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=−8.</m:t>
                      </m:r>
                      <m:d>
                        <m:d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.3.</m:t>
                      </m:r>
                      <m:d>
                        <m:d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.3+16.3</m:t>
                      </m:r>
                    </m:oMath>
                  </m:oMathPara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4763A-413D-BF4F-909A-2CA039DB0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9" y="2741786"/>
                <a:ext cx="63859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EDA60C-E6B6-E346-9AD2-0FDCEEA27AC4}"/>
                  </a:ext>
                </a:extLst>
              </p:cNvPr>
              <p:cNvSpPr txBox="1"/>
              <p:nvPr/>
            </p:nvSpPr>
            <p:spPr>
              <a:xfrm>
                <a:off x="2802239" y="3243677"/>
                <a:ext cx="30869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=−48−6+48</m:t>
                      </m:r>
                    </m:oMath>
                  </m:oMathPara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EDA60C-E6B6-E346-9AD2-0FDCEEA27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9" y="3243677"/>
                <a:ext cx="30869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EA2D47-D4A8-2340-A66B-6E89A3D35472}"/>
                  </a:ext>
                </a:extLst>
              </p:cNvPr>
              <p:cNvSpPr txBox="1"/>
              <p:nvPr/>
            </p:nvSpPr>
            <p:spPr>
              <a:xfrm>
                <a:off x="2802238" y="3773283"/>
                <a:ext cx="1463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EA2D47-D4A8-2340-A66B-6E89A3D35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8" y="3773283"/>
                <a:ext cx="146302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2A502E-1CE8-E944-8F5C-BB0D6DB73C12}"/>
                  </a:ext>
                </a:extLst>
              </p:cNvPr>
              <p:cNvSpPr txBox="1"/>
              <p:nvPr/>
            </p:nvSpPr>
            <p:spPr>
              <a:xfrm>
                <a:off x="1653484" y="4376470"/>
                <a:ext cx="6576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tại</a:t>
                </a:r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2800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vi-VN" sz="2800" i="1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m:rPr>
                        <m:sty m:val="p"/>
                      </m:rPr>
                      <a:rPr lang="vi-VN" sz="2800" i="1" dirty="0">
                        <a:latin typeface="Cambria Math" panose="02040503050406030204" pitchFamily="18" charset="0"/>
                      </a:rPr>
                      <m:t>z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V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=−6</m:t>
                    </m:r>
                  </m:oMath>
                </a14:m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2A502E-1CE8-E944-8F5C-BB0D6DB73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84" y="4376470"/>
                <a:ext cx="6576737" cy="523220"/>
              </a:xfrm>
              <a:prstGeom prst="rect">
                <a:avLst/>
              </a:prstGeom>
              <a:blipFill>
                <a:blip r:embed="rId9"/>
                <a:stretch>
                  <a:fillRect l="-1931" t="-11905" b="-3095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2FAB82B-FBE1-0B44-8703-446B8B898A1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8" name="Rectangle: Rounded Corners 39">
              <a:extLst>
                <a:ext uri="{FF2B5EF4-FFF2-40B4-BE49-F238E27FC236}">
                  <a16:creationId xmlns:a16="http://schemas.microsoft.com/office/drawing/2014/main" id="{968486EF-9725-F14D-A0B3-8975982385E8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367477-4650-5145-9A76-6E93D73F319E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557DE3-12F9-5543-9DD1-F7548CE53A2B}"/>
              </a:ext>
            </a:extLst>
          </p:cNvPr>
          <p:cNvGrpSpPr/>
          <p:nvPr/>
        </p:nvGrpSpPr>
        <p:grpSpPr>
          <a:xfrm rot="8832664">
            <a:off x="-1043825" y="4258638"/>
            <a:ext cx="2159931" cy="4099919"/>
            <a:chOff x="9055676" y="0"/>
            <a:chExt cx="3136324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53B302B-F0C3-DE47-88DF-DE9D30EF275B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A669A0-CBCD-924B-8EAF-333189E01BF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206585-4171-6F4B-82A1-D57BD5436FD9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64328E1-1F20-3D4B-8996-4747C4A3DABD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3BA6CFE-8B36-FD45-99AD-5BC4C31EC3B2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351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0"/>
            <a:ext cx="1486054" cy="13572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F43E1F-ECEC-4E4F-8FC0-EEA05755A01F}"/>
              </a:ext>
            </a:extLst>
          </p:cNvPr>
          <p:cNvSpPr txBox="1"/>
          <p:nvPr/>
        </p:nvSpPr>
        <p:spPr>
          <a:xfrm>
            <a:off x="1588025" y="242305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B7DC2-3CA5-B548-8BC3-E3EACC5BB7CC}"/>
              </a:ext>
            </a:extLst>
          </p:cNvPr>
          <p:cNvSpPr txBox="1"/>
          <p:nvPr/>
        </p:nvSpPr>
        <p:spPr>
          <a:xfrm>
            <a:off x="1653484" y="845492"/>
            <a:ext cx="1209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/>
              <a:t>Bài 2 (SGK/68). Tính giá trị của biểu thức:</a:t>
            </a:r>
            <a:endParaRPr lang="en-VN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32BF-DD2D-534E-9655-56F8BB665B7E}"/>
                  </a:ext>
                </a:extLst>
              </p:cNvPr>
              <p:cNvSpPr txBox="1"/>
              <p:nvPr/>
            </p:nvSpPr>
            <p:spPr>
              <a:xfrm>
                <a:off x="2007281" y="1347383"/>
                <a:ext cx="6781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2 021</m:t>
                        </m:r>
                      </m:sup>
                    </m:sSup>
                    <m:sSup>
                      <m:sSupPr>
                        <m:ctrlP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2 021</m:t>
                        </m:r>
                      </m:sup>
                    </m:sSup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=−1,</m:t>
                    </m:r>
                    <m:r>
                      <m:rPr>
                        <m:sty m:val="p"/>
                      </m:rPr>
                      <a:rPr lang="vi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32BF-DD2D-534E-9655-56F8BB665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81" y="1347383"/>
                <a:ext cx="6781664" cy="523220"/>
              </a:xfrm>
              <a:prstGeom prst="rect">
                <a:avLst/>
              </a:prstGeom>
              <a:blipFill>
                <a:blip r:embed="rId4"/>
                <a:stretch>
                  <a:fillRect l="-187" t="-14286" r="-187" b="-285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8607BB-F2DB-4647-878B-DF78B314FC3B}"/>
                  </a:ext>
                </a:extLst>
              </p:cNvPr>
              <p:cNvSpPr txBox="1"/>
              <p:nvPr/>
            </p:nvSpPr>
            <p:spPr>
              <a:xfrm>
                <a:off x="1588025" y="2138599"/>
                <a:ext cx="71966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=−1,</m:t>
                    </m:r>
                    <m:r>
                      <m:rPr>
                        <m:sty m:val="p"/>
                      </m:rPr>
                      <a:rPr lang="vi-V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vào biểu thức </a:t>
                </a:r>
                <a14:m>
                  <m:oMath xmlns:m="http://schemas.openxmlformats.org/officeDocument/2006/math">
                    <m:r>
                      <a:rPr lang="en-VN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có: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8607BB-F2DB-4647-878B-DF78B314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025" y="2138599"/>
                <a:ext cx="7196650" cy="523220"/>
              </a:xfrm>
              <a:prstGeom prst="rect">
                <a:avLst/>
              </a:prstGeom>
              <a:blipFill>
                <a:blip r:embed="rId5"/>
                <a:stretch>
                  <a:fillRect l="-1764" t="-11905" r="-1235" b="-3095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4763A-413D-BF4F-909A-2CA039DB07A1}"/>
                  </a:ext>
                </a:extLst>
              </p:cNvPr>
              <p:cNvSpPr txBox="1"/>
              <p:nvPr/>
            </p:nvSpPr>
            <p:spPr>
              <a:xfrm>
                <a:off x="2802239" y="2741786"/>
                <a:ext cx="60453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2 021</m:t>
                          </m:r>
                        </m:sup>
                      </m:sSup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 +9.</m:t>
                      </m:r>
                      <m:sSup>
                        <m:sSupPr>
                          <m:ctrlPr>
                            <a:rPr lang="vi-V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2800" b="0" i="1" smtClean="0">
                              <a:latin typeface="Cambria Math" panose="02040503050406030204" pitchFamily="18" charset="0"/>
                            </a:rPr>
                            <m:t>2 021</m:t>
                          </m:r>
                        </m:sup>
                      </m:sSup>
                    </m:oMath>
                  </m:oMathPara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4763A-413D-BF4F-909A-2CA039DB0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9" y="2741786"/>
                <a:ext cx="6045373" cy="523220"/>
              </a:xfrm>
              <a:prstGeom prst="rect">
                <a:avLst/>
              </a:prstGeom>
              <a:blipFill>
                <a:blip r:embed="rId6"/>
                <a:stretch>
                  <a:fillRect t="-2381" b="-214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EDA60C-E6B6-E346-9AD2-0FDCEEA27AC4}"/>
                  </a:ext>
                </a:extLst>
              </p:cNvPr>
              <p:cNvSpPr txBox="1"/>
              <p:nvPr/>
            </p:nvSpPr>
            <p:spPr>
              <a:xfrm>
                <a:off x="2802239" y="3243677"/>
                <a:ext cx="29773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=1.9+9.(−1)</m:t>
                      </m:r>
                    </m:oMath>
                  </m:oMathPara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EDA60C-E6B6-E346-9AD2-0FDCEEA27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9" y="3243677"/>
                <a:ext cx="2977354" cy="523220"/>
              </a:xfrm>
              <a:prstGeom prst="rect">
                <a:avLst/>
              </a:prstGeom>
              <a:blipFill>
                <a:blip r:embed="rId7"/>
                <a:stretch>
                  <a:fillRect r="-424" b="-214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EA2D47-D4A8-2340-A66B-6E89A3D35472}"/>
                  </a:ext>
                </a:extLst>
              </p:cNvPr>
              <p:cNvSpPr txBox="1"/>
              <p:nvPr/>
            </p:nvSpPr>
            <p:spPr>
              <a:xfrm>
                <a:off x="2802238" y="3773283"/>
                <a:ext cx="1806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=9−9</m:t>
                      </m:r>
                    </m:oMath>
                  </m:oMathPara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EA2D47-D4A8-2340-A66B-6E89A3D35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8" y="3773283"/>
                <a:ext cx="180664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2A502E-1CE8-E944-8F5C-BB0D6DB73C12}"/>
                  </a:ext>
                </a:extLst>
              </p:cNvPr>
              <p:cNvSpPr txBox="1"/>
              <p:nvPr/>
            </p:nvSpPr>
            <p:spPr>
              <a:xfrm>
                <a:off x="1653484" y="4804780"/>
                <a:ext cx="5331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tại</a:t>
                </a:r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2800" i="1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vi-VN" sz="2800" i="1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VN" sz="28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V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2A502E-1CE8-E944-8F5C-BB0D6DB73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84" y="4804780"/>
                <a:ext cx="5331268" cy="523220"/>
              </a:xfrm>
              <a:prstGeom prst="rect">
                <a:avLst/>
              </a:prstGeom>
              <a:blipFill>
                <a:blip r:embed="rId9"/>
                <a:stretch>
                  <a:fillRect l="-2375" t="-14286" b="-3095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290FB0-3F44-EE4A-AF40-F9F7C93FB226}"/>
                  </a:ext>
                </a:extLst>
              </p:cNvPr>
              <p:cNvSpPr txBox="1"/>
              <p:nvPr/>
            </p:nvSpPr>
            <p:spPr>
              <a:xfrm>
                <a:off x="2802238" y="4268788"/>
                <a:ext cx="1180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290FB0-3F44-EE4A-AF40-F9F7C93FB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38" y="4268788"/>
                <a:ext cx="118064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7FA67C7-15C9-B446-AE10-1061BBD4D3B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1" name="Rectangle: Rounded Corners 39">
              <a:extLst>
                <a:ext uri="{FF2B5EF4-FFF2-40B4-BE49-F238E27FC236}">
                  <a16:creationId xmlns:a16="http://schemas.microsoft.com/office/drawing/2014/main" id="{B3D671F2-6A40-E146-BBCC-0CC12DD6DF26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92A933-5720-7145-82B0-72ADA3EE8005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251DE7-F961-3D4B-9FAA-5ED96562B48C}"/>
              </a:ext>
            </a:extLst>
          </p:cNvPr>
          <p:cNvGrpSpPr/>
          <p:nvPr/>
        </p:nvGrpSpPr>
        <p:grpSpPr>
          <a:xfrm rot="8832664">
            <a:off x="-1043825" y="4258638"/>
            <a:ext cx="2159931" cy="4099919"/>
            <a:chOff x="9055676" y="0"/>
            <a:chExt cx="3136324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54BB92-A47C-1942-BCD7-35407940C23D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57FC652-F9E7-E54E-8861-D184496DF51A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A77451-A3FB-EE4F-B623-E2F46921CB6E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0298E4-A8E2-1448-91AB-DC3DB309C20A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BAA976-F5E3-AE41-83B0-B72A3ABA9205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589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4" grpId="0"/>
      <p:bldP spid="2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867384" y="1167952"/>
            <a:ext cx="936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học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2: “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Tìm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tháng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sinh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nhật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tổ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”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" y="945397"/>
            <a:ext cx="1103437" cy="10078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8575143">
            <a:off x="10951043" y="-2049960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0F43E1F-ECEC-4E4F-8FC0-EEA05755A01F}"/>
              </a:ext>
            </a:extLst>
          </p:cNvPr>
          <p:cNvSpPr txBox="1"/>
          <p:nvPr/>
        </p:nvSpPr>
        <p:spPr>
          <a:xfrm>
            <a:off x="177576" y="2039328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/>
              <a:t>1. Tiến hành thống kê tháng sinh của các bạn trong tổ theo mẫu sau:</a:t>
            </a:r>
            <a:endParaRPr lang="en-V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A99EC-660B-4647-8A15-97C7C3975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89" y="2512579"/>
            <a:ext cx="11887200" cy="15645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9DDCB1-FB9E-4846-A76A-7A76067BB2D6}"/>
              </a:ext>
            </a:extLst>
          </p:cNvPr>
          <p:cNvSpPr txBox="1"/>
          <p:nvPr/>
        </p:nvSpPr>
        <p:spPr>
          <a:xfrm>
            <a:off x="177576" y="3974014"/>
            <a:ext cx="121558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/>
              <a:t>2. Sử dụng phần mềm Microsoft Excel vẽ biểu đồ cột cho bảng số liệu trên.</a:t>
            </a:r>
            <a:endParaRPr lang="en-VN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4488EB-7286-8545-B62A-4B85A6C377C7}"/>
              </a:ext>
            </a:extLst>
          </p:cNvPr>
          <p:cNvSpPr txBox="1"/>
          <p:nvPr/>
        </p:nvSpPr>
        <p:spPr>
          <a:xfrm>
            <a:off x="177575" y="4842113"/>
            <a:ext cx="121558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/>
              <a:t>3. Với tiêu chí “tháng có nhiều bạn trong tổ sinh nhật” được chọn là </a:t>
            </a:r>
          </a:p>
          <a:p>
            <a:r>
              <a:rPr lang="vi-VN" sz="2800" b="1" i="1" dirty="0"/>
              <a:t>“THÁNG SINH NHẬT CỦA TỔ”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95202-E983-914E-9FEA-1AD92ACC3C08}"/>
              </a:ext>
            </a:extLst>
          </p:cNvPr>
          <p:cNvSpPr txBox="1"/>
          <p:nvPr/>
        </p:nvSpPr>
        <p:spPr>
          <a:xfrm>
            <a:off x="1374286" y="5714843"/>
            <a:ext cx="8039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Các em hãy tìm tháng sinh nhật của tổ mình nhé!</a:t>
            </a:r>
            <a:endParaRPr lang="en-VN" sz="2800" dirty="0"/>
          </a:p>
        </p:txBody>
      </p:sp>
      <p:sp>
        <p:nvSpPr>
          <p:cNvPr id="17" name="!!4">
            <a:extLst>
              <a:ext uri="{FF2B5EF4-FFF2-40B4-BE49-F238E27FC236}">
                <a16:creationId xmlns:a16="http://schemas.microsoft.com/office/drawing/2014/main" id="{5291CA38-A181-2647-BE3C-5E583F4566F3}"/>
              </a:ext>
            </a:extLst>
          </p:cNvPr>
          <p:cNvSpPr/>
          <p:nvPr/>
        </p:nvSpPr>
        <p:spPr>
          <a:xfrm>
            <a:off x="177576" y="212272"/>
            <a:ext cx="6931369" cy="493723"/>
          </a:xfrm>
          <a:prstGeom prst="roundRect">
            <a:avLst>
              <a:gd name="adj" fmla="val 41361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157AE-9EFC-F542-B096-D71599C4DB2C}"/>
              </a:ext>
            </a:extLst>
          </p:cNvPr>
          <p:cNvSpPr txBox="1"/>
          <p:nvPr/>
        </p:nvSpPr>
        <p:spPr>
          <a:xfrm>
            <a:off x="-558178" y="6151074"/>
            <a:ext cx="6428067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0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(10-12HS) </a:t>
            </a:r>
            <a:r>
              <a:rPr lang="en-US" sz="20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5’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D05815-011E-7A47-98FE-09FB2094FF85}"/>
              </a:ext>
            </a:extLst>
          </p:cNvPr>
          <p:cNvSpPr txBox="1"/>
          <p:nvPr/>
        </p:nvSpPr>
        <p:spPr>
          <a:xfrm>
            <a:off x="-1591112" y="6457215"/>
            <a:ext cx="6428067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phụ</a:t>
            </a:r>
            <a:endParaRPr lang="en-US" sz="2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79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19" grpId="0"/>
      <p:bldP spid="24" grpId="0"/>
      <p:bldP spid="5" grpId="0"/>
      <p:bldP spid="1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12D532-C2C4-9747-A0D3-25AA3E18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32" y="2099993"/>
            <a:ext cx="11181335" cy="4446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3A946-F23C-E546-899F-C69F935670E7}"/>
              </a:ext>
            </a:extLst>
          </p:cNvPr>
          <p:cNvSpPr txBox="1"/>
          <p:nvPr/>
        </p:nvSpPr>
        <p:spPr>
          <a:xfrm>
            <a:off x="2014582" y="1248984"/>
            <a:ext cx="936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học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2: “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Tìm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tháng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sinh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nhật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tổ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”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2CB8DF1-0E00-9744-A0A7-E233853C1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894393"/>
            <a:ext cx="1103437" cy="10078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F5788E-2D03-EC40-9D49-970EC33F9FC0}"/>
              </a:ext>
            </a:extLst>
          </p:cNvPr>
          <p:cNvGrpSpPr/>
          <p:nvPr/>
        </p:nvGrpSpPr>
        <p:grpSpPr>
          <a:xfrm rot="18575143">
            <a:off x="10951043" y="-2049960"/>
            <a:ext cx="2159931" cy="4099919"/>
            <a:chOff x="9055676" y="0"/>
            <a:chExt cx="313632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982A26-CBB5-334A-BED1-AC58C7A2B73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D4BBD7-4BB9-7647-88FD-FFB3A9D752C1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8FA100-25A0-3F4E-BB3D-53AF97C29FF6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B1D8E5-DBE8-D249-B981-2E048F4897A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02C725-A4B7-6849-9C43-13801B220281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!!4">
            <a:extLst>
              <a:ext uri="{FF2B5EF4-FFF2-40B4-BE49-F238E27FC236}">
                <a16:creationId xmlns:a16="http://schemas.microsoft.com/office/drawing/2014/main" id="{37671F2B-77ED-F047-8272-D5116CF2206E}"/>
              </a:ext>
            </a:extLst>
          </p:cNvPr>
          <p:cNvSpPr/>
          <p:nvPr/>
        </p:nvSpPr>
        <p:spPr>
          <a:xfrm>
            <a:off x="177576" y="212272"/>
            <a:ext cx="6931369" cy="493723"/>
          </a:xfrm>
          <a:prstGeom prst="roundRect">
            <a:avLst>
              <a:gd name="adj" fmla="val 41361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830615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909204" y="447124"/>
            <a:ext cx="8021616" cy="95611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551709" y="1480617"/>
            <a:ext cx="9601200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Xem lại toàn bộ nội dung bài đã học, ghi nhớ các nội dung đã được ôn tập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Làm bài tập: Bài 1,2,3,4,6 (SGK trang 68)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Chuẩn bị tiết sau Ôn tập (Tiếp)</a:t>
            </a:r>
          </a:p>
        </p:txBody>
      </p:sp>
    </p:spTree>
    <p:extLst>
      <p:ext uri="{BB962C8B-B14F-4D97-AF65-F5344CB8AC3E}">
        <p14:creationId xmlns:p14="http://schemas.microsoft.com/office/powerpoint/2010/main" val="3096480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4173802" y="4824739"/>
            <a:ext cx="1877595" cy="1877595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8452" y="5339221"/>
            <a:ext cx="1098720" cy="1098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6854" y="2812599"/>
            <a:ext cx="12008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 thống kiến thức Đại số (Kỳ 2)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7524076">
            <a:off x="-287975" y="5066188"/>
            <a:ext cx="1969312" cy="3164910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8C8586-39E3-F940-9CFE-8F6C601456D3}"/>
              </a:ext>
            </a:extLst>
          </p:cNvPr>
          <p:cNvGrpSpPr/>
          <p:nvPr/>
        </p:nvGrpSpPr>
        <p:grpSpPr>
          <a:xfrm rot="5400000">
            <a:off x="8085021" y="3013427"/>
            <a:ext cx="6891246" cy="1150996"/>
            <a:chOff x="4871257" y="83128"/>
            <a:chExt cx="7501722" cy="859749"/>
          </a:xfrm>
        </p:grpSpPr>
        <p:sp>
          <p:nvSpPr>
            <p:cNvPr id="20" name="Rectangle: Rounded Corners 39">
              <a:extLst>
                <a:ext uri="{FF2B5EF4-FFF2-40B4-BE49-F238E27FC236}">
                  <a16:creationId xmlns:a16="http://schemas.microsoft.com/office/drawing/2014/main" id="{8EFA9E73-6331-EC44-93B0-C053A2B96F2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D63F26-DB90-CE4E-B714-C6E72D5AA3FC}"/>
                </a:ext>
              </a:extLst>
            </p:cNvPr>
            <p:cNvSpPr txBox="1"/>
            <p:nvPr/>
          </p:nvSpPr>
          <p:spPr>
            <a:xfrm>
              <a:off x="5268730" y="111880"/>
              <a:ext cx="710424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KHỞI ĐỘNG VÀ </a:t>
              </a:r>
            </a:p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!!2">
            <a:extLst>
              <a:ext uri="{FF2B5EF4-FFF2-40B4-BE49-F238E27FC236}">
                <a16:creationId xmlns:a16="http://schemas.microsoft.com/office/drawing/2014/main" id="{30488A69-C767-DC45-A155-C26369C068B5}"/>
              </a:ext>
            </a:extLst>
          </p:cNvPr>
          <p:cNvSpPr txBox="1">
            <a:spLocks/>
          </p:cNvSpPr>
          <p:nvPr/>
        </p:nvSpPr>
        <p:spPr>
          <a:xfrm>
            <a:off x="153770" y="-349509"/>
            <a:ext cx="11952372" cy="171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CHƯƠNG VI </a:t>
            </a:r>
            <a:b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ÔN TẬP CUỐI HỌC KỲ II (Tiết 1)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62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50"/>
            <a:ext cx="1772437" cy="21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20773" y="115176"/>
            <a:ext cx="92657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báo cáo sơ đồ tư duy Chương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b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số yếu tố thống kê và xác suất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116399" y="2969875"/>
            <a:ext cx="6891246" cy="1150996"/>
            <a:chOff x="4871257" y="83128"/>
            <a:chExt cx="7501721" cy="85974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111880"/>
              <a:ext cx="71042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KHỞI ĐỘNG VÀ </a:t>
              </a:r>
            </a:p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0FBF8E3-25C8-A34D-BD5D-4D1EA02D9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3"/>
          <a:stretch/>
        </p:blipFill>
        <p:spPr>
          <a:xfrm>
            <a:off x="1951235" y="1160383"/>
            <a:ext cx="9265751" cy="5775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32411D-6520-2942-A99B-A94B7DA03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564" y="1253450"/>
            <a:ext cx="3060435" cy="1615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D3FAE7-3639-6747-952B-0BE6ACF0A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843" y="2486841"/>
            <a:ext cx="2399825" cy="10772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8EB3D2-8A60-7142-BD9D-7999574D6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058" y="3659610"/>
            <a:ext cx="1943620" cy="30832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8D8D2E-CDA0-0142-9DAD-0DC6D0961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086" y="3634337"/>
            <a:ext cx="3240661" cy="16151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673474-B706-1148-8B23-EDE0F5EC8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669" y="1877954"/>
            <a:ext cx="3394122" cy="19656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D4E019-1066-834C-BFA1-B82586834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307" y="5540084"/>
            <a:ext cx="2713824" cy="12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4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8" y="99749"/>
            <a:ext cx="1772437" cy="21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107879" y="187310"/>
            <a:ext cx="92657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Em hãy báo cáo sơ đồ tư duy 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b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thức đại số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3AC0EB-AA2B-E945-A835-7A383C345212}"/>
              </a:ext>
            </a:extLst>
          </p:cNvPr>
          <p:cNvGrpSpPr/>
          <p:nvPr/>
        </p:nvGrpSpPr>
        <p:grpSpPr>
          <a:xfrm rot="5400000">
            <a:off x="8116399" y="2969875"/>
            <a:ext cx="6891246" cy="1150996"/>
            <a:chOff x="4871257" y="83128"/>
            <a:chExt cx="7501721" cy="859749"/>
          </a:xfrm>
        </p:grpSpPr>
        <p:sp>
          <p:nvSpPr>
            <p:cNvPr id="16" name="Rectangle: Rounded Corners 39">
              <a:extLst>
                <a:ext uri="{FF2B5EF4-FFF2-40B4-BE49-F238E27FC236}">
                  <a16:creationId xmlns:a16="http://schemas.microsoft.com/office/drawing/2014/main" id="{83BD0224-85F5-9346-9BAB-798E114605AE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3E8794-B1EB-1441-804B-EE49AE8A8F86}"/>
                </a:ext>
              </a:extLst>
            </p:cNvPr>
            <p:cNvSpPr txBox="1"/>
            <p:nvPr/>
          </p:nvSpPr>
          <p:spPr>
            <a:xfrm>
              <a:off x="5268730" y="111880"/>
              <a:ext cx="71042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KHỞI ĐỘNG VÀ </a:t>
              </a:r>
            </a:p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A83F655-5EF8-DC46-B6BB-9B95853344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44700"/>
            <a:ext cx="11443240" cy="36578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E403E2-029D-604C-9A28-0CF099BA2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390" y="1999243"/>
            <a:ext cx="5084046" cy="16151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8BA09C-9D25-C24B-BFA1-A6782FB87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390" y="4079160"/>
            <a:ext cx="3847807" cy="16151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F242AE-E028-BD46-BF36-F578CB39D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197" y="3944194"/>
            <a:ext cx="3640327" cy="16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1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791"/>
            <a:ext cx="1772437" cy="21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48307" y="363152"/>
            <a:ext cx="9265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kết nội dung Phần Đại số (học kì 2)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178E52-14AF-E444-AC5F-C35E65DC35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33" t="1174" r="233" b="-980"/>
          <a:stretch/>
        </p:blipFill>
        <p:spPr>
          <a:xfrm>
            <a:off x="-76774" y="1015834"/>
            <a:ext cx="11063298" cy="561486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CE5B-2DDC-5145-93F3-67F99298DF22}"/>
              </a:ext>
            </a:extLst>
          </p:cNvPr>
          <p:cNvGrpSpPr/>
          <p:nvPr/>
        </p:nvGrpSpPr>
        <p:grpSpPr>
          <a:xfrm rot="5400000">
            <a:off x="8116399" y="2969875"/>
            <a:ext cx="6891246" cy="1150996"/>
            <a:chOff x="4871257" y="83128"/>
            <a:chExt cx="7501721" cy="859749"/>
          </a:xfrm>
        </p:grpSpPr>
        <p:sp>
          <p:nvSpPr>
            <p:cNvPr id="15" name="Rectangle: Rounded Corners 39">
              <a:extLst>
                <a:ext uri="{FF2B5EF4-FFF2-40B4-BE49-F238E27FC236}">
                  <a16:creationId xmlns:a16="http://schemas.microsoft.com/office/drawing/2014/main" id="{FE106EE1-A75E-6549-90B4-10357129BFB9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0F09ED-8664-6C45-9D68-6A43E13DFEBD}"/>
                </a:ext>
              </a:extLst>
            </p:cNvPr>
            <p:cNvSpPr txBox="1"/>
            <p:nvPr/>
          </p:nvSpPr>
          <p:spPr>
            <a:xfrm>
              <a:off x="5268730" y="111880"/>
              <a:ext cx="71042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KHỞI ĐỘNG VÀ </a:t>
              </a:r>
            </a:p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F489219-0CD4-1A49-8B57-97D48F3B1446}"/>
              </a:ext>
            </a:extLst>
          </p:cNvPr>
          <p:cNvSpPr txBox="1"/>
          <p:nvPr/>
        </p:nvSpPr>
        <p:spPr>
          <a:xfrm>
            <a:off x="44210" y="6099873"/>
            <a:ext cx="440742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2’-3’/1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E318F-C00D-0642-8E69-0F745F440E6D}"/>
              </a:ext>
            </a:extLst>
          </p:cNvPr>
          <p:cNvSpPr txBox="1"/>
          <p:nvPr/>
        </p:nvSpPr>
        <p:spPr>
          <a:xfrm>
            <a:off x="-538624" y="6446122"/>
            <a:ext cx="8855440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A3)</a:t>
            </a:r>
          </a:p>
        </p:txBody>
      </p:sp>
    </p:spTree>
    <p:extLst>
      <p:ext uri="{BB962C8B-B14F-4D97-AF65-F5344CB8AC3E}">
        <p14:creationId xmlns:p14="http://schemas.microsoft.com/office/powerpoint/2010/main" val="3968726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7917071" y="3238542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02759" y="202353"/>
            <a:ext cx="6931369" cy="493723"/>
          </a:xfrm>
          <a:prstGeom prst="roundRect">
            <a:avLst>
              <a:gd name="adj" fmla="val 41361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56198" y="267544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1407" y="3445770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50538" y="2040130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7516" y="1415176"/>
            <a:ext cx="1200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36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ác dạng bài tập về thống kê và xác suất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7524076">
            <a:off x="-287975" y="5066188"/>
            <a:ext cx="1969312" cy="3164910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4947" y="3342996"/>
            <a:ext cx="4572139" cy="29913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63" y="-63091"/>
            <a:ext cx="1791687" cy="12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21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080614" y="14095"/>
            <a:ext cx="936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học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1"/>
            <a:ext cx="1103437" cy="10078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8575143">
            <a:off x="10951043" y="-2049960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4B7DC2-3CA5-B548-8BC3-E3EACC5BB7CC}"/>
              </a:ext>
            </a:extLst>
          </p:cNvPr>
          <p:cNvSpPr txBox="1"/>
          <p:nvPr/>
        </p:nvSpPr>
        <p:spPr>
          <a:xfrm>
            <a:off x="50800" y="1044665"/>
            <a:ext cx="1209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Theo kết quả điều tra dân số các châu lục năm 2008, dân số toàn thế giới là 6 705 triệu người và tỉ lệ dân số các châu lục được biểu diễn bằng biểu đồ hình quạt tròn ở hình dưới:</a:t>
            </a:r>
            <a:endParaRPr lang="en-VN" sz="2800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9DAFB5-C242-9D46-B34F-19A05D306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912399"/>
              </p:ext>
            </p:extLst>
          </p:nvPr>
        </p:nvGraphicFramePr>
        <p:xfrm>
          <a:off x="7072651" y="2020027"/>
          <a:ext cx="5046875" cy="433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8E7B1DB-1CC5-CD49-8CD8-394FC0BB5CC6}"/>
              </a:ext>
            </a:extLst>
          </p:cNvPr>
          <p:cNvSpPr txBox="1"/>
          <p:nvPr/>
        </p:nvSpPr>
        <p:spPr>
          <a:xfrm>
            <a:off x="-30356" y="2429660"/>
            <a:ext cx="738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a) Nêu đối tượng và tiêu chí thống kê của biểu đồ?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A22A50-EC2D-0C4E-BD9A-88EE9E7E092A}"/>
              </a:ext>
            </a:extLst>
          </p:cNvPr>
          <p:cNvSpPr txBox="1"/>
          <p:nvPr/>
        </p:nvSpPr>
        <p:spPr>
          <a:xfrm>
            <a:off x="1088571" y="50196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40AF35-DA3F-9A44-87CD-9A459C9ACFE1}"/>
              </a:ext>
            </a:extLst>
          </p:cNvPr>
          <p:cNvSpPr txBox="1"/>
          <p:nvPr/>
        </p:nvSpPr>
        <p:spPr>
          <a:xfrm>
            <a:off x="1866580" y="6386367"/>
            <a:ext cx="6428067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(4-5HS) </a:t>
            </a:r>
            <a:r>
              <a:rPr lang="en-US" sz="24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10’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B4E708-6C13-D143-9ABB-61EBA16A8582}"/>
              </a:ext>
            </a:extLst>
          </p:cNvPr>
          <p:cNvSpPr txBox="1"/>
          <p:nvPr/>
        </p:nvSpPr>
        <p:spPr>
          <a:xfrm>
            <a:off x="0" y="2950592"/>
            <a:ext cx="515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b) Tính giá trị của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400" dirty="0">
                <a:solidFill>
                  <a:srgbClr val="FF0000"/>
                </a:solidFill>
              </a:rPr>
              <a:t>?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90817F-9430-5F41-95E4-5E85CD94791B}"/>
              </a:ext>
            </a:extLst>
          </p:cNvPr>
          <p:cNvSpPr txBox="1"/>
          <p:nvPr/>
        </p:nvSpPr>
        <p:spPr>
          <a:xfrm>
            <a:off x="0" y="3472382"/>
            <a:ext cx="728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c) Lập bảng số liệu thống kê tỉ lệ dân số các châu lục trong năm 2008 theo mẫu (PHT)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8AD120-3004-034A-AF20-EAE227298C46}"/>
              </a:ext>
            </a:extLst>
          </p:cNvPr>
          <p:cNvSpPr txBox="1"/>
          <p:nvPr/>
        </p:nvSpPr>
        <p:spPr>
          <a:xfrm>
            <a:off x="0" y="4387619"/>
            <a:ext cx="695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Cho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442EE-F1FB-BF48-B181-6B5CB5D4EFB2}"/>
              </a:ext>
            </a:extLst>
          </p:cNvPr>
          <p:cNvSpPr txBox="1"/>
          <p:nvPr/>
        </p:nvSpPr>
        <p:spPr>
          <a:xfrm>
            <a:off x="39219" y="5620527"/>
            <a:ext cx="6952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(PHT)</a:t>
            </a:r>
            <a:endParaRPr lang="en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7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1"/>
      <p:bldGraphic spid="21" grpId="0">
        <p:bldAsOne/>
      </p:bldGraphic>
      <p:bldP spid="17" grpId="0"/>
      <p:bldP spid="18" grpId="0"/>
      <p:bldP spid="19" grpId="0"/>
      <p:bldP spid="20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5080614" y="14095"/>
            <a:ext cx="936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học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1"/>
            <a:ext cx="1103437" cy="10078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8575143">
            <a:off x="10951043" y="-2049960"/>
            <a:ext cx="2159931" cy="4099919"/>
            <a:chOff x="9055676" y="0"/>
            <a:chExt cx="313632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4B7DC2-3CA5-B548-8BC3-E3EACC5BB7CC}"/>
              </a:ext>
            </a:extLst>
          </p:cNvPr>
          <p:cNvSpPr txBox="1"/>
          <p:nvPr/>
        </p:nvSpPr>
        <p:spPr>
          <a:xfrm>
            <a:off x="50800" y="1044665"/>
            <a:ext cx="1209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Theo kết quả điều tra dân số các châu lục năm 2008, dân số toàn thế giới là 6 705 triệu người và tỉ lệ dân số các châu lục được biểu diễn bằng biểu đồ hình quạt tròn ở hình dưới:</a:t>
            </a:r>
            <a:endParaRPr lang="en-VN" sz="2800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9DAFB5-C242-9D46-B34F-19A05D3063CE}"/>
              </a:ext>
            </a:extLst>
          </p:cNvPr>
          <p:cNvGraphicFramePr/>
          <p:nvPr/>
        </p:nvGraphicFramePr>
        <p:xfrm>
          <a:off x="5080614" y="2020027"/>
          <a:ext cx="7038913" cy="479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8E7B1DB-1CC5-CD49-8CD8-394FC0BB5CC6}"/>
              </a:ext>
            </a:extLst>
          </p:cNvPr>
          <p:cNvSpPr txBox="1"/>
          <p:nvPr/>
        </p:nvSpPr>
        <p:spPr>
          <a:xfrm>
            <a:off x="50800" y="2429660"/>
            <a:ext cx="5029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>
                <a:solidFill>
                  <a:srgbClr val="FF0000"/>
                </a:solidFill>
              </a:rPr>
              <a:t>a) Nêu đối tượng và tiêu chí thống kê của biểu đồ?</a:t>
            </a:r>
            <a:endParaRPr lang="en-VN" sz="27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239B16-4E72-3C42-9A88-BEDE0BEB7900}"/>
              </a:ext>
            </a:extLst>
          </p:cNvPr>
          <p:cNvSpPr txBox="1"/>
          <p:nvPr/>
        </p:nvSpPr>
        <p:spPr>
          <a:xfrm>
            <a:off x="91786" y="3308791"/>
            <a:ext cx="1475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B857FA-B3BE-4E4F-BA6B-AE762BCFC2D9}"/>
              </a:ext>
            </a:extLst>
          </p:cNvPr>
          <p:cNvSpPr txBox="1"/>
          <p:nvPr/>
        </p:nvSpPr>
        <p:spPr>
          <a:xfrm>
            <a:off x="50800" y="3857178"/>
            <a:ext cx="500814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/>
              <a:t>a) Đối tượng và tiêu chí thống kê: dân số trong năm 2008 của các châu lục (Châu Á, Châu Âu, Châu Đại Dương, Châu Mĩ, Châu Phi) và được biểu diễn bởi 5 hình quạt tròn.</a:t>
            </a:r>
            <a:endParaRPr lang="en-VN" sz="2700" dirty="0"/>
          </a:p>
          <a:p>
            <a:endParaRPr lang="en-VN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A22A50-EC2D-0C4E-BD9A-88EE9E7E092A}"/>
              </a:ext>
            </a:extLst>
          </p:cNvPr>
          <p:cNvSpPr txBox="1"/>
          <p:nvPr/>
        </p:nvSpPr>
        <p:spPr>
          <a:xfrm>
            <a:off x="1088571" y="50196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246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2854</TotalTime>
  <Words>2819</Words>
  <Application>Microsoft Office PowerPoint</Application>
  <PresentationFormat>Widescreen</PresentationFormat>
  <Paragraphs>264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Rockwell</vt:lpstr>
      <vt:lpstr>Times New Roman</vt:lpstr>
      <vt:lpstr>Cambria Math</vt:lpstr>
      <vt:lpstr>Calibri Light</vt:lpstr>
      <vt:lpstr>Tahoma</vt:lpstr>
      <vt:lpstr>Arial</vt:lpstr>
      <vt:lpstr>Office Theme</vt:lpstr>
      <vt:lpstr>MathType 7.0 Equation</vt:lpstr>
      <vt:lpstr> BÀI TẬP CUỐI CHƯƠNG VI   ÔN TẬP CUỐI HỌC KỲ II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NHÓM ZALO TOÁN THCS CÁNH DIỀU</cp:lastModifiedBy>
  <cp:revision>34</cp:revision>
  <dcterms:created xsi:type="dcterms:W3CDTF">2021-06-07T13:44:30Z</dcterms:created>
  <dcterms:modified xsi:type="dcterms:W3CDTF">2022-06-30T13:22:19Z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