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media1.wav" ContentType="audio/x-wav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69" r:id="rId3"/>
    <p:sldId id="273" r:id="rId4"/>
    <p:sldId id="274" r:id="rId5"/>
    <p:sldId id="278" r:id="rId6"/>
    <p:sldId id="275" r:id="rId7"/>
    <p:sldId id="277" r:id="rId8"/>
    <p:sldId id="276" r:id="rId9"/>
    <p:sldId id="279" r:id="rId10"/>
    <p:sldId id="280" r:id="rId11"/>
    <p:sldId id="281" r:id="rId12"/>
    <p:sldId id="282" r:id="rId13"/>
    <p:sldId id="283" r:id="rId14"/>
    <p:sldId id="284" r:id="rId15"/>
    <p:sldId id="291" r:id="rId16"/>
    <p:sldId id="285" r:id="rId17"/>
    <p:sldId id="286" r:id="rId18"/>
    <p:sldId id="287" r:id="rId19"/>
    <p:sldId id="292" r:id="rId20"/>
    <p:sldId id="288" r:id="rId21"/>
    <p:sldId id="289" r:id="rId22"/>
    <p:sldId id="293" r:id="rId23"/>
    <p:sldId id="264" r:id="rId24"/>
    <p:sldId id="298" r:id="rId25"/>
    <p:sldId id="299" r:id="rId26"/>
    <p:sldId id="300" r:id="rId27"/>
    <p:sldId id="301" r:id="rId28"/>
    <p:sldId id="290" r:id="rId29"/>
    <p:sldId id="303" r:id="rId30"/>
  </p:sldIdLst>
  <p:sldSz cx="12192000" cy="6858000"/>
  <p:notesSz cx="6858000" cy="9144000"/>
  <p:embeddedFontLst>
    <p:embeddedFont>
      <p:font typeface="Tahoma" pitchFamily="34" charset="0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libri Light" charset="0"/>
      <p:regular r:id="rId38"/>
      <p: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E73B7"/>
    <a:srgbClr val="CF5F13"/>
    <a:srgbClr val="30CFCD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76" autoAdjust="0"/>
    <p:restoredTop sz="94660"/>
  </p:normalViewPr>
  <p:slideViewPr>
    <p:cSldViewPr snapToGrid="0">
      <p:cViewPr varScale="1">
        <p:scale>
          <a:sx n="45" d="100"/>
          <a:sy n="45" d="100"/>
        </p:scale>
        <p:origin x="-2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94BDF-AE46-49C9-881A-916ADD41FAFC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A9AEE-A0B7-4F57-98F3-2CA214BE2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6605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trả lời đúng 2 câu đ</a:t>
            </a:r>
            <a:r>
              <a:rPr lang="vi-VN"/>
              <a:t>ư</a:t>
            </a:r>
            <a:r>
              <a:rPr lang="en-US"/>
              <a:t>ợc quay lấy điểm/ điểm số có thể lấy có thể không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A9AEE-A0B7-4F57-98F3-2CA214BE2D7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565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80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228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276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056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848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518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6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47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07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55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62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353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494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85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8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microsoft.com/office/2007/relationships/media" Target="../media/media1.wav"/><Relationship Id="rId3" Type="http://schemas.openxmlformats.org/officeDocument/2006/relationships/notesSlide" Target="../notesSlides/notesSlide1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gif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5" Type="http://schemas.openxmlformats.org/officeDocument/2006/relationships/image" Target="../media/image5.gif"/><Relationship Id="rId10" Type="http://schemas.openxmlformats.org/officeDocument/2006/relationships/slide" Target="slide6.xml"/><Relationship Id="rId19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60729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0736" y="95110"/>
            <a:ext cx="4365298" cy="1938992"/>
          </a:xfrm>
          <a:prstGeom prst="rect">
            <a:avLst/>
          </a:prstGeom>
          <a:solidFill>
            <a:srgbClr val="CF5F13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LUCK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6194" y="252613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phẩm phun trào của núi lửa là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 noProof="0">
                <a:solidFill>
                  <a:srgbClr val="0070C0"/>
                </a:solidFill>
                <a:latin typeface="Arial" panose="020B0604020202020204" pitchFamily="34" charset="0"/>
              </a:rPr>
              <a:t>Đất đá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0111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</a:rPr>
              <a:t>Mắc ma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 bụi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2611" y="6479292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9ABD94-8C99-4BBC-B6F5-D32A0A6DFC4B}"/>
              </a:ext>
            </a:extLst>
          </p:cNvPr>
          <p:cNvSpPr/>
          <p:nvPr/>
        </p:nvSpPr>
        <p:spPr>
          <a:xfrm>
            <a:off x="6174984" y="28169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Dung nham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C251490-F0FD-48D0-946D-603209264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7246" y="2860903"/>
            <a:ext cx="804536" cy="6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xmlns="" id="{4AB61E20-E1F1-47CB-BB8E-38EDE2D61CFC}"/>
              </a:ext>
            </a:extLst>
          </p:cNvPr>
          <p:cNvSpPr/>
          <p:nvPr/>
        </p:nvSpPr>
        <p:spPr>
          <a:xfrm>
            <a:off x="168993" y="124904"/>
            <a:ext cx="3541616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D83483-5657-4E54-A473-3057310A1D06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63DDCA-FB5D-4908-BFD4-693A46EF3250}"/>
              </a:ext>
            </a:extLst>
          </p:cNvPr>
          <p:cNvSpPr txBox="1"/>
          <p:nvPr/>
        </p:nvSpPr>
        <p:spPr>
          <a:xfrm>
            <a:off x="3612487" y="486333"/>
            <a:ext cx="8546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VÀ ĐỘNG ĐẤT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72C355-5CF3-4F80-8F41-C5EDAC6B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8" t="23396" r="24981" b="25218"/>
          <a:stretch/>
        </p:blipFill>
        <p:spPr>
          <a:xfrm>
            <a:off x="1416121" y="1591972"/>
            <a:ext cx="9359758" cy="52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95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xmlns="" id="{9A18052F-BD7C-4A26-B825-48E3D0C099C1}"/>
              </a:ext>
            </a:extLst>
          </p:cNvPr>
          <p:cNvSpPr/>
          <p:nvPr/>
        </p:nvSpPr>
        <p:spPr>
          <a:xfrm>
            <a:off x="1361568" y="2106054"/>
            <a:ext cx="1246248" cy="1214545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xmlns="" id="{042EEDC8-E030-44ED-83BB-369382478E1B}"/>
              </a:ext>
            </a:extLst>
          </p:cNvPr>
          <p:cNvSpPr/>
          <p:nvPr/>
        </p:nvSpPr>
        <p:spPr>
          <a:xfrm>
            <a:off x="50800" y="4876284"/>
            <a:ext cx="1310768" cy="1293708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21DF924-9887-436E-AC48-4D32B2CF54C8}"/>
              </a:ext>
            </a:extLst>
          </p:cNvPr>
          <p:cNvSpPr/>
          <p:nvPr/>
        </p:nvSpPr>
        <p:spPr>
          <a:xfrm>
            <a:off x="1412877" y="4959825"/>
            <a:ext cx="3662557" cy="1107632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44DAE6C-D280-401C-8CA0-474905766367}"/>
              </a:ext>
            </a:extLst>
          </p:cNvPr>
          <p:cNvSpPr/>
          <p:nvPr/>
        </p:nvSpPr>
        <p:spPr>
          <a:xfrm>
            <a:off x="2672306" y="2214303"/>
            <a:ext cx="4340619" cy="11076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AD461F-844E-4F17-9436-D39355129FB9}"/>
              </a:ext>
            </a:extLst>
          </p:cNvPr>
          <p:cNvSpPr txBox="1"/>
          <p:nvPr/>
        </p:nvSpPr>
        <p:spPr>
          <a:xfrm>
            <a:off x="2893250" y="189744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A967E54-1EEE-4D71-BEE8-174E275BD976}"/>
              </a:ext>
            </a:extLst>
          </p:cNvPr>
          <p:cNvGrpSpPr/>
          <p:nvPr/>
        </p:nvGrpSpPr>
        <p:grpSpPr>
          <a:xfrm>
            <a:off x="7356298" y="1472367"/>
            <a:ext cx="3832259" cy="1848232"/>
            <a:chOff x="7308820" y="1847299"/>
            <a:chExt cx="2513274" cy="182378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ADE5B17-802B-49AC-9C71-E4605A5B0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059" t="38827" r="33160" b="15031"/>
            <a:stretch/>
          </p:blipFill>
          <p:spPr>
            <a:xfrm>
              <a:off x="7541231" y="1865154"/>
              <a:ext cx="2280863" cy="180592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2F31A34-6D37-41C2-A9BA-8ECDA1B6717E}"/>
                </a:ext>
              </a:extLst>
            </p:cNvPr>
            <p:cNvSpPr/>
            <p:nvPr/>
          </p:nvSpPr>
          <p:spPr>
            <a:xfrm>
              <a:off x="7308820" y="1847299"/>
              <a:ext cx="801615" cy="380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3B8700-7F17-49E2-BC6F-FB657EE72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8" t="23396" r="24981" b="25218"/>
          <a:stretch/>
        </p:blipFill>
        <p:spPr>
          <a:xfrm>
            <a:off x="5630238" y="3724116"/>
            <a:ext cx="4860316" cy="27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50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xmlns="" id="{894EBBA0-44D9-4BF1-A6E0-5EED85F10997}"/>
              </a:ext>
            </a:extLst>
          </p:cNvPr>
          <p:cNvSpPr/>
          <p:nvPr/>
        </p:nvSpPr>
        <p:spPr>
          <a:xfrm>
            <a:off x="66900" y="88987"/>
            <a:ext cx="950910" cy="92672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D9CDBFE-B4DD-40DE-BC72-B533E8454899}"/>
              </a:ext>
            </a:extLst>
          </p:cNvPr>
          <p:cNvSpPr/>
          <p:nvPr/>
        </p:nvSpPr>
        <p:spPr>
          <a:xfrm>
            <a:off x="1105258" y="118376"/>
            <a:ext cx="3250985" cy="8062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6F6BA79-ECBF-468A-A6C9-73B9F69CF0FD}"/>
              </a:ext>
            </a:extLst>
          </p:cNvPr>
          <p:cNvGrpSpPr/>
          <p:nvPr/>
        </p:nvGrpSpPr>
        <p:grpSpPr>
          <a:xfrm>
            <a:off x="1222624" y="1243173"/>
            <a:ext cx="9164549" cy="4972691"/>
            <a:chOff x="2774022" y="1736333"/>
            <a:chExt cx="7582328" cy="47477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7D8A44F-AD97-43BB-8889-9453C33D8308}"/>
                </a:ext>
              </a:extLst>
            </p:cNvPr>
            <p:cNvGrpSpPr/>
            <p:nvPr/>
          </p:nvGrpSpPr>
          <p:grpSpPr>
            <a:xfrm>
              <a:off x="2774022" y="1736333"/>
              <a:ext cx="7582328" cy="4475513"/>
              <a:chOff x="7308820" y="1847299"/>
              <a:chExt cx="2513274" cy="182378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4DA26BBF-E9C4-40F5-BE97-9434D9E688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4059" t="38827" r="33160" b="15031"/>
              <a:stretch/>
            </p:blipFill>
            <p:spPr>
              <a:xfrm>
                <a:off x="7541231" y="1865154"/>
                <a:ext cx="2280863" cy="1805928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A0D9C6CB-8141-4E0D-BBED-19E63CE9F250}"/>
                  </a:ext>
                </a:extLst>
              </p:cNvPr>
              <p:cNvSpPr/>
              <p:nvPr/>
            </p:nvSpPr>
            <p:spPr>
              <a:xfrm>
                <a:off x="7308820" y="1847299"/>
                <a:ext cx="801615" cy="3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DF68915-7C3A-4767-93A4-3A5B693F2FFE}"/>
                </a:ext>
              </a:extLst>
            </p:cNvPr>
            <p:cNvSpPr/>
            <p:nvPr/>
          </p:nvSpPr>
          <p:spPr>
            <a:xfrm>
              <a:off x="3678148" y="5939580"/>
              <a:ext cx="6339155" cy="544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và hoạt động của núi lửa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5254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-29110" y="-22871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EBC2B64-03B6-47A6-B721-C5BC821B3300}"/>
              </a:ext>
            </a:extLst>
          </p:cNvPr>
          <p:cNvGraphicFramePr>
            <a:graphicFrameLocks noGrp="1"/>
          </p:cNvGraphicFramePr>
          <p:nvPr/>
        </p:nvGraphicFramePr>
        <p:xfrm>
          <a:off x="29110" y="742510"/>
          <a:ext cx="12192000" cy="6115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7407">
                  <a:extLst>
                    <a:ext uri="{9D8B030D-6E8A-4147-A177-3AD203B41FA5}">
                      <a16:colId xmlns:a16="http://schemas.microsoft.com/office/drawing/2014/main" xmlns="" val="3943859409"/>
                    </a:ext>
                  </a:extLst>
                </a:gridCol>
                <a:gridCol w="7854593">
                  <a:extLst>
                    <a:ext uri="{9D8B030D-6E8A-4147-A177-3AD203B41FA5}">
                      <a16:colId xmlns:a16="http://schemas.microsoft.com/office/drawing/2014/main" xmlns="" val="4030773741"/>
                    </a:ext>
                  </a:extLst>
                </a:gridCol>
              </a:tblGrid>
              <a:tr h="12047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0976971"/>
                  </a:ext>
                </a:extLst>
              </a:tr>
              <a:tr h="985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233629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583794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5358978"/>
                  </a:ext>
                </a:extLst>
              </a:tr>
              <a:tr h="1345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87961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9FFD876-9A9B-4E67-A8CC-5DBD4FC1691E}"/>
              </a:ext>
            </a:extLst>
          </p:cNvPr>
          <p:cNvSpPr/>
          <p:nvPr/>
        </p:nvSpPr>
        <p:spPr>
          <a:xfrm>
            <a:off x="3486468" y="-22860"/>
            <a:ext cx="4562475" cy="6459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C5A5D8-D2AD-4B35-8CC0-1A8A604BC8F9}"/>
              </a:ext>
            </a:extLst>
          </p:cNvPr>
          <p:cNvSpPr txBox="1"/>
          <p:nvPr/>
        </p:nvSpPr>
        <p:spPr>
          <a:xfrm>
            <a:off x="-179797" y="812202"/>
            <a:ext cx="42997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sinh ra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7AC8D7-158D-4735-94E3-BFEB5BB52CE7}"/>
              </a:ext>
            </a:extLst>
          </p:cNvPr>
          <p:cNvSpPr txBox="1"/>
          <p:nvPr/>
        </p:nvSpPr>
        <p:spPr>
          <a:xfrm>
            <a:off x="4643916" y="2088800"/>
            <a:ext cx="6417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mác ma, miệng núi lửa, ống phun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0DB919-4CD3-4968-A13E-F4CB5E748187}"/>
              </a:ext>
            </a:extLst>
          </p:cNvPr>
          <p:cNvSpPr txBox="1"/>
          <p:nvPr/>
        </p:nvSpPr>
        <p:spPr>
          <a:xfrm>
            <a:off x="-462340" y="3133559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do núi lửa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gây ra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7BAE76-6167-4C7B-BAC0-DFD0C05F9830}"/>
              </a:ext>
            </a:extLst>
          </p:cNvPr>
          <p:cNvSpPr txBox="1"/>
          <p:nvPr/>
        </p:nvSpPr>
        <p:spPr>
          <a:xfrm>
            <a:off x="142128" y="5992875"/>
            <a:ext cx="51062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>
                <a:solidFill>
                  <a:srgbClr val="002060"/>
                </a:solidFill>
                <a:cs typeface="Arial" panose="020B0604020202020204" pitchFamily="34" charset="0"/>
              </a:rPr>
              <a:t>ách gì để phòng tránh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8B0B52-F636-4E10-B5C4-D10A480529C9}"/>
              </a:ext>
            </a:extLst>
          </p:cNvPr>
          <p:cNvSpPr txBox="1"/>
          <p:nvPr/>
        </p:nvSpPr>
        <p:spPr>
          <a:xfrm>
            <a:off x="-491450" y="2027300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của 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5EA54E-BEE1-4B16-868B-5BFCBCE10039}"/>
              </a:ext>
            </a:extLst>
          </p:cNvPr>
          <p:cNvSpPr txBox="1"/>
          <p:nvPr/>
        </p:nvSpPr>
        <p:spPr>
          <a:xfrm>
            <a:off x="-354459" y="4319382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hiệu nhận biết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chuẩn bị hoạt động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C5DBDB-511F-47EA-A6A7-9B8D7FF04713}"/>
              </a:ext>
            </a:extLst>
          </p:cNvPr>
          <p:cNvSpPr txBox="1"/>
          <p:nvPr/>
        </p:nvSpPr>
        <p:spPr>
          <a:xfrm>
            <a:off x="4643916" y="2965165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mạng con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ời,môi tr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ờng, đời sống và sản xuất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076DE8-4F7C-4F97-A976-9D12FCAEE3EF}"/>
              </a:ext>
            </a:extLst>
          </p:cNvPr>
          <p:cNvSpPr txBox="1"/>
          <p:nvPr/>
        </p:nvSpPr>
        <p:spPr>
          <a:xfrm>
            <a:off x="4751797" y="4409947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đất rung nhẹ, nóng h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có khí bốc lên ở miệng núi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3C114A-07D7-43FA-A71B-C4ADD754A7E7}"/>
              </a:ext>
            </a:extLst>
          </p:cNvPr>
          <p:cNvSpPr txBox="1"/>
          <p:nvPr/>
        </p:nvSpPr>
        <p:spPr>
          <a:xfrm>
            <a:off x="4751798" y="5799901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có các dấu hiệu,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dân phải nhanh chóng s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tán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3C5926E-457F-4362-ABFC-69DF4E4A9170}"/>
              </a:ext>
            </a:extLst>
          </p:cNvPr>
          <p:cNvGrpSpPr/>
          <p:nvPr/>
        </p:nvGrpSpPr>
        <p:grpSpPr>
          <a:xfrm>
            <a:off x="4472688" y="2051692"/>
            <a:ext cx="7748422" cy="4697357"/>
            <a:chOff x="2060994" y="1289065"/>
            <a:chExt cx="8326179" cy="467972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187DB49-EA31-4AB7-8B86-08A9C183F4D0}"/>
                </a:ext>
              </a:extLst>
            </p:cNvPr>
            <p:cNvGrpSpPr/>
            <p:nvPr/>
          </p:nvGrpSpPr>
          <p:grpSpPr>
            <a:xfrm>
              <a:off x="2070101" y="1289065"/>
              <a:ext cx="8317072" cy="4641637"/>
              <a:chOff x="7541231" y="1865154"/>
              <a:chExt cx="2280863" cy="180592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12E28D04-028A-4030-8D9B-FA5143626B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4059" t="38827" r="33160" b="15031"/>
              <a:stretch/>
            </p:blipFill>
            <p:spPr>
              <a:xfrm>
                <a:off x="7541231" y="1865154"/>
                <a:ext cx="2280863" cy="1805928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789C134-A809-47F1-847F-4A32DC2B7238}"/>
                  </a:ext>
                </a:extLst>
              </p:cNvPr>
              <p:cNvSpPr/>
              <p:nvPr/>
            </p:nvSpPr>
            <p:spPr>
              <a:xfrm>
                <a:off x="7544313" y="1870910"/>
                <a:ext cx="801615" cy="3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10A2B82-1B55-41C9-8422-3652A37FBA2F}"/>
                </a:ext>
              </a:extLst>
            </p:cNvPr>
            <p:cNvSpPr/>
            <p:nvPr/>
          </p:nvSpPr>
          <p:spPr>
            <a:xfrm>
              <a:off x="2060994" y="5505205"/>
              <a:ext cx="8317072" cy="463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và hoạt động của núi lửa</a:t>
              </a:r>
            </a:p>
          </p:txBody>
        </p:sp>
      </p:grpSp>
      <p:pic>
        <p:nvPicPr>
          <p:cNvPr id="23" name="Picture 10" descr="Digit 180">
            <a:extLst>
              <a:ext uri="{FF2B5EF4-FFF2-40B4-BE49-F238E27FC236}">
                <a16:creationId xmlns:a16="http://schemas.microsoft.com/office/drawing/2014/main" xmlns="" id="{56617C86-DD1A-4F95-8101-AFEDBE7219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8578" y="77798"/>
            <a:ext cx="1077146" cy="6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39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-29110" y="-22871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EBC2B64-03B6-47A6-B721-C5BC821B3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4210117"/>
              </p:ext>
            </p:extLst>
          </p:nvPr>
        </p:nvGraphicFramePr>
        <p:xfrm>
          <a:off x="29110" y="742510"/>
          <a:ext cx="12192000" cy="6115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7407">
                  <a:extLst>
                    <a:ext uri="{9D8B030D-6E8A-4147-A177-3AD203B41FA5}">
                      <a16:colId xmlns:a16="http://schemas.microsoft.com/office/drawing/2014/main" xmlns="" val="3943859409"/>
                    </a:ext>
                  </a:extLst>
                </a:gridCol>
                <a:gridCol w="7854593">
                  <a:extLst>
                    <a:ext uri="{9D8B030D-6E8A-4147-A177-3AD203B41FA5}">
                      <a16:colId xmlns:a16="http://schemas.microsoft.com/office/drawing/2014/main" xmlns="" val="4030773741"/>
                    </a:ext>
                  </a:extLst>
                </a:gridCol>
              </a:tblGrid>
              <a:tr h="12047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0976971"/>
                  </a:ext>
                </a:extLst>
              </a:tr>
              <a:tr h="985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233629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583794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5358978"/>
                  </a:ext>
                </a:extLst>
              </a:tr>
              <a:tr h="1345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87961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9FFD876-9A9B-4E67-A8CC-5DBD4FC1691E}"/>
              </a:ext>
            </a:extLst>
          </p:cNvPr>
          <p:cNvSpPr/>
          <p:nvPr/>
        </p:nvSpPr>
        <p:spPr>
          <a:xfrm>
            <a:off x="3488398" y="-95427"/>
            <a:ext cx="4562475" cy="8062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C5A5D8-D2AD-4B35-8CC0-1A8A604BC8F9}"/>
              </a:ext>
            </a:extLst>
          </p:cNvPr>
          <p:cNvSpPr txBox="1"/>
          <p:nvPr/>
        </p:nvSpPr>
        <p:spPr>
          <a:xfrm>
            <a:off x="-179797" y="812202"/>
            <a:ext cx="42997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sinh ra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E73957-3ACF-4FCC-85DF-FA46D721D2B9}"/>
              </a:ext>
            </a:extLst>
          </p:cNvPr>
          <p:cNvSpPr txBox="1"/>
          <p:nvPr/>
        </p:nvSpPr>
        <p:spPr>
          <a:xfrm>
            <a:off x="4320281" y="781548"/>
            <a:ext cx="75566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mac ma từ trong lòng trái đất theo các khe nứt của vỏ Trái Đất phun trào lên bề mặt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7AC8D7-158D-4735-94E3-BFEB5BB52CE7}"/>
              </a:ext>
            </a:extLst>
          </p:cNvPr>
          <p:cNvSpPr txBox="1"/>
          <p:nvPr/>
        </p:nvSpPr>
        <p:spPr>
          <a:xfrm>
            <a:off x="4643916" y="2088800"/>
            <a:ext cx="6417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mác ma, miệng núi lửa, ống phun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0DB919-4CD3-4968-A13E-F4CB5E748187}"/>
              </a:ext>
            </a:extLst>
          </p:cNvPr>
          <p:cNvSpPr txBox="1"/>
          <p:nvPr/>
        </p:nvSpPr>
        <p:spPr>
          <a:xfrm>
            <a:off x="-462340" y="3133559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do núi lửa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gây ra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7BAE76-6167-4C7B-BAC0-DFD0C05F9830}"/>
              </a:ext>
            </a:extLst>
          </p:cNvPr>
          <p:cNvSpPr txBox="1"/>
          <p:nvPr/>
        </p:nvSpPr>
        <p:spPr>
          <a:xfrm>
            <a:off x="-74487" y="5689714"/>
            <a:ext cx="460966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cs typeface="Arial" panose="020B0604020202020204" pitchFamily="34" charset="0"/>
              </a:rPr>
              <a:t>ách  để </a:t>
            </a:r>
            <a:r>
              <a:rPr lang="vi-VN" sz="2800">
                <a:solidFill>
                  <a:srgbClr val="002060"/>
                </a:solidFill>
                <a:cs typeface="Arial" panose="020B0604020202020204" pitchFamily="34" charset="0"/>
              </a:rPr>
              <a:t>phòng </a:t>
            </a:r>
            <a:r>
              <a:rPr lang="vi-VN" sz="2800" smtClean="0">
                <a:solidFill>
                  <a:srgbClr val="002060"/>
                </a:solidFill>
                <a:cs typeface="Arial" panose="020B0604020202020204" pitchFamily="34" charset="0"/>
              </a:rPr>
              <a:t>tránh</a:t>
            </a:r>
            <a:r>
              <a:rPr lang="en-US" sz="280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lửa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8B0B52-F636-4E10-B5C4-D10A480529C9}"/>
              </a:ext>
            </a:extLst>
          </p:cNvPr>
          <p:cNvSpPr txBox="1"/>
          <p:nvPr/>
        </p:nvSpPr>
        <p:spPr>
          <a:xfrm>
            <a:off x="-491450" y="2027300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của 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5EA54E-BEE1-4B16-868B-5BFCBCE10039}"/>
              </a:ext>
            </a:extLst>
          </p:cNvPr>
          <p:cNvSpPr txBox="1"/>
          <p:nvPr/>
        </p:nvSpPr>
        <p:spPr>
          <a:xfrm>
            <a:off x="-354459" y="4319382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hiệu nhận biết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chuẩn bị hoạt động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C5DBDB-511F-47EA-A6A7-9B8D7FF04713}"/>
              </a:ext>
            </a:extLst>
          </p:cNvPr>
          <p:cNvSpPr txBox="1"/>
          <p:nvPr/>
        </p:nvSpPr>
        <p:spPr>
          <a:xfrm>
            <a:off x="4643916" y="2965165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mạng con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ời,môi tr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ờng, đời sống và sản xuất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076DE8-4F7C-4F97-A976-9D12FCAEE3EF}"/>
              </a:ext>
            </a:extLst>
          </p:cNvPr>
          <p:cNvSpPr txBox="1"/>
          <p:nvPr/>
        </p:nvSpPr>
        <p:spPr>
          <a:xfrm>
            <a:off x="4751797" y="4409947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đất rung nhẹ, nóng h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có khí bốc lên ở miệng núi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3C114A-07D7-43FA-A71B-C4ADD754A7E7}"/>
              </a:ext>
            </a:extLst>
          </p:cNvPr>
          <p:cNvSpPr txBox="1"/>
          <p:nvPr/>
        </p:nvSpPr>
        <p:spPr>
          <a:xfrm>
            <a:off x="4751798" y="5799901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có các dấu hiệu,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dân phải nhanh chóng s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tán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3" name="Picture 10" descr="Digit 180">
            <a:extLst>
              <a:ext uri="{FF2B5EF4-FFF2-40B4-BE49-F238E27FC236}">
                <a16:creationId xmlns:a16="http://schemas.microsoft.com/office/drawing/2014/main" xmlns="" id="{79B8333C-0CAB-4E8F-9BFC-B43F9A674B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8578" y="77798"/>
            <a:ext cx="1077146" cy="6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463E493-5DBB-4A03-858F-A001FAB20BEE}"/>
              </a:ext>
            </a:extLst>
          </p:cNvPr>
          <p:cNvGrpSpPr/>
          <p:nvPr/>
        </p:nvGrpSpPr>
        <p:grpSpPr>
          <a:xfrm>
            <a:off x="4328848" y="1607910"/>
            <a:ext cx="7748422" cy="4697357"/>
            <a:chOff x="2060994" y="1289065"/>
            <a:chExt cx="8326179" cy="467972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4BC57001-F7C6-41F7-9CBF-48549D1C3777}"/>
                </a:ext>
              </a:extLst>
            </p:cNvPr>
            <p:cNvGrpSpPr/>
            <p:nvPr/>
          </p:nvGrpSpPr>
          <p:grpSpPr>
            <a:xfrm>
              <a:off x="2070101" y="1289065"/>
              <a:ext cx="8317072" cy="4641637"/>
              <a:chOff x="7541231" y="1865154"/>
              <a:chExt cx="2280863" cy="180592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5AFA492A-50BD-459A-9715-44C4CA7983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059" t="38827" r="33160" b="15031"/>
              <a:stretch/>
            </p:blipFill>
            <p:spPr>
              <a:xfrm>
                <a:off x="7541231" y="1865154"/>
                <a:ext cx="2280863" cy="1805928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26D32CC9-8F47-4B6C-A264-3256773C3BFD}"/>
                  </a:ext>
                </a:extLst>
              </p:cNvPr>
              <p:cNvSpPr/>
              <p:nvPr/>
            </p:nvSpPr>
            <p:spPr>
              <a:xfrm>
                <a:off x="7544313" y="1870910"/>
                <a:ext cx="801615" cy="3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C8381BF0-9DE0-4DBE-82FD-0E6328E65943}"/>
                </a:ext>
              </a:extLst>
            </p:cNvPr>
            <p:cNvSpPr/>
            <p:nvPr/>
          </p:nvSpPr>
          <p:spPr>
            <a:xfrm>
              <a:off x="2060994" y="5505205"/>
              <a:ext cx="8317072" cy="463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và hoạt động của núi lửa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6987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xmlns="" id="{894EBBA0-44D9-4BF1-A6E0-5EED85F10997}"/>
              </a:ext>
            </a:extLst>
          </p:cNvPr>
          <p:cNvSpPr/>
          <p:nvPr/>
        </p:nvSpPr>
        <p:spPr>
          <a:xfrm>
            <a:off x="66900" y="88987"/>
            <a:ext cx="950910" cy="92672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D9CDBFE-B4DD-40DE-BC72-B533E8454899}"/>
              </a:ext>
            </a:extLst>
          </p:cNvPr>
          <p:cNvSpPr/>
          <p:nvPr/>
        </p:nvSpPr>
        <p:spPr>
          <a:xfrm>
            <a:off x="1105258" y="118376"/>
            <a:ext cx="3250985" cy="8062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47;p19">
            <a:extLst>
              <a:ext uri="{FF2B5EF4-FFF2-40B4-BE49-F238E27FC236}">
                <a16:creationId xmlns:a16="http://schemas.microsoft.com/office/drawing/2014/main" xmlns="" id="{BFE53ADB-CEC5-4478-AFF4-E692755912F5}"/>
              </a:ext>
            </a:extLst>
          </p:cNvPr>
          <p:cNvSpPr txBox="1"/>
          <p:nvPr/>
        </p:nvSpPr>
        <p:spPr>
          <a:xfrm>
            <a:off x="762522" y="1342209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là hình thức phun trào măcma ở dưới sâu lên mặt đất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book9">
            <a:extLst>
              <a:ext uri="{FF2B5EF4-FFF2-40B4-BE49-F238E27FC236}">
                <a16:creationId xmlns:a16="http://schemas.microsoft.com/office/drawing/2014/main" xmlns="" id="{512F30C2-76A5-449C-97DC-B93E4C712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91" y="1098719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47;p19">
            <a:extLst>
              <a:ext uri="{FF2B5EF4-FFF2-40B4-BE49-F238E27FC236}">
                <a16:creationId xmlns:a16="http://schemas.microsoft.com/office/drawing/2014/main" xmlns="" id="{BE7A2FB1-7B52-4DC0-B930-984E1077429B}"/>
              </a:ext>
            </a:extLst>
          </p:cNvPr>
          <p:cNvSpPr txBox="1"/>
          <p:nvPr/>
        </p:nvSpPr>
        <p:spPr>
          <a:xfrm>
            <a:off x="762522" y="2923259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bộ phận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núi lửa: lò mac-ma, miệng núi lửa, ống phun.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47;p19">
            <a:extLst>
              <a:ext uri="{FF2B5EF4-FFF2-40B4-BE49-F238E27FC236}">
                <a16:creationId xmlns:a16="http://schemas.microsoft.com/office/drawing/2014/main" xmlns="" id="{72828F92-045A-4397-942D-8D7F28FA7412}"/>
              </a:ext>
            </a:extLst>
          </p:cNvPr>
          <p:cNvSpPr txBox="1"/>
          <p:nvPr/>
        </p:nvSpPr>
        <p:spPr>
          <a:xfrm>
            <a:off x="762522" y="4518811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571500">
              <a:buFontTx/>
              <a:buChar char="-"/>
            </a:pP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ậu quả 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Ảnh hưởng đến 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mạng 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người, môi trường, đời sống và sản xuất của con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0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77867" y="6153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311A5D1-55A4-49FD-A192-16D428C91EEB}"/>
              </a:ext>
            </a:extLst>
          </p:cNvPr>
          <p:cNvSpPr/>
          <p:nvPr/>
        </p:nvSpPr>
        <p:spPr>
          <a:xfrm>
            <a:off x="1187477" y="95371"/>
            <a:ext cx="3477051" cy="978638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81451A0D-9BCF-418D-B599-E4DE2B1E8E7A}"/>
              </a:ext>
            </a:extLst>
          </p:cNvPr>
          <p:cNvSpPr/>
          <p:nvPr/>
        </p:nvSpPr>
        <p:spPr>
          <a:xfrm>
            <a:off x="2835667" y="1074009"/>
            <a:ext cx="6688477" cy="4489807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hiện t</a:t>
            </a:r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động đất?</a:t>
            </a:r>
          </a:p>
        </p:txBody>
      </p:sp>
      <p:sp>
        <p:nvSpPr>
          <p:cNvPr id="8" name="Google Shape;147;p19">
            <a:extLst>
              <a:ext uri="{FF2B5EF4-FFF2-40B4-BE49-F238E27FC236}">
                <a16:creationId xmlns:a16="http://schemas.microsoft.com/office/drawing/2014/main" xmlns="" id="{12CB8621-FCF5-47A5-B175-22DAC649E0B8}"/>
              </a:ext>
            </a:extLst>
          </p:cNvPr>
          <p:cNvSpPr txBox="1"/>
          <p:nvPr/>
        </p:nvSpPr>
        <p:spPr>
          <a:xfrm>
            <a:off x="721712" y="1308378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đất là </a:t>
            </a:r>
            <a:r>
              <a:rPr lang="vi-VN" sz="4400">
                <a:solidFill>
                  <a:srgbClr val="0070C0"/>
                </a:solidFill>
              </a:rPr>
              <a:t>những rung chuyển đột ngột mạnh mẽ của vỏ Trái Đất.</a:t>
            </a:r>
            <a:endParaRPr lang="en-US" sz="4400">
              <a:solidFill>
                <a:srgbClr val="0070C0"/>
              </a:solidFill>
            </a:endParaRPr>
          </a:p>
          <a:p>
            <a:r>
              <a:rPr lang="vi-VN" b="1"/>
              <a:t> </a:t>
            </a:r>
            <a:endParaRPr lang="en-US"/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 descr="book9">
            <a:extLst>
              <a:ext uri="{FF2B5EF4-FFF2-40B4-BE49-F238E27FC236}">
                <a16:creationId xmlns:a16="http://schemas.microsoft.com/office/drawing/2014/main" xmlns="" id="{EAF105F5-28BF-4CC7-9B02-CBEE9B37D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91" y="1098719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8D4158C-0513-42C0-A54C-CE909843FF0B}"/>
              </a:ext>
            </a:extLst>
          </p:cNvPr>
          <p:cNvSpPr/>
          <p:nvPr/>
        </p:nvSpPr>
        <p:spPr>
          <a:xfrm>
            <a:off x="3637174" y="1320428"/>
            <a:ext cx="6241441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C13DDEA-24CF-4328-A0D8-7EC6AAC8E2EA}"/>
              </a:ext>
            </a:extLst>
          </p:cNvPr>
          <p:cNvGrpSpPr/>
          <p:nvPr/>
        </p:nvGrpSpPr>
        <p:grpSpPr>
          <a:xfrm>
            <a:off x="622405" y="2332097"/>
            <a:ext cx="10845620" cy="1161574"/>
            <a:chOff x="1095009" y="2332097"/>
            <a:chExt cx="10845620" cy="11615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C22463D5-BCA4-44FF-B7E3-72ED881C0A70}"/>
                </a:ext>
              </a:extLst>
            </p:cNvPr>
            <p:cNvSpPr/>
            <p:nvPr/>
          </p:nvSpPr>
          <p:spPr>
            <a:xfrm>
              <a:off x="1095009" y="2332097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3F0B35A-2A2A-4C00-B8EC-6CFD79705AE8}"/>
                </a:ext>
              </a:extLst>
            </p:cNvPr>
            <p:cNvSpPr txBox="1"/>
            <p:nvPr/>
          </p:nvSpPr>
          <p:spPr>
            <a:xfrm>
              <a:off x="1670593" y="2415331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N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guyên nhân gây ra 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5A34CAD-C4EA-46E2-9519-58FE18F06191}"/>
              </a:ext>
            </a:extLst>
          </p:cNvPr>
          <p:cNvGrpSpPr/>
          <p:nvPr/>
        </p:nvGrpSpPr>
        <p:grpSpPr>
          <a:xfrm>
            <a:off x="910077" y="4208641"/>
            <a:ext cx="8819551" cy="1161574"/>
            <a:chOff x="1095009" y="4208641"/>
            <a:chExt cx="10886998" cy="11615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6840A71-9E1E-4A33-A1B7-5F738543164E}"/>
                </a:ext>
              </a:extLst>
            </p:cNvPr>
            <p:cNvSpPr/>
            <p:nvPr/>
          </p:nvSpPr>
          <p:spPr>
            <a:xfrm>
              <a:off x="1095009" y="4208641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CFE8DC7-0CB0-4068-8F3D-1EBB6F5E6733}"/>
                </a:ext>
              </a:extLst>
            </p:cNvPr>
            <p:cNvSpPr txBox="1"/>
            <p:nvPr/>
          </p:nvSpPr>
          <p:spPr>
            <a:xfrm>
              <a:off x="1711971" y="4241487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Hậu quả của 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AA80520B-FBC9-4CE4-A983-262E1653A9B8}"/>
              </a:ext>
            </a:extLst>
          </p:cNvPr>
          <p:cNvSpPr/>
          <p:nvPr/>
        </p:nvSpPr>
        <p:spPr>
          <a:xfrm>
            <a:off x="111858" y="2239963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AD188656-46C8-42F1-AB4F-619F96C7002C}"/>
              </a:ext>
            </a:extLst>
          </p:cNvPr>
          <p:cNvSpPr/>
          <p:nvPr/>
        </p:nvSpPr>
        <p:spPr>
          <a:xfrm>
            <a:off x="228323" y="4170044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1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2" grpId="1" animBg="1"/>
      <p:bldP spid="8" grpId="0"/>
      <p:bldP spid="8" grpId="1"/>
      <p:bldP spid="10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-879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311A5D1-55A4-49FD-A192-16D428C91EEB}"/>
              </a:ext>
            </a:extLst>
          </p:cNvPr>
          <p:cNvSpPr/>
          <p:nvPr/>
        </p:nvSpPr>
        <p:spPr>
          <a:xfrm>
            <a:off x="1187477" y="113017"/>
            <a:ext cx="3477051" cy="889074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8D4158C-0513-42C0-A54C-CE909843FF0B}"/>
              </a:ext>
            </a:extLst>
          </p:cNvPr>
          <p:cNvSpPr/>
          <p:nvPr/>
        </p:nvSpPr>
        <p:spPr>
          <a:xfrm>
            <a:off x="3164569" y="1299880"/>
            <a:ext cx="6241441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C13DDEA-24CF-4328-A0D8-7EC6AAC8E2EA}"/>
              </a:ext>
            </a:extLst>
          </p:cNvPr>
          <p:cNvGrpSpPr/>
          <p:nvPr/>
        </p:nvGrpSpPr>
        <p:grpSpPr>
          <a:xfrm>
            <a:off x="622405" y="2332097"/>
            <a:ext cx="10845620" cy="1161574"/>
            <a:chOff x="1095009" y="2332097"/>
            <a:chExt cx="10845620" cy="11615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C22463D5-BCA4-44FF-B7E3-72ED881C0A70}"/>
                </a:ext>
              </a:extLst>
            </p:cNvPr>
            <p:cNvSpPr/>
            <p:nvPr/>
          </p:nvSpPr>
          <p:spPr>
            <a:xfrm>
              <a:off x="1095009" y="2332097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3F0B35A-2A2A-4C00-B8EC-6CFD79705AE8}"/>
                </a:ext>
              </a:extLst>
            </p:cNvPr>
            <p:cNvSpPr txBox="1"/>
            <p:nvPr/>
          </p:nvSpPr>
          <p:spPr>
            <a:xfrm>
              <a:off x="1670593" y="2415331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N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guyên nhân gây ra 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5A34CAD-C4EA-46E2-9519-58FE18F06191}"/>
              </a:ext>
            </a:extLst>
          </p:cNvPr>
          <p:cNvGrpSpPr/>
          <p:nvPr/>
        </p:nvGrpSpPr>
        <p:grpSpPr>
          <a:xfrm>
            <a:off x="766241" y="4075079"/>
            <a:ext cx="8141453" cy="1161574"/>
            <a:chOff x="1095009" y="4208641"/>
            <a:chExt cx="10886998" cy="11615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6840A71-9E1E-4A33-A1B7-5F738543164E}"/>
                </a:ext>
              </a:extLst>
            </p:cNvPr>
            <p:cNvSpPr/>
            <p:nvPr/>
          </p:nvSpPr>
          <p:spPr>
            <a:xfrm>
              <a:off x="1095009" y="4208641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CFE8DC7-0CB0-4068-8F3D-1EBB6F5E6733}"/>
                </a:ext>
              </a:extLst>
            </p:cNvPr>
            <p:cNvSpPr txBox="1"/>
            <p:nvPr/>
          </p:nvSpPr>
          <p:spPr>
            <a:xfrm>
              <a:off x="1711971" y="4241487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Hậu quả của 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AA80520B-FBC9-4CE4-A983-262E1653A9B8}"/>
              </a:ext>
            </a:extLst>
          </p:cNvPr>
          <p:cNvSpPr/>
          <p:nvPr/>
        </p:nvSpPr>
        <p:spPr>
          <a:xfrm>
            <a:off x="111858" y="2239963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AD188656-46C8-42F1-AB4F-619F96C7002C}"/>
              </a:ext>
            </a:extLst>
          </p:cNvPr>
          <p:cNvSpPr/>
          <p:nvPr/>
        </p:nvSpPr>
        <p:spPr>
          <a:xfrm>
            <a:off x="105035" y="4026208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Digit 180">
            <a:extLst>
              <a:ext uri="{FF2B5EF4-FFF2-40B4-BE49-F238E27FC236}">
                <a16:creationId xmlns:a16="http://schemas.microsoft.com/office/drawing/2014/main" xmlns="" id="{01418D81-426F-4D65-9AEB-ED10373E1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259" y="1311891"/>
            <a:ext cx="1427066" cy="8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91923F-C78E-43FB-93C4-3E123C4D5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43" t="35981" r="42346" b="22322"/>
          <a:stretch/>
        </p:blipFill>
        <p:spPr>
          <a:xfrm>
            <a:off x="8538427" y="4027023"/>
            <a:ext cx="3731440" cy="282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7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311A5D1-55A4-49FD-A192-16D428C91EEB}"/>
              </a:ext>
            </a:extLst>
          </p:cNvPr>
          <p:cNvSpPr/>
          <p:nvPr/>
        </p:nvSpPr>
        <p:spPr>
          <a:xfrm>
            <a:off x="1156655" y="146741"/>
            <a:ext cx="3477051" cy="83040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47;p19">
            <a:extLst>
              <a:ext uri="{FF2B5EF4-FFF2-40B4-BE49-F238E27FC236}">
                <a16:creationId xmlns:a16="http://schemas.microsoft.com/office/drawing/2014/main" xmlns="" id="{855B29D1-5C95-4303-98EE-10E3F3DCC4B5}"/>
              </a:ext>
            </a:extLst>
          </p:cNvPr>
          <p:cNvSpPr txBox="1"/>
          <p:nvPr/>
        </p:nvSpPr>
        <p:spPr>
          <a:xfrm>
            <a:off x="489460" y="1378511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>
                <a:solidFill>
                  <a:srgbClr val="0070C0"/>
                </a:solidFill>
              </a:rPr>
              <a:t>- </a:t>
            </a:r>
            <a:r>
              <a:rPr lang="vi-VN" sz="6000">
                <a:solidFill>
                  <a:srgbClr val="0070C0"/>
                </a:solidFill>
              </a:rPr>
              <a:t>Nguyên nhân: do hoạt động của núi lửa, sự dịch chuyển của các mảng kiến tạo, đứt</a:t>
            </a:r>
            <a:r>
              <a:rPr lang="en-US" sz="6000">
                <a:solidFill>
                  <a:srgbClr val="0070C0"/>
                </a:solidFill>
              </a:rPr>
              <a:t> </a:t>
            </a:r>
            <a:r>
              <a:rPr lang="vi-VN" sz="6000">
                <a:solidFill>
                  <a:srgbClr val="0070C0"/>
                </a:solidFill>
              </a:rPr>
              <a:t>gãy trong vỏ Trái Đất</a:t>
            </a:r>
            <a:endParaRPr lang="en-US" sz="6000">
              <a:solidFill>
                <a:srgbClr val="0070C0"/>
              </a:solidFill>
            </a:endParaRPr>
          </a:p>
          <a:p>
            <a:r>
              <a:rPr lang="vi-VN" sz="6000" b="1">
                <a:solidFill>
                  <a:srgbClr val="0070C0"/>
                </a:solidFill>
              </a:rPr>
              <a:t> </a:t>
            </a:r>
            <a:endParaRPr lang="en-US" sz="6000">
              <a:solidFill>
                <a:srgbClr val="0070C0"/>
              </a:solidFill>
            </a:endParaRPr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 descr="book9">
            <a:extLst>
              <a:ext uri="{FF2B5EF4-FFF2-40B4-BE49-F238E27FC236}">
                <a16:creationId xmlns:a16="http://schemas.microsoft.com/office/drawing/2014/main" xmlns="" id="{B4D1D645-6601-4703-9354-A51604B7B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67" y="1243360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7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trình nội sinh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12166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trong lòng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 Đất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12124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ở bên ngoài,trên bề mặt đất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19" y="3344317"/>
            <a:ext cx="4906798" cy="19244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xu hướng làm cho bề mặt Trái Đất bằng phẳng hơn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3" y="3344317"/>
            <a:ext cx="4906798" cy="19244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xu hướng phá vỡ, sang bằng các dạng địa hình ban đầu, tạo ra các dạng địa hình mới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5200481" y="235223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5326079" y="355634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4333" y="33726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0517" y="1944295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716733" y="525140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1806" y="6416653"/>
            <a:ext cx="1800194" cy="3919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311A5D1-55A4-49FD-A192-16D428C91EEB}"/>
              </a:ext>
            </a:extLst>
          </p:cNvPr>
          <p:cNvSpPr/>
          <p:nvPr/>
        </p:nvSpPr>
        <p:spPr>
          <a:xfrm>
            <a:off x="1187477" y="133239"/>
            <a:ext cx="3477051" cy="83040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7;p19">
            <a:extLst>
              <a:ext uri="{FF2B5EF4-FFF2-40B4-BE49-F238E27FC236}">
                <a16:creationId xmlns:a16="http://schemas.microsoft.com/office/drawing/2014/main" xmlns="" id="{CDD879A2-050B-4D76-A9B2-AF72A054F785}"/>
              </a:ext>
            </a:extLst>
          </p:cNvPr>
          <p:cNvSpPr txBox="1"/>
          <p:nvPr/>
        </p:nvSpPr>
        <p:spPr>
          <a:xfrm>
            <a:off x="489460" y="1308653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>
                <a:solidFill>
                  <a:srgbClr val="0070C0"/>
                </a:solidFill>
              </a:rPr>
              <a:t>- Hậu quả</a:t>
            </a:r>
            <a:r>
              <a:rPr lang="vi-VN" sz="6000">
                <a:solidFill>
                  <a:srgbClr val="0070C0"/>
                </a:solidFill>
              </a:rPr>
              <a:t>: </a:t>
            </a:r>
            <a:r>
              <a:rPr lang="en-US" sz="6000">
                <a:solidFill>
                  <a:srgbClr val="0070C0"/>
                </a:solidFill>
              </a:rPr>
              <a:t>Nhà cửa, đường sá, cầu cống bị phá hủy và làm chết người.</a:t>
            </a:r>
          </a:p>
          <a:p>
            <a:r>
              <a:rPr lang="vi-VN" sz="6000" b="1">
                <a:solidFill>
                  <a:srgbClr val="0070C0"/>
                </a:solidFill>
              </a:rPr>
              <a:t> </a:t>
            </a:r>
            <a:endParaRPr lang="en-US" sz="6000">
              <a:solidFill>
                <a:srgbClr val="0070C0"/>
              </a:solidFill>
            </a:endParaRPr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 descr="book9">
            <a:extLst>
              <a:ext uri="{FF2B5EF4-FFF2-40B4-BE49-F238E27FC236}">
                <a16:creationId xmlns:a16="http://schemas.microsoft.com/office/drawing/2014/main" xmlns="" id="{00563270-D5B7-4299-96C3-844F46340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0291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94B3B5-041F-43AD-8B45-B5F887F93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43" t="35981" r="42346" b="22322"/>
          <a:stretch/>
        </p:blipFill>
        <p:spPr>
          <a:xfrm>
            <a:off x="3626778" y="3133618"/>
            <a:ext cx="4645840" cy="351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1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BBD716-914D-4E2E-81C8-F6B564AA2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7" t="34483" r="57872" b="44232"/>
          <a:stretch/>
        </p:blipFill>
        <p:spPr>
          <a:xfrm>
            <a:off x="182579" y="3239354"/>
            <a:ext cx="2907587" cy="3534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A10BDF-D674-4778-9203-FF49797D2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94" t="34483" r="29337" b="44232"/>
          <a:stretch/>
        </p:blipFill>
        <p:spPr>
          <a:xfrm>
            <a:off x="8957996" y="3325308"/>
            <a:ext cx="3051425" cy="3534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D4D0886-8FB8-426B-B4FB-7807A072D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08" t="35505" r="49270" b="44232"/>
          <a:stretch/>
        </p:blipFill>
        <p:spPr>
          <a:xfrm>
            <a:off x="3553573" y="3494919"/>
            <a:ext cx="2301411" cy="3364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615501-4A85-422A-861A-58EA9A35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66" t="35782" r="39598" b="46831"/>
          <a:stretch/>
        </p:blipFill>
        <p:spPr>
          <a:xfrm>
            <a:off x="6123614" y="3494919"/>
            <a:ext cx="2702104" cy="2887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BAF07BA-5BE2-4519-97FB-13E05D73A7E8}"/>
              </a:ext>
            </a:extLst>
          </p:cNvPr>
          <p:cNvGrpSpPr/>
          <p:nvPr/>
        </p:nvGrpSpPr>
        <p:grpSpPr>
          <a:xfrm>
            <a:off x="1645579" y="229461"/>
            <a:ext cx="9132012" cy="2114166"/>
            <a:chOff x="1645579" y="229461"/>
            <a:chExt cx="9132012" cy="2114166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xmlns="" id="{0BAFFC2F-3E71-4B8F-912A-4FFCD4DA6C2B}"/>
                </a:ext>
              </a:extLst>
            </p:cNvPr>
            <p:cNvSpPr/>
            <p:nvPr/>
          </p:nvSpPr>
          <p:spPr>
            <a:xfrm>
              <a:off x="1774004" y="229461"/>
              <a:ext cx="9003587" cy="2114166"/>
            </a:xfrm>
            <a:prstGeom prst="wedgeRectCallout">
              <a:avLst>
                <a:gd name="adj1" fmla="val -5690"/>
                <a:gd name="adj2" fmla="val 104155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7CAC78C-CFC8-4A20-8D35-183856213667}"/>
                </a:ext>
              </a:extLst>
            </p:cNvPr>
            <p:cNvSpPr txBox="1"/>
            <p:nvPr/>
          </p:nvSpPr>
          <p:spPr>
            <a:xfrm>
              <a:off x="1645579" y="639459"/>
              <a:ext cx="91320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xảy ra động đất những</a:t>
              </a:r>
            </a:p>
            <a:p>
              <a:pPr algn="ctr"/>
              <a:r>
                <a:rPr lang="en-US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hành động nào sau đây là đúng?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1110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xmlns="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43899" y="12276"/>
            <a:ext cx="12213905" cy="6845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3B7EAD-6B9E-4540-8F9C-59D90CEAE18F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CED8F4B8-6D17-40D5-91F0-99D538E443B4}"/>
              </a:ext>
            </a:extLst>
          </p:cNvPr>
          <p:cNvSpPr/>
          <p:nvPr/>
        </p:nvSpPr>
        <p:spPr>
          <a:xfrm>
            <a:off x="1422400" y="96520"/>
            <a:ext cx="9448800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BC5CA3-CAA7-494D-9824-B057CF42B613}"/>
              </a:ext>
            </a:extLst>
          </p:cNvPr>
          <p:cNvSpPr/>
          <p:nvPr/>
        </p:nvSpPr>
        <p:spPr>
          <a:xfrm>
            <a:off x="1545836" y="5658217"/>
            <a:ext cx="9292320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di chuyển của các mảng kiến tạo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37B487B-CC03-4D48-A8E0-8172C82ED86D}"/>
              </a:ext>
            </a:extLst>
          </p:cNvPr>
          <p:cNvSpPr/>
          <p:nvPr/>
        </p:nvSpPr>
        <p:spPr>
          <a:xfrm>
            <a:off x="1578878" y="3443575"/>
            <a:ext cx="9292322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hoạt động của núi lửa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31B83D9-139A-4A84-836E-FFD29DE5F23B}"/>
              </a:ext>
            </a:extLst>
          </p:cNvPr>
          <p:cNvSpPr/>
          <p:nvPr/>
        </p:nvSpPr>
        <p:spPr>
          <a:xfrm>
            <a:off x="1287757" y="568869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D5B7219-05B9-44AC-9CC3-3D51AC8E02E7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047EEA-3804-42E3-A033-AE7AEE079CAD}"/>
              </a:ext>
            </a:extLst>
          </p:cNvPr>
          <p:cNvSpPr/>
          <p:nvPr/>
        </p:nvSpPr>
        <p:spPr>
          <a:xfrm>
            <a:off x="1578878" y="4527309"/>
            <a:ext cx="9292321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đứt gãy trong vỏ Trái Đất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4DDEA1E-CBB2-4A01-B96A-267797F405C8}"/>
              </a:ext>
            </a:extLst>
          </p:cNvPr>
          <p:cNvSpPr/>
          <p:nvPr/>
        </p:nvSpPr>
        <p:spPr>
          <a:xfrm>
            <a:off x="1320800" y="455101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F90AD5-E03E-463B-83A8-E548945109E2}"/>
              </a:ext>
            </a:extLst>
          </p:cNvPr>
          <p:cNvSpPr txBox="1"/>
          <p:nvPr/>
        </p:nvSpPr>
        <p:spPr>
          <a:xfrm>
            <a:off x="1592557" y="-269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Hiện t</a:t>
            </a:r>
            <a:r>
              <a:rPr lang="vi-VN" sz="44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ư</a:t>
            </a:r>
            <a:r>
              <a:rPr lang="en-US" sz="44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ợng nào sau đây không phải là một trong những nguyên nhân chủ yếu sinh ra động đất?</a:t>
            </a:r>
            <a:endParaRPr lang="en-US" sz="44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0786DD1-605C-4571-9903-162532261837}"/>
              </a:ext>
            </a:extLst>
          </p:cNvPr>
          <p:cNvSpPr/>
          <p:nvPr/>
        </p:nvSpPr>
        <p:spPr>
          <a:xfrm>
            <a:off x="1578878" y="2425763"/>
            <a:ext cx="929232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di chuyển của các mảng kiến tạo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ACE269A-3F32-4CE2-A1C7-15292570B925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4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43899" y="12276"/>
            <a:ext cx="12213905" cy="6845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3B7EAD-6B9E-4540-8F9C-59D90CEAE18F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CED8F4B8-6D17-40D5-91F0-99D538E443B4}"/>
              </a:ext>
            </a:extLst>
          </p:cNvPr>
          <p:cNvSpPr/>
          <p:nvPr/>
        </p:nvSpPr>
        <p:spPr>
          <a:xfrm>
            <a:off x="1000125" y="96520"/>
            <a:ext cx="10191749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BC5CA3-CAA7-494D-9824-B057CF42B613}"/>
              </a:ext>
            </a:extLst>
          </p:cNvPr>
          <p:cNvSpPr/>
          <p:nvPr/>
        </p:nvSpPr>
        <p:spPr>
          <a:xfrm>
            <a:off x="1488686" y="5534392"/>
            <a:ext cx="9292320" cy="999758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Đóng cửa ở yên trong nhà, tuyệt đối 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không ra ngoài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37B487B-CC03-4D48-A8E0-8172C82ED86D}"/>
              </a:ext>
            </a:extLst>
          </p:cNvPr>
          <p:cNvSpPr/>
          <p:nvPr/>
        </p:nvSpPr>
        <p:spPr>
          <a:xfrm>
            <a:off x="1521728" y="3443575"/>
            <a:ext cx="9292322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Nhanh chóng sơ tán khỏi khu vực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31B83D9-139A-4A84-836E-FFD29DE5F23B}"/>
              </a:ext>
            </a:extLst>
          </p:cNvPr>
          <p:cNvSpPr/>
          <p:nvPr/>
        </p:nvSpPr>
        <p:spPr>
          <a:xfrm>
            <a:off x="1287757" y="568869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D5B7219-05B9-44AC-9CC3-3D51AC8E02E7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047EEA-3804-42E3-A033-AE7AEE079CAD}"/>
              </a:ext>
            </a:extLst>
          </p:cNvPr>
          <p:cNvSpPr/>
          <p:nvPr/>
        </p:nvSpPr>
        <p:spPr>
          <a:xfrm>
            <a:off x="1521728" y="4527309"/>
            <a:ext cx="9292321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Chuẩn bị gấp các dụng cụ để dập lửa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4DDEA1E-CBB2-4A01-B96A-267797F405C8}"/>
              </a:ext>
            </a:extLst>
          </p:cNvPr>
          <p:cNvSpPr/>
          <p:nvPr/>
        </p:nvSpPr>
        <p:spPr>
          <a:xfrm>
            <a:off x="1320800" y="455101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F90AD5-E03E-463B-83A8-E548945109E2}"/>
              </a:ext>
            </a:extLst>
          </p:cNvPr>
          <p:cNvSpPr txBox="1"/>
          <p:nvPr/>
        </p:nvSpPr>
        <p:spPr>
          <a:xfrm>
            <a:off x="749300" y="376349"/>
            <a:ext cx="1044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Khi núi lửa có dấu hiệu phun trào,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ng</a:t>
            </a:r>
            <a:r>
              <a:rPr lang="vi-VN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ư</a:t>
            </a:r>
            <a:r>
              <a:rPr lang="en-US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ời dân sống ở khu vực gần núi lửa cần?</a:t>
            </a:r>
            <a:endParaRPr lang="en-US" sz="36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0786DD1-605C-4571-9903-162532261837}"/>
              </a:ext>
            </a:extLst>
          </p:cNvPr>
          <p:cNvSpPr/>
          <p:nvPr/>
        </p:nvSpPr>
        <p:spPr>
          <a:xfrm>
            <a:off x="1521728" y="2425763"/>
            <a:ext cx="929232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Gia cố nhà cửa thật vững chắc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ACE269A-3F32-4CE2-A1C7-15292570B925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98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21905" y="-213720"/>
            <a:ext cx="12213905" cy="6845724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CED8F4B8-6D17-40D5-91F0-99D538E443B4}"/>
              </a:ext>
            </a:extLst>
          </p:cNvPr>
          <p:cNvSpPr/>
          <p:nvPr/>
        </p:nvSpPr>
        <p:spPr>
          <a:xfrm>
            <a:off x="1000125" y="-98688"/>
            <a:ext cx="10332271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F90AD5-E03E-463B-83A8-E548945109E2}"/>
              </a:ext>
            </a:extLst>
          </p:cNvPr>
          <p:cNvSpPr txBox="1"/>
          <p:nvPr/>
        </p:nvSpPr>
        <p:spPr>
          <a:xfrm>
            <a:off x="1000125" y="-33950"/>
            <a:ext cx="10442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Hãy dùng các ngữ liệu dưới đây để ghi chú thích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cho hình: “miệng núi lửa, ống phun, tro bụi, dung nham, lò mac-ma, miệng phụ”?</a:t>
            </a:r>
            <a:endParaRPr lang="en-US" sz="40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D3C33EE-87B1-48F9-835E-BA26B6D1D92A}"/>
              </a:ext>
            </a:extLst>
          </p:cNvPr>
          <p:cNvGrpSpPr/>
          <p:nvPr/>
        </p:nvGrpSpPr>
        <p:grpSpPr>
          <a:xfrm>
            <a:off x="3400747" y="2034518"/>
            <a:ext cx="5989834" cy="4340768"/>
            <a:chOff x="3850345" y="2294464"/>
            <a:chExt cx="5540235" cy="40808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AA0CF30-CE5A-4239-BE9F-A81D544CC5BA}"/>
                </a:ext>
              </a:extLst>
            </p:cNvPr>
            <p:cNvGrpSpPr/>
            <p:nvPr/>
          </p:nvGrpSpPr>
          <p:grpSpPr>
            <a:xfrm>
              <a:off x="3850345" y="2294464"/>
              <a:ext cx="5540235" cy="4080822"/>
              <a:chOff x="3819523" y="2581274"/>
              <a:chExt cx="4677205" cy="354136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143DA9CC-26D0-4D71-8458-FC07A61755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3672" t="25138" r="28984" b="24862"/>
              <a:stretch/>
            </p:blipFill>
            <p:spPr>
              <a:xfrm>
                <a:off x="3819523" y="2581274"/>
                <a:ext cx="4552951" cy="3429001"/>
              </a:xfrm>
              <a:prstGeom prst="rect">
                <a:avLst/>
              </a:prstGeom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857A4123-27A4-4415-A381-FECD692477A9}"/>
                  </a:ext>
                </a:extLst>
              </p:cNvPr>
              <p:cNvSpPr/>
              <p:nvPr/>
            </p:nvSpPr>
            <p:spPr>
              <a:xfrm>
                <a:off x="3819523" y="5029200"/>
                <a:ext cx="390527" cy="75247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xmlns="" id="{2C46F4CE-F2E8-45ED-84FB-DB64BACC69A3}"/>
                  </a:ext>
                </a:extLst>
              </p:cNvPr>
              <p:cNvSpPr/>
              <p:nvPr/>
            </p:nvSpPr>
            <p:spPr>
              <a:xfrm>
                <a:off x="7613150" y="5029199"/>
                <a:ext cx="883578" cy="75247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2D35B10D-AFF7-4E24-BFF7-98845DFC2E8F}"/>
                  </a:ext>
                </a:extLst>
              </p:cNvPr>
              <p:cNvSpPr/>
              <p:nvPr/>
            </p:nvSpPr>
            <p:spPr>
              <a:xfrm>
                <a:off x="4210050" y="5592941"/>
                <a:ext cx="3771902" cy="5296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8650B85-03F2-4ECA-89BF-4F0BACEA4E0B}"/>
                </a:ext>
              </a:extLst>
            </p:cNvPr>
            <p:cNvCxnSpPr/>
            <p:nvPr/>
          </p:nvCxnSpPr>
          <p:spPr>
            <a:xfrm flipV="1">
              <a:off x="5280916" y="5650787"/>
              <a:ext cx="729466" cy="49315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FA656CD-1393-4F21-8B1C-D1493867085C}"/>
                </a:ext>
              </a:extLst>
            </p:cNvPr>
            <p:cNvSpPr txBox="1"/>
            <p:nvPr/>
          </p:nvSpPr>
          <p:spPr>
            <a:xfrm>
              <a:off x="4859676" y="5957080"/>
              <a:ext cx="595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(1)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19AEE32-3CCA-47CB-8B9A-5C40F083C8E2}"/>
              </a:ext>
            </a:extLst>
          </p:cNvPr>
          <p:cNvSpPr txBox="1"/>
          <p:nvPr/>
        </p:nvSpPr>
        <p:spPr>
          <a:xfrm>
            <a:off x="2801419" y="5930441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mac-ma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1B8C7B1-2174-45D3-9609-23B04056B329}"/>
              </a:ext>
            </a:extLst>
          </p:cNvPr>
          <p:cNvSpPr txBox="1"/>
          <p:nvPr/>
        </p:nvSpPr>
        <p:spPr>
          <a:xfrm>
            <a:off x="2190109" y="4489471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 phụ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DCD3430-0965-4868-BF09-3399D64F2572}"/>
              </a:ext>
            </a:extLst>
          </p:cNvPr>
          <p:cNvSpPr txBox="1"/>
          <p:nvPr/>
        </p:nvSpPr>
        <p:spPr>
          <a:xfrm>
            <a:off x="2705140" y="3841708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 phun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B0DA0B7-28F9-4EA7-9550-742A24B2F354}"/>
              </a:ext>
            </a:extLst>
          </p:cNvPr>
          <p:cNvSpPr txBox="1"/>
          <p:nvPr/>
        </p:nvSpPr>
        <p:spPr>
          <a:xfrm>
            <a:off x="2351194" y="3065583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 núi lửa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484591A-437E-473F-958F-93849DD375B5}"/>
              </a:ext>
            </a:extLst>
          </p:cNvPr>
          <p:cNvSpPr txBox="1"/>
          <p:nvPr/>
        </p:nvSpPr>
        <p:spPr>
          <a:xfrm>
            <a:off x="8582983" y="2249411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 bụi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BBB9ACB-54D5-40B4-A7CA-B53654F2486E}"/>
              </a:ext>
            </a:extLst>
          </p:cNvPr>
          <p:cNvSpPr txBox="1"/>
          <p:nvPr/>
        </p:nvSpPr>
        <p:spPr>
          <a:xfrm>
            <a:off x="8341028" y="4040597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nham</a:t>
            </a:r>
          </a:p>
        </p:txBody>
      </p:sp>
    </p:spTree>
    <p:extLst>
      <p:ext uri="{BB962C8B-B14F-4D97-AF65-F5344CB8AC3E}">
        <p14:creationId xmlns:p14="http://schemas.microsoft.com/office/powerpoint/2010/main" xmlns="" val="344056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  <p:bldP spid="28" grpId="0"/>
      <p:bldP spid="30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43899" y="12276"/>
            <a:ext cx="12213905" cy="6845724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CED8F4B8-6D17-40D5-91F0-99D538E443B4}"/>
              </a:ext>
            </a:extLst>
          </p:cNvPr>
          <p:cNvSpPr/>
          <p:nvPr/>
        </p:nvSpPr>
        <p:spPr>
          <a:xfrm>
            <a:off x="1000125" y="96520"/>
            <a:ext cx="10191749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F90AD5-E03E-463B-83A8-E548945109E2}"/>
              </a:ext>
            </a:extLst>
          </p:cNvPr>
          <p:cNvSpPr txBox="1"/>
          <p:nvPr/>
        </p:nvSpPr>
        <p:spPr>
          <a:xfrm>
            <a:off x="1501775" y="443024"/>
            <a:ext cx="1044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đang trong lớp học mà có động đất </a:t>
            </a:r>
          </a:p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 ra, em sẽ làm gì để bảo vệ mình?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F9DD10-9935-4534-A5B1-8C035B2DACA8}"/>
              </a:ext>
            </a:extLst>
          </p:cNvPr>
          <p:cNvSpPr txBox="1"/>
          <p:nvPr/>
        </p:nvSpPr>
        <p:spPr>
          <a:xfrm>
            <a:off x="1123949" y="2768667"/>
            <a:ext cx="751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Núp d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gầm 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6E868F-796B-4626-9D7D-AAEE60818CB7}"/>
              </a:ext>
            </a:extLst>
          </p:cNvPr>
          <p:cNvSpPr txBox="1"/>
          <p:nvPr/>
        </p:nvSpPr>
        <p:spPr>
          <a:xfrm>
            <a:off x="1152525" y="3598036"/>
            <a:ext cx="10334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mắt và đầu bằng cách úp mặt vào cánh tay hoặc dùng áo khoác, cặp sách…</a:t>
            </a:r>
          </a:p>
        </p:txBody>
      </p:sp>
    </p:spTree>
    <p:extLst>
      <p:ext uri="{BB962C8B-B14F-4D97-AF65-F5344CB8AC3E}">
        <p14:creationId xmlns:p14="http://schemas.microsoft.com/office/powerpoint/2010/main" xmlns="" val="230909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xmlns="" id="{37D734D0-D0D0-41FC-BE7D-C607BD6E4B45}"/>
              </a:ext>
            </a:extLst>
          </p:cNvPr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9DC934F-215E-49DF-843F-E7615D95CF65}"/>
              </a:ext>
            </a:extLst>
          </p:cNvPr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99842EC6-6B58-4AF0-BFEB-43910548A7EC}"/>
              </a:ext>
            </a:extLst>
          </p:cNvPr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CB4FA37-ACFE-4D61-92A0-93AC5A9D11E9}"/>
              </a:ext>
            </a:extLst>
          </p:cNvPr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3084C403-52B3-4A41-8B11-DA4D71AE0E74}"/>
              </a:ext>
            </a:extLst>
          </p:cNvPr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3EA8E67-5E21-4592-A42D-9C829D6A750A}"/>
              </a:ext>
            </a:extLst>
          </p:cNvPr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5C3AA378-0041-41BC-860C-715331915F75}"/>
              </a:ext>
            </a:extLst>
          </p:cNvPr>
          <p:cNvSpPr/>
          <p:nvPr/>
        </p:nvSpPr>
        <p:spPr>
          <a:xfrm>
            <a:off x="3410603" y="4192826"/>
            <a:ext cx="8584024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30" b="1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5C39D4D-853D-452B-BDC8-1217893C50F4}"/>
              </a:ext>
            </a:extLst>
          </p:cNvPr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EC83E2-11CB-4353-8407-86B73B2E7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C95683-81AC-4AC6-B7DF-F3720DAED280}"/>
              </a:ext>
            </a:extLst>
          </p:cNvPr>
          <p:cNvSpPr txBox="1"/>
          <p:nvPr/>
        </p:nvSpPr>
        <p:spPr>
          <a:xfrm>
            <a:off x="3819822" y="4377264"/>
            <a:ext cx="8006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13: “Các dạng địa hình chính trên Trái Đất. Khoáng sản”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344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EC83E2-11CB-4353-8407-86B73B2E7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638" y="4637794"/>
            <a:ext cx="2511233" cy="1754326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xmlns="" id="{8F121E7D-52F7-4257-97EA-1DD8A046F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/>
        </p:blipFill>
        <p:spPr>
          <a:xfrm>
            <a:off x="6943060" y="1539006"/>
            <a:ext cx="5248940" cy="51884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076084-B808-4DF3-888E-54D7573C5020}"/>
              </a:ext>
            </a:extLst>
          </p:cNvPr>
          <p:cNvSpPr txBox="1"/>
          <p:nvPr/>
        </p:nvSpPr>
        <p:spPr>
          <a:xfrm>
            <a:off x="0" y="986636"/>
            <a:ext cx="9372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quý thầy cô và </a:t>
            </a:r>
          </a:p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xmlns="" val="9869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2.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Dạng địa hình nào sau đây do quá trình nội sinh tạo nên?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E73B7"/>
                </a:solidFill>
                <a:latin typeface="Arial" panose="020B0604020202020204" pitchFamily="34" charset="0"/>
              </a:rPr>
              <a:t>Đồng bằng ven biển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Núi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lửa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Cồn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cát ven biển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Hang động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đá vôi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5425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Đạng địa hình nào dưới đây do quá trình ngoại sinh tạo nên?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22994" y="3590799"/>
            <a:ext cx="4906798" cy="11829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Các cồn cát ở   hoang mạc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đứt gãy lớn trên bề mặt đất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62208" y="3594349"/>
            <a:ext cx="4906798" cy="11793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dãy núi trên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lục địa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 sống núi dưới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    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 đáy đại dương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10130671" y="3712555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5164470" y="362771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8252" y="19860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504411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điểm của núi già?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thành cách đây vài chục triệu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tục được nâng cao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bào mòn 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697423"/>
            <a:ext cx="5176481" cy="12262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động của nội sinh mạnh hơn ngoại sinh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7274" y="280182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6948" y="375100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8980" y="423371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705" y="278179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5056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5.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điểm núi trẻ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1946213"/>
            <a:ext cx="5226546" cy="10250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bào mòn 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18644" y="1953535"/>
            <a:ext cx="4906798" cy="990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tục được nâng cao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141648"/>
            <a:ext cx="5226547" cy="1454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động của ngoại sinh mạnh hơn nội sinh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8644" y="3148114"/>
            <a:ext cx="4906798" cy="145440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thành cách đây hàng trăm triệu năm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4308" y="211902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5333106" y="326789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0700" y="381271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8378" y="2300478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43813" y="201018"/>
            <a:ext cx="1094640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lửa và động đất là hệ quả của?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9602" y="1912393"/>
            <a:ext cx="4932371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chuyển động của Trái Đất quanh Mặt Trời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Lực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Cô-ri-ô-lit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55176" y="3476544"/>
            <a:ext cx="4906798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chuyển động của Trái Đất quanh trục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7242" y="3471996"/>
            <a:ext cx="4906798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E73B7"/>
                </a:solidFill>
                <a:latin typeface="Arial" panose="020B0604020202020204" pitchFamily="34" charset="0"/>
              </a:rPr>
              <a:t>Sự di chuyển của các địa mảng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8641" y="235891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2419" y="410406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9729" y="3954093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0641" y="2242521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3244" y="649836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7.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Vì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sao nội sinh và ngoại sinh là hai quá trình đối nghịch nhau?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18" y="1950033"/>
            <a:ext cx="10526728" cy="27524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3244" y="6489925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B99CD1-8F44-4CB0-B8C3-424E823B9DE2}"/>
              </a:ext>
            </a:extLst>
          </p:cNvPr>
          <p:cNvSpPr txBox="1"/>
          <p:nvPr/>
        </p:nvSpPr>
        <p:spPr>
          <a:xfrm>
            <a:off x="1080493" y="2117122"/>
            <a:ext cx="1020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sinh là quá trình xảy ra bên trong Trái Đất, th</a:t>
            </a:r>
            <a:r>
              <a:rPr lang="vi-VN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làm cho bề mặt đất nâng lên, gồ ghề.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6FB57A-E8B4-43A5-9998-C1FB5293838A}"/>
              </a:ext>
            </a:extLst>
          </p:cNvPr>
          <p:cNvSpPr txBox="1"/>
          <p:nvPr/>
        </p:nvSpPr>
        <p:spPr>
          <a:xfrm>
            <a:off x="1241469" y="3330858"/>
            <a:ext cx="1020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 sinh là quá trình xảy ra bên ngoài, trên bề mặt đất, làm san bằng, hạ thấp địa hình.</a:t>
            </a:r>
          </a:p>
        </p:txBody>
      </p:sp>
    </p:spTree>
    <p:extLst>
      <p:ext uri="{BB962C8B-B14F-4D97-AF65-F5344CB8AC3E}">
        <p14:creationId xmlns:p14="http://schemas.microsoft.com/office/powerpoint/2010/main" xmlns="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8.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Vành đai lửa lớn nhất thế giới hiện nay là?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Bình Dương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srgbClr val="0070C0"/>
                </a:solidFill>
                <a:latin typeface="Arial" panose="020B0604020202020204" pitchFamily="34" charset="0"/>
              </a:rPr>
              <a:t>Ấn Độ Dương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</a:rPr>
              <a:t>Đại Tây Dương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</a:rPr>
              <a:t>Địa Trung Hải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75425" y="6463031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3547215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1215</Words>
  <Application>Microsoft Office PowerPoint</Application>
  <PresentationFormat>Custom</PresentationFormat>
  <Paragraphs>204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Tahoma</vt:lpstr>
      <vt:lpstr>Calibri</vt:lpstr>
      <vt:lpstr>Wingdings</vt:lpstr>
      <vt:lpstr>Times New Roman</vt:lpstr>
      <vt:lpstr>Kids</vt:lpstr>
      <vt:lpstr>AvantGarde</vt:lpstr>
      <vt:lpstr>Calibri Light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VÒNG QUAY MAY MẮN</dc:title>
  <dc:creator>PC</dc:creator>
  <cp:lastModifiedBy>Asus</cp:lastModifiedBy>
  <cp:revision>16</cp:revision>
  <dcterms:created xsi:type="dcterms:W3CDTF">2021-07-20T13:43:44Z</dcterms:created>
  <dcterms:modified xsi:type="dcterms:W3CDTF">2023-11-29T09:54:19Z</dcterms:modified>
</cp:coreProperties>
</file>