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338" r:id="rId5"/>
    <p:sldId id="339" r:id="rId6"/>
    <p:sldId id="262" r:id="rId7"/>
    <p:sldId id="300" r:id="rId8"/>
    <p:sldId id="313" r:id="rId9"/>
    <p:sldId id="264" r:id="rId10"/>
    <p:sldId id="265" r:id="rId11"/>
    <p:sldId id="272" r:id="rId12"/>
    <p:sldId id="278" r:id="rId13"/>
    <p:sldId id="276" r:id="rId14"/>
    <p:sldId id="302" r:id="rId15"/>
    <p:sldId id="281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282" r:id="rId26"/>
    <p:sldId id="317" r:id="rId27"/>
    <p:sldId id="286" r:id="rId28"/>
    <p:sldId id="316" r:id="rId29"/>
    <p:sldId id="289" r:id="rId30"/>
    <p:sldId id="308" r:id="rId31"/>
    <p:sldId id="319" r:id="rId32"/>
    <p:sldId id="323" r:id="rId33"/>
    <p:sldId id="288" r:id="rId34"/>
    <p:sldId id="290" r:id="rId3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6D3CE-7AB4-AA47-97B1-A7B0984B8847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5DDCC-44A5-7A41-912B-A7ABC4590CE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4648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0675B2-EA68-40FB-B932-C3AF9D2A0431}" type="slidenum">
              <a:rPr lang="en-US" altLang="en-US" b="1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6127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2D39-9FDF-0DEE-B14B-F08C2FAFE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6B78E-FC3E-5F6C-A232-8E777BB58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6C91-3BE1-1489-A2C6-E79FC554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64C9-0661-8C49-8156-FE8AB267CC34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255D-748E-88B1-B66C-2896ABC9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70DC6-BD57-D2CD-8DBF-7E5CBF91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E293-5B8F-374A-83C6-6136F39A78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4934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1D4B-43A7-9791-F135-DED54D67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90019-30D6-D4DE-A814-806BA8FC7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F1FDD-7938-8E05-5440-74BEC5C6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64C9-0661-8C49-8156-FE8AB267CC34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8B8F7-A7C4-B169-FB12-DA3CBFDD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9433B-C60D-C620-32F1-7F305861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E293-5B8F-374A-83C6-6136F39A78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6730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15051-119F-4AA9-8D77-6F7C4AB8D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8478E-3301-5663-FE5F-332CE0617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57198-8E22-E782-26E5-4EEFADD6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64C9-0661-8C49-8156-FE8AB267CC34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5C99-9AFD-B748-AEA1-5D587EC2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D0C5B-5164-C51A-666B-5E5936CB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E293-5B8F-374A-83C6-6136F39A78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8191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2748-B00B-7575-A4E9-BB7194BC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C545E-196C-C90B-5CEA-77B660972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268A3-30D8-7C4D-B229-6FA73064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64C9-0661-8C49-8156-FE8AB267CC34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F75CE-5BB9-CB25-5BEE-B5EAC59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F207-E581-2C03-A644-06603A40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E293-5B8F-374A-83C6-6136F39A78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238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DBBB-6E94-F1FD-F09A-F0DFD6B7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AF22C-C4FF-EE89-F382-8C11113C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E3E4-8E81-1412-3A18-E842794C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64C9-0661-8C49-8156-FE8AB267CC34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4C194-4286-7216-7646-BDBB7C76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1D946-17E5-EC91-F7B8-F2EFDEEF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E293-5B8F-374A-83C6-6136F39A78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4520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6ECB-F1B3-0382-38A7-D62EBA17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2663-AEAC-BDAB-0626-4DF1B3670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8F181-C65F-EE85-3D59-43B3CA765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10E76-8463-60C5-926F-A0AA408D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64C9-0661-8C49-8156-FE8AB267CC34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42449-7FD4-DC96-5A75-F2C02B49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22659-980E-98DD-ACE8-1F3182E3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E293-5B8F-374A-83C6-6136F39A78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437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04F6-E984-EDE4-5BAB-F7DBD7C4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3974E-396A-83F3-330B-F1F1D531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95DDB-2D0B-AED5-6A2B-E1C3B044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1509E-DD3E-8492-C8E4-EF633041F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B9F6A-946C-48BC-A5A1-72D6772BF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CBED6-61D1-5219-EFC7-FBB61635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64C9-0661-8C49-8156-FE8AB267CC34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115E7B-5D48-9022-F833-C7ADE75B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41BB0-D9E1-36DA-3832-79C2C82D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E293-5B8F-374A-83C6-6136F39A78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6187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C705-A565-A0A5-6D54-A8997109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F7243-6D1F-CF55-FE87-7DA426BE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64C9-0661-8C49-8156-FE8AB267CC34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68DD5-9207-6536-42F5-6CDBD722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509DE-CB42-B903-9F3F-E6013FAD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E293-5B8F-374A-83C6-6136F39A78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441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45DA3-0E54-31DC-A35E-C11E81C0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64C9-0661-8C49-8156-FE8AB267CC34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21FFD-5F39-1BDB-ADFD-1B78FDCA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9FA5-866E-E440-B86E-CFB9AE0A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E293-5B8F-374A-83C6-6136F39A78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9211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4BA7-B4B5-E4FD-EDE6-FACD1A7A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BD921-DD8D-804D-1FF7-16120891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3F870-C5DE-08DC-15C5-4A45F51D6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4D1BD-D83F-D2E2-3554-FCA0F986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64C9-0661-8C49-8156-FE8AB267CC34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357FC-3A5F-B633-15FA-A2CDC1E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4CAD5-310C-E6D1-306E-73D727EE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E293-5B8F-374A-83C6-6136F39A78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871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3FBD-BD37-DFF4-1DDB-985C33C0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E248A-9AF8-B140-8FAC-8D7E5A442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7CF4D-0C8F-43A4-86B5-B4609939E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56D32-A8F8-EE89-CC80-25F853B0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64C9-0661-8C49-8156-FE8AB267CC34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CB167-D026-701A-E060-4BCC6B3B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D3534-FC4A-D3B5-01A3-9DB46103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E293-5B8F-374A-83C6-6136F39A78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44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C9BB-A0D7-B648-31FF-1BE43D3B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995F5-A859-08DF-616D-EADAB2E23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167F5-CFE1-9B0B-4BCD-1F5BC5A9C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64C9-0661-8C49-8156-FE8AB267CC34}" type="datetimeFigureOut">
              <a:rPr lang="en-VN" smtClean="0"/>
              <a:t>31/03/2024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C6AC-B13E-0E62-02A2-A41330DE5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01CA-D17A-506D-7BC9-827137EFC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293-5B8F-374A-83C6-6136F39A78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1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audio" Target="../media/audio4.wav"/><Relationship Id="rId10" Type="http://schemas.openxmlformats.org/officeDocument/2006/relationships/image" Target="../media/image10.gi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4.wav"/><Relationship Id="rId7" Type="http://schemas.openxmlformats.org/officeDocument/2006/relationships/image" Target="../media/image8.gif"/><Relationship Id="rId12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4.wav"/><Relationship Id="rId7" Type="http://schemas.openxmlformats.org/officeDocument/2006/relationships/image" Target="../media/image8.gif"/><Relationship Id="rId12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4.wav"/><Relationship Id="rId7" Type="http://schemas.openxmlformats.org/officeDocument/2006/relationships/image" Target="../media/image8.gif"/><Relationship Id="rId12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4.wav"/><Relationship Id="rId7" Type="http://schemas.openxmlformats.org/officeDocument/2006/relationships/image" Target="../media/image8.gif"/><Relationship Id="rId12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4.wav"/><Relationship Id="rId7" Type="http://schemas.openxmlformats.org/officeDocument/2006/relationships/image" Target="../media/image8.gif"/><Relationship Id="rId12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4.wav"/><Relationship Id="rId7" Type="http://schemas.openxmlformats.org/officeDocument/2006/relationships/image" Target="../media/image8.gif"/><Relationship Id="rId12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4.wav"/><Relationship Id="rId7" Type="http://schemas.openxmlformats.org/officeDocument/2006/relationships/image" Target="../media/image8.gif"/><Relationship Id="rId12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2.wmf"/><Relationship Id="rId3" Type="http://schemas.openxmlformats.org/officeDocument/2006/relationships/audio" Target="../media/audio4.wav"/><Relationship Id="rId7" Type="http://schemas.openxmlformats.org/officeDocument/2006/relationships/image" Target="../media/image8.gif"/><Relationship Id="rId12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6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5" Type="http://schemas.openxmlformats.org/officeDocument/2006/relationships/image" Target="../media/image13.wmf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slide" Target="slide2.xml"/><Relationship Id="rId1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T%E1%BA%ADp_tin:Saturn_PIA06077.jpg" TargetMode="External"/><Relationship Id="rId3" Type="http://schemas.openxmlformats.org/officeDocument/2006/relationships/hyperlink" Target="https://vi.wikipedia.org/wiki/Sao_Th%E1%BB%95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vi.wikipedia.org/wiki/Sao_M%E1%BB%99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T%E1%BA%ADp_tin:Jupiter_by_Cassini-Huygens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vi.wikipedia.org/wiki/T%E1%BA%ADp_tin:Sun920607.jpg" TargetMode="External"/><Relationship Id="rId9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5F6B-04B9-03F3-87F9-B7C6BAEDF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281E9-6DE1-71E5-27C0-0F2AF62B5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529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0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TRỌNG LƯỢNG VÀ LỰC HÚT CỦA TRÁI ĐẤT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12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TRỌNG LƯỢNG VÀ LỰC HÚT CỦA TRÁI ĐẤT</a:t>
            </a:r>
          </a:p>
        </p:txBody>
      </p:sp>
      <p:sp>
        <p:nvSpPr>
          <p:cNvPr id="5" name="Rectangle 4"/>
          <p:cNvSpPr/>
          <p:nvPr/>
        </p:nvSpPr>
        <p:spPr>
          <a:xfrm>
            <a:off x="977153" y="1690688"/>
            <a:ext cx="9753599" cy="300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P.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4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52401"/>
            <a:ext cx="9144000" cy="523875"/>
          </a:xfrm>
          <a:prstGeom prst="rect">
            <a:avLst/>
          </a:prstGeom>
          <a:solidFill>
            <a:srgbClr val="DAEDEF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u="sng" kern="0" dirty="0" err="1">
                <a:solidFill>
                  <a:srgbClr val="C00000"/>
                </a:solidFill>
                <a:latin typeface="Times New Roman" pitchFamily="18" charset="0"/>
              </a:rPr>
              <a:t>Trọng</a:t>
            </a:r>
            <a:r>
              <a:rPr lang="en-US" sz="2800" u="sng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u="sng" kern="0" dirty="0" err="1">
                <a:solidFill>
                  <a:srgbClr val="C00000"/>
                </a:solidFill>
                <a:latin typeface="Times New Roman" pitchFamily="18" charset="0"/>
              </a:rPr>
              <a:t>lựơng</a:t>
            </a:r>
            <a:r>
              <a:rPr lang="en-US" sz="2800" u="sng" kern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</a:rPr>
              <a:t>đời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4339" name="Picture 2" descr="Kết quả hình ảnh cho phòng khách có ngườ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1" y="1310715"/>
            <a:ext cx="3073400" cy="222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4233863" y="3627439"/>
            <a:ext cx="1300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Khí quyển</a:t>
            </a:r>
          </a:p>
        </p:txBody>
      </p:sp>
      <p:pic>
        <p:nvPicPr>
          <p:cNvPr id="14342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" r="16151" b="-816"/>
          <a:stretch>
            <a:fillRect/>
          </a:stretch>
        </p:blipFill>
        <p:spPr bwMode="auto">
          <a:xfrm>
            <a:off x="6112977" y="1154114"/>
            <a:ext cx="490016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648" y="3647018"/>
            <a:ext cx="345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7929" y="3662020"/>
            <a:ext cx="345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872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0271" y="1842246"/>
          <a:ext cx="11013142" cy="3511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7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19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9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1162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22800" y="872192"/>
            <a:ext cx="31585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82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3094" y="3436358"/>
            <a:ext cx="35618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6593" y="3472457"/>
            <a:ext cx="423514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0484" y="3890617"/>
            <a:ext cx="186140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86593" y="3734215"/>
            <a:ext cx="49244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2416992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059499" y="2372082"/>
            <a:ext cx="4035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9716248" y="4210953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400051" y="4210953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499945" y="4767930"/>
            <a:ext cx="778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7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076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100g,200g,500g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33689" y="3112911"/>
          <a:ext cx="81279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100g = 0,1kg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200g = 0,2kg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500g = 0,5kg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17750" y="129647"/>
            <a:ext cx="332850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101" y="3567064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 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49101" y="4028729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 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649101" y="4490394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5 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22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4343400" y="39624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52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1</a:t>
            </a:r>
          </a:p>
        </p:txBody>
      </p:sp>
      <p:grpSp>
        <p:nvGrpSpPr>
          <p:cNvPr id="4106" name="Group 9"/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2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11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885849" y="2025513"/>
            <a:ext cx="8382000" cy="98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943600" y="609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2762810" y="3251200"/>
            <a:ext cx="5063378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2926414" y="3268871"/>
            <a:ext cx="687574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eriod"/>
            </a:pP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bưởi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spcBef>
                <a:spcPct val="50000"/>
              </a:spcBef>
              <a:buAutoNum type="alphaLcPeriod"/>
            </a:pP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treenn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ction Button: Forward or Next 11">
            <a:hlinkClick r:id="rId12" action="ppaction://hlinksldjump" highlightClick="1"/>
          </p:cNvPr>
          <p:cNvSpPr/>
          <p:nvPr/>
        </p:nvSpPr>
        <p:spPr>
          <a:xfrm>
            <a:off x="7900573" y="6138069"/>
            <a:ext cx="555812" cy="258763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05690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5123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2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8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2</a:t>
            </a:r>
          </a:p>
        </p:txBody>
      </p:sp>
      <p:pic>
        <p:nvPicPr>
          <p:cNvPr id="5130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133600" y="24384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3484084" y="3948380"/>
            <a:ext cx="3252892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484084" y="3378868"/>
            <a:ext cx="379031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l" eaLnBrk="1" hangingPunct="1">
              <a:spcBef>
                <a:spcPct val="50000"/>
              </a:spcBef>
              <a:buAutoNum type="alphaUcPeriod"/>
            </a:pP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lphaUcPeriod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lphaUcPeriod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eaLnBrk="1" hangingPunct="1">
              <a:spcBef>
                <a:spcPct val="50000"/>
              </a:spcBef>
              <a:buAutoNum type="alphaUcPeriod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eaLnBrk="1" hangingPunct="1">
              <a:spcBef>
                <a:spcPct val="50000"/>
              </a:spcBef>
              <a:buAutoNum type="alphaUcPeriod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8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9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6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7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4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5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5179" name="Group 59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2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3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0" name="AutoShape 6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1" name="Text Box 6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5185" name="Group 65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8" name="AutoShape 6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Text Box 6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5188" name="Group 68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6" name="AutoShape 6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7" name="Text Box 7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191" name="Group 71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4" name="AutoShape 7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Text Box 7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5194" name="Group 74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2" name="AutoShape 7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Text Box 7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5197" name="Group 77"/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5150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" name="Text Box 7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5791200" y="602615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10s</a:t>
            </a:r>
          </a:p>
        </p:txBody>
      </p:sp>
      <p:sp>
        <p:nvSpPr>
          <p:cNvPr id="5149" name="WordArt 5"/>
          <p:cNvSpPr>
            <a:spLocks noChangeArrowheads="1" noChangeShapeType="1" noTextEdit="1"/>
          </p:cNvSpPr>
          <p:nvPr/>
        </p:nvSpPr>
        <p:spPr bwMode="auto">
          <a:xfrm>
            <a:off x="4495800" y="7000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Action Button: Forward or Next 54">
            <a:hlinkClick r:id="rId12" action="ppaction://hlinksldjump" highlightClick="1"/>
          </p:cNvPr>
          <p:cNvSpPr/>
          <p:nvPr/>
        </p:nvSpPr>
        <p:spPr>
          <a:xfrm>
            <a:off x="7900573" y="6138069"/>
            <a:ext cx="555812" cy="258763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6685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5123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2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8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321300" y="16525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latin typeface=".VnBlack" panose="020B7200000000000000" pitchFamily="34" charset="0"/>
              </a:rPr>
              <a:t>C©u</a:t>
            </a:r>
            <a:r>
              <a:rPr lang="en-US" altLang="en-US" b="0" dirty="0">
                <a:latin typeface=".VnBlack" panose="020B7200000000000000" pitchFamily="34" charset="0"/>
              </a:rPr>
              <a:t> </a:t>
            </a:r>
            <a:r>
              <a:rPr lang="en-US" altLang="en-US" b="0" dirty="0" err="1">
                <a:latin typeface=".VnBlack" panose="020B7200000000000000" pitchFamily="34" charset="0"/>
              </a:rPr>
              <a:t>hái</a:t>
            </a:r>
            <a:r>
              <a:rPr lang="en-US" altLang="en-US" b="0" dirty="0">
                <a:latin typeface=".VnBlack" panose="020B7200000000000000" pitchFamily="34" charset="0"/>
              </a:rPr>
              <a:t> 3</a:t>
            </a:r>
          </a:p>
        </p:txBody>
      </p:sp>
      <p:pic>
        <p:nvPicPr>
          <p:cNvPr id="5130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925003" y="2265821"/>
            <a:ext cx="8001000" cy="206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508357" y="4223823"/>
            <a:ext cx="7417646" cy="71342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8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9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6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7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4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5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5179" name="Group 59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2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3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0" name="AutoShape 6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1" name="Text Box 6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5185" name="Group 65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8" name="AutoShape 6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Text Box 6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5188" name="Group 68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6" name="AutoShape 6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7" name="Text Box 7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191" name="Group 71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4" name="AutoShape 7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Text Box 7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5194" name="Group 74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2" name="AutoShape 7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Text Box 7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5197" name="Group 77"/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5150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" name="Text Box 7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5791200" y="602615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10s</a:t>
            </a:r>
          </a:p>
        </p:txBody>
      </p:sp>
      <p:sp>
        <p:nvSpPr>
          <p:cNvPr id="5149" name="WordArt 5"/>
          <p:cNvSpPr>
            <a:spLocks noChangeArrowheads="1" noChangeShapeType="1" noTextEdit="1"/>
          </p:cNvSpPr>
          <p:nvPr/>
        </p:nvSpPr>
        <p:spPr bwMode="auto">
          <a:xfrm>
            <a:off x="4495800" y="7000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2315921" y="4251453"/>
            <a:ext cx="7951928" cy="48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Action Button: Forward or Next 50">
            <a:hlinkClick r:id="rId12" action="ppaction://hlinksldjump" highlightClick="1"/>
          </p:cNvPr>
          <p:cNvSpPr/>
          <p:nvPr/>
        </p:nvSpPr>
        <p:spPr>
          <a:xfrm>
            <a:off x="7900573" y="6138069"/>
            <a:ext cx="555812" cy="258763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32530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5123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2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8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321300" y="16525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latin typeface=".VnBlack" panose="020B7200000000000000" pitchFamily="34" charset="0"/>
              </a:rPr>
              <a:t>C©u</a:t>
            </a:r>
            <a:r>
              <a:rPr lang="en-US" altLang="en-US" b="0" dirty="0">
                <a:latin typeface=".VnBlack" panose="020B7200000000000000" pitchFamily="34" charset="0"/>
              </a:rPr>
              <a:t> </a:t>
            </a:r>
            <a:r>
              <a:rPr lang="en-US" altLang="en-US" b="0" dirty="0" err="1">
                <a:latin typeface=".VnBlack" panose="020B7200000000000000" pitchFamily="34" charset="0"/>
              </a:rPr>
              <a:t>hái</a:t>
            </a:r>
            <a:r>
              <a:rPr lang="en-US" altLang="en-US" b="0" dirty="0">
                <a:latin typeface=".VnBlack" panose="020B7200000000000000" pitchFamily="34" charset="0"/>
              </a:rPr>
              <a:t> 4</a:t>
            </a:r>
          </a:p>
        </p:txBody>
      </p:sp>
      <p:pic>
        <p:nvPicPr>
          <p:cNvPr id="5130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925003" y="2265821"/>
            <a:ext cx="8001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1kg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1kg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1kg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fontAlgn="t" hangingPunct="1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t" hangingPunct="1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t" hangingPunct="1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1925003" y="4122221"/>
            <a:ext cx="5009197" cy="71342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8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9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6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7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4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5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5179" name="Group 59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2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3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0" name="AutoShape 6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1" name="Text Box 6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5185" name="Group 65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8" name="AutoShape 6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Text Box 6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5188" name="Group 68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6" name="AutoShape 6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7" name="Text Box 7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191" name="Group 71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4" name="AutoShape 7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Text Box 7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5194" name="Group 74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2" name="AutoShape 7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Text Box 7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5197" name="Group 77"/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5150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" name="Text Box 7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5791200" y="602615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10s</a:t>
            </a:r>
          </a:p>
        </p:txBody>
      </p:sp>
      <p:sp>
        <p:nvSpPr>
          <p:cNvPr id="5149" name="WordArt 5"/>
          <p:cNvSpPr>
            <a:spLocks noChangeArrowheads="1" noChangeShapeType="1" noTextEdit="1"/>
          </p:cNvSpPr>
          <p:nvPr/>
        </p:nvSpPr>
        <p:spPr bwMode="auto">
          <a:xfrm>
            <a:off x="4495800" y="7000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1974075" y="4130805"/>
            <a:ext cx="7951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Ba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Action Button: Forward or Next 50">
            <a:hlinkClick r:id="rId12" action="ppaction://hlinksldjump" highlightClick="1"/>
          </p:cNvPr>
          <p:cNvSpPr/>
          <p:nvPr/>
        </p:nvSpPr>
        <p:spPr>
          <a:xfrm>
            <a:off x="7900573" y="6138069"/>
            <a:ext cx="555812" cy="258763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545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 rot="21425955">
            <a:off x="2531604" y="1137825"/>
            <a:ext cx="7542212" cy="54874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5294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07763" dir="18900000" algn="ctr" rotWithShape="0">
                    <a:srgbClr val="C7DFD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07763" dir="18900000" algn="ctr" rotWithShape="0">
                    <a:srgbClr val="C7DFD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07763" dir="18900000" algn="ctr" rotWithShape="0">
                    <a:srgbClr val="C7DFD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TỰ NHIÊN 6</a:t>
            </a:r>
          </a:p>
        </p:txBody>
      </p:sp>
      <p:sp>
        <p:nvSpPr>
          <p:cNvPr id="2056" name="WordArt 27"/>
          <p:cNvSpPr>
            <a:spLocks noChangeArrowheads="1" noChangeShapeType="1" noTextEdit="1"/>
          </p:cNvSpPr>
          <p:nvPr/>
        </p:nvSpPr>
        <p:spPr bwMode="auto">
          <a:xfrm>
            <a:off x="3469317" y="5505449"/>
            <a:ext cx="627697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2059" name="TextBox 3"/>
          <p:cNvSpPr txBox="1">
            <a:spLocks noChangeArrowheads="1"/>
          </p:cNvSpPr>
          <p:nvPr/>
        </p:nvSpPr>
        <p:spPr bwMode="auto">
          <a:xfrm>
            <a:off x="3105151" y="3963510"/>
            <a:ext cx="66505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43: TRỌNG LƯỢNG, LỰC HẤP DẪN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TextBox 3"/>
          <p:cNvSpPr txBox="1">
            <a:spLocks noChangeArrowheads="1"/>
          </p:cNvSpPr>
          <p:nvPr/>
        </p:nvSpPr>
        <p:spPr bwMode="auto">
          <a:xfrm>
            <a:off x="4100513" y="5501317"/>
            <a:ext cx="4785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7459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870869" y="-26922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5123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2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8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321300" y="16525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latin typeface=".VnBlack" panose="020B7200000000000000" pitchFamily="34" charset="0"/>
              </a:rPr>
              <a:t>C©u</a:t>
            </a:r>
            <a:r>
              <a:rPr lang="en-US" altLang="en-US" b="0" dirty="0">
                <a:latin typeface=".VnBlack" panose="020B7200000000000000" pitchFamily="34" charset="0"/>
              </a:rPr>
              <a:t> </a:t>
            </a:r>
            <a:r>
              <a:rPr lang="en-US" altLang="en-US" b="0" dirty="0" err="1">
                <a:latin typeface=".VnBlack" panose="020B7200000000000000" pitchFamily="34" charset="0"/>
              </a:rPr>
              <a:t>hái</a:t>
            </a:r>
            <a:r>
              <a:rPr lang="en-US" altLang="en-US" b="0" dirty="0">
                <a:latin typeface=".VnBlack" panose="020B7200000000000000" pitchFamily="34" charset="0"/>
              </a:rPr>
              <a:t> 5</a:t>
            </a:r>
          </a:p>
        </p:txBody>
      </p:sp>
      <p:pic>
        <p:nvPicPr>
          <p:cNvPr id="5130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411272" y="4177232"/>
            <a:ext cx="5009197" cy="71342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8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9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6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7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4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5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5179" name="Group 59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2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3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0" name="AutoShape 6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1" name="Text Box 6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5185" name="Group 65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8" name="AutoShape 6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Text Box 6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5188" name="Group 68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6" name="AutoShape 6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7" name="Text Box 7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191" name="Group 71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4" name="AutoShape 7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Text Box 7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5194" name="Group 74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2" name="AutoShape 7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Text Box 7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5197" name="Group 77"/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5150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" name="Text Box 7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5791200" y="602615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10s</a:t>
            </a:r>
          </a:p>
        </p:txBody>
      </p:sp>
      <p:sp>
        <p:nvSpPr>
          <p:cNvPr id="5149" name="WordArt 5"/>
          <p:cNvSpPr>
            <a:spLocks noChangeArrowheads="1" noChangeShapeType="1" noTextEdit="1"/>
          </p:cNvSpPr>
          <p:nvPr/>
        </p:nvSpPr>
        <p:spPr bwMode="auto">
          <a:xfrm>
            <a:off x="4495800" y="7000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2411272" y="4159070"/>
            <a:ext cx="7951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062255" y="2188303"/>
            <a:ext cx="813099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phi.</a:t>
            </a: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Action Button: Forward or Next 52">
            <a:hlinkClick r:id="rId12" action="ppaction://hlinksldjump" highlightClick="1"/>
          </p:cNvPr>
          <p:cNvSpPr/>
          <p:nvPr/>
        </p:nvSpPr>
        <p:spPr>
          <a:xfrm>
            <a:off x="7914020" y="5602746"/>
            <a:ext cx="555812" cy="258763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01664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356985" y="193676"/>
            <a:ext cx="9870141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5123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2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8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321300" y="16525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latin typeface=".VnBlack" panose="020B7200000000000000" pitchFamily="34" charset="0"/>
              </a:rPr>
              <a:t>C©u</a:t>
            </a:r>
            <a:r>
              <a:rPr lang="en-US" altLang="en-US" b="0" dirty="0">
                <a:latin typeface=".VnBlack" panose="020B7200000000000000" pitchFamily="34" charset="0"/>
              </a:rPr>
              <a:t> </a:t>
            </a:r>
            <a:r>
              <a:rPr lang="en-US" altLang="en-US" b="0" dirty="0" err="1">
                <a:latin typeface=".VnBlack" panose="020B7200000000000000" pitchFamily="34" charset="0"/>
              </a:rPr>
              <a:t>hái</a:t>
            </a:r>
            <a:r>
              <a:rPr lang="en-US" altLang="en-US" b="0" dirty="0">
                <a:latin typeface=".VnBlack" panose="020B7200000000000000" pitchFamily="34" charset="0"/>
              </a:rPr>
              <a:t> 6</a:t>
            </a:r>
          </a:p>
        </p:txBody>
      </p:sp>
      <p:pic>
        <p:nvPicPr>
          <p:cNvPr id="5130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362200" y="3688179"/>
            <a:ext cx="5603175" cy="71342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8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9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6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7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4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5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5179" name="Group 59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2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3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0" name="AutoShape 6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1" name="Text Box 6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5185" name="Group 65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8" name="AutoShape 6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Text Box 6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5188" name="Group 68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6" name="AutoShape 6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7" name="Text Box 7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191" name="Group 71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4" name="AutoShape 7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Text Box 7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5194" name="Group 74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2" name="AutoShape 7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Text Box 7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5197" name="Group 77"/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5150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" name="Text Box 7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5791200" y="602615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10s</a:t>
            </a:r>
          </a:p>
        </p:txBody>
      </p:sp>
      <p:sp>
        <p:nvSpPr>
          <p:cNvPr id="5149" name="WordArt 5"/>
          <p:cNvSpPr>
            <a:spLocks noChangeArrowheads="1" noChangeShapeType="1" noTextEdit="1"/>
          </p:cNvSpPr>
          <p:nvPr/>
        </p:nvSpPr>
        <p:spPr bwMode="auto">
          <a:xfrm>
            <a:off x="4495800" y="7000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2120036" y="3688179"/>
            <a:ext cx="7951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32336" y="2073154"/>
            <a:ext cx="911944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Action Button: Forward or Next 52">
            <a:hlinkClick r:id="rId12" action="ppaction://hlinksldjump" highlightClick="1"/>
          </p:cNvPr>
          <p:cNvSpPr/>
          <p:nvPr/>
        </p:nvSpPr>
        <p:spPr>
          <a:xfrm>
            <a:off x="7900573" y="6138069"/>
            <a:ext cx="555812" cy="258763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56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356985" y="193676"/>
            <a:ext cx="9870141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5123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2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8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321300" y="16525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latin typeface=".VnBlack" panose="020B7200000000000000" pitchFamily="34" charset="0"/>
              </a:rPr>
              <a:t>C©u</a:t>
            </a:r>
            <a:r>
              <a:rPr lang="en-US" altLang="en-US" b="0" dirty="0">
                <a:latin typeface=".VnBlack" panose="020B7200000000000000" pitchFamily="34" charset="0"/>
              </a:rPr>
              <a:t> </a:t>
            </a:r>
            <a:r>
              <a:rPr lang="en-US" altLang="en-US" b="0" dirty="0" err="1">
                <a:latin typeface=".VnBlack" panose="020B7200000000000000" pitchFamily="34" charset="0"/>
              </a:rPr>
              <a:t>hái</a:t>
            </a:r>
            <a:r>
              <a:rPr lang="en-US" altLang="en-US" b="0" dirty="0">
                <a:latin typeface=".VnBlack" panose="020B7200000000000000" pitchFamily="34" charset="0"/>
              </a:rPr>
              <a:t> 7</a:t>
            </a:r>
          </a:p>
        </p:txBody>
      </p:sp>
      <p:pic>
        <p:nvPicPr>
          <p:cNvPr id="5130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362200" y="3912489"/>
            <a:ext cx="8449235" cy="71342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8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9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6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7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4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5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5179" name="Group 59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2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3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0" name="AutoShape 6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1" name="Text Box 6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5185" name="Group 65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8" name="AutoShape 6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Text Box 6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5188" name="Group 68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6" name="AutoShape 6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7" name="Text Box 7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191" name="Group 71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4" name="AutoShape 7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Text Box 7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5194" name="Group 74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2" name="AutoShape 7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Text Box 7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5197" name="Group 77"/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5150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" name="Text Box 7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5791200" y="602615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10s</a:t>
            </a:r>
          </a:p>
        </p:txBody>
      </p:sp>
      <p:sp>
        <p:nvSpPr>
          <p:cNvPr id="5149" name="WordArt 5"/>
          <p:cNvSpPr>
            <a:spLocks noChangeArrowheads="1" noChangeShapeType="1" noTextEdit="1"/>
          </p:cNvSpPr>
          <p:nvPr/>
        </p:nvSpPr>
        <p:spPr bwMode="auto">
          <a:xfrm>
            <a:off x="4495800" y="7000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2174782" y="4102270"/>
            <a:ext cx="8824070" cy="48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35643" y="2327313"/>
            <a:ext cx="970877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Action Button: Forward or Next 52">
            <a:hlinkClick r:id="rId12" action="ppaction://hlinksldjump" highlightClick="1"/>
          </p:cNvPr>
          <p:cNvSpPr/>
          <p:nvPr/>
        </p:nvSpPr>
        <p:spPr>
          <a:xfrm>
            <a:off x="7900573" y="6138069"/>
            <a:ext cx="555812" cy="258763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8748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356985" y="193676"/>
            <a:ext cx="9870141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5123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2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8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321300" y="16525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latin typeface=".VnBlack" panose="020B7200000000000000" pitchFamily="34" charset="0"/>
              </a:rPr>
              <a:t>C©u</a:t>
            </a:r>
            <a:r>
              <a:rPr lang="en-US" altLang="en-US" b="0" dirty="0">
                <a:latin typeface=".VnBlack" panose="020B7200000000000000" pitchFamily="34" charset="0"/>
              </a:rPr>
              <a:t> </a:t>
            </a:r>
            <a:r>
              <a:rPr lang="en-US" altLang="en-US" b="0" dirty="0" err="1">
                <a:latin typeface=".VnBlack" panose="020B7200000000000000" pitchFamily="34" charset="0"/>
              </a:rPr>
              <a:t>hái</a:t>
            </a:r>
            <a:r>
              <a:rPr lang="en-US" altLang="en-US" b="0" dirty="0">
                <a:latin typeface=".VnBlack" panose="020B7200000000000000" pitchFamily="34" charset="0"/>
              </a:rPr>
              <a:t> 8</a:t>
            </a:r>
          </a:p>
        </p:txBody>
      </p:sp>
      <p:pic>
        <p:nvPicPr>
          <p:cNvPr id="5130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8" y="5559425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1541813" y="5231203"/>
            <a:ext cx="2953988" cy="71342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8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9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6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7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4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5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5179" name="Group 59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2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3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0" name="AutoShape 6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1" name="Text Box 6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5185" name="Group 65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8" name="AutoShape 6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Text Box 6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5188" name="Group 68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6" name="AutoShape 6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7" name="Text Box 7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191" name="Group 71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4" name="AutoShape 7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Text Box 7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5194" name="Group 74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2" name="AutoShape 7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Text Box 7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5197" name="Group 77"/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5150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" name="Text Box 7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5791200" y="602615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10s</a:t>
            </a:r>
          </a:p>
        </p:txBody>
      </p:sp>
      <p:sp>
        <p:nvSpPr>
          <p:cNvPr id="5149" name="WordArt 5"/>
          <p:cNvSpPr>
            <a:spLocks noChangeArrowheads="1" noChangeShapeType="1" noTextEdit="1"/>
          </p:cNvSpPr>
          <p:nvPr/>
        </p:nvSpPr>
        <p:spPr bwMode="auto">
          <a:xfrm>
            <a:off x="4495800" y="7000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1631301" y="5242222"/>
            <a:ext cx="3335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1631301" y="2229367"/>
            <a:ext cx="932150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00450" algn="l"/>
                <a:tab pos="5040313" algn="l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ction Button: Forward or Next 52">
            <a:hlinkClick r:id="rId12" action="ppaction://hlinksldjump" highlightClick="1"/>
          </p:cNvPr>
          <p:cNvSpPr/>
          <p:nvPr/>
        </p:nvSpPr>
        <p:spPr>
          <a:xfrm>
            <a:off x="7900573" y="6138069"/>
            <a:ext cx="555812" cy="258763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77036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237129" y="30210"/>
            <a:ext cx="9870141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5123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2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8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321300" y="16525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latin typeface=".VnBlack" panose="020B7200000000000000" pitchFamily="34" charset="0"/>
              </a:rPr>
              <a:t>C©u</a:t>
            </a:r>
            <a:r>
              <a:rPr lang="en-US" altLang="en-US" b="0" dirty="0">
                <a:latin typeface=".VnBlack" panose="020B7200000000000000" pitchFamily="34" charset="0"/>
              </a:rPr>
              <a:t> </a:t>
            </a:r>
            <a:r>
              <a:rPr lang="en-US" altLang="en-US" b="0" dirty="0" err="1">
                <a:latin typeface=".VnBlack" panose="020B7200000000000000" pitchFamily="34" charset="0"/>
              </a:rPr>
              <a:t>hái</a:t>
            </a:r>
            <a:r>
              <a:rPr lang="en-US" altLang="en-US" b="0" dirty="0">
                <a:latin typeface=".VnBlack" panose="020B7200000000000000" pitchFamily="34" charset="0"/>
              </a:rPr>
              <a:t> 9</a:t>
            </a:r>
          </a:p>
        </p:txBody>
      </p:sp>
      <p:pic>
        <p:nvPicPr>
          <p:cNvPr id="5130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142565" y="4110879"/>
            <a:ext cx="1191185" cy="71342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8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9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6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7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4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5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5179" name="Group 59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2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3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60" name="AutoShape 6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1" name="Text Box 6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5185" name="Group 65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8" name="AutoShape 6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Text Box 6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5188" name="Group 68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6" name="AutoShape 6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7" name="Text Box 7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191" name="Group 71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4" name="AutoShape 7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Text Box 7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5194" name="Group 74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5152" name="AutoShape 7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Text Box 7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5197" name="Group 77"/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5150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" name="Text Box 7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5791200" y="602615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10s</a:t>
            </a:r>
          </a:p>
        </p:txBody>
      </p:sp>
      <p:sp>
        <p:nvSpPr>
          <p:cNvPr id="5149" name="WordArt 5"/>
          <p:cNvSpPr>
            <a:spLocks noChangeArrowheads="1" noChangeShapeType="1" noTextEdit="1"/>
          </p:cNvSpPr>
          <p:nvPr/>
        </p:nvSpPr>
        <p:spPr bwMode="auto">
          <a:xfrm>
            <a:off x="4495800" y="7000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2127998" y="4198219"/>
            <a:ext cx="1877265" cy="48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100N</a:t>
            </a: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1588153" y="2304357"/>
            <a:ext cx="89198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8417858" y="2719855"/>
          <a:ext cx="954742" cy="55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57200" imgH="228600" progId="Equation.DSMT4">
                  <p:embed/>
                </p:oleObj>
              </mc:Choice>
              <mc:Fallback>
                <p:oleObj r:id="rId12" imgW="457200" imgH="22860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7858" y="2719855"/>
                        <a:ext cx="954742" cy="551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88153" y="3084714"/>
            <a:ext cx="89198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7023100" y="2016209"/>
          <a:ext cx="520700" cy="85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65028" imgH="457002" progId="Equation.DSMT4">
                  <p:embed/>
                </p:oleObj>
              </mc:Choice>
              <mc:Fallback>
                <p:oleObj r:id="rId14" imgW="165028" imgH="457002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2016209"/>
                        <a:ext cx="520700" cy="858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Action Button: Forward or Next 55">
            <a:hlinkClick r:id="rId16" action="ppaction://hlinksldjump" highlightClick="1"/>
          </p:cNvPr>
          <p:cNvSpPr/>
          <p:nvPr/>
        </p:nvSpPr>
        <p:spPr>
          <a:xfrm>
            <a:off x="7900573" y="6138069"/>
            <a:ext cx="555812" cy="258763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77011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692" y="766482"/>
            <a:ext cx="8590192" cy="538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87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824" y="472703"/>
            <a:ext cx="4312024" cy="683746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457" y="1495993"/>
            <a:ext cx="11013141" cy="315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base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81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352" y="2153583"/>
            <a:ext cx="6033247" cy="13255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TIẾT 102 :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LỰC HẤP DẪN</a:t>
            </a:r>
          </a:p>
        </p:txBody>
      </p:sp>
    </p:spTree>
    <p:extLst>
      <p:ext uri="{BB962C8B-B14F-4D97-AF65-F5344CB8AC3E}">
        <p14:creationId xmlns:p14="http://schemas.microsoft.com/office/powerpoint/2010/main" val="3194241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707775" y="860611"/>
            <a:ext cx="7247965" cy="3307977"/>
          </a:xfrm>
          <a:prstGeom prst="cloudCallout">
            <a:avLst>
              <a:gd name="adj1" fmla="val -35539"/>
              <a:gd name="adj2" fmla="val 77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5178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799" y="726601"/>
            <a:ext cx="11228295" cy="269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 kg.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2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7542"/>
            <a:ext cx="10515600" cy="228514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102 + 102. BÀI 43: 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LƯỢNG, LỰC HẤP DẪN</a:t>
            </a:r>
          </a:p>
        </p:txBody>
      </p:sp>
    </p:spTree>
    <p:extLst>
      <p:ext uri="{BB962C8B-B14F-4D97-AF65-F5344CB8AC3E}">
        <p14:creationId xmlns:p14="http://schemas.microsoft.com/office/powerpoint/2010/main" val="2919673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29554" y="1586752"/>
          <a:ext cx="9977716" cy="4612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3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17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92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×10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kg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tốc trọng trường so với Trái Đất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có khối lượng 1 kg thì lực hấp dẫn có độ lớn là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 Trời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2021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1989100000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332837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280,2 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Sao Mộc"/>
                        </a:rPr>
                        <a:t>Sao Mộc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1898600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317,83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2,535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25,35 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Sao Thổ"/>
                        </a:rPr>
                        <a:t>Sao Thổ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568460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95,159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 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9" name="Picture 2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6" y="3227294"/>
            <a:ext cx="1210234" cy="79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6" y="4222376"/>
            <a:ext cx="1210234" cy="7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6" y="5351929"/>
            <a:ext cx="1210234" cy="7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6868" y="429504"/>
            <a:ext cx="972941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ta thường dùng khái niệm "trọng lượng”của một vật ở trên một thiên thể nào đó để chỉ độ lớn lực hấp dẫn của thiên thể dó lên vật.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08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“VƯỢT QUA THỬ THÁCH"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72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7635" y="820270"/>
            <a:ext cx="509613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2820" y="2575483"/>
            <a:ext cx="6096000" cy="863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93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009901" y="140583"/>
            <a:ext cx="6351270" cy="1461911"/>
            <a:chOff x="1056" y="180"/>
            <a:chExt cx="3744" cy="624"/>
          </a:xfrm>
        </p:grpSpPr>
        <p:sp>
          <p:nvSpPr>
            <p:cNvPr id="20486" name="AutoShape 3"/>
            <p:cNvSpPr>
              <a:spLocks noChangeArrowheads="1"/>
            </p:cNvSpPr>
            <p:nvPr/>
          </p:nvSpPr>
          <p:spPr bwMode="auto">
            <a:xfrm>
              <a:off x="1056" y="180"/>
              <a:ext cx="3744" cy="624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rgbClr val="FFFF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>
              <a:prstShdw prst="shdw15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 b="1"/>
            </a:p>
          </p:txBody>
        </p:sp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2186" y="291"/>
              <a:ext cx="18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EM ĐÃ HỌC</a:t>
              </a:r>
            </a:p>
          </p:txBody>
        </p:sp>
      </p:grpSp>
      <p:pic>
        <p:nvPicPr>
          <p:cNvPr id="20483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4" y="5026026"/>
            <a:ext cx="150018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4859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893889" y="1743075"/>
            <a:ext cx="835342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333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5" y="5026026"/>
            <a:ext cx="150018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18605" y="327026"/>
            <a:ext cx="4229100" cy="685800"/>
            <a:chOff x="1104" y="1296"/>
            <a:chExt cx="3552" cy="432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1104" y="1296"/>
              <a:ext cx="3552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 b="1"/>
            </a:p>
          </p:txBody>
        </p:sp>
        <p:sp>
          <p:nvSpPr>
            <p:cNvPr id="2151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84" y="1344"/>
              <a:ext cx="2724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200" kern="10" dirty="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</a:t>
              </a:r>
              <a:r>
                <a:rPr lang="en-US" sz="3200" kern="10" dirty="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VỀ NHÀ</a:t>
              </a:r>
            </a:p>
          </p:txBody>
        </p:sp>
      </p:grp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024064" y="1012826"/>
            <a:ext cx="86439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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Học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thuộc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bài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đọc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trước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bài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sau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lực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ma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sát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”</a:t>
            </a:r>
            <a:b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</a:b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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Chuẩn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bị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tranh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ảnh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suất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hiện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lực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ma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sát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máng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nghiêng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xe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lăn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dây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.</a:t>
            </a:r>
            <a:b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</a:b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 2" pitchFamily="18" charset="2"/>
            </a:endParaRPr>
          </a:p>
          <a:p>
            <a:pPr>
              <a:spcBef>
                <a:spcPct val="50000"/>
              </a:spcBef>
              <a:defRPr/>
            </a:pP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6930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40239" y="468313"/>
            <a:ext cx="28797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53029" y="1320800"/>
          <a:ext cx="9376230" cy="532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5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5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2424">
                <a:tc>
                  <a:txBody>
                    <a:bodyPr/>
                    <a:lstStyle/>
                    <a:p>
                      <a:r>
                        <a:rPr lang="en-US" sz="2800" dirty="0"/>
                        <a:t>Thí</a:t>
                      </a:r>
                      <a:r>
                        <a:rPr lang="en-US" sz="2800" baseline="0" dirty="0"/>
                        <a:t> nghiệm</a:t>
                      </a:r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Kết</a:t>
                      </a:r>
                      <a:r>
                        <a:rPr lang="en-US" sz="2800" baseline="0" dirty="0"/>
                        <a:t> quả</a:t>
                      </a:r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Lực</a:t>
                      </a:r>
                      <a:r>
                        <a:rPr lang="en-US" sz="2800" baseline="0" dirty="0"/>
                        <a:t> tác dụng</a:t>
                      </a:r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Phương</a:t>
                      </a:r>
                      <a:r>
                        <a:rPr lang="en-US" sz="2800" baseline="0" dirty="0"/>
                        <a:t> của lực tác dụng</a:t>
                      </a:r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Chiều</a:t>
                      </a:r>
                      <a:r>
                        <a:rPr lang="en-US" sz="2800" baseline="0" dirty="0"/>
                        <a:t> của lực tác dụng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604">
                <a:tc rowSpan="2">
                  <a:txBody>
                    <a:bodyPr/>
                    <a:lstStyle/>
                    <a:p>
                      <a:r>
                        <a:rPr lang="en-US" sz="2800" dirty="0"/>
                        <a:t>Treo quả</a:t>
                      </a:r>
                      <a:r>
                        <a:rPr lang="en-US" sz="2800" baseline="0" dirty="0"/>
                        <a:t> nặng vào lò xo</a:t>
                      </a:r>
                      <a:endParaRPr lang="en-US" sz="2800" dirty="0"/>
                    </a:p>
                  </a:txBody>
                  <a:tcPr marT="45718" marB="45718"/>
                </a:tc>
                <a:tc rowSpan="2"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6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2424">
                <a:tc>
                  <a:txBody>
                    <a:bodyPr/>
                    <a:lstStyle/>
                    <a:p>
                      <a:r>
                        <a:rPr lang="en-US" sz="2800" dirty="0"/>
                        <a:t>Cầm</a:t>
                      </a:r>
                      <a:r>
                        <a:rPr lang="en-US" sz="2800" baseline="0" dirty="0"/>
                        <a:t> viên phấn trên cao rồi buông tay</a:t>
                      </a:r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6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40239" y="468313"/>
            <a:ext cx="28797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nhóm: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45065" y="1397000"/>
          <a:ext cx="10656715" cy="49987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1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1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86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Thí</a:t>
                      </a:r>
                      <a:r>
                        <a:rPr lang="en-US" sz="2400" baseline="0" dirty="0"/>
                        <a:t> nghiệm</a:t>
                      </a:r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Kết</a:t>
                      </a:r>
                      <a:r>
                        <a:rPr lang="en-US" sz="2400" baseline="0" dirty="0"/>
                        <a:t> quả</a:t>
                      </a:r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Lực</a:t>
                      </a:r>
                      <a:r>
                        <a:rPr lang="en-US" sz="2400" baseline="0" dirty="0"/>
                        <a:t> tác dụng</a:t>
                      </a:r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Phương</a:t>
                      </a:r>
                      <a:r>
                        <a:rPr lang="en-US" sz="2400" baseline="0" dirty="0"/>
                        <a:t> của lực tác dụng</a:t>
                      </a:r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Chiều</a:t>
                      </a:r>
                      <a:r>
                        <a:rPr lang="en-US" sz="2400" baseline="0" dirty="0"/>
                        <a:t> của lực tác dụng</a:t>
                      </a: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986"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Treo quả</a:t>
                      </a:r>
                      <a:r>
                        <a:rPr lang="en-US" sz="2400" baseline="0" dirty="0"/>
                        <a:t> nặng vào lò xo</a:t>
                      </a:r>
                      <a:endParaRPr lang="en-US" sz="2400" dirty="0"/>
                    </a:p>
                  </a:txBody>
                  <a:tcPr marT="45718" marB="45718"/>
                </a:tc>
                <a:tc row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9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Cầm</a:t>
                      </a:r>
                      <a:r>
                        <a:rPr lang="en-US" sz="2400" baseline="0" dirty="0"/>
                        <a:t> viên phấn trên cao rồi buông tay</a:t>
                      </a:r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372" y="3172487"/>
            <a:ext cx="1438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Lò</a:t>
            </a:r>
            <a:r>
              <a:rPr lang="en-US" sz="2800" dirty="0"/>
              <a:t> xo </a:t>
            </a:r>
            <a:r>
              <a:rPr lang="en-US" sz="2800" dirty="0" err="1"/>
              <a:t>dãn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83199" y="2818544"/>
            <a:ext cx="1921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Lò</a:t>
            </a:r>
            <a:r>
              <a:rPr lang="en-US" sz="2400" dirty="0"/>
              <a:t> xo t/d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83200" y="3880373"/>
            <a:ext cx="17376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t/d </a:t>
            </a:r>
            <a:r>
              <a:rPr lang="en-US" sz="2600" dirty="0" err="1"/>
              <a:t>lực</a:t>
            </a:r>
            <a:r>
              <a:rPr lang="en-US" sz="2600" dirty="0"/>
              <a:t> </a:t>
            </a:r>
            <a:r>
              <a:rPr lang="en-US" sz="2600" dirty="0" err="1"/>
              <a:t>lên</a:t>
            </a:r>
            <a:r>
              <a:rPr lang="en-US" sz="2600" dirty="0"/>
              <a:t> </a:t>
            </a:r>
            <a:r>
              <a:rPr lang="en-US" sz="2600" dirty="0" err="1"/>
              <a:t>lò</a:t>
            </a:r>
            <a:r>
              <a:rPr lang="en-US" sz="2600" dirty="0"/>
              <a:t> xo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9964" y="2711299"/>
            <a:ext cx="1552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27208" y="4034261"/>
            <a:ext cx="1552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389713" y="2755275"/>
            <a:ext cx="1921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433987" y="4030583"/>
            <a:ext cx="2124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6743" y="5396012"/>
            <a:ext cx="194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phấn</a:t>
            </a:r>
            <a:r>
              <a:rPr lang="en-US" sz="2400" dirty="0"/>
              <a:t> </a:t>
            </a:r>
            <a:r>
              <a:rPr lang="en-US" sz="2400" dirty="0" err="1"/>
              <a:t>rơi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3199" y="5222213"/>
            <a:ext cx="2027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hút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27208" y="5195957"/>
            <a:ext cx="1552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284153" y="5305891"/>
            <a:ext cx="2027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89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1200" y="420335"/>
            <a:ext cx="10476089" cy="517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xo…………  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H2.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………..……    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H3.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   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………………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H4.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H5.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H6.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………..   ,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8233" y="1596157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4582" y="1993333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yên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95060" y="2363801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3572" y="2363800"/>
            <a:ext cx="23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4903" y="2345644"/>
            <a:ext cx="2715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hút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1757" y="2789753"/>
            <a:ext cx="15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02090" y="2745420"/>
            <a:ext cx="1837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6111" y="3519349"/>
            <a:ext cx="2231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0631" y="3131443"/>
            <a:ext cx="15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7644" y="3977048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rơi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2988" y="4358896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hút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51757" y="4715062"/>
            <a:ext cx="15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8331" y="5092347"/>
            <a:ext cx="2231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2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82589" y="588841"/>
            <a:ext cx="832373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H1.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48" y="2027691"/>
            <a:ext cx="7449670" cy="220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75011" y="4492183"/>
            <a:ext cx="9897035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85646" y="3375212"/>
            <a:ext cx="537882" cy="4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67434" y="5383839"/>
            <a:ext cx="376517" cy="478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307" y="4344325"/>
            <a:ext cx="5822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1434" y="4089122"/>
            <a:ext cx="4625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r="1712"/>
          <a:stretch/>
        </p:blipFill>
        <p:spPr>
          <a:xfrm>
            <a:off x="661479" y="1023193"/>
            <a:ext cx="5015752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8" y="1023193"/>
            <a:ext cx="4867837" cy="26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1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LỰC HÚT CỦA TRÁI ĐẤT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9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2069</Words>
  <Application>Microsoft Macintosh PowerPoint</Application>
  <PresentationFormat>Widescreen</PresentationFormat>
  <Paragraphs>351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.VnArial</vt:lpstr>
      <vt:lpstr>.VnArial Narrow</vt:lpstr>
      <vt:lpstr>.VnBlack</vt:lpstr>
      <vt:lpstr>.VnTime</vt:lpstr>
      <vt:lpstr>Arial</vt:lpstr>
      <vt:lpstr>Calibri</vt:lpstr>
      <vt:lpstr>Calibri Light</vt:lpstr>
      <vt:lpstr>Constantia</vt:lpstr>
      <vt:lpstr>Times New Roman</vt:lpstr>
      <vt:lpstr>Wingdings</vt:lpstr>
      <vt:lpstr>Office Theme</vt:lpstr>
      <vt:lpstr>Equation.DSMT4</vt:lpstr>
      <vt:lpstr>PowerPoint Presentation</vt:lpstr>
      <vt:lpstr>PowerPoint Presentation</vt:lpstr>
      <vt:lpstr>TIẾT 102 + 102. BÀI 43:  TRỌNG LƯỢNG, LỰC HẤP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LỰC HÚT CỦA TRÁI ĐẤT</vt:lpstr>
      <vt:lpstr>PowerPoint Presentation</vt:lpstr>
      <vt:lpstr>2. TRỌNG LƯỢNG VÀ LỰC HÚT CỦA TRÁI ĐẤT</vt:lpstr>
      <vt:lpstr>2. TRỌNG LƯỢNG VÀ LỰC HÚT CỦA TRÁI ĐẤT</vt:lpstr>
      <vt:lpstr>PowerPoint Presentation</vt:lpstr>
      <vt:lpstr>PowerPoint Presentation</vt:lpstr>
      <vt:lpstr>Hãy dùng lực kế đo trọng lượng của các quả cân khối lượng 100g,200g,500g và ghi kết quả vào bảng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               TIẾT 102 :  4.  LỰC HẤP DẪN</vt:lpstr>
      <vt:lpstr>PowerPoint Presentation</vt:lpstr>
      <vt:lpstr>PowerPoint Presentation</vt:lpstr>
      <vt:lpstr>PowerPoint Presentation</vt:lpstr>
      <vt:lpstr>trò chơi “VƯỢT QUA THỬ THÁCH"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nhungglalas@gmail.com</dc:creator>
  <cp:lastModifiedBy>nhungglalas@gmail.com</cp:lastModifiedBy>
  <cp:revision>1</cp:revision>
  <dcterms:created xsi:type="dcterms:W3CDTF">2024-03-31T08:38:13Z</dcterms:created>
  <dcterms:modified xsi:type="dcterms:W3CDTF">2024-03-31T08:38:56Z</dcterms:modified>
</cp:coreProperties>
</file>