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Lst>
  <p:notesMasterIdLst>
    <p:notesMasterId r:id="rId34"/>
  </p:notesMasterIdLst>
  <p:sldIdLst>
    <p:sldId id="269" r:id="rId5"/>
    <p:sldId id="268" r:id="rId6"/>
    <p:sldId id="270" r:id="rId7"/>
    <p:sldId id="271" r:id="rId8"/>
    <p:sldId id="272" r:id="rId9"/>
    <p:sldId id="274" r:id="rId10"/>
    <p:sldId id="275" r:id="rId11"/>
    <p:sldId id="276" r:id="rId12"/>
    <p:sldId id="277" r:id="rId13"/>
    <p:sldId id="278" r:id="rId14"/>
    <p:sldId id="279" r:id="rId15"/>
    <p:sldId id="280" r:id="rId16"/>
    <p:sldId id="281" r:id="rId17"/>
    <p:sldId id="282" r:id="rId18"/>
    <p:sldId id="283" r:id="rId19"/>
    <p:sldId id="285" r:id="rId20"/>
    <p:sldId id="284" r:id="rId21"/>
    <p:sldId id="286" r:id="rId22"/>
    <p:sldId id="287" r:id="rId23"/>
    <p:sldId id="288" r:id="rId24"/>
    <p:sldId id="289" r:id="rId25"/>
    <p:sldId id="290" r:id="rId26"/>
    <p:sldId id="291" r:id="rId27"/>
    <p:sldId id="292" r:id="rId28"/>
    <p:sldId id="293" r:id="rId29"/>
    <p:sldId id="294" r:id="rId30"/>
    <p:sldId id="295" r:id="rId31"/>
    <p:sldId id="296" r:id="rId32"/>
    <p:sldId id="310" r:id="rId33"/>
  </p:sldIdLst>
  <p:sldSz cx="12192000" cy="6858000"/>
  <p:notesSz cx="6858000" cy="9144000"/>
  <p:embeddedFontLst>
    <p:embeddedFont>
      <p:font typeface="Cambria Math" panose="02040503050406030204" pitchFamily="18" charset="0"/>
      <p:regular r:id="rId35"/>
    </p:embeddedFont>
    <p:embeddedFont>
      <p:font typeface="Tahoma" panose="020B0604030504040204" pitchFamily="3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73" d="100"/>
          <a:sy n="73" d="100"/>
        </p:scale>
        <p:origin x="22"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75B4-288D-4554-BC4E-49FE9751EE07}"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2FBF-79DE-4A49-942A-8A1CA12E299B}" type="slidenum">
              <a:rPr lang="en-US" smtClean="0"/>
              <a:t>‹#›</a:t>
            </a:fld>
            <a:endParaRPr lang="en-US"/>
          </a:p>
        </p:txBody>
      </p:sp>
    </p:spTree>
    <p:extLst>
      <p:ext uri="{BB962C8B-B14F-4D97-AF65-F5344CB8AC3E}">
        <p14:creationId xmlns:p14="http://schemas.microsoft.com/office/powerpoint/2010/main" val="72216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08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9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44259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12531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81367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0140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2701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17312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6586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6511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1617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07743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723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20598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479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27008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6045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53536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9218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82497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4793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93144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5775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55581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02511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0884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9530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43865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9543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375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7349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9566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306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8979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61920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07387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86742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8720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2/16/2024</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2/16/2024</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04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54327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78446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gif"/><Relationship Id="rId2" Type="http://schemas.openxmlformats.org/officeDocument/2006/relationships/audio" Target="../media/media1.mp3"/><Relationship Id="rId16" Type="http://schemas.openxmlformats.org/officeDocument/2006/relationships/image" Target="../media/image14.gif"/><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gif"/></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4.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png"/><Relationship Id="rId22" Type="http://schemas.openxmlformats.org/officeDocument/2006/relationships/image" Target="../media/image21.png"/><Relationship Id="rId27"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5.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2.xml"/><Relationship Id="rId21" Type="http://schemas.openxmlformats.org/officeDocument/2006/relationships/image" Target="../media/image24.png"/><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20.gif"/><Relationship Id="rId25" Type="http://schemas.openxmlformats.org/officeDocument/2006/relationships/image" Target="../media/image4.png"/><Relationship Id="rId2" Type="http://schemas.microsoft.com/office/2007/relationships/media" Target="../media/media2.mp3"/><Relationship Id="rId16" Type="http://schemas.openxmlformats.org/officeDocument/2006/relationships/image" Target="../media/image19.gif"/><Relationship Id="rId20"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3.png"/><Relationship Id="rId5" Type="http://schemas.openxmlformats.org/officeDocument/2006/relationships/audio" Target="../media/audio2.wav"/><Relationship Id="rId15" Type="http://schemas.openxmlformats.org/officeDocument/2006/relationships/image" Target="../media/image18.gif"/><Relationship Id="rId23" Type="http://schemas.openxmlformats.org/officeDocument/2006/relationships/image" Target="../media/image27.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8.png"/><Relationship Id="rId22" Type="http://schemas.openxmlformats.org/officeDocument/2006/relationships/image" Target="../media/image25.png"/><Relationship Id="rId27"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png"/><Relationship Id="rId22" Type="http://schemas.openxmlformats.org/officeDocument/2006/relationships/image" Target="../media/image21.png"/><Relationship Id="rId27"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9.png"/><Relationship Id="rId22" Type="http://schemas.openxmlformats.org/officeDocument/2006/relationships/image" Target="../media/image21.png"/><Relationship Id="rId27"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808515"/>
            <a:ext cx="11173097" cy="1143000"/>
          </a:xfrm>
        </p:spPr>
        <p:txBody>
          <a:bodyPr>
            <a:normAutofit/>
          </a:bodyPr>
          <a:lstStyle/>
          <a:p>
            <a:pPr algn="l"/>
            <a:r>
              <a:rPr lang="en-US" sz="2600" b="1">
                <a:latin typeface="Times New Roman" panose="02020603050405020304" pitchFamily="18" charset="0"/>
                <a:cs typeface="Times New Roman" panose="02020603050405020304" pitchFamily="18" charset="0"/>
              </a:rPr>
              <a:t>Luyện tập 1: </a:t>
            </a:r>
            <a:r>
              <a:rPr lang="en-US" sz="2600">
                <a:latin typeface="Times New Roman" panose="02020603050405020304" pitchFamily="18" charset="0"/>
                <a:cs typeface="Times New Roman" panose="02020603050405020304" pitchFamily="18" charset="0"/>
              </a:rPr>
              <a:t>Cho hàm số y = 4x+3. Tìm điểm thuộc đồ thị của hàm số có hoành độ bằng 0 </a:t>
            </a:r>
          </a:p>
        </p:txBody>
      </p:sp>
      <p:sp>
        <p:nvSpPr>
          <p:cNvPr id="3" name="Content Placeholder 2"/>
          <p:cNvSpPr>
            <a:spLocks noGrp="1"/>
          </p:cNvSpPr>
          <p:nvPr>
            <p:ph idx="1"/>
          </p:nvPr>
        </p:nvSpPr>
        <p:spPr>
          <a:xfrm>
            <a:off x="609599" y="1208317"/>
            <a:ext cx="10972800" cy="1600198"/>
          </a:xfrm>
        </p:spPr>
        <p:txBody>
          <a:bodyPr>
            <a:normAutofit/>
          </a:bodyPr>
          <a:lstStyle/>
          <a:p>
            <a:pPr marL="0" indent="0" algn="ctr">
              <a:buNone/>
            </a:pPr>
            <a:r>
              <a:rPr lang="en-US" sz="2600" b="1" i="1">
                <a:latin typeface="Times New Roman" panose="02020603050405020304" pitchFamily="18" charset="0"/>
                <a:cs typeface="Times New Roman" panose="02020603050405020304" pitchFamily="18" charset="0"/>
              </a:rPr>
              <a:t>Giải</a:t>
            </a:r>
          </a:p>
          <a:p>
            <a:pPr marL="0" indent="0">
              <a:buNone/>
            </a:pPr>
            <a:r>
              <a:rPr lang="en-US" sz="2600">
                <a:latin typeface="Times New Roman" panose="02020603050405020304" pitchFamily="18" charset="0"/>
                <a:cs typeface="Times New Roman" panose="02020603050405020304" pitchFamily="18" charset="0"/>
              </a:rPr>
              <a:t>Với x = 0 thì y = 3.0-4=-4</a:t>
            </a:r>
          </a:p>
          <a:p>
            <a:pPr marL="0" indent="0">
              <a:buNone/>
            </a:pPr>
            <a:r>
              <a:rPr lang="en-US" sz="2600">
                <a:latin typeface="Times New Roman" panose="02020603050405020304" pitchFamily="18" charset="0"/>
                <a:cs typeface="Times New Roman" panose="02020603050405020304" pitchFamily="18" charset="0"/>
              </a:rPr>
              <a:t>Vậy điểm có hoành độ bằng 0 thuộc đồ thị hàm số y=3x-4 là (0;4)</a:t>
            </a:r>
          </a:p>
        </p:txBody>
      </p:sp>
      <p:sp>
        <p:nvSpPr>
          <p:cNvPr id="4" name="Title 1"/>
          <p:cNvSpPr txBox="1">
            <a:spLocks/>
          </p:cNvSpPr>
          <p:nvPr/>
        </p:nvSpPr>
        <p:spPr>
          <a:xfrm>
            <a:off x="761999" y="427038"/>
            <a:ext cx="111730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a:latin typeface="Times New Roman" panose="02020603050405020304" pitchFamily="18" charset="0"/>
                <a:cs typeface="Times New Roman" panose="02020603050405020304" pitchFamily="18" charset="0"/>
              </a:rPr>
              <a:t>Ví dụ 2: </a:t>
            </a:r>
            <a:r>
              <a:rPr lang="en-US" sz="2600">
                <a:latin typeface="Times New Roman" panose="02020603050405020304" pitchFamily="18" charset="0"/>
                <a:cs typeface="Times New Roman" panose="02020603050405020304" pitchFamily="18" charset="0"/>
              </a:rPr>
              <a:t>Cho hàm số y = 3x-4. Tìm điểm thuộc đồ thị của hàm số có hoành độ bằng 0 </a:t>
            </a:r>
          </a:p>
        </p:txBody>
      </p:sp>
      <p:sp>
        <p:nvSpPr>
          <p:cNvPr id="6" name="Rectangle 5"/>
          <p:cNvSpPr/>
          <p:nvPr/>
        </p:nvSpPr>
        <p:spPr>
          <a:xfrm>
            <a:off x="666204" y="3589794"/>
            <a:ext cx="10859590" cy="2317558"/>
          </a:xfrm>
          <a:prstGeom prst="rect">
            <a:avLst/>
          </a:prstGeom>
        </p:spPr>
        <p:txBody>
          <a:bodyPr wrap="square">
            <a:spAutoFit/>
          </a:bodyPr>
          <a:lstStyle/>
          <a:p>
            <a:pPr algn="ctr">
              <a:lnSpc>
                <a:spcPct val="11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Điểm thuộc đồ thị có hoành độ bằng 0 nên x = 0</a:t>
            </a:r>
          </a:p>
          <a:p>
            <a:pPr>
              <a:lnSpc>
                <a:spcPct val="115000"/>
              </a:lnSpc>
              <a:spcAft>
                <a:spcPts val="1000"/>
              </a:spcAft>
            </a:pPr>
            <a:r>
              <a:rPr lang="en-US" sz="2600">
                <a:latin typeface="Times New Roman" panose="02020603050405020304" pitchFamily="18" charset="0"/>
                <a:ea typeface="Calibri" panose="020F0502020204030204" pitchFamily="34" charset="0"/>
              </a:rPr>
              <a:t>Thay x = 0 vào y = 4x+3 ta được y=3</a:t>
            </a:r>
          </a:p>
          <a:p>
            <a:pPr>
              <a:lnSpc>
                <a:spcPct val="115000"/>
              </a:lnSpc>
              <a:spcAft>
                <a:spcPts val="1000"/>
              </a:spcAft>
            </a:pPr>
            <a:r>
              <a:rPr lang="en-US" sz="2600">
                <a:latin typeface="Times New Roman" panose="02020603050405020304" pitchFamily="18" charset="0"/>
                <a:ea typeface="Calibri" panose="020F0502020204030204" pitchFamily="34" charset="0"/>
              </a:rPr>
              <a:t>Vậy điểm thuộc </a:t>
            </a:r>
            <a:r>
              <a:rPr lang="en-US" sz="2600">
                <a:latin typeface="Times New Roman" panose="02020603050405020304" pitchFamily="18" charset="0"/>
                <a:cs typeface="Times New Roman" panose="02020603050405020304" pitchFamily="18" charset="0"/>
              </a:rPr>
              <a:t>đồ thị của hàm số có hoành độ bằng 0 </a:t>
            </a:r>
            <a:r>
              <a:rPr lang="en-US" sz="2600">
                <a:latin typeface="Times New Roman" panose="02020603050405020304" pitchFamily="18" charset="0"/>
                <a:ea typeface="Calibri" panose="020F0502020204030204" pitchFamily="34" charset="0"/>
              </a:rPr>
              <a:t>là (0;3)</a:t>
            </a:r>
          </a:p>
        </p:txBody>
      </p:sp>
      <mc:AlternateContent xmlns:mc="http://schemas.openxmlformats.org/markup-compatibility/2006" xmlns:a14="http://schemas.microsoft.com/office/drawing/2010/main">
        <mc:Choice Requires="a14">
          <p:sp>
            <p:nvSpPr>
              <p:cNvPr id="7" name="Rectangle 6"/>
              <p:cNvSpPr/>
              <p:nvPr/>
            </p:nvSpPr>
            <p:spPr>
              <a:xfrm>
                <a:off x="513804" y="5907352"/>
                <a:ext cx="11268892" cy="492443"/>
              </a:xfrm>
              <a:prstGeom prst="rect">
                <a:avLst/>
              </a:prstGeom>
            </p:spPr>
            <p:txBody>
              <a:bodyPr wrap="square">
                <a:spAutoFit/>
              </a:bodyPr>
              <a:lstStyle/>
              <a:p>
                <a:r>
                  <a:rPr lang="en-US" sz="2600" b="1">
                    <a:solidFill>
                      <a:srgbClr val="C00000"/>
                    </a:solidFill>
                    <a:latin typeface="Times New Roman" panose="02020603050405020304" pitchFamily="18" charset="0"/>
                    <a:ea typeface="Calibri" panose="020F0502020204030204" pitchFamily="34" charset="0"/>
                  </a:rPr>
                  <a:t>Nhận xét</a:t>
                </a:r>
                <a:r>
                  <a:rPr lang="en-US" sz="2600">
                    <a:solidFill>
                      <a:srgbClr val="C00000"/>
                    </a:solidFill>
                    <a:latin typeface="Times New Roman" panose="02020603050405020304" pitchFamily="18" charset="0"/>
                    <a:ea typeface="Calibri" panose="020F0502020204030204" pitchFamily="34" charset="0"/>
                  </a:rPr>
                  <a:t>: </a:t>
                </a:r>
                <a:r>
                  <a:rPr lang="en-US" sz="2600" b="1" i="1">
                    <a:solidFill>
                      <a:srgbClr val="C00000"/>
                    </a:solidFill>
                    <a:latin typeface="Times New Roman" panose="02020603050405020304" pitchFamily="18" charset="0"/>
                    <a:ea typeface="Calibri" panose="020F0502020204030204" pitchFamily="34" charset="0"/>
                  </a:rPr>
                  <a:t>Đồ thị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cắt trục tung tại điểm có tung độ bằng b</a:t>
                </a:r>
                <a:endParaRPr lang="en-US" sz="2600">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13804" y="5907352"/>
                <a:ext cx="11268892" cy="492443"/>
              </a:xfrm>
              <a:prstGeom prst="rect">
                <a:avLst/>
              </a:prstGeom>
              <a:blipFill>
                <a:blip r:embed="rId2"/>
                <a:stretch>
                  <a:fillRect l="-973" t="-12346" r="-487" b="-29630"/>
                </a:stretch>
              </a:blipFill>
            </p:spPr>
            <p:txBody>
              <a:bodyPr/>
              <a:lstStyle/>
              <a:p>
                <a:r>
                  <a:rPr lang="en-US">
                    <a:noFill/>
                  </a:rPr>
                  <a:t> </a:t>
                </a:r>
              </a:p>
            </p:txBody>
          </p:sp>
        </mc:Fallback>
      </mc:AlternateContent>
    </p:spTree>
    <p:extLst>
      <p:ext uri="{BB962C8B-B14F-4D97-AF65-F5344CB8AC3E}">
        <p14:creationId xmlns:p14="http://schemas.microsoft.com/office/powerpoint/2010/main" val="29563490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6516"/>
          </a:xfrm>
        </p:spPr>
        <p:txBody>
          <a:bodyPr>
            <a:normAutofit fontScale="90000"/>
          </a:bodyPr>
          <a:lstStyle/>
          <a:p>
            <a:pPr algn="l"/>
            <a:r>
              <a:rPr lang="en-US" sz="2600" b="1">
                <a:latin typeface="Times New Roman" panose="02020603050405020304" pitchFamily="18" charset="0"/>
                <a:cs typeface="Times New Roman" panose="02020603050405020304" pitchFamily="18" charset="0"/>
              </a:rPr>
              <a:t>II - VẼ ĐỒ THỊ CỦA HÀM SỐ BẬC NHẤT</a:t>
            </a:r>
            <a:br>
              <a:rPr lang="en-US" sz="2600">
                <a:latin typeface="Times New Roman" panose="02020603050405020304" pitchFamily="18" charset="0"/>
                <a:cs typeface="Times New Roman" panose="02020603050405020304" pitchFamily="18" charset="0"/>
              </a:rPr>
            </a:br>
            <a:endParaRPr lang="en-US" sz="2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72731" y="672896"/>
                <a:ext cx="6535443" cy="592470"/>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1. Trường hợp 1: </a:t>
                </a:r>
                <a:r>
                  <a:rPr lang="en-US" sz="2600" b="1" i="1">
                    <a:solidFill>
                      <a:srgbClr val="C00000"/>
                    </a:solidFill>
                    <a:latin typeface="Times New Roman" panose="02020603050405020304" pitchFamily="18" charset="0"/>
                    <a:ea typeface="Calibri" panose="020F0502020204030204" pitchFamily="34" charset="0"/>
                  </a:rPr>
                  <a:t>Đồ 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2731" y="672896"/>
                <a:ext cx="6535443" cy="592470"/>
              </a:xfrm>
              <a:prstGeom prst="rect">
                <a:avLst/>
              </a:prstGeom>
              <a:blipFill>
                <a:blip r:embed="rId2"/>
                <a:stretch>
                  <a:fillRect l="-1679" r="-653" b="-17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2251" y="1265366"/>
                <a:ext cx="11314469" cy="1045735"/>
              </a:xfrm>
              <a:prstGeom prst="rect">
                <a:avLst/>
              </a:prstGeom>
            </p:spPr>
            <p:txBody>
              <a:bodyPr wrap="square">
                <a:spAutoFit/>
              </a:bodyPr>
              <a:lstStyle/>
              <a:p>
                <a:pPr algn="just">
                  <a:lnSpc>
                    <a:spcPct val="125000"/>
                  </a:lnSpc>
                  <a:spcAft>
                    <a:spcPts val="1000"/>
                  </a:spcAft>
                </a:pPr>
                <a:r>
                  <a:rPr lang="en-US" sz="2600" b="1" i="1">
                    <a:solidFill>
                      <a:srgbClr val="C00000"/>
                    </a:solidFill>
                    <a:latin typeface="Times New Roman" panose="02020603050405020304" pitchFamily="18" charset="0"/>
                    <a:ea typeface="Calibri" panose="020F0502020204030204" pitchFamily="34" charset="0"/>
                  </a:rPr>
                  <a:t>Để vẽ đồ 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có thể xác định điểm A(1;a) rồi vẽ đường thẳng đi qua điểm O và A.</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2251" y="1265366"/>
                <a:ext cx="11314469" cy="1045735"/>
              </a:xfrm>
              <a:prstGeom prst="rect">
                <a:avLst/>
              </a:prstGeom>
              <a:blipFill>
                <a:blip r:embed="rId3"/>
                <a:stretch>
                  <a:fillRect l="-970" t="-585" r="-970" b="-14035"/>
                </a:stretch>
              </a:blipFill>
            </p:spPr>
            <p:txBody>
              <a:bodyPr/>
              <a:lstStyle/>
              <a:p>
                <a:r>
                  <a:rPr lang="en-US">
                    <a:noFill/>
                  </a:rPr>
                  <a:t> </a:t>
                </a:r>
              </a:p>
            </p:txBody>
          </p:sp>
        </mc:Fallback>
      </mc:AlternateContent>
      <p:sp>
        <p:nvSpPr>
          <p:cNvPr id="6" name="Rectangle 5"/>
          <p:cNvSpPr/>
          <p:nvPr/>
        </p:nvSpPr>
        <p:spPr>
          <a:xfrm>
            <a:off x="152155" y="2311101"/>
            <a:ext cx="5251759" cy="553293"/>
          </a:xfrm>
          <a:prstGeom prst="rect">
            <a:avLst/>
          </a:prstGeom>
        </p:spPr>
        <p:txBody>
          <a:bodyPr wrap="none">
            <a:spAutoFit/>
          </a:bodyPr>
          <a:lstStyle/>
          <a:p>
            <a:pPr marL="457200" algn="just">
              <a:lnSpc>
                <a:spcPct val="125000"/>
              </a:lnSpc>
              <a:spcAft>
                <a:spcPts val="0"/>
              </a:spcAft>
            </a:pPr>
            <a:r>
              <a:rPr lang="vi-VN" sz="2600" b="1" i="1">
                <a:latin typeface="Times New Roman" panose="02020603050405020304" pitchFamily="18" charset="0"/>
                <a:ea typeface="Calibri" panose="020F0502020204030204" pitchFamily="34" charset="0"/>
                <a:cs typeface="Times New Roman" panose="02020603050405020304" pitchFamily="18" charset="0"/>
              </a:rPr>
              <a:t>Ví dụ 3: </a:t>
            </a:r>
            <a:r>
              <a:rPr lang="en-US" sz="2600">
                <a:latin typeface="Times New Roman" panose="02020603050405020304" pitchFamily="18" charset="0"/>
                <a:ea typeface="Calibri" panose="020F0502020204030204" pitchFamily="34" charset="0"/>
                <a:cs typeface="Times New Roman" panose="02020603050405020304" pitchFamily="18" charset="0"/>
              </a:rPr>
              <a:t>Vẽ đồ thị hàm số y = -2x </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318222" y="2811237"/>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542251" y="3534347"/>
            <a:ext cx="4765279" cy="1173976"/>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là đường thẳng</a:t>
            </a:r>
          </a:p>
          <a:p>
            <a:pPr algn="just">
              <a:lnSpc>
                <a:spcPct val="125000"/>
              </a:lnSpc>
              <a:spcAft>
                <a:spcPts val="1000"/>
              </a:spcAft>
            </a:pPr>
            <a:r>
              <a:rPr lang="en-US" sz="2600">
                <a:latin typeface="Times New Roman" panose="02020603050405020304" pitchFamily="18" charset="0"/>
                <a:ea typeface="Calibri" panose="020F0502020204030204" pitchFamily="34" charset="0"/>
              </a:rPr>
              <a:t> đi qua hai điểm O(0;0) và A(1;-2)</a:t>
            </a:r>
          </a:p>
        </p:txBody>
      </p:sp>
      <p:pic>
        <p:nvPicPr>
          <p:cNvPr id="9" name="Picture 8"/>
          <p:cNvPicPr/>
          <p:nvPr/>
        </p:nvPicPr>
        <p:blipFill>
          <a:blip r:embed="rId4"/>
          <a:stretch>
            <a:fillRect/>
          </a:stretch>
        </p:blipFill>
        <p:spPr>
          <a:xfrm>
            <a:off x="7440610" y="1813741"/>
            <a:ext cx="3129371" cy="4547870"/>
          </a:xfrm>
          <a:prstGeom prst="rect">
            <a:avLst/>
          </a:prstGeom>
        </p:spPr>
      </p:pic>
    </p:spTree>
    <p:extLst>
      <p:ext uri="{BB962C8B-B14F-4D97-AF65-F5344CB8AC3E}">
        <p14:creationId xmlns:p14="http://schemas.microsoft.com/office/powerpoint/2010/main" val="36613799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47056" y="527260"/>
                <a:ext cx="6388737" cy="492443"/>
              </a:xfrm>
              <a:prstGeom prst="rect">
                <a:avLst/>
              </a:prstGeom>
            </p:spPr>
            <p:txBody>
              <a:bodyPr wrap="none">
                <a:spAutoFit/>
              </a:bodyPr>
              <a:lstStyle/>
              <a:p>
                <a:r>
                  <a:rPr lang="en-US" sz="2600" b="1" i="1">
                    <a:solidFill>
                      <a:srgbClr val="C00000"/>
                    </a:solidFill>
                    <a:latin typeface="Times New Roman" panose="02020603050405020304" pitchFamily="18" charset="0"/>
                    <a:ea typeface="Calibri" panose="020F0502020204030204" pitchFamily="34" charset="0"/>
                  </a:rPr>
                  <a:t>Trường hợp 2: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a:t>
                </a:r>
                <a:endParaRPr lang="en-US" sz="2600">
                  <a:solidFill>
                    <a:srgbClr val="C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47056" y="527260"/>
                <a:ext cx="6388737" cy="492443"/>
              </a:xfrm>
              <a:prstGeom prst="rect">
                <a:avLst/>
              </a:prstGeom>
              <a:blipFill>
                <a:blip r:embed="rId2"/>
                <a:stretch>
                  <a:fillRect l="-1718" t="-12346" r="-668"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7055" y="1019703"/>
                <a:ext cx="11153207" cy="1322478"/>
              </a:xfrm>
              <a:prstGeom prst="rect">
                <a:avLst/>
              </a:prstGeom>
            </p:spPr>
            <p:txBody>
              <a:bodyPr wrap="square">
                <a:spAutoFit/>
              </a:bodyPr>
              <a:lstStyle/>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Để vẽ đồ thị hàm số </a:t>
                </a:r>
                <a:r>
                  <a:rPr lang="en-US" sz="2600" b="1" i="1">
                    <a:solidFill>
                      <a:srgbClr val="C00000"/>
                    </a:solidFill>
                    <a:latin typeface="Times New Roman" panose="02020603050405020304" pitchFamily="18" charset="0"/>
                    <a:ea typeface="Calibri" panose="020F0502020204030204" pitchFamily="34" charset="0"/>
                  </a:rPr>
                  <a:t>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xác định hai điểm A(0; b); B(-</a:t>
                </a:r>
                <a14:m>
                  <m:oMath xmlns:m="http://schemas.openxmlformats.org/officeDocument/2006/math">
                    <m:f>
                      <m:fPr>
                        <m:ctrlPr>
                          <a:rPr lang="en-US" sz="2600" b="1" i="1">
                            <a:solidFill>
                              <a:srgbClr val="C00000"/>
                            </a:solidFill>
                            <a:latin typeface="Cambria Math" panose="02040503050406030204" pitchFamily="18" charset="0"/>
                            <a:ea typeface="Times New Roman" panose="02020603050405020304" pitchFamily="18" charset="0"/>
                          </a:rPr>
                        </m:ctrlPr>
                      </m:fPr>
                      <m:num>
                        <m:r>
                          <a:rPr lang="en-US" sz="2600" b="1" i="1">
                            <a:solidFill>
                              <a:srgbClr val="C00000"/>
                            </a:solidFill>
                            <a:latin typeface="Cambria Math" panose="02040503050406030204" pitchFamily="18" charset="0"/>
                            <a:ea typeface="Calibri" panose="020F0502020204030204" pitchFamily="34" charset="0"/>
                          </a:rPr>
                          <m:t>𝒃</m:t>
                        </m:r>
                      </m:num>
                      <m:den>
                        <m:r>
                          <a:rPr lang="en-US" sz="2600" b="1" i="1">
                            <a:solidFill>
                              <a:srgbClr val="C00000"/>
                            </a:solidFill>
                            <a:latin typeface="Cambria Math" panose="02040503050406030204" pitchFamily="18" charset="0"/>
                            <a:ea typeface="Calibri" panose="020F0502020204030204" pitchFamily="34" charset="0"/>
                          </a:rPr>
                          <m:t>𝒂</m:t>
                        </m:r>
                      </m:den>
                    </m:f>
                  </m:oMath>
                </a14:m>
                <a:r>
                  <a:rPr lang="en-US" sz="2600" b="1" i="1">
                    <a:solidFill>
                      <a:srgbClr val="C00000"/>
                    </a:solidFill>
                    <a:latin typeface="Times New Roman" panose="02020603050405020304" pitchFamily="18" charset="0"/>
                    <a:ea typeface="Calibri" panose="020F0502020204030204" pitchFamily="34" charset="0"/>
                  </a:rPr>
                  <a:t>;0) rỗi vẽ đường thẳng đi qua hai điểm đó.</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7055" y="1019703"/>
                <a:ext cx="11153207" cy="1322478"/>
              </a:xfrm>
              <a:prstGeom prst="rect">
                <a:avLst/>
              </a:prstGeom>
              <a:blipFill>
                <a:blip r:embed="rId3"/>
                <a:stretch>
                  <a:fillRect l="-984" r="-984" b="-7834"/>
                </a:stretch>
              </a:blipFill>
            </p:spPr>
            <p:txBody>
              <a:bodyPr/>
              <a:lstStyle/>
              <a:p>
                <a:r>
                  <a:rPr lang="en-US">
                    <a:noFill/>
                  </a:rPr>
                  <a:t> </a:t>
                </a:r>
              </a:p>
            </p:txBody>
          </p:sp>
        </mc:Fallback>
      </mc:AlternateContent>
      <p:sp>
        <p:nvSpPr>
          <p:cNvPr id="6" name="Rectangle 5"/>
          <p:cNvSpPr/>
          <p:nvPr/>
        </p:nvSpPr>
        <p:spPr>
          <a:xfrm>
            <a:off x="747054" y="2289025"/>
            <a:ext cx="509787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4: </a:t>
            </a:r>
            <a:r>
              <a:rPr lang="en-US" sz="2600">
                <a:latin typeface="Times New Roman" panose="02020603050405020304" pitchFamily="18" charset="0"/>
                <a:ea typeface="Calibri" panose="020F0502020204030204" pitchFamily="34" charset="0"/>
              </a:rPr>
              <a:t>Vẽ đồ thị hàm số y = -2x+2</a:t>
            </a:r>
          </a:p>
        </p:txBody>
      </p:sp>
      <p:sp>
        <p:nvSpPr>
          <p:cNvPr id="7" name="TextBox 6"/>
          <p:cNvSpPr txBox="1"/>
          <p:nvPr/>
        </p:nvSpPr>
        <p:spPr>
          <a:xfrm>
            <a:off x="4441371" y="2978331"/>
            <a:ext cx="2181498" cy="492443"/>
          </a:xfrm>
          <a:prstGeom prst="rect">
            <a:avLst/>
          </a:prstGeom>
          <a:noFill/>
        </p:spPr>
        <p:txBody>
          <a:bodyPr wrap="square" rtlCol="0">
            <a:spAutoFit/>
          </a:bodyPr>
          <a:lstStyle/>
          <a:p>
            <a:r>
              <a:rPr lang="en-US" sz="2600" b="1" i="1">
                <a:latin typeface="Times New Roman" panose="02020603050405020304" pitchFamily="18" charset="0"/>
                <a:cs typeface="Times New Roman" panose="02020603050405020304" pitchFamily="18" charset="0"/>
              </a:rPr>
              <a:t>Giải</a:t>
            </a:r>
          </a:p>
        </p:txBody>
      </p:sp>
      <p:sp>
        <p:nvSpPr>
          <p:cNvPr id="8" name="Rectangle 7"/>
          <p:cNvSpPr/>
          <p:nvPr/>
        </p:nvSpPr>
        <p:spPr>
          <a:xfrm>
            <a:off x="666903" y="3611503"/>
            <a:ext cx="525817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đi qua P(0;2) và Q(1;0)</a:t>
            </a:r>
          </a:p>
        </p:txBody>
      </p:sp>
      <p:pic>
        <p:nvPicPr>
          <p:cNvPr id="9" name="Picture 8"/>
          <p:cNvPicPr/>
          <p:nvPr/>
        </p:nvPicPr>
        <p:blipFill>
          <a:blip r:embed="rId4"/>
          <a:stretch>
            <a:fillRect/>
          </a:stretch>
        </p:blipFill>
        <p:spPr>
          <a:xfrm>
            <a:off x="6787506" y="2289025"/>
            <a:ext cx="4330474" cy="4209007"/>
          </a:xfrm>
          <a:prstGeom prst="rect">
            <a:avLst/>
          </a:prstGeom>
        </p:spPr>
      </p:pic>
    </p:spTree>
    <p:extLst>
      <p:ext uri="{BB962C8B-B14F-4D97-AF65-F5344CB8AC3E}">
        <p14:creationId xmlns:p14="http://schemas.microsoft.com/office/powerpoint/2010/main" val="7698982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235" y="166063"/>
            <a:ext cx="1890261"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2</a:t>
            </a:r>
            <a:endParaRPr lang="en-US" sz="2600">
              <a:latin typeface="Times New Roman" panose="02020603050405020304" pitchFamily="18" charset="0"/>
              <a:ea typeface="Calibri" panose="020F0502020204030204" pitchFamily="34" charset="0"/>
            </a:endParaRPr>
          </a:p>
        </p:txBody>
      </p:sp>
      <p:cxnSp>
        <p:nvCxnSpPr>
          <p:cNvPr id="6" name="Straight Connector 5"/>
          <p:cNvCxnSpPr/>
          <p:nvPr/>
        </p:nvCxnSpPr>
        <p:spPr>
          <a:xfrm>
            <a:off x="5995851" y="483326"/>
            <a:ext cx="0" cy="6126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9235" y="711662"/>
            <a:ext cx="334418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Đồ thị hàm số y = 3x</a:t>
            </a:r>
          </a:p>
        </p:txBody>
      </p:sp>
      <p:sp>
        <p:nvSpPr>
          <p:cNvPr id="8" name="Rectangle 7"/>
          <p:cNvSpPr/>
          <p:nvPr/>
        </p:nvSpPr>
        <p:spPr>
          <a:xfrm>
            <a:off x="6024279" y="711662"/>
            <a:ext cx="380104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Đồ thị hàm số y = 2x +2</a:t>
            </a:r>
          </a:p>
        </p:txBody>
      </p:sp>
      <p:sp>
        <p:nvSpPr>
          <p:cNvPr id="9" name="Rectangle 8"/>
          <p:cNvSpPr/>
          <p:nvPr/>
        </p:nvSpPr>
        <p:spPr>
          <a:xfrm>
            <a:off x="345855" y="1286613"/>
            <a:ext cx="5493241" cy="1045735"/>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3x đi qua điểm  O(0;0) và A(1;3)</a:t>
            </a:r>
          </a:p>
        </p:txBody>
      </p:sp>
      <p:pic>
        <p:nvPicPr>
          <p:cNvPr id="10" name="Picture 9"/>
          <p:cNvPicPr/>
          <p:nvPr/>
        </p:nvPicPr>
        <p:blipFill>
          <a:blip r:embed="rId2"/>
          <a:stretch>
            <a:fillRect/>
          </a:stretch>
        </p:blipFill>
        <p:spPr>
          <a:xfrm>
            <a:off x="1367205" y="2590663"/>
            <a:ext cx="3283171" cy="3601131"/>
          </a:xfrm>
          <a:prstGeom prst="rect">
            <a:avLst/>
          </a:prstGeom>
        </p:spPr>
      </p:pic>
      <p:sp>
        <p:nvSpPr>
          <p:cNvPr id="11" name="Rectangle 10"/>
          <p:cNvSpPr/>
          <p:nvPr/>
        </p:nvSpPr>
        <p:spPr>
          <a:xfrm>
            <a:off x="6152607" y="1286613"/>
            <a:ext cx="5931432" cy="122084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2x+2 đi qua điểm P(0;2) </a:t>
            </a:r>
          </a:p>
          <a:p>
            <a:pPr algn="just">
              <a:lnSpc>
                <a:spcPct val="125000"/>
              </a:lnSpc>
              <a:spcAft>
                <a:spcPts val="1000"/>
              </a:spcAft>
            </a:pPr>
            <a:r>
              <a:rPr lang="en-US" sz="2600">
                <a:latin typeface="Times New Roman" panose="02020603050405020304" pitchFamily="18" charset="0"/>
                <a:ea typeface="Calibri" panose="020F0502020204030204" pitchFamily="34" charset="0"/>
              </a:rPr>
              <a:t>và Q(-1;0)</a:t>
            </a:r>
          </a:p>
        </p:txBody>
      </p:sp>
      <p:pic>
        <p:nvPicPr>
          <p:cNvPr id="12" name="Picture 11"/>
          <p:cNvPicPr/>
          <p:nvPr/>
        </p:nvPicPr>
        <p:blipFill>
          <a:blip r:embed="rId3"/>
          <a:stretch>
            <a:fillRect/>
          </a:stretch>
        </p:blipFill>
        <p:spPr>
          <a:xfrm>
            <a:off x="6779030" y="2590663"/>
            <a:ext cx="3475401" cy="3713163"/>
          </a:xfrm>
          <a:prstGeom prst="rect">
            <a:avLst/>
          </a:prstGeom>
        </p:spPr>
      </p:pic>
    </p:spTree>
    <p:extLst>
      <p:ext uri="{BB962C8B-B14F-4D97-AF65-F5344CB8AC3E}">
        <p14:creationId xmlns:p14="http://schemas.microsoft.com/office/powerpoint/2010/main" val="27514311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a:latin typeface="Times New Roman" panose="02020603050405020304" pitchFamily="18" charset="0"/>
                    <a:ea typeface="Calibri" panose="020F0502020204030204" pitchFamily="34" charset="0"/>
                  </a:rPr>
                  <a:t>0) và trục Ox</a:t>
                </a:r>
                <a:endParaRPr lang="en-US" sz="2600">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pic>
        <p:nvPicPr>
          <p:cNvPr id="6" name="Picture 5"/>
          <p:cNvPicPr/>
          <p:nvPr/>
        </p:nvPicPr>
        <p:blipFill>
          <a:blip r:embed="rId4"/>
          <a:stretch>
            <a:fillRect/>
          </a:stretch>
        </p:blipFill>
        <p:spPr>
          <a:xfrm>
            <a:off x="576496" y="1226411"/>
            <a:ext cx="795103" cy="545599"/>
          </a:xfrm>
          <a:prstGeom prst="rect">
            <a:avLst/>
          </a:prstGeom>
        </p:spPr>
      </p:pic>
      <p:sp>
        <p:nvSpPr>
          <p:cNvPr id="7" name="Rectangle 6"/>
          <p:cNvSpPr/>
          <p:nvPr/>
        </p:nvSpPr>
        <p:spPr>
          <a:xfrm>
            <a:off x="1371599" y="1279633"/>
            <a:ext cx="649889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Quan sát các đường thẳng y = x+1 và y = -x-1. </a:t>
            </a:r>
          </a:p>
        </p:txBody>
      </p:sp>
      <p:pic>
        <p:nvPicPr>
          <p:cNvPr id="8" name="Picture 7"/>
          <p:cNvPicPr/>
          <p:nvPr/>
        </p:nvPicPr>
        <p:blipFill>
          <a:blip r:embed="rId5"/>
          <a:stretch>
            <a:fillRect/>
          </a:stretch>
        </p:blipFill>
        <p:spPr>
          <a:xfrm>
            <a:off x="5251269" y="1878453"/>
            <a:ext cx="6794863" cy="4300277"/>
          </a:xfrm>
          <a:prstGeom prst="rect">
            <a:avLst/>
          </a:prstGeom>
        </p:spPr>
      </p:pic>
      <p:sp>
        <p:nvSpPr>
          <p:cNvPr id="9" name="Rectangle 8"/>
          <p:cNvSpPr/>
          <p:nvPr/>
        </p:nvSpPr>
        <p:spPr>
          <a:xfrm>
            <a:off x="576496" y="1878453"/>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Có nhận xét gì về dấu của </a:t>
            </a:r>
          </a:p>
          <a:p>
            <a:pPr algn="just">
              <a:lnSpc>
                <a:spcPct val="125000"/>
              </a:lnSpc>
              <a:spcAft>
                <a:spcPts val="1000"/>
              </a:spcAft>
            </a:pPr>
            <a:r>
              <a:rPr lang="en-US" sz="2600">
                <a:latin typeface="Times New Roman" panose="02020603050405020304" pitchFamily="18" charset="0"/>
                <a:ea typeface="Calibri" panose="020F0502020204030204" pitchFamily="34" charset="0"/>
              </a:rPr>
              <a:t>tung độ các điểm M; N?</a:t>
            </a:r>
          </a:p>
          <a:p>
            <a:pPr algn="just">
              <a:lnSpc>
                <a:spcPct val="125000"/>
              </a:lnSpc>
              <a:spcAft>
                <a:spcPts val="1000"/>
              </a:spcAft>
            </a:pPr>
            <a:r>
              <a:rPr lang="en-US" sz="2600">
                <a:latin typeface="Times New Roman" panose="02020603050405020304" pitchFamily="18" charset="0"/>
                <a:ea typeface="Calibri" panose="020F0502020204030204" pitchFamily="34" charset="0"/>
              </a:rPr>
              <a:t>b) Tìm góc tạo bởi tia Ax và AM</a:t>
            </a:r>
          </a:p>
          <a:p>
            <a:pPr algn="just">
              <a:lnSpc>
                <a:spcPct val="125000"/>
              </a:lnSpc>
              <a:spcAft>
                <a:spcPts val="1000"/>
              </a:spcAft>
            </a:pPr>
            <a:r>
              <a:rPr lang="en-US" sz="2600">
                <a:latin typeface="Times New Roman" panose="02020603050405020304" pitchFamily="18" charset="0"/>
                <a:ea typeface="Calibri" panose="020F0502020204030204" pitchFamily="34" charset="0"/>
              </a:rPr>
              <a:t>c)  Tìm góc tạo bởi tia Bx và BN</a:t>
            </a:r>
          </a:p>
        </p:txBody>
      </p:sp>
      <p:sp>
        <p:nvSpPr>
          <p:cNvPr id="10" name="Rectangle 9"/>
          <p:cNvSpPr/>
          <p:nvPr/>
        </p:nvSpPr>
        <p:spPr>
          <a:xfrm>
            <a:off x="2524994" y="4243206"/>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1" name="Rectangle 10"/>
          <p:cNvSpPr/>
          <p:nvPr/>
        </p:nvSpPr>
        <p:spPr>
          <a:xfrm>
            <a:off x="392455" y="4656968"/>
            <a:ext cx="5042855" cy="1220847"/>
          </a:xfrm>
          <a:prstGeom prst="rect">
            <a:avLst/>
          </a:prstGeom>
        </p:spPr>
        <p:txBody>
          <a:bodyPr wrap="none">
            <a:spAutoFit/>
          </a:bodyPr>
          <a:lstStyle/>
          <a:p>
            <a:pPr marL="514350" indent="-514350" algn="just">
              <a:lnSpc>
                <a:spcPct val="125000"/>
              </a:lnSpc>
              <a:spcAft>
                <a:spcPts val="1000"/>
              </a:spcAft>
              <a:buAutoNum type="alphaLcParenR"/>
            </a:pPr>
            <a:r>
              <a:rPr lang="en-US" sz="2600">
                <a:latin typeface="Times New Roman" panose="02020603050405020304" pitchFamily="18" charset="0"/>
                <a:ea typeface="Calibri" panose="020F0502020204030204" pitchFamily="34" charset="0"/>
              </a:rPr>
              <a:t>Tung độ của điểm M và điểm N </a:t>
            </a:r>
          </a:p>
          <a:p>
            <a:pPr algn="just">
              <a:lnSpc>
                <a:spcPct val="125000"/>
              </a:lnSpc>
              <a:spcAft>
                <a:spcPts val="1000"/>
              </a:spcAft>
            </a:pPr>
            <a:r>
              <a:rPr lang="en-US" sz="2600">
                <a:latin typeface="Times New Roman" panose="02020603050405020304" pitchFamily="18" charset="0"/>
                <a:ea typeface="Calibri" panose="020F0502020204030204" pitchFamily="34" charset="0"/>
              </a:rPr>
              <a:t>đều mang dấu dương (+)</a:t>
            </a:r>
          </a:p>
        </p:txBody>
      </p:sp>
      <mc:AlternateContent xmlns:mc="http://schemas.openxmlformats.org/markup-compatibility/2006" xmlns:a14="http://schemas.microsoft.com/office/drawing/2010/main">
        <mc:Choice Requires="a14">
          <p:sp>
            <p:nvSpPr>
              <p:cNvPr id="12" name="Rectangle 11"/>
              <p:cNvSpPr/>
              <p:nvPr/>
            </p:nvSpPr>
            <p:spPr>
              <a:xfrm>
                <a:off x="327309" y="5771790"/>
                <a:ext cx="5108001" cy="55739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góc tạo bởi tia Ax và AM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𝑀𝐴𝑥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27309" y="5771790"/>
                <a:ext cx="5108001" cy="557397"/>
              </a:xfrm>
              <a:prstGeom prst="rect">
                <a:avLst/>
              </a:prstGeom>
              <a:blipFill>
                <a:blip r:embed="rId6"/>
                <a:stretch>
                  <a:fillRect l="-2148" b="-274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1473" y="6308672"/>
                <a:ext cx="5002139" cy="60600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 góc tạo bởi tia Bx và BN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𝑁𝐵𝑥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1473" y="6308672"/>
                <a:ext cx="5002139" cy="606000"/>
              </a:xfrm>
              <a:prstGeom prst="rect">
                <a:avLst/>
              </a:prstGeom>
              <a:blipFill>
                <a:blip r:embed="rId7"/>
                <a:stretch>
                  <a:fillRect l="-2195" b="-17172"/>
                </a:stretch>
              </a:blipFill>
            </p:spPr>
            <p:txBody>
              <a:bodyPr/>
              <a:lstStyle/>
              <a:p>
                <a:r>
                  <a:rPr lang="en-US">
                    <a:noFill/>
                  </a:rPr>
                  <a:t> </a:t>
                </a:r>
              </a:p>
            </p:txBody>
          </p:sp>
        </mc:Fallback>
      </mc:AlternateContent>
    </p:spTree>
    <p:extLst>
      <p:ext uri="{BB962C8B-B14F-4D97-AF65-F5344CB8AC3E}">
        <p14:creationId xmlns:p14="http://schemas.microsoft.com/office/powerpoint/2010/main" val="26952485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sp>
        <p:nvSpPr>
          <p:cNvPr id="6" name="Rectangle 5"/>
          <p:cNvSpPr/>
          <p:nvPr/>
        </p:nvSpPr>
        <p:spPr>
          <a:xfrm>
            <a:off x="576495" y="1286157"/>
            <a:ext cx="177003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576493" y="1762940"/>
                <a:ext cx="11193139" cy="3734356"/>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Trong mptđ Oxy, cho đường </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Gọi A là </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giao điểm của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và</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 trục Ox, T là một điểm thuộc </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và </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có tung độ dương. </a:t>
                </a:r>
                <a:endParaRPr lang="en-US" sz="2600">
                  <a:latin typeface="Times New Roman" panose="02020603050405020304" pitchFamily="18" charset="0"/>
                  <a:ea typeface="Calibri" panose="020F050202020403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76493" y="1762940"/>
                <a:ext cx="11193139" cy="3734356"/>
              </a:xfrm>
              <a:prstGeom prst="rect">
                <a:avLst/>
              </a:prstGeom>
              <a:blipFill>
                <a:blip r:embed="rId4"/>
                <a:stretch>
                  <a:fillRect l="-980" b="-19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2802" y="5497296"/>
                <a:ext cx="11193140" cy="1092607"/>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Góc α là góc tạo bởi hai tia Ax và AT gọi là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với trục Ox.</a:t>
                </a:r>
                <a:endParaRPr lang="en-US" sz="2600">
                  <a:latin typeface="Times New Roman" panose="02020603050405020304" pitchFamily="18" charset="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2802" y="5497296"/>
                <a:ext cx="11193140" cy="1092607"/>
              </a:xfrm>
              <a:prstGeom prst="rect">
                <a:avLst/>
              </a:prstGeom>
              <a:blipFill>
                <a:blip r:embed="rId5"/>
                <a:stretch>
                  <a:fillRect l="-980" r="-980" b="-8939"/>
                </a:stretch>
              </a:blipFill>
            </p:spPr>
            <p:txBody>
              <a:bodyPr/>
              <a:lstStyle/>
              <a:p>
                <a:r>
                  <a:rPr lang="en-US">
                    <a:noFill/>
                  </a:rPr>
                  <a:t> </a:t>
                </a:r>
              </a:p>
            </p:txBody>
          </p:sp>
        </mc:Fallback>
      </mc:AlternateContent>
      <p:pic>
        <p:nvPicPr>
          <p:cNvPr id="9" name="Picture 8"/>
          <p:cNvPicPr/>
          <p:nvPr/>
        </p:nvPicPr>
        <p:blipFill>
          <a:blip r:embed="rId6"/>
          <a:stretch>
            <a:fillRect/>
          </a:stretch>
        </p:blipFill>
        <p:spPr>
          <a:xfrm>
            <a:off x="5421086" y="1226140"/>
            <a:ext cx="6770914" cy="4247197"/>
          </a:xfrm>
          <a:prstGeom prst="rect">
            <a:avLst/>
          </a:prstGeom>
        </p:spPr>
      </p:pic>
    </p:spTree>
    <p:extLst>
      <p:ext uri="{BB962C8B-B14F-4D97-AF65-F5344CB8AC3E}">
        <p14:creationId xmlns:p14="http://schemas.microsoft.com/office/powerpoint/2010/main" val="24125080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664" y="192189"/>
            <a:ext cx="1896673"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2) Hệ số góc</a:t>
            </a:r>
            <a:endParaRPr lang="en-US" sz="2600">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575664" y="737787"/>
            <a:ext cx="560805" cy="463995"/>
          </a:xfrm>
          <a:prstGeom prst="rect">
            <a:avLst/>
          </a:prstGeom>
        </p:spPr>
      </p:pic>
      <p:sp>
        <p:nvSpPr>
          <p:cNvPr id="6" name="Rectangle 5"/>
          <p:cNvSpPr/>
          <p:nvPr/>
        </p:nvSpPr>
        <p:spPr>
          <a:xfrm>
            <a:off x="1136469" y="655478"/>
            <a:ext cx="11402976" cy="1173976"/>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Hình 22a biểu diễn đồ thị các hàm số y = 0,5x+2; y = 2x+2. </a:t>
            </a:r>
          </a:p>
          <a:p>
            <a:pPr algn="just">
              <a:lnSpc>
                <a:spcPct val="125000"/>
              </a:lnSpc>
              <a:spcAft>
                <a:spcPts val="1000"/>
              </a:spcAft>
            </a:pPr>
            <a:r>
              <a:rPr lang="en-US" sz="2600">
                <a:latin typeface="Times New Roman" panose="02020603050405020304" pitchFamily="18" charset="0"/>
                <a:ea typeface="Calibri" panose="020F0502020204030204" pitchFamily="34" charset="0"/>
              </a:rPr>
              <a:t>Hình 22b biểu diễn đồ thị các hàm số y = -0,5x+2; y = -2x+2</a:t>
            </a:r>
          </a:p>
        </p:txBody>
      </p:sp>
      <p:pic>
        <p:nvPicPr>
          <p:cNvPr id="7" name="Picture 6"/>
          <p:cNvPicPr/>
          <p:nvPr/>
        </p:nvPicPr>
        <p:blipFill>
          <a:blip r:embed="rId3"/>
          <a:stretch>
            <a:fillRect/>
          </a:stretch>
        </p:blipFill>
        <p:spPr>
          <a:xfrm>
            <a:off x="6126480" y="1829453"/>
            <a:ext cx="5826033" cy="4519095"/>
          </a:xfrm>
          <a:prstGeom prst="rect">
            <a:avLst/>
          </a:prstGeom>
        </p:spPr>
      </p:pic>
      <p:sp>
        <p:nvSpPr>
          <p:cNvPr id="8" name="Rectangle 7"/>
          <p:cNvSpPr/>
          <p:nvPr/>
        </p:nvSpPr>
        <p:spPr>
          <a:xfrm>
            <a:off x="368384" y="1737441"/>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Quan sát hình 22a, so sánh các góc α ,β</a:t>
            </a:r>
          </a:p>
          <a:p>
            <a:pPr algn="just">
              <a:lnSpc>
                <a:spcPct val="125000"/>
              </a:lnSpc>
              <a:spcAft>
                <a:spcPts val="1000"/>
              </a:spcAft>
            </a:pPr>
            <a:r>
              <a:rPr lang="en-US" sz="2600">
                <a:latin typeface="Times New Roman" panose="02020603050405020304" pitchFamily="18" charset="0"/>
                <a:ea typeface="Calibri" panose="020F0502020204030204" pitchFamily="34" charset="0"/>
              </a:rPr>
              <a:t> và so sánh các giá trị tương  ứng của hệ</a:t>
            </a:r>
          </a:p>
          <a:p>
            <a:pPr algn="just">
              <a:lnSpc>
                <a:spcPct val="125000"/>
              </a:lnSpc>
              <a:spcAft>
                <a:spcPts val="1000"/>
              </a:spcAft>
            </a:pPr>
            <a:r>
              <a:rPr lang="en-US" sz="2600">
                <a:latin typeface="Times New Roman" panose="02020603050405020304" pitchFamily="18" charset="0"/>
                <a:ea typeface="Calibri" panose="020F0502020204030204" pitchFamily="34" charset="0"/>
              </a:rPr>
              <a:t> số của x trong các hàm số bậc nhất rồi</a:t>
            </a:r>
          </a:p>
          <a:p>
            <a:pPr algn="just">
              <a:lnSpc>
                <a:spcPct val="125000"/>
              </a:lnSpc>
              <a:spcAft>
                <a:spcPts val="1000"/>
              </a:spcAft>
            </a:pPr>
            <a:r>
              <a:rPr lang="en-US" sz="2600">
                <a:latin typeface="Times New Roman" panose="02020603050405020304" pitchFamily="18" charset="0"/>
                <a:ea typeface="Calibri" panose="020F0502020204030204" pitchFamily="34" charset="0"/>
              </a:rPr>
              <a:t> rút ra nhận xét.</a:t>
            </a:r>
          </a:p>
        </p:txBody>
      </p:sp>
      <p:sp>
        <p:nvSpPr>
          <p:cNvPr id="9" name="Rectangle 8"/>
          <p:cNvSpPr/>
          <p:nvPr/>
        </p:nvSpPr>
        <p:spPr>
          <a:xfrm>
            <a:off x="199432" y="4215042"/>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22a, so sánh các góc α’, </a:t>
            </a:r>
          </a:p>
          <a:p>
            <a:pPr algn="just">
              <a:lnSpc>
                <a:spcPct val="125000"/>
              </a:lnSpc>
              <a:spcAft>
                <a:spcPts val="1000"/>
              </a:spcAft>
            </a:pPr>
            <a:r>
              <a:rPr lang="en-US" sz="2600">
                <a:latin typeface="Times New Roman" panose="02020603050405020304" pitchFamily="18" charset="0"/>
                <a:ea typeface="Calibri" panose="020F0502020204030204" pitchFamily="34" charset="0"/>
              </a:rPr>
              <a:t>β’ và so sánh các giá trị tương ứng của hệ </a:t>
            </a:r>
          </a:p>
          <a:p>
            <a:pPr algn="just">
              <a:lnSpc>
                <a:spcPct val="125000"/>
              </a:lnSpc>
              <a:spcAft>
                <a:spcPts val="1000"/>
              </a:spcAft>
            </a:pPr>
            <a:r>
              <a:rPr lang="en-US" sz="2600">
                <a:latin typeface="Times New Roman" panose="02020603050405020304" pitchFamily="18" charset="0"/>
                <a:ea typeface="Calibri" panose="020F0502020204030204" pitchFamily="34" charset="0"/>
              </a:rPr>
              <a:t>số của x trong các hàm số bậc nhất rồi rút</a:t>
            </a:r>
          </a:p>
          <a:p>
            <a:pPr algn="just">
              <a:lnSpc>
                <a:spcPct val="125000"/>
              </a:lnSpc>
              <a:spcAft>
                <a:spcPts val="1000"/>
              </a:spcAft>
            </a:pPr>
            <a:r>
              <a:rPr lang="en-US" sz="2600">
                <a:latin typeface="Times New Roman" panose="02020603050405020304" pitchFamily="18" charset="0"/>
                <a:ea typeface="Calibri" panose="020F0502020204030204" pitchFamily="34" charset="0"/>
              </a:rPr>
              <a:t> ra nhận xét.</a:t>
            </a:r>
          </a:p>
        </p:txBody>
      </p:sp>
      <p:sp>
        <p:nvSpPr>
          <p:cNvPr id="10" name="Rectangle 9"/>
          <p:cNvSpPr/>
          <p:nvPr/>
        </p:nvSpPr>
        <p:spPr>
          <a:xfrm>
            <a:off x="368384" y="1737440"/>
            <a:ext cx="6096000" cy="1220847"/>
          </a:xfrm>
          <a:prstGeom prst="rect">
            <a:avLst/>
          </a:prstGeom>
        </p:spPr>
        <p:txBody>
          <a:bodyPr>
            <a:spAutoFit/>
          </a:bodyPr>
          <a:lstStyle/>
          <a:p>
            <a:pPr marL="514350" indent="-514350" algn="just">
              <a:lnSpc>
                <a:spcPct val="125000"/>
              </a:lnSpc>
              <a:spcAft>
                <a:spcPts val="1000"/>
              </a:spcAft>
              <a:buAutoNum type="alphaLcParenR"/>
            </a:pPr>
            <a:r>
              <a:rPr lang="en-US" sz="2600">
                <a:solidFill>
                  <a:srgbClr val="C00000"/>
                </a:solidFill>
                <a:latin typeface="Times New Roman" panose="02020603050405020304" pitchFamily="18" charset="0"/>
                <a:ea typeface="Calibri" panose="020F0502020204030204" pitchFamily="34" charset="0"/>
              </a:rPr>
              <a:t>Góc: α &lt; β&lt;0. </a:t>
            </a:r>
          </a:p>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Hệ số a tương ứng với góc: 0,5 &lt;2</a:t>
            </a:r>
          </a:p>
        </p:txBody>
      </p:sp>
      <mc:AlternateContent xmlns:mc="http://schemas.openxmlformats.org/markup-compatibility/2006" xmlns:a14="http://schemas.microsoft.com/office/drawing/2010/main">
        <mc:Choice Requires="a14">
          <p:sp>
            <p:nvSpPr>
              <p:cNvPr id="11" name="Rectangle 10"/>
              <p:cNvSpPr/>
              <p:nvPr/>
            </p:nvSpPr>
            <p:spPr>
              <a:xfrm>
                <a:off x="371009" y="2958287"/>
                <a:ext cx="6386841" cy="1420902"/>
              </a:xfrm>
              <a:prstGeom prst="rect">
                <a:avLst/>
              </a:prstGeom>
            </p:spPr>
            <p:txBody>
              <a:bodyPr wrap="square">
                <a:spAutoFit/>
              </a:bodyPr>
              <a:lstStyle/>
              <a:p>
                <a:pPr>
                  <a:spcAft>
                    <a:spcPts val="1000"/>
                  </a:spcAft>
                </a:pPr>
                <a:r>
                  <a:rPr lang="en-US" sz="2600" b="1" i="1">
                    <a:solidFill>
                      <a:srgbClr val="C00000"/>
                    </a:solidFill>
                    <a:latin typeface="Times New Roman" panose="02020603050405020304" pitchFamily="18" charset="0"/>
                    <a:ea typeface="Calibri" panose="020F0502020204030204" pitchFamily="34" charset="0"/>
                  </a:rPr>
                  <a:t>Nhận xét: Hệ số a &gt;0. Góc tạo bởiđường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Ox là góc nhọn. </a:t>
                </a:r>
              </a:p>
              <a:p>
                <a:pPr>
                  <a:spcAft>
                    <a:spcPts val="1000"/>
                  </a:spcAft>
                </a:pPr>
                <a:r>
                  <a:rPr lang="en-US" sz="2600" b="1" i="1">
                    <a:solidFill>
                      <a:srgbClr val="C00000"/>
                    </a:solidFill>
                    <a:latin typeface="Times New Roman" panose="02020603050405020304" pitchFamily="18" charset="0"/>
                    <a:ea typeface="Calibri" panose="020F0502020204030204" pitchFamily="34" charset="0"/>
                  </a:rPr>
                  <a:t>Hệ số a càng lớn thì 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1009" y="2958287"/>
                <a:ext cx="6386841" cy="1420902"/>
              </a:xfrm>
              <a:prstGeom prst="rect">
                <a:avLst/>
              </a:prstGeom>
              <a:blipFill>
                <a:blip r:embed="rId4"/>
                <a:stretch>
                  <a:fillRect l="-1718" t="-3863" b="-10300"/>
                </a:stretch>
              </a:blipFill>
            </p:spPr>
            <p:txBody>
              <a:bodyPr/>
              <a:lstStyle/>
              <a:p>
                <a:r>
                  <a:rPr lang="en-US">
                    <a:noFill/>
                  </a:rPr>
                  <a:t> </a:t>
                </a:r>
              </a:p>
            </p:txBody>
          </p:sp>
        </mc:Fallback>
      </mc:AlternateContent>
      <p:sp>
        <p:nvSpPr>
          <p:cNvPr id="12" name="Rectangle 11"/>
          <p:cNvSpPr/>
          <p:nvPr/>
        </p:nvSpPr>
        <p:spPr>
          <a:xfrm>
            <a:off x="195638" y="4222287"/>
            <a:ext cx="6096000" cy="1220847"/>
          </a:xfrm>
          <a:prstGeom prst="rect">
            <a:avLst/>
          </a:prstGeom>
        </p:spPr>
        <p:txBody>
          <a:bodyPr>
            <a:spAutoFit/>
          </a:bodyPr>
          <a:lstStyle/>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b) Góc: 90</a:t>
            </a:r>
            <a:r>
              <a:rPr lang="en-US" sz="2600" baseline="30000">
                <a:solidFill>
                  <a:srgbClr val="C00000"/>
                </a:solidFill>
                <a:latin typeface="Times New Roman" panose="02020603050405020304" pitchFamily="18" charset="0"/>
                <a:ea typeface="Calibri" panose="020F0502020204030204" pitchFamily="34" charset="0"/>
              </a:rPr>
              <a:t>0</a:t>
            </a:r>
            <a:r>
              <a:rPr lang="en-US" sz="2600">
                <a:solidFill>
                  <a:srgbClr val="C00000"/>
                </a:solidFill>
                <a:latin typeface="Times New Roman" panose="02020603050405020304" pitchFamily="18" charset="0"/>
                <a:ea typeface="Calibri" panose="020F0502020204030204" pitchFamily="34" charset="0"/>
              </a:rPr>
              <a:t>&lt;α’&lt;β’&lt;180</a:t>
            </a:r>
            <a:r>
              <a:rPr lang="en-US" sz="2600" baseline="30000">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Hệ số a tương ứng với góc: -2&lt;-0,5</a:t>
            </a:r>
          </a:p>
        </p:txBody>
      </p:sp>
      <mc:AlternateContent xmlns:mc="http://schemas.openxmlformats.org/markup-compatibility/2006" xmlns:a14="http://schemas.microsoft.com/office/drawing/2010/main">
        <mc:Choice Requires="a14">
          <p:sp>
            <p:nvSpPr>
              <p:cNvPr id="13" name="Rectangle 12"/>
              <p:cNvSpPr/>
              <p:nvPr/>
            </p:nvSpPr>
            <p:spPr>
              <a:xfrm>
                <a:off x="151567" y="5427988"/>
                <a:ext cx="10775962" cy="1220847"/>
              </a:xfrm>
              <a:prstGeom prst="rect">
                <a:avLst/>
              </a:prstGeom>
            </p:spPr>
            <p:txBody>
              <a:bodyPr wrap="square">
                <a:spAutoFit/>
              </a:bodyPr>
              <a:lstStyle/>
              <a:p>
                <a:pPr algn="just">
                  <a:lnSpc>
                    <a:spcPct val="125000"/>
                  </a:lnSpc>
                  <a:spcAft>
                    <a:spcPts val="1000"/>
                  </a:spcAft>
                </a:pPr>
                <a:r>
                  <a:rPr lang="en-US" sz="2600" b="1" i="1">
                    <a:solidFill>
                      <a:srgbClr val="C00000"/>
                    </a:solidFill>
                    <a:latin typeface="Times New Roman" panose="02020603050405020304" pitchFamily="18" charset="0"/>
                    <a:ea typeface="Calibri" panose="020F0502020204030204" pitchFamily="34" charset="0"/>
                  </a:rPr>
                  <a:t>Nhận xét: Hệ số a &lt;0. Góc tạo bởi đường </a:t>
                </a:r>
              </a:p>
              <a:p>
                <a:pPr algn="just">
                  <a:lnSpc>
                    <a:spcPct val="125000"/>
                  </a:lnSpc>
                  <a:spcAft>
                    <a:spcPts val="1000"/>
                  </a:spcAft>
                </a:pPr>
                <a:r>
                  <a:rPr lang="en-US" sz="2600" b="1" i="1">
                    <a:solidFill>
                      <a:srgbClr val="C00000"/>
                    </a:solidFill>
                    <a:latin typeface="Times New Roman" panose="02020603050405020304" pitchFamily="18" charset="0"/>
                    <a:ea typeface="Calibri" panose="020F0502020204030204" pitchFamily="34" charset="0"/>
                  </a:rPr>
                  <a:t>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Ox là góc tù. Hệ số a càng lớn thì 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1567" y="5427988"/>
                <a:ext cx="10775962" cy="1220847"/>
              </a:xfrm>
              <a:prstGeom prst="rect">
                <a:avLst/>
              </a:prstGeom>
              <a:blipFill>
                <a:blip r:embed="rId5"/>
                <a:stretch>
                  <a:fillRect l="-1018" b="-7960"/>
                </a:stretch>
              </a:blipFill>
            </p:spPr>
            <p:txBody>
              <a:bodyPr/>
              <a:lstStyle/>
              <a:p>
                <a:r>
                  <a:rPr lang="en-US">
                    <a:noFill/>
                  </a:rPr>
                  <a:t> </a:t>
                </a:r>
              </a:p>
            </p:txBody>
          </p:sp>
        </mc:Fallback>
      </mc:AlternateContent>
    </p:spTree>
    <p:extLst>
      <p:ext uri="{BB962C8B-B14F-4D97-AF65-F5344CB8AC3E}">
        <p14:creationId xmlns:p14="http://schemas.microsoft.com/office/powerpoint/2010/main" val="410910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anim calcmode="lin" valueType="num">
                                      <p:cBhvr>
                                        <p:cTn id="50" dur="2000" fill="hold"/>
                                        <p:tgtEl>
                                          <p:spTgt spid="11"/>
                                        </p:tgtEl>
                                        <p:attrNameLst>
                                          <p:attrName>ppt_w</p:attrName>
                                        </p:attrNameLst>
                                      </p:cBhvr>
                                      <p:tavLst>
                                        <p:tav tm="0" fmla="#ppt_w*sin(2.5*pi*$)">
                                          <p:val>
                                            <p:fltVal val="0"/>
                                          </p:val>
                                        </p:tav>
                                        <p:tav tm="100000">
                                          <p:val>
                                            <p:fltVal val="1"/>
                                          </p:val>
                                        </p:tav>
                                      </p:tavLst>
                                    </p:anim>
                                    <p:anim calcmode="lin" valueType="num">
                                      <p:cBhvr>
                                        <p:cTn id="5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9"/>
                                        </p:tgtEl>
                                        <p:attrNameLst>
                                          <p:attrName>ppt_x</p:attrName>
                                        </p:attrNameLst>
                                      </p:cBhvr>
                                      <p:tavLst>
                                        <p:tav tm="0">
                                          <p:val>
                                            <p:strVal val="ppt_x"/>
                                          </p:val>
                                        </p:tav>
                                        <p:tav tm="100000">
                                          <p:val>
                                            <p:strVal val="ppt_x"/>
                                          </p:val>
                                        </p:tav>
                                      </p:tavLst>
                                    </p:anim>
                                    <p:anim calcmode="lin" valueType="num">
                                      <p:cBhvr additive="base">
                                        <p:cTn id="56" dur="500"/>
                                        <p:tgtEl>
                                          <p:spTgt spid="9"/>
                                        </p:tgtEl>
                                        <p:attrNameLst>
                                          <p:attrName>ppt_y</p:attrName>
                                        </p:attrNameLst>
                                      </p:cBhvr>
                                      <p:tavLst>
                                        <p:tav tm="0">
                                          <p:val>
                                            <p:strVal val="ppt_y"/>
                                          </p:val>
                                        </p:tav>
                                        <p:tav tm="100000">
                                          <p:val>
                                            <p:strVal val="1+ppt_h/2"/>
                                          </p:val>
                                        </p:tav>
                                      </p:tavLst>
                                    </p:anim>
                                    <p:set>
                                      <p:cBhvr>
                                        <p:cTn id="57" dur="1" fill="hold">
                                          <p:stCondLst>
                                            <p:cond delay="4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8" grpId="1"/>
      <p:bldP spid="9" grpId="0"/>
      <p:bldP spid="9" grpId="1"/>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576494" y="1930808"/>
                <a:ext cx="10033235" cy="492443"/>
              </a:xfrm>
              <a:prstGeom prst="rect">
                <a:avLst/>
              </a:prstGeom>
            </p:spPr>
            <p:txBody>
              <a:bodyPr wrap="square">
                <a:spAutoFit/>
              </a:bodyPr>
              <a:lstStyle/>
              <a:p>
                <a:r>
                  <a:rPr lang="en-US" sz="2600" b="1">
                    <a:latin typeface="Times New Roman" panose="02020603050405020304" pitchFamily="18" charset="0"/>
                    <a:ea typeface="Calibri" panose="020F0502020204030204" pitchFamily="34" charset="0"/>
                  </a:rPr>
                  <a:t>Tổng quát: Hệ số a là hệ số góc của đường thẳng y= ax +b (a</a:t>
                </a:r>
                <a14:m>
                  <m:oMath xmlns:m="http://schemas.openxmlformats.org/officeDocument/2006/math">
                    <m:r>
                      <a:rPr lang="en-US" sz="2600" b="1">
                        <a:latin typeface="Cambria Math" panose="02040503050406030204" pitchFamily="18" charset="0"/>
                        <a:ea typeface="Calibri" panose="020F0502020204030204" pitchFamily="34" charset="0"/>
                        <a:cs typeface="Times New Roman" panose="02020603050405020304" pitchFamily="18" charset="0"/>
                      </a:rPr>
                      <m:t>≠</m:t>
                    </m:r>
                  </m:oMath>
                </a14:m>
                <a:r>
                  <a:rPr lang="en-US" sz="2600" b="1">
                    <a:latin typeface="Times New Roman" panose="02020603050405020304" pitchFamily="18" charset="0"/>
                    <a:ea typeface="Calibri" panose="020F0502020204030204" pitchFamily="34" charset="0"/>
                  </a:rPr>
                  <a:t>0)</a:t>
                </a:r>
                <a:endParaRPr lang="en-US" sz="2600"/>
              </a:p>
            </p:txBody>
          </p:sp>
        </mc:Choice>
        <mc:Fallback xmlns="">
          <p:sp>
            <p:nvSpPr>
              <p:cNvPr id="14" name="Rectangle 13"/>
              <p:cNvSpPr>
                <a:spLocks noRot="1" noChangeAspect="1" noMove="1" noResize="1" noEditPoints="1" noAdjustHandles="1" noChangeArrowheads="1" noChangeShapeType="1" noTextEdit="1"/>
              </p:cNvSpPr>
              <p:nvPr/>
            </p:nvSpPr>
            <p:spPr>
              <a:xfrm>
                <a:off x="576494" y="1930808"/>
                <a:ext cx="10033235" cy="492443"/>
              </a:xfrm>
              <a:prstGeom prst="rect">
                <a:avLst/>
              </a:prstGeom>
              <a:blipFill>
                <a:blip r:embed="rId2"/>
                <a:stretch>
                  <a:fillRect l="-1094" t="-13580" b="-28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3"/>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4"/>
                <a:stretch>
                  <a:fillRect l="-1418" r="-315" b="-27778"/>
                </a:stretch>
              </a:blipFill>
            </p:spPr>
            <p:txBody>
              <a:bodyPr/>
              <a:lstStyle/>
              <a:p>
                <a:r>
                  <a:rPr lang="en-US">
                    <a:noFill/>
                  </a:rPr>
                  <a:t> </a:t>
                </a:r>
              </a:p>
            </p:txBody>
          </p:sp>
        </mc:Fallback>
      </mc:AlternateContent>
      <p:sp>
        <p:nvSpPr>
          <p:cNvPr id="17" name="Rectangle 16"/>
          <p:cNvSpPr/>
          <p:nvPr/>
        </p:nvSpPr>
        <p:spPr>
          <a:xfrm>
            <a:off x="576495" y="1286157"/>
            <a:ext cx="1896673"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2) Hệ số góc</a:t>
            </a:r>
            <a:endParaRPr lang="en-US" sz="2600">
              <a:solidFill>
                <a:srgbClr val="C00000"/>
              </a:solidFill>
              <a:latin typeface="Times New Roman" panose="02020603050405020304" pitchFamily="18" charset="0"/>
              <a:ea typeface="Calibri" panose="020F0502020204030204" pitchFamily="34" charset="0"/>
            </a:endParaRPr>
          </a:p>
        </p:txBody>
      </p:sp>
      <p:sp>
        <p:nvSpPr>
          <p:cNvPr id="18" name="Rectangle 17"/>
          <p:cNvSpPr/>
          <p:nvPr/>
        </p:nvSpPr>
        <p:spPr>
          <a:xfrm>
            <a:off x="576494" y="2423251"/>
            <a:ext cx="122341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5</a:t>
            </a:r>
            <a:endParaRPr lang="en-US" sz="2600">
              <a:latin typeface="Times New Roman" panose="02020603050405020304" pitchFamily="18" charset="0"/>
              <a:ea typeface="Calibri" panose="020F0502020204030204" pitchFamily="34" charset="0"/>
            </a:endParaRPr>
          </a:p>
        </p:txBody>
      </p:sp>
      <p:sp>
        <p:nvSpPr>
          <p:cNvPr id="19" name="Rectangle 18"/>
          <p:cNvSpPr/>
          <p:nvPr/>
        </p:nvSpPr>
        <p:spPr>
          <a:xfrm>
            <a:off x="576494" y="2794525"/>
            <a:ext cx="1890261"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3</a:t>
            </a:r>
            <a:endParaRPr lang="en-US" sz="2600">
              <a:latin typeface="Times New Roman" panose="02020603050405020304" pitchFamily="18" charset="0"/>
              <a:ea typeface="Calibri" panose="020F0502020204030204" pitchFamily="34" charset="0"/>
            </a:endParaRPr>
          </a:p>
        </p:txBody>
      </p:sp>
      <p:sp>
        <p:nvSpPr>
          <p:cNvPr id="20" name="Rectangle 19"/>
          <p:cNvSpPr/>
          <p:nvPr/>
        </p:nvSpPr>
        <p:spPr>
          <a:xfrm>
            <a:off x="2473168" y="2886519"/>
            <a:ext cx="615149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-5x +11 là -5</a:t>
            </a:r>
            <a:endParaRPr lang="en-US" sz="2600"/>
          </a:p>
        </p:txBody>
      </p:sp>
      <p:sp>
        <p:nvSpPr>
          <p:cNvPr id="21" name="Rectangle 20"/>
          <p:cNvSpPr/>
          <p:nvPr/>
        </p:nvSpPr>
        <p:spPr>
          <a:xfrm>
            <a:off x="1799906" y="2498545"/>
            <a:ext cx="594265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6x +21 là 6</a:t>
            </a:r>
            <a:endParaRPr lang="en-US" sz="2600"/>
          </a:p>
        </p:txBody>
      </p:sp>
    </p:spTree>
    <p:extLst>
      <p:ext uri="{BB962C8B-B14F-4D97-AF65-F5344CB8AC3E}">
        <p14:creationId xmlns:p14="http://schemas.microsoft.com/office/powerpoint/2010/main" val="8159732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796577" y="692109"/>
            <a:ext cx="875469" cy="469991"/>
          </a:xfrm>
          <a:prstGeom prst="rect">
            <a:avLst/>
          </a:prstGeom>
        </p:spPr>
      </p:pic>
      <p:sp>
        <p:nvSpPr>
          <p:cNvPr id="6" name="Rectangle 5"/>
          <p:cNvSpPr/>
          <p:nvPr/>
        </p:nvSpPr>
        <p:spPr>
          <a:xfrm>
            <a:off x="796577" y="1001005"/>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Quan sát hình 23a, tìm hệ số góc của hai đường thẳng y=x và y=x+1 và nêu vị trí tương đối của hai đường thẳng đó.</a:t>
            </a:r>
          </a:p>
        </p:txBody>
      </p:sp>
      <p:sp>
        <p:nvSpPr>
          <p:cNvPr id="7" name="Rectangle 6"/>
          <p:cNvSpPr/>
          <p:nvPr/>
        </p:nvSpPr>
        <p:spPr>
          <a:xfrm>
            <a:off x="796576" y="1850579"/>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23b, tìm hệ số góc của hai đường thẳng y=x và y= -x+1 và nêu vị trí tương đối của hai đường thẳng đó.</a:t>
            </a:r>
          </a:p>
        </p:txBody>
      </p:sp>
      <p:pic>
        <p:nvPicPr>
          <p:cNvPr id="8" name="Picture 7"/>
          <p:cNvPicPr/>
          <p:nvPr/>
        </p:nvPicPr>
        <p:blipFill>
          <a:blip r:embed="rId3"/>
          <a:stretch>
            <a:fillRect/>
          </a:stretch>
        </p:blipFill>
        <p:spPr>
          <a:xfrm>
            <a:off x="2168435" y="2943186"/>
            <a:ext cx="8582296" cy="3509865"/>
          </a:xfrm>
          <a:prstGeom prst="rect">
            <a:avLst/>
          </a:prstGeom>
        </p:spPr>
      </p:pic>
    </p:spTree>
    <p:extLst>
      <p:ext uri="{BB962C8B-B14F-4D97-AF65-F5344CB8AC3E}">
        <p14:creationId xmlns:p14="http://schemas.microsoft.com/office/powerpoint/2010/main" val="36526396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1998617" y="697735"/>
            <a:ext cx="7981406" cy="2985992"/>
          </a:xfrm>
          <a:prstGeom prst="rect">
            <a:avLst/>
          </a:prstGeom>
        </p:spPr>
      </p:pic>
      <p:sp>
        <p:nvSpPr>
          <p:cNvPr id="6" name="Rectangle 5"/>
          <p:cNvSpPr/>
          <p:nvPr/>
        </p:nvSpPr>
        <p:spPr>
          <a:xfrm>
            <a:off x="357052" y="3858626"/>
            <a:ext cx="6096000" cy="2302490"/>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x+1 song song với nhau.</a:t>
            </a:r>
          </a:p>
        </p:txBody>
      </p:sp>
      <p:sp>
        <p:nvSpPr>
          <p:cNvPr id="7" name="Rectangle 6"/>
          <p:cNvSpPr/>
          <p:nvPr/>
        </p:nvSpPr>
        <p:spPr>
          <a:xfrm>
            <a:off x="6453052" y="3858626"/>
            <a:ext cx="6096000" cy="1802353"/>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 x+1 cắt nhau.</a:t>
            </a:r>
          </a:p>
        </p:txBody>
      </p:sp>
      <p:cxnSp>
        <p:nvCxnSpPr>
          <p:cNvPr id="9" name="Straight Connector 8"/>
          <p:cNvCxnSpPr/>
          <p:nvPr/>
        </p:nvCxnSpPr>
        <p:spPr>
          <a:xfrm>
            <a:off x="6426927" y="3683727"/>
            <a:ext cx="0" cy="2965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689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en-US" sz="1600">
                <a:solidFill>
                  <a:srgbClr val="FF0000"/>
                </a:solidFill>
                <a:latin typeface="Tahoma" panose="020B0604030504040204" pitchFamily="34" charset="0"/>
                <a:ea typeface="Tahoma" panose="020B0604030504040204" pitchFamily="34" charset="0"/>
                <a:cs typeface="Tahoma" panose="020B0604030504040204" pitchFamily="34" charset="0"/>
              </a:rPr>
              <a:t>Đồ thị hàm số y=f(x) là:</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 Tập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hợp tất cả các điểm biểu diễn các cặp giá trị tương ứng (x;f(x)) trên mặt phẳng tọa độ.</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ba điểm biểu diễn ba cặp giá trị tương ứng (x;f(x)) trên mặt phẳng tọa độ.</a:t>
            </a: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(f(x);x) trên mặt phẳng tọa độ.</a:t>
            </a: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(y;f(x)) trên mặt phẳng tọa độ.</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92290" y="854490"/>
            <a:ext cx="185339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 </a:t>
            </a:r>
            <a:endParaRPr lang="en-US" sz="2600">
              <a:latin typeface="Times New Roman" panose="02020603050405020304" pitchFamily="18" charset="0"/>
              <a:ea typeface="Calibri" panose="020F0502020204030204" pitchFamily="34" charset="0"/>
            </a:endParaRPr>
          </a:p>
        </p:txBody>
      </p:sp>
      <p:pic>
        <p:nvPicPr>
          <p:cNvPr id="6" name="Picture 5"/>
          <p:cNvPicPr/>
          <p:nvPr/>
        </p:nvPicPr>
        <p:blipFill>
          <a:blip r:embed="rId2"/>
          <a:stretch>
            <a:fillRect/>
          </a:stretch>
        </p:blipFill>
        <p:spPr>
          <a:xfrm>
            <a:off x="2651759" y="1340071"/>
            <a:ext cx="8673737" cy="4133265"/>
          </a:xfrm>
          <a:prstGeom prst="rect">
            <a:avLst/>
          </a:prstGeom>
        </p:spPr>
      </p:pic>
    </p:spTree>
    <p:extLst>
      <p:ext uri="{BB962C8B-B14F-4D97-AF65-F5344CB8AC3E}">
        <p14:creationId xmlns:p14="http://schemas.microsoft.com/office/powerpoint/2010/main" val="15643866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01079" y="727766"/>
            <a:ext cx="133402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6:</a:t>
            </a:r>
            <a:endParaRPr lang="en-US" sz="2600">
              <a:latin typeface="Times New Roman" panose="02020603050405020304" pitchFamily="18" charset="0"/>
              <a:ea typeface="Calibri" panose="020F0502020204030204" pitchFamily="34" charset="0"/>
            </a:endParaRPr>
          </a:p>
        </p:txBody>
      </p:sp>
      <p:sp>
        <p:nvSpPr>
          <p:cNvPr id="6" name="Rectangle 5"/>
          <p:cNvSpPr/>
          <p:nvPr/>
        </p:nvSpPr>
        <p:spPr>
          <a:xfrm>
            <a:off x="901078" y="1213348"/>
            <a:ext cx="10777115"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Chỉ ra các cặp đường thẳng cắt nhau và các cặp đường thẳng song song trong ba đường thẳng sau:</a:t>
            </a:r>
            <a:r>
              <a:rPr lang="vi-VN" sz="260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y = 2x+1; y = 2x +3; y = 3x - 1</a:t>
            </a:r>
          </a:p>
        </p:txBody>
      </p:sp>
      <p:sp>
        <p:nvSpPr>
          <p:cNvPr id="7" name="Rectangle 6"/>
          <p:cNvSpPr/>
          <p:nvPr/>
        </p:nvSpPr>
        <p:spPr>
          <a:xfrm>
            <a:off x="5292544" y="2119214"/>
            <a:ext cx="797014" cy="545599"/>
          </a:xfrm>
          <a:prstGeom prst="rect">
            <a:avLst/>
          </a:prstGeom>
        </p:spPr>
        <p:txBody>
          <a:bodyPr wrap="none">
            <a:spAutoFit/>
          </a:bodyPr>
          <a:lstStyle/>
          <a:p>
            <a:pPr algn="ctr">
              <a:lnSpc>
                <a:spcPct val="125000"/>
              </a:lnSpc>
              <a:spcAft>
                <a:spcPts val="1000"/>
              </a:spcAft>
            </a:pPr>
            <a:r>
              <a:rPr lang="en-US" sz="2600" b="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901077" y="2688953"/>
            <a:ext cx="10267665"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 +1 song song với y = 2x+3 vì có hệ số góc bằng nhau.</a:t>
            </a:r>
          </a:p>
        </p:txBody>
      </p:sp>
      <p:sp>
        <p:nvSpPr>
          <p:cNvPr id="9" name="Rectangle 8"/>
          <p:cNvSpPr/>
          <p:nvPr/>
        </p:nvSpPr>
        <p:spPr>
          <a:xfrm>
            <a:off x="901077" y="3211821"/>
            <a:ext cx="11404134"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2x+1 và  y = 3x - 1 cắt nhau vì có hệ số góc khác nhau</a:t>
            </a:r>
          </a:p>
        </p:txBody>
      </p:sp>
      <p:sp>
        <p:nvSpPr>
          <p:cNvPr id="10" name="Rectangle 9"/>
          <p:cNvSpPr/>
          <p:nvPr/>
        </p:nvSpPr>
        <p:spPr>
          <a:xfrm>
            <a:off x="901076" y="3651276"/>
            <a:ext cx="11077563"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2x+3 và  y = 3x - 1 cắt nhau vì có hệ số góc khác nhau</a:t>
            </a:r>
          </a:p>
        </p:txBody>
      </p:sp>
      <p:sp>
        <p:nvSpPr>
          <p:cNvPr id="11" name="Rectangle 10"/>
          <p:cNvSpPr/>
          <p:nvPr/>
        </p:nvSpPr>
        <p:spPr>
          <a:xfrm>
            <a:off x="901075" y="4579174"/>
            <a:ext cx="2084225"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4: </a:t>
            </a:r>
            <a:endParaRPr lang="en-US" sz="2600">
              <a:latin typeface="Times New Roman" panose="02020603050405020304" pitchFamily="18" charset="0"/>
              <a:ea typeface="Calibri" panose="020F0502020204030204" pitchFamily="34" charset="0"/>
            </a:endParaRPr>
          </a:p>
        </p:txBody>
      </p:sp>
      <p:sp>
        <p:nvSpPr>
          <p:cNvPr id="12" name="Rectangle 11"/>
          <p:cNvSpPr/>
          <p:nvPr/>
        </p:nvSpPr>
        <p:spPr>
          <a:xfrm>
            <a:off x="2985300" y="4620466"/>
            <a:ext cx="8414483" cy="59247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Xét vị trí tương đối của hai đường thẳng y = -5x và y = -5x+2</a:t>
            </a:r>
          </a:p>
        </p:txBody>
      </p:sp>
      <p:sp>
        <p:nvSpPr>
          <p:cNvPr id="13" name="Rectangle 12"/>
          <p:cNvSpPr/>
          <p:nvPr/>
        </p:nvSpPr>
        <p:spPr>
          <a:xfrm>
            <a:off x="5302162" y="5110817"/>
            <a:ext cx="777778" cy="592470"/>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4" name="Rectangle 13"/>
          <p:cNvSpPr/>
          <p:nvPr/>
        </p:nvSpPr>
        <p:spPr>
          <a:xfrm>
            <a:off x="1005839" y="5628851"/>
            <a:ext cx="10393944" cy="892552"/>
          </a:xfrm>
          <a:prstGeom prst="rect">
            <a:avLst/>
          </a:prstGeom>
        </p:spPr>
        <p:txBody>
          <a:bodyPr wrap="square">
            <a:spAutoFit/>
          </a:bodyPr>
          <a:lstStyle/>
          <a:p>
            <a:r>
              <a:rPr lang="en-US" sz="2600">
                <a:latin typeface="Times New Roman" panose="02020603050405020304" pitchFamily="18" charset="0"/>
                <a:ea typeface="Calibri" panose="020F0502020204030204" pitchFamily="34" charset="0"/>
              </a:rPr>
              <a:t>Hai đường thẳng y = -5x và y = -5x+2 song song với nhau vì có hệ số góc bằng nhau.</a:t>
            </a:r>
            <a:endParaRPr lang="en-US" sz="2600"/>
          </a:p>
        </p:txBody>
      </p:sp>
    </p:spTree>
    <p:extLst>
      <p:ext uri="{BB962C8B-B14F-4D97-AF65-F5344CB8AC3E}">
        <p14:creationId xmlns:p14="http://schemas.microsoft.com/office/powerpoint/2010/main" val="7640289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0786" y="577914"/>
            <a:ext cx="2095830" cy="485582"/>
          </a:xfrm>
          <a:prstGeom prst="rect">
            <a:avLst/>
          </a:prstGeom>
        </p:spPr>
        <p:txBody>
          <a:bodyPr wrap="none">
            <a:spAutoFit/>
          </a:bodyPr>
          <a:lstStyle/>
          <a:p>
            <a:pPr algn="just">
              <a:lnSpc>
                <a:spcPct val="105000"/>
              </a:lnSpc>
              <a:spcAft>
                <a:spcPts val="1000"/>
              </a:spcAft>
            </a:pPr>
            <a:r>
              <a:rPr lang="vi-VN" sz="2600" b="1">
                <a:solidFill>
                  <a:srgbClr val="FF0000"/>
                </a:solidFill>
                <a:latin typeface="Times New Roman" panose="02020603050405020304" pitchFamily="18" charset="0"/>
                <a:ea typeface="Calibri" panose="020F0502020204030204" pitchFamily="34" charset="0"/>
              </a:rPr>
              <a:t>LUYỆN TẬP</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25733" y="1063496"/>
            <a:ext cx="2252540"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1 SGK</a:t>
            </a:r>
            <a:endParaRPr lang="en-US" sz="2600">
              <a:latin typeface="Times New Roman" panose="02020603050405020304" pitchFamily="18" charset="0"/>
              <a:ea typeface="Calibri" panose="020F0502020204030204" pitchFamily="34" charset="0"/>
            </a:endParaRPr>
          </a:p>
        </p:txBody>
      </p:sp>
      <p:sp>
        <p:nvSpPr>
          <p:cNvPr id="8" name="TextBox 7"/>
          <p:cNvSpPr txBox="1"/>
          <p:nvPr/>
        </p:nvSpPr>
        <p:spPr>
          <a:xfrm>
            <a:off x="1175658" y="5396932"/>
            <a:ext cx="7929154" cy="892552"/>
          </a:xfrm>
          <a:prstGeom prst="rect">
            <a:avLst/>
          </a:prstGeom>
          <a:noFill/>
        </p:spPr>
        <p:txBody>
          <a:bodyPr wrap="square" rtlCol="0">
            <a:spAutoFit/>
          </a:bodyPr>
          <a:lstStyle/>
          <a:p>
            <a:r>
              <a:rPr lang="vi-VN" sz="2600">
                <a:latin typeface="+mj-lt"/>
              </a:rPr>
              <a:t>Đáp án: Phát biểu đúng: c,d</a:t>
            </a:r>
          </a:p>
          <a:p>
            <a:r>
              <a:rPr lang="vi-VN" sz="2600">
                <a:latin typeface="+mj-lt"/>
              </a:rPr>
              <a:t>	   Phát biểu sai: a, b  </a:t>
            </a:r>
            <a:endParaRPr lang="en-US" sz="2600">
              <a:latin typeface="+mj-lt"/>
            </a:endParaRPr>
          </a:p>
        </p:txBody>
      </p:sp>
      <p:pic>
        <p:nvPicPr>
          <p:cNvPr id="9" name="Picture 8"/>
          <p:cNvPicPr>
            <a:picLocks noChangeAspect="1"/>
          </p:cNvPicPr>
          <p:nvPr/>
        </p:nvPicPr>
        <p:blipFill>
          <a:blip r:embed="rId2"/>
          <a:stretch>
            <a:fillRect/>
          </a:stretch>
        </p:blipFill>
        <p:spPr>
          <a:xfrm>
            <a:off x="877410" y="1579086"/>
            <a:ext cx="10902572" cy="3548478"/>
          </a:xfrm>
          <a:prstGeom prst="rect">
            <a:avLst/>
          </a:prstGeom>
        </p:spPr>
      </p:pic>
    </p:spTree>
    <p:extLst>
      <p:ext uri="{BB962C8B-B14F-4D97-AF65-F5344CB8AC3E}">
        <p14:creationId xmlns:p14="http://schemas.microsoft.com/office/powerpoint/2010/main" val="36036882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757" y="584862"/>
            <a:ext cx="2363147"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3 SGK:</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82757" y="973287"/>
                <a:ext cx="10215155" cy="742063"/>
              </a:xfrm>
              <a:prstGeom prst="rect">
                <a:avLst/>
              </a:prstGeom>
            </p:spPr>
            <p:txBody>
              <a:bodyPr wrap="square">
                <a:spAutoFit/>
              </a:bodyPr>
              <a:lstStyle/>
              <a:p>
                <a:pPr>
                  <a:lnSpc>
                    <a:spcPct val="115000"/>
                  </a:lnSpc>
                  <a:spcAft>
                    <a:spcPts val="1000"/>
                  </a:spcAft>
                </a:pPr>
                <a:r>
                  <a:rPr lang="en-US" sz="2600">
                    <a:latin typeface="Times New Roman" panose="02020603050405020304" pitchFamily="18" charset="0"/>
                    <a:ea typeface="Calibri" panose="020F0502020204030204" pitchFamily="34" charset="0"/>
                  </a:rPr>
                  <a:t>Vẽ đồ thị hàm số y = 3x+4 và y = </a:t>
                </a:r>
                <a14:m>
                  <m:oMath xmlns:m="http://schemas.openxmlformats.org/officeDocument/2006/math">
                    <m:f>
                      <m:fPr>
                        <m:ctrlPr>
                          <a:rPr lang="en-US" sz="2600" i="1">
                            <a:latin typeface="Cambria Math" panose="02040503050406030204" pitchFamily="18" charset="0"/>
                            <a:ea typeface="Calibri" panose="020F0502020204030204" pitchFamily="34" charset="0"/>
                          </a:rPr>
                        </m:ctrlPr>
                      </m:fPr>
                      <m:num>
                        <m:r>
                          <a:rPr lang="en-US" sz="2600" i="1">
                            <a:latin typeface="Cambria Math" panose="02040503050406030204" pitchFamily="18" charset="0"/>
                            <a:ea typeface="Calibri" panose="020F0502020204030204" pitchFamily="34" charset="0"/>
                          </a:rPr>
                          <m:t>−1</m:t>
                        </m:r>
                      </m:num>
                      <m:den>
                        <m:r>
                          <a:rPr lang="en-US" sz="2600" i="1">
                            <a:latin typeface="Cambria Math" panose="02040503050406030204" pitchFamily="18" charset="0"/>
                            <a:ea typeface="Calibri" panose="020F0502020204030204" pitchFamily="34" charset="0"/>
                          </a:rPr>
                          <m:t>2</m:t>
                        </m:r>
                      </m:den>
                    </m:f>
                  </m:oMath>
                </a14:m>
                <a:r>
                  <a:rPr lang="en-US" sz="2600">
                    <a:latin typeface="Times New Roman" panose="02020603050405020304" pitchFamily="18" charset="0"/>
                    <a:ea typeface="Calibri" panose="020F0502020204030204" pitchFamily="34" charset="0"/>
                  </a:rPr>
                  <a:t>x trên cùng một hệ trục tọa độ.</a:t>
                </a:r>
              </a:p>
            </p:txBody>
          </p:sp>
        </mc:Choice>
        <mc:Fallback xmlns="">
          <p:sp>
            <p:nvSpPr>
              <p:cNvPr id="5" name="Rectangle 4"/>
              <p:cNvSpPr>
                <a:spLocks noRot="1" noChangeAspect="1" noMove="1" noResize="1" noEditPoints="1" noAdjustHandles="1" noChangeArrowheads="1" noChangeShapeType="1" noTextEdit="1"/>
              </p:cNvSpPr>
              <p:nvPr/>
            </p:nvSpPr>
            <p:spPr>
              <a:xfrm>
                <a:off x="782757" y="973287"/>
                <a:ext cx="10215155" cy="742063"/>
              </a:xfrm>
              <a:prstGeom prst="rect">
                <a:avLst/>
              </a:prstGeom>
              <a:blipFill>
                <a:blip r:embed="rId2"/>
                <a:stretch>
                  <a:fillRect l="-1074" b="-8264"/>
                </a:stretch>
              </a:blipFill>
            </p:spPr>
            <p:txBody>
              <a:bodyPr/>
              <a:lstStyle/>
              <a:p>
                <a:r>
                  <a:rPr lang="en-US">
                    <a:noFill/>
                  </a:rPr>
                  <a:t> </a:t>
                </a:r>
              </a:p>
            </p:txBody>
          </p:sp>
        </mc:Fallback>
      </mc:AlternateContent>
      <p:sp>
        <p:nvSpPr>
          <p:cNvPr id="6" name="TextBox 5"/>
          <p:cNvSpPr txBox="1"/>
          <p:nvPr/>
        </p:nvSpPr>
        <p:spPr>
          <a:xfrm>
            <a:off x="4937760" y="1841861"/>
            <a:ext cx="1541417" cy="492443"/>
          </a:xfrm>
          <a:prstGeom prst="rect">
            <a:avLst/>
          </a:prstGeom>
          <a:noFill/>
        </p:spPr>
        <p:txBody>
          <a:bodyPr wrap="square" rtlCol="0">
            <a:spAutoFit/>
          </a:bodyPr>
          <a:lstStyle/>
          <a:p>
            <a:r>
              <a:rPr lang="vi-VN" sz="2600" b="1" i="1">
                <a:latin typeface="+mj-lt"/>
              </a:rPr>
              <a:t>Giải</a:t>
            </a:r>
            <a:endParaRPr lang="en-US" sz="2600" b="1" i="1">
              <a:latin typeface="+mj-lt"/>
            </a:endParaRPr>
          </a:p>
        </p:txBody>
      </p:sp>
      <p:pic>
        <p:nvPicPr>
          <p:cNvPr id="7" name="Picture 6"/>
          <p:cNvPicPr/>
          <p:nvPr/>
        </p:nvPicPr>
        <p:blipFill>
          <a:blip r:embed="rId3"/>
          <a:stretch>
            <a:fillRect/>
          </a:stretch>
        </p:blipFill>
        <p:spPr>
          <a:xfrm>
            <a:off x="5890334" y="1960082"/>
            <a:ext cx="4193177" cy="4597471"/>
          </a:xfrm>
          <a:prstGeom prst="rect">
            <a:avLst/>
          </a:prstGeom>
        </p:spPr>
      </p:pic>
    </p:spTree>
    <p:extLst>
      <p:ext uri="{BB962C8B-B14F-4D97-AF65-F5344CB8AC3E}">
        <p14:creationId xmlns:p14="http://schemas.microsoft.com/office/powerpoint/2010/main" val="22238697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155" y="594547"/>
            <a:ext cx="2167581" cy="592470"/>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2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83894" y="1187017"/>
            <a:ext cx="10149457" cy="876914"/>
          </a:xfrm>
          <a:prstGeom prst="rect">
            <a:avLst/>
          </a:prstGeom>
        </p:spPr>
      </p:pic>
      <p:sp>
        <p:nvSpPr>
          <p:cNvPr id="6" name="TextBox 5"/>
          <p:cNvSpPr txBox="1"/>
          <p:nvPr/>
        </p:nvSpPr>
        <p:spPr>
          <a:xfrm>
            <a:off x="4180114" y="2246811"/>
            <a:ext cx="1515292" cy="492443"/>
          </a:xfrm>
          <a:prstGeom prst="rect">
            <a:avLst/>
          </a:prstGeom>
          <a:noFill/>
        </p:spPr>
        <p:txBody>
          <a:bodyPr wrap="square" rtlCol="0">
            <a:spAutoFit/>
          </a:bodyPr>
          <a:lstStyle/>
          <a:p>
            <a:r>
              <a:rPr lang="vi-VN" sz="2600" b="1" i="1">
                <a:latin typeface="+mj-lt"/>
              </a:rPr>
              <a:t>Giải</a:t>
            </a:r>
            <a:endParaRPr lang="en-US" sz="2600" b="1" i="1">
              <a:latin typeface="+mj-lt"/>
            </a:endParaRPr>
          </a:p>
        </p:txBody>
      </p:sp>
      <p:sp>
        <p:nvSpPr>
          <p:cNvPr id="7" name="Rectangle 6"/>
          <p:cNvSpPr/>
          <p:nvPr/>
        </p:nvSpPr>
        <p:spPr>
          <a:xfrm>
            <a:off x="845155" y="2690336"/>
            <a:ext cx="10793851"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cắt nhau là y = -2x+5 và y = 4x-1 và cặp y = -2x và y = 4x-1 vì có hệ số góc khác nhau.</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song song</a:t>
            </a:r>
            <a:r>
              <a:rPr lang="en-US" sz="2600" b="1">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y = -2x+5 và y = -2x vì có hệ số góc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9856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649" y="597137"/>
            <a:ext cx="2714205" cy="553293"/>
          </a:xfrm>
          <a:prstGeom prst="rect">
            <a:avLst/>
          </a:prstGeom>
        </p:spPr>
        <p:txBody>
          <a:bodyPr wrap="none">
            <a:spAutoFit/>
          </a:bodyPr>
          <a:lstStyle/>
          <a:p>
            <a:pPr marL="457200">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4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91455" y="1150430"/>
            <a:ext cx="10751207" cy="913501"/>
          </a:xfrm>
          <a:prstGeom prst="rect">
            <a:avLst/>
          </a:prstGeom>
        </p:spPr>
      </p:pic>
      <p:sp>
        <p:nvSpPr>
          <p:cNvPr id="6" name="TextBox 5"/>
          <p:cNvSpPr txBox="1"/>
          <p:nvPr/>
        </p:nvSpPr>
        <p:spPr>
          <a:xfrm>
            <a:off x="4794069" y="2272937"/>
            <a:ext cx="1384662" cy="492443"/>
          </a:xfrm>
          <a:prstGeom prst="rect">
            <a:avLst/>
          </a:prstGeom>
          <a:noFill/>
        </p:spPr>
        <p:txBody>
          <a:bodyPr wrap="square" rtlCol="0">
            <a:spAutoFit/>
          </a:bodyPr>
          <a:lstStyle/>
          <a:p>
            <a:r>
              <a:rPr lang="vi-VN" sz="2600" b="1" i="1">
                <a:latin typeface="+mj-lt"/>
              </a:rPr>
              <a:t>Giải</a:t>
            </a:r>
            <a:endParaRPr lang="en-US" sz="2600" b="1" i="1">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780422" y="2604748"/>
                <a:ext cx="9153882"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 </a:t>
                </a:r>
                <a:r>
                  <a:rPr lang="en-US" sz="2600">
                    <a:latin typeface="Times New Roman" panose="02020603050405020304" pitchFamily="18" charset="0"/>
                    <a:ea typeface="Calibri" panose="020F0502020204030204" pitchFamily="34" charset="0"/>
                    <a:cs typeface="Times New Roman" panose="02020603050405020304" pitchFamily="18" charset="0"/>
                  </a:rPr>
                  <a:t>có hệ số</a:t>
                </a:r>
                <a:endParaRPr lang="vi-VN" sz="26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 góc bằng -1 suy ra a = -1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80422" y="2604748"/>
                <a:ext cx="9153882" cy="1053430"/>
              </a:xfrm>
              <a:prstGeom prst="rect">
                <a:avLst/>
              </a:prstGeom>
              <a:blipFill>
                <a:blip r:embed="rId3"/>
                <a:stretch>
                  <a:fillRect b="-132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26141" y="3626657"/>
                <a:ext cx="9741710"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điểm M(1,2) suy ra x = 1; y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26141" y="3626657"/>
                <a:ext cx="9741710" cy="1053430"/>
              </a:xfrm>
              <a:prstGeom prst="rect">
                <a:avLst/>
              </a:prstGeom>
              <a:blipFill>
                <a:blip r:embed="rId4"/>
                <a:stretch>
                  <a:fillRect b="-12717"/>
                </a:stretch>
              </a:blipFill>
            </p:spPr>
            <p:txBody>
              <a:bodyPr/>
              <a:lstStyle/>
              <a:p>
                <a:r>
                  <a:rPr lang="en-US">
                    <a:noFill/>
                  </a:rPr>
                  <a:t> </a:t>
                </a:r>
              </a:p>
            </p:txBody>
          </p:sp>
        </mc:Fallback>
      </mc:AlternateContent>
      <p:sp>
        <p:nvSpPr>
          <p:cNvPr id="9" name="Rectangle 8"/>
          <p:cNvSpPr/>
          <p:nvPr/>
        </p:nvSpPr>
        <p:spPr>
          <a:xfrm>
            <a:off x="891455" y="4721442"/>
            <a:ext cx="8335276"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vậy ta có:</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2=(-1). 1 +b =&gt; b = 3</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-x+3</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5"/>
          <a:stretch>
            <a:fillRect/>
          </a:stretch>
        </p:blipFill>
        <p:spPr>
          <a:xfrm>
            <a:off x="7367451" y="2159695"/>
            <a:ext cx="3879669" cy="4384796"/>
          </a:xfrm>
          <a:prstGeom prst="rect">
            <a:avLst/>
          </a:prstGeom>
        </p:spPr>
      </p:pic>
    </p:spTree>
    <p:extLst>
      <p:ext uri="{BB962C8B-B14F-4D97-AF65-F5344CB8AC3E}">
        <p14:creationId xmlns:p14="http://schemas.microsoft.com/office/powerpoint/2010/main" val="13296268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423" y="335877"/>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5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9411" y="849982"/>
            <a:ext cx="11084577" cy="1879347"/>
          </a:xfrm>
          <a:prstGeom prst="rect">
            <a:avLst/>
          </a:prstGeom>
        </p:spPr>
      </p:pic>
      <p:sp>
        <p:nvSpPr>
          <p:cNvPr id="6" name="TextBox 5"/>
          <p:cNvSpPr txBox="1"/>
          <p:nvPr/>
        </p:nvSpPr>
        <p:spPr>
          <a:xfrm>
            <a:off x="4023360" y="3029777"/>
            <a:ext cx="1463040" cy="492443"/>
          </a:xfrm>
          <a:prstGeom prst="rect">
            <a:avLst/>
          </a:prstGeom>
          <a:noFill/>
        </p:spPr>
        <p:txBody>
          <a:bodyPr wrap="square" rtlCol="0">
            <a:spAutoFit/>
          </a:bodyPr>
          <a:lstStyle/>
          <a:p>
            <a:pPr algn="ctr"/>
            <a:r>
              <a:rPr lang="vi-VN" sz="2600" b="1" i="1">
                <a:latin typeface="+mj-lt"/>
              </a:rPr>
              <a:t>Giải</a:t>
            </a:r>
            <a:endParaRPr lang="en-US" sz="2600" b="1" i="1">
              <a:latin typeface="+mj-lt"/>
            </a:endParaRPr>
          </a:p>
        </p:txBody>
      </p:sp>
      <p:sp>
        <p:nvSpPr>
          <p:cNvPr id="7" name="Rectangle 6"/>
          <p:cNvSpPr/>
          <p:nvPr/>
        </p:nvSpPr>
        <p:spPr>
          <a:xfrm>
            <a:off x="100804" y="3583070"/>
            <a:ext cx="5720220" cy="553293"/>
          </a:xfrm>
          <a:prstGeom prst="rect">
            <a:avLst/>
          </a:prstGeom>
        </p:spPr>
        <p:txBody>
          <a:bodyPr wrap="non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Vẽ đường thẳng y = 2x-1 trên mptđ</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0" y="4196407"/>
                <a:ext cx="11721735" cy="1553567"/>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b) 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M(1;3) ta có: x = 1, y=3;</a:t>
                </a:r>
                <a:endParaRPr lang="vi-VN" sz="26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 song song với y = 2x-1 nên a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0" y="4196407"/>
                <a:ext cx="11721735" cy="1553567"/>
              </a:xfrm>
              <a:prstGeom prst="rect">
                <a:avLst/>
              </a:prstGeom>
              <a:blipFill>
                <a:blip r:embed="rId3"/>
                <a:stretch>
                  <a:fillRect b="-8627"/>
                </a:stretch>
              </a:blipFill>
            </p:spPr>
            <p:txBody>
              <a:bodyPr/>
              <a:lstStyle/>
              <a:p>
                <a:r>
                  <a:rPr lang="en-US">
                    <a:noFill/>
                  </a:rPr>
                  <a:t> </a:t>
                </a:r>
              </a:p>
            </p:txBody>
          </p:sp>
        </mc:Fallback>
      </mc:AlternateContent>
      <p:sp>
        <p:nvSpPr>
          <p:cNvPr id="9" name="Rectangle 8"/>
          <p:cNvSpPr/>
          <p:nvPr/>
        </p:nvSpPr>
        <p:spPr>
          <a:xfrm>
            <a:off x="0" y="5636094"/>
            <a:ext cx="6096000" cy="1092607"/>
          </a:xfrm>
          <a:prstGeom prst="rect">
            <a:avLst/>
          </a:prstGeom>
        </p:spPr>
        <p:txBody>
          <a:bodyPr wrap="squar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đó ta có: 3=2.1+b =&gt; b = 1</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2x+1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4"/>
          <a:stretch>
            <a:fillRect/>
          </a:stretch>
        </p:blipFill>
        <p:spPr>
          <a:xfrm>
            <a:off x="6740433" y="2755454"/>
            <a:ext cx="3727269" cy="3743739"/>
          </a:xfrm>
          <a:prstGeom prst="rect">
            <a:avLst/>
          </a:prstGeom>
        </p:spPr>
      </p:pic>
    </p:spTree>
    <p:extLst>
      <p:ext uri="{BB962C8B-B14F-4D97-AF65-F5344CB8AC3E}">
        <p14:creationId xmlns:p14="http://schemas.microsoft.com/office/powerpoint/2010/main" val="20358485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pic>
        <p:nvPicPr>
          <p:cNvPr id="5" name="Picture 4"/>
          <p:cNvPicPr>
            <a:picLocks noChangeAspect="1"/>
          </p:cNvPicPr>
          <p:nvPr/>
        </p:nvPicPr>
        <p:blipFill>
          <a:blip r:embed="rId2"/>
          <a:stretch>
            <a:fillRect/>
          </a:stretch>
        </p:blipFill>
        <p:spPr>
          <a:xfrm>
            <a:off x="891464" y="1440945"/>
            <a:ext cx="10853696" cy="4776976"/>
          </a:xfrm>
          <a:prstGeom prst="rect">
            <a:avLst/>
          </a:prstGeom>
        </p:spPr>
      </p:pic>
      <p:sp>
        <p:nvSpPr>
          <p:cNvPr id="6" name="Rectangle 5"/>
          <p:cNvSpPr/>
          <p:nvPr/>
        </p:nvSpPr>
        <p:spPr>
          <a:xfrm>
            <a:off x="676349"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29119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sp>
        <p:nvSpPr>
          <p:cNvPr id="5" name="Rectangle 4"/>
          <p:cNvSpPr/>
          <p:nvPr/>
        </p:nvSpPr>
        <p:spPr>
          <a:xfrm>
            <a:off x="0"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280488" y="1000835"/>
            <a:ext cx="5267077" cy="5857165"/>
          </a:xfrm>
          <a:prstGeom prst="rect">
            <a:avLst/>
          </a:prstGeom>
        </p:spPr>
      </p:pic>
      <p:sp>
        <p:nvSpPr>
          <p:cNvPr id="7" name="Rectangle 6"/>
          <p:cNvSpPr/>
          <p:nvPr/>
        </p:nvSpPr>
        <p:spPr>
          <a:xfrm>
            <a:off x="0" y="1440945"/>
            <a:ext cx="6096000" cy="2553841"/>
          </a:xfrm>
          <a:prstGeom prst="rect">
            <a:avLst/>
          </a:prstGeom>
        </p:spPr>
        <p:txBody>
          <a:bodyPr>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Tung độ giao điểm của hai đường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1</a:t>
            </a:r>
            <a:r>
              <a:rPr lang="en-US" sz="2600">
                <a:latin typeface="Times New Roman" panose="02020603050405020304" pitchFamily="18" charset="0"/>
                <a:ea typeface="Calibri" panose="020F0502020204030204" pitchFamily="34" charset="0"/>
                <a:cs typeface="Times New Roman" panose="02020603050405020304" pitchFamily="18" charset="0"/>
              </a:rPr>
              <a:t>,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600">
                <a:latin typeface="Times New Roman" panose="02020603050405020304" pitchFamily="18" charset="0"/>
                <a:ea typeface="Calibri" panose="020F0502020204030204" pitchFamily="34" charset="0"/>
                <a:cs typeface="Times New Roman" panose="02020603050405020304" pitchFamily="18" charset="0"/>
              </a:rPr>
              <a:t> </a:t>
            </a:r>
            <a:r>
              <a:rPr lang="vi-VN" sz="2600">
                <a:latin typeface="Times New Roman" panose="02020603050405020304" pitchFamily="18" charset="0"/>
                <a:ea typeface="Calibri" panose="020F0502020204030204" pitchFamily="34" charset="0"/>
                <a:cs typeface="Times New Roman" panose="02020603050405020304" pitchFamily="18" charset="0"/>
              </a:rPr>
              <a:t>hay hai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1</a:t>
            </a:r>
            <a:r>
              <a:rPr lang="vi-VN" sz="2600">
                <a:latin typeface="Times New Roman" panose="02020603050405020304" pitchFamily="18" charset="0"/>
                <a:ea typeface="Calibri" panose="020F0502020204030204" pitchFamily="34" charset="0"/>
                <a:cs typeface="Times New Roman" panose="02020603050405020304" pitchFamily="18" charset="0"/>
              </a:rPr>
              <a:t>,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đều cắt trục tung tại điểm có tung độ bằng 2. Do đó, tốc độ ban đầu của hai chuyển động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3929417"/>
            <a:ext cx="6058069" cy="553293"/>
          </a:xfrm>
          <a:prstGeom prst="rect">
            <a:avLst/>
          </a:prstGeom>
        </p:spPr>
        <p:txBody>
          <a:bodyPr wrap="none">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b)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7931" y="4542005"/>
            <a:ext cx="6096000" cy="1553567"/>
          </a:xfrm>
          <a:prstGeom prst="rect">
            <a:avLst/>
          </a:prstGeom>
        </p:spPr>
        <p:txBody>
          <a:bodyPr>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c) Từ giây thứ nhất trở đi vật 2 có vận tốc lớp hơn vì đồ thị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1299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78" y="450671"/>
            <a:ext cx="89916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rPr>
              <a:t>HƯỚNG DẪN HỌC Ở NHÀ</a:t>
            </a:r>
            <a:endParaRPr kumimoji="0" lang="en-US" sz="2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52600" y="1295761"/>
            <a:ext cx="9585960" cy="2893100"/>
          </a:xfrm>
          <a:prstGeom prst="rect">
            <a:avLst/>
          </a:prstGeom>
        </p:spPr>
        <p:txBody>
          <a:bodyPr wrap="square">
            <a:spAutoFit/>
          </a:bodyPr>
          <a:lstStyle/>
          <a:p>
            <a:r>
              <a:rPr lang="vi-VN" sz="2600">
                <a:latin typeface="+mj-lt"/>
              </a:rPr>
              <a:t>- Ghi nhớ các kiến thức,khái niệm, tính chất cách vẽ đồ thị hàm số bậc nhất; hệ số góc, vị trí tương đối của hai đường thẳng</a:t>
            </a:r>
            <a:r>
              <a:rPr lang="en-US" sz="2600">
                <a:latin typeface="+mj-lt"/>
              </a:rPr>
              <a:t>.</a:t>
            </a:r>
          </a:p>
          <a:p>
            <a:r>
              <a:rPr lang="en-US" sz="2600">
                <a:latin typeface="+mj-lt"/>
              </a:rPr>
              <a:t>- </a:t>
            </a:r>
            <a:r>
              <a:rPr lang="vi-VN" sz="2600">
                <a:latin typeface="+mj-lt"/>
              </a:rPr>
              <a:t>Xem lại các bài tập đã làm trong tiết học.</a:t>
            </a:r>
            <a:endParaRPr lang="en-US" sz="2600">
              <a:latin typeface="+mj-lt"/>
            </a:endParaRPr>
          </a:p>
          <a:p>
            <a:r>
              <a:rPr lang="vi-VN" sz="2600">
                <a:latin typeface="+mj-lt"/>
              </a:rPr>
              <a:t>- Làm bài tập 3SGK: Vẽ đồ thị 2 đường thẳng còn lại vào trong mặt phẳng tọa độ đã vẽ.</a:t>
            </a:r>
            <a:endParaRPr lang="en-US" sz="2600">
              <a:latin typeface="+mj-lt"/>
            </a:endParaRPr>
          </a:p>
          <a:p>
            <a:r>
              <a:rPr lang="vi-VN" sz="2600">
                <a:latin typeface="+mj-lt"/>
              </a:rPr>
              <a:t>- Chuẩn bị giờ sau: Ôn tâp chương 3: Ôn tập kiến thức đã học trong chương 3, làm bài tập 1,2,3 - Bài tập chương 3.</a:t>
            </a:r>
            <a:endParaRPr lang="en-US" sz="260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766" y="4336868"/>
            <a:ext cx="6082393" cy="2344669"/>
          </a:xfrm>
          <a:prstGeom prst="rect">
            <a:avLst/>
          </a:prstGeom>
        </p:spPr>
      </p:pic>
    </p:spTree>
    <p:extLst>
      <p:ext uri="{BB962C8B-B14F-4D97-AF65-F5344CB8AC3E}">
        <p14:creationId xmlns:p14="http://schemas.microsoft.com/office/powerpoint/2010/main" val="25515520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39097" y="648806"/>
            <a:ext cx="5943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Hàm số nào sau đây là hàm số bậc nhất?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 y</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a:t>
            </a:r>
            <a:r>
              <a:rPr kumimoji="0" lang="en-US" sz="2400" b="0" i="0" u="none" strike="noStrike" kern="1200" cap="none" spc="0" normalizeH="0" baseline="3000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 y</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 y = 0x -3</a:t>
            </a:r>
          </a:p>
          <a:p>
            <a:pPr lvl="2">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d) Tất</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cả các đáp án trên đều đúng</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6"/>
              <a:ext cx="1593167" cy="676235"/>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Bạn thật là tài giỏi</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 hàm</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số y = 3x+2.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 trị của y khi x = 1 là: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-1			 c)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0			 d)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592725" y="308313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10"/>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Có học mới có khôn</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84091" y="1044396"/>
            <a:ext cx="5943600"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Hàm số y = -x - 3 có hệ số a và b lần lượt là:</a:t>
            </a:r>
          </a:p>
          <a:p>
            <a:pPr marL="457200" indent="-457200">
              <a:buAutoNum type="alphaLcParenR"/>
            </a:pPr>
            <a:r>
              <a:rPr lang="en-US" sz="2400">
                <a:latin typeface="Times New Roman" panose="02020603050405020304" pitchFamily="18" charset="0"/>
                <a:cs typeface="Times New Roman" panose="02020603050405020304" pitchFamily="18" charset="0"/>
              </a:rPr>
              <a:t>0;-3		b) 1,-3	                      		c) -3;-1		d)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48" name="TextBox 47">
            <a:extLst>
              <a:ext uri="{FF2B5EF4-FFF2-40B4-BE49-F238E27FC236}">
                <a16:creationId xmlns:a16="http://schemas.microsoft.com/office/drawing/2014/main" id="{5548E7CF-D360-4144-AF33-65AED6B91676}"/>
              </a:ext>
            </a:extLst>
          </p:cNvPr>
          <p:cNvSpPr txBox="1"/>
          <p:nvPr/>
        </p:nvSpPr>
        <p:spPr>
          <a:xfrm>
            <a:off x="6943035" y="3344314"/>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học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06541" y="334431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3" name="Cloud 2"/>
          <p:cNvSpPr/>
          <p:nvPr/>
        </p:nvSpPr>
        <p:spPr>
          <a:xfrm>
            <a:off x="783772" y="522514"/>
            <a:ext cx="10554788" cy="27562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Times New Roman" panose="02020603050405020304" pitchFamily="18" charset="0"/>
                <a:cs typeface="Times New Roman" panose="02020603050405020304" pitchFamily="18" charset="0"/>
              </a:rPr>
              <a:t>Ở bài học trước, ta đã học đồ thị của một hàm số trên mặt phẳng tọa độ. Trong bài học này, ta sẽ tìm hiểu một trường hợp riêng trong đồ thị của hàm số, đó là đồ thị hàm số bậc nhất</a:t>
            </a:r>
          </a:p>
        </p:txBody>
      </p:sp>
      <p:pic>
        <p:nvPicPr>
          <p:cNvPr id="4" name="Picture 3"/>
          <p:cNvPicPr>
            <a:picLocks noChangeAspect="1"/>
          </p:cNvPicPr>
          <p:nvPr/>
        </p:nvPicPr>
        <p:blipFill>
          <a:blip r:embed="rId2"/>
          <a:stretch>
            <a:fillRect/>
          </a:stretch>
        </p:blipFill>
        <p:spPr>
          <a:xfrm>
            <a:off x="24374" y="4081394"/>
            <a:ext cx="12167626" cy="1934052"/>
          </a:xfrm>
          <a:prstGeom prst="rect">
            <a:avLst/>
          </a:prstGeom>
        </p:spPr>
      </p:pic>
    </p:spTree>
    <p:extLst>
      <p:ext uri="{BB962C8B-B14F-4D97-AF65-F5344CB8AC3E}">
        <p14:creationId xmlns:p14="http://schemas.microsoft.com/office/powerpoint/2010/main" val="10179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12" y="281067"/>
            <a:ext cx="7576457" cy="1678361"/>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721722" y="2171891"/>
                <a:ext cx="106266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4. ĐỒ THỊ CỦA HÀM SỐ BẬC NHẤT Y=AX+B (A</a:t>
                </a:r>
                <a14:m>
                  <m:oMath xmlns:m="http://schemas.openxmlformats.org/officeDocument/2006/math">
                    <m:r>
                      <a:rPr kumimoji="0" lang="en-US" sz="5400" b="1"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a:t>
                </a:r>
              </a:p>
            </p:txBody>
          </p:sp>
        </mc:Choice>
        <mc:Fallback xmlns="">
          <p:sp>
            <p:nvSpPr>
              <p:cNvPr id="2" name="TextBox 1"/>
              <p:cNvSpPr txBox="1">
                <a:spLocks noRot="1" noChangeAspect="1" noMove="1" noResize="1" noEditPoints="1" noAdjustHandles="1" noChangeArrowheads="1" noChangeShapeType="1" noTextEdit="1"/>
              </p:cNvSpPr>
              <p:nvPr/>
            </p:nvSpPr>
            <p:spPr>
              <a:xfrm>
                <a:off x="721722" y="2171891"/>
                <a:ext cx="10626635" cy="1754326"/>
              </a:xfrm>
              <a:prstGeom prst="rect">
                <a:avLst/>
              </a:prstGeom>
              <a:blipFill>
                <a:blip r:embed="rId4"/>
                <a:stretch>
                  <a:fillRect t="-9722" b="-20139"/>
                </a:stretch>
              </a:blipFill>
            </p:spPr>
            <p:txBody>
              <a:bodyPr/>
              <a:lstStyle/>
              <a:p>
                <a:r>
                  <a:rPr lang="en-US">
                    <a:noFill/>
                  </a:rPr>
                  <a:t> </a:t>
                </a:r>
              </a:p>
            </p:txBody>
          </p:sp>
        </mc:Fallback>
      </mc:AlternateContent>
    </p:spTree>
    <p:extLst>
      <p:ext uri="{BB962C8B-B14F-4D97-AF65-F5344CB8AC3E}">
        <p14:creationId xmlns:p14="http://schemas.microsoft.com/office/powerpoint/2010/main" val="2099535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966651" y="692332"/>
            <a:ext cx="6361612" cy="455317"/>
          </a:xfrm>
          <a:prstGeom prst="rect">
            <a:avLst/>
          </a:prstGeom>
        </p:spPr>
        <p:txBody>
          <a:bodyPr wrap="square">
            <a:spAutoFit/>
          </a:bodyPr>
          <a:lstStyle/>
          <a:p>
            <a:pPr algn="just">
              <a:lnSpc>
                <a:spcPct val="105000"/>
              </a:lnSpc>
              <a:spcAft>
                <a:spcPts val="1000"/>
              </a:spcAft>
            </a:pPr>
            <a:r>
              <a:rPr lang="en-US" sz="2400" b="1">
                <a:solidFill>
                  <a:srgbClr val="C00000"/>
                </a:solidFill>
                <a:latin typeface="Times New Roman" panose="02020603050405020304" pitchFamily="18" charset="0"/>
                <a:ea typeface="Calibri" panose="020F0502020204030204" pitchFamily="34" charset="0"/>
              </a:rPr>
              <a:t>I - ĐỒ THỊ CỦA HÀM SỐ BẬC NHẤT</a:t>
            </a:r>
            <a:endParaRPr lang="en-US" sz="2400">
              <a:solidFill>
                <a:srgbClr val="C00000"/>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977491" y="1172464"/>
            <a:ext cx="866019" cy="507666"/>
          </a:xfrm>
          <a:prstGeom prst="rect">
            <a:avLst/>
          </a:prstGeom>
        </p:spPr>
      </p:pic>
      <p:sp>
        <p:nvSpPr>
          <p:cNvPr id="4" name="Rectangle 3"/>
          <p:cNvSpPr/>
          <p:nvPr/>
        </p:nvSpPr>
        <p:spPr>
          <a:xfrm>
            <a:off x="1854350" y="1241631"/>
            <a:ext cx="2776722"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Cho hàm số y = x - 2</a:t>
            </a:r>
            <a:endParaRPr lang="en-US" sz="2400"/>
          </a:p>
        </p:txBody>
      </p:sp>
      <p:graphicFrame>
        <p:nvGraphicFramePr>
          <p:cNvPr id="6" name="Table 5"/>
          <p:cNvGraphicFramePr>
            <a:graphicFrameLocks noGrp="1"/>
          </p:cNvGraphicFramePr>
          <p:nvPr>
            <p:extLst>
              <p:ext uri="{D42A27DB-BD31-4B8C-83A1-F6EECF244321}">
                <p14:modId xmlns:p14="http://schemas.microsoft.com/office/powerpoint/2010/main" val="1027476709"/>
              </p:ext>
            </p:extLst>
          </p:nvPr>
        </p:nvGraphicFramePr>
        <p:xfrm>
          <a:off x="1410500" y="1920240"/>
          <a:ext cx="2533968" cy="828676"/>
        </p:xfrm>
        <a:graphic>
          <a:graphicData uri="http://schemas.openxmlformats.org/drawingml/2006/table">
            <a:tbl>
              <a:tblPr firstRow="1" firstCol="1" bandRow="1"/>
              <a:tblGrid>
                <a:gridCol w="633273">
                  <a:extLst>
                    <a:ext uri="{9D8B030D-6E8A-4147-A177-3AD203B41FA5}">
                      <a16:colId xmlns:a16="http://schemas.microsoft.com/office/drawing/2014/main" val="1893381948"/>
                    </a:ext>
                  </a:extLst>
                </a:gridCol>
                <a:gridCol w="633273">
                  <a:extLst>
                    <a:ext uri="{9D8B030D-6E8A-4147-A177-3AD203B41FA5}">
                      <a16:colId xmlns:a16="http://schemas.microsoft.com/office/drawing/2014/main" val="2395400831"/>
                    </a:ext>
                  </a:extLst>
                </a:gridCol>
                <a:gridCol w="633273">
                  <a:extLst>
                    <a:ext uri="{9D8B030D-6E8A-4147-A177-3AD203B41FA5}">
                      <a16:colId xmlns:a16="http://schemas.microsoft.com/office/drawing/2014/main" val="4166801379"/>
                    </a:ext>
                  </a:extLst>
                </a:gridCol>
                <a:gridCol w="634149">
                  <a:extLst>
                    <a:ext uri="{9D8B030D-6E8A-4147-A177-3AD203B41FA5}">
                      <a16:colId xmlns:a16="http://schemas.microsoft.com/office/drawing/2014/main" val="3372452793"/>
                    </a:ext>
                  </a:extLst>
                </a:gridCol>
              </a:tblGrid>
              <a:tr h="0">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49867"/>
                  </a:ext>
                </a:extLst>
              </a:tr>
              <a:tr h="324587">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286637"/>
                  </a:ext>
                </a:extLst>
              </a:tr>
            </a:tbl>
          </a:graphicData>
        </a:graphic>
      </p:graphicFrame>
      <p:pic>
        <p:nvPicPr>
          <p:cNvPr id="8" name="Picture 7"/>
          <p:cNvPicPr/>
          <p:nvPr/>
        </p:nvPicPr>
        <p:blipFill>
          <a:blip r:embed="rId4"/>
          <a:stretch>
            <a:fillRect/>
          </a:stretch>
        </p:blipFill>
        <p:spPr>
          <a:xfrm>
            <a:off x="5023348" y="1241631"/>
            <a:ext cx="5622880" cy="4265023"/>
          </a:xfrm>
          <a:prstGeom prst="rect">
            <a:avLst/>
          </a:prstGeom>
        </p:spPr>
      </p:pic>
      <p:sp>
        <p:nvSpPr>
          <p:cNvPr id="7" name="Rectangle 6"/>
          <p:cNvSpPr/>
          <p:nvPr/>
        </p:nvSpPr>
        <p:spPr>
          <a:xfrm>
            <a:off x="1073068" y="2935560"/>
            <a:ext cx="2887329" cy="510717"/>
          </a:xfrm>
          <a:prstGeom prst="rect">
            <a:avLst/>
          </a:prstGeom>
        </p:spPr>
        <p:txBody>
          <a:bodyPr wrap="none">
            <a:spAutoFit/>
          </a:bodyPr>
          <a:lstStyle/>
          <a:p>
            <a:pPr algn="just">
              <a:lnSpc>
                <a:spcPct val="125000"/>
              </a:lnSpc>
              <a:spcAft>
                <a:spcPts val="1000"/>
              </a:spcAft>
            </a:pPr>
            <a:r>
              <a:rPr lang="en-US" sz="2400">
                <a:latin typeface="Times New Roman" panose="02020603050405020304" pitchFamily="18" charset="0"/>
                <a:ea typeface="Calibri" panose="020F0502020204030204" pitchFamily="34" charset="0"/>
              </a:rPr>
              <a:t>Đồ thị hàm số y = x-2</a:t>
            </a:r>
          </a:p>
        </p:txBody>
      </p:sp>
      <mc:AlternateContent xmlns:mc="http://schemas.openxmlformats.org/markup-compatibility/2006" xmlns:a14="http://schemas.microsoft.com/office/drawing/2010/main">
        <mc:Choice Requires="a14">
          <p:sp>
            <p:nvSpPr>
              <p:cNvPr id="9" name="Rectangle 8"/>
              <p:cNvSpPr/>
              <p:nvPr/>
            </p:nvSpPr>
            <p:spPr>
              <a:xfrm>
                <a:off x="1099457" y="5931265"/>
                <a:ext cx="8854440" cy="461665"/>
              </a:xfrm>
              <a:prstGeom prst="rect">
                <a:avLst/>
              </a:prstGeom>
            </p:spPr>
            <p:txBody>
              <a:bodyPr wrap="square">
                <a:spAutoFit/>
              </a:bodyPr>
              <a:lstStyle/>
              <a:p>
                <a:r>
                  <a:rPr lang="en-US" sz="2400" b="1">
                    <a:solidFill>
                      <a:srgbClr val="FF0000"/>
                    </a:solidFill>
                    <a:latin typeface="Times New Roman" panose="02020603050405020304" pitchFamily="18" charset="0"/>
                    <a:ea typeface="Calibri" panose="020F0502020204030204" pitchFamily="34" charset="0"/>
                  </a:rPr>
                  <a:t>* Tổng quát</a:t>
                </a:r>
                <a:r>
                  <a:rPr lang="en-US" sz="2400">
                    <a:solidFill>
                      <a:srgbClr val="FF0000"/>
                    </a:solidFill>
                    <a:latin typeface="Times New Roman" panose="02020603050405020304" pitchFamily="18" charset="0"/>
                    <a:ea typeface="Calibri" panose="020F0502020204030204" pitchFamily="34" charset="0"/>
                  </a:rPr>
                  <a:t>: </a:t>
                </a:r>
                <a:r>
                  <a:rPr lang="en-US" sz="2400" b="1" i="1">
                    <a:solidFill>
                      <a:srgbClr val="FF0000"/>
                    </a:solidFill>
                    <a:latin typeface="Times New Roman" panose="02020603050405020304" pitchFamily="18" charset="0"/>
                    <a:ea typeface="Calibri" panose="020F0502020204030204" pitchFamily="34" charset="0"/>
                  </a:rPr>
                  <a:t>Đồ thị hàm số </a:t>
                </a:r>
                <a:r>
                  <a:rPr lang="en-US" sz="2400" b="1" i="1">
                    <a:solidFill>
                      <a:srgbClr val="7030A0"/>
                    </a:solidFill>
                    <a:latin typeface="Times New Roman" panose="02020603050405020304" pitchFamily="18" charset="0"/>
                    <a:ea typeface="Calibri" panose="020F0502020204030204" pitchFamily="34" charset="0"/>
                  </a:rPr>
                  <a:t>y=ax+b</a:t>
                </a:r>
                <a:r>
                  <a:rPr lang="en-US" sz="2400" b="1" i="1">
                    <a:solidFill>
                      <a:srgbClr val="FF0000"/>
                    </a:solidFill>
                    <a:latin typeface="Times New Roman" panose="02020603050405020304" pitchFamily="18" charset="0"/>
                    <a:ea typeface="Calibri" panose="020F0502020204030204" pitchFamily="34" charset="0"/>
                  </a:rPr>
                  <a:t> (a</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b="1" i="1">
                    <a:solidFill>
                      <a:srgbClr val="FF0000"/>
                    </a:solidFill>
                    <a:latin typeface="Times New Roman" panose="02020603050405020304" pitchFamily="18" charset="0"/>
                    <a:ea typeface="Calibri" panose="020F0502020204030204" pitchFamily="34" charset="0"/>
                  </a:rPr>
                  <a:t>0) là một </a:t>
                </a:r>
                <a:r>
                  <a:rPr lang="en-US" sz="2400" b="1" i="1">
                    <a:solidFill>
                      <a:srgbClr val="7030A0"/>
                    </a:solidFill>
                    <a:latin typeface="Times New Roman" panose="02020603050405020304" pitchFamily="18" charset="0"/>
                    <a:ea typeface="Calibri" panose="020F0502020204030204" pitchFamily="34" charset="0"/>
                  </a:rPr>
                  <a:t>đường thẳng.</a:t>
                </a:r>
                <a:endParaRPr lang="en-US" sz="2400">
                  <a:solidFill>
                    <a:srgbClr val="7030A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9457" y="5931265"/>
                <a:ext cx="8854440" cy="461665"/>
              </a:xfrm>
              <a:prstGeom prst="rect">
                <a:avLst/>
              </a:prstGeom>
              <a:blipFill>
                <a:blip r:embed="rId5"/>
                <a:stretch>
                  <a:fillRect l="-1032" t="-11842" b="-27632"/>
                </a:stretch>
              </a:blipFill>
            </p:spPr>
            <p:txBody>
              <a:bodyPr/>
              <a:lstStyle/>
              <a:p>
                <a:r>
                  <a:rPr lang="en-US">
                    <a:noFill/>
                  </a:rPr>
                  <a:t> </a:t>
                </a:r>
              </a:p>
            </p:txBody>
          </p:sp>
        </mc:Fallback>
      </mc:AlternateContent>
    </p:spTree>
    <p:extLst>
      <p:ext uri="{BB962C8B-B14F-4D97-AF65-F5344CB8AC3E}">
        <p14:creationId xmlns:p14="http://schemas.microsoft.com/office/powerpoint/2010/main" val="28475299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09897" y="418011"/>
            <a:ext cx="4193177" cy="461665"/>
          </a:xfrm>
          <a:prstGeom prst="rect">
            <a:avLst/>
          </a:prstGeom>
          <a:noFill/>
        </p:spPr>
        <p:txBody>
          <a:bodyPr wrap="square" rtlCol="0">
            <a:spAutoFit/>
          </a:bodyPr>
          <a:lstStyle/>
          <a:p>
            <a:r>
              <a:rPr lang="en-US" sz="2400" b="1">
                <a:solidFill>
                  <a:srgbClr val="C00000"/>
                </a:solidFill>
                <a:latin typeface="Times New Roman" panose="02020603050405020304" pitchFamily="18" charset="0"/>
                <a:cs typeface="Times New Roman" panose="02020603050405020304" pitchFamily="18" charset="0"/>
              </a:rPr>
              <a:t>Ví dụ 1: </a:t>
            </a:r>
          </a:p>
        </p:txBody>
      </p:sp>
      <p:pic>
        <p:nvPicPr>
          <p:cNvPr id="3" name="Picture 2"/>
          <p:cNvPicPr>
            <a:picLocks noChangeAspect="1"/>
          </p:cNvPicPr>
          <p:nvPr/>
        </p:nvPicPr>
        <p:blipFill>
          <a:blip r:embed="rId3"/>
          <a:stretch>
            <a:fillRect/>
          </a:stretch>
        </p:blipFill>
        <p:spPr>
          <a:xfrm>
            <a:off x="2103120" y="418011"/>
            <a:ext cx="3122023" cy="502395"/>
          </a:xfrm>
          <a:prstGeom prst="rect">
            <a:avLst/>
          </a:prstGeom>
        </p:spPr>
      </p:pic>
      <p:pic>
        <p:nvPicPr>
          <p:cNvPr id="4" name="Picture 3"/>
          <p:cNvPicPr>
            <a:picLocks noChangeAspect="1"/>
          </p:cNvPicPr>
          <p:nvPr/>
        </p:nvPicPr>
        <p:blipFill>
          <a:blip r:embed="rId4"/>
          <a:stretch>
            <a:fillRect/>
          </a:stretch>
        </p:blipFill>
        <p:spPr>
          <a:xfrm>
            <a:off x="940526" y="988398"/>
            <a:ext cx="7555449" cy="1864117"/>
          </a:xfrm>
          <a:prstGeom prst="rect">
            <a:avLst/>
          </a:prstGeom>
        </p:spPr>
      </p:pic>
      <p:pic>
        <p:nvPicPr>
          <p:cNvPr id="5" name="Picture 4"/>
          <p:cNvPicPr>
            <a:picLocks noChangeAspect="1"/>
          </p:cNvPicPr>
          <p:nvPr/>
        </p:nvPicPr>
        <p:blipFill>
          <a:blip r:embed="rId5"/>
          <a:stretch>
            <a:fillRect/>
          </a:stretch>
        </p:blipFill>
        <p:spPr>
          <a:xfrm>
            <a:off x="940526" y="2852515"/>
            <a:ext cx="9866253" cy="767204"/>
          </a:xfrm>
          <a:prstGeom prst="rect">
            <a:avLst/>
          </a:prstGeom>
        </p:spPr>
      </p:pic>
      <p:pic>
        <p:nvPicPr>
          <p:cNvPr id="6" name="Picture 5"/>
          <p:cNvPicPr>
            <a:picLocks noChangeAspect="1"/>
          </p:cNvPicPr>
          <p:nvPr/>
        </p:nvPicPr>
        <p:blipFill>
          <a:blip r:embed="rId6"/>
          <a:stretch>
            <a:fillRect/>
          </a:stretch>
        </p:blipFill>
        <p:spPr>
          <a:xfrm>
            <a:off x="940526" y="3841790"/>
            <a:ext cx="6191794" cy="720332"/>
          </a:xfrm>
          <a:prstGeom prst="rect">
            <a:avLst/>
          </a:prstGeom>
        </p:spPr>
      </p:pic>
      <p:pic>
        <p:nvPicPr>
          <p:cNvPr id="7" name="Picture 6"/>
          <p:cNvPicPr>
            <a:picLocks noChangeAspect="1"/>
          </p:cNvPicPr>
          <p:nvPr/>
        </p:nvPicPr>
        <p:blipFill>
          <a:blip r:embed="rId7"/>
          <a:stretch>
            <a:fillRect/>
          </a:stretch>
        </p:blipFill>
        <p:spPr>
          <a:xfrm>
            <a:off x="1981517" y="920406"/>
            <a:ext cx="4853955" cy="1970134"/>
          </a:xfrm>
          <a:prstGeom prst="rect">
            <a:avLst/>
          </a:prstGeom>
        </p:spPr>
      </p:pic>
      <p:pic>
        <p:nvPicPr>
          <p:cNvPr id="8" name="Picture 7"/>
          <p:cNvPicPr>
            <a:picLocks noChangeAspect="1"/>
          </p:cNvPicPr>
          <p:nvPr/>
        </p:nvPicPr>
        <p:blipFill>
          <a:blip r:embed="rId8"/>
          <a:stretch>
            <a:fillRect/>
          </a:stretch>
        </p:blipFill>
        <p:spPr>
          <a:xfrm>
            <a:off x="940526" y="2890540"/>
            <a:ext cx="7085578" cy="894296"/>
          </a:xfrm>
          <a:prstGeom prst="rect">
            <a:avLst/>
          </a:prstGeom>
        </p:spPr>
      </p:pic>
      <p:pic>
        <p:nvPicPr>
          <p:cNvPr id="9" name="Picture 8"/>
          <p:cNvPicPr>
            <a:picLocks noChangeAspect="1"/>
          </p:cNvPicPr>
          <p:nvPr/>
        </p:nvPicPr>
        <p:blipFill>
          <a:blip r:embed="rId9"/>
          <a:stretch>
            <a:fillRect/>
          </a:stretch>
        </p:blipFill>
        <p:spPr>
          <a:xfrm>
            <a:off x="8060216" y="599872"/>
            <a:ext cx="3313351" cy="4546893"/>
          </a:xfrm>
          <a:prstGeom prst="rect">
            <a:avLst/>
          </a:prstGeom>
        </p:spPr>
      </p:pic>
      <p:pic>
        <p:nvPicPr>
          <p:cNvPr id="10" name="Picture 9"/>
          <p:cNvPicPr>
            <a:picLocks noChangeAspect="1"/>
          </p:cNvPicPr>
          <p:nvPr/>
        </p:nvPicPr>
        <p:blipFill>
          <a:blip r:embed="rId10"/>
          <a:stretch>
            <a:fillRect/>
          </a:stretch>
        </p:blipFill>
        <p:spPr>
          <a:xfrm>
            <a:off x="952707" y="3800368"/>
            <a:ext cx="7016068" cy="1126035"/>
          </a:xfrm>
          <a:prstGeom prst="rect">
            <a:avLst/>
          </a:prstGeom>
        </p:spPr>
      </p:pic>
    </p:spTree>
    <p:extLst>
      <p:ext uri="{BB962C8B-B14F-4D97-AF65-F5344CB8AC3E}">
        <p14:creationId xmlns:p14="http://schemas.microsoft.com/office/powerpoint/2010/main" val="37184784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2322</Words>
  <Application>Microsoft Office PowerPoint</Application>
  <PresentationFormat>Widescreen</PresentationFormat>
  <Paragraphs>199</Paragraphs>
  <Slides>29</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Tahoma</vt:lpstr>
      <vt:lpstr>Times New Roman</vt:lpstr>
      <vt:lpstr>Calibri</vt:lpstr>
      <vt:lpstr>DK Crayon Crumble</vt:lpstr>
      <vt:lpstr>Cambria Math</vt:lpstr>
      <vt:lpstr>Arial</vt:lpstr>
      <vt:lpstr>Calibri Light</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1: Cho hàm số y = 4x+3. Tìm điểm thuộc đồ thị của hàm số có hoành độ bằng 0 </vt:lpstr>
      <vt:lpstr>II - VẼ ĐỒ THỊ CỦA HÀM SỐ BẬC NHẤT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Huyền Anh Nguyễn</cp:lastModifiedBy>
  <cp:revision>114</cp:revision>
  <dcterms:created xsi:type="dcterms:W3CDTF">2019-03-13T16:43:13Z</dcterms:created>
  <dcterms:modified xsi:type="dcterms:W3CDTF">2024-02-16T03:01:55Z</dcterms:modified>
</cp:coreProperties>
</file>