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svg" ContentType="image/svg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8"/>
  </p:notesMasterIdLst>
  <p:sldIdLst>
    <p:sldId id="256" r:id="rId5"/>
    <p:sldId id="283" r:id="rId6"/>
    <p:sldId id="268" r:id="rId7"/>
    <p:sldId id="286" r:id="rId8"/>
    <p:sldId id="284" r:id="rId9"/>
    <p:sldId id="287" r:id="rId10"/>
    <p:sldId id="288" r:id="rId11"/>
    <p:sldId id="289" r:id="rId12"/>
    <p:sldId id="291" r:id="rId13"/>
    <p:sldId id="292" r:id="rId14"/>
    <p:sldId id="293" r:id="rId15"/>
    <p:sldId id="279" r:id="rId16"/>
    <p:sldId id="263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142A"/>
    <a:srgbClr val="FAED3B"/>
    <a:srgbClr val="70AD47"/>
    <a:srgbClr val="A7FDFF"/>
    <a:srgbClr val="3CDFE6"/>
    <a:srgbClr val="0C0D0E"/>
    <a:srgbClr val="1F4E79"/>
    <a:srgbClr val="ED7D31"/>
    <a:srgbClr val="C55A11"/>
    <a:srgbClr val="FFD3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56" autoAdjust="0"/>
    <p:restoredTop sz="84954" autoAdjust="0"/>
  </p:normalViewPr>
  <p:slideViewPr>
    <p:cSldViewPr snapToGrid="0">
      <p:cViewPr varScale="1">
        <p:scale>
          <a:sx n="51" d="100"/>
          <a:sy n="51" d="100"/>
        </p:scale>
        <p:origin x="-498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4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13" Type="http://schemas.openxmlformats.org/officeDocument/2006/relationships/image" Target="../media/image40.wmf"/><Relationship Id="rId18" Type="http://schemas.openxmlformats.org/officeDocument/2006/relationships/image" Target="../media/image45.wmf"/><Relationship Id="rId3" Type="http://schemas.openxmlformats.org/officeDocument/2006/relationships/image" Target="../media/image30.wmf"/><Relationship Id="rId7" Type="http://schemas.openxmlformats.org/officeDocument/2006/relationships/image" Target="../media/image34.wmf"/><Relationship Id="rId12" Type="http://schemas.openxmlformats.org/officeDocument/2006/relationships/image" Target="../media/image39.wmf"/><Relationship Id="rId17" Type="http://schemas.openxmlformats.org/officeDocument/2006/relationships/image" Target="../media/image44.wmf"/><Relationship Id="rId2" Type="http://schemas.openxmlformats.org/officeDocument/2006/relationships/image" Target="../media/image29.wmf"/><Relationship Id="rId16" Type="http://schemas.openxmlformats.org/officeDocument/2006/relationships/image" Target="../media/image43.wmf"/><Relationship Id="rId1" Type="http://schemas.openxmlformats.org/officeDocument/2006/relationships/image" Target="../media/image28.wmf"/><Relationship Id="rId6" Type="http://schemas.openxmlformats.org/officeDocument/2006/relationships/image" Target="../media/image33.wmf"/><Relationship Id="rId11" Type="http://schemas.openxmlformats.org/officeDocument/2006/relationships/image" Target="../media/image38.wmf"/><Relationship Id="rId5" Type="http://schemas.openxmlformats.org/officeDocument/2006/relationships/image" Target="../media/image32.wmf"/><Relationship Id="rId15" Type="http://schemas.openxmlformats.org/officeDocument/2006/relationships/image" Target="../media/image42.wmf"/><Relationship Id="rId10" Type="http://schemas.openxmlformats.org/officeDocument/2006/relationships/image" Target="../media/image37.wmf"/><Relationship Id="rId19" Type="http://schemas.openxmlformats.org/officeDocument/2006/relationships/image" Target="../media/image46.wmf"/><Relationship Id="rId4" Type="http://schemas.openxmlformats.org/officeDocument/2006/relationships/image" Target="../media/image31.wmf"/><Relationship Id="rId9" Type="http://schemas.openxmlformats.org/officeDocument/2006/relationships/image" Target="../media/image36.wmf"/><Relationship Id="rId14" Type="http://schemas.openxmlformats.org/officeDocument/2006/relationships/image" Target="../media/image4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F9B0E6-B9BF-4E2D-AE08-8C7EBB196A2E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53816F-A1CF-4485-B308-1B9F14B36E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839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NOTE:</a:t>
            </a:r>
            <a:r>
              <a:rPr lang="en-US" baseline="0" dirty="0"/>
              <a:t> </a:t>
            </a:r>
            <a:r>
              <a:rPr lang="en-US" dirty="0"/>
              <a:t>To change images on this slide, select a picture and delete it. Then click the Insert Picture </a:t>
            </a:r>
            <a:r>
              <a:rPr lang="en-US" dirty="0" smtClean="0"/>
              <a:t>icon</a:t>
            </a:r>
            <a:r>
              <a:rPr lang="en-US" baseline="0" dirty="0" smtClean="0"/>
              <a:t> </a:t>
            </a:r>
            <a:r>
              <a:rPr lang="en-US" dirty="0" smtClean="0"/>
              <a:t>in </a:t>
            </a:r>
            <a:r>
              <a:rPr lang="en-US" dirty="0"/>
              <a:t>the placeholder to insert your own image.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34C2EF-8A97-4DAF-B099-E567883644D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1386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53816F-A1CF-4485-B308-1B9F14B36EA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2337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53816F-A1CF-4485-B308-1B9F14B36EA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205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53816F-A1CF-4485-B308-1B9F14B36EA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7499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53816F-A1CF-4485-B308-1B9F14B36EA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207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53816F-A1CF-4485-B308-1B9F14B36EA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3408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53816F-A1CF-4485-B308-1B9F14B36EA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5220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53816F-A1CF-4485-B308-1B9F14B36EA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0249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980C5E7-B1A1-4648-89D2-17B0F1E7F5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5D140298-3E00-4E73-B947-697E692828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6BB99EB-0E86-4FEA-A9C4-501D4E755A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8/19/2021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731F536-58DF-4935-AE3B-7A08C0312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E995127-BE30-42B7-9BE5-B83CC6A2E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9751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6AAE108-9C7F-4CDC-AD71-B576580A19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A103746-779A-435F-995A-5BF82C86C2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984E866-B322-455F-AC32-8C164B8CD9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8/19/2021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C0D61E0-F80F-48E7-A817-F1CECBEE9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BF34AFC-4299-43F1-A312-79EF0102C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746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B1E1D3E-E4B6-4EAA-BFB4-25A0557A6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F7E0856-45A8-4EAD-A9D6-8A993968A1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90EEBE1-2BAF-4C94-8403-6E8454F9BC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8/19/2021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3358F46-E931-4D79-94A5-037AFD073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5130D95-EF5F-4A0A-93BD-73AEE2C2F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256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1BABEC0-6253-4360-B586-B9D20933D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946E20B-8661-4C60-84FB-4892E8B486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5132BE45-79E4-479B-BD2F-46CCB0BEE6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589105E-DF25-4F38-BDE2-9B00C2C44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8/19/2021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1D9C4A8-7467-4BAD-98A2-0B63CAC19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BC5C5C0-08E4-4F7B-9E80-8925539D2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407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47FF641-A5CC-4263-A394-2112D623A8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24D6865-C632-473C-AEC8-8D3F71562B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D9FDBD19-4D33-4F6A-9938-6A04B3888E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51697E46-CE4D-480E-A997-2B53B2DF55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8B8B7E36-823F-4FD4-B826-E450A12480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8DBB3B14-C886-4F84-9FD5-11C8320E1F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8/19/2021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DF9AF591-4BBF-4BF2-9EF7-F8B114DFA1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352B1A04-B244-4AE3-8997-9B075B105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044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05408F1-BB29-4C6F-91C9-653A730BEC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2F54FEF9-8D09-4091-BE99-B6264EBD34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8/19/2021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0B5F49AA-83D5-4063-9CDE-AA7763048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B2A2B27C-3C99-4208-B425-775413C536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03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042A62B2-A6D1-4A6F-8B20-80606F478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8/19/2021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C02E4958-7A46-4331-B2D8-2C31D8FCBD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45C8548B-339B-46B2-BF01-1EE3DDC72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661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8EF408F-8083-4F07-9628-074C7AFE41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70477E0-A333-439D-A531-30B39A8134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D5D59501-D187-414C-AACE-F838720036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1235F890-BB8A-49E1-880A-924FD6FE4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8/19/2021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1CA38FE-429A-41E7-942D-ECCE639D3C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401D9BC-0038-4041-AE2C-657BF99D4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561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7956CFD-7F35-482C-A50F-B3D43ACB0A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7FD7F3EF-0FE9-46C4-A116-5DA6E26B0D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D10B4041-0F17-42D8-AF16-AB099A39FF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BAF67FF-F8F1-4B22-A471-9317ED3A25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8/19/2021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A73D6993-98F8-4234-B24A-02D4DB41C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2A34037-0E7D-4379-ACA0-98611B2F7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9197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E645B175-C851-453B-B2A0-9A5CFCADC0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E65F4A2-0E4F-4E49-A0BF-BEEC722033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328AA27-3F13-4BFD-B949-21CF319108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33F5E9-5DAC-4C4A-9DF5-C2B87276BCC8}" type="datetimeFigureOut">
              <a:rPr lang="en-US" smtClean="0"/>
              <a:t>8/19/2021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EEE99A2-0FED-42D4-9FBD-08CC1C3F81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F2468D4-5440-4CE2-BAB3-61D83F628C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 descr="Logo, company name&#10;&#10;Description automatically generated">
            <a:extLst>
              <a:ext uri="{FF2B5EF4-FFF2-40B4-BE49-F238E27FC236}">
                <a16:creationId xmlns:a16="http://schemas.microsoft.com/office/drawing/2014/main" xmlns="" id="{C617D0E3-7879-4E51-9843-14E11D752E40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9411307" y="5438588"/>
            <a:ext cx="2086303" cy="1656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2039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5.sv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5.sv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9" Type="http://schemas.openxmlformats.org/officeDocument/2006/relationships/image" Target="../media/image6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13" Type="http://schemas.openxmlformats.org/officeDocument/2006/relationships/image" Target="../media/image22.png"/><Relationship Id="rId18" Type="http://schemas.openxmlformats.org/officeDocument/2006/relationships/image" Target="../media/image10.wmf"/><Relationship Id="rId3" Type="http://schemas.openxmlformats.org/officeDocument/2006/relationships/notesSlide" Target="../notesSlides/notesSlide2.xml"/><Relationship Id="rId21" Type="http://schemas.openxmlformats.org/officeDocument/2006/relationships/oleObject" Target="../embeddings/oleObject6.bin"/><Relationship Id="rId7" Type="http://schemas.openxmlformats.org/officeDocument/2006/relationships/image" Target="../media/image16.png"/><Relationship Id="rId12" Type="http://schemas.openxmlformats.org/officeDocument/2006/relationships/image" Target="../media/image21.png"/><Relationship Id="rId17" Type="http://schemas.openxmlformats.org/officeDocument/2006/relationships/oleObject" Target="../embeddings/oleObject4.bin"/><Relationship Id="rId25" Type="http://schemas.openxmlformats.org/officeDocument/2006/relationships/image" Target="../media/image26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9.wmf"/><Relationship Id="rId20" Type="http://schemas.openxmlformats.org/officeDocument/2006/relationships/image" Target="../media/image11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15.png"/><Relationship Id="rId11" Type="http://schemas.openxmlformats.org/officeDocument/2006/relationships/image" Target="../media/image20.png"/><Relationship Id="rId24" Type="http://schemas.openxmlformats.org/officeDocument/2006/relationships/image" Target="../media/image25.png"/><Relationship Id="rId5" Type="http://schemas.openxmlformats.org/officeDocument/2006/relationships/image" Target="../media/image14.png"/><Relationship Id="rId15" Type="http://schemas.openxmlformats.org/officeDocument/2006/relationships/oleObject" Target="../embeddings/oleObject3.bin"/><Relationship Id="rId23" Type="http://schemas.openxmlformats.org/officeDocument/2006/relationships/image" Target="../media/image24.png"/><Relationship Id="rId10" Type="http://schemas.openxmlformats.org/officeDocument/2006/relationships/image" Target="../media/image19.png"/><Relationship Id="rId19" Type="http://schemas.openxmlformats.org/officeDocument/2006/relationships/oleObject" Target="../embeddings/oleObject5.bin"/><Relationship Id="rId4" Type="http://schemas.openxmlformats.org/officeDocument/2006/relationships/image" Target="../media/image13.png"/><Relationship Id="rId9" Type="http://schemas.openxmlformats.org/officeDocument/2006/relationships/image" Target="../media/image18.png"/><Relationship Id="rId14" Type="http://schemas.openxmlformats.org/officeDocument/2006/relationships/image" Target="../media/image23.png"/><Relationship Id="rId22" Type="http://schemas.openxmlformats.org/officeDocument/2006/relationships/image" Target="../media/image1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3" Type="http://schemas.openxmlformats.org/officeDocument/2006/relationships/image" Target="../media/image28.png"/><Relationship Id="rId7" Type="http://schemas.openxmlformats.org/officeDocument/2006/relationships/image" Target="../media/image32.pn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13" Type="http://schemas.openxmlformats.org/officeDocument/2006/relationships/oleObject" Target="../embeddings/oleObject11.bin"/><Relationship Id="rId18" Type="http://schemas.openxmlformats.org/officeDocument/2006/relationships/image" Target="../media/image34.wmf"/><Relationship Id="rId26" Type="http://schemas.openxmlformats.org/officeDocument/2006/relationships/image" Target="../media/image38.wmf"/><Relationship Id="rId39" Type="http://schemas.openxmlformats.org/officeDocument/2006/relationships/oleObject" Target="../embeddings/oleObject24.bin"/><Relationship Id="rId3" Type="http://schemas.openxmlformats.org/officeDocument/2006/relationships/notesSlide" Target="../notesSlides/notesSlide5.xml"/><Relationship Id="rId21" Type="http://schemas.openxmlformats.org/officeDocument/2006/relationships/oleObject" Target="../embeddings/oleObject15.bin"/><Relationship Id="rId34" Type="http://schemas.openxmlformats.org/officeDocument/2006/relationships/image" Target="../media/image42.wmf"/><Relationship Id="rId42" Type="http://schemas.openxmlformats.org/officeDocument/2006/relationships/image" Target="../media/image46.wmf"/><Relationship Id="rId7" Type="http://schemas.openxmlformats.org/officeDocument/2006/relationships/oleObject" Target="../embeddings/oleObject8.bin"/><Relationship Id="rId12" Type="http://schemas.openxmlformats.org/officeDocument/2006/relationships/image" Target="../media/image31.wmf"/><Relationship Id="rId17" Type="http://schemas.openxmlformats.org/officeDocument/2006/relationships/oleObject" Target="../embeddings/oleObject13.bin"/><Relationship Id="rId25" Type="http://schemas.openxmlformats.org/officeDocument/2006/relationships/oleObject" Target="../embeddings/oleObject17.bin"/><Relationship Id="rId33" Type="http://schemas.openxmlformats.org/officeDocument/2006/relationships/oleObject" Target="../embeddings/oleObject21.bin"/><Relationship Id="rId38" Type="http://schemas.openxmlformats.org/officeDocument/2006/relationships/image" Target="../media/image44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3.wmf"/><Relationship Id="rId20" Type="http://schemas.openxmlformats.org/officeDocument/2006/relationships/image" Target="../media/image35.wmf"/><Relationship Id="rId29" Type="http://schemas.openxmlformats.org/officeDocument/2006/relationships/oleObject" Target="../embeddings/oleObject19.bin"/><Relationship Id="rId41" Type="http://schemas.openxmlformats.org/officeDocument/2006/relationships/oleObject" Target="../embeddings/oleObject25.bin"/><Relationship Id="rId1" Type="http://schemas.openxmlformats.org/officeDocument/2006/relationships/vmlDrawing" Target="../drawings/vmlDrawing3.vml"/><Relationship Id="rId6" Type="http://schemas.openxmlformats.org/officeDocument/2006/relationships/image" Target="../media/image28.wmf"/><Relationship Id="rId11" Type="http://schemas.openxmlformats.org/officeDocument/2006/relationships/oleObject" Target="../embeddings/oleObject10.bin"/><Relationship Id="rId24" Type="http://schemas.openxmlformats.org/officeDocument/2006/relationships/image" Target="../media/image37.wmf"/><Relationship Id="rId32" Type="http://schemas.openxmlformats.org/officeDocument/2006/relationships/image" Target="../media/image41.wmf"/><Relationship Id="rId37" Type="http://schemas.openxmlformats.org/officeDocument/2006/relationships/oleObject" Target="../embeddings/oleObject23.bin"/><Relationship Id="rId40" Type="http://schemas.openxmlformats.org/officeDocument/2006/relationships/image" Target="../media/image45.wmf"/><Relationship Id="rId5" Type="http://schemas.openxmlformats.org/officeDocument/2006/relationships/oleObject" Target="../embeddings/oleObject7.bin"/><Relationship Id="rId15" Type="http://schemas.openxmlformats.org/officeDocument/2006/relationships/oleObject" Target="../embeddings/oleObject12.bin"/><Relationship Id="rId23" Type="http://schemas.openxmlformats.org/officeDocument/2006/relationships/oleObject" Target="../embeddings/oleObject16.bin"/><Relationship Id="rId28" Type="http://schemas.openxmlformats.org/officeDocument/2006/relationships/image" Target="../media/image39.wmf"/><Relationship Id="rId36" Type="http://schemas.openxmlformats.org/officeDocument/2006/relationships/image" Target="../media/image43.wmf"/><Relationship Id="rId10" Type="http://schemas.openxmlformats.org/officeDocument/2006/relationships/image" Target="../media/image30.wmf"/><Relationship Id="rId19" Type="http://schemas.openxmlformats.org/officeDocument/2006/relationships/oleObject" Target="../embeddings/oleObject14.bin"/><Relationship Id="rId31" Type="http://schemas.openxmlformats.org/officeDocument/2006/relationships/oleObject" Target="../embeddings/oleObject20.bin"/><Relationship Id="rId4" Type="http://schemas.openxmlformats.org/officeDocument/2006/relationships/image" Target="../media/image47.png"/><Relationship Id="rId9" Type="http://schemas.openxmlformats.org/officeDocument/2006/relationships/oleObject" Target="../embeddings/oleObject9.bin"/><Relationship Id="rId14" Type="http://schemas.openxmlformats.org/officeDocument/2006/relationships/image" Target="../media/image32.wmf"/><Relationship Id="rId22" Type="http://schemas.openxmlformats.org/officeDocument/2006/relationships/image" Target="../media/image36.wmf"/><Relationship Id="rId27" Type="http://schemas.openxmlformats.org/officeDocument/2006/relationships/oleObject" Target="../embeddings/oleObject18.bin"/><Relationship Id="rId30" Type="http://schemas.openxmlformats.org/officeDocument/2006/relationships/image" Target="../media/image40.wmf"/><Relationship Id="rId35" Type="http://schemas.openxmlformats.org/officeDocument/2006/relationships/oleObject" Target="../embeddings/oleObject22.bin"/><Relationship Id="rId43" Type="http://schemas.openxmlformats.org/officeDocument/2006/relationships/image" Target="../media/image26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jpeg"/><Relationship Id="rId13" Type="http://schemas.openxmlformats.org/officeDocument/2006/relationships/image" Target="../media/image59.png"/><Relationship Id="rId3" Type="http://schemas.openxmlformats.org/officeDocument/2006/relationships/image" Target="../media/image2.png"/><Relationship Id="rId7" Type="http://schemas.openxmlformats.org/officeDocument/2006/relationships/image" Target="../media/image25.svg"/><Relationship Id="rId12" Type="http://schemas.openxmlformats.org/officeDocument/2006/relationships/image" Target="../media/image58.png"/><Relationship Id="rId17" Type="http://schemas.openxmlformats.org/officeDocument/2006/relationships/image" Target="../media/image63.png"/><Relationship Id="rId2" Type="http://schemas.openxmlformats.org/officeDocument/2006/relationships/notesSlide" Target="../notesSlides/notesSlide6.xml"/><Relationship Id="rId16" Type="http://schemas.openxmlformats.org/officeDocument/2006/relationships/image" Target="../media/image6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8.png"/><Relationship Id="rId11" Type="http://schemas.openxmlformats.org/officeDocument/2006/relationships/image" Target="../media/image57.png"/><Relationship Id="rId5" Type="http://schemas.openxmlformats.org/officeDocument/2006/relationships/image" Target="../media/image3.svg"/><Relationship Id="rId15" Type="http://schemas.openxmlformats.org/officeDocument/2006/relationships/image" Target="../media/image61.png"/><Relationship Id="rId10" Type="http://schemas.openxmlformats.org/officeDocument/2006/relationships/image" Target="../media/image56.png"/><Relationship Id="rId9" Type="http://schemas.openxmlformats.org/officeDocument/2006/relationships/image" Target="../media/image55.png"/><Relationship Id="rId14" Type="http://schemas.openxmlformats.org/officeDocument/2006/relationships/image" Target="../media/image6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7.png"/><Relationship Id="rId5" Type="http://schemas.openxmlformats.org/officeDocument/2006/relationships/image" Target="../media/image66.png"/><Relationship Id="rId4" Type="http://schemas.openxmlformats.org/officeDocument/2006/relationships/image" Target="../media/image4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!!2">
            <a:extLst>
              <a:ext uri="{FF2B5EF4-FFF2-40B4-BE49-F238E27FC236}">
                <a16:creationId xmlns:a16="http://schemas.microsoft.com/office/drawing/2014/main" xmlns="" id="{F4B5F415-7490-4054-85B4-10F7AE6D33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2360" y="2080160"/>
            <a:ext cx="11952372" cy="1417123"/>
          </a:xfrm>
        </p:spPr>
        <p:txBody>
          <a:bodyPr>
            <a:noAutofit/>
          </a:bodyPr>
          <a:lstStyle/>
          <a:p>
            <a:r>
              <a:rPr lang="en-US" sz="5000" b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5000" b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000" b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 </a:t>
            </a:r>
            <a:r>
              <a:rPr lang="vi-VN" sz="5000" b="1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 các số nguyên (tiết 2)</a:t>
            </a:r>
            <a:endParaRPr lang="en-US" sz="5000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xmlns="" id="{AA65E432-C1E6-4C36-BF8E-2DA25E65DC3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/>
          <p:nvPr/>
        </p:nvCxnSpPr>
        <p:spPr>
          <a:xfrm>
            <a:off x="3579677" y="4747910"/>
            <a:ext cx="49149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D05F6415-1E7C-453D-B6B7-DBF76BDA69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65127" y="5177912"/>
            <a:ext cx="9144000" cy="1655762"/>
          </a:xfrm>
        </p:spPr>
        <p:txBody>
          <a:bodyPr>
            <a:normAutofit/>
          </a:bodyPr>
          <a:lstStyle/>
          <a:p>
            <a:r>
              <a:rPr lang="en-US" sz="280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Giáo viên:……………………………</a:t>
            </a:r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5" name="1" descr="Clipboard">
            <a:extLst>
              <a:ext uri="{FF2B5EF4-FFF2-40B4-BE49-F238E27FC236}">
                <a16:creationId xmlns:a16="http://schemas.microsoft.com/office/drawing/2014/main" xmlns="" id="{2A123BD8-A09C-49C0-98E8-54B55610A9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 rot="631394">
            <a:off x="-264056" y="3571132"/>
            <a:ext cx="3194131" cy="3194131"/>
          </a:xfrm>
          <a:prstGeom prst="rect">
            <a:avLst/>
          </a:prstGeom>
        </p:spPr>
      </p:pic>
      <p:pic>
        <p:nvPicPr>
          <p:cNvPr id="19" name="Graphic 18" descr="Ruler">
            <a:extLst>
              <a:ext uri="{FF2B5EF4-FFF2-40B4-BE49-F238E27FC236}">
                <a16:creationId xmlns:a16="http://schemas.microsoft.com/office/drawing/2014/main" xmlns="" id="{39130E3C-1E93-4315-AE76-13C55147DCF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 rot="18889495">
            <a:off x="10171718" y="145767"/>
            <a:ext cx="1574403" cy="1574403"/>
          </a:xfrm>
          <a:prstGeom prst="rect">
            <a:avLst/>
          </a:prstGeom>
        </p:spPr>
      </p:pic>
      <p:pic>
        <p:nvPicPr>
          <p:cNvPr id="21" name="Graphic 20" descr="Pencil">
            <a:extLst>
              <a:ext uri="{FF2B5EF4-FFF2-40B4-BE49-F238E27FC236}">
                <a16:creationId xmlns:a16="http://schemas.microsoft.com/office/drawing/2014/main" xmlns="" id="{FFEC1660-205F-490E-800A-0D57D250BAE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 rot="20520790">
            <a:off x="10917677" y="783939"/>
            <a:ext cx="1488402" cy="1488402"/>
          </a:xfrm>
          <a:prstGeom prst="rect">
            <a:avLst/>
          </a:prstGeom>
        </p:spPr>
      </p:pic>
      <p:sp>
        <p:nvSpPr>
          <p:cNvPr id="12" name="Subtitle 2">
            <a:extLst>
              <a:ext uri="{FF2B5EF4-FFF2-40B4-BE49-F238E27FC236}">
                <a16:creationId xmlns:a16="http://schemas.microsoft.com/office/drawing/2014/main" xmlns="" id="{CF2EB805-B981-47B9-9661-CF05DB551677}"/>
              </a:ext>
            </a:extLst>
          </p:cNvPr>
          <p:cNvSpPr txBox="1">
            <a:spLocks/>
          </p:cNvSpPr>
          <p:nvPr/>
        </p:nvSpPr>
        <p:spPr>
          <a:xfrm>
            <a:off x="262360" y="160893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80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   PHÒNG GD&amp;ĐT………..</a:t>
            </a:r>
          </a:p>
          <a:p>
            <a:pPr algn="l"/>
            <a:r>
              <a:rPr lang="en-US" sz="280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TRƯỜNG THCS ………….……</a:t>
            </a:r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!!1">
            <a:extLst>
              <a:ext uri="{FF2B5EF4-FFF2-40B4-BE49-F238E27FC236}">
                <a16:creationId xmlns:a16="http://schemas.microsoft.com/office/drawing/2014/main" xmlns="" id="{0E246211-C9C9-4B3E-9DDF-914AB989AE93}"/>
              </a:ext>
            </a:extLst>
          </p:cNvPr>
          <p:cNvSpPr txBox="1"/>
          <p:nvPr/>
        </p:nvSpPr>
        <p:spPr>
          <a:xfrm>
            <a:off x="4397104" y="2138683"/>
            <a:ext cx="6762750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vi-VN" sz="4800" b="1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S6</a:t>
            </a:r>
            <a:r>
              <a:rPr lang="en-US" sz="4800" b="1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-C2</a:t>
            </a:r>
            <a:endParaRPr lang="en-US" sz="4800"/>
          </a:p>
        </p:txBody>
      </p:sp>
    </p:spTree>
    <p:extLst>
      <p:ext uri="{BB962C8B-B14F-4D97-AF65-F5344CB8AC3E}">
        <p14:creationId xmlns:p14="http://schemas.microsoft.com/office/powerpoint/2010/main" val="290639705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ChangeArrowheads="1"/>
          </p:cNvSpPr>
          <p:nvPr/>
        </p:nvSpPr>
        <p:spPr bwMode="auto">
          <a:xfrm>
            <a:off x="152400" y="661708"/>
            <a:ext cx="115824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rgbClr val="780A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Tìm kết quả của các phép tính dưới đây, sau đó viết các chữ cái tương ứng với các số vừa tìm được vào các ô ở hàng dưới em sẽ tìm được tên của Ông.</a:t>
            </a:r>
          </a:p>
        </p:txBody>
      </p:sp>
      <p:sp>
        <p:nvSpPr>
          <p:cNvPr id="102403" name="Rectangle 3"/>
          <p:cNvSpPr>
            <a:spLocks noChangeArrowheads="1"/>
          </p:cNvSpPr>
          <p:nvPr/>
        </p:nvSpPr>
        <p:spPr bwMode="auto">
          <a:xfrm>
            <a:off x="1481266" y="2060576"/>
            <a:ext cx="324776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H. </a:t>
            </a:r>
            <a:r>
              <a:rPr kumimoji="1"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[(-7) + 3] +7 </a:t>
            </a: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102404" name="Rectangle 4"/>
          <p:cNvSpPr>
            <a:spLocks noChangeArrowheads="1"/>
          </p:cNvSpPr>
          <p:nvPr/>
        </p:nvSpPr>
        <p:spPr bwMode="auto">
          <a:xfrm>
            <a:off x="1489956" y="2727326"/>
            <a:ext cx="258745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L.</a:t>
            </a: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(-5) + (-3) =</a:t>
            </a:r>
          </a:p>
        </p:txBody>
      </p:sp>
      <p:sp>
        <p:nvSpPr>
          <p:cNvPr id="102405" name="Rectangle 5"/>
          <p:cNvSpPr>
            <a:spLocks noChangeArrowheads="1"/>
          </p:cNvSpPr>
          <p:nvPr/>
        </p:nvSpPr>
        <p:spPr bwMode="auto">
          <a:xfrm>
            <a:off x="1483676" y="3336926"/>
            <a:ext cx="306467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T.</a:t>
            </a: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4+ (-6) + (- 4) =</a:t>
            </a:r>
          </a:p>
        </p:txBody>
      </p:sp>
      <p:sp>
        <p:nvSpPr>
          <p:cNvPr id="102406" name="Rectangle 6"/>
          <p:cNvSpPr>
            <a:spLocks noChangeArrowheads="1"/>
          </p:cNvSpPr>
          <p:nvPr/>
        </p:nvSpPr>
        <p:spPr bwMode="auto">
          <a:xfrm>
            <a:off x="6341913" y="3886201"/>
            <a:ext cx="314831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800" b="1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I.</a:t>
            </a: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(-2) + (-10) =</a:t>
            </a:r>
          </a:p>
        </p:txBody>
      </p:sp>
      <p:sp>
        <p:nvSpPr>
          <p:cNvPr id="102407" name="Rectangle 7"/>
          <p:cNvSpPr>
            <a:spLocks noChangeArrowheads="1"/>
          </p:cNvSpPr>
          <p:nvPr/>
        </p:nvSpPr>
        <p:spPr bwMode="auto">
          <a:xfrm>
            <a:off x="6364759" y="4419601"/>
            <a:ext cx="273908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800" b="1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N.</a:t>
            </a: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3 + (-3) =</a:t>
            </a:r>
          </a:p>
        </p:txBody>
      </p:sp>
      <p:graphicFrame>
        <p:nvGraphicFramePr>
          <p:cNvPr id="102408" name="Group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5540834"/>
              </p:ext>
            </p:extLst>
          </p:nvPr>
        </p:nvGraphicFramePr>
        <p:xfrm>
          <a:off x="1404552" y="5257800"/>
          <a:ext cx="9078096" cy="704850"/>
        </p:xfrm>
        <a:graphic>
          <a:graphicData uri="http://schemas.openxmlformats.org/drawingml/2006/table">
            <a:tbl>
              <a:tblPr/>
              <a:tblGrid>
                <a:gridCol w="756508">
                  <a:extLst>
                    <a:ext uri="{9D8B030D-6E8A-4147-A177-3AD203B41FA5}">
                      <a16:colId xmlns:a16="http://schemas.microsoft.com/office/drawing/2014/main" xmlns="" val="245943827"/>
                    </a:ext>
                  </a:extLst>
                </a:gridCol>
                <a:gridCol w="756508">
                  <a:extLst>
                    <a:ext uri="{9D8B030D-6E8A-4147-A177-3AD203B41FA5}">
                      <a16:colId xmlns:a16="http://schemas.microsoft.com/office/drawing/2014/main" xmlns="" val="214817612"/>
                    </a:ext>
                  </a:extLst>
                </a:gridCol>
                <a:gridCol w="756508">
                  <a:extLst>
                    <a:ext uri="{9D8B030D-6E8A-4147-A177-3AD203B41FA5}">
                      <a16:colId xmlns:a16="http://schemas.microsoft.com/office/drawing/2014/main" xmlns="" val="2716603019"/>
                    </a:ext>
                  </a:extLst>
                </a:gridCol>
                <a:gridCol w="756508">
                  <a:extLst>
                    <a:ext uri="{9D8B030D-6E8A-4147-A177-3AD203B41FA5}">
                      <a16:colId xmlns:a16="http://schemas.microsoft.com/office/drawing/2014/main" xmlns="" val="4143691415"/>
                    </a:ext>
                  </a:extLst>
                </a:gridCol>
                <a:gridCol w="756508">
                  <a:extLst>
                    <a:ext uri="{9D8B030D-6E8A-4147-A177-3AD203B41FA5}">
                      <a16:colId xmlns:a16="http://schemas.microsoft.com/office/drawing/2014/main" xmlns="" val="3431136517"/>
                    </a:ext>
                  </a:extLst>
                </a:gridCol>
                <a:gridCol w="756508">
                  <a:extLst>
                    <a:ext uri="{9D8B030D-6E8A-4147-A177-3AD203B41FA5}">
                      <a16:colId xmlns:a16="http://schemas.microsoft.com/office/drawing/2014/main" xmlns="" val="3826859107"/>
                    </a:ext>
                  </a:extLst>
                </a:gridCol>
                <a:gridCol w="756508">
                  <a:extLst>
                    <a:ext uri="{9D8B030D-6E8A-4147-A177-3AD203B41FA5}">
                      <a16:colId xmlns:a16="http://schemas.microsoft.com/office/drawing/2014/main" xmlns="" val="739393131"/>
                    </a:ext>
                  </a:extLst>
                </a:gridCol>
                <a:gridCol w="756508">
                  <a:extLst>
                    <a:ext uri="{9D8B030D-6E8A-4147-A177-3AD203B41FA5}">
                      <a16:colId xmlns:a16="http://schemas.microsoft.com/office/drawing/2014/main" xmlns="" val="2498513103"/>
                    </a:ext>
                  </a:extLst>
                </a:gridCol>
                <a:gridCol w="834768">
                  <a:extLst>
                    <a:ext uri="{9D8B030D-6E8A-4147-A177-3AD203B41FA5}">
                      <a16:colId xmlns:a16="http://schemas.microsoft.com/office/drawing/2014/main" xmlns="" val="1749747015"/>
                    </a:ext>
                  </a:extLst>
                </a:gridCol>
                <a:gridCol w="678248">
                  <a:extLst>
                    <a:ext uri="{9D8B030D-6E8A-4147-A177-3AD203B41FA5}">
                      <a16:colId xmlns:a16="http://schemas.microsoft.com/office/drawing/2014/main" xmlns="" val="2976644745"/>
                    </a:ext>
                  </a:extLst>
                </a:gridCol>
                <a:gridCol w="756508">
                  <a:extLst>
                    <a:ext uri="{9D8B030D-6E8A-4147-A177-3AD203B41FA5}">
                      <a16:colId xmlns:a16="http://schemas.microsoft.com/office/drawing/2014/main" xmlns="" val="3037387825"/>
                    </a:ext>
                  </a:extLst>
                </a:gridCol>
                <a:gridCol w="756508">
                  <a:extLst>
                    <a:ext uri="{9D8B030D-6E8A-4147-A177-3AD203B41FA5}">
                      <a16:colId xmlns:a16="http://schemas.microsoft.com/office/drawing/2014/main" xmlns="" val="1791363791"/>
                    </a:ext>
                  </a:extLst>
                </a:gridCol>
              </a:tblGrid>
              <a:tr h="704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VNI Times" pitchFamily="2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VNI Times" pitchFamily="2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VNI Times" pitchFamily="2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VNI Times" pitchFamily="2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VNI Times" pitchFamily="2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VNI Times" pitchFamily="2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VNI Times" pitchFamily="2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VNI Times" pitchFamily="2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VNI Times" pitchFamily="2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VNI Times" pitchFamily="2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VNI Times" pitchFamily="2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VNI Times" pitchFamily="2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05335103"/>
                  </a:ext>
                </a:extLst>
              </a:tr>
            </a:tbl>
          </a:graphicData>
        </a:graphic>
      </p:graphicFrame>
      <p:graphicFrame>
        <p:nvGraphicFramePr>
          <p:cNvPr id="102493" name="Group 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5474566"/>
              </p:ext>
            </p:extLst>
          </p:nvPr>
        </p:nvGraphicFramePr>
        <p:xfrm>
          <a:off x="1404551" y="6019801"/>
          <a:ext cx="9078098" cy="582613"/>
        </p:xfrm>
        <a:graphic>
          <a:graphicData uri="http://schemas.openxmlformats.org/drawingml/2006/table">
            <a:tbl>
              <a:tblPr/>
              <a:tblGrid>
                <a:gridCol w="743464">
                  <a:extLst>
                    <a:ext uri="{9D8B030D-6E8A-4147-A177-3AD203B41FA5}">
                      <a16:colId xmlns:a16="http://schemas.microsoft.com/office/drawing/2014/main" xmlns="" val="1026799512"/>
                    </a:ext>
                  </a:extLst>
                </a:gridCol>
                <a:gridCol w="782594">
                  <a:extLst>
                    <a:ext uri="{9D8B030D-6E8A-4147-A177-3AD203B41FA5}">
                      <a16:colId xmlns:a16="http://schemas.microsoft.com/office/drawing/2014/main" xmlns="" val="2857481611"/>
                    </a:ext>
                  </a:extLst>
                </a:gridCol>
                <a:gridCol w="763030">
                  <a:extLst>
                    <a:ext uri="{9D8B030D-6E8A-4147-A177-3AD203B41FA5}">
                      <a16:colId xmlns:a16="http://schemas.microsoft.com/office/drawing/2014/main" xmlns="" val="2375483005"/>
                    </a:ext>
                  </a:extLst>
                </a:gridCol>
                <a:gridCol w="743464">
                  <a:extLst>
                    <a:ext uri="{9D8B030D-6E8A-4147-A177-3AD203B41FA5}">
                      <a16:colId xmlns:a16="http://schemas.microsoft.com/office/drawing/2014/main" xmlns="" val="1010599637"/>
                    </a:ext>
                  </a:extLst>
                </a:gridCol>
                <a:gridCol w="763030">
                  <a:extLst>
                    <a:ext uri="{9D8B030D-6E8A-4147-A177-3AD203B41FA5}">
                      <a16:colId xmlns:a16="http://schemas.microsoft.com/office/drawing/2014/main" xmlns="" val="2278983386"/>
                    </a:ext>
                  </a:extLst>
                </a:gridCol>
                <a:gridCol w="763030">
                  <a:extLst>
                    <a:ext uri="{9D8B030D-6E8A-4147-A177-3AD203B41FA5}">
                      <a16:colId xmlns:a16="http://schemas.microsoft.com/office/drawing/2014/main" xmlns="" val="1402055857"/>
                    </a:ext>
                  </a:extLst>
                </a:gridCol>
                <a:gridCol w="763030">
                  <a:extLst>
                    <a:ext uri="{9D8B030D-6E8A-4147-A177-3AD203B41FA5}">
                      <a16:colId xmlns:a16="http://schemas.microsoft.com/office/drawing/2014/main" xmlns="" val="2797193514"/>
                    </a:ext>
                  </a:extLst>
                </a:gridCol>
                <a:gridCol w="763030">
                  <a:extLst>
                    <a:ext uri="{9D8B030D-6E8A-4147-A177-3AD203B41FA5}">
                      <a16:colId xmlns:a16="http://schemas.microsoft.com/office/drawing/2014/main" xmlns="" val="3228877479"/>
                    </a:ext>
                  </a:extLst>
                </a:gridCol>
                <a:gridCol w="769552">
                  <a:extLst>
                    <a:ext uri="{9D8B030D-6E8A-4147-A177-3AD203B41FA5}">
                      <a16:colId xmlns:a16="http://schemas.microsoft.com/office/drawing/2014/main" xmlns="" val="2506774551"/>
                    </a:ext>
                  </a:extLst>
                </a:gridCol>
                <a:gridCol w="736944">
                  <a:extLst>
                    <a:ext uri="{9D8B030D-6E8A-4147-A177-3AD203B41FA5}">
                      <a16:colId xmlns:a16="http://schemas.microsoft.com/office/drawing/2014/main" xmlns="" val="207714799"/>
                    </a:ext>
                  </a:extLst>
                </a:gridCol>
                <a:gridCol w="719010">
                  <a:extLst>
                    <a:ext uri="{9D8B030D-6E8A-4147-A177-3AD203B41FA5}">
                      <a16:colId xmlns:a16="http://schemas.microsoft.com/office/drawing/2014/main" xmlns="" val="3539446698"/>
                    </a:ext>
                  </a:extLst>
                </a:gridCol>
                <a:gridCol w="767920">
                  <a:extLst>
                    <a:ext uri="{9D8B030D-6E8A-4147-A177-3AD203B41FA5}">
                      <a16:colId xmlns:a16="http://schemas.microsoft.com/office/drawing/2014/main" xmlns="" val="540274564"/>
                    </a:ext>
                  </a:extLst>
                </a:gridCol>
              </a:tblGrid>
              <a:tr h="5826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-8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90383021"/>
                  </a:ext>
                </a:extLst>
              </a:tr>
            </a:tbl>
          </a:graphicData>
        </a:graphic>
      </p:graphicFrame>
      <p:sp>
        <p:nvSpPr>
          <p:cNvPr id="102487" name="Rectangle 87"/>
          <p:cNvSpPr>
            <a:spLocks noChangeArrowheads="1"/>
          </p:cNvSpPr>
          <p:nvPr/>
        </p:nvSpPr>
        <p:spPr bwMode="auto">
          <a:xfrm>
            <a:off x="6289634" y="2193926"/>
            <a:ext cx="265750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Ư.</a:t>
            </a: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(- 15) + 10 =</a:t>
            </a:r>
          </a:p>
        </p:txBody>
      </p:sp>
      <p:sp>
        <p:nvSpPr>
          <p:cNvPr id="102488" name="Rectangle 88"/>
          <p:cNvSpPr>
            <a:spLocks noChangeArrowheads="1"/>
          </p:cNvSpPr>
          <p:nvPr/>
        </p:nvSpPr>
        <p:spPr bwMode="auto">
          <a:xfrm>
            <a:off x="1492759" y="4556126"/>
            <a:ext cx="237433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Ơ.</a:t>
            </a: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20 + (-5) =</a:t>
            </a:r>
          </a:p>
        </p:txBody>
      </p:sp>
      <p:sp>
        <p:nvSpPr>
          <p:cNvPr id="102489" name="Rectangle 89"/>
          <p:cNvSpPr>
            <a:spLocks noChangeArrowheads="1"/>
          </p:cNvSpPr>
          <p:nvPr/>
        </p:nvSpPr>
        <p:spPr bwMode="auto">
          <a:xfrm>
            <a:off x="6341913" y="3301533"/>
            <a:ext cx="297386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800" b="1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V.</a:t>
            </a: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35 + (-15) =</a:t>
            </a:r>
          </a:p>
        </p:txBody>
      </p:sp>
      <p:sp>
        <p:nvSpPr>
          <p:cNvPr id="102490" name="Rectangle 90"/>
          <p:cNvSpPr>
            <a:spLocks noChangeArrowheads="1"/>
          </p:cNvSpPr>
          <p:nvPr/>
        </p:nvSpPr>
        <p:spPr bwMode="auto">
          <a:xfrm>
            <a:off x="1493301" y="3946526"/>
            <a:ext cx="233317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Ế.</a:t>
            </a: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(-18) + 8 =</a:t>
            </a:r>
          </a:p>
        </p:txBody>
      </p:sp>
      <p:sp>
        <p:nvSpPr>
          <p:cNvPr id="102491" name="Rectangle 91"/>
          <p:cNvSpPr>
            <a:spLocks noChangeArrowheads="1"/>
          </p:cNvSpPr>
          <p:nvPr/>
        </p:nvSpPr>
        <p:spPr bwMode="auto">
          <a:xfrm>
            <a:off x="6294572" y="2803526"/>
            <a:ext cx="228213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G.</a:t>
            </a: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(- 3) + 0 =</a:t>
            </a:r>
          </a:p>
        </p:txBody>
      </p:sp>
      <p:sp>
        <p:nvSpPr>
          <p:cNvPr id="3" name="Rectangle 2"/>
          <p:cNvSpPr/>
          <p:nvPr/>
        </p:nvSpPr>
        <p:spPr>
          <a:xfrm>
            <a:off x="2784529" y="90354"/>
            <a:ext cx="7114768" cy="64633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3600" b="1" smtClean="0">
                <a:ln/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TÌM TÊN MỘT NHÀ TOÁN HỌC</a:t>
            </a:r>
            <a:endParaRPr lang="en-US" sz="3600" b="1">
              <a:ln/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05200" y="2718317"/>
            <a:ext cx="141412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2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-8</a:t>
            </a:r>
          </a:p>
        </p:txBody>
      </p:sp>
      <p:sp>
        <p:nvSpPr>
          <p:cNvPr id="6" name="Rectangle 5"/>
          <p:cNvSpPr/>
          <p:nvPr/>
        </p:nvSpPr>
        <p:spPr>
          <a:xfrm>
            <a:off x="4283997" y="2057400"/>
            <a:ext cx="36420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2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22" name="Rectangle 21"/>
          <p:cNvSpPr/>
          <p:nvPr/>
        </p:nvSpPr>
        <p:spPr>
          <a:xfrm>
            <a:off x="3941137" y="3318609"/>
            <a:ext cx="141412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20000"/>
              </a:spcBef>
              <a:spcAft>
                <a:spcPct val="0"/>
              </a:spcAft>
            </a:pPr>
            <a:r>
              <a:rPr lang="en-US" altLang="en-US" sz="2800" b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-6</a:t>
            </a:r>
            <a:endParaRPr lang="en-US" altLang="en-US" sz="2800" b="1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249196" y="3946526"/>
            <a:ext cx="141412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20000"/>
              </a:spcBef>
              <a:spcAft>
                <a:spcPct val="0"/>
              </a:spcAft>
            </a:pPr>
            <a:r>
              <a:rPr lang="en-US" altLang="en-US" sz="2800" b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-10</a:t>
            </a:r>
            <a:endParaRPr lang="en-US" altLang="en-US" sz="2800" b="1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314909" y="4510743"/>
            <a:ext cx="141412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20000"/>
              </a:spcBef>
              <a:spcAft>
                <a:spcPct val="0"/>
              </a:spcAft>
            </a:pPr>
            <a:r>
              <a:rPr lang="en-US" altLang="en-US" sz="2800" b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endParaRPr lang="en-US" altLang="en-US" sz="2800" b="1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8375847" y="2172532"/>
            <a:ext cx="141412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20000"/>
              </a:spcBef>
              <a:spcAft>
                <a:spcPct val="0"/>
              </a:spcAft>
            </a:pPr>
            <a:r>
              <a:rPr lang="en-US" altLang="en-US" sz="2800" b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-5</a:t>
            </a:r>
            <a:endParaRPr lang="en-US" altLang="en-US" sz="2800" b="1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7965124" y="2803526"/>
            <a:ext cx="141412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20000"/>
              </a:spcBef>
              <a:spcAft>
                <a:spcPct val="0"/>
              </a:spcAft>
            </a:pPr>
            <a:r>
              <a:rPr lang="en-US" altLang="en-US" sz="2800" b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-3</a:t>
            </a:r>
            <a:endParaRPr lang="en-US" altLang="en-US" sz="2800" b="1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221484" y="3299479"/>
            <a:ext cx="141412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20000"/>
              </a:spcBef>
              <a:spcAft>
                <a:spcPct val="0"/>
              </a:spcAft>
            </a:pPr>
            <a:r>
              <a:rPr lang="en-US" altLang="en-US" sz="2800" b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endParaRPr lang="en-US" altLang="en-US" sz="2800" b="1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375847" y="3867806"/>
            <a:ext cx="141412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20000"/>
              </a:spcBef>
              <a:spcAft>
                <a:spcPct val="0"/>
              </a:spcAft>
            </a:pPr>
            <a:r>
              <a:rPr lang="en-US" altLang="en-US" sz="2800" b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-12</a:t>
            </a:r>
            <a:endParaRPr lang="en-US" altLang="en-US" sz="2800" b="1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7965124" y="4383743"/>
            <a:ext cx="141412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20000"/>
              </a:spcBef>
              <a:spcAft>
                <a:spcPct val="0"/>
              </a:spcAft>
            </a:pPr>
            <a:r>
              <a:rPr lang="en-US" altLang="en-US" sz="2800" b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en-US" altLang="en-US" sz="2800" b="1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89612" y="5306555"/>
            <a:ext cx="46358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b="1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489956" y="5300916"/>
            <a:ext cx="4235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340527" y="5311001"/>
            <a:ext cx="4235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891686" y="5325309"/>
            <a:ext cx="4235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b="1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Ế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2320094" y="5297300"/>
            <a:ext cx="47000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800" b="1" smtClean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099641" y="5322232"/>
            <a:ext cx="46358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800" b="1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Ơ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861992" y="5337619"/>
            <a:ext cx="4443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800" b="1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559715" y="5338046"/>
            <a:ext cx="46358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800" b="1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7597049" y="5313452"/>
            <a:ext cx="4443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800" b="1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8438872" y="5337619"/>
            <a:ext cx="3241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800" b="1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9061412" y="5340696"/>
            <a:ext cx="4443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800" b="1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9850571" y="5351873"/>
            <a:ext cx="46358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b="1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403514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2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02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02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02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2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02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02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02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02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02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02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02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5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" presetClass="entr" presetSubtype="1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5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5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"/>
                            </p:stCondLst>
                            <p:childTnLst>
                              <p:par>
                                <p:cTn id="80" presetID="5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00"/>
                            </p:stCondLst>
                            <p:childTnLst>
                              <p:par>
                                <p:cTn id="89" presetID="5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500"/>
                            </p:stCondLst>
                            <p:childTnLst>
                              <p:par>
                                <p:cTn id="98" presetID="5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500"/>
                            </p:stCondLst>
                            <p:childTnLst>
                              <p:par>
                                <p:cTn id="115" presetID="5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500"/>
                            </p:stCondLst>
                            <p:childTnLst>
                              <p:par>
                                <p:cTn id="124" presetID="5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500"/>
                            </p:stCondLst>
                            <p:childTnLst>
                              <p:par>
                                <p:cTn id="133" presetID="5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1500"/>
                            </p:stCondLst>
                            <p:childTnLst>
                              <p:par>
                                <p:cTn id="137" presetID="5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2" grpId="0"/>
      <p:bldP spid="102403" grpId="0"/>
      <p:bldP spid="102404" grpId="0"/>
      <p:bldP spid="102405" grpId="0"/>
      <p:bldP spid="102406" grpId="0"/>
      <p:bldP spid="102407" grpId="0"/>
      <p:bldP spid="102487" grpId="0"/>
      <p:bldP spid="102488" grpId="0"/>
      <p:bldP spid="102489" grpId="0"/>
      <p:bldP spid="102490" grpId="0"/>
      <p:bldP spid="102491" grpId="0"/>
      <p:bldP spid="5" grpId="0"/>
      <p:bldP spid="6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7" grpId="0"/>
      <p:bldP spid="31" grpId="0"/>
      <p:bldP spid="32" grpId="0"/>
      <p:bldP spid="8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210" name="Picture 2" descr="053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304800"/>
            <a:ext cx="5067300" cy="5716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4211" name="Rectangle 3"/>
          <p:cNvSpPr>
            <a:spLocks noChangeArrowheads="1"/>
          </p:cNvSpPr>
          <p:nvPr/>
        </p:nvSpPr>
        <p:spPr bwMode="auto">
          <a:xfrm>
            <a:off x="5410200" y="6172201"/>
            <a:ext cx="457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0" hangingPunct="0"/>
            <a:r>
              <a:rPr kumimoji="1" lang="en-US" altLang="en-US" sz="2800" b="1">
                <a:solidFill>
                  <a:srgbClr val="FF3300"/>
                </a:solidFill>
              </a:rPr>
              <a:t>Lương Thế Vinh (1441–?) </a:t>
            </a:r>
          </a:p>
        </p:txBody>
      </p:sp>
      <p:sp>
        <p:nvSpPr>
          <p:cNvPr id="94212" name="Rectangle 4"/>
          <p:cNvSpPr>
            <a:spLocks noChangeArrowheads="1"/>
          </p:cNvSpPr>
          <p:nvPr/>
        </p:nvSpPr>
        <p:spPr bwMode="auto">
          <a:xfrm>
            <a:off x="152400" y="1110924"/>
            <a:ext cx="4495800" cy="4401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just" eaLnBrk="0" hangingPunct="0"/>
            <a:r>
              <a:rPr kumimoji="1" lang="vi-VN" altLang="en-US" sz="2800" b="1">
                <a:solidFill>
                  <a:srgbClr val="780A60"/>
                </a:solidFill>
              </a:rPr>
              <a:t>Lương Thế Vinh </a:t>
            </a:r>
            <a:r>
              <a:rPr kumimoji="1" lang="en-US" altLang="en-US" sz="2800" b="1">
                <a:solidFill>
                  <a:srgbClr val="780A60"/>
                </a:solidFill>
              </a:rPr>
              <a:t>(1441 - ?) còn gọi là trạng Lường. Ông </a:t>
            </a:r>
            <a:r>
              <a:rPr kumimoji="1" lang="vi-VN" altLang="en-US" sz="2800" b="1">
                <a:solidFill>
                  <a:srgbClr val="780A60"/>
                </a:solidFill>
              </a:rPr>
              <a:t>sinh ra tại làng Cao Hương</a:t>
            </a:r>
            <a:r>
              <a:rPr kumimoji="1" lang="vi-VN" altLang="en-US" sz="2800" b="1" smtClean="0">
                <a:solidFill>
                  <a:srgbClr val="780A60"/>
                </a:solidFill>
              </a:rPr>
              <a:t>, huyện </a:t>
            </a:r>
            <a:r>
              <a:rPr kumimoji="1" lang="vi-VN" altLang="en-US" sz="2800" b="1">
                <a:solidFill>
                  <a:srgbClr val="780A60"/>
                </a:solidFill>
              </a:rPr>
              <a:t>Thiên Bản, trấn Sơn Nam Hạ (nay là thôn Cao Phương, xã Liên Bảo, huyện Vụ Bản, tỉnh Nam Định). </a:t>
            </a:r>
            <a:r>
              <a:rPr kumimoji="1" lang="en-US" altLang="en-US" sz="2800" b="1">
                <a:solidFill>
                  <a:srgbClr val="780A60"/>
                </a:solidFill>
              </a:rPr>
              <a:t>Ông là một nhà toán học, phật học, nhà thơ. </a:t>
            </a:r>
            <a:endParaRPr kumimoji="1" lang="vi-VN" altLang="en-US" sz="2800" b="1">
              <a:solidFill>
                <a:srgbClr val="780A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3109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45D60562-028E-4B92-BB2B-E55173015A53}"/>
              </a:ext>
            </a:extLst>
          </p:cNvPr>
          <p:cNvSpPr/>
          <p:nvPr/>
        </p:nvSpPr>
        <p:spPr>
          <a:xfrm>
            <a:off x="112542" y="99607"/>
            <a:ext cx="11943219" cy="6658786"/>
          </a:xfrm>
          <a:custGeom>
            <a:avLst/>
            <a:gdLst>
              <a:gd name="connsiteX0" fmla="*/ 0 w 11943219"/>
              <a:gd name="connsiteY0" fmla="*/ 0 h 6658786"/>
              <a:gd name="connsiteX1" fmla="*/ 11943219 w 11943219"/>
              <a:gd name="connsiteY1" fmla="*/ 0 h 6658786"/>
              <a:gd name="connsiteX2" fmla="*/ 11943219 w 11943219"/>
              <a:gd name="connsiteY2" fmla="*/ 6658786 h 6658786"/>
              <a:gd name="connsiteX3" fmla="*/ 0 w 11943219"/>
              <a:gd name="connsiteY3" fmla="*/ 6658786 h 6658786"/>
              <a:gd name="connsiteX4" fmla="*/ 0 w 11943219"/>
              <a:gd name="connsiteY4" fmla="*/ 0 h 6658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943219" h="6658786" extrusionOk="0">
                <a:moveTo>
                  <a:pt x="0" y="0"/>
                </a:moveTo>
                <a:cubicBezTo>
                  <a:pt x="4310450" y="118645"/>
                  <a:pt x="8658619" y="116012"/>
                  <a:pt x="11943219" y="0"/>
                </a:cubicBezTo>
                <a:cubicBezTo>
                  <a:pt x="11810337" y="1360470"/>
                  <a:pt x="12028170" y="5310941"/>
                  <a:pt x="11943219" y="6658786"/>
                </a:cubicBezTo>
                <a:cubicBezTo>
                  <a:pt x="10454998" y="6793386"/>
                  <a:pt x="2886094" y="6501590"/>
                  <a:pt x="0" y="6658786"/>
                </a:cubicBezTo>
                <a:cubicBezTo>
                  <a:pt x="-20187" y="5944707"/>
                  <a:pt x="-152480" y="740150"/>
                  <a:pt x="0" y="0"/>
                </a:cubicBezTo>
                <a:close/>
              </a:path>
            </a:pathLst>
          </a:custGeom>
          <a:noFill/>
          <a:ln w="69850">
            <a:solidFill>
              <a:srgbClr val="1F4E79"/>
            </a:solidFill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!!4">
            <a:extLst>
              <a:ext uri="{FF2B5EF4-FFF2-40B4-BE49-F238E27FC236}">
                <a16:creationId xmlns:a16="http://schemas.microsoft.com/office/drawing/2014/main" xmlns="" id="{58E6D429-DC53-47C4-8036-1E9D12B8E28B}"/>
              </a:ext>
            </a:extLst>
          </p:cNvPr>
          <p:cNvSpPr/>
          <p:nvPr/>
        </p:nvSpPr>
        <p:spPr>
          <a:xfrm>
            <a:off x="3225504" y="328207"/>
            <a:ext cx="5717294" cy="956117"/>
          </a:xfrm>
          <a:prstGeom prst="roundRect">
            <a:avLst>
              <a:gd name="adj" fmla="val 50000"/>
            </a:avLst>
          </a:prstGeom>
          <a:solidFill>
            <a:srgbClr val="70A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HƯỚNG DẪN TỰ HỌC Ở NHÀ</a:t>
            </a:r>
          </a:p>
        </p:txBody>
      </p:sp>
      <p:sp>
        <p:nvSpPr>
          <p:cNvPr id="5" name="Text Placeholder 2"/>
          <p:cNvSpPr txBox="1">
            <a:spLocks/>
          </p:cNvSpPr>
          <p:nvPr/>
        </p:nvSpPr>
        <p:spPr>
          <a:xfrm>
            <a:off x="1443571" y="2230446"/>
            <a:ext cx="10287000" cy="24384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15000"/>
              </a:lnSpc>
            </a:pPr>
            <a:r>
              <a:rPr lang="vi-VN" sz="320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Đọc lại toàn bộ nội dung bài đã </a:t>
            </a:r>
            <a:r>
              <a:rPr lang="vi-VN" sz="320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học, ôn tập kiến thức.</a:t>
            </a:r>
            <a:endParaRPr lang="en-US" sz="320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vi-VN" sz="320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Làm bài tập </a:t>
            </a:r>
            <a:r>
              <a:rPr lang="en-US" sz="320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3, 5, 6 </a:t>
            </a:r>
            <a:r>
              <a:rPr lang="vi-VN" sz="320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SGK trang </a:t>
            </a:r>
            <a:r>
              <a:rPr lang="en-US" sz="320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74</a:t>
            </a:r>
            <a:endParaRPr lang="en-US" sz="320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527595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4B5F415-7490-4054-85B4-10F7AE6D33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52207"/>
            <a:ext cx="9144000" cy="2387600"/>
          </a:xfrm>
        </p:spPr>
        <p:txBody>
          <a:bodyPr>
            <a:normAutofit/>
          </a:bodyPr>
          <a:lstStyle/>
          <a:p>
            <a:r>
              <a:rPr lang="en-US" sz="8000" dirty="0">
                <a:solidFill>
                  <a:schemeClr val="bg1"/>
                </a:solidFill>
                <a:latin typeface="Rockwell" panose="02060603020205020403" pitchFamily="18" charset="0"/>
              </a:rPr>
              <a:t>Remember…</a:t>
            </a:r>
            <a:br>
              <a:rPr lang="en-US" sz="8000" dirty="0">
                <a:solidFill>
                  <a:schemeClr val="bg1"/>
                </a:solidFill>
                <a:latin typeface="Rockwell" panose="02060603020205020403" pitchFamily="18" charset="0"/>
              </a:rPr>
            </a:br>
            <a:r>
              <a:rPr lang="en-US" sz="8000" dirty="0">
                <a:solidFill>
                  <a:schemeClr val="bg1"/>
                </a:solidFill>
                <a:latin typeface="Rockwell" panose="02060603020205020403" pitchFamily="18" charset="0"/>
              </a:rPr>
              <a:t>Safety First!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xmlns="" id="{AA65E432-C1E6-4C36-BF8E-2DA25E65DC3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/>
          <p:nvPr/>
        </p:nvCxnSpPr>
        <p:spPr>
          <a:xfrm>
            <a:off x="3579677" y="3278339"/>
            <a:ext cx="49149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D05F6415-1E7C-453D-B6B7-DBF76BDA69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65127" y="3620366"/>
            <a:ext cx="9144000" cy="1655762"/>
          </a:xfrm>
        </p:spPr>
        <p:txBody>
          <a:bodyPr>
            <a:normAutofit/>
          </a:bodyPr>
          <a:lstStyle/>
          <a:p>
            <a:r>
              <a:rPr lang="en-US" sz="200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Thank you!</a:t>
            </a:r>
            <a:endParaRPr lang="en-US" sz="2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5" name="Graphic 14" descr="Clipboard">
            <a:extLst>
              <a:ext uri="{FF2B5EF4-FFF2-40B4-BE49-F238E27FC236}">
                <a16:creationId xmlns:a16="http://schemas.microsoft.com/office/drawing/2014/main" xmlns="" id="{2A123BD8-A09C-49C0-98E8-54B55610A9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 rot="631394">
            <a:off x="-514584" y="4127150"/>
            <a:ext cx="3194131" cy="3194131"/>
          </a:xfrm>
          <a:prstGeom prst="rect">
            <a:avLst/>
          </a:prstGeom>
        </p:spPr>
      </p:pic>
      <p:pic>
        <p:nvPicPr>
          <p:cNvPr id="19" name="Graphic 18" descr="Ruler">
            <a:extLst>
              <a:ext uri="{FF2B5EF4-FFF2-40B4-BE49-F238E27FC236}">
                <a16:creationId xmlns:a16="http://schemas.microsoft.com/office/drawing/2014/main" xmlns="" id="{39130E3C-1E93-4315-AE76-13C55147DCF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 rot="18889495">
            <a:off x="10171718" y="145767"/>
            <a:ext cx="1574403" cy="1574403"/>
          </a:xfrm>
          <a:prstGeom prst="rect">
            <a:avLst/>
          </a:prstGeom>
        </p:spPr>
      </p:pic>
      <p:pic>
        <p:nvPicPr>
          <p:cNvPr id="21" name="Graphic 20" descr="Pencil">
            <a:extLst>
              <a:ext uri="{FF2B5EF4-FFF2-40B4-BE49-F238E27FC236}">
                <a16:creationId xmlns:a16="http://schemas.microsoft.com/office/drawing/2014/main" xmlns="" id="{FFEC1660-205F-490E-800A-0D57D250BAE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 rot="20520790">
            <a:off x="10917677" y="783939"/>
            <a:ext cx="1488402" cy="1488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931359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!!1">
            <a:extLst>
              <a:ext uri="{FF2B5EF4-FFF2-40B4-BE49-F238E27FC236}">
                <a16:creationId xmlns:a16="http://schemas.microsoft.com/office/drawing/2014/main" xmlns="" id="{4D3CFCA8-27ED-41FB-92A9-BA8CC0500364}"/>
              </a:ext>
            </a:extLst>
          </p:cNvPr>
          <p:cNvSpPr txBox="1"/>
          <p:nvPr/>
        </p:nvSpPr>
        <p:spPr>
          <a:xfrm>
            <a:off x="3909957" y="0"/>
            <a:ext cx="402853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>
                <a:solidFill>
                  <a:srgbClr val="C55A1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HOẠT ĐỘNG MỞ ĐẦU</a:t>
            </a:r>
            <a:endParaRPr lang="en-US" sz="2800">
              <a:solidFill>
                <a:srgbClr val="C55A1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09537" y="622970"/>
            <a:ext cx="8912543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just"/>
            <a:r>
              <a:rPr lang="en-US" sz="2800" smtClean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</a:t>
            </a:r>
            <a:r>
              <a:rPr lang="en-US" sz="280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Vào một ngày mùa đông ở Sa Pa, nhiệt độ tại Cổng Trời là - 1</a:t>
            </a:r>
            <a:r>
              <a:rPr lang="en-US" sz="2800" baseline="3000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</a:t>
            </a:r>
            <a:r>
              <a:rPr lang="en-US" sz="280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C. Tuy nhiên, nhiệt độ lúc đó tại chợ Sa Pa lại cao hơn 2</a:t>
            </a:r>
            <a:r>
              <a:rPr lang="en-US" sz="2800" baseline="3000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</a:t>
            </a:r>
            <a:r>
              <a:rPr lang="en-US" sz="280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 so với nhiệt độ tại Cổng Trời. Viết phép tính và tính nhiệt độ tại chợ Sa Pa lúc đó.</a:t>
            </a:r>
            <a:endParaRPr lang="en-US" sz="280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9537" y="743198"/>
            <a:ext cx="799356" cy="385491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283477" y="1079746"/>
            <a:ext cx="1371600" cy="4201609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10655077" y="2583870"/>
            <a:ext cx="110479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Tăng </a:t>
            </a:r>
          </a:p>
          <a:p>
            <a:r>
              <a:rPr lang="en-US" sz="280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800" baseline="3000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280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en-US" sz="280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loud 7"/>
          <p:cNvSpPr/>
          <p:nvPr/>
        </p:nvSpPr>
        <p:spPr>
          <a:xfrm>
            <a:off x="1051560" y="2675315"/>
            <a:ext cx="6065520" cy="2606040"/>
          </a:xfrm>
          <a:prstGeom prst="cloud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800" smtClean="0">
                <a:latin typeface="Arial" panose="020B0604020202020204" pitchFamily="34" charset="0"/>
                <a:cs typeface="Arial" panose="020B0604020202020204" pitchFamily="34" charset="0"/>
              </a:rPr>
              <a:t>Em hãy viết phép tính và tính nhiệt độ tại chợ Sa Pa lúc đó.</a:t>
            </a:r>
            <a:endParaRPr lang="en-US" sz="2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2214057"/>
              </p:ext>
            </p:extLst>
          </p:nvPr>
        </p:nvGraphicFramePr>
        <p:xfrm>
          <a:off x="3044825" y="3392488"/>
          <a:ext cx="2183568" cy="5089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2" name="Equation" r:id="rId6" imgW="1688760" imgH="393480" progId="Equation.DSMT4">
                  <p:embed/>
                </p:oleObj>
              </mc:Choice>
              <mc:Fallback>
                <p:oleObj name="Equation" r:id="rId6" imgW="1688760" imgH="393480" progId="Equation.DSMT4">
                  <p:embed/>
                  <p:pic>
                    <p:nvPicPr>
                      <p:cNvPr id="22" name="Object 21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044825" y="3392488"/>
                        <a:ext cx="2183568" cy="50895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Rectangle 23"/>
          <p:cNvSpPr/>
          <p:nvPr/>
        </p:nvSpPr>
        <p:spPr>
          <a:xfrm>
            <a:off x="713733" y="2869268"/>
            <a:ext cx="69958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vi-VN" sz="2800" i="1" smtClean="0">
                <a:latin typeface="Arial" panose="020B0604020202020204" pitchFamily="34" charset="0"/>
                <a:cs typeface="Arial" panose="020B0604020202020204" pitchFamily="34" charset="0"/>
              </a:rPr>
              <a:t>Phép tính biểu thị n</a:t>
            </a:r>
            <a:r>
              <a:rPr lang="en-US" sz="2800" i="1" smtClean="0">
                <a:latin typeface="Arial" panose="020B0604020202020204" pitchFamily="34" charset="0"/>
                <a:cs typeface="Arial" panose="020B0604020202020204" pitchFamily="34" charset="0"/>
              </a:rPr>
              <a:t>hiệt </a:t>
            </a:r>
            <a:r>
              <a:rPr lang="en-US" sz="2800" i="1">
                <a:latin typeface="Arial" panose="020B0604020202020204" pitchFamily="34" charset="0"/>
                <a:cs typeface="Arial" panose="020B0604020202020204" pitchFamily="34" charset="0"/>
              </a:rPr>
              <a:t>độ tại chợ Sa Pa là</a:t>
            </a:r>
          </a:p>
        </p:txBody>
      </p:sp>
      <p:sp>
        <p:nvSpPr>
          <p:cNvPr id="25" name="Rectangle 24"/>
          <p:cNvSpPr/>
          <p:nvPr/>
        </p:nvSpPr>
        <p:spPr>
          <a:xfrm>
            <a:off x="448255" y="3901440"/>
            <a:ext cx="8972328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i="1">
                <a:latin typeface="Arial" panose="020B0604020202020204" pitchFamily="34" charset="0"/>
                <a:cs typeface="Arial" panose="020B0604020202020204" pitchFamily="34" charset="0"/>
              </a:rPr>
              <a:t>Quan sát nhiệt kế ta thấy nhiệt độ tại chợ Sa Pa là 1</a:t>
            </a:r>
            <a:r>
              <a:rPr lang="en-US" sz="2800" i="1" baseline="3000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2800" i="1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800" i="1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vi-VN" sz="2800" i="1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i="1" smtClean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endParaRPr lang="en-US" sz="2800" i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7754655"/>
              </p:ext>
            </p:extLst>
          </p:nvPr>
        </p:nvGraphicFramePr>
        <p:xfrm>
          <a:off x="1420638" y="4593466"/>
          <a:ext cx="2929770" cy="516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3" name="Equation" r:id="rId8" imgW="2234880" imgH="393480" progId="Equation.DSMT4">
                  <p:embed/>
                </p:oleObj>
              </mc:Choice>
              <mc:Fallback>
                <p:oleObj name="Equation" r:id="rId8" imgW="2234880" imgH="393480" progId="Equation.DSMT4">
                  <p:embed/>
                  <p:pic>
                    <p:nvPicPr>
                      <p:cNvPr id="23" name="Object 22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420638" y="4593466"/>
                        <a:ext cx="2929770" cy="5160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Rectangle 26"/>
          <p:cNvSpPr/>
          <p:nvPr/>
        </p:nvSpPr>
        <p:spPr>
          <a:xfrm>
            <a:off x="574369" y="4593466"/>
            <a:ext cx="100936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i="1">
                <a:latin typeface="Arial" panose="020B0604020202020204" pitchFamily="34" charset="0"/>
                <a:cs typeface="Arial" panose="020B0604020202020204" pitchFamily="34" charset="0"/>
              </a:rPr>
              <a:t>Vậy </a:t>
            </a:r>
            <a:endParaRPr lang="en-US" sz="2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4425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2" grpId="0"/>
      <p:bldP spid="8" grpId="0" animBg="1"/>
      <p:bldP spid="8" grpId="1" animBg="1"/>
      <p:bldP spid="24" grpId="0"/>
      <p:bldP spid="25" grpId="0"/>
      <p:bldP spid="2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oup 30">
            <a:extLst>
              <a:ext uri="{FF2B5EF4-FFF2-40B4-BE49-F238E27FC236}">
                <a16:creationId xmlns:a16="http://schemas.microsoft.com/office/drawing/2014/main" xmlns="" id="{CA5C00B0-B2B6-4792-8C67-F8C09471186E}"/>
              </a:ext>
            </a:extLst>
          </p:cNvPr>
          <p:cNvGrpSpPr/>
          <p:nvPr/>
        </p:nvGrpSpPr>
        <p:grpSpPr>
          <a:xfrm rot="5400000">
            <a:off x="8383393" y="3218530"/>
            <a:ext cx="6891246" cy="653685"/>
            <a:chOff x="4871257" y="83128"/>
            <a:chExt cx="7501721" cy="653685"/>
          </a:xfrm>
        </p:grpSpPr>
        <p:sp>
          <p:nvSpPr>
            <p:cNvPr id="29" name="Rectangle: Rounded Corners 28">
              <a:extLst>
                <a:ext uri="{FF2B5EF4-FFF2-40B4-BE49-F238E27FC236}">
                  <a16:creationId xmlns:a16="http://schemas.microsoft.com/office/drawing/2014/main" xmlns="" id="{8F343863-9DC9-48EE-8845-A5B504C915D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xmlns="" id="{CEF5EE85-C87E-4391-B9D7-C957829925F2}"/>
                </a:ext>
              </a:extLst>
            </p:cNvPr>
            <p:cNvSpPr txBox="1"/>
            <p:nvPr/>
          </p:nvSpPr>
          <p:spPr>
            <a:xfrm>
              <a:off x="5268730" y="213658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HOẠT ĐỘNG HÌNH THÀNH KIẾN THỨC</a:t>
              </a:r>
              <a:endParaRPr lang="en-US" sz="240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cxnSp>
        <p:nvCxnSpPr>
          <p:cNvPr id="11" name="Straight Arrow Connector 10"/>
          <p:cNvCxnSpPr/>
          <p:nvPr/>
        </p:nvCxnSpPr>
        <p:spPr>
          <a:xfrm flipV="1">
            <a:off x="4829431" y="5982698"/>
            <a:ext cx="1336018" cy="10834"/>
          </a:xfrm>
          <a:prstGeom prst="straightConnector1">
            <a:avLst/>
          </a:prstGeom>
          <a:ln w="25400">
            <a:solidFill>
              <a:srgbClr val="00206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oup 11"/>
          <p:cNvGrpSpPr/>
          <p:nvPr/>
        </p:nvGrpSpPr>
        <p:grpSpPr>
          <a:xfrm>
            <a:off x="2338893" y="6095995"/>
            <a:ext cx="7064187" cy="721949"/>
            <a:chOff x="2423160" y="4648200"/>
            <a:chExt cx="6492240" cy="435100"/>
          </a:xfrm>
        </p:grpSpPr>
        <p:cxnSp>
          <p:nvCxnSpPr>
            <p:cNvPr id="13" name="Straight Arrow Connector 12"/>
            <p:cNvCxnSpPr/>
            <p:nvPr/>
          </p:nvCxnSpPr>
          <p:spPr>
            <a:xfrm>
              <a:off x="2423160" y="4724400"/>
              <a:ext cx="6492240" cy="0"/>
            </a:xfrm>
            <a:prstGeom prst="straightConnector1">
              <a:avLst/>
            </a:prstGeom>
            <a:ln w="25400" cmpd="sng">
              <a:solidFill>
                <a:srgbClr val="00206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2880360" y="4724400"/>
              <a:ext cx="0" cy="0"/>
            </a:xfrm>
            <a:prstGeom prst="line">
              <a:avLst/>
            </a:prstGeom>
            <a:ln w="254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V="1">
              <a:off x="2880360" y="4648200"/>
              <a:ext cx="0" cy="152400"/>
            </a:xfrm>
            <a:prstGeom prst="line">
              <a:avLst/>
            </a:prstGeom>
            <a:ln w="254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V="1">
              <a:off x="4099560" y="4648200"/>
              <a:ext cx="0" cy="152400"/>
            </a:xfrm>
            <a:prstGeom prst="line">
              <a:avLst/>
            </a:prstGeom>
            <a:ln w="254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V="1">
              <a:off x="3489960" y="4648200"/>
              <a:ext cx="0" cy="152400"/>
            </a:xfrm>
            <a:prstGeom prst="line">
              <a:avLst/>
            </a:prstGeom>
            <a:ln w="254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 flipV="1">
              <a:off x="4709160" y="4648202"/>
              <a:ext cx="4037" cy="179079"/>
            </a:xfrm>
            <a:prstGeom prst="line">
              <a:avLst/>
            </a:prstGeom>
            <a:ln w="254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V="1">
              <a:off x="5318760" y="4648200"/>
              <a:ext cx="0" cy="152400"/>
            </a:xfrm>
            <a:prstGeom prst="line">
              <a:avLst/>
            </a:prstGeom>
            <a:ln w="254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V="1">
              <a:off x="5928360" y="4648200"/>
              <a:ext cx="0" cy="152400"/>
            </a:xfrm>
            <a:prstGeom prst="line">
              <a:avLst/>
            </a:prstGeom>
            <a:ln w="254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V="1">
              <a:off x="6537960" y="4648200"/>
              <a:ext cx="0" cy="152400"/>
            </a:xfrm>
            <a:prstGeom prst="line">
              <a:avLst/>
            </a:prstGeom>
            <a:ln w="254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flipV="1">
              <a:off x="7147560" y="4648200"/>
              <a:ext cx="0" cy="152400"/>
            </a:xfrm>
            <a:prstGeom prst="line">
              <a:avLst/>
            </a:prstGeom>
            <a:ln w="254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flipV="1">
              <a:off x="7757160" y="4648200"/>
              <a:ext cx="0" cy="152400"/>
            </a:xfrm>
            <a:prstGeom prst="line">
              <a:avLst/>
            </a:prstGeom>
            <a:ln w="254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V="1">
              <a:off x="8366760" y="4648200"/>
              <a:ext cx="0" cy="152400"/>
            </a:xfrm>
            <a:prstGeom prst="line">
              <a:avLst/>
            </a:prstGeom>
            <a:ln w="254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" name="TextBox 26"/>
                <p:cNvSpPr txBox="1"/>
                <p:nvPr/>
              </p:nvSpPr>
              <p:spPr>
                <a:xfrm>
                  <a:off x="2448044" y="4800601"/>
                  <a:ext cx="538019" cy="27823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US" sz="240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</m:oMath>
                  </a14:m>
                  <a:r>
                    <a:rPr lang="en-US" sz="2400" smtClean="0">
                      <a:solidFill>
                        <a:srgbClr val="00206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4</a:t>
                  </a:r>
                  <a:endParaRPr lang="en-US" sz="240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27" name="TextBox 2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48044" y="4800601"/>
                  <a:ext cx="538019" cy="278233"/>
                </a:xfrm>
                <a:prstGeom prst="rect">
                  <a:avLst/>
                </a:prstGeom>
                <a:blipFill>
                  <a:blip r:embed="rId4"/>
                  <a:stretch>
                    <a:fillRect t="-9211" r="-15625" b="-3026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8" name="TextBox 27"/>
                <p:cNvSpPr txBox="1"/>
                <p:nvPr/>
              </p:nvSpPr>
              <p:spPr>
                <a:xfrm>
                  <a:off x="3149326" y="4800600"/>
                  <a:ext cx="614626" cy="27823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oMath>
                    </m:oMathPara>
                  </a14:m>
                  <a:endParaRPr lang="en-US" sz="240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28" name="TextBox 2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149326" y="4800600"/>
                  <a:ext cx="614626" cy="278233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2" name="TextBox 31"/>
                <p:cNvSpPr txBox="1"/>
                <p:nvPr/>
              </p:nvSpPr>
              <p:spPr>
                <a:xfrm>
                  <a:off x="3683709" y="4800600"/>
                  <a:ext cx="614626" cy="27823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oMath>
                    </m:oMathPara>
                  </a14:m>
                  <a:endParaRPr lang="en-US" sz="240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32" name="TextBox 3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683709" y="4800600"/>
                  <a:ext cx="614626" cy="278233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3" name="TextBox 32"/>
                <p:cNvSpPr txBox="1"/>
                <p:nvPr/>
              </p:nvSpPr>
              <p:spPr>
                <a:xfrm>
                  <a:off x="4313984" y="4805067"/>
                  <a:ext cx="614626" cy="27823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oMath>
                    </m:oMathPara>
                  </a14:m>
                  <a:endParaRPr lang="en-US" sz="240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33" name="TextBox 3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13984" y="4805067"/>
                  <a:ext cx="614626" cy="278233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4" name="TextBox 33"/>
                <p:cNvSpPr txBox="1"/>
                <p:nvPr/>
              </p:nvSpPr>
              <p:spPr>
                <a:xfrm>
                  <a:off x="5096116" y="4797079"/>
                  <a:ext cx="403956" cy="27823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</m:oMath>
                    </m:oMathPara>
                  </a14:m>
                  <a:endParaRPr lang="en-US" sz="240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34" name="TextBox 3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096116" y="4797079"/>
                  <a:ext cx="403956" cy="278233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5" name="TextBox 34"/>
                <p:cNvSpPr txBox="1"/>
                <p:nvPr/>
              </p:nvSpPr>
              <p:spPr>
                <a:xfrm>
                  <a:off x="5717590" y="4805067"/>
                  <a:ext cx="403956" cy="27823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oMath>
                    </m:oMathPara>
                  </a14:m>
                  <a:endParaRPr lang="en-US" sz="240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35" name="TextBox 3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717590" y="4805067"/>
                  <a:ext cx="403956" cy="278233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6" name="TextBox 35"/>
                <p:cNvSpPr txBox="1"/>
                <p:nvPr/>
              </p:nvSpPr>
              <p:spPr>
                <a:xfrm>
                  <a:off x="6347864" y="4805067"/>
                  <a:ext cx="403956" cy="27823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oMath>
                    </m:oMathPara>
                  </a14:m>
                  <a:endParaRPr lang="en-US" sz="240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36" name="TextBox 3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347864" y="4805067"/>
                  <a:ext cx="403956" cy="278233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7" name="TextBox 36"/>
                <p:cNvSpPr txBox="1"/>
                <p:nvPr/>
              </p:nvSpPr>
              <p:spPr>
                <a:xfrm>
                  <a:off x="6978139" y="4805067"/>
                  <a:ext cx="403956" cy="27823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oMath>
                    </m:oMathPara>
                  </a14:m>
                  <a:endParaRPr lang="en-US" sz="240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37" name="TextBox 3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978139" y="4805067"/>
                  <a:ext cx="403956" cy="278233"/>
                </a:xfrm>
                <a:prstGeom prst="rect">
                  <a:avLst/>
                </a:prstGeom>
                <a:blipFill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8" name="TextBox 37"/>
            <p:cNvSpPr txBox="1"/>
            <p:nvPr/>
          </p:nvSpPr>
          <p:spPr>
            <a:xfrm>
              <a:off x="7586246" y="4805067"/>
              <a:ext cx="327349" cy="2782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smtClean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  <a:endParaRPr lang="en-US" sz="240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8195846" y="4800602"/>
              <a:ext cx="327349" cy="2782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smtClean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  <a:endParaRPr lang="en-US" sz="240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40" name="Oval 39"/>
          <p:cNvSpPr/>
          <p:nvPr/>
        </p:nvSpPr>
        <p:spPr>
          <a:xfrm>
            <a:off x="4782403" y="6179092"/>
            <a:ext cx="71913" cy="693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Oval 40"/>
          <p:cNvSpPr/>
          <p:nvPr/>
        </p:nvSpPr>
        <p:spPr>
          <a:xfrm>
            <a:off x="6110832" y="6202681"/>
            <a:ext cx="54617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6296054" y="5162092"/>
                <a:ext cx="196399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đến điểm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endParaRPr lang="en-US"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96054" y="5162092"/>
                <a:ext cx="1963999" cy="523220"/>
              </a:xfrm>
              <a:prstGeom prst="rect">
                <a:avLst/>
              </a:prstGeom>
              <a:blipFill>
                <a:blip r:embed="rId12"/>
                <a:stretch>
                  <a:fillRect l="-6522" t="-12791" b="-313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TextBox 42"/>
          <p:cNvSpPr txBox="1"/>
          <p:nvPr/>
        </p:nvSpPr>
        <p:spPr>
          <a:xfrm>
            <a:off x="4558967" y="5430821"/>
            <a:ext cx="21403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>
                <a:solidFill>
                  <a:srgbClr val="780A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800" i="1" smtClean="0">
                <a:solidFill>
                  <a:srgbClr val="780A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iến 2 đơn vị</a:t>
            </a:r>
            <a:endParaRPr lang="en-US" sz="2800" i="1">
              <a:solidFill>
                <a:srgbClr val="780A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3025888" y="5186660"/>
                <a:ext cx="197041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từ điểm </a:t>
                </a:r>
                <a14:m>
                  <m:oMath xmlns:m="http://schemas.openxmlformats.org/officeDocument/2006/math">
                    <m:r>
                      <a:rPr lang="en-US" sz="28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endParaRPr lang="en-US"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25888" y="5186660"/>
                <a:ext cx="1970411" cy="523220"/>
              </a:xfrm>
              <a:prstGeom prst="rect">
                <a:avLst/>
              </a:prstGeom>
              <a:blipFill>
                <a:blip r:embed="rId13"/>
                <a:stretch>
                  <a:fillRect l="-6173" t="-12791" b="-313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Rectangle 44"/>
              <p:cNvSpPr/>
              <p:nvPr/>
            </p:nvSpPr>
            <p:spPr>
              <a:xfrm>
                <a:off x="191663" y="1038730"/>
                <a:ext cx="11040217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en-US" sz="2800" smtClean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        Để tính tổng hai số nguyên khác dấu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800" i="1" smtClean="0">
                            <a:latin typeface="Cambria Math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800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e>
                    </m:d>
                    <m:r>
                      <a:rPr lang="en-US" sz="280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2</m:t>
                    </m:r>
                  </m:oMath>
                </a14:m>
                <a:r>
                  <a:rPr lang="en-US" sz="2800" smtClean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ta làm như sau:</a:t>
                </a:r>
                <a:endParaRPr lang="en-US" sz="280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5" name="Rectangle 4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663" y="1038730"/>
                <a:ext cx="11040217" cy="523220"/>
              </a:xfrm>
              <a:prstGeom prst="rect">
                <a:avLst/>
              </a:prstGeom>
              <a:blipFill>
                <a:blip r:embed="rId14"/>
                <a:stretch>
                  <a:fillRect t="-11628" b="-313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6" name="Table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7985802"/>
              </p:ext>
            </p:extLst>
          </p:nvPr>
        </p:nvGraphicFramePr>
        <p:xfrm>
          <a:off x="207028" y="1614487"/>
          <a:ext cx="11164615" cy="3251551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6243831">
                  <a:extLst>
                    <a:ext uri="{9D8B030D-6E8A-4147-A177-3AD203B41FA5}">
                      <a16:colId xmlns:a16="http://schemas.microsoft.com/office/drawing/2014/main" xmlns="" val="329903171"/>
                    </a:ext>
                  </a:extLst>
                </a:gridCol>
                <a:gridCol w="4920784">
                  <a:extLst>
                    <a:ext uri="{9D8B030D-6E8A-4147-A177-3AD203B41FA5}">
                      <a16:colId xmlns:a16="http://schemas.microsoft.com/office/drawing/2014/main" xmlns="" val="4128902682"/>
                    </a:ext>
                  </a:extLst>
                </a:gridCol>
              </a:tblGrid>
              <a:tr h="970451">
                <a:tc>
                  <a:txBody>
                    <a:bodyPr/>
                    <a:lstStyle/>
                    <a:p>
                      <a:endParaRPr lang="en-US" sz="2800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34809404"/>
                  </a:ext>
                </a:extLst>
              </a:tr>
              <a:tr h="1310649">
                <a:tc>
                  <a:txBody>
                    <a:bodyPr/>
                    <a:lstStyle/>
                    <a:p>
                      <a:endParaRPr lang="en-US" sz="2800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56710737"/>
                  </a:ext>
                </a:extLst>
              </a:tr>
              <a:tr h="970451">
                <a:tc>
                  <a:txBody>
                    <a:bodyPr/>
                    <a:lstStyle/>
                    <a:p>
                      <a:endParaRPr lang="en-US" sz="2800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80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55324097"/>
                  </a:ext>
                </a:extLst>
              </a:tr>
            </a:tbl>
          </a:graphicData>
        </a:graphic>
      </p:graphicFrame>
      <p:graphicFrame>
        <p:nvGraphicFramePr>
          <p:cNvPr id="47" name="Object 4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8291430"/>
              </p:ext>
            </p:extLst>
          </p:nvPr>
        </p:nvGraphicFramePr>
        <p:xfrm>
          <a:off x="8524192" y="1651025"/>
          <a:ext cx="10033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4" name="Equation" r:id="rId15" imgW="1002960" imgH="838080" progId="Equation.DSMT4">
                  <p:embed/>
                </p:oleObj>
              </mc:Choice>
              <mc:Fallback>
                <p:oleObj name="Equation" r:id="rId15" imgW="1002960" imgH="83808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8524192" y="1651025"/>
                        <a:ext cx="1003300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" name="Object 4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6780299"/>
              </p:ext>
            </p:extLst>
          </p:nvPr>
        </p:nvGraphicFramePr>
        <p:xfrm>
          <a:off x="8624888" y="3587750"/>
          <a:ext cx="10541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5" name="Equation" r:id="rId17" imgW="1054080" imgH="317160" progId="Equation.DSMT4">
                  <p:embed/>
                </p:oleObj>
              </mc:Choice>
              <mc:Fallback>
                <p:oleObj name="Equation" r:id="rId17" imgW="1054080" imgH="31716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8624888" y="3587750"/>
                        <a:ext cx="1054100" cy="317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" name="Object 4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449523"/>
              </p:ext>
            </p:extLst>
          </p:nvPr>
        </p:nvGraphicFramePr>
        <p:xfrm>
          <a:off x="8620125" y="4029075"/>
          <a:ext cx="7620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6" name="Equation" r:id="rId19" imgW="761760" imgH="317160" progId="Equation.DSMT4">
                  <p:embed/>
                </p:oleObj>
              </mc:Choice>
              <mc:Fallback>
                <p:oleObj name="Equation" r:id="rId19" imgW="761760" imgH="31716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8620125" y="4029075"/>
                        <a:ext cx="762000" cy="317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" name="Object 4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9368350"/>
              </p:ext>
            </p:extLst>
          </p:nvPr>
        </p:nvGraphicFramePr>
        <p:xfrm>
          <a:off x="8202613" y="4464050"/>
          <a:ext cx="24384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7" name="Equation" r:id="rId21" imgW="2438280" imgH="393480" progId="Equation.DSMT4">
                  <p:embed/>
                </p:oleObj>
              </mc:Choice>
              <mc:Fallback>
                <p:oleObj name="Equation" r:id="rId21" imgW="2438280" imgH="39348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8202613" y="4464050"/>
                        <a:ext cx="2438400" cy="393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" name="TextBox 50"/>
          <p:cNvSpPr txBox="1"/>
          <p:nvPr/>
        </p:nvSpPr>
        <p:spPr>
          <a:xfrm>
            <a:off x="191663" y="4854230"/>
            <a:ext cx="35637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smtClean="0">
                <a:latin typeface="Arial" panose="020B0604020202020204" pitchFamily="34" charset="0"/>
                <a:cs typeface="Arial" panose="020B0604020202020204" pitchFamily="34" charset="0"/>
              </a:rPr>
              <a:t>Minh họa trên trục số</a:t>
            </a:r>
            <a:endParaRPr lang="en-US" sz="2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183922" y="2578301"/>
            <a:ext cx="617917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i="1">
                <a:latin typeface="Arial" panose="020B0604020202020204" pitchFamily="34" charset="0"/>
                <a:cs typeface="Arial" panose="020B0604020202020204" pitchFamily="34" charset="0"/>
              </a:rPr>
              <a:t>Bước 2: </a:t>
            </a:r>
            <a:r>
              <a:rPr lang="en-US" sz="2800" smtClean="0">
                <a:latin typeface="Arial" panose="020B0604020202020204" pitchFamily="34" charset="0"/>
                <a:cs typeface="Arial" panose="020B0604020202020204" pitchFamily="34" charset="0"/>
              </a:rPr>
              <a:t>Trong hai số nguyên dương nhận được ở bước 1, ta lấy số lớn trừ đi số nhỏ hơn</a:t>
            </a:r>
            <a:endParaRPr lang="en-US" sz="2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241642" y="3924912"/>
            <a:ext cx="636771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i="1">
                <a:latin typeface="Arial" panose="020B0604020202020204" pitchFamily="34" charset="0"/>
                <a:cs typeface="Arial" panose="020B0604020202020204" pitchFamily="34" charset="0"/>
              </a:rPr>
              <a:t>Bước 3: </a:t>
            </a:r>
            <a:r>
              <a:rPr lang="en-US" sz="2800" smtClean="0">
                <a:latin typeface="Arial" panose="020B0604020202020204" pitchFamily="34" charset="0"/>
                <a:cs typeface="Arial" panose="020B0604020202020204" pitchFamily="34" charset="0"/>
              </a:rPr>
              <a:t>Cho hiệu vừa nhận được dấu ban đầu của số lớn hơn ở Bước 2. </a:t>
            </a:r>
            <a:endParaRPr lang="en-US" sz="2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Rectangle 53"/>
              <p:cNvSpPr/>
              <p:nvPr/>
            </p:nvSpPr>
            <p:spPr>
              <a:xfrm>
                <a:off x="284436" y="1621865"/>
                <a:ext cx="6045340" cy="9541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 i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Bước 1: </a:t>
                </a:r>
                <a:r>
                  <a:rPr lang="en-US"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Bỏ dấu “</a:t>
                </a:r>
                <a14:m>
                  <m:oMath xmlns:m="http://schemas.openxmlformats.org/officeDocument/2006/math">
                    <m:r>
                      <a:rPr lang="en-US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</m:oMath>
                </a14:m>
                <a:r>
                  <a:rPr lang="en-US"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” trước </a:t>
                </a:r>
                <a:r>
                  <a:rPr lang="en-US" sz="280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số nguyên âm, giữ nguyên số còn lại</a:t>
                </a:r>
                <a:endParaRPr lang="en-US"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4" name="Rectangle 5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436" y="1621865"/>
                <a:ext cx="6045340" cy="954107"/>
              </a:xfrm>
              <a:prstGeom prst="rect">
                <a:avLst/>
              </a:prstGeom>
              <a:blipFill>
                <a:blip r:embed="rId23"/>
                <a:stretch>
                  <a:fillRect l="-2119" t="-6369" r="-2422" b="-165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5" name="Rectangle 54"/>
          <p:cNvSpPr/>
          <p:nvPr/>
        </p:nvSpPr>
        <p:spPr>
          <a:xfrm>
            <a:off x="6971002" y="4353580"/>
            <a:ext cx="124290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>
                <a:latin typeface="Arial" panose="020B0604020202020204" pitchFamily="34" charset="0"/>
                <a:cs typeface="Arial" panose="020B0604020202020204" pitchFamily="34" charset="0"/>
              </a:rPr>
              <a:t>Ta có: </a:t>
            </a:r>
          </a:p>
        </p:txBody>
      </p:sp>
      <p:pic>
        <p:nvPicPr>
          <p:cNvPr id="57" name="Picture 56"/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213658" y="1103737"/>
            <a:ext cx="798210" cy="413359"/>
          </a:xfrm>
          <a:prstGeom prst="rect">
            <a:avLst/>
          </a:prstGeom>
        </p:spPr>
      </p:pic>
      <p:sp>
        <p:nvSpPr>
          <p:cNvPr id="58" name="TextBox 57"/>
          <p:cNvSpPr txBox="1"/>
          <p:nvPr/>
        </p:nvSpPr>
        <p:spPr>
          <a:xfrm>
            <a:off x="7960933" y="2639742"/>
            <a:ext cx="245932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smtClean="0">
                <a:latin typeface="Arial" panose="020B0604020202020204" pitchFamily="34" charset="0"/>
                <a:cs typeface="Arial" panose="020B0604020202020204" pitchFamily="34" charset="0"/>
              </a:rPr>
              <a:t>Số lớn hơn: 2</a:t>
            </a:r>
          </a:p>
          <a:p>
            <a:r>
              <a:rPr lang="en-US" sz="2800" smtClean="0">
                <a:latin typeface="Arial" panose="020B0604020202020204" pitchFamily="34" charset="0"/>
                <a:cs typeface="Arial" panose="020B0604020202020204" pitchFamily="34" charset="0"/>
              </a:rPr>
              <a:t>Số nhỏ hơn: 1</a:t>
            </a:r>
            <a:endParaRPr lang="en-US" sz="2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9" name="Straight Arrow Connector 58"/>
          <p:cNvCxnSpPr>
            <a:endCxn id="40" idx="1"/>
          </p:cNvCxnSpPr>
          <p:nvPr/>
        </p:nvCxnSpPr>
        <p:spPr>
          <a:xfrm>
            <a:off x="4069080" y="5646156"/>
            <a:ext cx="723854" cy="5430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flipH="1">
            <a:off x="6211050" y="5606336"/>
            <a:ext cx="807229" cy="5632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2" name="!!3">
            <a:extLst>
              <a:ext uri="{FF2B5EF4-FFF2-40B4-BE49-F238E27FC236}">
                <a16:creationId xmlns:a16="http://schemas.microsoft.com/office/drawing/2014/main" xmlns="" id="{5B19332C-1BE9-4073-BC1C-34C9F014F4D4}"/>
              </a:ext>
            </a:extLst>
          </p:cNvPr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191663" y="189962"/>
            <a:ext cx="965716" cy="861238"/>
          </a:xfrm>
          <a:prstGeom prst="rect">
            <a:avLst/>
          </a:prstGeom>
        </p:spPr>
      </p:pic>
      <p:sp>
        <p:nvSpPr>
          <p:cNvPr id="63" name="TextBox 62">
            <a:extLst>
              <a:ext uri="{FF2B5EF4-FFF2-40B4-BE49-F238E27FC236}">
                <a16:creationId xmlns:a16="http://schemas.microsoft.com/office/drawing/2014/main" xmlns="" id="{C771E190-FEB2-4337-A955-8F6A819B8B7A}"/>
              </a:ext>
            </a:extLst>
          </p:cNvPr>
          <p:cNvSpPr txBox="1"/>
          <p:nvPr/>
        </p:nvSpPr>
        <p:spPr>
          <a:xfrm>
            <a:off x="982155" y="178473"/>
            <a:ext cx="1049189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b="1" i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Hoạt động </a:t>
            </a:r>
            <a:r>
              <a:rPr lang="en-US" sz="2800" b="1" i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nhóm</a:t>
            </a:r>
            <a:r>
              <a:rPr lang="vi-VN" sz="2800" b="1" i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thực hiện từng bước cộng hai số nguyên</a:t>
            </a:r>
            <a:endParaRPr lang="en-US" sz="2800" b="1" i="1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916201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1" grpId="0" animBg="1"/>
      <p:bldP spid="42" grpId="0"/>
      <p:bldP spid="43" grpId="0"/>
      <p:bldP spid="44" grpId="0"/>
      <p:bldP spid="45" grpId="0"/>
      <p:bldP spid="51" grpId="0"/>
      <p:bldP spid="52" grpId="0"/>
      <p:bldP spid="53" grpId="0"/>
      <p:bldP spid="54" grpId="0"/>
      <p:bldP spid="55" grpId="0"/>
      <p:bldP spid="5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!!4">
            <a:extLst>
              <a:ext uri="{FF2B5EF4-FFF2-40B4-BE49-F238E27FC236}">
                <a16:creationId xmlns:a16="http://schemas.microsoft.com/office/drawing/2014/main" xmlns="" id="{8F343863-9DC9-48EE-8845-A5B504C915DF}"/>
              </a:ext>
            </a:extLst>
          </p:cNvPr>
          <p:cNvSpPr/>
          <p:nvPr/>
        </p:nvSpPr>
        <p:spPr>
          <a:xfrm rot="5400000">
            <a:off x="8507246" y="3094677"/>
            <a:ext cx="6643540" cy="653685"/>
          </a:xfrm>
          <a:prstGeom prst="roundRect">
            <a:avLst/>
          </a:prstGeom>
          <a:solidFill>
            <a:srgbClr val="70A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HOẠT ĐỘNG HÌNH THÀNH KIẾN THỨC</a:t>
            </a:r>
            <a:endParaRPr lang="en-US" sz="280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xmlns="" id="{97E81228-EC61-4337-8FCD-FEE6A5684E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33010"/>
            <a:ext cx="18473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2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7">
            <a:extLst>
              <a:ext uri="{FF2B5EF4-FFF2-40B4-BE49-F238E27FC236}">
                <a16:creationId xmlns:a16="http://schemas.microsoft.com/office/drawing/2014/main" xmlns="" id="{A5159DB8-36C5-4BDC-AA0F-1A4AB30457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252990"/>
            <a:ext cx="18473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2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524000" y="-168274"/>
            <a:ext cx="9272491" cy="685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 b="1" smtClean="0">
                <a:solidFill>
                  <a:srgbClr val="780A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TIẾT - BÀI 3: PHÉP CỘNG CÁC SỐ NGUYÊN</a:t>
            </a:r>
            <a:r>
              <a:rPr lang="vi-VN" sz="2800" b="1" smtClean="0">
                <a:solidFill>
                  <a:srgbClr val="780A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(TIẾT</a:t>
            </a:r>
            <a:r>
              <a:rPr lang="en-US" sz="2800" b="1" smtClean="0">
                <a:solidFill>
                  <a:srgbClr val="780A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>
                <a:solidFill>
                  <a:srgbClr val="780A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vi-VN" sz="2800" b="1" smtClean="0">
                <a:solidFill>
                  <a:srgbClr val="780A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2800" b="1" dirty="0">
              <a:solidFill>
                <a:srgbClr val="780A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ounded Rectangle 7"/>
              <p:cNvSpPr/>
              <p:nvPr/>
            </p:nvSpPr>
            <p:spPr>
              <a:xfrm>
                <a:off x="76200" y="1032562"/>
                <a:ext cx="11389832" cy="2550623"/>
              </a:xfrm>
              <a:prstGeom prst="round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2800">
                    <a:solidFill>
                      <a:srgbClr val="00B05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Wingdings" panose="05000000000000000000" pitchFamily="2" charset="2"/>
                  </a:rPr>
                  <a:t>Để c</a:t>
                </a:r>
                <a:r>
                  <a:rPr lang="en-US" sz="2800">
                    <a:solidFill>
                      <a:srgbClr val="00B05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ộng hai số nguyên </a:t>
                </a:r>
                <a:r>
                  <a:rPr lang="en-US" sz="2800" smtClean="0">
                    <a:solidFill>
                      <a:srgbClr val="00B05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khác dấu, </a:t>
                </a:r>
                <a:r>
                  <a:rPr lang="en-US" sz="2800">
                    <a:solidFill>
                      <a:srgbClr val="00B05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ta làm như sau</a:t>
                </a:r>
                <a:r>
                  <a:rPr lang="en-US" sz="2800" smtClean="0">
                    <a:solidFill>
                      <a:srgbClr val="00B05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</a:p>
              <a:p>
                <a:r>
                  <a:rPr lang="en-US" sz="2800" smtClean="0">
                    <a:solidFill>
                      <a:srgbClr val="00B05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Bước 1: Bỏ dấu “</a:t>
                </a:r>
                <a14:m>
                  <m:oMath xmlns:m="http://schemas.openxmlformats.org/officeDocument/2006/math">
                    <m:r>
                      <a:rPr lang="en-US" sz="280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</m:oMath>
                </a14:m>
                <a:r>
                  <a:rPr lang="en-US" sz="2800" smtClean="0">
                    <a:solidFill>
                      <a:srgbClr val="00B05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” trước số nguyên âm, giữ nguyên số còn lại.</a:t>
                </a:r>
              </a:p>
              <a:p>
                <a:r>
                  <a:rPr lang="en-US" sz="2800" smtClean="0">
                    <a:solidFill>
                      <a:srgbClr val="00B05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Bước 2: Trong hai số nguyên dương nhận được ở bước 1, ta lấy số lớn hơn trừ đi số nhỏ hơn.</a:t>
                </a:r>
              </a:p>
              <a:p>
                <a:r>
                  <a:rPr lang="en-US" sz="2800" smtClean="0">
                    <a:solidFill>
                      <a:srgbClr val="00B05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Bước 3: Cho hiệu vừa nhận được dấu ban đầu của số lớn hơn ở </a:t>
                </a:r>
                <a:r>
                  <a:rPr lang="en-US" sz="2800" i="1">
                    <a:solidFill>
                      <a:srgbClr val="00B05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</a:t>
                </a:r>
                <a:r>
                  <a:rPr lang="en-US" sz="2800" i="1" smtClean="0">
                    <a:solidFill>
                      <a:srgbClr val="00B05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ước 2</a:t>
                </a:r>
                <a:r>
                  <a:rPr lang="en-US" sz="2800" smtClean="0">
                    <a:solidFill>
                      <a:srgbClr val="00B05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ta có tổng cần tìm.</a:t>
                </a:r>
                <a:endParaRPr lang="en-US" sz="2800">
                  <a:solidFill>
                    <a:srgbClr val="00B05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" name="Rounded 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" y="1032562"/>
                <a:ext cx="11389832" cy="2550623"/>
              </a:xfrm>
              <a:prstGeom prst="roundRect">
                <a:avLst/>
              </a:prstGeom>
              <a:blipFill>
                <a:blip r:embed="rId3"/>
                <a:stretch>
                  <a:fillRect t="-4038" b="-83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ectangle 13"/>
          <p:cNvSpPr/>
          <p:nvPr/>
        </p:nvSpPr>
        <p:spPr>
          <a:xfrm>
            <a:off x="92365" y="419312"/>
            <a:ext cx="774191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/>
            <a:r>
              <a:rPr lang="en-US" sz="2800" b="1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II. </a:t>
            </a:r>
            <a:r>
              <a:rPr lang="vi-VN" sz="2800" b="1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PHÉP </a:t>
            </a:r>
            <a:r>
              <a:rPr lang="vi-VN" sz="2800" b="1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CỘNG HAI SỐ NGUYÊN </a:t>
            </a:r>
            <a:r>
              <a:rPr lang="en-US" sz="2800" b="1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KHÁC</a:t>
            </a:r>
            <a:r>
              <a:rPr lang="vi-VN" sz="2800" b="1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vi-VN" sz="2800" b="1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DẤU</a:t>
            </a:r>
            <a:endParaRPr lang="en-US" sz="2800" b="1">
              <a:solidFill>
                <a:srgbClr val="C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076180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extBox 50">
            <a:extLst>
              <a:ext uri="{FF2B5EF4-FFF2-40B4-BE49-F238E27FC236}">
                <a16:creationId xmlns:a16="http://schemas.microsoft.com/office/drawing/2014/main" xmlns="" id="{9512712A-CFC7-4140-8BF0-0E597115E512}"/>
              </a:ext>
            </a:extLst>
          </p:cNvPr>
          <p:cNvSpPr txBox="1"/>
          <p:nvPr/>
        </p:nvSpPr>
        <p:spPr>
          <a:xfrm rot="5400000">
            <a:off x="8535538" y="3119540"/>
            <a:ext cx="6700745" cy="461665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pPr algn="ctr"/>
            <a:r>
              <a:rPr lang="en-US" sz="2400" b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HOẠT ĐỘNG HÌNH THÀNH KIẾN THỨC</a:t>
            </a:r>
            <a:endParaRPr lang="en-US" sz="240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8" name="!!3" descr="Chuyên đề về xác định công thức của hợp chất vô cơ và hữu cơ - Tech12h">
            <a:extLst>
              <a:ext uri="{FF2B5EF4-FFF2-40B4-BE49-F238E27FC236}">
                <a16:creationId xmlns:a16="http://schemas.microsoft.com/office/drawing/2014/main" xmlns="" id="{43D80D0E-F9AC-4D0D-9116-29FEC2960A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41" y="144543"/>
            <a:ext cx="1609779" cy="1326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2043559" y="523521"/>
                <a:ext cx="6096000" cy="1680588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800" b="1" i="1">
                    <a:solidFill>
                      <a:srgbClr val="7030A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Bài 1: </a:t>
                </a:r>
                <a:r>
                  <a:rPr lang="en-US" sz="280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Tính.</a:t>
                </a:r>
                <a:endParaRPr lang="en-US" sz="280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vi-VN" sz="280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vi-VN" sz="280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( −7) + 7</m:t>
                    </m:r>
                  </m:oMath>
                </a14:m>
                <a:endParaRPr lang="en-US" sz="280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vi-VN" sz="280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vi-VN" sz="280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82 + (−28)</m:t>
                    </m:r>
                  </m:oMath>
                </a14:m>
                <a:endParaRPr lang="en-US" sz="280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43559" y="523521"/>
                <a:ext cx="6096000" cy="1680588"/>
              </a:xfrm>
              <a:prstGeom prst="rect">
                <a:avLst/>
              </a:prstGeom>
              <a:blipFill>
                <a:blip r:embed="rId3"/>
                <a:stretch>
                  <a:fillRect l="-2000" t="-4348" b="-68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5559078" y="1114870"/>
                <a:ext cx="6096000" cy="1086836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vi-VN" sz="280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c) </a:t>
                </a:r>
                <a14:m>
                  <m:oMath xmlns:m="http://schemas.openxmlformats.org/officeDocument/2006/math">
                    <m:r>
                      <a:rPr lang="vi-VN" sz="280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13 + (−9)</m:t>
                    </m:r>
                    <m:r>
                      <a:rPr lang="nl-NL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 + (−23)</m:t>
                    </m:r>
                  </m:oMath>
                </a14:m>
                <a:endParaRPr lang="en-US" sz="280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r>
                  <a:rPr lang="vi-VN" sz="280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d) 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[(−10) + 3] + (−5)</m:t>
                    </m:r>
                  </m:oMath>
                </a14:m>
                <a:endParaRPr lang="en-US" sz="28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59078" y="1114870"/>
                <a:ext cx="6096000" cy="1086836"/>
              </a:xfrm>
              <a:prstGeom prst="rect">
                <a:avLst/>
              </a:prstGeom>
              <a:blipFill>
                <a:blip r:embed="rId4"/>
                <a:stretch>
                  <a:fillRect l="-2100" t="-6742" b="-146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301744" y="2664829"/>
                <a:ext cx="6096000" cy="553357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vi-VN" sz="2800" smtClean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a</a:t>
                </a:r>
                <a:r>
                  <a:rPr lang="vi-VN" sz="280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) </a:t>
                </a:r>
                <a14:m>
                  <m:oMath xmlns:m="http://schemas.openxmlformats.org/officeDocument/2006/math">
                    <m:r>
                      <a:rPr lang="vi-VN" sz="280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( −7) + 7 = (7 – 7) = 0</m:t>
                    </m:r>
                  </m:oMath>
                </a14:m>
                <a:endParaRPr lang="en-US" sz="280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744" y="2664829"/>
                <a:ext cx="6096000" cy="553357"/>
              </a:xfrm>
              <a:prstGeom prst="rect">
                <a:avLst/>
              </a:prstGeom>
              <a:blipFill>
                <a:blip r:embed="rId5"/>
                <a:stretch>
                  <a:fillRect l="-2000" t="-12088" b="-230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6615559" y="2615015"/>
                <a:ext cx="6096000" cy="2246769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r>
                  <a:rPr lang="vi-VN" sz="280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d) 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[(−10) + 3] + (−5)</m:t>
                    </m:r>
                  </m:oMath>
                </a14:m>
                <a:endParaRPr lang="en-US" sz="280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= −(10 − 3) + (−5)</m:t>
                      </m:r>
                    </m:oMath>
                  </m:oMathPara>
                </a14:m>
                <a:endParaRPr lang="en-US" sz="280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= − 7 +(−5)</m:t>
                      </m:r>
                    </m:oMath>
                  </m:oMathPara>
                </a14:m>
                <a:endParaRPr lang="en-US" sz="280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= − (7+5)</m:t>
                      </m:r>
                    </m:oMath>
                  </m:oMathPara>
                </a14:m>
                <a:endParaRPr lang="en-US" sz="280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= −12</m:t>
                      </m:r>
                    </m:oMath>
                  </m:oMathPara>
                </a14:m>
                <a:endParaRPr lang="en-US" sz="280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15559" y="2615015"/>
                <a:ext cx="6096000" cy="2246769"/>
              </a:xfrm>
              <a:prstGeom prst="rect">
                <a:avLst/>
              </a:prstGeom>
              <a:blipFill>
                <a:blip r:embed="rId6"/>
                <a:stretch>
                  <a:fillRect l="-2000" t="-29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/>
          <p:cNvSpPr txBox="1"/>
          <p:nvPr/>
        </p:nvSpPr>
        <p:spPr>
          <a:xfrm>
            <a:off x="3197055" y="2162976"/>
            <a:ext cx="9236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800" i="1" smtClean="0">
                <a:solidFill>
                  <a:srgbClr val="C00000"/>
                </a:solidFill>
              </a:rPr>
              <a:t>Giải:</a:t>
            </a:r>
            <a:endParaRPr lang="en-US" sz="2800" i="1">
              <a:solidFill>
                <a:srgbClr val="C00000"/>
              </a:solidFill>
            </a:endParaRPr>
          </a:p>
        </p:txBody>
      </p:sp>
      <p:sp>
        <p:nvSpPr>
          <p:cNvPr id="21" name="Cloud 20"/>
          <p:cNvSpPr/>
          <p:nvPr/>
        </p:nvSpPr>
        <p:spPr>
          <a:xfrm>
            <a:off x="3349744" y="4754880"/>
            <a:ext cx="7819697" cy="2137684"/>
          </a:xfrm>
          <a:prstGeom prst="cloud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800" smtClean="0">
                <a:ea typeface="Times New Roman" panose="02020603050405020304" pitchFamily="18" charset="0"/>
              </a:rPr>
              <a:t>Em có </a:t>
            </a:r>
            <a:r>
              <a:rPr lang="vi-VN" sz="2800">
                <a:ea typeface="Times New Roman" panose="02020603050405020304" pitchFamily="18" charset="0"/>
              </a:rPr>
              <a:t>nhận xét gì về tổng của hai số nguyên đối nhau, hai số nguyên khác </a:t>
            </a:r>
            <a:r>
              <a:rPr lang="vi-VN" sz="2800" smtClean="0">
                <a:ea typeface="Times New Roman" panose="02020603050405020304" pitchFamily="18" charset="0"/>
              </a:rPr>
              <a:t>dấu?</a:t>
            </a:r>
            <a:endParaRPr lang="en-US" sz="2800"/>
          </a:p>
          <a:p>
            <a:pPr algn="ctr"/>
            <a:endParaRPr lang="en-US" sz="20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33"/>
              <p:cNvSpPr/>
              <p:nvPr/>
            </p:nvSpPr>
            <p:spPr>
              <a:xfrm>
                <a:off x="301744" y="3910973"/>
                <a:ext cx="6096000" cy="2246769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r>
                  <a:rPr lang="vi-VN" sz="2800">
                    <a:ea typeface="Times New Roman" panose="02020603050405020304" pitchFamily="18" charset="0"/>
                    <a:cs typeface="Arial" panose="020B0604020202020204" pitchFamily="34" charset="0"/>
                  </a:rPr>
                  <a:t>c) </a:t>
                </a:r>
                <a14:m>
                  <m:oMath xmlns:m="http://schemas.openxmlformats.org/officeDocument/2006/math">
                    <m:r>
                      <a:rPr lang="vi-VN" sz="280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13 + ( −9)</m:t>
                    </m:r>
                    <m:r>
                      <a:rPr lang="nl-NL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 + ( −23) </m:t>
                    </m:r>
                  </m:oMath>
                </a14:m>
                <a:endParaRPr lang="en-US" sz="280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nl-NL" sz="280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= [13+ (−9)]+(−23)</m:t>
                      </m:r>
                    </m:oMath>
                  </m:oMathPara>
                </a14:m>
                <a:endParaRPr lang="en-US" sz="280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nl-NL" sz="280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= (13 − 9) + (−23) </m:t>
                      </m:r>
                    </m:oMath>
                  </m:oMathPara>
                </a14:m>
                <a:endParaRPr lang="en-US" sz="280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nl-NL" sz="280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= 4 + ( − 23)</m:t>
                      </m:r>
                    </m:oMath>
                  </m:oMathPara>
                </a14:m>
                <a:endParaRPr lang="en-US" sz="280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nl-NL" sz="280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= − (23 − 4) =19</m:t>
                      </m:r>
                    </m:oMath>
                  </m:oMathPara>
                </a14:m>
                <a:endParaRPr lang="en-US" sz="280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4" name="Rectangle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744" y="3910973"/>
                <a:ext cx="6096000" cy="2246769"/>
              </a:xfrm>
              <a:prstGeom prst="rect">
                <a:avLst/>
              </a:prstGeom>
              <a:blipFill>
                <a:blip r:embed="rId7"/>
                <a:stretch>
                  <a:fillRect l="-2000" t="-29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34"/>
              <p:cNvSpPr/>
              <p:nvPr/>
            </p:nvSpPr>
            <p:spPr>
              <a:xfrm>
                <a:off x="301744" y="3253338"/>
                <a:ext cx="5716630" cy="55335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vi-VN" sz="2800">
                    <a:ea typeface="Times New Roman" panose="02020603050405020304" pitchFamily="18" charset="0"/>
                    <a:cs typeface="Arial" panose="020B0604020202020204" pitchFamily="34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vi-VN" sz="280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82 + (−28)</m:t>
                    </m:r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 = (82−28) = 54</m:t>
                    </m:r>
                  </m:oMath>
                </a14:m>
                <a:endParaRPr lang="en-US" sz="280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5" name="Rectangle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744" y="3253338"/>
                <a:ext cx="5716630" cy="553357"/>
              </a:xfrm>
              <a:prstGeom prst="rect">
                <a:avLst/>
              </a:prstGeom>
              <a:blipFill>
                <a:blip r:embed="rId8"/>
                <a:stretch>
                  <a:fillRect l="-2132" t="-13333" b="-244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93729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9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12" grpId="0"/>
      <p:bldP spid="16" grpId="0"/>
      <p:bldP spid="17" grpId="0"/>
      <p:bldP spid="21" grpId="0" animBg="1"/>
      <p:bldP spid="34" grpId="0"/>
      <p:bldP spid="3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!!4">
            <a:extLst>
              <a:ext uri="{FF2B5EF4-FFF2-40B4-BE49-F238E27FC236}">
                <a16:creationId xmlns:a16="http://schemas.microsoft.com/office/drawing/2014/main" xmlns="" id="{8F343863-9DC9-48EE-8845-A5B504C915DF}"/>
              </a:ext>
            </a:extLst>
          </p:cNvPr>
          <p:cNvSpPr/>
          <p:nvPr/>
        </p:nvSpPr>
        <p:spPr>
          <a:xfrm rot="5400000">
            <a:off x="8507246" y="3094677"/>
            <a:ext cx="6643540" cy="653685"/>
          </a:xfrm>
          <a:prstGeom prst="roundRect">
            <a:avLst/>
          </a:prstGeom>
          <a:solidFill>
            <a:srgbClr val="70A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HOẠT ĐỘNG HÌNH THÀNH KIẾN THỨC</a:t>
            </a:r>
            <a:endParaRPr lang="en-US" sz="280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xmlns="" id="{97E81228-EC61-4337-8FCD-FEE6A5684E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33010"/>
            <a:ext cx="18473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2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7">
            <a:extLst>
              <a:ext uri="{FF2B5EF4-FFF2-40B4-BE49-F238E27FC236}">
                <a16:creationId xmlns:a16="http://schemas.microsoft.com/office/drawing/2014/main" xmlns="" id="{A5159DB8-36C5-4BDC-AA0F-1A4AB30457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252990"/>
            <a:ext cx="18473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2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524000" y="-168274"/>
            <a:ext cx="9272491" cy="685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 b="1" smtClean="0">
                <a:solidFill>
                  <a:srgbClr val="780A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TIẾT - BÀI 3: PHÉP CỘNG CÁC SỐ NGUYÊN</a:t>
            </a:r>
            <a:r>
              <a:rPr lang="vi-VN" sz="2800" b="1" smtClean="0">
                <a:solidFill>
                  <a:srgbClr val="780A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(TIẾT</a:t>
            </a:r>
            <a:r>
              <a:rPr lang="en-US" sz="2800" b="1" smtClean="0">
                <a:solidFill>
                  <a:srgbClr val="780A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>
                <a:solidFill>
                  <a:srgbClr val="780A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vi-VN" sz="2800" b="1" smtClean="0">
                <a:solidFill>
                  <a:srgbClr val="780A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2800" b="1" dirty="0">
              <a:solidFill>
                <a:srgbClr val="780A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ounded Rectangle 7"/>
              <p:cNvSpPr/>
              <p:nvPr/>
            </p:nvSpPr>
            <p:spPr>
              <a:xfrm>
                <a:off x="76200" y="1032562"/>
                <a:ext cx="11389832" cy="2550623"/>
              </a:xfrm>
              <a:prstGeom prst="round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2800">
                    <a:solidFill>
                      <a:srgbClr val="00B05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Wingdings" panose="05000000000000000000" pitchFamily="2" charset="2"/>
                  </a:rPr>
                  <a:t>Để c</a:t>
                </a:r>
                <a:r>
                  <a:rPr lang="en-US" sz="2800">
                    <a:solidFill>
                      <a:srgbClr val="00B05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ộng hai số nguyên </a:t>
                </a:r>
                <a:r>
                  <a:rPr lang="en-US" sz="2800" smtClean="0">
                    <a:solidFill>
                      <a:srgbClr val="00B05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khác dấu, </a:t>
                </a:r>
                <a:r>
                  <a:rPr lang="en-US" sz="2800">
                    <a:solidFill>
                      <a:srgbClr val="00B05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ta làm như sau</a:t>
                </a:r>
                <a:r>
                  <a:rPr lang="en-US" sz="2800" smtClean="0">
                    <a:solidFill>
                      <a:srgbClr val="00B05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</a:p>
              <a:p>
                <a:r>
                  <a:rPr lang="en-US" sz="2800" smtClean="0">
                    <a:solidFill>
                      <a:srgbClr val="00B05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Bước 1: Bỏ dấu “</a:t>
                </a:r>
                <a14:m>
                  <m:oMath xmlns:m="http://schemas.openxmlformats.org/officeDocument/2006/math">
                    <m:r>
                      <a:rPr lang="en-US" sz="280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</m:oMath>
                </a14:m>
                <a:r>
                  <a:rPr lang="en-US" sz="2800" smtClean="0">
                    <a:solidFill>
                      <a:srgbClr val="00B05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” trước số nguyên âm, giữ nguyên số còn lại.</a:t>
                </a:r>
              </a:p>
              <a:p>
                <a:r>
                  <a:rPr lang="en-US" sz="2800" smtClean="0">
                    <a:solidFill>
                      <a:srgbClr val="00B05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Bước 2: Trong hai số nguyên dương nhận được ở bước 1, ta lấy số lớn hơn trừ đi số nhỏ hơn.</a:t>
                </a:r>
              </a:p>
              <a:p>
                <a:r>
                  <a:rPr lang="en-US" sz="2800" smtClean="0">
                    <a:solidFill>
                      <a:srgbClr val="00B05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Bước 3: Cho hiệu vừa nhận được dấu ban đầu của số lớn hơn ở </a:t>
                </a:r>
                <a:r>
                  <a:rPr lang="en-US" sz="2800" i="1">
                    <a:solidFill>
                      <a:srgbClr val="00B05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</a:t>
                </a:r>
                <a:r>
                  <a:rPr lang="en-US" sz="2800" i="1" smtClean="0">
                    <a:solidFill>
                      <a:srgbClr val="00B05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ước 2</a:t>
                </a:r>
                <a:r>
                  <a:rPr lang="en-US" sz="2800" smtClean="0">
                    <a:solidFill>
                      <a:srgbClr val="00B05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ta có tổng cần tìm.</a:t>
                </a:r>
                <a:endParaRPr lang="en-US" sz="2800">
                  <a:solidFill>
                    <a:srgbClr val="00B05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" name="Rounded 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" y="1032562"/>
                <a:ext cx="11389832" cy="2550623"/>
              </a:xfrm>
              <a:prstGeom prst="roundRect">
                <a:avLst/>
              </a:prstGeom>
              <a:blipFill>
                <a:blip r:embed="rId3"/>
                <a:stretch>
                  <a:fillRect t="-4038" b="-83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199692" y="3788348"/>
            <a:ext cx="86852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smtClean="0">
                <a:solidFill>
                  <a:srgbClr val="780A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Chú ý: Hai số nguyên đối nhau có tổng bằng 0.</a:t>
            </a:r>
            <a:endParaRPr lang="en-US" sz="2800" i="1">
              <a:solidFill>
                <a:srgbClr val="780A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92365" y="419312"/>
            <a:ext cx="774191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/>
            <a:r>
              <a:rPr lang="en-US" sz="2800" b="1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II. </a:t>
            </a:r>
            <a:r>
              <a:rPr lang="vi-VN" sz="2800" b="1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PHÉP </a:t>
            </a:r>
            <a:r>
              <a:rPr lang="vi-VN" sz="2800" b="1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CỘNG HAI SỐ NGUYÊN </a:t>
            </a:r>
            <a:r>
              <a:rPr lang="en-US" sz="2800" b="1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KHÁC</a:t>
            </a:r>
            <a:r>
              <a:rPr lang="vi-VN" sz="2800" b="1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vi-VN" sz="2800" b="1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DẤU</a:t>
            </a:r>
            <a:endParaRPr lang="en-US" sz="2800" b="1">
              <a:solidFill>
                <a:srgbClr val="C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062403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oup 30">
            <a:extLst>
              <a:ext uri="{FF2B5EF4-FFF2-40B4-BE49-F238E27FC236}">
                <a16:creationId xmlns:a16="http://schemas.microsoft.com/office/drawing/2014/main" xmlns="" id="{CA5C00B0-B2B6-4792-8C67-F8C09471186E}"/>
              </a:ext>
            </a:extLst>
          </p:cNvPr>
          <p:cNvGrpSpPr/>
          <p:nvPr/>
        </p:nvGrpSpPr>
        <p:grpSpPr>
          <a:xfrm rot="5400000">
            <a:off x="8628346" y="3218530"/>
            <a:ext cx="6891246" cy="653685"/>
            <a:chOff x="4871257" y="83128"/>
            <a:chExt cx="7501721" cy="653685"/>
          </a:xfrm>
        </p:grpSpPr>
        <p:sp>
          <p:nvSpPr>
            <p:cNvPr id="29" name="Rectangle: Rounded Corners 28">
              <a:extLst>
                <a:ext uri="{FF2B5EF4-FFF2-40B4-BE49-F238E27FC236}">
                  <a16:creationId xmlns:a16="http://schemas.microsoft.com/office/drawing/2014/main" xmlns="" id="{8F343863-9DC9-48EE-8845-A5B504C915D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xmlns="" id="{CEF5EE85-C87E-4391-B9D7-C957829925F2}"/>
                </a:ext>
              </a:extLst>
            </p:cNvPr>
            <p:cNvSpPr txBox="1"/>
            <p:nvPr/>
          </p:nvSpPr>
          <p:spPr>
            <a:xfrm>
              <a:off x="5268730" y="213657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HOẠT ĐỘNG HÌNH THÀNH KIẾN THỨC</a:t>
              </a:r>
              <a:endParaRPr lang="en-US" sz="240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33031" y="1491536"/>
            <a:ext cx="4241867" cy="25160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80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Tính và so sánh kết quả: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280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và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28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</a:t>
            </a:r>
            <a:r>
              <a:rPr lang="vi-VN" sz="280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smtClean="0">
                <a:latin typeface="Arial" panose="020B0604020202020204" pitchFamily="34" charset="0"/>
                <a:cs typeface="Arial" panose="020B0604020202020204" pitchFamily="34" charset="0"/>
              </a:rPr>
              <a:t> và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28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</a:t>
            </a:r>
            <a:r>
              <a:rPr lang="vi-VN" sz="280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smtClean="0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28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và 0   </a:t>
            </a:r>
            <a:endParaRPr lang="en-US" sz="2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24890" y="1060927"/>
            <a:ext cx="828360" cy="471308"/>
          </a:xfrm>
          <a:prstGeom prst="rect">
            <a:avLst/>
          </a:prstGeom>
        </p:spPr>
      </p:pic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2731984"/>
              </p:ext>
            </p:extLst>
          </p:nvPr>
        </p:nvGraphicFramePr>
        <p:xfrm>
          <a:off x="91790" y="1965299"/>
          <a:ext cx="2108200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08" name="Equation" r:id="rId5" imgW="2108160" imgH="545760" progId="Equation.DSMT4">
                  <p:embed/>
                </p:oleObj>
              </mc:Choice>
              <mc:Fallback>
                <p:oleObj name="Equation" r:id="rId5" imgW="2108160" imgH="545760" progId="Equation.DSMT4">
                  <p:embed/>
                  <p:pic>
                    <p:nvPicPr>
                      <p:cNvPr id="72" name="Object 7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1790" y="1965299"/>
                        <a:ext cx="2108200" cy="546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0032792"/>
              </p:ext>
            </p:extLst>
          </p:nvPr>
        </p:nvGraphicFramePr>
        <p:xfrm>
          <a:off x="3197184" y="2041499"/>
          <a:ext cx="14732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09" name="Equation" r:id="rId7" imgW="1473120" imgH="393480" progId="Equation.DSMT4">
                  <p:embed/>
                </p:oleObj>
              </mc:Choice>
              <mc:Fallback>
                <p:oleObj name="Equation" r:id="rId7" imgW="1473120" imgH="393480" progId="Equation.DSMT4">
                  <p:embed/>
                  <p:pic>
                    <p:nvPicPr>
                      <p:cNvPr id="73" name="Object 72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197184" y="2041499"/>
                        <a:ext cx="1473200" cy="393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7151968"/>
              </p:ext>
            </p:extLst>
          </p:nvPr>
        </p:nvGraphicFramePr>
        <p:xfrm>
          <a:off x="110360" y="2447774"/>
          <a:ext cx="3162300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10" name="Equation" r:id="rId9" imgW="3162240" imgH="545760" progId="Equation.DSMT4">
                  <p:embed/>
                </p:oleObj>
              </mc:Choice>
              <mc:Fallback>
                <p:oleObj name="Equation" r:id="rId9" imgW="3162240" imgH="545760" progId="Equation.DSMT4">
                  <p:embed/>
                  <p:pic>
                    <p:nvPicPr>
                      <p:cNvPr id="74" name="Object 73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10360" y="2447774"/>
                        <a:ext cx="3162300" cy="546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8497405"/>
              </p:ext>
            </p:extLst>
          </p:nvPr>
        </p:nvGraphicFramePr>
        <p:xfrm>
          <a:off x="3812946" y="2433504"/>
          <a:ext cx="25908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11" name="Equation" r:id="rId11" imgW="2590560" imgH="558720" progId="Equation.DSMT4">
                  <p:embed/>
                </p:oleObj>
              </mc:Choice>
              <mc:Fallback>
                <p:oleObj name="Equation" r:id="rId11" imgW="2590560" imgH="558720" progId="Equation.DSMT4">
                  <p:embed/>
                  <p:pic>
                    <p:nvPicPr>
                      <p:cNvPr id="75" name="Object 74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3812946" y="2433504"/>
                        <a:ext cx="2590800" cy="558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5658264"/>
              </p:ext>
            </p:extLst>
          </p:nvPr>
        </p:nvGraphicFramePr>
        <p:xfrm>
          <a:off x="161764" y="2922569"/>
          <a:ext cx="1968500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12" name="Equation" r:id="rId13" imgW="1968480" imgH="545760" progId="Equation.DSMT4">
                  <p:embed/>
                </p:oleObj>
              </mc:Choice>
              <mc:Fallback>
                <p:oleObj name="Equation" r:id="rId13" imgW="1968480" imgH="545760" progId="Equation.DSMT4">
                  <p:embed/>
                  <p:pic>
                    <p:nvPicPr>
                      <p:cNvPr id="76" name="Object 75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61764" y="2922569"/>
                        <a:ext cx="1968500" cy="546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691920"/>
              </p:ext>
            </p:extLst>
          </p:nvPr>
        </p:nvGraphicFramePr>
        <p:xfrm>
          <a:off x="2869057" y="3038263"/>
          <a:ext cx="5842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13" name="Equation" r:id="rId15" imgW="583920" imgH="317160" progId="Equation.DSMT4">
                  <p:embed/>
                </p:oleObj>
              </mc:Choice>
              <mc:Fallback>
                <p:oleObj name="Equation" r:id="rId15" imgW="583920" imgH="317160" progId="Equation.DSMT4">
                  <p:embed/>
                  <p:pic>
                    <p:nvPicPr>
                      <p:cNvPr id="77" name="Object 76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2869057" y="3038263"/>
                        <a:ext cx="584200" cy="317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540201"/>
              </p:ext>
            </p:extLst>
          </p:nvPr>
        </p:nvGraphicFramePr>
        <p:xfrm>
          <a:off x="125600" y="3465089"/>
          <a:ext cx="2133600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14" name="Equation" r:id="rId17" imgW="2133360" imgH="545760" progId="Equation.DSMT4">
                  <p:embed/>
                </p:oleObj>
              </mc:Choice>
              <mc:Fallback>
                <p:oleObj name="Equation" r:id="rId17" imgW="2133360" imgH="545760" progId="Equation.DSMT4">
                  <p:embed/>
                  <p:pic>
                    <p:nvPicPr>
                      <p:cNvPr id="78" name="Object 77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125600" y="3465089"/>
                        <a:ext cx="2133600" cy="546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6803957"/>
              </p:ext>
            </p:extLst>
          </p:nvPr>
        </p:nvGraphicFramePr>
        <p:xfrm>
          <a:off x="7315664" y="1211527"/>
          <a:ext cx="22098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15" name="Equation" r:id="rId19" imgW="2209680" imgH="393480" progId="Equation.DSMT4">
                  <p:embed/>
                </p:oleObj>
              </mc:Choice>
              <mc:Fallback>
                <p:oleObj name="Equation" r:id="rId19" imgW="2209680" imgH="393480" progId="Equation.DSMT4">
                  <p:embed/>
                  <p:pic>
                    <p:nvPicPr>
                      <p:cNvPr id="79" name="Object 78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7315664" y="1211527"/>
                        <a:ext cx="2209800" cy="393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7571390"/>
              </p:ext>
            </p:extLst>
          </p:nvPr>
        </p:nvGraphicFramePr>
        <p:xfrm>
          <a:off x="7315664" y="1630762"/>
          <a:ext cx="22098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16" name="Equation" r:id="rId21" imgW="2209680" imgH="393480" progId="Equation.DSMT4">
                  <p:embed/>
                </p:oleObj>
              </mc:Choice>
              <mc:Fallback>
                <p:oleObj name="Equation" r:id="rId21" imgW="2209680" imgH="393480" progId="Equation.DSMT4">
                  <p:embed/>
                  <p:pic>
                    <p:nvPicPr>
                      <p:cNvPr id="80" name="Object 79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7315664" y="1630762"/>
                        <a:ext cx="2209800" cy="393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9378379"/>
              </p:ext>
            </p:extLst>
          </p:nvPr>
        </p:nvGraphicFramePr>
        <p:xfrm>
          <a:off x="6726316" y="2172656"/>
          <a:ext cx="32766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17" name="Equation" r:id="rId23" imgW="3276360" imgH="393480" progId="Equation.DSMT4">
                  <p:embed/>
                </p:oleObj>
              </mc:Choice>
              <mc:Fallback>
                <p:oleObj name="Equation" r:id="rId23" imgW="3276360" imgH="393480" progId="Equation.DSMT4">
                  <p:embed/>
                  <p:pic>
                    <p:nvPicPr>
                      <p:cNvPr id="81" name="Object 80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6726316" y="2172656"/>
                        <a:ext cx="3276600" cy="393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ct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6130692"/>
              </p:ext>
            </p:extLst>
          </p:nvPr>
        </p:nvGraphicFramePr>
        <p:xfrm>
          <a:off x="6685975" y="3174486"/>
          <a:ext cx="51181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18" name="Equation" r:id="rId25" imgW="5117760" imgH="482400" progId="Equation.DSMT4">
                  <p:embed/>
                </p:oleObj>
              </mc:Choice>
              <mc:Fallback>
                <p:oleObj name="Equation" r:id="rId25" imgW="5117760" imgH="482400" progId="Equation.DSMT4">
                  <p:embed/>
                  <p:pic>
                    <p:nvPicPr>
                      <p:cNvPr id="82" name="Object 81"/>
                      <p:cNvPicPr/>
                      <p:nvPr/>
                    </p:nvPicPr>
                    <p:blipFill>
                      <a:blip r:embed="rId26"/>
                      <a:stretch>
                        <a:fillRect/>
                      </a:stretch>
                    </p:blipFill>
                    <p:spPr>
                      <a:xfrm>
                        <a:off x="6685975" y="3174486"/>
                        <a:ext cx="5118100" cy="482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Object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3701799"/>
              </p:ext>
            </p:extLst>
          </p:nvPr>
        </p:nvGraphicFramePr>
        <p:xfrm>
          <a:off x="6674395" y="3707878"/>
          <a:ext cx="49911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19" name="Equation" r:id="rId27" imgW="4991040" imgH="558720" progId="Equation.DSMT4">
                  <p:embed/>
                </p:oleObj>
              </mc:Choice>
              <mc:Fallback>
                <p:oleObj name="Equation" r:id="rId27" imgW="4991040" imgH="558720" progId="Equation.DSMT4">
                  <p:embed/>
                  <p:pic>
                    <p:nvPicPr>
                      <p:cNvPr id="83" name="Object 82"/>
                      <p:cNvPicPr/>
                      <p:nvPr/>
                    </p:nvPicPr>
                    <p:blipFill>
                      <a:blip r:embed="rId28"/>
                      <a:stretch>
                        <a:fillRect/>
                      </a:stretch>
                    </p:blipFill>
                    <p:spPr>
                      <a:xfrm>
                        <a:off x="6674395" y="3707878"/>
                        <a:ext cx="4991100" cy="558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8" name="Straight Connector 37"/>
          <p:cNvCxnSpPr/>
          <p:nvPr/>
        </p:nvCxnSpPr>
        <p:spPr>
          <a:xfrm>
            <a:off x="6539070" y="1676400"/>
            <a:ext cx="0" cy="2590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0" y="4474816"/>
            <a:ext cx="69894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</a:t>
            </a:r>
            <a:r>
              <a:rPr lang="vi-VN" sz="280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Tính chất của phép cộng các số nguyên </a:t>
            </a:r>
            <a:endParaRPr lang="en-US" sz="280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0" y="4923558"/>
            <a:ext cx="24432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1. Giao hoán: </a:t>
            </a:r>
            <a:endParaRPr lang="en-US" sz="280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1" name="Object 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7474283"/>
              </p:ext>
            </p:extLst>
          </p:nvPr>
        </p:nvGraphicFramePr>
        <p:xfrm>
          <a:off x="2261207" y="5007368"/>
          <a:ext cx="20066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0" name="Equation" r:id="rId29" imgW="2006280" imgH="355320" progId="Equation.DSMT4">
                  <p:embed/>
                </p:oleObj>
              </mc:Choice>
              <mc:Fallback>
                <p:oleObj name="Equation" r:id="rId29" imgW="2006280" imgH="355320" progId="Equation.DSMT4">
                  <p:embed/>
                  <p:pic>
                    <p:nvPicPr>
                      <p:cNvPr id="88" name="Object 87"/>
                      <p:cNvPicPr/>
                      <p:nvPr/>
                    </p:nvPicPr>
                    <p:blipFill>
                      <a:blip r:embed="rId30"/>
                      <a:stretch>
                        <a:fillRect/>
                      </a:stretch>
                    </p:blipFill>
                    <p:spPr>
                      <a:xfrm>
                        <a:off x="2261207" y="5007368"/>
                        <a:ext cx="2006600" cy="355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" name="TextBox 41"/>
          <p:cNvSpPr txBox="1"/>
          <p:nvPr/>
        </p:nvSpPr>
        <p:spPr>
          <a:xfrm>
            <a:off x="-7474" y="5340251"/>
            <a:ext cx="20569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2</a:t>
            </a:r>
            <a:r>
              <a:rPr lang="en-US" sz="280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. Kết hợp: </a:t>
            </a:r>
            <a:endParaRPr lang="en-US" sz="280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3" name="Object 4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7837445"/>
              </p:ext>
            </p:extLst>
          </p:nvPr>
        </p:nvGraphicFramePr>
        <p:xfrm>
          <a:off x="1966612" y="5347144"/>
          <a:ext cx="37465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1" name="Equation" r:id="rId31" imgW="3746160" imgH="558720" progId="Equation.DSMT4">
                  <p:embed/>
                </p:oleObj>
              </mc:Choice>
              <mc:Fallback>
                <p:oleObj name="Equation" r:id="rId31" imgW="3746160" imgH="558720" progId="Equation.DSMT4">
                  <p:embed/>
                  <p:pic>
                    <p:nvPicPr>
                      <p:cNvPr id="90" name="Object 89"/>
                      <p:cNvPicPr/>
                      <p:nvPr/>
                    </p:nvPicPr>
                    <p:blipFill>
                      <a:blip r:embed="rId32"/>
                      <a:stretch>
                        <a:fillRect/>
                      </a:stretch>
                    </p:blipFill>
                    <p:spPr>
                      <a:xfrm>
                        <a:off x="1966612" y="5347144"/>
                        <a:ext cx="3746500" cy="558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" name="TextBox 43"/>
          <p:cNvSpPr txBox="1"/>
          <p:nvPr/>
        </p:nvSpPr>
        <p:spPr>
          <a:xfrm>
            <a:off x="0" y="5773630"/>
            <a:ext cx="30171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3. Cộng với số 0: </a:t>
            </a:r>
            <a:endParaRPr lang="en-US" sz="280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5" name="Object 4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4701918"/>
              </p:ext>
            </p:extLst>
          </p:nvPr>
        </p:nvGraphicFramePr>
        <p:xfrm>
          <a:off x="2914954" y="5855023"/>
          <a:ext cx="26289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2" name="Equation" r:id="rId33" imgW="2628720" imgH="342720" progId="Equation.DSMT4">
                  <p:embed/>
                </p:oleObj>
              </mc:Choice>
              <mc:Fallback>
                <p:oleObj name="Equation" r:id="rId33" imgW="2628720" imgH="342720" progId="Equation.DSMT4">
                  <p:embed/>
                  <p:pic>
                    <p:nvPicPr>
                      <p:cNvPr id="92" name="Object 91"/>
                      <p:cNvPicPr/>
                      <p:nvPr/>
                    </p:nvPicPr>
                    <p:blipFill>
                      <a:blip r:embed="rId34"/>
                      <a:stretch>
                        <a:fillRect/>
                      </a:stretch>
                    </p:blipFill>
                    <p:spPr>
                      <a:xfrm>
                        <a:off x="2914954" y="5855023"/>
                        <a:ext cx="2628900" cy="342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" name="TextBox 45"/>
          <p:cNvSpPr txBox="1"/>
          <p:nvPr/>
        </p:nvSpPr>
        <p:spPr>
          <a:xfrm>
            <a:off x="-7474" y="6194181"/>
            <a:ext cx="32976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4</a:t>
            </a:r>
            <a:r>
              <a:rPr lang="en-US" sz="280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. Cộng với số </a:t>
            </a:r>
            <a:r>
              <a:rPr lang="vi-VN" sz="280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đối</a:t>
            </a:r>
            <a:r>
              <a:rPr lang="en-US" sz="280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: </a:t>
            </a:r>
            <a:endParaRPr lang="en-US" sz="280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7" name="Object 4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8983029"/>
              </p:ext>
            </p:extLst>
          </p:nvPr>
        </p:nvGraphicFramePr>
        <p:xfrm>
          <a:off x="3152382" y="6245720"/>
          <a:ext cx="36830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3" name="Equation" r:id="rId35" imgW="3682800" imgH="431640" progId="Equation.DSMT4">
                  <p:embed/>
                </p:oleObj>
              </mc:Choice>
              <mc:Fallback>
                <p:oleObj name="Equation" r:id="rId35" imgW="3682800" imgH="431640" progId="Equation.DSMT4">
                  <p:embed/>
                  <p:pic>
                    <p:nvPicPr>
                      <p:cNvPr id="94" name="Object 93"/>
                      <p:cNvPicPr/>
                      <p:nvPr/>
                    </p:nvPicPr>
                    <p:blipFill>
                      <a:blip r:embed="rId36"/>
                      <a:stretch>
                        <a:fillRect/>
                      </a:stretch>
                    </p:blipFill>
                    <p:spPr>
                      <a:xfrm>
                        <a:off x="3152382" y="6245720"/>
                        <a:ext cx="3683000" cy="431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" name="Object 4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3892476"/>
              </p:ext>
            </p:extLst>
          </p:nvPr>
        </p:nvGraphicFramePr>
        <p:xfrm>
          <a:off x="6712869" y="2673757"/>
          <a:ext cx="50419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4" name="Equation" r:id="rId37" imgW="5041800" imgH="482400" progId="Equation.DSMT4">
                  <p:embed/>
                </p:oleObj>
              </mc:Choice>
              <mc:Fallback>
                <p:oleObj name="Equation" r:id="rId37" imgW="5041800" imgH="482400" progId="Equation.DSMT4">
                  <p:embed/>
                  <p:pic>
                    <p:nvPicPr>
                      <p:cNvPr id="95" name="Object 94"/>
                      <p:cNvPicPr/>
                      <p:nvPr/>
                    </p:nvPicPr>
                    <p:blipFill>
                      <a:blip r:embed="rId38"/>
                      <a:stretch>
                        <a:fillRect/>
                      </a:stretch>
                    </p:blipFill>
                    <p:spPr>
                      <a:xfrm>
                        <a:off x="6712869" y="2673757"/>
                        <a:ext cx="5041900" cy="482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" name="Object 4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8831544"/>
              </p:ext>
            </p:extLst>
          </p:nvPr>
        </p:nvGraphicFramePr>
        <p:xfrm>
          <a:off x="6742953" y="3314178"/>
          <a:ext cx="22352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5" name="Equation" r:id="rId39" imgW="2234880" imgH="393480" progId="Equation.DSMT4">
                  <p:embed/>
                </p:oleObj>
              </mc:Choice>
              <mc:Fallback>
                <p:oleObj name="Equation" r:id="rId39" imgW="2234880" imgH="393480" progId="Equation.DSMT4">
                  <p:embed/>
                  <p:pic>
                    <p:nvPicPr>
                      <p:cNvPr id="96" name="Object 95"/>
                      <p:cNvPicPr/>
                      <p:nvPr/>
                    </p:nvPicPr>
                    <p:blipFill>
                      <a:blip r:embed="rId40"/>
                      <a:stretch>
                        <a:fillRect/>
                      </a:stretch>
                    </p:blipFill>
                    <p:spPr>
                      <a:xfrm>
                        <a:off x="6742953" y="3314178"/>
                        <a:ext cx="2235200" cy="393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" name="Object 4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4952452"/>
              </p:ext>
            </p:extLst>
          </p:nvPr>
        </p:nvGraphicFramePr>
        <p:xfrm>
          <a:off x="6674395" y="3790428"/>
          <a:ext cx="33401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6" name="Equation" r:id="rId41" imgW="3340080" imgH="393480" progId="Equation.DSMT4">
                  <p:embed/>
                </p:oleObj>
              </mc:Choice>
              <mc:Fallback>
                <p:oleObj name="Equation" r:id="rId41" imgW="3340080" imgH="393480" progId="Equation.DSMT4">
                  <p:embed/>
                  <p:pic>
                    <p:nvPicPr>
                      <p:cNvPr id="97" name="Object 96"/>
                      <p:cNvPicPr/>
                      <p:nvPr/>
                    </p:nvPicPr>
                    <p:blipFill>
                      <a:blip r:embed="rId42"/>
                      <a:stretch>
                        <a:fillRect/>
                      </a:stretch>
                    </p:blipFill>
                    <p:spPr>
                      <a:xfrm>
                        <a:off x="6674395" y="3790428"/>
                        <a:ext cx="3340100" cy="393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1" name="!!3">
            <a:extLst>
              <a:ext uri="{FF2B5EF4-FFF2-40B4-BE49-F238E27FC236}">
                <a16:creationId xmlns:a16="http://schemas.microsoft.com/office/drawing/2014/main" xmlns="" id="{5B19332C-1BE9-4073-BC1C-34C9F014F4D4}"/>
              </a:ext>
            </a:extLst>
          </p:cNvPr>
          <p:cNvPicPr>
            <a:picLocks noChangeAspect="1"/>
          </p:cNvPicPr>
          <p:nvPr/>
        </p:nvPicPr>
        <p:blipFill>
          <a:blip r:embed="rId43"/>
          <a:stretch>
            <a:fillRect/>
          </a:stretch>
        </p:blipFill>
        <p:spPr>
          <a:xfrm>
            <a:off x="55387" y="99749"/>
            <a:ext cx="1377173" cy="1228180"/>
          </a:xfrm>
          <a:prstGeom prst="rect">
            <a:avLst/>
          </a:prstGeom>
        </p:spPr>
      </p:pic>
      <p:sp>
        <p:nvSpPr>
          <p:cNvPr id="52" name="TextBox 51">
            <a:extLst>
              <a:ext uri="{FF2B5EF4-FFF2-40B4-BE49-F238E27FC236}">
                <a16:creationId xmlns:a16="http://schemas.microsoft.com/office/drawing/2014/main" xmlns="" id="{C771E190-FEB2-4337-A955-8F6A819B8B7A}"/>
              </a:ext>
            </a:extLst>
          </p:cNvPr>
          <p:cNvSpPr txBox="1"/>
          <p:nvPr/>
        </p:nvSpPr>
        <p:spPr>
          <a:xfrm>
            <a:off x="1323090" y="125578"/>
            <a:ext cx="10080923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b="1" i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Hoạt động </a:t>
            </a:r>
            <a:r>
              <a:rPr lang="en-US" sz="2800" b="1" i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nhóm</a:t>
            </a:r>
            <a:r>
              <a:rPr lang="vi-VN" sz="2800" b="1" i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4 (mỗi nhóm làm một phần và từ ví dụ tìm ra tính chất tương ứng)</a:t>
            </a:r>
            <a:endParaRPr lang="en-US" sz="2800" b="1" i="1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-32194" y="4024350"/>
            <a:ext cx="8859541" cy="5618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R="0" lvl="0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2800" b="1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III. TÍNH CHẤT CỦA </a:t>
            </a:r>
            <a:r>
              <a:rPr lang="vi-VN" sz="2800" b="1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PHÉP CỘNG </a:t>
            </a:r>
            <a:r>
              <a:rPr lang="en-US" sz="2800" b="1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CÁC </a:t>
            </a:r>
            <a:r>
              <a:rPr lang="vi-VN" sz="2800" b="1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SỐ NGUYÊN</a:t>
            </a:r>
            <a:endParaRPr lang="en-US" sz="2800" b="1">
              <a:solidFill>
                <a:srgbClr val="C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971449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0" grpId="0"/>
      <p:bldP spid="42" grpId="0"/>
      <p:bldP spid="44" grpId="0"/>
      <p:bldP spid="46" grpId="0"/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Graphic 27" descr="Clipboard">
            <a:extLst>
              <a:ext uri="{FF2B5EF4-FFF2-40B4-BE49-F238E27FC236}">
                <a16:creationId xmlns:a16="http://schemas.microsoft.com/office/drawing/2014/main" xmlns="" id="{69A6127C-44C4-4935-8488-02212BF0E6B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 rot="631394">
            <a:off x="9453206" y="1195377"/>
            <a:ext cx="2532753" cy="2532753"/>
          </a:xfrm>
          <a:prstGeom prst="rect">
            <a:avLst/>
          </a:prstGeom>
        </p:spPr>
      </p:pic>
      <p:sp>
        <p:nvSpPr>
          <p:cNvPr id="2" name="!!4">
            <a:extLst>
              <a:ext uri="{FF2B5EF4-FFF2-40B4-BE49-F238E27FC236}">
                <a16:creationId xmlns:a16="http://schemas.microsoft.com/office/drawing/2014/main" xmlns="" id="{58E6D429-DC53-47C4-8036-1E9D12B8E28B}"/>
              </a:ext>
            </a:extLst>
          </p:cNvPr>
          <p:cNvSpPr/>
          <p:nvPr/>
        </p:nvSpPr>
        <p:spPr>
          <a:xfrm>
            <a:off x="3703581" y="83718"/>
            <a:ext cx="5717294" cy="493723"/>
          </a:xfrm>
          <a:prstGeom prst="roundRect">
            <a:avLst/>
          </a:prstGeom>
          <a:solidFill>
            <a:srgbClr val="1F4E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HOẠT ĐỘNG LUYỆN TẬP</a:t>
            </a:r>
          </a:p>
        </p:txBody>
      </p:sp>
      <p:pic>
        <p:nvPicPr>
          <p:cNvPr id="32" name="Graphic 31" descr="Pencil">
            <a:extLst>
              <a:ext uri="{FF2B5EF4-FFF2-40B4-BE49-F238E27FC236}">
                <a16:creationId xmlns:a16="http://schemas.microsoft.com/office/drawing/2014/main" xmlns="" id="{F21940DF-3AEF-4263-BDC6-04DEDCE8D6A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9975381" y="1717552"/>
            <a:ext cx="1488402" cy="1488402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757833" y="616191"/>
            <a:ext cx="106602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smtClean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vi-VN" sz="2800" b="1" smtClean="0">
                <a:latin typeface="Arial" panose="020B0604020202020204" pitchFamily="34" charset="0"/>
                <a:cs typeface="Arial" panose="020B0604020202020204" pitchFamily="34" charset="0"/>
              </a:rPr>
              <a:t>oạt động cá nhân thời gian 3 phút sau đó đổi vở chấm chéo</a:t>
            </a:r>
            <a:endParaRPr lang="en-US" sz="28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821073" y="2461753"/>
            <a:ext cx="10823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Giải: </a:t>
            </a:r>
            <a:endParaRPr lang="en-US" sz="2800" b="1" i="1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" name="!!3" descr="Chuyên đề về xác định công thức của hợp chất vô cơ và hữu cơ - Tech12h">
            <a:extLst>
              <a:ext uri="{FF2B5EF4-FFF2-40B4-BE49-F238E27FC236}">
                <a16:creationId xmlns:a16="http://schemas.microsoft.com/office/drawing/2014/main" xmlns="" id="{43D80D0E-F9AC-4D0D-9116-29FEC2960A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6082" y="12958"/>
            <a:ext cx="1869155" cy="1540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1773073" y="1050146"/>
                <a:ext cx="6096000" cy="1384995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r>
                  <a:rPr lang="vi-VN" sz="2800" i="1" smtClean="0">
                    <a:solidFill>
                      <a:srgbClr val="7030A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Bài luyện tập 3: </a:t>
                </a:r>
                <a:r>
                  <a:rPr lang="vi-VN" sz="2800" smtClean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Tính </a:t>
                </a:r>
                <a:r>
                  <a:rPr lang="vi-VN" sz="280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một cách hợp lí:</a:t>
                </a:r>
                <a:endParaRPr lang="en-US" sz="280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r>
                  <a:rPr lang="vi-VN" sz="280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vi-VN" sz="280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51 + (− 97) + 49</m:t>
                    </m:r>
                  </m:oMath>
                </a14:m>
                <a:endParaRPr lang="en-US" sz="280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r>
                  <a:rPr lang="vi-VN" sz="280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vi-VN" sz="280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65 + (− 42) + (− 65)</m:t>
                    </m:r>
                  </m:oMath>
                </a14:m>
                <a:endParaRPr lang="en-US" sz="280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3073" y="1050146"/>
                <a:ext cx="6096000" cy="1384995"/>
              </a:xfrm>
              <a:prstGeom prst="rect">
                <a:avLst/>
              </a:prstGeom>
              <a:blipFill>
                <a:blip r:embed="rId9"/>
                <a:stretch>
                  <a:fillRect l="-2100" t="-4405" r="-1800" b="-114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991978" y="3205954"/>
                <a:ext cx="6096000" cy="655949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marL="514350" indent="-514350">
                  <a:lnSpc>
                    <a:spcPct val="107000"/>
                  </a:lnSpc>
                  <a:spcAft>
                    <a:spcPts val="800"/>
                  </a:spcAft>
                  <a:buAutoNum type="alphaLcParenR"/>
                </a:pPr>
                <a14:m>
                  <m:oMath xmlns:m="http://schemas.openxmlformats.org/officeDocument/2006/math">
                    <m:r>
                      <a:rPr lang="vi-VN" sz="280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51 + </m:t>
                    </m:r>
                    <m:d>
                      <m:dPr>
                        <m:ctrlPr>
                          <a:rPr lang="vi-VN" sz="2800" i="1" smtClean="0">
                            <a:latin typeface="Cambria Math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vi-VN" sz="2800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− 97</m:t>
                        </m:r>
                      </m:e>
                    </m:d>
                    <m:r>
                      <a:rPr lang="vi-VN" sz="280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+ 49</m:t>
                    </m:r>
                  </m:oMath>
                </a14:m>
                <a:endParaRPr lang="vi-VN" sz="2800" i="1" smtClean="0">
                  <a:latin typeface="Cambria Math" panose="020405030504060302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1978" y="3205954"/>
                <a:ext cx="6096000" cy="655949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6099944" y="3247064"/>
                <a:ext cx="6096000" cy="553357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vi-VN" sz="280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vi-VN" sz="280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65 + (− 42) + (− 65)</m:t>
                    </m:r>
                  </m:oMath>
                </a14:m>
                <a:endParaRPr lang="en-US" sz="280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9944" y="3247064"/>
                <a:ext cx="6096000" cy="553357"/>
              </a:xfrm>
              <a:prstGeom prst="rect">
                <a:avLst/>
              </a:prstGeom>
              <a:blipFill>
                <a:blip r:embed="rId11"/>
                <a:stretch>
                  <a:fillRect l="-2100" t="-13333" b="-244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1174630" y="4910702"/>
                <a:ext cx="2925866" cy="65594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vi-VN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 100 – 97 = 3</m:t>
                      </m:r>
                    </m:oMath>
                  </m:oMathPara>
                </a14:m>
                <a:endParaRPr lang="en-US" sz="2800"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4630" y="4910702"/>
                <a:ext cx="2925866" cy="655949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1174630" y="4352430"/>
                <a:ext cx="2935034" cy="65594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vi-VN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 100 + (− 97)</m:t>
                      </m:r>
                    </m:oMath>
                  </m:oMathPara>
                </a14:m>
                <a:endParaRPr lang="en-US" sz="2800"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4630" y="4352430"/>
                <a:ext cx="2935034" cy="655949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1174630" y="3754895"/>
                <a:ext cx="4016292" cy="65594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vi-VN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 (51 + 49) + (− 97)</m:t>
                      </m:r>
                    </m:oMath>
                  </m:oMathPara>
                </a14:m>
                <a:endParaRPr lang="en-US" sz="2800"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4630" y="3754895"/>
                <a:ext cx="4016292" cy="655949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6099944" y="4910702"/>
                <a:ext cx="1473865" cy="65594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vi-VN" sz="280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= − 42</m:t>
                      </m:r>
                    </m:oMath>
                  </m:oMathPara>
                </a14:m>
                <a:endParaRPr lang="en-US" sz="280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9944" y="4910702"/>
                <a:ext cx="1473865" cy="655949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6099944" y="4352429"/>
                <a:ext cx="2555123" cy="65594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vi-VN" sz="280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= 0 + (− 42)</m:t>
                      </m:r>
                    </m:oMath>
                  </m:oMathPara>
                </a14:m>
                <a:endParaRPr lang="en-US" sz="280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9944" y="4352429"/>
                <a:ext cx="2555123" cy="655949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6099944" y="3746848"/>
                <a:ext cx="4630242" cy="65594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vi-VN" sz="280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= [65 + (− 65)] + (− 42)</m:t>
                      </m:r>
                    </m:oMath>
                  </m:oMathPara>
                </a14:m>
                <a:endParaRPr lang="en-US" sz="280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9944" y="3746848"/>
                <a:ext cx="4630242" cy="655949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5997102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1" grpId="0"/>
      <p:bldP spid="12" grpId="0"/>
      <p:bldP spid="3" grpId="0"/>
      <p:bldP spid="4" grpId="0"/>
      <p:bldP spid="5" grpId="0"/>
      <p:bldP spid="6" grpId="0"/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45D60562-028E-4B92-BB2B-E55173015A53}"/>
              </a:ext>
            </a:extLst>
          </p:cNvPr>
          <p:cNvSpPr/>
          <p:nvPr/>
        </p:nvSpPr>
        <p:spPr>
          <a:xfrm>
            <a:off x="112542" y="99607"/>
            <a:ext cx="11943219" cy="6658786"/>
          </a:xfrm>
          <a:custGeom>
            <a:avLst/>
            <a:gdLst>
              <a:gd name="connsiteX0" fmla="*/ 0 w 11943219"/>
              <a:gd name="connsiteY0" fmla="*/ 0 h 6658786"/>
              <a:gd name="connsiteX1" fmla="*/ 11943219 w 11943219"/>
              <a:gd name="connsiteY1" fmla="*/ 0 h 6658786"/>
              <a:gd name="connsiteX2" fmla="*/ 11943219 w 11943219"/>
              <a:gd name="connsiteY2" fmla="*/ 6658786 h 6658786"/>
              <a:gd name="connsiteX3" fmla="*/ 0 w 11943219"/>
              <a:gd name="connsiteY3" fmla="*/ 6658786 h 6658786"/>
              <a:gd name="connsiteX4" fmla="*/ 0 w 11943219"/>
              <a:gd name="connsiteY4" fmla="*/ 0 h 6658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943219" h="6658786" extrusionOk="0">
                <a:moveTo>
                  <a:pt x="0" y="0"/>
                </a:moveTo>
                <a:cubicBezTo>
                  <a:pt x="4310450" y="118645"/>
                  <a:pt x="8658619" y="116012"/>
                  <a:pt x="11943219" y="0"/>
                </a:cubicBezTo>
                <a:cubicBezTo>
                  <a:pt x="11810337" y="1360470"/>
                  <a:pt x="12028170" y="5310941"/>
                  <a:pt x="11943219" y="6658786"/>
                </a:cubicBezTo>
                <a:cubicBezTo>
                  <a:pt x="10454998" y="6793386"/>
                  <a:pt x="2886094" y="6501590"/>
                  <a:pt x="0" y="6658786"/>
                </a:cubicBezTo>
                <a:cubicBezTo>
                  <a:pt x="-20187" y="5944707"/>
                  <a:pt x="-152480" y="740150"/>
                  <a:pt x="0" y="0"/>
                </a:cubicBezTo>
                <a:close/>
              </a:path>
            </a:pathLst>
          </a:custGeom>
          <a:noFill/>
          <a:ln w="69850">
            <a:solidFill>
              <a:srgbClr val="1F4E79"/>
            </a:solidFill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!!4">
            <a:extLst>
              <a:ext uri="{FF2B5EF4-FFF2-40B4-BE49-F238E27FC236}">
                <a16:creationId xmlns:a16="http://schemas.microsoft.com/office/drawing/2014/main" xmlns="" id="{58E6D429-DC53-47C4-8036-1E9D12B8E28B}"/>
              </a:ext>
            </a:extLst>
          </p:cNvPr>
          <p:cNvSpPr/>
          <p:nvPr/>
        </p:nvSpPr>
        <p:spPr>
          <a:xfrm>
            <a:off x="6338467" y="99607"/>
            <a:ext cx="5717294" cy="493723"/>
          </a:xfrm>
          <a:prstGeom prst="roundRect">
            <a:avLst/>
          </a:prstGeom>
          <a:solidFill>
            <a:srgbClr val="ED7D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>
                <a:latin typeface="Arial" panose="020B0604020202020204" pitchFamily="34" charset="0"/>
                <a:cs typeface="Arial" panose="020B0604020202020204" pitchFamily="34" charset="0"/>
              </a:rPr>
              <a:t>HOẠT ĐỘNG VẬN DỤNG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CE530CE9-79B6-4A34-9DE8-7F769B44A120}"/>
              </a:ext>
            </a:extLst>
          </p:cNvPr>
          <p:cNvSpPr txBox="1"/>
          <p:nvPr/>
        </p:nvSpPr>
        <p:spPr>
          <a:xfrm>
            <a:off x="112543" y="346468"/>
            <a:ext cx="9462274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endParaRPr lang="en-US" sz="2800" b="1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vi-VN" sz="2800" b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 2: </a:t>
            </a:r>
            <a:r>
              <a:rPr lang="vi-VN" sz="2800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Một </a:t>
            </a:r>
            <a:r>
              <a:rPr lang="vi-VN" sz="280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chiếc tàu ngầm đang ở độ cao – 25m so với mực nước biển. Sau đó </a:t>
            </a:r>
            <a:r>
              <a:rPr lang="vi-VN" sz="2800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tàu </a:t>
            </a:r>
            <a:r>
              <a:rPr lang="vi-VN" sz="280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nổi lên 10m. Viết phép tính và tính độ cao mới của tàu ngầm đó so với mực nước biển.</a:t>
            </a:r>
            <a:endParaRPr lang="en-US" sz="280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460375" y="5260393"/>
                <a:ext cx="11667518" cy="55335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80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 </a:t>
                </a:r>
                <a:r>
                  <a:rPr lang="vi-VN" sz="2800" smtClean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Vậy</a:t>
                </a:r>
                <a:r>
                  <a:rPr lang="vi-VN" sz="280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: Độ cao mới của tàu ngầm đó so với mực nước biển</a:t>
                </a:r>
                <a:r>
                  <a:rPr lang="en-US" sz="280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là: 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−15</m:t>
                    </m:r>
                  </m:oMath>
                </a14:m>
                <a:r>
                  <a:rPr lang="en-US" sz="280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(m)</a:t>
                </a:r>
                <a:endParaRPr lang="en-US" sz="28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375" y="5260393"/>
                <a:ext cx="11667518" cy="553357"/>
              </a:xfrm>
              <a:prstGeom prst="rect">
                <a:avLst/>
              </a:prstGeom>
              <a:blipFill>
                <a:blip r:embed="rId3"/>
                <a:stretch>
                  <a:fillRect l="-261" t="-13187" b="-230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AutoShape 2" descr="Lớp Astute - Tàu ngầm tấn công hạt nhân nguy hiểm nhất từng được phát triển  | Báo Dân trí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46" name="Picture 6" descr="Lớp Astute - Tàu ngầm tấn công hạt nhân nguy hiểm nhất từng được phát triển  | Báo Dân trí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36965" y="696909"/>
            <a:ext cx="2480945" cy="17948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4583895" y="2230108"/>
            <a:ext cx="9236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800" i="1" smtClean="0">
                <a:solidFill>
                  <a:srgbClr val="C00000"/>
                </a:solidFill>
              </a:rPr>
              <a:t>Giải:</a:t>
            </a:r>
            <a:endParaRPr lang="en-US" sz="2800" i="1">
              <a:solidFill>
                <a:srgbClr val="C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289559" y="2886993"/>
                <a:ext cx="11490499" cy="101438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vi-VN" sz="2800">
                    <a:ea typeface="Times New Roman" panose="02020603050405020304" pitchFamily="18" charset="0"/>
                    <a:cs typeface="Arial" panose="020B0604020202020204" pitchFamily="34" charset="0"/>
                  </a:rPr>
                  <a:t>Phép tính biểu thị độ cao mới của tàu ngầm đó so với mực nước biển</a:t>
                </a:r>
                <a:r>
                  <a:rPr lang="vi-VN" sz="2800" smtClean="0">
                    <a:ea typeface="Times New Roman" panose="02020603050405020304" pitchFamily="18" charset="0"/>
                    <a:cs typeface="Arial" panose="020B0604020202020204" pitchFamily="34" charset="0"/>
                  </a:rPr>
                  <a:t>:</a:t>
                </a:r>
                <a:r>
                  <a:rPr lang="vi-VN" sz="2800" smtClean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       </a:t>
                </a:r>
                <a14:m>
                  <m:oMath xmlns:m="http://schemas.openxmlformats.org/officeDocument/2006/math">
                    <m:r>
                      <a:rPr lang="vi-VN" sz="280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(− </m:t>
                    </m:r>
                    <m:r>
                      <a:rPr lang="vi-VN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25) + 10</m:t>
                    </m:r>
                  </m:oMath>
                </a14:m>
                <a:endParaRPr lang="en-US" sz="280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59" y="2886993"/>
                <a:ext cx="11490499" cy="1014380"/>
              </a:xfrm>
              <a:prstGeom prst="rect">
                <a:avLst/>
              </a:prstGeom>
              <a:blipFill>
                <a:blip r:embed="rId5"/>
                <a:stretch>
                  <a:fillRect l="-106" t="-7229" r="-70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60375" y="4041554"/>
                <a:ext cx="11381127" cy="111697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vi-VN" sz="2800">
                    <a:ea typeface="Times New Roman" panose="02020603050405020304" pitchFamily="18" charset="0"/>
                    <a:cs typeface="Arial" panose="020B0604020202020204" pitchFamily="34" charset="0"/>
                  </a:rPr>
                  <a:t>Độ cao mới của tàu ngầm đó so với mực nước biển:</a:t>
                </a:r>
                <a:endParaRPr lang="en-US" sz="280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r>
                      <a:rPr lang="vi-VN" sz="280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(− 25) + 10 = − (25 – 10) = − 15</m:t>
                    </m:r>
                  </m:oMath>
                </a14:m>
                <a:r>
                  <a:rPr lang="vi-VN" sz="2800">
                    <a:ea typeface="Times New Roman" panose="02020603050405020304" pitchFamily="18" charset="0"/>
                    <a:cs typeface="Arial" panose="020B0604020202020204" pitchFamily="34" charset="0"/>
                  </a:rPr>
                  <a:t> (m)</a:t>
                </a:r>
                <a:endParaRPr lang="en-US" sz="280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375" y="4041554"/>
                <a:ext cx="11381127" cy="1116972"/>
              </a:xfrm>
              <a:prstGeom prst="rect">
                <a:avLst/>
              </a:prstGeom>
              <a:blipFill>
                <a:blip r:embed="rId6"/>
                <a:stretch>
                  <a:fillRect l="-1125" t="-6557" b="-114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5659562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3" grpId="0"/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TF33787325_Lab safety_AAS_v3" id="{898BC5E2-691B-4B41-A97D-F35AD4FFF20D}" vid="{295F60D3-032D-43CA-A300-E4752067AD5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291512c1ee715ab617f4c07df79fc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256c27c40ca5c40ce1cf6c44f0205df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604BA817-A03C-4EA3-86C4-6E42BD37F52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9E59094-1E6F-42D5-A62B-D0344AFFFAC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0096A91-93C8-4C7A-BF68-944591874A6D}">
  <ds:schemaRefs>
    <ds:schemaRef ds:uri="http://schemas.microsoft.com/office/2006/documentManagement/types"/>
    <ds:schemaRef ds:uri="http://purl.org/dc/dcmitype/"/>
    <ds:schemaRef ds:uri="http://www.w3.org/XML/1998/namespace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16c05727-aa75-4e4a-9b5f-8a80a1165891"/>
    <ds:schemaRef ds:uri="71af3243-3dd4-4a8d-8c0d-dd76da1f02a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Lab safety</Template>
  <TotalTime>789</TotalTime>
  <Words>1344</Words>
  <Application>Microsoft Office PowerPoint</Application>
  <PresentationFormat>Custom</PresentationFormat>
  <Paragraphs>169</Paragraphs>
  <Slides>13</Slides>
  <Notes>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Office Theme</vt:lpstr>
      <vt:lpstr>Equation</vt:lpstr>
      <vt:lpstr> Phép cộng các số nguyên (tiết 2)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Remember… Safety First!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 Safety</dc:title>
  <dc:creator>Lê Hải</dc:creator>
  <cp:lastModifiedBy>Asus</cp:lastModifiedBy>
  <cp:revision>28</cp:revision>
  <dcterms:created xsi:type="dcterms:W3CDTF">2021-06-07T13:44:30Z</dcterms:created>
  <dcterms:modified xsi:type="dcterms:W3CDTF">2021-08-19T12:00:08Z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