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7" r:id="rId3"/>
    <p:sldId id="258" r:id="rId4"/>
    <p:sldId id="277" r:id="rId5"/>
    <p:sldId id="261" r:id="rId6"/>
    <p:sldId id="278" r:id="rId7"/>
    <p:sldId id="267" r:id="rId8"/>
    <p:sldId id="290" r:id="rId9"/>
    <p:sldId id="311" r:id="rId10"/>
    <p:sldId id="291" r:id="rId11"/>
    <p:sldId id="292" r:id="rId12"/>
    <p:sldId id="293" r:id="rId13"/>
    <p:sldId id="294" r:id="rId14"/>
    <p:sldId id="312" r:id="rId15"/>
    <p:sldId id="313" r:id="rId16"/>
    <p:sldId id="287" r:id="rId17"/>
    <p:sldId id="314" r:id="rId18"/>
    <p:sldId id="299" r:id="rId19"/>
    <p:sldId id="296" r:id="rId20"/>
    <p:sldId id="297" r:id="rId21"/>
    <p:sldId id="298" r:id="rId22"/>
    <p:sldId id="339" r:id="rId23"/>
    <p:sldId id="340" r:id="rId24"/>
    <p:sldId id="288" r:id="rId25"/>
    <p:sldId id="341" r:id="rId26"/>
    <p:sldId id="315" r:id="rId27"/>
    <p:sldId id="316" r:id="rId28"/>
    <p:sldId id="317" r:id="rId29"/>
    <p:sldId id="301" r:id="rId30"/>
    <p:sldId id="342" r:id="rId31"/>
    <p:sldId id="289" r:id="rId32"/>
    <p:sldId id="319" r:id="rId33"/>
    <p:sldId id="306" r:id="rId34"/>
    <p:sldId id="333" r:id="rId35"/>
    <p:sldId id="320" r:id="rId36"/>
    <p:sldId id="307" r:id="rId37"/>
    <p:sldId id="335" r:id="rId38"/>
    <p:sldId id="336" r:id="rId39"/>
    <p:sldId id="337" r:id="rId40"/>
    <p:sldId id="338" r:id="rId41"/>
    <p:sldId id="321" r:id="rId42"/>
    <p:sldId id="308" r:id="rId43"/>
    <p:sldId id="324" r:id="rId44"/>
    <p:sldId id="323" r:id="rId45"/>
    <p:sldId id="322" r:id="rId46"/>
    <p:sldId id="325" r:id="rId47"/>
    <p:sldId id="326" r:id="rId48"/>
    <p:sldId id="327" r:id="rId49"/>
    <p:sldId id="328" r:id="rId50"/>
    <p:sldId id="331" r:id="rId51"/>
    <p:sldId id="343" r:id="rId52"/>
    <p:sldId id="329" r:id="rId53"/>
    <p:sldId id="330" r:id="rId54"/>
    <p:sldId id="269" r:id="rId55"/>
    <p:sldId id="273" r:id="rId56"/>
    <p:sldId id="275" r:id="rId57"/>
    <p:sldId id="276" r:id="rId58"/>
    <p:sldId id="274" r:id="rId59"/>
    <p:sldId id="270" r:id="rId60"/>
    <p:sldId id="282" r:id="rId61"/>
    <p:sldId id="271" r:id="rId62"/>
    <p:sldId id="283" r:id="rId63"/>
    <p:sldId id="26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B"/>
    <a:srgbClr val="353D1A"/>
    <a:srgbClr val="F7ECD0"/>
    <a:srgbClr val="4FC1E9"/>
    <a:srgbClr val="FFC000"/>
    <a:srgbClr val="F8BBC1"/>
    <a:srgbClr val="FFE081"/>
    <a:srgbClr val="FFD87D"/>
    <a:srgbClr val="FFF5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49" autoAdjust="0"/>
  </p:normalViewPr>
  <p:slideViewPr>
    <p:cSldViewPr showGuides="1">
      <p:cViewPr varScale="1">
        <p:scale>
          <a:sx n="72" d="100"/>
          <a:sy n="72" d="100"/>
        </p:scale>
        <p:origin x="453" y="51"/>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2F80F0-65FE-461B-A4D5-1A7A4A31798F}" type="doc">
      <dgm:prSet loTypeId="urn:microsoft.com/office/officeart/2005/8/layout/cycle8" loCatId="cycle" qsTypeId="urn:microsoft.com/office/officeart/2005/8/quickstyle/3d2" qsCatId="3D" csTypeId="urn:microsoft.com/office/officeart/2005/8/colors/colorful5" csCatId="colorful" phldr="1"/>
      <dgm:spPr/>
    </dgm:pt>
    <dgm:pt modelId="{EC16398A-351C-4305-8FA3-CD1ED7E2F220}">
      <dgm:prSet phldrT="[Text]" custT="1"/>
      <dgm:spPr/>
      <dgm:t>
        <a:bodyPr/>
        <a:lstStyle/>
        <a:p>
          <a:pPr>
            <a:lnSpc>
              <a:spcPct val="120000"/>
            </a:lnSpc>
          </a:pPr>
          <a:r>
            <a:rPr lang="vi-VN" sz="2400" b="1" dirty="0"/>
            <a:t>Phân mảnh</a:t>
          </a:r>
          <a:endParaRPr lang="en-US" sz="2400" b="1" dirty="0"/>
        </a:p>
      </dgm:t>
    </dgm:pt>
    <dgm:pt modelId="{BB6EAB72-6CC3-498B-BE6E-690FAA612683}" type="parTrans" cxnId="{1010A101-A407-41E4-AC0B-2F256AC58E0B}">
      <dgm:prSet/>
      <dgm:spPr/>
      <dgm:t>
        <a:bodyPr/>
        <a:lstStyle/>
        <a:p>
          <a:endParaRPr lang="en-US"/>
        </a:p>
      </dgm:t>
    </dgm:pt>
    <dgm:pt modelId="{E926734D-28EE-45CD-9FEB-B34EB34176F3}" type="sibTrans" cxnId="{1010A101-A407-41E4-AC0B-2F256AC58E0B}">
      <dgm:prSet/>
      <dgm:spPr/>
      <dgm:t>
        <a:bodyPr/>
        <a:lstStyle/>
        <a:p>
          <a:endParaRPr lang="en-US"/>
        </a:p>
      </dgm:t>
    </dgm:pt>
    <dgm:pt modelId="{6C6B2992-DB5B-4536-A485-4781E242D20D}">
      <dgm:prSet phldrT="[Text]" custT="1"/>
      <dgm:spPr/>
      <dgm:t>
        <a:bodyPr/>
        <a:lstStyle/>
        <a:p>
          <a:pPr>
            <a:lnSpc>
              <a:spcPct val="120000"/>
            </a:lnSpc>
          </a:pPr>
          <a:r>
            <a:rPr lang="vi-VN" sz="2400" b="1" dirty="0">
              <a:solidFill>
                <a:schemeClr val="tx1"/>
              </a:solidFill>
            </a:rPr>
            <a:t>Trinh sản</a:t>
          </a:r>
          <a:endParaRPr lang="en-US" sz="2400" b="1" dirty="0">
            <a:solidFill>
              <a:schemeClr val="tx1"/>
            </a:solidFill>
          </a:endParaRPr>
        </a:p>
      </dgm:t>
    </dgm:pt>
    <dgm:pt modelId="{EE564C52-DC3C-4488-891E-FB8D513FC346}" type="parTrans" cxnId="{4D0C7C25-A89C-4ACC-92C8-739C3DFCD293}">
      <dgm:prSet/>
      <dgm:spPr/>
      <dgm:t>
        <a:bodyPr/>
        <a:lstStyle/>
        <a:p>
          <a:endParaRPr lang="en-US"/>
        </a:p>
      </dgm:t>
    </dgm:pt>
    <dgm:pt modelId="{84D41EEE-E3C7-4A74-A0E6-B92D92169690}" type="sibTrans" cxnId="{4D0C7C25-A89C-4ACC-92C8-739C3DFCD293}">
      <dgm:prSet/>
      <dgm:spPr/>
      <dgm:t>
        <a:bodyPr/>
        <a:lstStyle/>
        <a:p>
          <a:endParaRPr lang="en-US"/>
        </a:p>
      </dgm:t>
    </dgm:pt>
    <dgm:pt modelId="{68F512EF-4486-43FA-A2C1-D22335D1475E}">
      <dgm:prSet phldrT="[Text]" custT="1"/>
      <dgm:spPr/>
      <dgm:t>
        <a:bodyPr/>
        <a:lstStyle/>
        <a:p>
          <a:pPr>
            <a:lnSpc>
              <a:spcPct val="120000"/>
            </a:lnSpc>
          </a:pPr>
          <a:r>
            <a:rPr lang="vi-VN" sz="2400" b="1" dirty="0"/>
            <a:t>Nảy chổi</a:t>
          </a:r>
          <a:endParaRPr lang="en-US" sz="3600" b="1" dirty="0"/>
        </a:p>
      </dgm:t>
    </dgm:pt>
    <dgm:pt modelId="{C54E2C93-94BB-45B9-A1A1-C7EDF60257D3}" type="parTrans" cxnId="{8921B960-6C4B-4494-AAEB-FCB0B3D8935A}">
      <dgm:prSet/>
      <dgm:spPr/>
      <dgm:t>
        <a:bodyPr/>
        <a:lstStyle/>
        <a:p>
          <a:endParaRPr lang="en-US"/>
        </a:p>
      </dgm:t>
    </dgm:pt>
    <dgm:pt modelId="{4355EB32-E7B3-45A4-A5CD-F372E0B6F2C0}" type="sibTrans" cxnId="{8921B960-6C4B-4494-AAEB-FCB0B3D8935A}">
      <dgm:prSet/>
      <dgm:spPr/>
      <dgm:t>
        <a:bodyPr/>
        <a:lstStyle/>
        <a:p>
          <a:endParaRPr lang="en-US"/>
        </a:p>
      </dgm:t>
    </dgm:pt>
    <dgm:pt modelId="{F934705E-D663-4E80-88DB-1A22C9F9B49C}" type="pres">
      <dgm:prSet presAssocID="{9B2F80F0-65FE-461B-A4D5-1A7A4A31798F}" presName="compositeShape" presStyleCnt="0">
        <dgm:presLayoutVars>
          <dgm:chMax val="7"/>
          <dgm:dir/>
          <dgm:resizeHandles val="exact"/>
        </dgm:presLayoutVars>
      </dgm:prSet>
      <dgm:spPr/>
    </dgm:pt>
    <dgm:pt modelId="{003225FF-A504-4D1E-82CE-0B1AC6279DC8}" type="pres">
      <dgm:prSet presAssocID="{9B2F80F0-65FE-461B-A4D5-1A7A4A31798F}" presName="wedge1" presStyleLbl="node1" presStyleIdx="0" presStyleCnt="3"/>
      <dgm:spPr/>
    </dgm:pt>
    <dgm:pt modelId="{57DB6B60-4845-4F35-A93B-1CDE8674C461}" type="pres">
      <dgm:prSet presAssocID="{9B2F80F0-65FE-461B-A4D5-1A7A4A31798F}" presName="dummy1a" presStyleCnt="0"/>
      <dgm:spPr/>
    </dgm:pt>
    <dgm:pt modelId="{8D5508EA-A6D4-4BB7-9A71-D2C4DED252C9}" type="pres">
      <dgm:prSet presAssocID="{9B2F80F0-65FE-461B-A4D5-1A7A4A31798F}" presName="dummy1b" presStyleCnt="0"/>
      <dgm:spPr/>
    </dgm:pt>
    <dgm:pt modelId="{8D8386FB-9F58-4C56-9F2B-8C9C8661D702}" type="pres">
      <dgm:prSet presAssocID="{9B2F80F0-65FE-461B-A4D5-1A7A4A31798F}" presName="wedge1Tx" presStyleLbl="node1" presStyleIdx="0" presStyleCnt="3">
        <dgm:presLayoutVars>
          <dgm:chMax val="0"/>
          <dgm:chPref val="0"/>
          <dgm:bulletEnabled val="1"/>
        </dgm:presLayoutVars>
      </dgm:prSet>
      <dgm:spPr/>
    </dgm:pt>
    <dgm:pt modelId="{11FFAAC0-CA6A-473A-BC4F-077D4AEC074B}" type="pres">
      <dgm:prSet presAssocID="{9B2F80F0-65FE-461B-A4D5-1A7A4A31798F}" presName="wedge2" presStyleLbl="node1" presStyleIdx="1" presStyleCnt="3"/>
      <dgm:spPr/>
    </dgm:pt>
    <dgm:pt modelId="{81B17CE5-025A-47FA-9BF9-ACB18CF306DB}" type="pres">
      <dgm:prSet presAssocID="{9B2F80F0-65FE-461B-A4D5-1A7A4A31798F}" presName="dummy2a" presStyleCnt="0"/>
      <dgm:spPr/>
    </dgm:pt>
    <dgm:pt modelId="{E1E045A7-1D3E-4D63-8E77-7272D9CE5C33}" type="pres">
      <dgm:prSet presAssocID="{9B2F80F0-65FE-461B-A4D5-1A7A4A31798F}" presName="dummy2b" presStyleCnt="0"/>
      <dgm:spPr/>
    </dgm:pt>
    <dgm:pt modelId="{4E0AAACB-DD14-460D-9D17-24607553E498}" type="pres">
      <dgm:prSet presAssocID="{9B2F80F0-65FE-461B-A4D5-1A7A4A31798F}" presName="wedge2Tx" presStyleLbl="node1" presStyleIdx="1" presStyleCnt="3">
        <dgm:presLayoutVars>
          <dgm:chMax val="0"/>
          <dgm:chPref val="0"/>
          <dgm:bulletEnabled val="1"/>
        </dgm:presLayoutVars>
      </dgm:prSet>
      <dgm:spPr/>
    </dgm:pt>
    <dgm:pt modelId="{B4B91A3E-44FA-4B3E-862E-1DFB659043CA}" type="pres">
      <dgm:prSet presAssocID="{9B2F80F0-65FE-461B-A4D5-1A7A4A31798F}" presName="wedge3" presStyleLbl="node1" presStyleIdx="2" presStyleCnt="3"/>
      <dgm:spPr/>
    </dgm:pt>
    <dgm:pt modelId="{9DB2E0E0-79A9-43BA-9289-0C8215D89A82}" type="pres">
      <dgm:prSet presAssocID="{9B2F80F0-65FE-461B-A4D5-1A7A4A31798F}" presName="dummy3a" presStyleCnt="0"/>
      <dgm:spPr/>
    </dgm:pt>
    <dgm:pt modelId="{52AF3C4F-A189-4CC2-AC72-D27965DBEDE8}" type="pres">
      <dgm:prSet presAssocID="{9B2F80F0-65FE-461B-A4D5-1A7A4A31798F}" presName="dummy3b" presStyleCnt="0"/>
      <dgm:spPr/>
    </dgm:pt>
    <dgm:pt modelId="{7D32272C-E9AA-4E1A-A8A0-268F4F1AF1C4}" type="pres">
      <dgm:prSet presAssocID="{9B2F80F0-65FE-461B-A4D5-1A7A4A31798F}" presName="wedge3Tx" presStyleLbl="node1" presStyleIdx="2" presStyleCnt="3">
        <dgm:presLayoutVars>
          <dgm:chMax val="0"/>
          <dgm:chPref val="0"/>
          <dgm:bulletEnabled val="1"/>
        </dgm:presLayoutVars>
      </dgm:prSet>
      <dgm:spPr/>
    </dgm:pt>
    <dgm:pt modelId="{B1EF40D2-7C7E-416A-AA4E-FCE0F0352386}" type="pres">
      <dgm:prSet presAssocID="{E926734D-28EE-45CD-9FEB-B34EB34176F3}" presName="arrowWedge1" presStyleLbl="fgSibTrans2D1" presStyleIdx="0" presStyleCnt="3"/>
      <dgm:spPr/>
    </dgm:pt>
    <dgm:pt modelId="{F2A8FFD6-36F1-4A9F-B4C8-D37BC344EA4E}" type="pres">
      <dgm:prSet presAssocID="{84D41EEE-E3C7-4A74-A0E6-B92D92169690}" presName="arrowWedge2" presStyleLbl="fgSibTrans2D1" presStyleIdx="1" presStyleCnt="3"/>
      <dgm:spPr/>
    </dgm:pt>
    <dgm:pt modelId="{EDF476A0-5D9B-4EDA-9457-A0B2C0A9C752}" type="pres">
      <dgm:prSet presAssocID="{4355EB32-E7B3-45A4-A5CD-F372E0B6F2C0}" presName="arrowWedge3" presStyleLbl="fgSibTrans2D1" presStyleIdx="2" presStyleCnt="3"/>
      <dgm:spPr/>
    </dgm:pt>
  </dgm:ptLst>
  <dgm:cxnLst>
    <dgm:cxn modelId="{1010A101-A407-41E4-AC0B-2F256AC58E0B}" srcId="{9B2F80F0-65FE-461B-A4D5-1A7A4A31798F}" destId="{EC16398A-351C-4305-8FA3-CD1ED7E2F220}" srcOrd="0" destOrd="0" parTransId="{BB6EAB72-6CC3-498B-BE6E-690FAA612683}" sibTransId="{E926734D-28EE-45CD-9FEB-B34EB34176F3}"/>
    <dgm:cxn modelId="{E81F5920-E7D9-4BF5-9779-6872FDD24BDB}" type="presOf" srcId="{6C6B2992-DB5B-4536-A485-4781E242D20D}" destId="{11FFAAC0-CA6A-473A-BC4F-077D4AEC074B}" srcOrd="0" destOrd="0" presId="urn:microsoft.com/office/officeart/2005/8/layout/cycle8"/>
    <dgm:cxn modelId="{4D0C7C25-A89C-4ACC-92C8-739C3DFCD293}" srcId="{9B2F80F0-65FE-461B-A4D5-1A7A4A31798F}" destId="{6C6B2992-DB5B-4536-A485-4781E242D20D}" srcOrd="1" destOrd="0" parTransId="{EE564C52-DC3C-4488-891E-FB8D513FC346}" sibTransId="{84D41EEE-E3C7-4A74-A0E6-B92D92169690}"/>
    <dgm:cxn modelId="{34559C3F-6C34-4B36-BC99-C6E7A0418C4B}" type="presOf" srcId="{9B2F80F0-65FE-461B-A4D5-1A7A4A31798F}" destId="{F934705E-D663-4E80-88DB-1A22C9F9B49C}" srcOrd="0" destOrd="0" presId="urn:microsoft.com/office/officeart/2005/8/layout/cycle8"/>
    <dgm:cxn modelId="{8921B960-6C4B-4494-AAEB-FCB0B3D8935A}" srcId="{9B2F80F0-65FE-461B-A4D5-1A7A4A31798F}" destId="{68F512EF-4486-43FA-A2C1-D22335D1475E}" srcOrd="2" destOrd="0" parTransId="{C54E2C93-94BB-45B9-A1A1-C7EDF60257D3}" sibTransId="{4355EB32-E7B3-45A4-A5CD-F372E0B6F2C0}"/>
    <dgm:cxn modelId="{76C35044-6EF9-4C32-8D89-190561B53FF9}" type="presOf" srcId="{EC16398A-351C-4305-8FA3-CD1ED7E2F220}" destId="{003225FF-A504-4D1E-82CE-0B1AC6279DC8}" srcOrd="0" destOrd="0" presId="urn:microsoft.com/office/officeart/2005/8/layout/cycle8"/>
    <dgm:cxn modelId="{5CF9D84D-EBAF-4E93-973F-3966C3A67068}" type="presOf" srcId="{68F512EF-4486-43FA-A2C1-D22335D1475E}" destId="{B4B91A3E-44FA-4B3E-862E-1DFB659043CA}" srcOrd="0" destOrd="0" presId="urn:microsoft.com/office/officeart/2005/8/layout/cycle8"/>
    <dgm:cxn modelId="{EE5DF772-7E5E-4AE1-AC8D-B881B39654BB}" type="presOf" srcId="{EC16398A-351C-4305-8FA3-CD1ED7E2F220}" destId="{8D8386FB-9F58-4C56-9F2B-8C9C8661D702}" srcOrd="1" destOrd="0" presId="urn:microsoft.com/office/officeart/2005/8/layout/cycle8"/>
    <dgm:cxn modelId="{C7A71156-5117-4731-A8E4-A8391C42BB23}" type="presOf" srcId="{68F512EF-4486-43FA-A2C1-D22335D1475E}" destId="{7D32272C-E9AA-4E1A-A8A0-268F4F1AF1C4}" srcOrd="1" destOrd="0" presId="urn:microsoft.com/office/officeart/2005/8/layout/cycle8"/>
    <dgm:cxn modelId="{060910E6-2093-4BD8-93D0-71252148F2EE}" type="presOf" srcId="{6C6B2992-DB5B-4536-A485-4781E242D20D}" destId="{4E0AAACB-DD14-460D-9D17-24607553E498}" srcOrd="1" destOrd="0" presId="urn:microsoft.com/office/officeart/2005/8/layout/cycle8"/>
    <dgm:cxn modelId="{41D0ACBD-35DB-4407-8878-9E59CA355D21}" type="presParOf" srcId="{F934705E-D663-4E80-88DB-1A22C9F9B49C}" destId="{003225FF-A504-4D1E-82CE-0B1AC6279DC8}" srcOrd="0" destOrd="0" presId="urn:microsoft.com/office/officeart/2005/8/layout/cycle8"/>
    <dgm:cxn modelId="{38DF6BAA-E165-42AF-8F20-BF8D27387558}" type="presParOf" srcId="{F934705E-D663-4E80-88DB-1A22C9F9B49C}" destId="{57DB6B60-4845-4F35-A93B-1CDE8674C461}" srcOrd="1" destOrd="0" presId="urn:microsoft.com/office/officeart/2005/8/layout/cycle8"/>
    <dgm:cxn modelId="{33C4A7E7-3D7A-4F51-8ACE-97D6B224DCAE}" type="presParOf" srcId="{F934705E-D663-4E80-88DB-1A22C9F9B49C}" destId="{8D5508EA-A6D4-4BB7-9A71-D2C4DED252C9}" srcOrd="2" destOrd="0" presId="urn:microsoft.com/office/officeart/2005/8/layout/cycle8"/>
    <dgm:cxn modelId="{F1B210E4-5B45-4D99-9C47-44A21E1834C0}" type="presParOf" srcId="{F934705E-D663-4E80-88DB-1A22C9F9B49C}" destId="{8D8386FB-9F58-4C56-9F2B-8C9C8661D702}" srcOrd="3" destOrd="0" presId="urn:microsoft.com/office/officeart/2005/8/layout/cycle8"/>
    <dgm:cxn modelId="{EA8DFF2F-DC03-415C-A00F-59E1E61E3577}" type="presParOf" srcId="{F934705E-D663-4E80-88DB-1A22C9F9B49C}" destId="{11FFAAC0-CA6A-473A-BC4F-077D4AEC074B}" srcOrd="4" destOrd="0" presId="urn:microsoft.com/office/officeart/2005/8/layout/cycle8"/>
    <dgm:cxn modelId="{62650663-3D4D-4F2B-B129-D292BB7FADF6}" type="presParOf" srcId="{F934705E-D663-4E80-88DB-1A22C9F9B49C}" destId="{81B17CE5-025A-47FA-9BF9-ACB18CF306DB}" srcOrd="5" destOrd="0" presId="urn:microsoft.com/office/officeart/2005/8/layout/cycle8"/>
    <dgm:cxn modelId="{DE6FA6CC-4BD1-4226-AD28-32773AA03720}" type="presParOf" srcId="{F934705E-D663-4E80-88DB-1A22C9F9B49C}" destId="{E1E045A7-1D3E-4D63-8E77-7272D9CE5C33}" srcOrd="6" destOrd="0" presId="urn:microsoft.com/office/officeart/2005/8/layout/cycle8"/>
    <dgm:cxn modelId="{899E7B2E-22C7-4BBE-83A9-D481B36A9548}" type="presParOf" srcId="{F934705E-D663-4E80-88DB-1A22C9F9B49C}" destId="{4E0AAACB-DD14-460D-9D17-24607553E498}" srcOrd="7" destOrd="0" presId="urn:microsoft.com/office/officeart/2005/8/layout/cycle8"/>
    <dgm:cxn modelId="{E1095228-E7E4-40EC-AF5B-140CF965B8B5}" type="presParOf" srcId="{F934705E-D663-4E80-88DB-1A22C9F9B49C}" destId="{B4B91A3E-44FA-4B3E-862E-1DFB659043CA}" srcOrd="8" destOrd="0" presId="urn:microsoft.com/office/officeart/2005/8/layout/cycle8"/>
    <dgm:cxn modelId="{99793295-D4CC-4405-8F89-9EBCC702A0D9}" type="presParOf" srcId="{F934705E-D663-4E80-88DB-1A22C9F9B49C}" destId="{9DB2E0E0-79A9-43BA-9289-0C8215D89A82}" srcOrd="9" destOrd="0" presId="urn:microsoft.com/office/officeart/2005/8/layout/cycle8"/>
    <dgm:cxn modelId="{9E6CA37F-01AF-4B4C-8596-512120AB7DA7}" type="presParOf" srcId="{F934705E-D663-4E80-88DB-1A22C9F9B49C}" destId="{52AF3C4F-A189-4CC2-AC72-D27965DBEDE8}" srcOrd="10" destOrd="0" presId="urn:microsoft.com/office/officeart/2005/8/layout/cycle8"/>
    <dgm:cxn modelId="{0ABC8C70-2DCC-46AB-A7DA-46049F800FCC}" type="presParOf" srcId="{F934705E-D663-4E80-88DB-1A22C9F9B49C}" destId="{7D32272C-E9AA-4E1A-A8A0-268F4F1AF1C4}" srcOrd="11" destOrd="0" presId="urn:microsoft.com/office/officeart/2005/8/layout/cycle8"/>
    <dgm:cxn modelId="{853C4556-3881-453A-826B-D5D7BDF497FC}" type="presParOf" srcId="{F934705E-D663-4E80-88DB-1A22C9F9B49C}" destId="{B1EF40D2-7C7E-416A-AA4E-FCE0F0352386}" srcOrd="12" destOrd="0" presId="urn:microsoft.com/office/officeart/2005/8/layout/cycle8"/>
    <dgm:cxn modelId="{A3C5E240-0230-4CE5-A0A4-7DCE2F66D970}" type="presParOf" srcId="{F934705E-D663-4E80-88DB-1A22C9F9B49C}" destId="{F2A8FFD6-36F1-4A9F-B4C8-D37BC344EA4E}" srcOrd="13" destOrd="0" presId="urn:microsoft.com/office/officeart/2005/8/layout/cycle8"/>
    <dgm:cxn modelId="{B5297B09-DD1F-4D3A-8D74-7E0B4241FEE2}" type="presParOf" srcId="{F934705E-D663-4E80-88DB-1A22C9F9B49C}" destId="{EDF476A0-5D9B-4EDA-9457-A0B2C0A9C752}" srcOrd="14" destOrd="0" presId="urn:microsoft.com/office/officeart/2005/8/layout/cycle8"/>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225FF-A504-4D1E-82CE-0B1AC6279DC8}">
      <dsp:nvSpPr>
        <dsp:cNvPr id="0" name=""/>
        <dsp:cNvSpPr/>
      </dsp:nvSpPr>
      <dsp:spPr>
        <a:xfrm>
          <a:off x="1482313" y="293726"/>
          <a:ext cx="3795854" cy="3795854"/>
        </a:xfrm>
        <a:prstGeom prst="pie">
          <a:avLst>
            <a:gd name="adj1" fmla="val 16200000"/>
            <a:gd name="adj2" fmla="val 18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20000"/>
            </a:lnSpc>
            <a:spcBef>
              <a:spcPct val="0"/>
            </a:spcBef>
            <a:spcAft>
              <a:spcPct val="35000"/>
            </a:spcAft>
            <a:buNone/>
          </a:pPr>
          <a:r>
            <a:rPr lang="vi-VN" sz="2400" b="1" kern="1200" dirty="0"/>
            <a:t>Phân mảnh</a:t>
          </a:r>
          <a:endParaRPr lang="en-US" sz="2400" b="1" kern="1200" dirty="0"/>
        </a:p>
      </dsp:txBody>
      <dsp:txXfrm>
        <a:off x="3482819" y="1098086"/>
        <a:ext cx="1355662" cy="1129718"/>
      </dsp:txXfrm>
    </dsp:sp>
    <dsp:sp modelId="{11FFAAC0-CA6A-473A-BC4F-077D4AEC074B}">
      <dsp:nvSpPr>
        <dsp:cNvPr id="0" name=""/>
        <dsp:cNvSpPr/>
      </dsp:nvSpPr>
      <dsp:spPr>
        <a:xfrm>
          <a:off x="1404137" y="429293"/>
          <a:ext cx="3795854" cy="3795854"/>
        </a:xfrm>
        <a:prstGeom prst="pie">
          <a:avLst>
            <a:gd name="adj1" fmla="val 1800000"/>
            <a:gd name="adj2" fmla="val 9000000"/>
          </a:avLst>
        </a:prstGeom>
        <a:gradFill rotWithShape="0">
          <a:gsLst>
            <a:gs pos="0">
              <a:schemeClr val="accent5">
                <a:hueOff val="10305216"/>
                <a:satOff val="-7880"/>
                <a:lumOff val="-1078"/>
                <a:alphaOff val="0"/>
                <a:satMod val="103000"/>
                <a:lumMod val="102000"/>
                <a:tint val="94000"/>
              </a:schemeClr>
            </a:gs>
            <a:gs pos="50000">
              <a:schemeClr val="accent5">
                <a:hueOff val="10305216"/>
                <a:satOff val="-7880"/>
                <a:lumOff val="-1078"/>
                <a:alphaOff val="0"/>
                <a:satMod val="110000"/>
                <a:lumMod val="100000"/>
                <a:shade val="100000"/>
              </a:schemeClr>
            </a:gs>
            <a:gs pos="100000">
              <a:schemeClr val="accent5">
                <a:hueOff val="10305216"/>
                <a:satOff val="-7880"/>
                <a:lumOff val="-107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20000"/>
            </a:lnSpc>
            <a:spcBef>
              <a:spcPct val="0"/>
            </a:spcBef>
            <a:spcAft>
              <a:spcPct val="35000"/>
            </a:spcAft>
            <a:buNone/>
          </a:pPr>
          <a:r>
            <a:rPr lang="vi-VN" sz="2400" b="1" kern="1200" dirty="0">
              <a:solidFill>
                <a:schemeClr val="tx1"/>
              </a:solidFill>
            </a:rPr>
            <a:t>Trinh sản</a:t>
          </a:r>
          <a:endParaRPr lang="en-US" sz="2400" b="1" kern="1200" dirty="0">
            <a:solidFill>
              <a:schemeClr val="tx1"/>
            </a:solidFill>
          </a:endParaRPr>
        </a:p>
      </dsp:txBody>
      <dsp:txXfrm>
        <a:off x="2307912" y="2892079"/>
        <a:ext cx="2033493" cy="994152"/>
      </dsp:txXfrm>
    </dsp:sp>
    <dsp:sp modelId="{B4B91A3E-44FA-4B3E-862E-1DFB659043CA}">
      <dsp:nvSpPr>
        <dsp:cNvPr id="0" name=""/>
        <dsp:cNvSpPr/>
      </dsp:nvSpPr>
      <dsp:spPr>
        <a:xfrm>
          <a:off x="1325960" y="293726"/>
          <a:ext cx="3795854" cy="3795854"/>
        </a:xfrm>
        <a:prstGeom prst="pie">
          <a:avLst>
            <a:gd name="adj1" fmla="val 9000000"/>
            <a:gd name="adj2" fmla="val 16200000"/>
          </a:avLst>
        </a:prstGeom>
        <a:gradFill rotWithShape="0">
          <a:gsLst>
            <a:gs pos="0">
              <a:schemeClr val="accent5">
                <a:hueOff val="20610432"/>
                <a:satOff val="-15760"/>
                <a:lumOff val="-2157"/>
                <a:alphaOff val="0"/>
                <a:satMod val="103000"/>
                <a:lumMod val="102000"/>
                <a:tint val="94000"/>
              </a:schemeClr>
            </a:gs>
            <a:gs pos="50000">
              <a:schemeClr val="accent5">
                <a:hueOff val="20610432"/>
                <a:satOff val="-15760"/>
                <a:lumOff val="-2157"/>
                <a:alphaOff val="0"/>
                <a:satMod val="110000"/>
                <a:lumMod val="100000"/>
                <a:shade val="100000"/>
              </a:schemeClr>
            </a:gs>
            <a:gs pos="100000">
              <a:schemeClr val="accent5">
                <a:hueOff val="20610432"/>
                <a:satOff val="-15760"/>
                <a:lumOff val="-215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20000"/>
            </a:lnSpc>
            <a:spcBef>
              <a:spcPct val="0"/>
            </a:spcBef>
            <a:spcAft>
              <a:spcPct val="35000"/>
            </a:spcAft>
            <a:buNone/>
          </a:pPr>
          <a:r>
            <a:rPr lang="vi-VN" sz="2400" b="1" kern="1200" dirty="0"/>
            <a:t>Nảy chổi</a:t>
          </a:r>
          <a:endParaRPr lang="en-US" sz="3600" b="1" kern="1200" dirty="0"/>
        </a:p>
      </dsp:txBody>
      <dsp:txXfrm>
        <a:off x="1765647" y="1098086"/>
        <a:ext cx="1355662" cy="1129718"/>
      </dsp:txXfrm>
    </dsp:sp>
    <dsp:sp modelId="{B1EF40D2-7C7E-416A-AA4E-FCE0F0352386}">
      <dsp:nvSpPr>
        <dsp:cNvPr id="0" name=""/>
        <dsp:cNvSpPr/>
      </dsp:nvSpPr>
      <dsp:spPr>
        <a:xfrm>
          <a:off x="1247645" y="58745"/>
          <a:ext cx="4265817" cy="4265817"/>
        </a:xfrm>
        <a:prstGeom prst="circularArrow">
          <a:avLst>
            <a:gd name="adj1" fmla="val 5085"/>
            <a:gd name="adj2" fmla="val 327528"/>
            <a:gd name="adj3" fmla="val 1472472"/>
            <a:gd name="adj4" fmla="val 16199432"/>
            <a:gd name="adj5" fmla="val 5932"/>
          </a:avLst>
        </a:prstGeom>
        <a:solidFill>
          <a:schemeClr val="accent5">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2A8FFD6-36F1-4A9F-B4C8-D37BC344EA4E}">
      <dsp:nvSpPr>
        <dsp:cNvPr id="0" name=""/>
        <dsp:cNvSpPr/>
      </dsp:nvSpPr>
      <dsp:spPr>
        <a:xfrm>
          <a:off x="1169155" y="194071"/>
          <a:ext cx="4265817" cy="4265817"/>
        </a:xfrm>
        <a:prstGeom prst="circularArrow">
          <a:avLst>
            <a:gd name="adj1" fmla="val 5085"/>
            <a:gd name="adj2" fmla="val 327528"/>
            <a:gd name="adj3" fmla="val 8671970"/>
            <a:gd name="adj4" fmla="val 1800502"/>
            <a:gd name="adj5" fmla="val 5932"/>
          </a:avLst>
        </a:prstGeom>
        <a:solidFill>
          <a:schemeClr val="accent5">
            <a:hueOff val="10305216"/>
            <a:satOff val="-7880"/>
            <a:lumOff val="-1078"/>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DF476A0-5D9B-4EDA-9457-A0B2C0A9C752}">
      <dsp:nvSpPr>
        <dsp:cNvPr id="0" name=""/>
        <dsp:cNvSpPr/>
      </dsp:nvSpPr>
      <dsp:spPr>
        <a:xfrm>
          <a:off x="1090666" y="58745"/>
          <a:ext cx="4265817" cy="4265817"/>
        </a:xfrm>
        <a:prstGeom prst="circularArrow">
          <a:avLst>
            <a:gd name="adj1" fmla="val 5085"/>
            <a:gd name="adj2" fmla="val 327528"/>
            <a:gd name="adj3" fmla="val 15873039"/>
            <a:gd name="adj4" fmla="val 9000000"/>
            <a:gd name="adj5" fmla="val 5932"/>
          </a:avLst>
        </a:prstGeom>
        <a:solidFill>
          <a:schemeClr val="accent5">
            <a:hueOff val="20610432"/>
            <a:satOff val="-15760"/>
            <a:lumOff val="-2157"/>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5/3/2024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5/3/2024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5/3/2024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5/3/2024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35C445F-F4E4-4B7A-A0D8-F389E92DE0A4}"/>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jpg"/><Relationship Id="rId3" Type="http://schemas.openxmlformats.org/officeDocument/2006/relationships/tags" Target="../tags/tag6.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5.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4.png"/><Relationship Id="rId2" Type="http://schemas.openxmlformats.org/officeDocument/2006/relationships/tags" Target="../tags/tag8.xml"/><Relationship Id="rId16" Type="http://schemas.openxmlformats.org/officeDocument/2006/relationships/image" Target="../media/image8.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3.png"/><Relationship Id="rId5" Type="http://schemas.openxmlformats.org/officeDocument/2006/relationships/tags" Target="../tags/tag11.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tags" Target="../tags/tag10.xml"/><Relationship Id="rId9" Type="http://schemas.openxmlformats.org/officeDocument/2006/relationships/image" Target="../media/image1.png"/><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15.xml"/><Relationship Id="rId21" Type="http://schemas.openxmlformats.org/officeDocument/2006/relationships/image" Target="../media/image22.jpeg"/><Relationship Id="rId7" Type="http://schemas.openxmlformats.org/officeDocument/2006/relationships/tags" Target="../tags/tag19.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tags" Target="../tags/tag14.xml"/><Relationship Id="rId16" Type="http://schemas.openxmlformats.org/officeDocument/2006/relationships/image" Target="../media/image6.png"/><Relationship Id="rId20" Type="http://schemas.openxmlformats.org/officeDocument/2006/relationships/image" Target="../media/image23.jp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png"/><Relationship Id="rId5" Type="http://schemas.openxmlformats.org/officeDocument/2006/relationships/tags" Target="../tags/tag17.xml"/><Relationship Id="rId15" Type="http://schemas.openxmlformats.org/officeDocument/2006/relationships/image" Target="../media/image5.png"/><Relationship Id="rId10" Type="http://schemas.openxmlformats.org/officeDocument/2006/relationships/slideLayout" Target="../slideLayouts/slideLayout1.xml"/><Relationship Id="rId19" Type="http://schemas.openxmlformats.org/officeDocument/2006/relationships/image" Target="../media/image18.jp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4.png"/><Relationship Id="rId22"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24.xml"/><Relationship Id="rId21" Type="http://schemas.openxmlformats.org/officeDocument/2006/relationships/image" Target="../media/image22.jpeg"/><Relationship Id="rId7" Type="http://schemas.openxmlformats.org/officeDocument/2006/relationships/tags" Target="../tags/tag28.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tags" Target="../tags/tag23.xml"/><Relationship Id="rId16" Type="http://schemas.openxmlformats.org/officeDocument/2006/relationships/image" Target="../media/image6.png"/><Relationship Id="rId20" Type="http://schemas.openxmlformats.org/officeDocument/2006/relationships/image" Target="../media/image23.jp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1.png"/><Relationship Id="rId5" Type="http://schemas.openxmlformats.org/officeDocument/2006/relationships/tags" Target="../tags/tag26.xml"/><Relationship Id="rId15" Type="http://schemas.openxmlformats.org/officeDocument/2006/relationships/image" Target="../media/image5.png"/><Relationship Id="rId10" Type="http://schemas.openxmlformats.org/officeDocument/2006/relationships/slideLayout" Target="../slideLayouts/slideLayout1.xml"/><Relationship Id="rId19" Type="http://schemas.openxmlformats.org/officeDocument/2006/relationships/image" Target="../media/image18.jp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image" Target="../media/image4.png"/><Relationship Id="rId22"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33.xml"/><Relationship Id="rId21" Type="http://schemas.openxmlformats.org/officeDocument/2006/relationships/image" Target="../media/image22.jpeg"/><Relationship Id="rId7" Type="http://schemas.openxmlformats.org/officeDocument/2006/relationships/tags" Target="../tags/tag37.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tags" Target="../tags/tag32.xml"/><Relationship Id="rId16" Type="http://schemas.openxmlformats.org/officeDocument/2006/relationships/image" Target="../media/image6.png"/><Relationship Id="rId20" Type="http://schemas.openxmlformats.org/officeDocument/2006/relationships/image" Target="../media/image23.jp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1.png"/><Relationship Id="rId5" Type="http://schemas.openxmlformats.org/officeDocument/2006/relationships/tags" Target="../tags/tag35.xml"/><Relationship Id="rId15" Type="http://schemas.openxmlformats.org/officeDocument/2006/relationships/image" Target="../media/image5.png"/><Relationship Id="rId23" Type="http://schemas.openxmlformats.org/officeDocument/2006/relationships/image" Target="../media/image12.png"/><Relationship Id="rId10" Type="http://schemas.openxmlformats.org/officeDocument/2006/relationships/slideLayout" Target="../slideLayouts/slideLayout1.xml"/><Relationship Id="rId19" Type="http://schemas.openxmlformats.org/officeDocument/2006/relationships/image" Target="../media/image18.jpg"/><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image" Target="../media/image4.png"/><Relationship Id="rId22"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4.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5.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7.jpe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8.jpeg"/><Relationship Id="rId4" Type="http://schemas.openxmlformats.org/officeDocument/2006/relationships/image" Target="../media/image3.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diagramQuickStyle" Target="../diagrams/quickStyle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diagramLayout" Target="../diagrams/layout1.xml"/><Relationship Id="rId5" Type="http://schemas.openxmlformats.org/officeDocument/2006/relationships/image" Target="../media/image5.png"/><Relationship Id="rId10" Type="http://schemas.openxmlformats.org/officeDocument/2006/relationships/diagramData" Target="../diagrams/data1.xml"/><Relationship Id="rId4" Type="http://schemas.openxmlformats.org/officeDocument/2006/relationships/image" Target="../media/image4.png"/><Relationship Id="rId9" Type="http://schemas.openxmlformats.org/officeDocument/2006/relationships/image" Target="../media/image1.png"/><Relationship Id="rId14" Type="http://schemas.microsoft.com/office/2007/relationships/diagramDrawing" Target="../diagrams/drawing1.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3.jpe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35.jpeg"/><Relationship Id="rId7" Type="http://schemas.openxmlformats.org/officeDocument/2006/relationships/image" Target="../media/image4.png"/><Relationship Id="rId12"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36.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7.jpe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8.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0.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2.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7.jpeg"/><Relationship Id="rId5" Type="http://schemas.openxmlformats.org/officeDocument/2006/relationships/image" Target="../media/image4.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9.jpeg"/><Relationship Id="rId5" Type="http://schemas.openxmlformats.org/officeDocument/2006/relationships/image" Target="../media/image4.png"/><Relationship Id="rId10" Type="http://schemas.openxmlformats.org/officeDocument/2006/relationships/image" Target="../media/image48.jpeg"/><Relationship Id="rId4" Type="http://schemas.openxmlformats.org/officeDocument/2006/relationships/image" Target="../media/image3.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1.jpeg"/><Relationship Id="rId5" Type="http://schemas.openxmlformats.org/officeDocument/2006/relationships/image" Target="../media/image4.png"/><Relationship Id="rId10" Type="http://schemas.openxmlformats.org/officeDocument/2006/relationships/image" Target="../media/image50.jpe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2.jpeg"/><Relationship Id="rId4" Type="http://schemas.openxmlformats.org/officeDocument/2006/relationships/image" Target="../media/image3.png"/><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4.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6.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tags" Target="../tags/tag42.xml"/><Relationship Id="rId21" Type="http://schemas.openxmlformats.org/officeDocument/2006/relationships/image" Target="../media/image12.png"/><Relationship Id="rId7" Type="http://schemas.openxmlformats.org/officeDocument/2006/relationships/tags" Target="../tags/tag46.xml"/><Relationship Id="rId12" Type="http://schemas.openxmlformats.org/officeDocument/2006/relationships/slideLayout" Target="../slideLayouts/slideLayout1.xml"/><Relationship Id="rId17" Type="http://schemas.openxmlformats.org/officeDocument/2006/relationships/image" Target="../media/image5.png"/><Relationship Id="rId2" Type="http://schemas.openxmlformats.org/officeDocument/2006/relationships/tags" Target="../tags/tag41.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5" Type="http://schemas.openxmlformats.org/officeDocument/2006/relationships/image" Target="../media/image3.png"/><Relationship Id="rId23" Type="http://schemas.openxmlformats.org/officeDocument/2006/relationships/image" Target="../media/image10.png"/><Relationship Id="rId10" Type="http://schemas.openxmlformats.org/officeDocument/2006/relationships/tags" Target="../tags/tag49.xml"/><Relationship Id="rId19" Type="http://schemas.openxmlformats.org/officeDocument/2006/relationships/image" Target="../media/image7.pn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image" Target="../media/image2.png"/><Relationship Id="rId22" Type="http://schemas.openxmlformats.org/officeDocument/2006/relationships/image" Target="../media/image61.jpe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3.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6.png"/><Relationship Id="rId4" Type="http://schemas.openxmlformats.org/officeDocument/2006/relationships/image" Target="../media/image3.png"/><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7.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image" Target="../media/image61.jpeg"/><Relationship Id="rId18" Type="http://schemas.openxmlformats.org/officeDocument/2006/relationships/image" Target="../media/image5.png"/><Relationship Id="rId3" Type="http://schemas.openxmlformats.org/officeDocument/2006/relationships/tags" Target="../tags/tag53.xml"/><Relationship Id="rId21" Type="http://schemas.openxmlformats.org/officeDocument/2006/relationships/image" Target="../media/image8.png"/><Relationship Id="rId7" Type="http://schemas.openxmlformats.org/officeDocument/2006/relationships/tags" Target="../tags/tag57.xml"/><Relationship Id="rId12" Type="http://schemas.openxmlformats.org/officeDocument/2006/relationships/slideLayout" Target="../slideLayouts/slideLayout1.xml"/><Relationship Id="rId17" Type="http://schemas.openxmlformats.org/officeDocument/2006/relationships/image" Target="../media/image4.png"/><Relationship Id="rId2" Type="http://schemas.openxmlformats.org/officeDocument/2006/relationships/tags" Target="../tags/tag5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5" Type="http://schemas.openxmlformats.org/officeDocument/2006/relationships/image" Target="../media/image2.png"/><Relationship Id="rId10" Type="http://schemas.openxmlformats.org/officeDocument/2006/relationships/tags" Target="../tags/tag60.xml"/><Relationship Id="rId19" Type="http://schemas.openxmlformats.org/officeDocument/2006/relationships/image" Target="../media/image6.png"/><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image" Target="../media/image1.png"/><Relationship Id="rId22" Type="http://schemas.openxmlformats.org/officeDocument/2006/relationships/image" Target="../media/image10.png"/></Relationships>
</file>

<file path=ppt/slides/_rels/slide5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61.jpeg"/><Relationship Id="rId18" Type="http://schemas.openxmlformats.org/officeDocument/2006/relationships/image" Target="../media/image5.png"/><Relationship Id="rId3" Type="http://schemas.openxmlformats.org/officeDocument/2006/relationships/tags" Target="../tags/tag64.xml"/><Relationship Id="rId21" Type="http://schemas.openxmlformats.org/officeDocument/2006/relationships/image" Target="../media/image8.png"/><Relationship Id="rId7" Type="http://schemas.openxmlformats.org/officeDocument/2006/relationships/tags" Target="../tags/tag68.xml"/><Relationship Id="rId12" Type="http://schemas.openxmlformats.org/officeDocument/2006/relationships/slideLayout" Target="../slideLayouts/slideLayout1.xml"/><Relationship Id="rId17" Type="http://schemas.openxmlformats.org/officeDocument/2006/relationships/image" Target="../media/image4.png"/><Relationship Id="rId2" Type="http://schemas.openxmlformats.org/officeDocument/2006/relationships/tags" Target="../tags/tag63.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openxmlformats.org/officeDocument/2006/relationships/image" Target="../media/image2.png"/><Relationship Id="rId10" Type="http://schemas.openxmlformats.org/officeDocument/2006/relationships/tags" Target="../tags/tag71.xml"/><Relationship Id="rId19" Type="http://schemas.openxmlformats.org/officeDocument/2006/relationships/image" Target="../media/image6.pn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1.png"/><Relationship Id="rId22" Type="http://schemas.openxmlformats.org/officeDocument/2006/relationships/image" Target="../media/image10.png"/></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8.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9.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910CFAF-BB3E-4840-BB24-52CE9F670986}"/>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8CFFC9CC-1905-4C9B-A90A-057682A7613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4C2D499E-42E6-4DF8-AFDE-0ADC19889E6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7" name="Picture 6">
            <a:extLst>
              <a:ext uri="{FF2B5EF4-FFF2-40B4-BE49-F238E27FC236}">
                <a16:creationId xmlns:a16="http://schemas.microsoft.com/office/drawing/2014/main" id="{33DF7A47-1AF3-47CB-9F71-D37BEBF495CA}"/>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8" name="Picture 7">
            <a:extLst>
              <a:ext uri="{FF2B5EF4-FFF2-40B4-BE49-F238E27FC236}">
                <a16:creationId xmlns:a16="http://schemas.microsoft.com/office/drawing/2014/main" id="{FDA1748A-64C2-422C-84CD-46585E82CA7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9" name="Picture 8">
            <a:extLst>
              <a:ext uri="{FF2B5EF4-FFF2-40B4-BE49-F238E27FC236}">
                <a16:creationId xmlns:a16="http://schemas.microsoft.com/office/drawing/2014/main" id="{03774714-BE71-465C-8EE0-2DF199E98911}"/>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0" name="Picture 9">
            <a:extLst>
              <a:ext uri="{FF2B5EF4-FFF2-40B4-BE49-F238E27FC236}">
                <a16:creationId xmlns:a16="http://schemas.microsoft.com/office/drawing/2014/main" id="{1A3DF6CA-ADA7-434D-A326-016EFBD9CD6F}"/>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BF808AFF-CDD5-488C-A49B-9249ACD827E8}"/>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2" name="Picture 11">
            <a:extLst>
              <a:ext uri="{FF2B5EF4-FFF2-40B4-BE49-F238E27FC236}">
                <a16:creationId xmlns:a16="http://schemas.microsoft.com/office/drawing/2014/main" id="{E2EF6ED3-6372-42EF-9F43-E7C99464AA3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3" name="Picture 12">
            <a:extLst>
              <a:ext uri="{FF2B5EF4-FFF2-40B4-BE49-F238E27FC236}">
                <a16:creationId xmlns:a16="http://schemas.microsoft.com/office/drawing/2014/main" id="{307A6025-4905-47C8-B6B8-F9795E878EE4}"/>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026" name="Picture 2" descr="Cool Coral Reef Wallpapers - Top Free Cool Coral Reef Backgrounds -  WallpaperAccess">
            <a:extLst>
              <a:ext uri="{FF2B5EF4-FFF2-40B4-BE49-F238E27FC236}">
                <a16:creationId xmlns:a16="http://schemas.microsoft.com/office/drawing/2014/main" id="{74918985-B4EC-4DC0-B682-E15CBC3CD5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8255" b="3313"/>
          <a:stretch/>
        </p:blipFill>
        <p:spPr bwMode="auto">
          <a:xfrm>
            <a:off x="0" y="2850702"/>
            <a:ext cx="12192000" cy="40072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AB93CF-B888-4AFC-B67F-8A5ABC6B3445}"/>
              </a:ext>
            </a:extLst>
          </p:cNvPr>
          <p:cNvSpPr txBox="1"/>
          <p:nvPr/>
        </p:nvSpPr>
        <p:spPr>
          <a:xfrm>
            <a:off x="1796756" y="1281968"/>
            <a:ext cx="9938044" cy="1339597"/>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Những </a:t>
            </a:r>
            <a:r>
              <a:rPr lang="vi-VN" sz="2400" b="1" dirty="0">
                <a:latin typeface="Arial" panose="020B0604020202020204" pitchFamily="34" charset="0"/>
                <a:cs typeface="Arial" panose="020B0604020202020204" pitchFamily="34" charset="0"/>
              </a:rPr>
              <a:t>"nhành cây" </a:t>
            </a:r>
            <a:r>
              <a:rPr lang="vi-VN" sz="2400" dirty="0">
                <a:latin typeface="Arial" panose="020B0604020202020204" pitchFamily="34" charset="0"/>
                <a:cs typeface="Arial" panose="020B0604020202020204" pitchFamily="34" charset="0"/>
              </a:rPr>
              <a:t>với màu sắc rực rỡ trong hình là các tập đoàn san hô gồm hàng nghìn cá thể dính liền với nhau, được tạo thành nhờ hình thức </a:t>
            </a:r>
            <a:r>
              <a:rPr lang="vi-VN" sz="2400" b="1" dirty="0">
                <a:solidFill>
                  <a:schemeClr val="accent6">
                    <a:lumMod val="50000"/>
                  </a:schemeClr>
                </a:solidFill>
                <a:latin typeface="Arial" panose="020B0604020202020204" pitchFamily="34" charset="0"/>
                <a:cs typeface="Arial" panose="020B0604020202020204" pitchFamily="34" charset="0"/>
              </a:rPr>
              <a:t>sinh sản vô tính</a:t>
            </a:r>
            <a:r>
              <a:rPr lang="vi-VN" sz="2400" dirty="0">
                <a:latin typeface="Arial" panose="020B0604020202020204" pitchFamily="34" charset="0"/>
                <a:cs typeface="Arial" panose="020B0604020202020204" pitchFamily="34" charset="0"/>
              </a:rPr>
              <a:t>. Vậy sinh sản vô tính là gì? </a:t>
            </a:r>
            <a:endParaRPr lang="vi-VN" sz="2400" dirty="0"/>
          </a:p>
        </p:txBody>
      </p:sp>
      <p:pic>
        <p:nvPicPr>
          <p:cNvPr id="2" name="Picture 2">
            <a:extLst>
              <a:ext uri="{FF2B5EF4-FFF2-40B4-BE49-F238E27FC236}">
                <a16:creationId xmlns:a16="http://schemas.microsoft.com/office/drawing/2014/main" id="{E3EAADAC-A16B-408D-A341-FD00A949EB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644" y="143875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8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5"/>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6"/>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7"/>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8"/>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9"/>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0"/>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1"/>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2"/>
          <a:stretch>
            <a:fillRect/>
          </a:stretch>
        </p:blipFill>
        <p:spPr>
          <a:xfrm rot="19449550">
            <a:off x="2745393" y="5795572"/>
            <a:ext cx="1596708" cy="2115173"/>
          </a:xfrm>
          <a:prstGeom prst="rect">
            <a:avLst/>
          </a:prstGeom>
        </p:spPr>
      </p:pic>
      <p:sp>
        <p:nvSpPr>
          <p:cNvPr id="14" name="TextBox 13">
            <a:extLst>
              <a:ext uri="{FF2B5EF4-FFF2-40B4-BE49-F238E27FC236}">
                <a16:creationId xmlns:a16="http://schemas.microsoft.com/office/drawing/2014/main" id="{5C95BB55-0F04-42D8-8F52-7A06C77B6186}"/>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Sinh sản vô tính ở trùng roi xanh</a:t>
            </a:r>
            <a:endParaRPr lang="vi-VN" sz="2800" b="1"/>
          </a:p>
        </p:txBody>
      </p:sp>
      <p:grpSp>
        <p:nvGrpSpPr>
          <p:cNvPr id="23" name="Group 22">
            <a:extLst>
              <a:ext uri="{FF2B5EF4-FFF2-40B4-BE49-F238E27FC236}">
                <a16:creationId xmlns:a16="http://schemas.microsoft.com/office/drawing/2014/main" id="{88AFB2BE-7540-4E68-8181-A5D9D13E29DC}"/>
              </a:ext>
            </a:extLst>
          </p:cNvPr>
          <p:cNvGrpSpPr/>
          <p:nvPr/>
        </p:nvGrpSpPr>
        <p:grpSpPr>
          <a:xfrm>
            <a:off x="0" y="1089867"/>
            <a:ext cx="11945257" cy="4041076"/>
            <a:chOff x="0" y="1089867"/>
            <a:chExt cx="11945257" cy="4041076"/>
          </a:xfrm>
        </p:grpSpPr>
        <p:pic>
          <p:nvPicPr>
            <p:cNvPr id="13" name="Picture 12">
              <a:extLst>
                <a:ext uri="{FF2B5EF4-FFF2-40B4-BE49-F238E27FC236}">
                  <a16:creationId xmlns:a16="http://schemas.microsoft.com/office/drawing/2014/main" id="{F082B31C-65BA-4AB4-A17F-6CB3E4F48AB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8" name="TextBox 17">
              <a:extLst>
                <a:ext uri="{FF2B5EF4-FFF2-40B4-BE49-F238E27FC236}">
                  <a16:creationId xmlns:a16="http://schemas.microsoft.com/office/drawing/2014/main" id="{568D9181-A4B5-437E-98EF-A2F2BAEFF1DA}"/>
                </a:ext>
              </a:extLst>
            </p:cNvPr>
            <p:cNvSpPr txBox="1">
              <a:spLocks noChangeAspect="1"/>
            </p:cNvSpPr>
            <p:nvPr>
              <p:custDataLst>
                <p:tags r:id="rId1"/>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0" name="TextBox 19">
              <a:extLst>
                <a:ext uri="{FF2B5EF4-FFF2-40B4-BE49-F238E27FC236}">
                  <a16:creationId xmlns:a16="http://schemas.microsoft.com/office/drawing/2014/main" id="{EFD7630E-5709-45B8-AFA0-FFDB35EF3F8F}"/>
                </a:ext>
              </a:extLst>
            </p:cNvPr>
            <p:cNvSpPr txBox="1">
              <a:spLocks noChangeAspect="1"/>
            </p:cNvSpPr>
            <p:nvPr>
              <p:custDataLst>
                <p:tags r:id="rId2"/>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2" name="TextBox 21">
              <a:extLst>
                <a:ext uri="{FF2B5EF4-FFF2-40B4-BE49-F238E27FC236}">
                  <a16:creationId xmlns:a16="http://schemas.microsoft.com/office/drawing/2014/main" id="{C8F21D9E-CAEE-428D-98C6-40FEA1D776F5}"/>
                </a:ext>
              </a:extLst>
            </p:cNvPr>
            <p:cNvSpPr txBox="1">
              <a:spLocks noChangeAspect="1"/>
            </p:cNvSpPr>
            <p:nvPr>
              <p:custDataLst>
                <p:tags r:id="rId3"/>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grpSp>
    </p:spTree>
    <p:extLst>
      <p:ext uri="{BB962C8B-B14F-4D97-AF65-F5344CB8AC3E}">
        <p14:creationId xmlns:p14="http://schemas.microsoft.com/office/powerpoint/2010/main" val="30679334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The Herball For FIX8 Kombucha | Drinks Formulation">
            <a:extLst>
              <a:ext uri="{FF2B5EF4-FFF2-40B4-BE49-F238E27FC236}">
                <a16:creationId xmlns:a16="http://schemas.microsoft.com/office/drawing/2014/main" id="{83D8E042-14A3-42B9-948E-55382AA995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8" b="-1"/>
          <a:stretch/>
        </p:blipFill>
        <p:spPr bwMode="auto">
          <a:xfrm>
            <a:off x="-1239285" y="-7301645"/>
            <a:ext cx="7033187" cy="1315716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8BED4F0D-2CE2-4EC1-95F4-DA1DBB2175DA}"/>
              </a:ext>
            </a:extLst>
          </p:cNvPr>
          <p:cNvSpPr txBox="1"/>
          <p:nvPr/>
        </p:nvSpPr>
        <p:spPr>
          <a:xfrm>
            <a:off x="2743200" y="5369808"/>
            <a:ext cx="6705600" cy="485710"/>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Sinh sản vô tính ở cây gừng</a:t>
            </a:r>
            <a:endParaRPr lang="vi-VN" sz="2800" b="1"/>
          </a:p>
        </p:txBody>
      </p:sp>
      <p:pic>
        <p:nvPicPr>
          <p:cNvPr id="4098" name="Picture 2" descr="Methods of Vegetative Propagation | Definition, Examples, Diagrams">
            <a:extLst>
              <a:ext uri="{FF2B5EF4-FFF2-40B4-BE49-F238E27FC236}">
                <a16:creationId xmlns:a16="http://schemas.microsoft.com/office/drawing/2014/main" id="{5331AC15-3DB4-41B4-9D62-28BAC09D06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4729" y="1275497"/>
            <a:ext cx="5167997" cy="3875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74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63C033F2-DEFD-4C23-A64D-8FE0D1787637}"/>
              </a:ext>
            </a:extLst>
          </p:cNvPr>
          <p:cNvGrpSpPr/>
          <p:nvPr/>
        </p:nvGrpSpPr>
        <p:grpSpPr>
          <a:xfrm>
            <a:off x="413658" y="-142095"/>
            <a:ext cx="11364685" cy="6062248"/>
            <a:chOff x="413658" y="-142095"/>
            <a:chExt cx="11364685" cy="6062248"/>
          </a:xfrm>
        </p:grpSpPr>
        <p:pic>
          <p:nvPicPr>
            <p:cNvPr id="14" name="Picture 13">
              <a:extLst>
                <a:ext uri="{FF2B5EF4-FFF2-40B4-BE49-F238E27FC236}">
                  <a16:creationId xmlns:a16="http://schemas.microsoft.com/office/drawing/2014/main" id="{B09EE9FE-DCE9-441F-887B-A0AC9667B2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4" name="TextBox 23">
              <a:extLst>
                <a:ext uri="{FF2B5EF4-FFF2-40B4-BE49-F238E27FC236}">
                  <a16:creationId xmlns:a16="http://schemas.microsoft.com/office/drawing/2014/main" id="{8593C142-2450-42B3-BC0A-4F819D68E702}"/>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6" name="TextBox 25">
              <a:extLst>
                <a:ext uri="{FF2B5EF4-FFF2-40B4-BE49-F238E27FC236}">
                  <a16:creationId xmlns:a16="http://schemas.microsoft.com/office/drawing/2014/main" id="{678C97CE-6B0B-4C59-9A12-05962E1D4046}"/>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28" name="TextBox 27">
              <a:extLst>
                <a:ext uri="{FF2B5EF4-FFF2-40B4-BE49-F238E27FC236}">
                  <a16:creationId xmlns:a16="http://schemas.microsoft.com/office/drawing/2014/main" id="{14AFAFD4-5587-452A-A17E-E11641E35CF8}"/>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0" name="TextBox 29">
              <a:extLst>
                <a:ext uri="{FF2B5EF4-FFF2-40B4-BE49-F238E27FC236}">
                  <a16:creationId xmlns:a16="http://schemas.microsoft.com/office/drawing/2014/main" id="{46F79FCE-2521-4791-8E0B-3BE3AFBD7639}"/>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2" name="TextBox 31">
              <a:extLst>
                <a:ext uri="{FF2B5EF4-FFF2-40B4-BE49-F238E27FC236}">
                  <a16:creationId xmlns:a16="http://schemas.microsoft.com/office/drawing/2014/main" id="{1A5F310C-A285-4885-ADD9-31C195DD3B37}"/>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4" name="TextBox 33">
              <a:extLst>
                <a:ext uri="{FF2B5EF4-FFF2-40B4-BE49-F238E27FC236}">
                  <a16:creationId xmlns:a16="http://schemas.microsoft.com/office/drawing/2014/main" id="{E2E4FB13-4EAE-46FF-BD1A-CA4D11FBDAD3}"/>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grpSp>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0"/>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1"/>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2"/>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3"/>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4"/>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5"/>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6"/>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A079873A-D7FB-4B44-A212-A70D28EF360C}"/>
              </a:ext>
            </a:extLst>
          </p:cNvPr>
          <p:cNvSpPr txBox="1"/>
          <p:nvPr/>
        </p:nvSpPr>
        <p:spPr>
          <a:xfrm>
            <a:off x="2514600" y="5355293"/>
            <a:ext cx="7162800" cy="485710"/>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Sinh sản bằng cách nảy chồi ở thủy tức</a:t>
            </a:r>
            <a:endParaRPr lang="vi-VN" sz="2800" b="1"/>
          </a:p>
        </p:txBody>
      </p:sp>
    </p:spTree>
    <p:extLst>
      <p:ext uri="{BB962C8B-B14F-4D97-AF65-F5344CB8AC3E}">
        <p14:creationId xmlns:p14="http://schemas.microsoft.com/office/powerpoint/2010/main" val="100224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1"/>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id="{922E9661-DC7A-4C69-A5CC-BD7A37AD292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id="{DFC0BBB9-05A6-4E99-91D3-EE82B7634C0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id="{13CA6079-23D6-4ED2-827F-FFA98B7C56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sp>
        <p:nvSpPr>
          <p:cNvPr id="31" name="TextBox 30">
            <a:extLst>
              <a:ext uri="{FF2B5EF4-FFF2-40B4-BE49-F238E27FC236}">
                <a16:creationId xmlns:a16="http://schemas.microsoft.com/office/drawing/2014/main" id="{B500B11E-77AE-40A4-A848-C4A1E71F80C3}"/>
              </a:ext>
            </a:extLst>
          </p:cNvPr>
          <p:cNvSpPr txBox="1"/>
          <p:nvPr/>
        </p:nvSpPr>
        <p:spPr>
          <a:xfrm>
            <a:off x="6077009" y="1073118"/>
            <a:ext cx="5657791" cy="834396"/>
          </a:xfrm>
          <a:prstGeom prst="rect">
            <a:avLst/>
          </a:prstGeom>
          <a:noFill/>
        </p:spPr>
        <p:txBody>
          <a:bodyPr wrap="square" lIns="0" tIns="0" rIns="0" bIns="0" rtlCol="0">
            <a:spAutoFit/>
          </a:bodyPr>
          <a:lstStyle/>
          <a:p>
            <a:pPr>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Quan sát hình kết hợp đọc thông tin phần II, đánh dấu </a:t>
            </a:r>
            <a:r>
              <a:rPr lang="vi-VN" sz="2200" b="1" dirty="0">
                <a:latin typeface="Arial" panose="020B0604020202020204" pitchFamily="34" charset="0"/>
                <a:cs typeface="Arial" panose="020B0604020202020204" pitchFamily="34" charset="0"/>
              </a:rPr>
              <a:t>X</a:t>
            </a:r>
            <a:r>
              <a:rPr lang="vi-VN" sz="2200" dirty="0">
                <a:latin typeface="Arial" panose="020B0604020202020204" pitchFamily="34" charset="0"/>
                <a:cs typeface="Arial" panose="020B0604020202020204" pitchFamily="34" charset="0"/>
              </a:rPr>
              <a:t> vào ô phù hợp:</a:t>
            </a:r>
            <a:endParaRPr lang="vi-VN" sz="2200" dirty="0"/>
          </a:p>
        </p:txBody>
      </p:sp>
      <p:pic>
        <p:nvPicPr>
          <p:cNvPr id="32" name="Picture 2">
            <a:extLst>
              <a:ext uri="{FF2B5EF4-FFF2-40B4-BE49-F238E27FC236}">
                <a16:creationId xmlns:a16="http://schemas.microsoft.com/office/drawing/2014/main" id="{44DFA39D-4B4F-4648-8E57-95017734ACB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62034" y="995221"/>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3">
            <a:extLst>
              <a:ext uri="{FF2B5EF4-FFF2-40B4-BE49-F238E27FC236}">
                <a16:creationId xmlns:a16="http://schemas.microsoft.com/office/drawing/2014/main" id="{7132B7DE-EF5A-4D43-816C-BB36EDD0A298}"/>
              </a:ext>
            </a:extLst>
          </p:cNvPr>
          <p:cNvGraphicFramePr>
            <a:graphicFrameLocks noGrp="1"/>
          </p:cNvGraphicFramePr>
          <p:nvPr>
            <p:extLst>
              <p:ext uri="{D42A27DB-BD31-4B8C-83A1-F6EECF244321}">
                <p14:modId xmlns:p14="http://schemas.microsoft.com/office/powerpoint/2010/main" val="3988857942"/>
              </p:ext>
            </p:extLst>
          </p:nvPr>
        </p:nvGraphicFramePr>
        <p:xfrm>
          <a:off x="4946750" y="2079393"/>
          <a:ext cx="7042050" cy="3598374"/>
        </p:xfrm>
        <a:graphic>
          <a:graphicData uri="http://schemas.openxmlformats.org/drawingml/2006/table">
            <a:tbl>
              <a:tblPr firstRow="1" bandRow="1">
                <a:tableStyleId>{5940675A-B579-460E-94D1-54222C63F5DA}</a:tableStyleId>
              </a:tblPr>
              <a:tblGrid>
                <a:gridCol w="1174650">
                  <a:extLst>
                    <a:ext uri="{9D8B030D-6E8A-4147-A177-3AD203B41FA5}">
                      <a16:colId xmlns:a16="http://schemas.microsoft.com/office/drawing/2014/main" val="1502527983"/>
                    </a:ext>
                  </a:extLst>
                </a:gridCol>
                <a:gridCol w="1752600">
                  <a:extLst>
                    <a:ext uri="{9D8B030D-6E8A-4147-A177-3AD203B41FA5}">
                      <a16:colId xmlns:a16="http://schemas.microsoft.com/office/drawing/2014/main" val="1193201891"/>
                    </a:ext>
                  </a:extLst>
                </a:gridCol>
                <a:gridCol w="1297980">
                  <a:extLst>
                    <a:ext uri="{9D8B030D-6E8A-4147-A177-3AD203B41FA5}">
                      <a16:colId xmlns:a16="http://schemas.microsoft.com/office/drawing/2014/main" val="2857638757"/>
                    </a:ext>
                  </a:extLst>
                </a:gridCol>
                <a:gridCol w="1408410">
                  <a:extLst>
                    <a:ext uri="{9D8B030D-6E8A-4147-A177-3AD203B41FA5}">
                      <a16:colId xmlns:a16="http://schemas.microsoft.com/office/drawing/2014/main" val="1220892666"/>
                    </a:ext>
                  </a:extLst>
                </a:gridCol>
                <a:gridCol w="1408410">
                  <a:extLst>
                    <a:ext uri="{9D8B030D-6E8A-4147-A177-3AD203B41FA5}">
                      <a16:colId xmlns:a16="http://schemas.microsoft.com/office/drawing/2014/main" val="411098937"/>
                    </a:ext>
                  </a:extLst>
                </a:gridCol>
              </a:tblGrid>
              <a:tr h="1578207">
                <a:tc>
                  <a:txBody>
                    <a:bodyPr/>
                    <a:lstStyle/>
                    <a:p>
                      <a:pPr algn="ctr"/>
                      <a:endParaRPr lang="vi-VN" sz="1600" noProof="0"/>
                    </a:p>
                  </a:txBody>
                  <a:tcPr anchor="ctr">
                    <a:solidFill>
                      <a:schemeClr val="accent5">
                        <a:lumMod val="20000"/>
                        <a:lumOff val="80000"/>
                      </a:schemeClr>
                    </a:solidFill>
                  </a:tcPr>
                </a:tc>
                <a:tc>
                  <a:txBody>
                    <a:bodyPr/>
                    <a:lstStyle/>
                    <a:p>
                      <a:pPr algn="ctr"/>
                      <a:r>
                        <a:rPr lang="vi-VN" sz="1600" b="1" noProof="0"/>
                        <a:t>Con sinh ra có sự kết hợp của </a:t>
                      </a:r>
                    </a:p>
                    <a:p>
                      <a:pPr algn="ctr"/>
                      <a:r>
                        <a:rPr lang="vi-VN" sz="1600" b="1" noProof="0"/>
                        <a:t>giao tử đực và </a:t>
                      </a:r>
                    </a:p>
                    <a:p>
                      <a:pPr algn="ctr"/>
                      <a:r>
                        <a:rPr lang="vi-VN" sz="1600" b="1" noProof="0"/>
                        <a:t>giao tử cái</a:t>
                      </a:r>
                    </a:p>
                  </a:txBody>
                  <a:tcPr anchor="ctr">
                    <a:solidFill>
                      <a:schemeClr val="accent5">
                        <a:lumMod val="20000"/>
                        <a:lumOff val="80000"/>
                      </a:schemeClr>
                    </a:solidFill>
                  </a:tcPr>
                </a:tc>
                <a:tc>
                  <a:txBody>
                    <a:bodyPr/>
                    <a:lstStyle/>
                    <a:p>
                      <a:pPr algn="ctr"/>
                      <a:r>
                        <a:rPr lang="vi-VN" sz="1600" b="1" noProof="0"/>
                        <a:t>Con sinh ra từ một phần cơ thể của mẹ</a:t>
                      </a:r>
                    </a:p>
                  </a:txBody>
                  <a:tcPr anchor="ctr">
                    <a:solidFill>
                      <a:schemeClr val="accent5">
                        <a:lumMod val="20000"/>
                        <a:lumOff val="80000"/>
                      </a:schemeClr>
                    </a:solidFill>
                  </a:tcPr>
                </a:tc>
                <a:tc>
                  <a:txBody>
                    <a:bodyPr/>
                    <a:lstStyle/>
                    <a:p>
                      <a:pPr algn="ctr"/>
                      <a:r>
                        <a:rPr lang="vi-VN" sz="1600" b="1" noProof="0"/>
                        <a:t>Con có các đặc điểm giống hệt mẹ</a:t>
                      </a:r>
                    </a:p>
                  </a:txBody>
                  <a:tcPr anchor="ctr">
                    <a:solidFill>
                      <a:schemeClr val="accent5">
                        <a:lumMod val="20000"/>
                        <a:lumOff val="80000"/>
                      </a:schemeClr>
                    </a:solidFill>
                  </a:tcPr>
                </a:tc>
                <a:tc>
                  <a:txBody>
                    <a:bodyPr/>
                    <a:lstStyle/>
                    <a:p>
                      <a:pPr algn="ctr"/>
                      <a:r>
                        <a:rPr lang="vi-VN" sz="1600" b="1" noProof="0"/>
                        <a:t>Con có những đặc điểm khác mẹ</a:t>
                      </a:r>
                    </a:p>
                  </a:txBody>
                  <a:tcPr anchor="ctr">
                    <a:solidFill>
                      <a:schemeClr val="accent5">
                        <a:lumMod val="20000"/>
                        <a:lumOff val="80000"/>
                      </a:schemeClr>
                    </a:solidFill>
                  </a:tcPr>
                </a:tc>
                <a:extLst>
                  <a:ext uri="{0D108BD9-81ED-4DB2-BD59-A6C34878D82A}">
                    <a16:rowId xmlns:a16="http://schemas.microsoft.com/office/drawing/2014/main" val="1297293137"/>
                  </a:ext>
                </a:extLst>
              </a:tr>
              <a:tr h="648567">
                <a:tc>
                  <a:txBody>
                    <a:bodyPr/>
                    <a:lstStyle/>
                    <a:p>
                      <a:r>
                        <a:rPr lang="vi-VN" sz="1600" noProof="0"/>
                        <a:t>Sinh sản ở trùng roi</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523106497"/>
                  </a:ext>
                </a:extLst>
              </a:tr>
              <a:tr h="685800">
                <a:tc>
                  <a:txBody>
                    <a:bodyPr/>
                    <a:lstStyle/>
                    <a:p>
                      <a:r>
                        <a:rPr lang="vi-VN" sz="1600" noProof="0"/>
                        <a:t>Sinh sản ở cây gừng</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661456616"/>
                  </a:ext>
                </a:extLst>
              </a:tr>
              <a:tr h="685800">
                <a:tc>
                  <a:txBody>
                    <a:bodyPr/>
                    <a:lstStyle/>
                    <a:p>
                      <a:r>
                        <a:rPr lang="vi-VN" sz="1600" noProof="0"/>
                        <a:t>Sinh sản ở thủy tức</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extLst>
                  <a:ext uri="{0D108BD9-81ED-4DB2-BD59-A6C34878D82A}">
                    <a16:rowId xmlns:a16="http://schemas.microsoft.com/office/drawing/2014/main" val="504018083"/>
                  </a:ext>
                </a:extLst>
              </a:tr>
            </a:tbl>
          </a:graphicData>
        </a:graphic>
      </p:graphicFrame>
    </p:spTree>
    <p:extLst>
      <p:ext uri="{BB962C8B-B14F-4D97-AF65-F5344CB8AC3E}">
        <p14:creationId xmlns:p14="http://schemas.microsoft.com/office/powerpoint/2010/main" val="244491693"/>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1"/>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id="{922E9661-DC7A-4C69-A5CC-BD7A37AD292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id="{DFC0BBB9-05A6-4E99-91D3-EE82B7634C0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id="{13CA6079-23D6-4ED2-827F-FFA98B7C56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sp>
        <p:nvSpPr>
          <p:cNvPr id="31" name="TextBox 30">
            <a:extLst>
              <a:ext uri="{FF2B5EF4-FFF2-40B4-BE49-F238E27FC236}">
                <a16:creationId xmlns:a16="http://schemas.microsoft.com/office/drawing/2014/main" id="{B500B11E-77AE-40A4-A848-C4A1E71F80C3}"/>
              </a:ext>
            </a:extLst>
          </p:cNvPr>
          <p:cNvSpPr txBox="1"/>
          <p:nvPr/>
        </p:nvSpPr>
        <p:spPr>
          <a:xfrm>
            <a:off x="6077009" y="1073118"/>
            <a:ext cx="5657791" cy="834396"/>
          </a:xfrm>
          <a:prstGeom prst="rect">
            <a:avLst/>
          </a:prstGeom>
          <a:noFill/>
        </p:spPr>
        <p:txBody>
          <a:bodyPr wrap="square" lIns="0" tIns="0" rIns="0" bIns="0" rtlCol="0">
            <a:spAutoFit/>
          </a:bodyPr>
          <a:lstStyle/>
          <a:p>
            <a:pPr>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Quan sát hình kết hợp đọc thông tin phần II, đánh dấu </a:t>
            </a:r>
            <a:r>
              <a:rPr lang="vi-VN" sz="2200" b="1" dirty="0">
                <a:latin typeface="Arial" panose="020B0604020202020204" pitchFamily="34" charset="0"/>
                <a:cs typeface="Arial" panose="020B0604020202020204" pitchFamily="34" charset="0"/>
              </a:rPr>
              <a:t>X</a:t>
            </a:r>
            <a:r>
              <a:rPr lang="vi-VN" sz="2200" dirty="0">
                <a:latin typeface="Arial" panose="020B0604020202020204" pitchFamily="34" charset="0"/>
                <a:cs typeface="Arial" panose="020B0604020202020204" pitchFamily="34" charset="0"/>
              </a:rPr>
              <a:t> vào ô phù hợp:</a:t>
            </a:r>
            <a:endParaRPr lang="vi-VN" sz="2200" dirty="0"/>
          </a:p>
        </p:txBody>
      </p:sp>
      <p:pic>
        <p:nvPicPr>
          <p:cNvPr id="32" name="Picture 2">
            <a:extLst>
              <a:ext uri="{FF2B5EF4-FFF2-40B4-BE49-F238E27FC236}">
                <a16:creationId xmlns:a16="http://schemas.microsoft.com/office/drawing/2014/main" id="{44DFA39D-4B4F-4648-8E57-95017734ACB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62034" y="995221"/>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3">
            <a:extLst>
              <a:ext uri="{FF2B5EF4-FFF2-40B4-BE49-F238E27FC236}">
                <a16:creationId xmlns:a16="http://schemas.microsoft.com/office/drawing/2014/main" id="{7132B7DE-EF5A-4D43-816C-BB36EDD0A298}"/>
              </a:ext>
            </a:extLst>
          </p:cNvPr>
          <p:cNvGraphicFramePr>
            <a:graphicFrameLocks noGrp="1"/>
          </p:cNvGraphicFramePr>
          <p:nvPr>
            <p:extLst>
              <p:ext uri="{D42A27DB-BD31-4B8C-83A1-F6EECF244321}">
                <p14:modId xmlns:p14="http://schemas.microsoft.com/office/powerpoint/2010/main" val="2625598826"/>
              </p:ext>
            </p:extLst>
          </p:nvPr>
        </p:nvGraphicFramePr>
        <p:xfrm>
          <a:off x="4946750" y="2079393"/>
          <a:ext cx="7042050" cy="3598374"/>
        </p:xfrm>
        <a:graphic>
          <a:graphicData uri="http://schemas.openxmlformats.org/drawingml/2006/table">
            <a:tbl>
              <a:tblPr firstRow="1" bandRow="1">
                <a:tableStyleId>{5940675A-B579-460E-94D1-54222C63F5DA}</a:tableStyleId>
              </a:tblPr>
              <a:tblGrid>
                <a:gridCol w="1174650">
                  <a:extLst>
                    <a:ext uri="{9D8B030D-6E8A-4147-A177-3AD203B41FA5}">
                      <a16:colId xmlns:a16="http://schemas.microsoft.com/office/drawing/2014/main" val="1502527983"/>
                    </a:ext>
                  </a:extLst>
                </a:gridCol>
                <a:gridCol w="1752600">
                  <a:extLst>
                    <a:ext uri="{9D8B030D-6E8A-4147-A177-3AD203B41FA5}">
                      <a16:colId xmlns:a16="http://schemas.microsoft.com/office/drawing/2014/main" val="1193201891"/>
                    </a:ext>
                  </a:extLst>
                </a:gridCol>
                <a:gridCol w="1297980">
                  <a:extLst>
                    <a:ext uri="{9D8B030D-6E8A-4147-A177-3AD203B41FA5}">
                      <a16:colId xmlns:a16="http://schemas.microsoft.com/office/drawing/2014/main" val="2857638757"/>
                    </a:ext>
                  </a:extLst>
                </a:gridCol>
                <a:gridCol w="1408410">
                  <a:extLst>
                    <a:ext uri="{9D8B030D-6E8A-4147-A177-3AD203B41FA5}">
                      <a16:colId xmlns:a16="http://schemas.microsoft.com/office/drawing/2014/main" val="1220892666"/>
                    </a:ext>
                  </a:extLst>
                </a:gridCol>
                <a:gridCol w="1408410">
                  <a:extLst>
                    <a:ext uri="{9D8B030D-6E8A-4147-A177-3AD203B41FA5}">
                      <a16:colId xmlns:a16="http://schemas.microsoft.com/office/drawing/2014/main" val="411098937"/>
                    </a:ext>
                  </a:extLst>
                </a:gridCol>
              </a:tblGrid>
              <a:tr h="1578207">
                <a:tc>
                  <a:txBody>
                    <a:bodyPr/>
                    <a:lstStyle/>
                    <a:p>
                      <a:pPr algn="ctr"/>
                      <a:endParaRPr lang="vi-VN" sz="1600" noProof="0"/>
                    </a:p>
                  </a:txBody>
                  <a:tcPr anchor="ctr">
                    <a:solidFill>
                      <a:schemeClr val="accent5">
                        <a:lumMod val="20000"/>
                        <a:lumOff val="80000"/>
                      </a:schemeClr>
                    </a:solidFill>
                  </a:tcPr>
                </a:tc>
                <a:tc>
                  <a:txBody>
                    <a:bodyPr/>
                    <a:lstStyle/>
                    <a:p>
                      <a:pPr algn="ctr"/>
                      <a:r>
                        <a:rPr lang="vi-VN" sz="1600" b="1" noProof="0"/>
                        <a:t>Con sinh ra có sự kết hợp của </a:t>
                      </a:r>
                    </a:p>
                    <a:p>
                      <a:pPr algn="ctr"/>
                      <a:r>
                        <a:rPr lang="vi-VN" sz="1600" b="1" noProof="0"/>
                        <a:t>giao tử đực và </a:t>
                      </a:r>
                    </a:p>
                    <a:p>
                      <a:pPr algn="ctr"/>
                      <a:r>
                        <a:rPr lang="vi-VN" sz="1600" b="1" noProof="0"/>
                        <a:t>giao tử cái</a:t>
                      </a:r>
                    </a:p>
                  </a:txBody>
                  <a:tcPr anchor="ctr">
                    <a:solidFill>
                      <a:schemeClr val="accent5">
                        <a:lumMod val="20000"/>
                        <a:lumOff val="80000"/>
                      </a:schemeClr>
                    </a:solidFill>
                  </a:tcPr>
                </a:tc>
                <a:tc>
                  <a:txBody>
                    <a:bodyPr/>
                    <a:lstStyle/>
                    <a:p>
                      <a:pPr algn="ctr"/>
                      <a:r>
                        <a:rPr lang="vi-VN" sz="1600" b="1" noProof="0"/>
                        <a:t>Con sinh ra từ một phần cơ thể của mẹ</a:t>
                      </a:r>
                    </a:p>
                  </a:txBody>
                  <a:tcPr anchor="ctr">
                    <a:solidFill>
                      <a:schemeClr val="accent5">
                        <a:lumMod val="20000"/>
                        <a:lumOff val="80000"/>
                      </a:schemeClr>
                    </a:solidFill>
                  </a:tcPr>
                </a:tc>
                <a:tc>
                  <a:txBody>
                    <a:bodyPr/>
                    <a:lstStyle/>
                    <a:p>
                      <a:pPr algn="ctr"/>
                      <a:r>
                        <a:rPr lang="vi-VN" sz="1600" b="1" noProof="0"/>
                        <a:t>Con có các đặc điểm giống hệt mẹ</a:t>
                      </a:r>
                    </a:p>
                  </a:txBody>
                  <a:tcPr anchor="ctr">
                    <a:solidFill>
                      <a:schemeClr val="accent5">
                        <a:lumMod val="20000"/>
                        <a:lumOff val="80000"/>
                      </a:schemeClr>
                    </a:solidFill>
                  </a:tcPr>
                </a:tc>
                <a:tc>
                  <a:txBody>
                    <a:bodyPr/>
                    <a:lstStyle/>
                    <a:p>
                      <a:pPr algn="ctr"/>
                      <a:r>
                        <a:rPr lang="vi-VN" sz="1600" b="1" noProof="0"/>
                        <a:t>Con có những đặc điểm khác mẹ</a:t>
                      </a:r>
                    </a:p>
                  </a:txBody>
                  <a:tcPr anchor="ctr">
                    <a:solidFill>
                      <a:schemeClr val="accent5">
                        <a:lumMod val="20000"/>
                        <a:lumOff val="80000"/>
                      </a:schemeClr>
                    </a:solidFill>
                  </a:tcPr>
                </a:tc>
                <a:extLst>
                  <a:ext uri="{0D108BD9-81ED-4DB2-BD59-A6C34878D82A}">
                    <a16:rowId xmlns:a16="http://schemas.microsoft.com/office/drawing/2014/main" val="1297293137"/>
                  </a:ext>
                </a:extLst>
              </a:tr>
              <a:tr h="648567">
                <a:tc>
                  <a:txBody>
                    <a:bodyPr/>
                    <a:lstStyle/>
                    <a:p>
                      <a:r>
                        <a:rPr lang="vi-VN" sz="1600" noProof="0"/>
                        <a:t>Sinh sản ở trùng roi</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523106497"/>
                  </a:ext>
                </a:extLst>
              </a:tr>
              <a:tr h="685800">
                <a:tc>
                  <a:txBody>
                    <a:bodyPr/>
                    <a:lstStyle/>
                    <a:p>
                      <a:r>
                        <a:rPr lang="vi-VN" sz="1600" noProof="0"/>
                        <a:t>Sinh sản ở cây gừng</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661456616"/>
                  </a:ext>
                </a:extLst>
              </a:tr>
              <a:tr h="685800">
                <a:tc>
                  <a:txBody>
                    <a:bodyPr/>
                    <a:lstStyle/>
                    <a:p>
                      <a:r>
                        <a:rPr lang="vi-VN" sz="1600" noProof="0"/>
                        <a:t>Sinh sản ở thủy tức</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extLst>
                  <a:ext uri="{0D108BD9-81ED-4DB2-BD59-A6C34878D82A}">
                    <a16:rowId xmlns:a16="http://schemas.microsoft.com/office/drawing/2014/main" val="504018083"/>
                  </a:ext>
                </a:extLst>
              </a:tr>
            </a:tbl>
          </a:graphicData>
        </a:graphic>
      </p:graphicFrame>
    </p:spTree>
    <p:extLst>
      <p:ext uri="{BB962C8B-B14F-4D97-AF65-F5344CB8AC3E}">
        <p14:creationId xmlns:p14="http://schemas.microsoft.com/office/powerpoint/2010/main" val="184969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1"/>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id="{922E9661-DC7A-4C69-A5CC-BD7A37AD292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id="{DFC0BBB9-05A6-4E99-91D3-EE82B7634C0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id="{13CA6079-23D6-4ED2-827F-FFA98B7C56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sp>
        <p:nvSpPr>
          <p:cNvPr id="31" name="TextBox 30">
            <a:extLst>
              <a:ext uri="{FF2B5EF4-FFF2-40B4-BE49-F238E27FC236}">
                <a16:creationId xmlns:a16="http://schemas.microsoft.com/office/drawing/2014/main" id="{B500B11E-77AE-40A4-A848-C4A1E71F80C3}"/>
              </a:ext>
            </a:extLst>
          </p:cNvPr>
          <p:cNvSpPr txBox="1"/>
          <p:nvPr/>
        </p:nvSpPr>
        <p:spPr>
          <a:xfrm>
            <a:off x="6077009" y="1073118"/>
            <a:ext cx="5657791" cy="834396"/>
          </a:xfrm>
          <a:prstGeom prst="rect">
            <a:avLst/>
          </a:prstGeom>
          <a:noFill/>
        </p:spPr>
        <p:txBody>
          <a:bodyPr wrap="square" lIns="0" tIns="0" rIns="0" bIns="0" rtlCol="0">
            <a:spAutoFit/>
          </a:bodyPr>
          <a:lstStyle/>
          <a:p>
            <a:pPr>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2: </a:t>
            </a:r>
            <a:r>
              <a:rPr lang="vi-VN" sz="2200" dirty="0">
                <a:latin typeface="Arial" panose="020B0604020202020204" pitchFamily="34" charset="0"/>
                <a:cs typeface="Arial" panose="020B0604020202020204" pitchFamily="34" charset="0"/>
              </a:rPr>
              <a:t>Dựa vào kết quả ở câu hỏi 1, em hãy nêu các đặc điểm của sinh sản vô tính.</a:t>
            </a:r>
            <a:endParaRPr lang="vi-VN" sz="2200" dirty="0"/>
          </a:p>
        </p:txBody>
      </p:sp>
      <p:pic>
        <p:nvPicPr>
          <p:cNvPr id="32" name="Picture 2">
            <a:extLst>
              <a:ext uri="{FF2B5EF4-FFF2-40B4-BE49-F238E27FC236}">
                <a16:creationId xmlns:a16="http://schemas.microsoft.com/office/drawing/2014/main" id="{44DFA39D-4B4F-4648-8E57-95017734ACB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62034" y="995221"/>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904B384-4179-43B7-B158-B65139F07169}"/>
              </a:ext>
            </a:extLst>
          </p:cNvPr>
          <p:cNvGrpSpPr/>
          <p:nvPr/>
        </p:nvGrpSpPr>
        <p:grpSpPr>
          <a:xfrm>
            <a:off x="5059932" y="2076387"/>
            <a:ext cx="1524000" cy="457250"/>
            <a:chOff x="800100" y="1783116"/>
            <a:chExt cx="1524000" cy="457250"/>
          </a:xfrm>
        </p:grpSpPr>
        <p:sp>
          <p:nvSpPr>
            <p:cNvPr id="36" name="Rectangle 35">
              <a:extLst>
                <a:ext uri="{FF2B5EF4-FFF2-40B4-BE49-F238E27FC236}">
                  <a16:creationId xmlns:a16="http://schemas.microsoft.com/office/drawing/2014/main" id="{DAEFAA32-38C4-4602-B10E-ECEC50FE0713}"/>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TextBox 36">
              <a:extLst>
                <a:ext uri="{FF2B5EF4-FFF2-40B4-BE49-F238E27FC236}">
                  <a16:creationId xmlns:a16="http://schemas.microsoft.com/office/drawing/2014/main" id="{607D2BD7-E6D2-4A59-9752-D6E6C68BE462}"/>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42" name="Picture 2">
            <a:extLst>
              <a:ext uri="{FF2B5EF4-FFF2-40B4-BE49-F238E27FC236}">
                <a16:creationId xmlns:a16="http://schemas.microsoft.com/office/drawing/2014/main" id="{0A772F35-CF93-4D0F-9139-FACF0F51080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78982" y="288483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6736345B-FC2E-E1FD-571B-02D271B67CFB}"/>
              </a:ext>
            </a:extLst>
          </p:cNvPr>
          <p:cNvSpPr txBox="1"/>
          <p:nvPr/>
        </p:nvSpPr>
        <p:spPr>
          <a:xfrm>
            <a:off x="6095726" y="2918846"/>
            <a:ext cx="5639074" cy="3034998"/>
          </a:xfrm>
          <a:prstGeom prst="rect">
            <a:avLst/>
          </a:prstGeom>
          <a:noFill/>
        </p:spPr>
        <p:txBody>
          <a:bodyPr wrap="square" lIns="0" tIns="0" rIns="0" bIns="0" rtlCol="0">
            <a:spAutoFit/>
          </a:bodyPr>
          <a:lstStyle>
            <a:defPPr>
              <a:defRPr lang="en-US"/>
            </a:defPPr>
            <a:lvl1pPr>
              <a:lnSpc>
                <a:spcPct val="130000"/>
              </a:lnSpc>
              <a:defRPr sz="22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rgbClr val="C00000"/>
                </a:solidFill>
              </a:rPr>
              <a:t>Đặc đi</a:t>
            </a:r>
            <a:r>
              <a:rPr lang="en-US" dirty="0">
                <a:solidFill>
                  <a:srgbClr val="C00000"/>
                </a:solidFill>
              </a:rPr>
              <a:t>ể</a:t>
            </a:r>
            <a:r>
              <a:rPr lang="vi-VN" dirty="0">
                <a:solidFill>
                  <a:srgbClr val="C00000"/>
                </a:solidFill>
              </a:rPr>
              <a:t>m của sinh sản vô tính:</a:t>
            </a:r>
          </a:p>
          <a:p>
            <a:pPr marL="342900" indent="-342900">
              <a:buFont typeface="Courier New" panose="02070309020205020404" pitchFamily="49" charset="0"/>
              <a:buChar char="o"/>
            </a:pPr>
            <a:r>
              <a:rPr lang="vi-VN" b="0" dirty="0">
                <a:solidFill>
                  <a:schemeClr val="tx1"/>
                </a:solidFill>
              </a:rPr>
              <a:t>Con sinh ra </a:t>
            </a:r>
            <a:r>
              <a:rPr lang="vi-VN" dirty="0">
                <a:solidFill>
                  <a:schemeClr val="tx1"/>
                </a:solidFill>
              </a:rPr>
              <a:t>không</a:t>
            </a:r>
            <a:r>
              <a:rPr lang="vi-VN" b="0" dirty="0">
                <a:solidFill>
                  <a:schemeClr val="tx1"/>
                </a:solidFill>
              </a:rPr>
              <a:t> có sự kết hợp của giao tử đực và giao tử cái</a:t>
            </a:r>
            <a:r>
              <a:rPr lang="en-US" b="0" dirty="0">
                <a:solidFill>
                  <a:schemeClr val="tx1"/>
                </a:solidFill>
              </a:rPr>
              <a:t>.</a:t>
            </a:r>
            <a:endParaRPr lang="vi-VN" b="0" dirty="0">
              <a:solidFill>
                <a:schemeClr val="tx1"/>
              </a:solidFill>
            </a:endParaRPr>
          </a:p>
          <a:p>
            <a:pPr marL="342900" indent="-342900">
              <a:buFont typeface="Courier New" panose="02070309020205020404" pitchFamily="49" charset="0"/>
              <a:buChar char="o"/>
            </a:pPr>
            <a:r>
              <a:rPr lang="vi-VN" b="0" dirty="0">
                <a:solidFill>
                  <a:schemeClr val="tx1"/>
                </a:solidFill>
              </a:rPr>
              <a:t>Cơ thể con được cấu tạo thành từ </a:t>
            </a:r>
            <a:r>
              <a:rPr lang="vi-VN" dirty="0">
                <a:solidFill>
                  <a:schemeClr val="tx1"/>
                </a:solidFill>
              </a:rPr>
              <a:t>một phần </a:t>
            </a:r>
            <a:r>
              <a:rPr lang="vi-VN" b="0" dirty="0">
                <a:solidFill>
                  <a:schemeClr val="tx1"/>
                </a:solidFill>
              </a:rPr>
              <a:t>của cơ thể mẹ</a:t>
            </a:r>
            <a:r>
              <a:rPr lang="en-US" b="0" dirty="0">
                <a:solidFill>
                  <a:schemeClr val="tx1"/>
                </a:solidFill>
              </a:rPr>
              <a:t>.</a:t>
            </a:r>
            <a:endParaRPr lang="vi-VN" b="0" dirty="0">
              <a:solidFill>
                <a:schemeClr val="tx1"/>
              </a:solidFill>
            </a:endParaRPr>
          </a:p>
          <a:p>
            <a:pPr marL="342900" indent="-342900">
              <a:buFont typeface="Courier New" panose="02070309020205020404" pitchFamily="49" charset="0"/>
              <a:buChar char="o"/>
            </a:pPr>
            <a:r>
              <a:rPr lang="vi-VN" b="0" dirty="0">
                <a:solidFill>
                  <a:schemeClr val="tx1"/>
                </a:solidFill>
              </a:rPr>
              <a:t>Con cái sinh ra </a:t>
            </a:r>
            <a:r>
              <a:rPr lang="vi-VN" dirty="0">
                <a:solidFill>
                  <a:schemeClr val="tx1"/>
                </a:solidFill>
              </a:rPr>
              <a:t>giống nhau</a:t>
            </a:r>
            <a:r>
              <a:rPr lang="vi-VN" b="0" dirty="0">
                <a:solidFill>
                  <a:schemeClr val="tx1"/>
                </a:solidFill>
              </a:rPr>
              <a:t> và </a:t>
            </a:r>
            <a:r>
              <a:rPr lang="vi-VN" dirty="0">
                <a:solidFill>
                  <a:schemeClr val="tx1"/>
                </a:solidFill>
              </a:rPr>
              <a:t>giống cá thể mẹ</a:t>
            </a:r>
            <a:r>
              <a:rPr lang="en-US" b="0" dirty="0">
                <a:solidFill>
                  <a:schemeClr val="tx1"/>
                </a:solidFill>
              </a:rPr>
              <a:t>.</a:t>
            </a:r>
            <a:endParaRPr lang="vi-VN" b="0" dirty="0">
              <a:solidFill>
                <a:schemeClr val="tx1"/>
              </a:solidFill>
            </a:endParaRPr>
          </a:p>
        </p:txBody>
      </p:sp>
    </p:spTree>
    <p:extLst>
      <p:ext uri="{BB962C8B-B14F-4D97-AF65-F5344CB8AC3E}">
        <p14:creationId xmlns:p14="http://schemas.microsoft.com/office/powerpoint/2010/main" val="269826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2. CÁC HÌNH THỨC SINH SẢN VÔ TÍNH Ở THỰC VẬT</a:t>
            </a:r>
          </a:p>
        </p:txBody>
      </p:sp>
      <p:sp>
        <p:nvSpPr>
          <p:cNvPr id="20" name="TextBox 19">
            <a:extLst>
              <a:ext uri="{FF2B5EF4-FFF2-40B4-BE49-F238E27FC236}">
                <a16:creationId xmlns:a16="http://schemas.microsoft.com/office/drawing/2014/main" id="{498B940D-83C4-4B2F-99D4-8CCE527F2AB7}"/>
              </a:ext>
            </a:extLst>
          </p:cNvPr>
          <p:cNvSpPr txBox="1"/>
          <p:nvPr/>
        </p:nvSpPr>
        <p:spPr>
          <a:xfrm>
            <a:off x="1905000" y="2236056"/>
            <a:ext cx="9601200" cy="877933"/>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dirty="0">
                <a:solidFill>
                  <a:schemeClr val="tx1"/>
                </a:solidFill>
              </a:rPr>
              <a:t>Thực vật có hai hình thức sinh sản vô tính là </a:t>
            </a:r>
            <a:r>
              <a:rPr lang="vi-VN" sz="2400" b="1" dirty="0">
                <a:solidFill>
                  <a:schemeClr val="tx1"/>
                </a:solidFill>
              </a:rPr>
              <a:t>sinh sản sinh dưỡng </a:t>
            </a:r>
            <a:r>
              <a:rPr lang="vi-VN" sz="2400" dirty="0">
                <a:solidFill>
                  <a:schemeClr val="tx1"/>
                </a:solidFill>
              </a:rPr>
              <a:t>và </a:t>
            </a:r>
            <a:r>
              <a:rPr lang="vi-VN" sz="2400" b="1" dirty="0">
                <a:solidFill>
                  <a:schemeClr val="tx1"/>
                </a:solidFill>
              </a:rPr>
              <a:t>sinh sản bào tử</a:t>
            </a:r>
            <a:r>
              <a:rPr lang="vi-VN" sz="2400" dirty="0">
                <a:solidFill>
                  <a:schemeClr val="tx1"/>
                </a:solidFill>
              </a:rPr>
              <a:t>. Trong đó, sinh </a:t>
            </a:r>
            <a:r>
              <a:rPr lang="vi-VN" sz="2400" b="1" dirty="0">
                <a:solidFill>
                  <a:srgbClr val="C00000"/>
                </a:solidFill>
              </a:rPr>
              <a:t>sản sinh dưỡng </a:t>
            </a:r>
            <a:r>
              <a:rPr lang="vi-VN" sz="2400" dirty="0">
                <a:solidFill>
                  <a:schemeClr val="tx1"/>
                </a:solidFill>
              </a:rPr>
              <a:t>là chủ yếu.</a:t>
            </a:r>
          </a:p>
        </p:txBody>
      </p:sp>
      <p:pic>
        <p:nvPicPr>
          <p:cNvPr id="26" name="Picture 2">
            <a:extLst>
              <a:ext uri="{FF2B5EF4-FFF2-40B4-BE49-F238E27FC236}">
                <a16:creationId xmlns:a16="http://schemas.microsoft.com/office/drawing/2014/main" id="{737B4571-8457-492F-AE73-5D98FE3863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2172102"/>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ypes of Vegetative Propagation">
            <a:extLst>
              <a:ext uri="{FF2B5EF4-FFF2-40B4-BE49-F238E27FC236}">
                <a16:creationId xmlns:a16="http://schemas.microsoft.com/office/drawing/2014/main" id="{974C6378-4958-4E16-96F7-47EB2BD1859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8494" b="43938"/>
          <a:stretch/>
        </p:blipFill>
        <p:spPr bwMode="auto">
          <a:xfrm>
            <a:off x="0" y="3429000"/>
            <a:ext cx="1219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541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2. CÁC HÌNH THỨC SINH SẢN VÔ TÍNH Ở THỰC VẬT</a:t>
            </a:r>
          </a:p>
        </p:txBody>
      </p:sp>
      <p:sp>
        <p:nvSpPr>
          <p:cNvPr id="21" name="TextBox 20">
            <a:extLst>
              <a:ext uri="{FF2B5EF4-FFF2-40B4-BE49-F238E27FC236}">
                <a16:creationId xmlns:a16="http://schemas.microsoft.com/office/drawing/2014/main" id="{CFA9FC1C-48EF-457E-96D2-00371A1D417E}"/>
              </a:ext>
            </a:extLst>
          </p:cNvPr>
          <p:cNvSpPr txBox="1"/>
          <p:nvPr/>
        </p:nvSpPr>
        <p:spPr>
          <a:xfrm>
            <a:off x="1905000" y="2144941"/>
            <a:ext cx="9601200" cy="877933"/>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b="1" dirty="0"/>
              <a:t>Sinh sản sinh dưỡng l</a:t>
            </a:r>
            <a:r>
              <a:rPr lang="vi-VN" sz="2400" dirty="0"/>
              <a:t>à hình thức sinh sản trong đó cơ thể mới được hình thành từ cơ quan sinh dưỡng của cơ thể mẹ (như </a:t>
            </a:r>
            <a:r>
              <a:rPr lang="vi-VN" sz="2400" b="1" dirty="0"/>
              <a:t>rễ, thân,</a:t>
            </a:r>
            <a:r>
              <a:rPr lang="en-US" sz="2400" b="1" dirty="0"/>
              <a:t> </a:t>
            </a:r>
            <a:r>
              <a:rPr lang="vi-VN" sz="2400" b="1" dirty="0"/>
              <a:t>lá</a:t>
            </a:r>
            <a:r>
              <a:rPr lang="vi-VN" sz="2400" dirty="0"/>
              <a:t>).</a:t>
            </a:r>
          </a:p>
        </p:txBody>
      </p:sp>
      <p:pic>
        <p:nvPicPr>
          <p:cNvPr id="26" name="Picture 2">
            <a:extLst>
              <a:ext uri="{FF2B5EF4-FFF2-40B4-BE49-F238E27FC236}">
                <a16:creationId xmlns:a16="http://schemas.microsoft.com/office/drawing/2014/main" id="{737B4571-8457-492F-AE73-5D98FE3863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2086377"/>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egetative Reproduction | Definition, Examples, Diagrams">
            <a:extLst>
              <a:ext uri="{FF2B5EF4-FFF2-40B4-BE49-F238E27FC236}">
                <a16:creationId xmlns:a16="http://schemas.microsoft.com/office/drawing/2014/main" id="{66688F27-B35F-4BC8-A1F3-D3670686B7D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9647" b="35907"/>
          <a:stretch/>
        </p:blipFill>
        <p:spPr bwMode="auto">
          <a:xfrm>
            <a:off x="1524" y="3212778"/>
            <a:ext cx="12188952" cy="364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09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744392"/>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1410049" y="979714"/>
            <a:ext cx="9371902" cy="1390381"/>
            <a:chOff x="838898" y="355600"/>
            <a:chExt cx="9371902" cy="1390381"/>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355600"/>
              <a:ext cx="8264071" cy="1390381"/>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dirty="0">
                  <a:latin typeface="Arial" panose="020B0604020202020204" pitchFamily="34" charset="0"/>
                  <a:cs typeface="Arial" panose="020B0604020202020204" pitchFamily="34" charset="0"/>
                </a:rPr>
                <a:t>Hãy kể tên một số loài cây có khả năng sinh sản bằng rễ, thân, lá mà em biết. Vì sao người ta gọi hình thức sinh sản từ rễ, thân, lá là sinh sản sinh dưỡng?</a:t>
              </a:r>
              <a:endParaRPr lang="vi-VN" sz="2400"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593590"/>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
            <a:extLst>
              <a:ext uri="{FF2B5EF4-FFF2-40B4-BE49-F238E27FC236}">
                <a16:creationId xmlns:a16="http://schemas.microsoft.com/office/drawing/2014/main" id="{9EAE5240-7298-448C-9852-434115E9FF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4949711"/>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A4FFB393-6797-410E-ACF1-91FB72BBAF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350828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5C47ED4-86BA-FA74-1188-5C9D1C6D26CF}"/>
              </a:ext>
            </a:extLst>
          </p:cNvPr>
          <p:cNvSpPr txBox="1"/>
          <p:nvPr/>
        </p:nvSpPr>
        <p:spPr>
          <a:xfrm>
            <a:off x="2101939" y="3474983"/>
            <a:ext cx="9167566" cy="910249"/>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Một số loài cây khác có khả năng sinh sản bằng rễ, thân, lá: cây khoai tây, hành lá, gừng, tỏi, cây sống đời, cây thuốc bỏng,...</a:t>
            </a:r>
          </a:p>
        </p:txBody>
      </p:sp>
      <p:sp>
        <p:nvSpPr>
          <p:cNvPr id="24" name="TextBox 23">
            <a:extLst>
              <a:ext uri="{FF2B5EF4-FFF2-40B4-BE49-F238E27FC236}">
                <a16:creationId xmlns:a16="http://schemas.microsoft.com/office/drawing/2014/main" id="{5366D284-BA79-0FCF-6E53-AB4A7CC7B0FF}"/>
              </a:ext>
            </a:extLst>
          </p:cNvPr>
          <p:cNvSpPr txBox="1"/>
          <p:nvPr/>
        </p:nvSpPr>
        <p:spPr>
          <a:xfrm>
            <a:off x="2094096" y="4535178"/>
            <a:ext cx="9167566" cy="1390381"/>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chemeClr val="tx1"/>
                </a:solidFill>
              </a:rPr>
              <a:t>Giải thích: </a:t>
            </a:r>
            <a:r>
              <a:rPr lang="vi-VN" b="0" dirty="0">
                <a:solidFill>
                  <a:schemeClr val="tx1"/>
                </a:solidFill>
              </a:rPr>
              <a:t>Do rễ, thân, là là những cơ quan sinh dưỡng của cây. Nên khả năng tạo thành cây mới từ một phần cơ quan sinh dưỡng của cây được gọi là sinh sản sinh dưỡng tự nhiên</a:t>
            </a:r>
          </a:p>
        </p:txBody>
      </p:sp>
    </p:spTree>
    <p:extLst>
      <p:ext uri="{BB962C8B-B14F-4D97-AF65-F5344CB8AC3E}">
        <p14:creationId xmlns:p14="http://schemas.microsoft.com/office/powerpoint/2010/main" val="325357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A5BE4373-9CAC-4637-965D-9D0A232B45A0}"/>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rễ ở cây khoai lang</a:t>
            </a:r>
            <a:endParaRPr lang="vi-VN" sz="2800" b="1" dirty="0"/>
          </a:p>
        </p:txBody>
      </p:sp>
      <p:pic>
        <p:nvPicPr>
          <p:cNvPr id="7172" name="Picture 4" descr="‌‌How‌ ‌to‌ ‌Grow‌ ‌Sweet‌ ‌Potato‌ ‌Slips‌ ‌in‌ ‌Containers">
            <a:extLst>
              <a:ext uri="{FF2B5EF4-FFF2-40B4-BE49-F238E27FC236}">
                <a16:creationId xmlns:a16="http://schemas.microsoft.com/office/drawing/2014/main" id="{FA42A146-DAE5-496A-9512-1F2A2A7757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9375" y="1122966"/>
            <a:ext cx="6953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66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B687EA-60FA-407A-900E-967B83E21DD8}"/>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591035" y="2928449"/>
            <a:ext cx="7009932" cy="2114169"/>
          </a:xfrm>
          <a:prstGeom prst="rect">
            <a:avLst/>
          </a:prstGeom>
          <a:noFill/>
        </p:spPr>
        <p:txBody>
          <a:bodyPr wrap="none" lIns="0" tIns="0" rIns="0" bIns="0" rtlCol="0">
            <a:spAutoFit/>
          </a:bodyPr>
          <a:lstStyle/>
          <a:p>
            <a:pPr algn="ctr">
              <a:lnSpc>
                <a:spcPct val="120000"/>
              </a:lnSpc>
            </a:pPr>
            <a:r>
              <a:rPr lang="vi-VN" sz="6000" b="1"/>
              <a:t>SINH SẢN VÔ TÍNH</a:t>
            </a:r>
          </a:p>
          <a:p>
            <a:pPr algn="ctr">
              <a:lnSpc>
                <a:spcPct val="120000"/>
              </a:lnSpc>
            </a:pPr>
            <a:r>
              <a:rPr lang="vi-VN" sz="6000" b="1"/>
              <a:t>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1256859" y="1701457"/>
            <a:ext cx="9678291" cy="1207382"/>
          </a:xfrm>
          <a:prstGeom prst="rect">
            <a:avLst/>
          </a:prstGeom>
          <a:noFill/>
        </p:spPr>
        <p:txBody>
          <a:bodyPr wrap="none" lIns="0" tIns="0" rIns="0" bIns="0" rtlCol="0">
            <a:spAutoFit/>
          </a:bodyPr>
          <a:lstStyle/>
          <a:p>
            <a:pPr algn="ctr">
              <a:lnSpc>
                <a:spcPct val="120000"/>
              </a:lnSpc>
            </a:pPr>
            <a:r>
              <a:rPr lang="vi-VN" sz="7200" b="1">
                <a:solidFill>
                  <a:schemeClr val="accent6">
                    <a:lumMod val="50000"/>
                  </a:schemeClr>
                </a:solidFill>
              </a:rPr>
              <a:t>Tiet 127 – 129. BÀI 39:</a:t>
            </a:r>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6F98DFBB-3C7D-4D7B-89A9-040E85A1FF84}"/>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8" name="Picture 7">
            <a:extLst>
              <a:ext uri="{FF2B5EF4-FFF2-40B4-BE49-F238E27FC236}">
                <a16:creationId xmlns:a16="http://schemas.microsoft.com/office/drawing/2014/main" id="{A4DBB3DC-15EE-41C8-B778-A7AAD85FE26F}"/>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0" name="Picture 9">
            <a:extLst>
              <a:ext uri="{FF2B5EF4-FFF2-40B4-BE49-F238E27FC236}">
                <a16:creationId xmlns:a16="http://schemas.microsoft.com/office/drawing/2014/main" id="{FC09F3DA-33BC-43B2-B42E-DC5E9F60A6DF}"/>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1" name="Picture 10">
            <a:extLst>
              <a:ext uri="{FF2B5EF4-FFF2-40B4-BE49-F238E27FC236}">
                <a16:creationId xmlns:a16="http://schemas.microsoft.com/office/drawing/2014/main" id="{7862A6F5-1B26-4E3E-BFE1-AC434708BEDC}"/>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2" name="Picture 11">
            <a:extLst>
              <a:ext uri="{FF2B5EF4-FFF2-40B4-BE49-F238E27FC236}">
                <a16:creationId xmlns:a16="http://schemas.microsoft.com/office/drawing/2014/main" id="{F5F06B2A-6F28-4980-AEB1-3214A88210B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3" name="Picture 12">
            <a:extLst>
              <a:ext uri="{FF2B5EF4-FFF2-40B4-BE49-F238E27FC236}">
                <a16:creationId xmlns:a16="http://schemas.microsoft.com/office/drawing/2014/main" id="{2F381B5B-D35D-4180-A0E0-0C7DE26C1778}"/>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9"/>
          <a:stretch>
            <a:fillRect/>
          </a:stretch>
        </p:blipFill>
        <p:spPr>
          <a:xfrm rot="19449550">
            <a:off x="2745393" y="5795572"/>
            <a:ext cx="1596708" cy="2115173"/>
          </a:xfrm>
          <a:prstGeom prst="rect">
            <a:avLst/>
          </a:prstGeom>
        </p:spPr>
      </p:pic>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95369A6-E27D-4964-A5AF-3FFD45D53735}"/>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lá ở cây lá bỏng</a:t>
            </a:r>
            <a:endParaRPr lang="vi-VN" sz="2800" b="1" dirty="0"/>
          </a:p>
        </p:txBody>
      </p:sp>
      <p:pic>
        <p:nvPicPr>
          <p:cNvPr id="8196" name="Picture 4" descr="Cây Sống Đời Wiki - Cây Lá Bỏng (Sống Đời)">
            <a:extLst>
              <a:ext uri="{FF2B5EF4-FFF2-40B4-BE49-F238E27FC236}">
                <a16:creationId xmlns:a16="http://schemas.microsoft.com/office/drawing/2014/main" id="{8727803A-CE2E-462C-9EEE-C4953D5B19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0690" y="1384301"/>
            <a:ext cx="535062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98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E5811C91-0D19-4BC6-A32B-388F7E8DB661}"/>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thân ở cây dâu tây</a:t>
            </a:r>
            <a:endParaRPr lang="vi-VN" sz="2800" b="1" dirty="0"/>
          </a:p>
        </p:txBody>
      </p:sp>
      <p:pic>
        <p:nvPicPr>
          <p:cNvPr id="9222" name="Picture 6" descr="Reproduction (GCSE) — the science hive">
            <a:extLst>
              <a:ext uri="{FF2B5EF4-FFF2-40B4-BE49-F238E27FC236}">
                <a16:creationId xmlns:a16="http://schemas.microsoft.com/office/drawing/2014/main" id="{B8DB2D42-A434-4E41-A486-5361E5CCD3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6950" y="1103086"/>
            <a:ext cx="7658100" cy="4043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94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5811C91-0D19-4BC6-A32B-388F7E8DB661}"/>
              </a:ext>
            </a:extLst>
          </p:cNvPr>
          <p:cNvSpPr txBox="1"/>
          <p:nvPr/>
        </p:nvSpPr>
        <p:spPr>
          <a:xfrm>
            <a:off x="2868721" y="609600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của cây tỏi</a:t>
            </a:r>
            <a:endParaRPr lang="vi-VN" sz="2800" b="1" dirty="0"/>
          </a:p>
        </p:txBody>
      </p:sp>
      <p:pic>
        <p:nvPicPr>
          <p:cNvPr id="1026" name="Picture 2" descr="Trồng tỏi tại nhà chưa bao giờ dễ dàng đến thế!">
            <a:extLst>
              <a:ext uri="{FF2B5EF4-FFF2-40B4-BE49-F238E27FC236}">
                <a16:creationId xmlns:a16="http://schemas.microsoft.com/office/drawing/2014/main" id="{74B1E5E0-22F8-90E8-1D2A-17A24A7AF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76290"/>
            <a:ext cx="6973345" cy="5718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ủ Tỏi, Tép Tỏi, Tải File PNG - KhoThietKe.Net">
            <a:extLst>
              <a:ext uri="{FF2B5EF4-FFF2-40B4-BE49-F238E27FC236}">
                <a16:creationId xmlns:a16="http://schemas.microsoft.com/office/drawing/2014/main" id="{5F22945B-5DB6-17E0-7158-B1ACB2A86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33" y="3533710"/>
            <a:ext cx="5286375"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4603414-9F2D-912C-F409-27047CDBD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392" y="295079"/>
            <a:ext cx="3105142" cy="325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33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1A1B"/>
        </a:solidFill>
        <a:effectLst/>
      </p:bgPr>
    </p:bg>
    <p:spTree>
      <p:nvGrpSpPr>
        <p:cNvPr id="1" name=""/>
        <p:cNvGrpSpPr/>
        <p:nvPr/>
      </p:nvGrpSpPr>
      <p:grpSpPr>
        <a:xfrm>
          <a:off x="0" y="0"/>
          <a:ext cx="0" cy="0"/>
          <a:chOff x="0" y="0"/>
          <a:chExt cx="0" cy="0"/>
        </a:xfrm>
      </p:grpSpPr>
      <p:pic>
        <p:nvPicPr>
          <p:cNvPr id="2052" name="Picture 4" descr="Kỹ thuật trồng và chăm sóc hành lá chi tiết nhất | Cleanipedia">
            <a:extLst>
              <a:ext uri="{FF2B5EF4-FFF2-40B4-BE49-F238E27FC236}">
                <a16:creationId xmlns:a16="http://schemas.microsoft.com/office/drawing/2014/main" id="{1D31F1E9-4F22-AE4B-1798-99FDD91F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685800"/>
            <a:ext cx="9429750" cy="529590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3D9521-2EF9-C311-B302-55BD38EFE734}"/>
              </a:ext>
            </a:extLst>
          </p:cNvPr>
          <p:cNvSpPr txBox="1"/>
          <p:nvPr/>
        </p:nvSpPr>
        <p:spPr>
          <a:xfrm>
            <a:off x="2868721" y="6096000"/>
            <a:ext cx="6705600" cy="485710"/>
          </a:xfrm>
          <a:prstGeom prst="rect">
            <a:avLst/>
          </a:prstGeom>
          <a:noFill/>
        </p:spPr>
        <p:txBody>
          <a:bodyPr wrap="square" lIns="0" tIns="0" rIns="0" bIns="0" rtlCol="0">
            <a:spAutoFit/>
          </a:bodyPr>
          <a:lstStyle/>
          <a:p>
            <a:pPr algn="ctr">
              <a:lnSpc>
                <a:spcPct val="125000"/>
              </a:lnSpc>
            </a:pPr>
            <a:r>
              <a:rPr lang="vi-VN" sz="2800" b="1" dirty="0">
                <a:solidFill>
                  <a:schemeClr val="bg1"/>
                </a:solidFill>
                <a:latin typeface="Arial" panose="020B0604020202020204" pitchFamily="34" charset="0"/>
                <a:cs typeface="Arial" panose="020B0604020202020204" pitchFamily="34" charset="0"/>
              </a:rPr>
              <a:t>Sinh sản của cây hành lá</a:t>
            </a:r>
            <a:endParaRPr lang="vi-VN" sz="2800" b="1" dirty="0">
              <a:solidFill>
                <a:schemeClr val="bg1"/>
              </a:solidFill>
            </a:endParaRPr>
          </a:p>
        </p:txBody>
      </p:sp>
    </p:spTree>
    <p:extLst>
      <p:ext uri="{BB962C8B-B14F-4D97-AF65-F5344CB8AC3E}">
        <p14:creationId xmlns:p14="http://schemas.microsoft.com/office/powerpoint/2010/main" val="419672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sp>
        <p:nvSpPr>
          <p:cNvPr id="39" name="TextBox 38">
            <a:extLst>
              <a:ext uri="{FF2B5EF4-FFF2-40B4-BE49-F238E27FC236}">
                <a16:creationId xmlns:a16="http://schemas.microsoft.com/office/drawing/2014/main" id="{F8D60350-9836-4D2F-8BC4-A2F5DA65470E}"/>
              </a:ext>
            </a:extLst>
          </p:cNvPr>
          <p:cNvSpPr txBox="1"/>
          <p:nvPr/>
        </p:nvSpPr>
        <p:spPr>
          <a:xfrm>
            <a:off x="1712833" y="2040617"/>
            <a:ext cx="9982200" cy="485710"/>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vi-VN" sz="2800" b="1" dirty="0">
                <a:solidFill>
                  <a:schemeClr val="tx1"/>
                </a:solidFill>
              </a:rPr>
              <a:t>Hãy kể tên một số hình thức sinh sản vô tính ở động vật?</a:t>
            </a:r>
          </a:p>
        </p:txBody>
      </p:sp>
      <p:graphicFrame>
        <p:nvGraphicFramePr>
          <p:cNvPr id="14" name="Diagram 13">
            <a:extLst>
              <a:ext uri="{FF2B5EF4-FFF2-40B4-BE49-F238E27FC236}">
                <a16:creationId xmlns:a16="http://schemas.microsoft.com/office/drawing/2014/main" id="{7A09EFF8-A6B2-4EC5-F766-210D1B31F747}"/>
              </a:ext>
            </a:extLst>
          </p:cNvPr>
          <p:cNvGraphicFramePr/>
          <p:nvPr>
            <p:extLst>
              <p:ext uri="{D42A27DB-BD31-4B8C-83A1-F6EECF244321}">
                <p14:modId xmlns:p14="http://schemas.microsoft.com/office/powerpoint/2010/main" val="2517282521"/>
              </p:ext>
            </p:extLst>
          </p:nvPr>
        </p:nvGraphicFramePr>
        <p:xfrm>
          <a:off x="3043227" y="2481084"/>
          <a:ext cx="6604129" cy="451887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291733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Graphic spid="1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53E72C2-582D-421C-8809-65239657D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2668" y="3255817"/>
            <a:ext cx="6732813" cy="3591475"/>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a. Nảy chồi </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9"/>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0"/>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2303508"/>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8D60350-9836-4D2F-8BC4-A2F5DA65470E}"/>
              </a:ext>
            </a:extLst>
          </p:cNvPr>
          <p:cNvSpPr txBox="1"/>
          <p:nvPr/>
        </p:nvSpPr>
        <p:spPr>
          <a:xfrm>
            <a:off x="1903332" y="2072482"/>
            <a:ext cx="9831467" cy="1801262"/>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pPr algn="just"/>
            <a:r>
              <a:rPr lang="vi-VN" sz="2400" b="1" dirty="0">
                <a:solidFill>
                  <a:srgbClr val="C00000"/>
                </a:solidFill>
              </a:rPr>
              <a:t>Nảy chồi </a:t>
            </a:r>
            <a:r>
              <a:rPr lang="vi-VN" sz="2400" dirty="0">
                <a:solidFill>
                  <a:schemeClr val="tx1"/>
                </a:solidFill>
              </a:rPr>
              <a:t>là hình thức sinh sản trong đó </a:t>
            </a:r>
            <a:r>
              <a:rPr lang="vi-VN" sz="2400" b="1" dirty="0">
                <a:solidFill>
                  <a:srgbClr val="C00000"/>
                </a:solidFill>
              </a:rPr>
              <a:t>“chồi” </a:t>
            </a:r>
            <a:r>
              <a:rPr lang="vi-VN" sz="2400" dirty="0">
                <a:solidFill>
                  <a:schemeClr val="tx1"/>
                </a:solidFill>
              </a:rPr>
              <a:t>được mọc ra từ cơ thể mẹ, </a:t>
            </a:r>
            <a:r>
              <a:rPr lang="vi-VN" sz="2400" b="1" dirty="0">
                <a:solidFill>
                  <a:srgbClr val="C00000"/>
                </a:solidFill>
              </a:rPr>
              <a:t>lớn dần lên </a:t>
            </a:r>
            <a:r>
              <a:rPr lang="vi-VN" sz="2400" dirty="0">
                <a:solidFill>
                  <a:srgbClr val="C00000"/>
                </a:solidFill>
              </a:rPr>
              <a:t>và </a:t>
            </a:r>
            <a:r>
              <a:rPr lang="vi-VN" sz="2400" b="1" dirty="0">
                <a:solidFill>
                  <a:srgbClr val="C00000"/>
                </a:solidFill>
              </a:rPr>
              <a:t>tách ra khỏi cơ thể mẹ </a:t>
            </a:r>
            <a:r>
              <a:rPr lang="vi-VN" sz="2400" dirty="0">
                <a:solidFill>
                  <a:schemeClr val="tx1"/>
                </a:solidFill>
              </a:rPr>
              <a:t>thành cơ thể mới như ở thủy tức hoặc vẫn dính với cơ thể mẹ tạo thành tập đoàn gồm nhiều cá thể như ở san hô.</a:t>
            </a:r>
          </a:p>
        </p:txBody>
      </p:sp>
    </p:spTree>
    <p:extLst>
      <p:ext uri="{BB962C8B-B14F-4D97-AF65-F5344CB8AC3E}">
        <p14:creationId xmlns:p14="http://schemas.microsoft.com/office/powerpoint/2010/main" val="15989565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b. Phân mảnh</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045" y="217764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ED05F00-01FA-4CDA-B7A4-A970B5C08672}"/>
              </a:ext>
            </a:extLst>
          </p:cNvPr>
          <p:cNvSpPr txBox="1"/>
          <p:nvPr/>
        </p:nvSpPr>
        <p:spPr>
          <a:xfrm>
            <a:off x="407518" y="3224490"/>
            <a:ext cx="4565405" cy="2724592"/>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Là hình thức sinh sản mà </a:t>
            </a:r>
            <a:r>
              <a:rPr lang="vi-VN" sz="2400" b="1" dirty="0">
                <a:solidFill>
                  <a:srgbClr val="C00000"/>
                </a:solidFill>
              </a:rPr>
              <a:t>mỗi mảnh nhỏ riêng biệt của cơ thể mẹ có thể phát triển thành một cơ thể mới hoàn chỉnh</a:t>
            </a:r>
            <a:r>
              <a:rPr lang="vi-VN" sz="2400" dirty="0">
                <a:solidFill>
                  <a:srgbClr val="C00000"/>
                </a:solidFill>
              </a:rPr>
              <a:t>.</a:t>
            </a:r>
            <a:r>
              <a:rPr lang="vi-VN" sz="2400" dirty="0"/>
              <a:t> Hình thức sinh sản này xảy ra </a:t>
            </a:r>
            <a:r>
              <a:rPr lang="vi-VN" sz="2400" b="1" dirty="0"/>
              <a:t>ở giun dẹp hoặc sao biển.</a:t>
            </a:r>
          </a:p>
        </p:txBody>
      </p:sp>
      <p:pic>
        <p:nvPicPr>
          <p:cNvPr id="1026" name="Picture 2" descr="Asexual Reproduction Vector Images (45)">
            <a:extLst>
              <a:ext uri="{FF2B5EF4-FFF2-40B4-BE49-F238E27FC236}">
                <a16:creationId xmlns:a16="http://schemas.microsoft.com/office/drawing/2014/main" id="{5400ED65-B7C3-4169-87D6-D07D4FDA8B3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223" b="20555"/>
          <a:stretch/>
        </p:blipFill>
        <p:spPr bwMode="auto">
          <a:xfrm>
            <a:off x="5456981" y="1762347"/>
            <a:ext cx="6625930" cy="32160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BE0B77F1-2A8A-4866-9A66-76F8CDBCEB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7282" y="2177646"/>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273822F0-7FA9-47E3-97BF-5C30191E36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3519" y="217764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E4F0BA6B-FBBE-499E-B0F3-98CE8741510D}"/>
              </a:ext>
            </a:extLst>
          </p:cNvPr>
          <p:cNvSpPr txBox="1"/>
          <p:nvPr/>
        </p:nvSpPr>
        <p:spPr>
          <a:xfrm>
            <a:off x="5417146" y="5144567"/>
            <a:ext cx="6705600" cy="416268"/>
          </a:xfrm>
          <a:prstGeom prst="rect">
            <a:avLst/>
          </a:prstGeom>
          <a:noFill/>
        </p:spPr>
        <p:txBody>
          <a:bodyPr wrap="square" lIns="0" tIns="0" rIns="0" bIns="0" rtlCol="0">
            <a:spAutoFit/>
          </a:bodyPr>
          <a:lstStyle/>
          <a:p>
            <a:pPr algn="ctr">
              <a:lnSpc>
                <a:spcPct val="125000"/>
              </a:lnSpc>
            </a:pPr>
            <a:r>
              <a:rPr lang="vi-VN" sz="2400" b="1" dirty="0">
                <a:latin typeface="Arial" panose="020B0604020202020204" pitchFamily="34" charset="0"/>
                <a:cs typeface="Arial" panose="020B0604020202020204" pitchFamily="34" charset="0"/>
              </a:rPr>
              <a:t>Sinh sản bằng cách phân mảnh ở sao biển</a:t>
            </a:r>
            <a:endParaRPr lang="vi-VN" sz="2400" b="1" dirty="0"/>
          </a:p>
        </p:txBody>
      </p:sp>
    </p:spTree>
    <p:extLst>
      <p:ext uri="{BB962C8B-B14F-4D97-AF65-F5344CB8AC3E}">
        <p14:creationId xmlns:p14="http://schemas.microsoft.com/office/powerpoint/2010/main" val="308791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1000"/>
                                        <p:tgtEl>
                                          <p:spTgt spid="1026"/>
                                        </p:tgtEl>
                                      </p:cBhvr>
                                    </p:animEffect>
                                    <p:anim calcmode="lin" valueType="num">
                                      <p:cBhvr>
                                        <p:cTn id="42" dur="1000" fill="hold"/>
                                        <p:tgtEl>
                                          <p:spTgt spid="1026"/>
                                        </p:tgtEl>
                                        <p:attrNameLst>
                                          <p:attrName>ppt_x</p:attrName>
                                        </p:attrNameLst>
                                      </p:cBhvr>
                                      <p:tavLst>
                                        <p:tav tm="0">
                                          <p:val>
                                            <p:strVal val="#ppt_x"/>
                                          </p:val>
                                        </p:tav>
                                        <p:tav tm="100000">
                                          <p:val>
                                            <p:strVal val="#ppt_x"/>
                                          </p:val>
                                        </p:tav>
                                      </p:tavLst>
                                    </p:anim>
                                    <p:anim calcmode="lin" valueType="num">
                                      <p:cBhvr>
                                        <p:cTn id="4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6"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Little lizard Royalty Free Vector Image - VectorStock">
            <a:extLst>
              <a:ext uri="{FF2B5EF4-FFF2-40B4-BE49-F238E27FC236}">
                <a16:creationId xmlns:a16="http://schemas.microsoft.com/office/drawing/2014/main" id="{048A546A-EBBA-4548-AF46-8063606D92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944"/>
          <a:stretch/>
        </p:blipFill>
        <p:spPr bwMode="auto">
          <a:xfrm>
            <a:off x="8426451" y="3447688"/>
            <a:ext cx="2584449" cy="245781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nt Royalty Free Vector Image - VectorStock">
            <a:extLst>
              <a:ext uri="{FF2B5EF4-FFF2-40B4-BE49-F238E27FC236}">
                <a16:creationId xmlns:a16="http://schemas.microsoft.com/office/drawing/2014/main" id="{1F4D6906-2915-43B6-BFC5-87A0758A4E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56"/>
          <a:stretch/>
        </p:blipFill>
        <p:spPr bwMode="auto">
          <a:xfrm>
            <a:off x="4745236" y="3891159"/>
            <a:ext cx="2912864" cy="191876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lying bee Royalty Free Vector Image - VectorStock">
            <a:extLst>
              <a:ext uri="{FF2B5EF4-FFF2-40B4-BE49-F238E27FC236}">
                <a16:creationId xmlns:a16="http://schemas.microsoft.com/office/drawing/2014/main" id="{17F6AB3A-9048-49F0-94D1-2F01AF94F1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389"/>
          <a:stretch/>
        </p:blipFill>
        <p:spPr bwMode="auto">
          <a:xfrm>
            <a:off x="1128714" y="3657600"/>
            <a:ext cx="2866219" cy="19812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8"/>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c. Trinh sản</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1"/>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2"/>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230763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E1D6A12-7872-47EB-B273-9B9E2BA0341E}"/>
              </a:ext>
            </a:extLst>
          </p:cNvPr>
          <p:cNvSpPr txBox="1"/>
          <p:nvPr/>
        </p:nvSpPr>
        <p:spPr>
          <a:xfrm>
            <a:off x="1905000" y="2119254"/>
            <a:ext cx="96012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dirty="0"/>
              <a:t>Trinh sản </a:t>
            </a:r>
            <a:r>
              <a:rPr lang="vi-VN" sz="2400" dirty="0"/>
              <a:t>là hình thức sinh sản trong đó </a:t>
            </a:r>
            <a:r>
              <a:rPr lang="vi-VN" sz="2400" b="1" dirty="0">
                <a:solidFill>
                  <a:srgbClr val="C00000"/>
                </a:solidFill>
              </a:rPr>
              <a:t>tế bào trứng không thụ tinh phát triển thành cơ thể mới</a:t>
            </a:r>
            <a:r>
              <a:rPr lang="vi-VN" sz="2400" dirty="0"/>
              <a:t>. Hình thức sinh sản này gặp </a:t>
            </a:r>
            <a:r>
              <a:rPr lang="vi-VN" sz="2400" b="1" dirty="0"/>
              <a:t>ở rệp cây</a:t>
            </a:r>
            <a:r>
              <a:rPr lang="vi-VN" sz="2400" dirty="0"/>
              <a:t>, </a:t>
            </a:r>
            <a:r>
              <a:rPr lang="vi-VN" sz="2400" b="1" dirty="0"/>
              <a:t>ong, kiến và một số thằn lằn.</a:t>
            </a:r>
          </a:p>
        </p:txBody>
      </p:sp>
    </p:spTree>
    <p:extLst>
      <p:ext uri="{BB962C8B-B14F-4D97-AF65-F5344CB8AC3E}">
        <p14:creationId xmlns:p14="http://schemas.microsoft.com/office/powerpoint/2010/main" val="280013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268"/>
                                        </p:tgtEl>
                                        <p:attrNameLst>
                                          <p:attrName>style.visibility</p:attrName>
                                        </p:attrNameLst>
                                      </p:cBhvr>
                                      <p:to>
                                        <p:strVal val="visible"/>
                                      </p:to>
                                    </p:set>
                                    <p:animEffect transition="in" filter="fade">
                                      <p:cBhvr>
                                        <p:cTn id="26" dur="1000"/>
                                        <p:tgtEl>
                                          <p:spTgt spid="11268"/>
                                        </p:tgtEl>
                                      </p:cBhvr>
                                    </p:animEffect>
                                    <p:anim calcmode="lin" valueType="num">
                                      <p:cBhvr>
                                        <p:cTn id="27" dur="1000" fill="hold"/>
                                        <p:tgtEl>
                                          <p:spTgt spid="11268"/>
                                        </p:tgtEl>
                                        <p:attrNameLst>
                                          <p:attrName>ppt_x</p:attrName>
                                        </p:attrNameLst>
                                      </p:cBhvr>
                                      <p:tavLst>
                                        <p:tav tm="0">
                                          <p:val>
                                            <p:strVal val="#ppt_x"/>
                                          </p:val>
                                        </p:tav>
                                        <p:tav tm="100000">
                                          <p:val>
                                            <p:strVal val="#ppt_x"/>
                                          </p:val>
                                        </p:tav>
                                      </p:tavLst>
                                    </p:anim>
                                    <p:anim calcmode="lin" valueType="num">
                                      <p:cBhvr>
                                        <p:cTn id="28" dur="1000" fill="hold"/>
                                        <p:tgtEl>
                                          <p:spTgt spid="1126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270"/>
                                        </p:tgtEl>
                                        <p:attrNameLst>
                                          <p:attrName>style.visibility</p:attrName>
                                        </p:attrNameLst>
                                      </p:cBhvr>
                                      <p:to>
                                        <p:strVal val="visible"/>
                                      </p:to>
                                    </p:set>
                                    <p:animEffect transition="in" filter="fade">
                                      <p:cBhvr>
                                        <p:cTn id="31" dur="1000"/>
                                        <p:tgtEl>
                                          <p:spTgt spid="11270"/>
                                        </p:tgtEl>
                                      </p:cBhvr>
                                    </p:animEffect>
                                    <p:anim calcmode="lin" valueType="num">
                                      <p:cBhvr>
                                        <p:cTn id="32" dur="1000" fill="hold"/>
                                        <p:tgtEl>
                                          <p:spTgt spid="11270"/>
                                        </p:tgtEl>
                                        <p:attrNameLst>
                                          <p:attrName>ppt_x</p:attrName>
                                        </p:attrNameLst>
                                      </p:cBhvr>
                                      <p:tavLst>
                                        <p:tav tm="0">
                                          <p:val>
                                            <p:strVal val="#ppt_x"/>
                                          </p:val>
                                        </p:tav>
                                        <p:tav tm="100000">
                                          <p:val>
                                            <p:strVal val="#ppt_x"/>
                                          </p:val>
                                        </p:tav>
                                      </p:tavLst>
                                    </p:anim>
                                    <p:anim calcmode="lin" valueType="num">
                                      <p:cBhvr>
                                        <p:cTn id="33" dur="1000" fill="hold"/>
                                        <p:tgtEl>
                                          <p:spTgt spid="1127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272"/>
                                        </p:tgtEl>
                                        <p:attrNameLst>
                                          <p:attrName>style.visibility</p:attrName>
                                        </p:attrNameLst>
                                      </p:cBhvr>
                                      <p:to>
                                        <p:strVal val="visible"/>
                                      </p:to>
                                    </p:set>
                                    <p:animEffect transition="in" filter="fade">
                                      <p:cBhvr>
                                        <p:cTn id="36" dur="1000"/>
                                        <p:tgtEl>
                                          <p:spTgt spid="11272"/>
                                        </p:tgtEl>
                                      </p:cBhvr>
                                    </p:animEffect>
                                    <p:anim calcmode="lin" valueType="num">
                                      <p:cBhvr>
                                        <p:cTn id="37" dur="1000" fill="hold"/>
                                        <p:tgtEl>
                                          <p:spTgt spid="11272"/>
                                        </p:tgtEl>
                                        <p:attrNameLst>
                                          <p:attrName>ppt_x</p:attrName>
                                        </p:attrNameLst>
                                      </p:cBhvr>
                                      <p:tavLst>
                                        <p:tav tm="0">
                                          <p:val>
                                            <p:strVal val="#ppt_x"/>
                                          </p:val>
                                        </p:tav>
                                        <p:tav tm="100000">
                                          <p:val>
                                            <p:strVal val="#ppt_x"/>
                                          </p:val>
                                        </p:tav>
                                      </p:tavLst>
                                    </p:anim>
                                    <p:anim calcmode="lin" valueType="num">
                                      <p:cBhvr>
                                        <p:cTn id="38"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c. Trinh sản</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230763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F96FB5C-36B0-4C65-BDFE-A2ED2AF18A90}"/>
              </a:ext>
            </a:extLst>
          </p:cNvPr>
          <p:cNvSpPr txBox="1"/>
          <p:nvPr/>
        </p:nvSpPr>
        <p:spPr>
          <a:xfrm>
            <a:off x="1905000" y="2084202"/>
            <a:ext cx="96012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i="1" dirty="0"/>
              <a:t>Ví dụ: </a:t>
            </a:r>
            <a:r>
              <a:rPr lang="vi-VN" sz="2400" i="1" dirty="0"/>
              <a:t>Ở loài ong mật, loài ong chúa đẻ ra rất nhiều trứng, trứng không được thụ tinh sẽ phát triển thành ong đực, trứng được thụ tinh sẽ phát triển thành ong chúa và ong thợ.</a:t>
            </a:r>
          </a:p>
        </p:txBody>
      </p:sp>
      <p:pic>
        <p:nvPicPr>
          <p:cNvPr id="10244" name="Picture 4" descr="Honey Bee Wallpapers - Top Những Hình Ảnh Đẹp">
            <a:extLst>
              <a:ext uri="{FF2B5EF4-FFF2-40B4-BE49-F238E27FC236}">
                <a16:creationId xmlns:a16="http://schemas.microsoft.com/office/drawing/2014/main" id="{C92E591B-61C6-4F43-BD4F-C49BC36A4F2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8309" b="24975"/>
          <a:stretch/>
        </p:blipFill>
        <p:spPr bwMode="auto">
          <a:xfrm>
            <a:off x="0" y="3654242"/>
            <a:ext cx="12192000" cy="320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84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D1E2A8D-4C4F-4037-AB1D-CA785A63EB52}"/>
              </a:ext>
            </a:extLst>
          </p:cNvPr>
          <p:cNvSpPr txBox="1"/>
          <p:nvPr/>
        </p:nvSpPr>
        <p:spPr>
          <a:xfrm>
            <a:off x="2133600" y="1051237"/>
            <a:ext cx="934663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a:t>
            </a:r>
            <a:r>
              <a:rPr lang="vi-VN" sz="2600" b="1" dirty="0">
                <a:solidFill>
                  <a:sysClr val="windowText" lastClr="000000"/>
                </a:solidFill>
                <a:latin typeface="Arial" panose="020B0604020202020204" pitchFamily="34" charset="0"/>
                <a:cs typeface="Arial" panose="020B0604020202020204" pitchFamily="34" charset="0"/>
              </a:rPr>
              <a:t>Đọc thông tin ở mục 3 và hoàn thành bảng theo mẫu dưới đây:</a:t>
            </a:r>
            <a:endParaRPr lang="vi-VN" sz="2600" b="1" dirty="0">
              <a:solidFill>
                <a:sysClr val="windowText" lastClr="000000"/>
              </a:solidFill>
            </a:endParaRPr>
          </a:p>
        </p:txBody>
      </p:sp>
      <p:pic>
        <p:nvPicPr>
          <p:cNvPr id="14" name="Picture 2">
            <a:extLst>
              <a:ext uri="{FF2B5EF4-FFF2-40B4-BE49-F238E27FC236}">
                <a16:creationId xmlns:a16="http://schemas.microsoft.com/office/drawing/2014/main" id="{9B245F89-00C1-4A86-8F86-217BDD14EB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714"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3893687677"/>
              </p:ext>
            </p:extLst>
          </p:nvPr>
        </p:nvGraphicFramePr>
        <p:xfrm>
          <a:off x="711768" y="2257795"/>
          <a:ext cx="10768464" cy="3571920"/>
        </p:xfrm>
        <a:graphic>
          <a:graphicData uri="http://schemas.openxmlformats.org/drawingml/2006/table">
            <a:tbl>
              <a:tblPr firstRow="1" bandRow="1">
                <a:tableStyleId>{5940675A-B579-460E-94D1-54222C63F5DA}</a:tableStyleId>
              </a:tblPr>
              <a:tblGrid>
                <a:gridCol w="2260032">
                  <a:extLst>
                    <a:ext uri="{9D8B030D-6E8A-4147-A177-3AD203B41FA5}">
                      <a16:colId xmlns:a16="http://schemas.microsoft.com/office/drawing/2014/main" val="3975684401"/>
                    </a:ext>
                  </a:extLst>
                </a:gridCol>
                <a:gridCol w="2438400">
                  <a:extLst>
                    <a:ext uri="{9D8B030D-6E8A-4147-A177-3AD203B41FA5}">
                      <a16:colId xmlns:a16="http://schemas.microsoft.com/office/drawing/2014/main" val="3350782756"/>
                    </a:ext>
                  </a:extLst>
                </a:gridCol>
                <a:gridCol w="6070032">
                  <a:extLst>
                    <a:ext uri="{9D8B030D-6E8A-4147-A177-3AD203B41FA5}">
                      <a16:colId xmlns:a16="http://schemas.microsoft.com/office/drawing/2014/main" val="2785276050"/>
                    </a:ext>
                  </a:extLst>
                </a:gridCol>
              </a:tblGrid>
              <a:tr h="892980">
                <a:tc>
                  <a:txBody>
                    <a:bodyPr/>
                    <a:lstStyle/>
                    <a:p>
                      <a:pPr>
                        <a:lnSpc>
                          <a:spcPct val="120000"/>
                        </a:lnSpc>
                        <a:tabLst>
                          <a:tab pos="2400300" algn="l"/>
                        </a:tabLst>
                      </a:pPr>
                      <a:endParaRPr lang="vi-VN" sz="1800" noProof="0"/>
                    </a:p>
                  </a:txBody>
                  <a:tcPr anchor="ctr">
                    <a:lnTlToBr w="12700" cap="flat" cmpd="sng" algn="ctr">
                      <a:solidFill>
                        <a:schemeClr val="tx1"/>
                      </a:solid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1800" b="1" noProof="0"/>
                        <a:t>Giống</a:t>
                      </a:r>
                    </a:p>
                  </a:txBody>
                  <a:tcPr anchor="ctr">
                    <a:solidFill>
                      <a:schemeClr val="accent5">
                        <a:lumMod val="20000"/>
                        <a:lumOff val="80000"/>
                      </a:schemeClr>
                    </a:solidFill>
                  </a:tcPr>
                </a:tc>
                <a:tc>
                  <a:txBody>
                    <a:bodyPr/>
                    <a:lstStyle/>
                    <a:p>
                      <a:pPr algn="ctr">
                        <a:lnSpc>
                          <a:spcPct val="120000"/>
                        </a:lnSpc>
                      </a:pPr>
                      <a:r>
                        <a:rPr lang="vi-VN" sz="1800" b="1" noProof="0" dirty="0"/>
                        <a:t>Khác</a:t>
                      </a:r>
                    </a:p>
                  </a:txBody>
                  <a:tcPr anchor="ctr">
                    <a:solidFill>
                      <a:schemeClr val="accent5">
                        <a:lumMod val="20000"/>
                        <a:lumOff val="80000"/>
                      </a:schemeClr>
                    </a:solidFill>
                  </a:tcPr>
                </a:tc>
                <a:extLst>
                  <a:ext uri="{0D108BD9-81ED-4DB2-BD59-A6C34878D82A}">
                    <a16:rowId xmlns:a16="http://schemas.microsoft.com/office/drawing/2014/main" val="871775939"/>
                  </a:ext>
                </a:extLst>
              </a:tr>
              <a:tr h="892980">
                <a:tc>
                  <a:txBody>
                    <a:bodyPr/>
                    <a:lstStyle/>
                    <a:p>
                      <a:pPr algn="ctr">
                        <a:lnSpc>
                          <a:spcPct val="120000"/>
                        </a:lnSpc>
                      </a:pPr>
                      <a:r>
                        <a:rPr lang="vi-VN" sz="1800" b="1" noProof="0" dirty="0"/>
                        <a:t>Nảy chồi</a:t>
                      </a:r>
                    </a:p>
                  </a:txBody>
                  <a:tcPr anchor="ctr">
                    <a:solidFill>
                      <a:schemeClr val="accent2">
                        <a:lumMod val="20000"/>
                        <a:lumOff val="80000"/>
                      </a:schemeClr>
                    </a:solidFill>
                  </a:tcPr>
                </a:tc>
                <a:tc rowSpan="3">
                  <a:txBody>
                    <a:bodyPr/>
                    <a:lstStyle/>
                    <a:p>
                      <a:pPr algn="ctr">
                        <a:lnSpc>
                          <a:spcPct val="120000"/>
                        </a:lnSpc>
                      </a:pPr>
                      <a:r>
                        <a:rPr lang="vi-VN" sz="2400" b="1" noProof="0" dirty="0"/>
                        <a:t>?</a:t>
                      </a:r>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val="2589599035"/>
                  </a:ext>
                </a:extLst>
              </a:tr>
              <a:tr h="892980">
                <a:tc>
                  <a:txBody>
                    <a:bodyPr/>
                    <a:lstStyle/>
                    <a:p>
                      <a:pPr algn="ctr">
                        <a:lnSpc>
                          <a:spcPct val="120000"/>
                        </a:lnSpc>
                      </a:pPr>
                      <a:r>
                        <a:rPr lang="vi-VN" sz="1800" b="1" noProof="0" dirty="0"/>
                        <a:t>Phân mảnh</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val="1186894902"/>
                  </a:ext>
                </a:extLst>
              </a:tr>
              <a:tr h="892980">
                <a:tc>
                  <a:txBody>
                    <a:bodyPr/>
                    <a:lstStyle/>
                    <a:p>
                      <a:pPr algn="ctr">
                        <a:lnSpc>
                          <a:spcPct val="120000"/>
                        </a:lnSpc>
                      </a:pPr>
                      <a:r>
                        <a:rPr lang="vi-VN" sz="1800" b="1" noProof="0" dirty="0"/>
                        <a:t>Trinh sản</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val="3560926343"/>
                  </a:ext>
                </a:extLst>
              </a:tr>
            </a:tbl>
          </a:graphicData>
        </a:graphic>
      </p:graphicFrame>
      <p:sp>
        <p:nvSpPr>
          <p:cNvPr id="18" name="TextBox 17">
            <a:extLst>
              <a:ext uri="{FF2B5EF4-FFF2-40B4-BE49-F238E27FC236}">
                <a16:creationId xmlns:a16="http://schemas.microsoft.com/office/drawing/2014/main" id="{20F1C23F-B3F1-4D16-9A35-16FBCCDC9AA5}"/>
              </a:ext>
            </a:extLst>
          </p:cNvPr>
          <p:cNvSpPr txBox="1"/>
          <p:nvPr/>
        </p:nvSpPr>
        <p:spPr>
          <a:xfrm>
            <a:off x="768350" y="2600153"/>
            <a:ext cx="1060450" cy="523220"/>
          </a:xfrm>
          <a:prstGeom prst="rect">
            <a:avLst/>
          </a:prstGeom>
          <a:noFill/>
        </p:spPr>
        <p:txBody>
          <a:bodyPr wrap="square" lIns="0" tIns="0" rIns="0" bIns="0" rtlCol="0">
            <a:spAutoFit/>
          </a:bodyPr>
          <a:lstStyle/>
          <a:p>
            <a:pPr algn="l"/>
            <a:r>
              <a:rPr lang="vi-VN" sz="1700" b="1" dirty="0">
                <a:solidFill>
                  <a:sysClr val="windowText" lastClr="000000"/>
                </a:solidFill>
              </a:rPr>
              <a:t>Hình thức</a:t>
            </a:r>
          </a:p>
          <a:p>
            <a:pPr algn="l"/>
            <a:r>
              <a:rPr lang="vi-VN" sz="1700" b="1" dirty="0">
                <a:solidFill>
                  <a:sysClr val="windowText" lastClr="000000"/>
                </a:solidFill>
              </a:rPr>
              <a:t>sinh sản</a:t>
            </a:r>
          </a:p>
        </p:txBody>
      </p:sp>
      <p:sp>
        <p:nvSpPr>
          <p:cNvPr id="19" name="TextBox 18">
            <a:extLst>
              <a:ext uri="{FF2B5EF4-FFF2-40B4-BE49-F238E27FC236}">
                <a16:creationId xmlns:a16="http://schemas.microsoft.com/office/drawing/2014/main" id="{164A3659-6918-48E3-8B97-E0DC50653C95}"/>
              </a:ext>
            </a:extLst>
          </p:cNvPr>
          <p:cNvSpPr txBox="1"/>
          <p:nvPr/>
        </p:nvSpPr>
        <p:spPr>
          <a:xfrm>
            <a:off x="1854896" y="2358955"/>
            <a:ext cx="971420" cy="261610"/>
          </a:xfrm>
          <a:prstGeom prst="rect">
            <a:avLst/>
          </a:prstGeom>
          <a:noFill/>
        </p:spPr>
        <p:txBody>
          <a:bodyPr wrap="none" lIns="0" tIns="0" rIns="0" bIns="0" rtlCol="0">
            <a:spAutoFit/>
          </a:bodyPr>
          <a:lstStyle/>
          <a:p>
            <a:pPr algn="l"/>
            <a:r>
              <a:rPr lang="vi-VN" sz="1700" b="1" dirty="0">
                <a:solidFill>
                  <a:sysClr val="windowText" lastClr="000000"/>
                </a:solidFill>
              </a:rPr>
              <a:t>Đặc điểm</a:t>
            </a:r>
          </a:p>
        </p:txBody>
      </p:sp>
    </p:spTree>
    <p:extLst>
      <p:ext uri="{BB962C8B-B14F-4D97-AF65-F5344CB8AC3E}">
        <p14:creationId xmlns:p14="http://schemas.microsoft.com/office/powerpoint/2010/main" val="190527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127304E-25E6-4C95-A281-6EDA5BE43278}"/>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6C1D6DBB-4FC6-4429-931A-F99726A19811}"/>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BA0F995D-44D5-4360-BADB-1B6C99B9702A}"/>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957FD222-0BC7-44A0-81E1-39271F3C0A34}"/>
                </a:ext>
              </a:extLst>
            </p:cNvPr>
            <p:cNvSpPr/>
            <p:nvPr/>
          </p:nvSpPr>
          <p:spPr>
            <a:xfrm rot="352702">
              <a:off x="939885" y="-535614"/>
              <a:ext cx="10287552" cy="8341013"/>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EDDC570D-686A-449F-BD29-6A0775C03E3E}"/>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BD3F49BA-585D-48F6-8200-967D4EB841F9}"/>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BDB75F79-7527-4985-AA81-42249470028E}"/>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2D2FFBD1-9B02-4BC0-A2C0-2B46DDF17AD8}"/>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51FBB09C-6BB0-4361-B24E-D9090324DF30}"/>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ECDBE999-D697-4A31-9FB2-B4331C055CCE}"/>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DF31CF9B-8A54-4C8C-82B2-E8644F55C403}"/>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FC653C6E-9A2E-4C3E-989D-0182CF4DEAF7}"/>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9C566DF-739F-49E3-941A-20875F93E43A}"/>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5B7FC334-D52E-4520-822F-D7B311675E67}"/>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3" name="TextBox 2">
            <a:extLst>
              <a:ext uri="{FF2B5EF4-FFF2-40B4-BE49-F238E27FC236}">
                <a16:creationId xmlns:a16="http://schemas.microsoft.com/office/drawing/2014/main" id="{13019682-F49F-449C-9251-8B5D16A5ABE6}"/>
              </a:ext>
            </a:extLst>
          </p:cNvPr>
          <p:cNvSpPr txBox="1"/>
          <p:nvPr/>
        </p:nvSpPr>
        <p:spPr>
          <a:xfrm>
            <a:off x="1759927" y="3525198"/>
            <a:ext cx="8672178" cy="1006173"/>
          </a:xfrm>
          <a:prstGeom prst="rect">
            <a:avLst/>
          </a:prstGeom>
          <a:noFill/>
        </p:spPr>
        <p:txBody>
          <a:bodyPr wrap="square" lIns="0" tIns="0" rIns="0" bIns="0" rtlCol="0">
            <a:spAutoFit/>
          </a:bodyPr>
          <a:lstStyle/>
          <a:p>
            <a:pPr algn="ctr">
              <a:lnSpc>
                <a:spcPct val="120000"/>
              </a:lnSpc>
            </a:pPr>
            <a:r>
              <a:rPr lang="vi-VN" sz="6000" b="1"/>
              <a:t>SINH SẢN LÀ GÌ?</a:t>
            </a:r>
          </a:p>
        </p:txBody>
      </p:sp>
      <p:sp>
        <p:nvSpPr>
          <p:cNvPr id="4" name="TextBox 3">
            <a:extLst>
              <a:ext uri="{FF2B5EF4-FFF2-40B4-BE49-F238E27FC236}">
                <a16:creationId xmlns:a16="http://schemas.microsoft.com/office/drawing/2014/main" id="{4BFD46FE-6498-42C9-8D26-E2EB59CD4C65}"/>
              </a:ext>
            </a:extLst>
          </p:cNvPr>
          <p:cNvSpPr txBox="1"/>
          <p:nvPr/>
        </p:nvSpPr>
        <p:spPr>
          <a:xfrm>
            <a:off x="3530379" y="2263000"/>
            <a:ext cx="5131244" cy="1207382"/>
          </a:xfrm>
          <a:prstGeom prst="rect">
            <a:avLst/>
          </a:prstGeom>
          <a:noFill/>
        </p:spPr>
        <p:txBody>
          <a:bodyPr wrap="square" lIns="0" tIns="0" rIns="0" bIns="0" rtlCol="0">
            <a:spAutoFit/>
          </a:bodyPr>
          <a:lstStyle/>
          <a:p>
            <a:pPr algn="ctr">
              <a:lnSpc>
                <a:spcPct val="120000"/>
              </a:lnSpc>
            </a:pPr>
            <a:r>
              <a:rPr lang="vi-VN" sz="7200" b="1">
                <a:solidFill>
                  <a:schemeClr val="accent6">
                    <a:lumMod val="50000"/>
                  </a:schemeClr>
                </a:solidFill>
              </a:rPr>
              <a:t>PHẦN 1.</a:t>
            </a:r>
          </a:p>
        </p:txBody>
      </p:sp>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D1E2A8D-4C4F-4037-AB1D-CA785A63EB52}"/>
              </a:ext>
            </a:extLst>
          </p:cNvPr>
          <p:cNvSpPr txBox="1"/>
          <p:nvPr/>
        </p:nvSpPr>
        <p:spPr>
          <a:xfrm>
            <a:off x="2133600" y="1051237"/>
            <a:ext cx="934663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a:t>
            </a:r>
            <a:r>
              <a:rPr lang="vi-VN" sz="2600" b="1" dirty="0">
                <a:solidFill>
                  <a:sysClr val="windowText" lastClr="000000"/>
                </a:solidFill>
                <a:latin typeface="Arial" panose="020B0604020202020204" pitchFamily="34" charset="0"/>
                <a:cs typeface="Arial" panose="020B0604020202020204" pitchFamily="34" charset="0"/>
              </a:rPr>
              <a:t>Đọc thông tin ở mục 3 và hoàn thành bảng theo mẫu dưới đây:</a:t>
            </a:r>
            <a:endParaRPr lang="vi-VN" sz="2600" b="1" dirty="0">
              <a:solidFill>
                <a:sysClr val="windowText" lastClr="000000"/>
              </a:solidFill>
            </a:endParaRPr>
          </a:p>
        </p:txBody>
      </p:sp>
      <p:pic>
        <p:nvPicPr>
          <p:cNvPr id="14" name="Picture 2">
            <a:extLst>
              <a:ext uri="{FF2B5EF4-FFF2-40B4-BE49-F238E27FC236}">
                <a16:creationId xmlns:a16="http://schemas.microsoft.com/office/drawing/2014/main" id="{9B245F89-00C1-4A86-8F86-217BDD14EB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714"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2881020540"/>
              </p:ext>
            </p:extLst>
          </p:nvPr>
        </p:nvGraphicFramePr>
        <p:xfrm>
          <a:off x="711768" y="2257795"/>
          <a:ext cx="10768464" cy="3571920"/>
        </p:xfrm>
        <a:graphic>
          <a:graphicData uri="http://schemas.openxmlformats.org/drawingml/2006/table">
            <a:tbl>
              <a:tblPr firstRow="1" bandRow="1">
                <a:tableStyleId>{5940675A-B579-460E-94D1-54222C63F5DA}</a:tableStyleId>
              </a:tblPr>
              <a:tblGrid>
                <a:gridCol w="2260032">
                  <a:extLst>
                    <a:ext uri="{9D8B030D-6E8A-4147-A177-3AD203B41FA5}">
                      <a16:colId xmlns:a16="http://schemas.microsoft.com/office/drawing/2014/main" val="3975684401"/>
                    </a:ext>
                  </a:extLst>
                </a:gridCol>
                <a:gridCol w="2438400">
                  <a:extLst>
                    <a:ext uri="{9D8B030D-6E8A-4147-A177-3AD203B41FA5}">
                      <a16:colId xmlns:a16="http://schemas.microsoft.com/office/drawing/2014/main" val="3350782756"/>
                    </a:ext>
                  </a:extLst>
                </a:gridCol>
                <a:gridCol w="6070032">
                  <a:extLst>
                    <a:ext uri="{9D8B030D-6E8A-4147-A177-3AD203B41FA5}">
                      <a16:colId xmlns:a16="http://schemas.microsoft.com/office/drawing/2014/main" val="2785276050"/>
                    </a:ext>
                  </a:extLst>
                </a:gridCol>
              </a:tblGrid>
              <a:tr h="892980">
                <a:tc>
                  <a:txBody>
                    <a:bodyPr/>
                    <a:lstStyle/>
                    <a:p>
                      <a:pPr>
                        <a:lnSpc>
                          <a:spcPct val="120000"/>
                        </a:lnSpc>
                        <a:tabLst>
                          <a:tab pos="2400300" algn="l"/>
                        </a:tabLst>
                      </a:pPr>
                      <a:endParaRPr lang="vi-VN" sz="1800" noProof="0"/>
                    </a:p>
                  </a:txBody>
                  <a:tcPr anchor="ctr">
                    <a:lnTlToBr w="12700" cap="flat" cmpd="sng" algn="ctr">
                      <a:solidFill>
                        <a:schemeClr val="tx1"/>
                      </a:solid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1800" b="1" noProof="0"/>
                        <a:t>Giống</a:t>
                      </a:r>
                    </a:p>
                  </a:txBody>
                  <a:tcPr anchor="ctr">
                    <a:solidFill>
                      <a:schemeClr val="accent5">
                        <a:lumMod val="20000"/>
                        <a:lumOff val="80000"/>
                      </a:schemeClr>
                    </a:solidFill>
                  </a:tcPr>
                </a:tc>
                <a:tc>
                  <a:txBody>
                    <a:bodyPr/>
                    <a:lstStyle/>
                    <a:p>
                      <a:pPr algn="ctr">
                        <a:lnSpc>
                          <a:spcPct val="120000"/>
                        </a:lnSpc>
                      </a:pPr>
                      <a:r>
                        <a:rPr lang="vi-VN" sz="1800" b="1" noProof="0" dirty="0"/>
                        <a:t>Khác</a:t>
                      </a:r>
                    </a:p>
                  </a:txBody>
                  <a:tcPr anchor="ctr">
                    <a:solidFill>
                      <a:schemeClr val="accent5">
                        <a:lumMod val="20000"/>
                        <a:lumOff val="80000"/>
                      </a:schemeClr>
                    </a:solidFill>
                  </a:tcPr>
                </a:tc>
                <a:extLst>
                  <a:ext uri="{0D108BD9-81ED-4DB2-BD59-A6C34878D82A}">
                    <a16:rowId xmlns:a16="http://schemas.microsoft.com/office/drawing/2014/main" val="871775939"/>
                  </a:ext>
                </a:extLst>
              </a:tr>
              <a:tr h="892980">
                <a:tc>
                  <a:txBody>
                    <a:bodyPr/>
                    <a:lstStyle/>
                    <a:p>
                      <a:pPr algn="ctr">
                        <a:lnSpc>
                          <a:spcPct val="120000"/>
                        </a:lnSpc>
                      </a:pPr>
                      <a:r>
                        <a:rPr lang="vi-VN" sz="1800" b="1" noProof="0" dirty="0"/>
                        <a:t>Nảy chồi</a:t>
                      </a:r>
                    </a:p>
                  </a:txBody>
                  <a:tcPr anchor="ctr">
                    <a:solidFill>
                      <a:schemeClr val="accent2">
                        <a:lumMod val="20000"/>
                        <a:lumOff val="80000"/>
                      </a:schemeClr>
                    </a:solidFill>
                  </a:tcPr>
                </a:tc>
                <a:tc rowSpan="5">
                  <a:txBody>
                    <a:bodyPr/>
                    <a:lstStyle/>
                    <a:p>
                      <a:pPr algn="just">
                        <a:lnSpc>
                          <a:spcPct val="120000"/>
                        </a:lnSpc>
                      </a:pPr>
                      <a:r>
                        <a:rPr lang="vi-VN" sz="1800" b="0" i="0" kern="1200" noProof="0" dirty="0">
                          <a:solidFill>
                            <a:schemeClr val="tx1"/>
                          </a:solidFill>
                          <a:effectLst/>
                          <a:latin typeface="+mn-lt"/>
                          <a:ea typeface="+mn-ea"/>
                          <a:cs typeface="+mn-cs"/>
                        </a:rPr>
                        <a:t>Không có sự kết hợp của giao tử đực và giao tử cái, các cá thể con sinh ra giống hệt nhau và giống hệt mẹ về di truyền.</a:t>
                      </a:r>
                      <a:endParaRPr lang="vi-VN" sz="1800" noProof="0" dirty="0"/>
                    </a:p>
                  </a:txBody>
                  <a:tcPr anchor="ctr">
                    <a:solidFill>
                      <a:schemeClr val="accent2">
                        <a:lumMod val="20000"/>
                        <a:lumOff val="80000"/>
                      </a:schemeClr>
                    </a:solidFill>
                  </a:tcPr>
                </a:tc>
                <a:tc rowSpan="2">
                  <a:txBody>
                    <a:bodyPr/>
                    <a:lstStyle/>
                    <a:p>
                      <a:pPr>
                        <a:lnSpc>
                          <a:spcPct val="120000"/>
                        </a:lnSpc>
                      </a:pPr>
                      <a:r>
                        <a:rPr lang="vi-VN" sz="1800" b="0" i="0" kern="1200" dirty="0">
                          <a:solidFill>
                            <a:schemeClr val="tx1"/>
                          </a:solidFill>
                          <a:effectLst/>
                          <a:latin typeface="+mn-lt"/>
                          <a:ea typeface="+mn-ea"/>
                          <a:cs typeface="+mn-cs"/>
                        </a:rPr>
                        <a:t>Là hình thức sinh sản “chồi” được mọc ra từ cơ thể mẹ, lớn dần lên và tách ra khỏi cơ thể mẹ thành cơ thể mới hoặc vẫn dínhh với cơ thể mẹ tạo thành tập đoàn</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2589599035"/>
                  </a:ext>
                </a:extLst>
              </a:tr>
              <a:tr h="296259">
                <a:tc rowSpan="2">
                  <a:txBody>
                    <a:bodyPr/>
                    <a:lstStyle/>
                    <a:p>
                      <a:pPr algn="ctr">
                        <a:lnSpc>
                          <a:spcPct val="120000"/>
                        </a:lnSpc>
                      </a:pPr>
                      <a:r>
                        <a:rPr lang="vi-VN" sz="1800" b="1" noProof="0" dirty="0"/>
                        <a:t>Phân mảnh</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vMerge="1">
                  <a:txBody>
                    <a:bodyPr/>
                    <a:lstStyle/>
                    <a:p>
                      <a:pPr>
                        <a:lnSpc>
                          <a:spcPct val="120000"/>
                        </a:lnSpc>
                      </a:pPr>
                      <a:r>
                        <a:rPr lang="vi-VN" sz="1800" b="0" i="0" kern="1200" dirty="0">
                          <a:solidFill>
                            <a:schemeClr val="tx1"/>
                          </a:solidFill>
                          <a:effectLst/>
                          <a:latin typeface="+mn-lt"/>
                          <a:ea typeface="+mn-ea"/>
                          <a:cs typeface="+mn-cs"/>
                        </a:rPr>
                        <a:t>Mỗi mảnh nhỏ riêng biệt của cơ thể mẹ phát triển thành một cơ thể mới hoàn chỉnh</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1186894902"/>
                  </a:ext>
                </a:extLst>
              </a:tr>
              <a:tr h="596721">
                <a:tc vMerge="1">
                  <a:txBody>
                    <a:bodyPr/>
                    <a:lstStyle/>
                    <a:p>
                      <a:pPr algn="ctr">
                        <a:lnSpc>
                          <a:spcPct val="120000"/>
                        </a:lnSpc>
                      </a:pPr>
                      <a:endParaRPr lang="vi-VN" sz="1800" b="1" noProof="0" dirty="0"/>
                    </a:p>
                  </a:txBody>
                  <a:tcPr anchor="ctr">
                    <a:solidFill>
                      <a:schemeClr val="accent2">
                        <a:lumMod val="20000"/>
                        <a:lumOff val="80000"/>
                      </a:schemeClr>
                    </a:solidFill>
                  </a:tcPr>
                </a:tc>
                <a:tc vMerge="1">
                  <a:txBody>
                    <a:bodyPr/>
                    <a:lstStyle/>
                    <a:p>
                      <a:endParaRPr lang="en-US"/>
                    </a:p>
                  </a:txBody>
                  <a:tcPr/>
                </a:tc>
                <a:tc rowSpan="2">
                  <a:txBody>
                    <a:bodyPr/>
                    <a:lstStyle/>
                    <a:p>
                      <a:pPr>
                        <a:lnSpc>
                          <a:spcPct val="120000"/>
                        </a:lnSpc>
                      </a:pPr>
                      <a:r>
                        <a:rPr lang="vi-VN" sz="1800" b="0" i="0" kern="1200" dirty="0">
                          <a:solidFill>
                            <a:schemeClr val="tx1"/>
                          </a:solidFill>
                          <a:effectLst/>
                          <a:latin typeface="+mn-lt"/>
                          <a:ea typeface="+mn-ea"/>
                          <a:cs typeface="+mn-cs"/>
                        </a:rPr>
                        <a:t>Mỗi mảnh nhỏ riêng biệt của cơ thể mẹ phát triển thành một cơ thể mới hoàn chỉnh</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3113847"/>
                  </a:ext>
                </a:extLst>
              </a:tr>
              <a:tr h="198204">
                <a:tc rowSpan="2">
                  <a:txBody>
                    <a:bodyPr/>
                    <a:lstStyle/>
                    <a:p>
                      <a:pPr algn="ctr">
                        <a:lnSpc>
                          <a:spcPct val="120000"/>
                        </a:lnSpc>
                      </a:pPr>
                      <a:r>
                        <a:rPr lang="vi-VN" sz="1800" b="1" noProof="0" dirty="0"/>
                        <a:t>Trinh sản</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vMerge="1">
                  <a:txBody>
                    <a:bodyPr/>
                    <a:lstStyle/>
                    <a:p>
                      <a:pPr>
                        <a:lnSpc>
                          <a:spcPct val="120000"/>
                        </a:lnSpc>
                      </a:pPr>
                      <a:r>
                        <a:rPr lang="vi-VN" sz="1800" b="0" i="0" kern="1200" dirty="0">
                          <a:solidFill>
                            <a:schemeClr val="tx1"/>
                          </a:solidFill>
                          <a:effectLst/>
                          <a:latin typeface="+mn-lt"/>
                          <a:ea typeface="+mn-ea"/>
                          <a:cs typeface="+mn-cs"/>
                        </a:rPr>
                        <a:t>Tế bào trứng không thụ tinh phát triển thành cơ thể mới</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3560926343"/>
                  </a:ext>
                </a:extLst>
              </a:tr>
              <a:tr h="694776">
                <a:tc vMerge="1">
                  <a:txBody>
                    <a:bodyPr/>
                    <a:lstStyle/>
                    <a:p>
                      <a:pPr algn="ctr">
                        <a:lnSpc>
                          <a:spcPct val="120000"/>
                        </a:lnSpc>
                      </a:pPr>
                      <a:endParaRPr lang="vi-VN" sz="1800" b="1" noProof="0" dirty="0"/>
                    </a:p>
                  </a:txBody>
                  <a:tcPr anchor="ctr">
                    <a:solidFill>
                      <a:schemeClr val="accent2">
                        <a:lumMod val="20000"/>
                        <a:lumOff val="80000"/>
                      </a:schemeClr>
                    </a:solidFill>
                  </a:tcPr>
                </a:tc>
                <a:tc vMerge="1">
                  <a:txBody>
                    <a:bodyPr/>
                    <a:lstStyle/>
                    <a:p>
                      <a:pPr algn="just">
                        <a:lnSpc>
                          <a:spcPct val="120000"/>
                        </a:lnSpc>
                      </a:pPr>
                      <a:endParaRPr lang="vi-VN" sz="1800" noProof="0" dirty="0"/>
                    </a:p>
                  </a:txBody>
                  <a:tcPr anchor="ctr">
                    <a:solidFill>
                      <a:schemeClr val="accent2">
                        <a:lumMod val="20000"/>
                        <a:lumOff val="80000"/>
                      </a:schemeClr>
                    </a:solidFill>
                  </a:tcPr>
                </a:tc>
                <a:tc>
                  <a:txBody>
                    <a:bodyPr/>
                    <a:lstStyle/>
                    <a:p>
                      <a:pPr>
                        <a:lnSpc>
                          <a:spcPct val="120000"/>
                        </a:lnSpc>
                      </a:pPr>
                      <a:r>
                        <a:rPr lang="vi-VN" sz="1800" b="0" i="0" kern="1200" dirty="0">
                          <a:solidFill>
                            <a:schemeClr val="tx1"/>
                          </a:solidFill>
                          <a:effectLst/>
                          <a:latin typeface="+mn-lt"/>
                          <a:ea typeface="+mn-ea"/>
                          <a:cs typeface="+mn-cs"/>
                        </a:rPr>
                        <a:t>Tế bào trứng không thụ tinh phát triển thành cơ thể mới</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635408120"/>
                  </a:ext>
                </a:extLst>
              </a:tr>
            </a:tbl>
          </a:graphicData>
        </a:graphic>
      </p:graphicFrame>
      <p:sp>
        <p:nvSpPr>
          <p:cNvPr id="18" name="TextBox 17">
            <a:extLst>
              <a:ext uri="{FF2B5EF4-FFF2-40B4-BE49-F238E27FC236}">
                <a16:creationId xmlns:a16="http://schemas.microsoft.com/office/drawing/2014/main" id="{20F1C23F-B3F1-4D16-9A35-16FBCCDC9AA5}"/>
              </a:ext>
            </a:extLst>
          </p:cNvPr>
          <p:cNvSpPr txBox="1"/>
          <p:nvPr/>
        </p:nvSpPr>
        <p:spPr>
          <a:xfrm>
            <a:off x="768350" y="2600153"/>
            <a:ext cx="1060450" cy="523220"/>
          </a:xfrm>
          <a:prstGeom prst="rect">
            <a:avLst/>
          </a:prstGeom>
          <a:noFill/>
        </p:spPr>
        <p:txBody>
          <a:bodyPr wrap="square" lIns="0" tIns="0" rIns="0" bIns="0" rtlCol="0">
            <a:spAutoFit/>
          </a:bodyPr>
          <a:lstStyle/>
          <a:p>
            <a:pPr algn="l"/>
            <a:r>
              <a:rPr lang="vi-VN" sz="1700" b="1" dirty="0">
                <a:solidFill>
                  <a:sysClr val="windowText" lastClr="000000"/>
                </a:solidFill>
              </a:rPr>
              <a:t>Hình thức</a:t>
            </a:r>
          </a:p>
          <a:p>
            <a:pPr algn="l"/>
            <a:r>
              <a:rPr lang="vi-VN" sz="1700" b="1" dirty="0">
                <a:solidFill>
                  <a:sysClr val="windowText" lastClr="000000"/>
                </a:solidFill>
              </a:rPr>
              <a:t>sinh sản</a:t>
            </a:r>
          </a:p>
        </p:txBody>
      </p:sp>
      <p:sp>
        <p:nvSpPr>
          <p:cNvPr id="19" name="TextBox 18">
            <a:extLst>
              <a:ext uri="{FF2B5EF4-FFF2-40B4-BE49-F238E27FC236}">
                <a16:creationId xmlns:a16="http://schemas.microsoft.com/office/drawing/2014/main" id="{164A3659-6918-48E3-8B97-E0DC50653C95}"/>
              </a:ext>
            </a:extLst>
          </p:cNvPr>
          <p:cNvSpPr txBox="1"/>
          <p:nvPr/>
        </p:nvSpPr>
        <p:spPr>
          <a:xfrm>
            <a:off x="1854896" y="2358955"/>
            <a:ext cx="971420" cy="261610"/>
          </a:xfrm>
          <a:prstGeom prst="rect">
            <a:avLst/>
          </a:prstGeom>
          <a:noFill/>
        </p:spPr>
        <p:txBody>
          <a:bodyPr wrap="none" lIns="0" tIns="0" rIns="0" bIns="0" rtlCol="0">
            <a:spAutoFit/>
          </a:bodyPr>
          <a:lstStyle/>
          <a:p>
            <a:pPr algn="l"/>
            <a:r>
              <a:rPr lang="vi-VN" sz="1700" b="1" dirty="0">
                <a:solidFill>
                  <a:sysClr val="windowText" lastClr="000000"/>
                </a:solidFill>
              </a:rPr>
              <a:t>Đặc điểm</a:t>
            </a:r>
          </a:p>
        </p:txBody>
      </p:sp>
    </p:spTree>
    <p:extLst>
      <p:ext uri="{BB962C8B-B14F-4D97-AF65-F5344CB8AC3E}">
        <p14:creationId xmlns:p14="http://schemas.microsoft.com/office/powerpoint/2010/main" val="72757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365981"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4. VAI TRÒ VÀ ỨNG DỤNG</a:t>
            </a:r>
          </a:p>
          <a:p>
            <a:pPr>
              <a:lnSpc>
                <a:spcPct val="120000"/>
              </a:lnSpc>
            </a:pPr>
            <a:r>
              <a:rPr lang="vi-VN" sz="2800" b="1" dirty="0"/>
              <a:t>CỦA SINH SẢN VÔ TÍNH</a:t>
            </a:r>
          </a:p>
        </p:txBody>
      </p:sp>
      <p:pic>
        <p:nvPicPr>
          <p:cNvPr id="20" name="Picture 2">
            <a:extLst>
              <a:ext uri="{FF2B5EF4-FFF2-40B4-BE49-F238E27FC236}">
                <a16:creationId xmlns:a16="http://schemas.microsoft.com/office/drawing/2014/main" id="{A0E9A1D2-28F7-4BFB-B4B1-5A3B729CB5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750" y="238383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647577D-009C-4AFA-BE23-1EE929E6B872}"/>
              </a:ext>
            </a:extLst>
          </p:cNvPr>
          <p:cNvSpPr txBox="1"/>
          <p:nvPr/>
        </p:nvSpPr>
        <p:spPr>
          <a:xfrm>
            <a:off x="1676400" y="1933598"/>
            <a:ext cx="10134600" cy="2074350"/>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b="1" dirty="0"/>
              <a:t>Sinh sản vô tính </a:t>
            </a:r>
            <a:r>
              <a:rPr lang="vi-VN" dirty="0"/>
              <a:t>có nhiều đóng góp trong đời sống và sản xuất của con người như duy trì được những tính trạng tốt ở sinh vật phục vụ cho con người; tạo giống cây sạch bệnh; khôi phục các giống cây quý hiếm đang có nguy cơ tuyệt chủng hay bị thoái hóa; nhân nhanh giống cây trồng, giúp hạ thấp giá thành, nâng cao hiệu quả kinh tế.</a:t>
            </a:r>
          </a:p>
        </p:txBody>
      </p:sp>
      <p:pic>
        <p:nvPicPr>
          <p:cNvPr id="12290" name="Picture 2" descr="THC Testing in Cannabis and Hemp | Big Picture | Lab Manager">
            <a:extLst>
              <a:ext uri="{FF2B5EF4-FFF2-40B4-BE49-F238E27FC236}">
                <a16:creationId xmlns:a16="http://schemas.microsoft.com/office/drawing/2014/main" id="{C82F962B-9CAD-4F7A-BF39-51FB5D0C80D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851" b="44221"/>
          <a:stretch/>
        </p:blipFill>
        <p:spPr bwMode="auto">
          <a:xfrm>
            <a:off x="0" y="4119226"/>
            <a:ext cx="12192000" cy="273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738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744392"/>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1410049" y="979714"/>
            <a:ext cx="9371902" cy="1390381"/>
            <a:chOff x="838898" y="355600"/>
            <a:chExt cx="9371902" cy="1390381"/>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355600"/>
              <a:ext cx="8264071"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latin typeface="Arial" panose="020B0604020202020204" pitchFamily="34" charset="0"/>
                  <a:cs typeface="Arial" panose="020B0604020202020204" pitchFamily="34" charset="0"/>
                </a:rPr>
                <a:t>Em hãy tìm hiểu trên sách, báo, internet hoặc từ người thân về những hạn chế của hình thức sinh sản vô tính ở sinh vật.</a:t>
              </a:r>
              <a:endParaRPr lang="vi-VN" sz="2400" b="1"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593590"/>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FF913069-E18B-825C-500B-F44F345425F9}"/>
              </a:ext>
            </a:extLst>
          </p:cNvPr>
          <p:cNvSpPr txBox="1"/>
          <p:nvPr/>
        </p:nvSpPr>
        <p:spPr>
          <a:xfrm>
            <a:off x="1219200" y="3454624"/>
            <a:ext cx="9753600" cy="2024400"/>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spcAft>
                <a:spcPts val="600"/>
              </a:spcAft>
            </a:pPr>
            <a:r>
              <a:rPr lang="vi-VN" dirty="0">
                <a:solidFill>
                  <a:schemeClr val="tx1"/>
                </a:solidFill>
              </a:rPr>
              <a:t>Những hạn chế của hình thức sinh sản vô tính ở sinh vật:</a:t>
            </a:r>
          </a:p>
          <a:p>
            <a:pPr marL="342900" indent="-342900">
              <a:spcAft>
                <a:spcPts val="600"/>
              </a:spcAft>
              <a:buFont typeface="Courier New" panose="02070309020205020404" pitchFamily="49" charset="0"/>
              <a:buChar char="o"/>
            </a:pPr>
            <a:r>
              <a:rPr lang="vi-VN" b="0" dirty="0">
                <a:solidFill>
                  <a:schemeClr val="tx1"/>
                </a:solidFill>
              </a:rPr>
              <a:t>Không đa dạng về di truyền</a:t>
            </a:r>
          </a:p>
          <a:p>
            <a:pPr marL="342900" indent="-342900">
              <a:spcAft>
                <a:spcPts val="600"/>
              </a:spcAft>
              <a:buFont typeface="Courier New" panose="02070309020205020404" pitchFamily="49" charset="0"/>
              <a:buChar char="o"/>
            </a:pPr>
            <a:r>
              <a:rPr lang="vi-VN" b="0" dirty="0">
                <a:solidFill>
                  <a:schemeClr val="tx1"/>
                </a:solidFill>
              </a:rPr>
              <a:t>Khi thay đổi điều kiện sống dễ chết hàng loat thậm chí toàn bộ quần thể bị tiêu diệt</a:t>
            </a:r>
          </a:p>
        </p:txBody>
      </p:sp>
    </p:spTree>
    <p:extLst>
      <p:ext uri="{BB962C8B-B14F-4D97-AF65-F5344CB8AC3E}">
        <p14:creationId xmlns:p14="http://schemas.microsoft.com/office/powerpoint/2010/main" val="237499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BE7C373-D8A3-4880-BFDE-68E3BE26D8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6154"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6F52AAC-945C-4EC0-B220-1212850AC8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8414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89B30B9-4D43-4EFD-9886-1AADB774FAF1}"/>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GIÂM CÀNH</a:t>
            </a:r>
          </a:p>
        </p:txBody>
      </p:sp>
      <p:sp>
        <p:nvSpPr>
          <p:cNvPr id="16" name="TextBox 15">
            <a:extLst>
              <a:ext uri="{FF2B5EF4-FFF2-40B4-BE49-F238E27FC236}">
                <a16:creationId xmlns:a16="http://schemas.microsoft.com/office/drawing/2014/main" id="{B9F5B10E-43E8-43F8-B9B5-ACB1E438D648}"/>
              </a:ext>
            </a:extLst>
          </p:cNvPr>
          <p:cNvSpPr txBox="1"/>
          <p:nvPr/>
        </p:nvSpPr>
        <p:spPr>
          <a:xfrm>
            <a:off x="1988797" y="1979578"/>
            <a:ext cx="9948635" cy="877933"/>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vi-VN" sz="2400" dirty="0"/>
              <a:t>Giâm cành là phương pháp </a:t>
            </a:r>
            <a:r>
              <a:rPr lang="vi-VN" sz="2400" b="1" dirty="0"/>
              <a:t>cắt một đoạn cành có đủ mắt, chồi</a:t>
            </a:r>
            <a:r>
              <a:rPr lang="vi-VN" sz="2400" dirty="0"/>
              <a:t>, cắm xuống đất ẩm hoặc giá thể cho cành đó ra rễ và phát triển thành cây mới.</a:t>
            </a:r>
          </a:p>
        </p:txBody>
      </p:sp>
      <p:pic>
        <p:nvPicPr>
          <p:cNvPr id="18" name="Picture 2">
            <a:extLst>
              <a:ext uri="{FF2B5EF4-FFF2-40B4-BE49-F238E27FC236}">
                <a16:creationId xmlns:a16="http://schemas.microsoft.com/office/drawing/2014/main" id="{B425D198-C519-4817-9FC0-D4BDA262E1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1901117"/>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ướng dẫn kỹ thuật giâm hom">
            <a:extLst>
              <a:ext uri="{FF2B5EF4-FFF2-40B4-BE49-F238E27FC236}">
                <a16:creationId xmlns:a16="http://schemas.microsoft.com/office/drawing/2014/main" id="{0B22F09D-8DEF-49C9-B758-9935FC467A2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0000" b="10000"/>
          <a:stretch/>
        </p:blipFill>
        <p:spPr bwMode="auto">
          <a:xfrm>
            <a:off x="6096000" y="3200400"/>
            <a:ext cx="6096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ách nhân giống hoa hồng bằng phương pháp giâm cành - Agri.vn">
            <a:extLst>
              <a:ext uri="{FF2B5EF4-FFF2-40B4-BE49-F238E27FC236}">
                <a16:creationId xmlns:a16="http://schemas.microsoft.com/office/drawing/2014/main" id="{D698D8FF-232D-4C99-B561-7C6088CA210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229" b="5229"/>
          <a:stretch/>
        </p:blipFill>
        <p:spPr bwMode="auto">
          <a:xfrm>
            <a:off x="0" y="3190616"/>
            <a:ext cx="6096000" cy="366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218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B03A7B3-85D0-4D3C-8336-700C31C6D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25" y="690372"/>
            <a:ext cx="10394950" cy="4799868"/>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2" name="TextBox 1">
            <a:extLst>
              <a:ext uri="{FF2B5EF4-FFF2-40B4-BE49-F238E27FC236}">
                <a16:creationId xmlns:a16="http://schemas.microsoft.com/office/drawing/2014/main" id="{56FE2C61-BFA5-43CF-8C32-C5490F03D40C}"/>
              </a:ext>
            </a:extLst>
          </p:cNvPr>
          <p:cNvSpPr txBox="1"/>
          <p:nvPr/>
        </p:nvSpPr>
        <p:spPr>
          <a:xfrm>
            <a:off x="876301" y="5335833"/>
            <a:ext cx="884858" cy="553998"/>
          </a:xfrm>
          <a:prstGeom prst="rect">
            <a:avLst/>
          </a:prstGeom>
          <a:noFill/>
        </p:spPr>
        <p:txBody>
          <a:bodyPr wrap="none" lIns="0" tIns="0" rIns="0" bIns="0" rtlCol="0">
            <a:spAutoFit/>
          </a:bodyPr>
          <a:lstStyle/>
          <a:p>
            <a:pPr algn="ctr"/>
            <a:r>
              <a:rPr lang="vi-VN" b="1"/>
              <a:t>Cành từ</a:t>
            </a:r>
          </a:p>
          <a:p>
            <a:pPr algn="ctr"/>
            <a:r>
              <a:rPr lang="vi-VN" b="1"/>
              <a:t>cây mẹ</a:t>
            </a:r>
          </a:p>
        </p:txBody>
      </p:sp>
      <p:sp>
        <p:nvSpPr>
          <p:cNvPr id="15" name="TextBox 14">
            <a:extLst>
              <a:ext uri="{FF2B5EF4-FFF2-40B4-BE49-F238E27FC236}">
                <a16:creationId xmlns:a16="http://schemas.microsoft.com/office/drawing/2014/main" id="{73D890F1-981D-4F39-82C8-A99683967182}"/>
              </a:ext>
            </a:extLst>
          </p:cNvPr>
          <p:cNvSpPr txBox="1"/>
          <p:nvPr/>
        </p:nvSpPr>
        <p:spPr>
          <a:xfrm>
            <a:off x="1987498" y="5335833"/>
            <a:ext cx="1205458" cy="553998"/>
          </a:xfrm>
          <a:prstGeom prst="rect">
            <a:avLst/>
          </a:prstGeom>
          <a:noFill/>
        </p:spPr>
        <p:txBody>
          <a:bodyPr wrap="none" lIns="0" tIns="0" rIns="0" bIns="0" rtlCol="0">
            <a:spAutoFit/>
          </a:bodyPr>
          <a:lstStyle/>
          <a:p>
            <a:pPr algn="ctr"/>
            <a:r>
              <a:rPr lang="vi-VN" b="1"/>
              <a:t>Cắm cành</a:t>
            </a:r>
          </a:p>
          <a:p>
            <a:pPr algn="ctr"/>
            <a:r>
              <a:rPr lang="vi-VN" b="1"/>
              <a:t>vào giá thể</a:t>
            </a:r>
          </a:p>
        </p:txBody>
      </p:sp>
      <p:sp>
        <p:nvSpPr>
          <p:cNvPr id="16" name="TextBox 15">
            <a:extLst>
              <a:ext uri="{FF2B5EF4-FFF2-40B4-BE49-F238E27FC236}">
                <a16:creationId xmlns:a16="http://schemas.microsoft.com/office/drawing/2014/main" id="{33CE08BC-06BA-4070-8101-B625C58FC55A}"/>
              </a:ext>
            </a:extLst>
          </p:cNvPr>
          <p:cNvSpPr txBox="1"/>
          <p:nvPr/>
        </p:nvSpPr>
        <p:spPr>
          <a:xfrm>
            <a:off x="4190255" y="5507283"/>
            <a:ext cx="2077493" cy="276999"/>
          </a:xfrm>
          <a:prstGeom prst="rect">
            <a:avLst/>
          </a:prstGeom>
          <a:noFill/>
        </p:spPr>
        <p:txBody>
          <a:bodyPr wrap="none" lIns="0" tIns="0" rIns="0" bIns="0" rtlCol="0">
            <a:spAutoFit/>
          </a:bodyPr>
          <a:lstStyle/>
          <a:p>
            <a:pPr algn="ctr"/>
            <a:r>
              <a:rPr lang="vi-VN" b="1"/>
              <a:t>Đoạn cành đã ra rễ</a:t>
            </a:r>
          </a:p>
        </p:txBody>
      </p:sp>
      <p:sp>
        <p:nvSpPr>
          <p:cNvPr id="17" name="TextBox 16">
            <a:extLst>
              <a:ext uri="{FF2B5EF4-FFF2-40B4-BE49-F238E27FC236}">
                <a16:creationId xmlns:a16="http://schemas.microsoft.com/office/drawing/2014/main" id="{3260479C-331B-40C1-873A-0F72FB580197}"/>
              </a:ext>
            </a:extLst>
          </p:cNvPr>
          <p:cNvSpPr txBox="1"/>
          <p:nvPr/>
        </p:nvSpPr>
        <p:spPr>
          <a:xfrm>
            <a:off x="8060781" y="5507283"/>
            <a:ext cx="3116238" cy="276999"/>
          </a:xfrm>
          <a:prstGeom prst="rect">
            <a:avLst/>
          </a:prstGeom>
          <a:noFill/>
        </p:spPr>
        <p:txBody>
          <a:bodyPr wrap="none" lIns="0" tIns="0" rIns="0" bIns="0" rtlCol="0">
            <a:spAutoFit/>
          </a:bodyPr>
          <a:lstStyle/>
          <a:p>
            <a:pPr algn="ctr"/>
            <a:r>
              <a:rPr lang="vi-VN" b="1"/>
              <a:t>Đem trồng khi có đủ rễ, chồi</a:t>
            </a:r>
          </a:p>
        </p:txBody>
      </p:sp>
    </p:spTree>
    <p:extLst>
      <p:ext uri="{BB962C8B-B14F-4D97-AF65-F5344CB8AC3E}">
        <p14:creationId xmlns:p14="http://schemas.microsoft.com/office/powerpoint/2010/main" val="200949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BE7C373-D8A3-4880-BFDE-68E3BE26D8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6154"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6F52AAC-945C-4EC0-B220-1212850AC8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8414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89B30B9-4D43-4EFD-9886-1AADB774FAF1}"/>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GIÂM CÀNH</a:t>
            </a:r>
          </a:p>
        </p:txBody>
      </p:sp>
      <p:sp>
        <p:nvSpPr>
          <p:cNvPr id="17" name="TextBox 16">
            <a:extLst>
              <a:ext uri="{FF2B5EF4-FFF2-40B4-BE49-F238E27FC236}">
                <a16:creationId xmlns:a16="http://schemas.microsoft.com/office/drawing/2014/main" id="{C72F0CC5-9EC6-4899-85EC-62BC5D976AC6}"/>
              </a:ext>
            </a:extLst>
          </p:cNvPr>
          <p:cNvSpPr txBox="1"/>
          <p:nvPr/>
        </p:nvSpPr>
        <p:spPr>
          <a:xfrm>
            <a:off x="533400" y="1949475"/>
            <a:ext cx="11582399" cy="877933"/>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vi-VN" sz="2400" dirty="0"/>
              <a:t>Giâm cành thường được áp dụng </a:t>
            </a:r>
            <a:r>
              <a:rPr lang="vi-VN" sz="2400" b="1" dirty="0"/>
              <a:t>để nhân giống </a:t>
            </a:r>
            <a:r>
              <a:rPr lang="vi-VN" sz="2400" dirty="0"/>
              <a:t>đối với một số cây như sắn, mía, các cây hoa (hoa hồng, hoa cúc,…) và cây ăn quả (dâu tằm, chanh).</a:t>
            </a:r>
          </a:p>
        </p:txBody>
      </p:sp>
      <p:pic>
        <p:nvPicPr>
          <p:cNvPr id="14338" name="Picture 2" descr="10 Amazing Health Benefits of Rose Flower">
            <a:extLst>
              <a:ext uri="{FF2B5EF4-FFF2-40B4-BE49-F238E27FC236}">
                <a16:creationId xmlns:a16="http://schemas.microsoft.com/office/drawing/2014/main" id="{2A99027D-E8DB-4D64-9C9A-E8FA932CBCD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06" b="3706"/>
          <a:stretch/>
        </p:blipFill>
        <p:spPr bwMode="auto">
          <a:xfrm>
            <a:off x="0" y="3093416"/>
            <a:ext cx="6096000" cy="376458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ướng dẫn trồng và chăm sóc cây chanh cho quả sai trĩu quanh năm">
            <a:extLst>
              <a:ext uri="{FF2B5EF4-FFF2-40B4-BE49-F238E27FC236}">
                <a16:creationId xmlns:a16="http://schemas.microsoft.com/office/drawing/2014/main" id="{4CD0D455-DCF3-4720-86F4-412A28A76FC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171" b="4171"/>
          <a:stretch/>
        </p:blipFill>
        <p:spPr bwMode="auto">
          <a:xfrm>
            <a:off x="6096000" y="3093416"/>
            <a:ext cx="6096000" cy="376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77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C75F0D46-A941-47B0-BCDE-2905267741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5241"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7C8293D-7E3D-4892-9BEF-91498D66DB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7525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53B2E85-967E-4D66-A0A4-AB655BB8957E}"/>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CHIẾT CÀNH</a:t>
            </a:r>
          </a:p>
        </p:txBody>
      </p:sp>
      <p:grpSp>
        <p:nvGrpSpPr>
          <p:cNvPr id="2" name="Group 1">
            <a:extLst>
              <a:ext uri="{FF2B5EF4-FFF2-40B4-BE49-F238E27FC236}">
                <a16:creationId xmlns:a16="http://schemas.microsoft.com/office/drawing/2014/main" id="{43D2BC7E-4CBA-4204-8006-E8B9A860FB5A}"/>
              </a:ext>
            </a:extLst>
          </p:cNvPr>
          <p:cNvGrpSpPr/>
          <p:nvPr/>
        </p:nvGrpSpPr>
        <p:grpSpPr>
          <a:xfrm>
            <a:off x="897392" y="1864537"/>
            <a:ext cx="10397217" cy="1005840"/>
            <a:chOff x="664483" y="1864537"/>
            <a:chExt cx="10397217" cy="1005840"/>
          </a:xfrm>
        </p:grpSpPr>
        <p:sp>
          <p:nvSpPr>
            <p:cNvPr id="16" name="TextBox 15">
              <a:extLst>
                <a:ext uri="{FF2B5EF4-FFF2-40B4-BE49-F238E27FC236}">
                  <a16:creationId xmlns:a16="http://schemas.microsoft.com/office/drawing/2014/main" id="{EB1E21B0-DBEF-4046-844E-984D7474E83E}"/>
                </a:ext>
              </a:extLst>
            </p:cNvPr>
            <p:cNvSpPr txBox="1"/>
            <p:nvPr/>
          </p:nvSpPr>
          <p:spPr>
            <a:xfrm>
              <a:off x="1850118" y="1965071"/>
              <a:ext cx="9211582"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Chiết cành là phương pháp </a:t>
              </a:r>
              <a:r>
                <a:rPr lang="vi-VN" sz="2400" b="1" dirty="0"/>
                <a:t>làm cho cành ra rễ ngay trên cây</a:t>
              </a:r>
              <a:r>
                <a:rPr lang="vi-VN" sz="2400" dirty="0"/>
                <a:t>, rồi cắt đoạn cành mang rễ đó đem trồng thành cây mới.</a:t>
              </a:r>
            </a:p>
          </p:txBody>
        </p:sp>
        <p:pic>
          <p:nvPicPr>
            <p:cNvPr id="19" name="Picture 2">
              <a:extLst>
                <a:ext uri="{FF2B5EF4-FFF2-40B4-BE49-F238E27FC236}">
                  <a16:creationId xmlns:a16="http://schemas.microsoft.com/office/drawing/2014/main" id="{C35BC006-B047-4963-BE80-B8237982B3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4483" y="1864537"/>
              <a:ext cx="1005840" cy="1005840"/>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4" name="Picture 4" descr="Hướng dẫn kỹ thuật chiết cành hồng xiêm hiệu quả">
            <a:extLst>
              <a:ext uri="{FF2B5EF4-FFF2-40B4-BE49-F238E27FC236}">
                <a16:creationId xmlns:a16="http://schemas.microsoft.com/office/drawing/2014/main" id="{2A732999-0327-4057-B4F8-F78D019951D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037" r="2353"/>
          <a:stretch/>
        </p:blipFill>
        <p:spPr bwMode="auto">
          <a:xfrm>
            <a:off x="6096000" y="3139394"/>
            <a:ext cx="6096000" cy="371860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Các phương pháp Chiết cành đơn giản – thành công 100%">
            <a:extLst>
              <a:ext uri="{FF2B5EF4-FFF2-40B4-BE49-F238E27FC236}">
                <a16:creationId xmlns:a16="http://schemas.microsoft.com/office/drawing/2014/main" id="{C526ECC1-7849-4497-82F6-DD3942CA40A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731" b="4731"/>
          <a:stretch/>
        </p:blipFill>
        <p:spPr bwMode="auto">
          <a:xfrm>
            <a:off x="0" y="3139394"/>
            <a:ext cx="6096000" cy="371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78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7410" name="Picture 2" descr="Peel Off the Bark">
            <a:extLst>
              <a:ext uri="{FF2B5EF4-FFF2-40B4-BE49-F238E27FC236}">
                <a16:creationId xmlns:a16="http://schemas.microsoft.com/office/drawing/2014/main" id="{44090568-4A21-4DD2-BD8B-65E839BABC5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364" b="11364"/>
          <a:stretch/>
        </p:blipFill>
        <p:spPr bwMode="auto">
          <a:xfrm>
            <a:off x="1" y="1285875"/>
            <a:ext cx="6095999" cy="353286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Peel Off the Bark">
            <a:extLst>
              <a:ext uri="{FF2B5EF4-FFF2-40B4-BE49-F238E27FC236}">
                <a16:creationId xmlns:a16="http://schemas.microsoft.com/office/drawing/2014/main" id="{3CCD74EA-A6C3-4AD2-929E-BA3187E1146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364" b="11364"/>
          <a:stretch/>
        </p:blipFill>
        <p:spPr bwMode="auto">
          <a:xfrm>
            <a:off x="6096001" y="1285875"/>
            <a:ext cx="6095998" cy="35328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DC00C1F-EC58-4907-AD57-5E60930A3A92}"/>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1:</a:t>
            </a:r>
            <a:r>
              <a:rPr lang="vi-VN" sz="2400" b="1" dirty="0"/>
              <a:t> Chọn cành, khoanh và bóc một đoạn vỏ</a:t>
            </a:r>
          </a:p>
        </p:txBody>
      </p:sp>
    </p:spTree>
    <p:extLst>
      <p:ext uri="{BB962C8B-B14F-4D97-AF65-F5344CB8AC3E}">
        <p14:creationId xmlns:p14="http://schemas.microsoft.com/office/powerpoint/2010/main" val="170693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7650" name="Picture 2" descr="Wrap With Ball of Soil">
            <a:extLst>
              <a:ext uri="{FF2B5EF4-FFF2-40B4-BE49-F238E27FC236}">
                <a16:creationId xmlns:a16="http://schemas.microsoft.com/office/drawing/2014/main" id="{370A1820-F521-41EC-B140-9E81EF78A41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311" b="9311"/>
          <a:stretch/>
        </p:blipFill>
        <p:spPr bwMode="auto">
          <a:xfrm>
            <a:off x="0" y="1194998"/>
            <a:ext cx="6096000" cy="372193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Tie the Ends">
            <a:extLst>
              <a:ext uri="{FF2B5EF4-FFF2-40B4-BE49-F238E27FC236}">
                <a16:creationId xmlns:a16="http://schemas.microsoft.com/office/drawing/2014/main" id="{06A600EF-FFCE-4D3F-BFB7-C52E691C382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6906" b="1830"/>
          <a:stretch/>
        </p:blipFill>
        <p:spPr bwMode="auto">
          <a:xfrm>
            <a:off x="6096000" y="1192226"/>
            <a:ext cx="6096000" cy="37167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1E4993C-116F-4FDC-AF16-A598FCFFFB6D}"/>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2: </a:t>
            </a:r>
            <a:r>
              <a:rPr lang="vi-VN" sz="2400" b="1" dirty="0"/>
              <a:t>Bỏ bầu đất vào đoạn cành đã bóc vỏ</a:t>
            </a:r>
          </a:p>
        </p:txBody>
      </p:sp>
    </p:spTree>
    <p:extLst>
      <p:ext uri="{BB962C8B-B14F-4D97-AF65-F5344CB8AC3E}">
        <p14:creationId xmlns:p14="http://schemas.microsoft.com/office/powerpoint/2010/main" val="185122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6626" name="Picture 2" descr="Remove the Wrapping">
            <a:extLst>
              <a:ext uri="{FF2B5EF4-FFF2-40B4-BE49-F238E27FC236}">
                <a16:creationId xmlns:a16="http://schemas.microsoft.com/office/drawing/2014/main" id="{5FD8E598-DBA0-45EA-B8F9-7EAEFE8A92B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4264" b="14264"/>
          <a:stretch/>
        </p:blipFill>
        <p:spPr bwMode="auto">
          <a:xfrm>
            <a:off x="1" y="1231715"/>
            <a:ext cx="6096000" cy="326885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Prune the Rooted Branch">
            <a:extLst>
              <a:ext uri="{FF2B5EF4-FFF2-40B4-BE49-F238E27FC236}">
                <a16:creationId xmlns:a16="http://schemas.microsoft.com/office/drawing/2014/main" id="{7F65C9B8-D153-438C-B09A-CDB491DF9AB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214" b="11314"/>
          <a:stretch/>
        </p:blipFill>
        <p:spPr bwMode="auto">
          <a:xfrm>
            <a:off x="6096000" y="1231715"/>
            <a:ext cx="6096000" cy="326885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FE45215-9DE7-4F98-95B2-05958FA5599B}"/>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3: </a:t>
            </a:r>
            <a:r>
              <a:rPr lang="vi-VN" sz="2400" b="1" dirty="0"/>
              <a:t>Khi cành chiết ra rễ, cắt và đem trồng</a:t>
            </a:r>
          </a:p>
        </p:txBody>
      </p:sp>
    </p:spTree>
    <p:extLst>
      <p:ext uri="{BB962C8B-B14F-4D97-AF65-F5344CB8AC3E}">
        <p14:creationId xmlns:p14="http://schemas.microsoft.com/office/powerpoint/2010/main" val="33674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3 Vegetative Reproduction Illustrations &amp; Clip Art - iStock">
            <a:extLst>
              <a:ext uri="{FF2B5EF4-FFF2-40B4-BE49-F238E27FC236}">
                <a16:creationId xmlns:a16="http://schemas.microsoft.com/office/drawing/2014/main" id="{A11BE544-EBB2-4692-B63D-102096A55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54" y="1749045"/>
            <a:ext cx="2275496" cy="323861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11DD7749-A21C-4BD6-A569-C75FDA669500}"/>
              </a:ext>
            </a:extLst>
          </p:cNvPr>
          <p:cNvSpPr txBox="1"/>
          <p:nvPr/>
        </p:nvSpPr>
        <p:spPr>
          <a:xfrm>
            <a:off x="1419433" y="1152707"/>
            <a:ext cx="10094355" cy="877933"/>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Quan sát hình và kết hợp kiến thức đã biết, hãy nêu khái niệm sinh sản và lấy ví dụ.</a:t>
            </a:r>
            <a:endParaRPr lang="vi-VN" sz="2400" b="1" dirty="0"/>
          </a:p>
        </p:txBody>
      </p:sp>
      <p:grpSp>
        <p:nvGrpSpPr>
          <p:cNvPr id="16" name="Group 15">
            <a:extLst>
              <a:ext uri="{FF2B5EF4-FFF2-40B4-BE49-F238E27FC236}">
                <a16:creationId xmlns:a16="http://schemas.microsoft.com/office/drawing/2014/main" id="{119C5F0B-645B-4461-8D80-C6DAF88A1B77}"/>
              </a:ext>
            </a:extLst>
          </p:cNvPr>
          <p:cNvGrpSpPr/>
          <p:nvPr/>
        </p:nvGrpSpPr>
        <p:grpSpPr>
          <a:xfrm>
            <a:off x="317500" y="2531460"/>
            <a:ext cx="1524000" cy="457250"/>
            <a:chOff x="800100" y="1783116"/>
            <a:chExt cx="1524000" cy="457250"/>
          </a:xfrm>
        </p:grpSpPr>
        <p:sp>
          <p:nvSpPr>
            <p:cNvPr id="17" name="Rectangle 16">
              <a:extLst>
                <a:ext uri="{FF2B5EF4-FFF2-40B4-BE49-F238E27FC236}">
                  <a16:creationId xmlns:a16="http://schemas.microsoft.com/office/drawing/2014/main" id="{6772581A-2231-4108-8C7A-CB9749BE4A06}"/>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9E9B6E0E-E412-4219-B4C0-774B02B2844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23" name="Picture 2">
            <a:extLst>
              <a:ext uri="{FF2B5EF4-FFF2-40B4-BE49-F238E27FC236}">
                <a16:creationId xmlns:a16="http://schemas.microsoft.com/office/drawing/2014/main" id="{FFC10A34-D68F-4141-AA5B-7280C1DB0E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890" y="336953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4CC1998F-C226-4141-BE76-B78C04289D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890" y="486607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BBC4F15-42D6-403A-9CF1-9CF6985988C5}"/>
              </a:ext>
            </a:extLst>
          </p:cNvPr>
          <p:cNvSpPr txBox="1"/>
          <p:nvPr/>
        </p:nvSpPr>
        <p:spPr>
          <a:xfrm>
            <a:off x="6722017" y="5556827"/>
            <a:ext cx="4575319" cy="416268"/>
          </a:xfrm>
          <a:prstGeom prst="rect">
            <a:avLst/>
          </a:prstGeom>
          <a:noFill/>
        </p:spPr>
        <p:txBody>
          <a:bodyPr wrap="square" lIns="0" tIns="0" rIns="0" bIns="0" rtlCol="0">
            <a:spAutoFit/>
          </a:bodyPr>
          <a:lstStyle/>
          <a:p>
            <a:pPr algn="ctr">
              <a:lnSpc>
                <a:spcPct val="125000"/>
              </a:lnSpc>
            </a:pPr>
            <a:r>
              <a:rPr lang="vi-VN" sz="2400" b="1" dirty="0">
                <a:solidFill>
                  <a:srgbClr val="C00000"/>
                </a:solidFill>
                <a:latin typeface="Arial" panose="020B0604020202020204" pitchFamily="34" charset="0"/>
                <a:cs typeface="Arial" panose="020B0604020202020204" pitchFamily="34" charset="0"/>
              </a:rPr>
              <a:t>Sinh sản ở một số sinh vật</a:t>
            </a:r>
            <a:endParaRPr lang="vi-VN" sz="2400" b="1" dirty="0">
              <a:solidFill>
                <a:srgbClr val="C00000"/>
              </a:solidFill>
            </a:endParaRPr>
          </a:p>
        </p:txBody>
      </p:sp>
      <p:sp>
        <p:nvSpPr>
          <p:cNvPr id="26" name="TextBox 25">
            <a:extLst>
              <a:ext uri="{FF2B5EF4-FFF2-40B4-BE49-F238E27FC236}">
                <a16:creationId xmlns:a16="http://schemas.microsoft.com/office/drawing/2014/main" id="{A645DB90-3B52-4ABF-B38B-8A99E3E6726A}"/>
              </a:ext>
            </a:extLst>
          </p:cNvPr>
          <p:cNvSpPr txBox="1"/>
          <p:nvPr/>
        </p:nvSpPr>
        <p:spPr>
          <a:xfrm>
            <a:off x="6377222" y="5068260"/>
            <a:ext cx="2617960" cy="312330"/>
          </a:xfrm>
          <a:prstGeom prst="rect">
            <a:avLst/>
          </a:prstGeom>
          <a:noFill/>
        </p:spPr>
        <p:txBody>
          <a:bodyPr wrap="square" lIns="0" tIns="0" rIns="0" bIns="0" rtlCol="0">
            <a:spAutoFit/>
          </a:bodyPr>
          <a:lstStyle/>
          <a:p>
            <a:pPr algn="ctr">
              <a:lnSpc>
                <a:spcPct val="110000"/>
              </a:lnSpc>
            </a:pPr>
            <a:r>
              <a:rPr lang="vi-VN" sz="2000" dirty="0">
                <a:latin typeface="Arial" panose="020B0604020202020204" pitchFamily="34" charset="0"/>
                <a:cs typeface="Arial" panose="020B0604020202020204" pitchFamily="34" charset="0"/>
              </a:rPr>
              <a:t>Sinh sản ở cây chuối</a:t>
            </a:r>
            <a:endParaRPr lang="vi-VN" sz="2000" dirty="0"/>
          </a:p>
        </p:txBody>
      </p:sp>
      <p:sp>
        <p:nvSpPr>
          <p:cNvPr id="27" name="TextBox 26">
            <a:extLst>
              <a:ext uri="{FF2B5EF4-FFF2-40B4-BE49-F238E27FC236}">
                <a16:creationId xmlns:a16="http://schemas.microsoft.com/office/drawing/2014/main" id="{E6DA12A1-DC00-48D1-B69F-42069766A11C}"/>
              </a:ext>
            </a:extLst>
          </p:cNvPr>
          <p:cNvSpPr txBox="1"/>
          <p:nvPr/>
        </p:nvSpPr>
        <p:spPr>
          <a:xfrm>
            <a:off x="9477375" y="5068260"/>
            <a:ext cx="1950666" cy="312330"/>
          </a:xfrm>
          <a:prstGeom prst="rect">
            <a:avLst/>
          </a:prstGeom>
          <a:noFill/>
        </p:spPr>
        <p:txBody>
          <a:bodyPr wrap="square" lIns="0" tIns="0" rIns="0" bIns="0" rtlCol="0">
            <a:spAutoFit/>
          </a:bodyPr>
          <a:lstStyle/>
          <a:p>
            <a:pPr algn="ctr">
              <a:lnSpc>
                <a:spcPct val="110000"/>
              </a:lnSpc>
            </a:pPr>
            <a:r>
              <a:rPr lang="vi-VN" sz="2000" dirty="0">
                <a:latin typeface="Arial" panose="020B0604020202020204" pitchFamily="34" charset="0"/>
                <a:cs typeface="Arial" panose="020B0604020202020204" pitchFamily="34" charset="0"/>
              </a:rPr>
              <a:t>Sinh sản ở mèo</a:t>
            </a:r>
            <a:endParaRPr lang="vi-VN" sz="2000" dirty="0"/>
          </a:p>
        </p:txBody>
      </p:sp>
      <p:grpSp>
        <p:nvGrpSpPr>
          <p:cNvPr id="2" name="Group 1">
            <a:extLst>
              <a:ext uri="{FF2B5EF4-FFF2-40B4-BE49-F238E27FC236}">
                <a16:creationId xmlns:a16="http://schemas.microsoft.com/office/drawing/2014/main" id="{22D2AC28-8969-49BD-9442-F8E19580D765}"/>
              </a:ext>
            </a:extLst>
          </p:cNvPr>
          <p:cNvGrpSpPr/>
          <p:nvPr/>
        </p:nvGrpSpPr>
        <p:grpSpPr>
          <a:xfrm>
            <a:off x="8016981" y="2351314"/>
            <a:ext cx="5318019" cy="3152131"/>
            <a:chOff x="7783384" y="2351314"/>
            <a:chExt cx="5318019" cy="3152131"/>
          </a:xfrm>
        </p:grpSpPr>
        <p:pic>
          <p:nvPicPr>
            <p:cNvPr id="3078" name="Picture 6" descr="Cat by themarioman56 on DeviantArt">
              <a:extLst>
                <a:ext uri="{FF2B5EF4-FFF2-40B4-BE49-F238E27FC236}">
                  <a16:creationId xmlns:a16="http://schemas.microsoft.com/office/drawing/2014/main" id="{C4FA85DA-FDC3-4B19-809D-1DEB487AF9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817" y="2351314"/>
              <a:ext cx="1974668" cy="23705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oup Of Cute Cats PNG Image | Transparent PNG Free Download on SeekPNG">
              <a:extLst>
                <a:ext uri="{FF2B5EF4-FFF2-40B4-BE49-F238E27FC236}">
                  <a16:creationId xmlns:a16="http://schemas.microsoft.com/office/drawing/2014/main" id="{70CF9BBA-0DD2-44C1-AAF9-206CFB5512C8}"/>
                </a:ext>
              </a:extLst>
            </p:cNvPr>
            <p:cNvPicPr>
              <a:picLocks noChangeAspect="1" noChangeArrowheads="1"/>
            </p:cNvPicPr>
            <p:nvPr/>
          </p:nvPicPr>
          <p:blipFill>
            <a:blip r:embed="rId1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783384" y="2857406"/>
              <a:ext cx="5318019" cy="2646039"/>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a:extLst>
              <a:ext uri="{FF2B5EF4-FFF2-40B4-BE49-F238E27FC236}">
                <a16:creationId xmlns:a16="http://schemas.microsoft.com/office/drawing/2014/main" id="{742591A7-226E-4B9F-8340-E7B2C74926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5577" y="121607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D8FD31C-C911-8E01-DA5F-BB3F46E46CD5}"/>
              </a:ext>
            </a:extLst>
          </p:cNvPr>
          <p:cNvSpPr txBox="1"/>
          <p:nvPr/>
        </p:nvSpPr>
        <p:spPr>
          <a:xfrm>
            <a:off x="1488189" y="3151644"/>
            <a:ext cx="4457711" cy="1339597"/>
          </a:xfrm>
          <a:prstGeom prst="rect">
            <a:avLst/>
          </a:prstGeom>
          <a:noFill/>
        </p:spPr>
        <p:txBody>
          <a:bodyPr wrap="square" lIns="0" tIns="0" rIns="0" bIns="0" rtlCol="0">
            <a:spAutoFit/>
          </a:bodyPr>
          <a:lstStyle>
            <a:defPPr>
              <a:defRPr lang="en-US"/>
            </a:defPPr>
            <a:lvl1pPr algn="just">
              <a:lnSpc>
                <a:spcPct val="125000"/>
              </a:lnSpc>
              <a:defRPr sz="2400" b="1">
                <a:latin typeface="Arial" panose="020B0604020202020204" pitchFamily="34" charset="0"/>
                <a:cs typeface="Arial" panose="020B0604020202020204" pitchFamily="34" charset="0"/>
              </a:defRPr>
            </a:lvl1pPr>
          </a:lstStyle>
          <a:p>
            <a:pPr algn="l"/>
            <a:r>
              <a:rPr lang="vi-VN" dirty="0"/>
              <a:t>Sinh sản </a:t>
            </a:r>
            <a:r>
              <a:rPr lang="vi-VN" b="0" dirty="0"/>
              <a:t>là quá trình </a:t>
            </a:r>
            <a:r>
              <a:rPr lang="vi-VN" dirty="0">
                <a:solidFill>
                  <a:srgbClr val="FF0000"/>
                </a:solidFill>
              </a:rPr>
              <a:t>tạo ra những cá thể mới</a:t>
            </a:r>
            <a:r>
              <a:rPr lang="vi-VN" b="0" dirty="0"/>
              <a:t>, đảm bảo sự phát triển liên tục của loài</a:t>
            </a:r>
          </a:p>
        </p:txBody>
      </p:sp>
      <p:sp>
        <p:nvSpPr>
          <p:cNvPr id="30" name="TextBox 29">
            <a:extLst>
              <a:ext uri="{FF2B5EF4-FFF2-40B4-BE49-F238E27FC236}">
                <a16:creationId xmlns:a16="http://schemas.microsoft.com/office/drawing/2014/main" id="{0A065634-2F25-AB1D-2AA3-78D0BE08BD72}"/>
              </a:ext>
            </a:extLst>
          </p:cNvPr>
          <p:cNvSpPr txBox="1"/>
          <p:nvPr/>
        </p:nvSpPr>
        <p:spPr>
          <a:xfrm>
            <a:off x="1488189" y="4710791"/>
            <a:ext cx="4503277" cy="877933"/>
          </a:xfrm>
          <a:prstGeom prst="rect">
            <a:avLst/>
          </a:prstGeom>
          <a:noFill/>
        </p:spPr>
        <p:txBody>
          <a:bodyPr wrap="square" lIns="0" tIns="0" rIns="0" bIns="0" rtlCol="0">
            <a:spAutoFit/>
          </a:bodyPr>
          <a:lstStyle>
            <a:defPPr>
              <a:defRPr lang="en-US"/>
            </a:defPPr>
            <a:lvl1pPr algn="just">
              <a:lnSpc>
                <a:spcPct val="125000"/>
              </a:lnSpc>
              <a:defRPr sz="2400" b="1">
                <a:latin typeface="Arial" panose="020B0604020202020204" pitchFamily="34" charset="0"/>
                <a:cs typeface="Arial" panose="020B0604020202020204" pitchFamily="34" charset="0"/>
              </a:defRPr>
            </a:lvl1pPr>
          </a:lstStyle>
          <a:p>
            <a:pPr algn="l"/>
            <a:r>
              <a:rPr lang="vi-VN" dirty="0"/>
              <a:t>Ví dụ: </a:t>
            </a:r>
            <a:r>
              <a:rPr lang="vi-VN" b="0" dirty="0"/>
              <a:t>Gà đẻ trứng, Lợn đẻ con, tre sinh sản bằng rễ ra măng non</a:t>
            </a:r>
          </a:p>
        </p:txBody>
      </p:sp>
    </p:spTree>
    <p:extLst>
      <p:ext uri="{BB962C8B-B14F-4D97-AF65-F5344CB8AC3E}">
        <p14:creationId xmlns:p14="http://schemas.microsoft.com/office/powerpoint/2010/main" val="407861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5602" name="Picture 2" descr="Plant and Enjoy">
            <a:extLst>
              <a:ext uri="{FF2B5EF4-FFF2-40B4-BE49-F238E27FC236}">
                <a16:creationId xmlns:a16="http://schemas.microsoft.com/office/drawing/2014/main" id="{4C03AACA-B173-4C18-AB27-7315F8431F4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6649" b="11251"/>
          <a:stretch/>
        </p:blipFill>
        <p:spPr bwMode="auto">
          <a:xfrm>
            <a:off x="0" y="1095789"/>
            <a:ext cx="12192000" cy="3850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B188AAC-689E-4EB5-B963-FFDA7CC4AB95}"/>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t>Cây con phát triển sau một thời gian trồng</a:t>
            </a:r>
          </a:p>
        </p:txBody>
      </p:sp>
    </p:spTree>
    <p:extLst>
      <p:ext uri="{BB962C8B-B14F-4D97-AF65-F5344CB8AC3E}">
        <p14:creationId xmlns:p14="http://schemas.microsoft.com/office/powerpoint/2010/main" val="285963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C75F0D46-A941-47B0-BCDE-2905267741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5241"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7C8293D-7E3D-4892-9BEF-91498D66DB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7525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53B2E85-967E-4D66-A0A4-AB655BB8957E}"/>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CHIẾT CÀNH</a:t>
            </a:r>
          </a:p>
        </p:txBody>
      </p:sp>
      <p:sp>
        <p:nvSpPr>
          <p:cNvPr id="17" name="TextBox 16">
            <a:extLst>
              <a:ext uri="{FF2B5EF4-FFF2-40B4-BE49-F238E27FC236}">
                <a16:creationId xmlns:a16="http://schemas.microsoft.com/office/drawing/2014/main" id="{62C3ECAA-78EA-4CF1-8C2B-5E1E245F1B42}"/>
              </a:ext>
            </a:extLst>
          </p:cNvPr>
          <p:cNvSpPr txBox="1"/>
          <p:nvPr/>
        </p:nvSpPr>
        <p:spPr>
          <a:xfrm>
            <a:off x="1862704" y="1966172"/>
            <a:ext cx="9795896"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Chiết cành thường được tiến hành </a:t>
            </a:r>
            <a:r>
              <a:rPr lang="vi-VN" sz="2400" b="1" dirty="0"/>
              <a:t>để nhân giống các loài cây ăn quả lâu năm</a:t>
            </a:r>
            <a:r>
              <a:rPr lang="vi-VN" sz="2400" dirty="0"/>
              <a:t> như hồng xiêm, cam,… Chiết cành và giâm cành giúp rút ngắn thời gian sinh trưởng của cây con, nhanh cho thu hoạch.</a:t>
            </a:r>
          </a:p>
        </p:txBody>
      </p:sp>
      <p:pic>
        <p:nvPicPr>
          <p:cNvPr id="19" name="Picture 2">
            <a:extLst>
              <a:ext uri="{FF2B5EF4-FFF2-40B4-BE49-F238E27FC236}">
                <a16:creationId xmlns:a16="http://schemas.microsoft.com/office/drawing/2014/main" id="{C35BC006-B047-4963-BE80-B8237982B3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496" y="2077234"/>
            <a:ext cx="100848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Kỹ thuật trồng hồng xiêm chiết mau ra quả - Nuoitrong123">
            <a:extLst>
              <a:ext uri="{FF2B5EF4-FFF2-40B4-BE49-F238E27FC236}">
                <a16:creationId xmlns:a16="http://schemas.microsoft.com/office/drawing/2014/main" id="{CD80990B-BF31-4562-BC47-1ABC412B32B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2306" b="5640"/>
          <a:stretch/>
        </p:blipFill>
        <p:spPr bwMode="auto">
          <a:xfrm>
            <a:off x="0" y="3563686"/>
            <a:ext cx="6096000" cy="329431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Orange Tree Wallpapers - Top Free Orange Tree Backgrounds - WallpaperAccess">
            <a:extLst>
              <a:ext uri="{FF2B5EF4-FFF2-40B4-BE49-F238E27FC236}">
                <a16:creationId xmlns:a16="http://schemas.microsoft.com/office/drawing/2014/main" id="{68214122-F475-4EBF-B4F6-CC0CA81CC8C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964" b="1964"/>
          <a:stretch/>
        </p:blipFill>
        <p:spPr bwMode="auto">
          <a:xfrm>
            <a:off x="6096000" y="3563686"/>
            <a:ext cx="6096000" cy="329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5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6455"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9811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GHÉP CÂY</a:t>
            </a:r>
          </a:p>
        </p:txBody>
      </p:sp>
      <p:sp>
        <p:nvSpPr>
          <p:cNvPr id="16" name="TextBox 15">
            <a:extLst>
              <a:ext uri="{FF2B5EF4-FFF2-40B4-BE49-F238E27FC236}">
                <a16:creationId xmlns:a16="http://schemas.microsoft.com/office/drawing/2014/main" id="{01F3FAE8-A1CE-4B02-8CCB-37FB7F995AD4}"/>
              </a:ext>
            </a:extLst>
          </p:cNvPr>
          <p:cNvSpPr txBox="1"/>
          <p:nvPr/>
        </p:nvSpPr>
        <p:spPr>
          <a:xfrm>
            <a:off x="1676400" y="1929596"/>
            <a:ext cx="102108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Ghép cây là phương pháp </a:t>
            </a:r>
            <a:r>
              <a:rPr lang="vi-VN" sz="2400" b="1" dirty="0"/>
              <a:t>dùng bộ phận sinh dưỡng của một cây </a:t>
            </a:r>
            <a:r>
              <a:rPr lang="vi-VN" sz="2400" dirty="0"/>
              <a:t>như mắt, chồi hoặc cành rồi gắn vào cây khác (gốc ghép) cho tiếp tục phát triển thành cây mang cành của các cây khác nhau (cùng loài hoặc khác loài).</a:t>
            </a:r>
          </a:p>
        </p:txBody>
      </p:sp>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0408" y="2065344"/>
            <a:ext cx="100848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Ưu điểm của phương pháp ghép cây">
            <a:extLst>
              <a:ext uri="{FF2B5EF4-FFF2-40B4-BE49-F238E27FC236}">
                <a16:creationId xmlns:a16="http://schemas.microsoft.com/office/drawing/2014/main" id="{E043CA54-D218-4ADB-9E67-2F7C8D4239A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0040" b="33808"/>
          <a:stretch/>
        </p:blipFill>
        <p:spPr bwMode="auto">
          <a:xfrm>
            <a:off x="0" y="3429001"/>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ác phương pháp và kỹ thuật ghép cây trồng hiệu quả nhất 2022 - Hoa Cảnh  Quang Vỹ">
            <a:extLst>
              <a:ext uri="{FF2B5EF4-FFF2-40B4-BE49-F238E27FC236}">
                <a16:creationId xmlns:a16="http://schemas.microsoft.com/office/drawing/2014/main" id="{39A1128F-57D0-466A-9793-581D296E3E4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7916" b="7916"/>
          <a:stretch/>
        </p:blipFill>
        <p:spPr bwMode="auto">
          <a:xfrm>
            <a:off x="6096000" y="3428999"/>
            <a:ext cx="6096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20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8D86986-1B51-4C58-8C02-94B607960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0"/>
            <a:ext cx="12192000" cy="6096000"/>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5F1BDA59-CED8-4F3B-AD7E-A520F533BC5C}"/>
              </a:ext>
            </a:extLst>
          </p:cNvPr>
          <p:cNvSpPr txBox="1"/>
          <p:nvPr/>
        </p:nvSpPr>
        <p:spPr>
          <a:xfrm>
            <a:off x="3884823" y="5390014"/>
            <a:ext cx="4419600" cy="469552"/>
          </a:xfrm>
          <a:prstGeom prst="rect">
            <a:avLst/>
          </a:prstGeom>
          <a:noFill/>
        </p:spPr>
        <p:txBody>
          <a:bodyPr wrap="square" lIns="0" tIns="0" rIns="0" bIns="0" rtlCol="0">
            <a:spAutoFit/>
          </a:bodyPr>
          <a:lstStyle/>
          <a:p>
            <a:pPr algn="ctr">
              <a:lnSpc>
                <a:spcPct val="120000"/>
              </a:lnSpc>
            </a:pPr>
            <a:r>
              <a:rPr lang="vi-VN" sz="2800" b="1"/>
              <a:t>a. Quy trình ghép mắt</a:t>
            </a:r>
          </a:p>
        </p:txBody>
      </p:sp>
      <p:sp>
        <p:nvSpPr>
          <p:cNvPr id="15" name="TextBox 14">
            <a:extLst>
              <a:ext uri="{FF2B5EF4-FFF2-40B4-BE49-F238E27FC236}">
                <a16:creationId xmlns:a16="http://schemas.microsoft.com/office/drawing/2014/main" id="{805285EC-C542-4806-88F6-6C48FCCE41C6}"/>
              </a:ext>
            </a:extLst>
          </p:cNvPr>
          <p:cNvSpPr txBox="1"/>
          <p:nvPr/>
        </p:nvSpPr>
        <p:spPr>
          <a:xfrm>
            <a:off x="1413138" y="4343400"/>
            <a:ext cx="1487587" cy="585801"/>
          </a:xfrm>
          <a:prstGeom prst="rect">
            <a:avLst/>
          </a:prstGeom>
          <a:noFill/>
        </p:spPr>
        <p:txBody>
          <a:bodyPr wrap="none" lIns="0" tIns="0" rIns="0" bIns="0" rtlCol="0">
            <a:spAutoFit/>
          </a:bodyPr>
          <a:lstStyle/>
          <a:p>
            <a:pPr algn="ctr">
              <a:lnSpc>
                <a:spcPct val="110000"/>
              </a:lnSpc>
            </a:pPr>
            <a:r>
              <a:rPr lang="vi-VN" b="1" dirty="0"/>
              <a:t>Lấy mắt ghép</a:t>
            </a:r>
          </a:p>
          <a:p>
            <a:pPr algn="ctr">
              <a:lnSpc>
                <a:spcPct val="110000"/>
              </a:lnSpc>
            </a:pPr>
            <a:r>
              <a:rPr lang="vi-VN" b="1" dirty="0"/>
              <a:t>từ cây mẹ</a:t>
            </a:r>
          </a:p>
        </p:txBody>
      </p:sp>
      <p:sp>
        <p:nvSpPr>
          <p:cNvPr id="16" name="TextBox 15">
            <a:extLst>
              <a:ext uri="{FF2B5EF4-FFF2-40B4-BE49-F238E27FC236}">
                <a16:creationId xmlns:a16="http://schemas.microsoft.com/office/drawing/2014/main" id="{4040C983-C861-45FB-AD9B-89C4080C150C}"/>
              </a:ext>
            </a:extLst>
          </p:cNvPr>
          <p:cNvSpPr txBox="1"/>
          <p:nvPr/>
        </p:nvSpPr>
        <p:spPr>
          <a:xfrm>
            <a:off x="4529597" y="4343400"/>
            <a:ext cx="1064395" cy="281103"/>
          </a:xfrm>
          <a:prstGeom prst="rect">
            <a:avLst/>
          </a:prstGeom>
          <a:noFill/>
        </p:spPr>
        <p:txBody>
          <a:bodyPr wrap="none" lIns="0" tIns="0" rIns="0" bIns="0" rtlCol="0">
            <a:spAutoFit/>
          </a:bodyPr>
          <a:lstStyle/>
          <a:p>
            <a:pPr algn="ctr">
              <a:lnSpc>
                <a:spcPct val="110000"/>
              </a:lnSpc>
            </a:pPr>
            <a:r>
              <a:rPr lang="vi-VN" b="1"/>
              <a:t>Gốc ghép</a:t>
            </a:r>
          </a:p>
        </p:txBody>
      </p:sp>
      <p:sp>
        <p:nvSpPr>
          <p:cNvPr id="17" name="TextBox 16">
            <a:extLst>
              <a:ext uri="{FF2B5EF4-FFF2-40B4-BE49-F238E27FC236}">
                <a16:creationId xmlns:a16="http://schemas.microsoft.com/office/drawing/2014/main" id="{4C45F79F-7359-4FEA-9646-86B120D99F42}"/>
              </a:ext>
            </a:extLst>
          </p:cNvPr>
          <p:cNvSpPr txBox="1"/>
          <p:nvPr/>
        </p:nvSpPr>
        <p:spPr>
          <a:xfrm>
            <a:off x="7010153" y="4343400"/>
            <a:ext cx="1538883" cy="585801"/>
          </a:xfrm>
          <a:prstGeom prst="rect">
            <a:avLst/>
          </a:prstGeom>
          <a:noFill/>
        </p:spPr>
        <p:txBody>
          <a:bodyPr wrap="none" lIns="0" tIns="0" rIns="0" bIns="0" rtlCol="0">
            <a:spAutoFit/>
          </a:bodyPr>
          <a:lstStyle/>
          <a:p>
            <a:pPr algn="ctr">
              <a:lnSpc>
                <a:spcPct val="110000"/>
              </a:lnSpc>
            </a:pPr>
            <a:r>
              <a:rPr lang="vi-VN" b="1"/>
              <a:t>Gắn mắt ghép</a:t>
            </a:r>
          </a:p>
          <a:p>
            <a:pPr algn="ctr">
              <a:lnSpc>
                <a:spcPct val="110000"/>
              </a:lnSpc>
            </a:pPr>
            <a:r>
              <a:rPr lang="vi-VN" b="1"/>
              <a:t>lên gốc ghép</a:t>
            </a:r>
          </a:p>
        </p:txBody>
      </p:sp>
      <p:sp>
        <p:nvSpPr>
          <p:cNvPr id="18" name="TextBox 17">
            <a:extLst>
              <a:ext uri="{FF2B5EF4-FFF2-40B4-BE49-F238E27FC236}">
                <a16:creationId xmlns:a16="http://schemas.microsoft.com/office/drawing/2014/main" id="{EC3A46D2-A7C7-4C26-ACB1-3502D5A934EE}"/>
              </a:ext>
            </a:extLst>
          </p:cNvPr>
          <p:cNvSpPr txBox="1"/>
          <p:nvPr/>
        </p:nvSpPr>
        <p:spPr>
          <a:xfrm>
            <a:off x="9855312" y="4343400"/>
            <a:ext cx="1115690" cy="585801"/>
          </a:xfrm>
          <a:prstGeom prst="rect">
            <a:avLst/>
          </a:prstGeom>
          <a:noFill/>
        </p:spPr>
        <p:txBody>
          <a:bodyPr wrap="none" lIns="0" tIns="0" rIns="0" bIns="0" rtlCol="0">
            <a:spAutoFit/>
          </a:bodyPr>
          <a:lstStyle/>
          <a:p>
            <a:pPr algn="ctr">
              <a:lnSpc>
                <a:spcPct val="110000"/>
              </a:lnSpc>
            </a:pPr>
            <a:r>
              <a:rPr lang="vi-VN" b="1"/>
              <a:t>Buộc chặt</a:t>
            </a:r>
          </a:p>
          <a:p>
            <a:pPr algn="ctr">
              <a:lnSpc>
                <a:spcPct val="110000"/>
              </a:lnSpc>
            </a:pPr>
            <a:r>
              <a:rPr lang="vi-VN" b="1"/>
              <a:t>vết ghép</a:t>
            </a:r>
          </a:p>
        </p:txBody>
      </p:sp>
    </p:spTree>
    <p:extLst>
      <p:ext uri="{BB962C8B-B14F-4D97-AF65-F5344CB8AC3E}">
        <p14:creationId xmlns:p14="http://schemas.microsoft.com/office/powerpoint/2010/main" val="409546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0CCA08-6C04-48FE-B635-8A0DC347222B}"/>
              </a:ext>
            </a:extLst>
          </p:cNvPr>
          <p:cNvSpPr/>
          <p:nvPr/>
        </p:nvSpPr>
        <p:spPr>
          <a:xfrm>
            <a:off x="0" y="-304800"/>
            <a:ext cx="12192000" cy="5841162"/>
          </a:xfrm>
          <a:prstGeom prst="rect">
            <a:avLst/>
          </a:prstGeom>
          <a:solidFill>
            <a:srgbClr val="F7E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a:extLst>
              <a:ext uri="{FF2B5EF4-FFF2-40B4-BE49-F238E27FC236}">
                <a16:creationId xmlns:a16="http://schemas.microsoft.com/office/drawing/2014/main" id="{FD354669-8160-4CBA-8BB8-D72A64D13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12" y="636858"/>
            <a:ext cx="8703976" cy="4198368"/>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2AA6EBC6-F862-464D-8EA3-0ABEDD8E6D78}"/>
              </a:ext>
            </a:extLst>
          </p:cNvPr>
          <p:cNvSpPr txBox="1"/>
          <p:nvPr/>
        </p:nvSpPr>
        <p:spPr>
          <a:xfrm>
            <a:off x="3581400" y="5641748"/>
            <a:ext cx="5029200" cy="469552"/>
          </a:xfrm>
          <a:prstGeom prst="rect">
            <a:avLst/>
          </a:prstGeom>
          <a:noFill/>
        </p:spPr>
        <p:txBody>
          <a:bodyPr wrap="square" lIns="0" tIns="0" rIns="0" bIns="0" rtlCol="0">
            <a:spAutoFit/>
          </a:bodyPr>
          <a:lstStyle/>
          <a:p>
            <a:pPr algn="ctr">
              <a:lnSpc>
                <a:spcPct val="120000"/>
              </a:lnSpc>
            </a:pPr>
            <a:r>
              <a:rPr lang="vi-VN" sz="2800" b="1"/>
              <a:t>b. Quy trình ghép cành</a:t>
            </a:r>
          </a:p>
        </p:txBody>
      </p:sp>
      <p:sp>
        <p:nvSpPr>
          <p:cNvPr id="15" name="TextBox 14">
            <a:extLst>
              <a:ext uri="{FF2B5EF4-FFF2-40B4-BE49-F238E27FC236}">
                <a16:creationId xmlns:a16="http://schemas.microsoft.com/office/drawing/2014/main" id="{D7A15ED7-5796-433C-A6DA-7437C3041092}"/>
              </a:ext>
            </a:extLst>
          </p:cNvPr>
          <p:cNvSpPr txBox="1"/>
          <p:nvPr/>
        </p:nvSpPr>
        <p:spPr>
          <a:xfrm>
            <a:off x="2352319" y="4864100"/>
            <a:ext cx="1615827" cy="585801"/>
          </a:xfrm>
          <a:prstGeom prst="rect">
            <a:avLst/>
          </a:prstGeom>
          <a:noFill/>
        </p:spPr>
        <p:txBody>
          <a:bodyPr wrap="none" lIns="0" tIns="0" rIns="0" bIns="0" rtlCol="0">
            <a:spAutoFit/>
          </a:bodyPr>
          <a:lstStyle/>
          <a:p>
            <a:pPr algn="ctr">
              <a:lnSpc>
                <a:spcPct val="110000"/>
              </a:lnSpc>
            </a:pPr>
            <a:r>
              <a:rPr lang="vi-VN" b="1"/>
              <a:t>Lấy cành ghép</a:t>
            </a:r>
          </a:p>
          <a:p>
            <a:pPr algn="ctr">
              <a:lnSpc>
                <a:spcPct val="110000"/>
              </a:lnSpc>
            </a:pPr>
            <a:r>
              <a:rPr lang="vi-VN" b="1"/>
              <a:t>từ cây mẹ</a:t>
            </a:r>
          </a:p>
        </p:txBody>
      </p:sp>
      <p:sp>
        <p:nvSpPr>
          <p:cNvPr id="17" name="TextBox 16">
            <a:extLst>
              <a:ext uri="{FF2B5EF4-FFF2-40B4-BE49-F238E27FC236}">
                <a16:creationId xmlns:a16="http://schemas.microsoft.com/office/drawing/2014/main" id="{3EF2C9AD-EF69-4E2C-A256-0DAB790DA11A}"/>
              </a:ext>
            </a:extLst>
          </p:cNvPr>
          <p:cNvSpPr txBox="1"/>
          <p:nvPr/>
        </p:nvSpPr>
        <p:spPr>
          <a:xfrm>
            <a:off x="4621933" y="4864100"/>
            <a:ext cx="1667124" cy="585801"/>
          </a:xfrm>
          <a:prstGeom prst="rect">
            <a:avLst/>
          </a:prstGeom>
          <a:noFill/>
        </p:spPr>
        <p:txBody>
          <a:bodyPr wrap="none" lIns="0" tIns="0" rIns="0" bIns="0" rtlCol="0">
            <a:spAutoFit/>
          </a:bodyPr>
          <a:lstStyle/>
          <a:p>
            <a:pPr algn="ctr">
              <a:lnSpc>
                <a:spcPct val="110000"/>
              </a:lnSpc>
            </a:pPr>
            <a:r>
              <a:rPr lang="vi-VN" b="1"/>
              <a:t>Gắn cành ghép</a:t>
            </a:r>
          </a:p>
          <a:p>
            <a:pPr algn="ctr">
              <a:lnSpc>
                <a:spcPct val="110000"/>
              </a:lnSpc>
            </a:pPr>
            <a:r>
              <a:rPr lang="vi-VN" b="1"/>
              <a:t>vào gốc ghép</a:t>
            </a:r>
          </a:p>
        </p:txBody>
      </p:sp>
      <p:sp>
        <p:nvSpPr>
          <p:cNvPr id="18" name="TextBox 17">
            <a:extLst>
              <a:ext uri="{FF2B5EF4-FFF2-40B4-BE49-F238E27FC236}">
                <a16:creationId xmlns:a16="http://schemas.microsoft.com/office/drawing/2014/main" id="{5B9FB3C2-E0EC-4335-8475-7C29A983B827}"/>
              </a:ext>
            </a:extLst>
          </p:cNvPr>
          <p:cNvSpPr txBox="1"/>
          <p:nvPr/>
        </p:nvSpPr>
        <p:spPr>
          <a:xfrm>
            <a:off x="6718300" y="4864100"/>
            <a:ext cx="1115690" cy="585801"/>
          </a:xfrm>
          <a:prstGeom prst="rect">
            <a:avLst/>
          </a:prstGeom>
          <a:noFill/>
        </p:spPr>
        <p:txBody>
          <a:bodyPr wrap="none" lIns="0" tIns="0" rIns="0" bIns="0" rtlCol="0">
            <a:spAutoFit/>
          </a:bodyPr>
          <a:lstStyle/>
          <a:p>
            <a:pPr algn="ctr">
              <a:lnSpc>
                <a:spcPct val="110000"/>
              </a:lnSpc>
            </a:pPr>
            <a:r>
              <a:rPr lang="vi-VN" b="1"/>
              <a:t>Buộc chặt</a:t>
            </a:r>
          </a:p>
          <a:p>
            <a:pPr algn="ctr">
              <a:lnSpc>
                <a:spcPct val="110000"/>
              </a:lnSpc>
            </a:pPr>
            <a:r>
              <a:rPr lang="vi-VN" b="1"/>
              <a:t>vết ghép</a:t>
            </a:r>
          </a:p>
        </p:txBody>
      </p:sp>
      <p:sp>
        <p:nvSpPr>
          <p:cNvPr id="19" name="TextBox 18">
            <a:extLst>
              <a:ext uri="{FF2B5EF4-FFF2-40B4-BE49-F238E27FC236}">
                <a16:creationId xmlns:a16="http://schemas.microsoft.com/office/drawing/2014/main" id="{DF4D4EAF-E020-41F5-B556-E91F85A8E12E}"/>
              </a:ext>
            </a:extLst>
          </p:cNvPr>
          <p:cNvSpPr txBox="1"/>
          <p:nvPr/>
        </p:nvSpPr>
        <p:spPr>
          <a:xfrm>
            <a:off x="8687409" y="4864100"/>
            <a:ext cx="904094" cy="585801"/>
          </a:xfrm>
          <a:prstGeom prst="rect">
            <a:avLst/>
          </a:prstGeom>
          <a:noFill/>
        </p:spPr>
        <p:txBody>
          <a:bodyPr wrap="none" lIns="0" tIns="0" rIns="0" bIns="0" rtlCol="0">
            <a:spAutoFit/>
          </a:bodyPr>
          <a:lstStyle/>
          <a:p>
            <a:pPr algn="ctr">
              <a:lnSpc>
                <a:spcPct val="110000"/>
              </a:lnSpc>
            </a:pPr>
            <a:r>
              <a:rPr lang="vi-VN" b="1"/>
              <a:t>Chờ đợi</a:t>
            </a:r>
          </a:p>
          <a:p>
            <a:pPr algn="ctr">
              <a:lnSpc>
                <a:spcPct val="110000"/>
              </a:lnSpc>
            </a:pPr>
            <a:r>
              <a:rPr lang="vi-VN" b="1"/>
              <a:t>kết quả</a:t>
            </a:r>
          </a:p>
        </p:txBody>
      </p:sp>
    </p:spTree>
    <p:extLst>
      <p:ext uri="{BB962C8B-B14F-4D97-AF65-F5344CB8AC3E}">
        <p14:creationId xmlns:p14="http://schemas.microsoft.com/office/powerpoint/2010/main" val="231532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6455"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9811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GHÉP CÂY</a:t>
            </a:r>
          </a:p>
        </p:txBody>
      </p:sp>
      <p:sp>
        <p:nvSpPr>
          <p:cNvPr id="17" name="TextBox 16">
            <a:extLst>
              <a:ext uri="{FF2B5EF4-FFF2-40B4-BE49-F238E27FC236}">
                <a16:creationId xmlns:a16="http://schemas.microsoft.com/office/drawing/2014/main" id="{F7B81964-C8B3-4777-8FB7-E41C20299338}"/>
              </a:ext>
            </a:extLst>
          </p:cNvPr>
          <p:cNvSpPr txBox="1"/>
          <p:nvPr/>
        </p:nvSpPr>
        <p:spPr>
          <a:xfrm>
            <a:off x="555922" y="1913848"/>
            <a:ext cx="11077402" cy="1651158"/>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dirty="0">
                <a:solidFill>
                  <a:schemeClr val="tx1"/>
                </a:solidFill>
              </a:rPr>
              <a:t>Phương pháp này có thể kết hợp được những </a:t>
            </a:r>
            <a:r>
              <a:rPr lang="vi-VN" b="1" dirty="0">
                <a:solidFill>
                  <a:schemeClr val="tx1"/>
                </a:solidFill>
              </a:rPr>
              <a:t>ưu điểm của cành/mắt ghép và gốc ghép theo mong muốn của con người.</a:t>
            </a:r>
            <a:r>
              <a:rPr lang="vi-VN" dirty="0">
                <a:solidFill>
                  <a:schemeClr val="tx1"/>
                </a:solidFill>
              </a:rPr>
              <a:t> Có thể sử dụng phương pháp ghép để ghép các cây khác nhau nhưng cùng loài như mít với mít, bơ với bơ, xoài với xoài hoặc đối với các cây cùng giống như cam với bưởi, chanh với bưởi, hoa quỳnh với thanh long,…</a:t>
            </a:r>
          </a:p>
        </p:txBody>
      </p:sp>
      <p:pic>
        <p:nvPicPr>
          <p:cNvPr id="19458" name="Picture 2">
            <a:extLst>
              <a:ext uri="{FF2B5EF4-FFF2-40B4-BE49-F238E27FC236}">
                <a16:creationId xmlns:a16="http://schemas.microsoft.com/office/drawing/2014/main" id="{38A28DA6-6E5F-48A1-8B41-A92647EB37E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298" b="7884"/>
          <a:stretch/>
        </p:blipFill>
        <p:spPr bwMode="auto">
          <a:xfrm>
            <a:off x="0" y="3848822"/>
            <a:ext cx="6096000" cy="300917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Độc đáo bưởi cảnh ghép 10 loại quả trên một cây | Báo Dân trí">
            <a:extLst>
              <a:ext uri="{FF2B5EF4-FFF2-40B4-BE49-F238E27FC236}">
                <a16:creationId xmlns:a16="http://schemas.microsoft.com/office/drawing/2014/main" id="{0EE77536-7D7F-4390-B6C8-0BF0BD4EC55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5148" b="10866"/>
          <a:stretch/>
        </p:blipFill>
        <p:spPr bwMode="auto">
          <a:xfrm>
            <a:off x="6096000" y="3848822"/>
            <a:ext cx="6096000" cy="3009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65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20"/>
          <a:stretch>
            <a:fillRect/>
          </a:stretch>
        </p:blipFill>
        <p:spPr>
          <a:xfrm rot="19449550">
            <a:off x="2745393" y="5795572"/>
            <a:ext cx="1596708" cy="2115173"/>
          </a:xfrm>
          <a:prstGeom prst="rect">
            <a:avLst/>
          </a:prstGeom>
        </p:spPr>
      </p:pic>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0448" y="1961724"/>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56B864F-6F6E-44BE-99A1-0D057BBD7F88}"/>
              </a:ext>
            </a:extLst>
          </p:cNvPr>
          <p:cNvSpPr txBox="1"/>
          <p:nvPr/>
        </p:nvSpPr>
        <p:spPr>
          <a:xfrm>
            <a:off x="441146" y="3064744"/>
            <a:ext cx="5938051" cy="226292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Đây là phương pháp nuôi cấy tế bào hoặc </a:t>
            </a:r>
            <a:r>
              <a:rPr lang="vi-VN" sz="2400" b="1" dirty="0"/>
              <a:t>mô từ các phần của cơ thể thực vật </a:t>
            </a:r>
            <a:r>
              <a:rPr lang="vi-VN" sz="2400" dirty="0"/>
              <a:t>như củ, lá, ngọn, bao phấn,… trong môi trường dinh dưỡng thích hợp, ở điều kiện vô trùng để tạo thành cây con.</a:t>
            </a:r>
          </a:p>
        </p:txBody>
      </p:sp>
      <p:grpSp>
        <p:nvGrpSpPr>
          <p:cNvPr id="37" name="Group 36">
            <a:extLst>
              <a:ext uri="{FF2B5EF4-FFF2-40B4-BE49-F238E27FC236}">
                <a16:creationId xmlns:a16="http://schemas.microsoft.com/office/drawing/2014/main" id="{E47EC24E-2EBA-4B6D-8D47-9DA4ADE61252}"/>
              </a:ext>
            </a:extLst>
          </p:cNvPr>
          <p:cNvGrpSpPr/>
          <p:nvPr/>
        </p:nvGrpSpPr>
        <p:grpSpPr>
          <a:xfrm>
            <a:off x="6618500" y="1284500"/>
            <a:ext cx="5573500" cy="5573500"/>
            <a:chOff x="6551639" y="851160"/>
            <a:chExt cx="5155680" cy="5155680"/>
          </a:xfrm>
        </p:grpSpPr>
        <p:pic>
          <p:nvPicPr>
            <p:cNvPr id="38" name="Picture 37">
              <a:extLst>
                <a:ext uri="{FF2B5EF4-FFF2-40B4-BE49-F238E27FC236}">
                  <a16:creationId xmlns:a16="http://schemas.microsoft.com/office/drawing/2014/main" id="{8EBC5547-C2EC-477C-A390-86A0CB1091F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39" name="TextBox 38">
              <a:extLst>
                <a:ext uri="{FF2B5EF4-FFF2-40B4-BE49-F238E27FC236}">
                  <a16:creationId xmlns:a16="http://schemas.microsoft.com/office/drawing/2014/main" id="{C554F191-E5F4-4B70-97EF-F739BB3C8679}"/>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0" name="TextBox 39">
              <a:extLst>
                <a:ext uri="{FF2B5EF4-FFF2-40B4-BE49-F238E27FC236}">
                  <a16:creationId xmlns:a16="http://schemas.microsoft.com/office/drawing/2014/main" id="{E1AA9368-486D-4027-8B1C-6C365532389F}"/>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41" name="TextBox 40">
              <a:extLst>
                <a:ext uri="{FF2B5EF4-FFF2-40B4-BE49-F238E27FC236}">
                  <a16:creationId xmlns:a16="http://schemas.microsoft.com/office/drawing/2014/main" id="{7DECE751-DB0B-4A29-9E7D-972A8A22AF30}"/>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42" name="TextBox 41">
              <a:extLst>
                <a:ext uri="{FF2B5EF4-FFF2-40B4-BE49-F238E27FC236}">
                  <a16:creationId xmlns:a16="http://schemas.microsoft.com/office/drawing/2014/main" id="{B655D9C0-6A24-4490-8CC0-EF3771BBAB1A}"/>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3" name="TextBox 42">
              <a:extLst>
                <a:ext uri="{FF2B5EF4-FFF2-40B4-BE49-F238E27FC236}">
                  <a16:creationId xmlns:a16="http://schemas.microsoft.com/office/drawing/2014/main" id="{B6B21DF2-7F6E-45ED-BC36-7005BC1A6EE9}"/>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4" name="TextBox 43">
              <a:extLst>
                <a:ext uri="{FF2B5EF4-FFF2-40B4-BE49-F238E27FC236}">
                  <a16:creationId xmlns:a16="http://schemas.microsoft.com/office/drawing/2014/main" id="{780A24A1-9B87-4D11-9BEB-2C6F1605D1E8}"/>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5" name="TextBox 44">
              <a:extLst>
                <a:ext uri="{FF2B5EF4-FFF2-40B4-BE49-F238E27FC236}">
                  <a16:creationId xmlns:a16="http://schemas.microsoft.com/office/drawing/2014/main" id="{2071047D-8BBD-4435-9558-59F24AF41F69}"/>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6" name="TextBox 45">
              <a:extLst>
                <a:ext uri="{FF2B5EF4-FFF2-40B4-BE49-F238E27FC236}">
                  <a16:creationId xmlns:a16="http://schemas.microsoft.com/office/drawing/2014/main" id="{F42B4DAE-800A-465E-9A6F-1633FFAC87DB}"/>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7" name="TextBox 46">
              <a:extLst>
                <a:ext uri="{FF2B5EF4-FFF2-40B4-BE49-F238E27FC236}">
                  <a16:creationId xmlns:a16="http://schemas.microsoft.com/office/drawing/2014/main" id="{50FEE7CB-72BF-40E7-89E9-CBE2024EA46E}"/>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8" name="TextBox 47">
              <a:extLst>
                <a:ext uri="{FF2B5EF4-FFF2-40B4-BE49-F238E27FC236}">
                  <a16:creationId xmlns:a16="http://schemas.microsoft.com/office/drawing/2014/main" id="{BE98E110-EE7A-40BD-8070-EC61F38CF5D8}"/>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9" name="TextBox 48">
              <a:extLst>
                <a:ext uri="{FF2B5EF4-FFF2-40B4-BE49-F238E27FC236}">
                  <a16:creationId xmlns:a16="http://schemas.microsoft.com/office/drawing/2014/main" id="{39A78AA1-B23D-4C69-B5FB-19C314CBE127}"/>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392674"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1478845" y="1074745"/>
            <a:ext cx="7052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NUÔI CẤY TẾ BÀO VÀ MÔ THỰC VẬT</a:t>
            </a:r>
          </a:p>
        </p:txBody>
      </p:sp>
    </p:spTree>
    <p:extLst>
      <p:ext uri="{BB962C8B-B14F-4D97-AF65-F5344CB8AC3E}">
        <p14:creationId xmlns:p14="http://schemas.microsoft.com/office/powerpoint/2010/main" val="2734272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496" y="2109472"/>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D45D7B4-B3BA-4D38-A294-33FE10B9A08F}"/>
              </a:ext>
            </a:extLst>
          </p:cNvPr>
          <p:cNvSpPr txBox="1"/>
          <p:nvPr/>
        </p:nvSpPr>
        <p:spPr>
          <a:xfrm>
            <a:off x="1912936" y="1885065"/>
            <a:ext cx="10024496"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Nuôi cấy tế bào và mô thực vật là </a:t>
            </a:r>
            <a:r>
              <a:rPr lang="vi-VN" sz="2400" b="1" dirty="0">
                <a:solidFill>
                  <a:srgbClr val="FF0000"/>
                </a:solidFill>
              </a:rPr>
              <a:t>phương pháp nhân giống vô tính hiệu quả nhất</a:t>
            </a:r>
            <a:r>
              <a:rPr lang="vi-VN" sz="2400" dirty="0"/>
              <a:t>, tạo ra số lượng lớn các cây con đồng đều, sạch bệnh, giữ được đặc tính tốt của cây mẹ và hiệu quả kinh tế cao. </a:t>
            </a:r>
          </a:p>
        </p:txBody>
      </p:sp>
      <p:pic>
        <p:nvPicPr>
          <p:cNvPr id="20482" name="Picture 2" descr="Advantages and Disadvantages of Plant Tissue Culture - Plant Cell  Technology | Your partner in plant tissue culture">
            <a:extLst>
              <a:ext uri="{FF2B5EF4-FFF2-40B4-BE49-F238E27FC236}">
                <a16:creationId xmlns:a16="http://schemas.microsoft.com/office/drawing/2014/main" id="{9E065CAB-ECFE-4C74-80ED-4B70C6D70B1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4298" b="16096"/>
          <a:stretch/>
        </p:blipFill>
        <p:spPr bwMode="auto">
          <a:xfrm>
            <a:off x="0" y="3456080"/>
            <a:ext cx="12192000" cy="340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22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sp>
        <p:nvSpPr>
          <p:cNvPr id="23" name="TextBox 22">
            <a:extLst>
              <a:ext uri="{FF2B5EF4-FFF2-40B4-BE49-F238E27FC236}">
                <a16:creationId xmlns:a16="http://schemas.microsoft.com/office/drawing/2014/main" id="{D6B53987-0748-40E7-A5BD-CA0B5FF1D103}"/>
              </a:ext>
            </a:extLst>
          </p:cNvPr>
          <p:cNvSpPr txBox="1"/>
          <p:nvPr/>
        </p:nvSpPr>
        <p:spPr>
          <a:xfrm>
            <a:off x="812800" y="2031149"/>
            <a:ext cx="107696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Ở nước ta, nhiều giống hoa, cây thuốc và cây gỗ quý hiếm như hoa phong lan, sâm ngọc linh, trầm hương,…vốn khó nhân giống bằng phương pháp thông thường, nay đã được nhân lên với số lượng lớn nhờ nuôi cây tế bào.</a:t>
            </a:r>
          </a:p>
        </p:txBody>
      </p:sp>
      <p:pic>
        <p:nvPicPr>
          <p:cNvPr id="21506" name="Picture 2" descr="Giới thiệu về hoa phong lan - Vườn Phong Lan">
            <a:extLst>
              <a:ext uri="{FF2B5EF4-FFF2-40B4-BE49-F238E27FC236}">
                <a16:creationId xmlns:a16="http://schemas.microsoft.com/office/drawing/2014/main" id="{A63551FF-196F-4DB6-93E0-CA40EC86193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268" b="9268"/>
          <a:stretch/>
        </p:blipFill>
        <p:spPr bwMode="auto">
          <a:xfrm>
            <a:off x="0" y="3560234"/>
            <a:ext cx="6096000" cy="329776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Sự khác biệt giữa sâm Ngọc Linh với sâm Hàn Quốc? - Sâm Ngọc Linh">
            <a:extLst>
              <a:ext uri="{FF2B5EF4-FFF2-40B4-BE49-F238E27FC236}">
                <a16:creationId xmlns:a16="http://schemas.microsoft.com/office/drawing/2014/main" id="{4DF70E69-BC4B-4744-A3F2-18589C6F166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624" b="26462"/>
          <a:stretch/>
        </p:blipFill>
        <p:spPr bwMode="auto">
          <a:xfrm>
            <a:off x="6096000" y="3560232"/>
            <a:ext cx="6096000" cy="329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84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794" y="2098088"/>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E07A529-E69A-4D83-A98A-C41EEF9DBFD7}"/>
              </a:ext>
            </a:extLst>
          </p:cNvPr>
          <p:cNvSpPr txBox="1"/>
          <p:nvPr/>
        </p:nvSpPr>
        <p:spPr>
          <a:xfrm>
            <a:off x="1828800" y="2063102"/>
            <a:ext cx="9067800"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Tuy nhiên, phương pháp này đòi hỏi trang thiết bị hiện đại và trình độ kĩ thuật cao.</a:t>
            </a:r>
          </a:p>
        </p:txBody>
      </p:sp>
      <p:pic>
        <p:nvPicPr>
          <p:cNvPr id="22530" name="Picture 2">
            <a:extLst>
              <a:ext uri="{FF2B5EF4-FFF2-40B4-BE49-F238E27FC236}">
                <a16:creationId xmlns:a16="http://schemas.microsoft.com/office/drawing/2014/main" id="{CCE71667-0358-4155-A4E9-FA3B7CCC0FC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3902" b="17228"/>
          <a:stretch/>
        </p:blipFill>
        <p:spPr bwMode="auto">
          <a:xfrm>
            <a:off x="1524" y="3304621"/>
            <a:ext cx="12188952" cy="355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25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AD65BE-7764-4CE9-9A70-F33F905FB221}"/>
              </a:ext>
            </a:extLst>
          </p:cNvPr>
          <p:cNvSpPr txBox="1"/>
          <p:nvPr/>
        </p:nvSpPr>
        <p:spPr>
          <a:xfrm>
            <a:off x="1905000" y="1231673"/>
            <a:ext cx="9601200" cy="451021"/>
          </a:xfrm>
          <a:prstGeom prst="rect">
            <a:avLst/>
          </a:prstGeom>
          <a:noFill/>
        </p:spPr>
        <p:txBody>
          <a:bodyPr wrap="square" lIns="0" tIns="0" rIns="0" bIns="0" rtlCol="0">
            <a:spAutoFit/>
          </a:bodyPr>
          <a:lstStyle/>
          <a:p>
            <a:pPr>
              <a:lnSpc>
                <a:spcPct val="125000"/>
              </a:lnSpc>
            </a:pPr>
            <a:r>
              <a:rPr lang="vi-VN" sz="2600" b="1" dirty="0">
                <a:solidFill>
                  <a:schemeClr val="accent6">
                    <a:lumMod val="50000"/>
                  </a:schemeClr>
                </a:solidFill>
                <a:latin typeface="Arial" panose="020B0604020202020204" pitchFamily="34" charset="0"/>
                <a:cs typeface="Arial" panose="020B0604020202020204" pitchFamily="34" charset="0"/>
              </a:rPr>
              <a:t>Sinh sản </a:t>
            </a:r>
            <a:r>
              <a:rPr lang="vi-VN" sz="2600" dirty="0">
                <a:latin typeface="Arial" panose="020B0604020202020204" pitchFamily="34" charset="0"/>
                <a:cs typeface="Arial" panose="020B0604020202020204" pitchFamily="34" charset="0"/>
              </a:rPr>
              <a:t>là một trong những đặc trưng cơ bản của cơ thể sống.</a:t>
            </a:r>
            <a:endParaRPr lang="vi-VN" sz="2600" dirty="0"/>
          </a:p>
        </p:txBody>
      </p:sp>
      <p:pic>
        <p:nvPicPr>
          <p:cNvPr id="5" name="Picture 2">
            <a:extLst>
              <a:ext uri="{FF2B5EF4-FFF2-40B4-BE49-F238E27FC236}">
                <a16:creationId xmlns:a16="http://schemas.microsoft.com/office/drawing/2014/main" id="{41B56152-DFF1-487B-BFDE-E5C1B8E9F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54263"/>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304092DD-51CF-4047-BD72-3FC9453B4720}"/>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80F2187F-FF5D-4C88-8823-3AE32E50C98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BD68DF93-C9FA-461B-AB41-E7FB4FB5A8C8}"/>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6AE4003C-0F0C-48E2-8760-93F2FC8DA38C}"/>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E7BBD4BF-2FD1-422F-97DB-72B804FEF7C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8959E47B-02AF-4199-A06C-4668ADB8AF9E}"/>
              </a:ext>
            </a:extLst>
          </p:cNvPr>
          <p:cNvPicPr>
            <a:picLocks noChangeAspect="1"/>
          </p:cNvPicPr>
          <p:nvPr/>
        </p:nvPicPr>
        <p:blipFill>
          <a:blip r:embed="rId6"/>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5BA87C9-1BE7-436A-898F-FC015DC0EA81}"/>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FADB2FD5-679C-4828-9CDF-A3D4B6DA8042}"/>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698ACDEA-AB68-4F0A-ADD2-589224888149}"/>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369AB507-EFD9-4F31-90DC-D84E847E760A}"/>
              </a:ext>
            </a:extLst>
          </p:cNvPr>
          <p:cNvPicPr>
            <a:picLocks noChangeAspect="1"/>
          </p:cNvPicPr>
          <p:nvPr/>
        </p:nvPicPr>
        <p:blipFill>
          <a:blip r:embed="rId10"/>
          <a:stretch>
            <a:fillRect/>
          </a:stretch>
        </p:blipFill>
        <p:spPr>
          <a:xfrm rot="19449550">
            <a:off x="2745393" y="5795572"/>
            <a:ext cx="1596708" cy="2115173"/>
          </a:xfrm>
          <a:prstGeom prst="rect">
            <a:avLst/>
          </a:prstGeom>
        </p:spPr>
      </p:pic>
      <p:pic>
        <p:nvPicPr>
          <p:cNvPr id="2050" name="Picture 2" descr="How we solved the mystery of the human sperm tail – and what it could mean  for the future of IVF">
            <a:extLst>
              <a:ext uri="{FF2B5EF4-FFF2-40B4-BE49-F238E27FC236}">
                <a16:creationId xmlns:a16="http://schemas.microsoft.com/office/drawing/2014/main" id="{B7E2E1BF-A9D2-455D-8717-C85C930A638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1169" b="21989"/>
          <a:stretch/>
        </p:blipFill>
        <p:spPr bwMode="auto">
          <a:xfrm>
            <a:off x="0" y="2366328"/>
            <a:ext cx="12192000" cy="449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7422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D1E2A8D-4C4F-4037-AB1D-CA785A63EB52}"/>
              </a:ext>
            </a:extLst>
          </p:cNvPr>
          <p:cNvSpPr txBox="1"/>
          <p:nvPr/>
        </p:nvSpPr>
        <p:spPr>
          <a:xfrm>
            <a:off x="1848278" y="1051237"/>
            <a:ext cx="958172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1: </a:t>
            </a:r>
            <a:r>
              <a:rPr lang="vi-VN" sz="2600" b="1" dirty="0">
                <a:latin typeface="Arial" panose="020B0604020202020204" pitchFamily="34" charset="0"/>
                <a:cs typeface="Arial" panose="020B0604020202020204" pitchFamily="34" charset="0"/>
              </a:rPr>
              <a:t>Đọc thông tin ở mục 4 và hoàn thành bảng theo mẫu dưới đây:</a:t>
            </a:r>
            <a:endParaRPr lang="vi-VN" sz="2600" b="1" dirty="0"/>
          </a:p>
        </p:txBody>
      </p:sp>
      <p:pic>
        <p:nvPicPr>
          <p:cNvPr id="14" name="Picture 2">
            <a:extLst>
              <a:ext uri="{FF2B5EF4-FFF2-40B4-BE49-F238E27FC236}">
                <a16:creationId xmlns:a16="http://schemas.microsoft.com/office/drawing/2014/main" id="{9B245F89-00C1-4A86-8F86-217BDD14EB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3828228279"/>
              </p:ext>
            </p:extLst>
          </p:nvPr>
        </p:nvGraphicFramePr>
        <p:xfrm>
          <a:off x="711768" y="2257795"/>
          <a:ext cx="10768464" cy="4209725"/>
        </p:xfrm>
        <a:graphic>
          <a:graphicData uri="http://schemas.openxmlformats.org/drawingml/2006/table">
            <a:tbl>
              <a:tblPr firstRow="1" bandRow="1">
                <a:tableStyleId>{5940675A-B579-460E-94D1-54222C63F5DA}</a:tableStyleId>
              </a:tblPr>
              <a:tblGrid>
                <a:gridCol w="2107632">
                  <a:extLst>
                    <a:ext uri="{9D8B030D-6E8A-4147-A177-3AD203B41FA5}">
                      <a16:colId xmlns:a16="http://schemas.microsoft.com/office/drawing/2014/main" val="3975684401"/>
                    </a:ext>
                  </a:extLst>
                </a:gridCol>
                <a:gridCol w="3657600">
                  <a:extLst>
                    <a:ext uri="{9D8B030D-6E8A-4147-A177-3AD203B41FA5}">
                      <a16:colId xmlns:a16="http://schemas.microsoft.com/office/drawing/2014/main" val="3350782756"/>
                    </a:ext>
                  </a:extLst>
                </a:gridCol>
                <a:gridCol w="5003232">
                  <a:extLst>
                    <a:ext uri="{9D8B030D-6E8A-4147-A177-3AD203B41FA5}">
                      <a16:colId xmlns:a16="http://schemas.microsoft.com/office/drawing/2014/main" val="2785276050"/>
                    </a:ext>
                  </a:extLst>
                </a:gridCol>
              </a:tblGrid>
              <a:tr h="637805">
                <a:tc>
                  <a:txBody>
                    <a:bodyPr/>
                    <a:lstStyle/>
                    <a:p>
                      <a:pPr algn="ctr">
                        <a:tabLst>
                          <a:tab pos="2400300" algn="l"/>
                        </a:tabLst>
                      </a:pPr>
                      <a:r>
                        <a:rPr lang="vi-VN" sz="2200" b="1" noProof="0"/>
                        <a:t>Phương pháp</a:t>
                      </a:r>
                    </a:p>
                  </a:txBody>
                  <a:tcPr anchor="ctr">
                    <a:lnTlToBr w="12700" cap="flat" cmpd="sng" algn="ctr">
                      <a:noFill/>
                      <a:prstDash val="solid"/>
                      <a:round/>
                      <a:headEnd type="none" w="med" len="med"/>
                      <a:tailEnd type="none" w="med" len="med"/>
                    </a:lnTlToBr>
                    <a:solidFill>
                      <a:schemeClr val="accent5">
                        <a:lumMod val="20000"/>
                        <a:lumOff val="80000"/>
                      </a:schemeClr>
                    </a:solidFill>
                  </a:tcPr>
                </a:tc>
                <a:tc>
                  <a:txBody>
                    <a:bodyPr/>
                    <a:lstStyle/>
                    <a:p>
                      <a:pPr algn="ctr"/>
                      <a:r>
                        <a:rPr lang="vi-VN" sz="2200" b="1" noProof="0" dirty="0"/>
                        <a:t>Áp dụng các cây</a:t>
                      </a:r>
                    </a:p>
                  </a:txBody>
                  <a:tcPr anchor="ctr">
                    <a:solidFill>
                      <a:schemeClr val="accent5">
                        <a:lumMod val="20000"/>
                        <a:lumOff val="80000"/>
                      </a:schemeClr>
                    </a:solidFill>
                  </a:tcPr>
                </a:tc>
                <a:tc>
                  <a:txBody>
                    <a:bodyPr/>
                    <a:lstStyle/>
                    <a:p>
                      <a:pPr algn="ctr"/>
                      <a:r>
                        <a:rPr lang="vi-VN" sz="2200" b="1" noProof="0" dirty="0"/>
                        <a:t>Ưu điểm</a:t>
                      </a:r>
                    </a:p>
                  </a:txBody>
                  <a:tcPr anchor="ctr">
                    <a:solidFill>
                      <a:schemeClr val="accent5">
                        <a:lumMod val="20000"/>
                        <a:lumOff val="80000"/>
                      </a:schemeClr>
                    </a:solidFill>
                  </a:tcPr>
                </a:tc>
                <a:extLst>
                  <a:ext uri="{0D108BD9-81ED-4DB2-BD59-A6C34878D82A}">
                    <a16:rowId xmlns:a16="http://schemas.microsoft.com/office/drawing/2014/main" val="871775939"/>
                  </a:ext>
                </a:extLst>
              </a:tr>
              <a:tr h="892980">
                <a:tc>
                  <a:txBody>
                    <a:bodyPr/>
                    <a:lstStyle/>
                    <a:p>
                      <a:pPr algn="ctr"/>
                      <a:r>
                        <a:rPr lang="vi-VN" sz="2200" noProof="0"/>
                        <a:t>Giâm cành</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val="2589599035"/>
                  </a:ext>
                </a:extLst>
              </a:tr>
              <a:tr h="892980">
                <a:tc>
                  <a:txBody>
                    <a:bodyPr/>
                    <a:lstStyle/>
                    <a:p>
                      <a:pPr algn="ctr"/>
                      <a:r>
                        <a:rPr lang="vi-VN" sz="2200" noProof="0"/>
                        <a:t>Chiết cành</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val="1186894902"/>
                  </a:ext>
                </a:extLst>
              </a:tr>
              <a:tr h="892980">
                <a:tc>
                  <a:txBody>
                    <a:bodyPr/>
                    <a:lstStyle/>
                    <a:p>
                      <a:pPr algn="ctr"/>
                      <a:r>
                        <a:rPr lang="vi-VN" sz="2200" noProof="0"/>
                        <a:t>Ghép</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val="3560926343"/>
                  </a:ext>
                </a:extLst>
              </a:tr>
              <a:tr h="892980">
                <a:tc>
                  <a:txBody>
                    <a:bodyPr/>
                    <a:lstStyle/>
                    <a:p>
                      <a:pPr algn="ctr"/>
                      <a:r>
                        <a:rPr lang="vi-VN" sz="2200" noProof="0"/>
                        <a:t>Nuôi cấy tế bào, mô</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dirty="0"/>
                        <a:t>?</a:t>
                      </a:r>
                    </a:p>
                  </a:txBody>
                  <a:tcPr anchor="ctr">
                    <a:solidFill>
                      <a:schemeClr val="accent2">
                        <a:lumMod val="20000"/>
                        <a:lumOff val="80000"/>
                      </a:schemeClr>
                    </a:solidFill>
                  </a:tcPr>
                </a:tc>
                <a:extLst>
                  <a:ext uri="{0D108BD9-81ED-4DB2-BD59-A6C34878D82A}">
                    <a16:rowId xmlns:a16="http://schemas.microsoft.com/office/drawing/2014/main" val="2909223518"/>
                  </a:ext>
                </a:extLst>
              </a:tr>
            </a:tbl>
          </a:graphicData>
        </a:graphic>
      </p:graphicFrame>
    </p:spTree>
    <p:extLst>
      <p:ext uri="{BB962C8B-B14F-4D97-AF65-F5344CB8AC3E}">
        <p14:creationId xmlns:p14="http://schemas.microsoft.com/office/powerpoint/2010/main" val="33956722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8"/>
          <a:stretch>
            <a:fillRect/>
          </a:stretch>
        </p:blipFill>
        <p:spPr>
          <a:xfrm rot="19449550">
            <a:off x="2745393" y="5795572"/>
            <a:ext cx="1596708" cy="2115173"/>
          </a:xfrm>
          <a:prstGeom prst="rect">
            <a:avLst/>
          </a:prstGeom>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2814568669"/>
              </p:ext>
            </p:extLst>
          </p:nvPr>
        </p:nvGraphicFramePr>
        <p:xfrm>
          <a:off x="474983" y="430845"/>
          <a:ext cx="11239279" cy="5868355"/>
        </p:xfrm>
        <a:graphic>
          <a:graphicData uri="http://schemas.openxmlformats.org/drawingml/2006/table">
            <a:tbl>
              <a:tblPr firstRow="1" bandRow="1">
                <a:tableStyleId>{5940675A-B579-460E-94D1-54222C63F5DA}</a:tableStyleId>
              </a:tblPr>
              <a:tblGrid>
                <a:gridCol w="2039617">
                  <a:extLst>
                    <a:ext uri="{9D8B030D-6E8A-4147-A177-3AD203B41FA5}">
                      <a16:colId xmlns:a16="http://schemas.microsoft.com/office/drawing/2014/main" val="3975684401"/>
                    </a:ext>
                  </a:extLst>
                </a:gridCol>
                <a:gridCol w="4475263">
                  <a:extLst>
                    <a:ext uri="{9D8B030D-6E8A-4147-A177-3AD203B41FA5}">
                      <a16:colId xmlns:a16="http://schemas.microsoft.com/office/drawing/2014/main" val="3350782756"/>
                    </a:ext>
                  </a:extLst>
                </a:gridCol>
                <a:gridCol w="4724399">
                  <a:extLst>
                    <a:ext uri="{9D8B030D-6E8A-4147-A177-3AD203B41FA5}">
                      <a16:colId xmlns:a16="http://schemas.microsoft.com/office/drawing/2014/main" val="2785276050"/>
                    </a:ext>
                  </a:extLst>
                </a:gridCol>
              </a:tblGrid>
              <a:tr h="711799">
                <a:tc>
                  <a:txBody>
                    <a:bodyPr/>
                    <a:lstStyle/>
                    <a:p>
                      <a:pPr algn="ctr">
                        <a:lnSpc>
                          <a:spcPct val="120000"/>
                        </a:lnSpc>
                        <a:tabLst>
                          <a:tab pos="2400300" algn="l"/>
                        </a:tabLst>
                      </a:pPr>
                      <a:r>
                        <a:rPr lang="vi-VN" sz="2000" b="1" noProof="0" dirty="0"/>
                        <a:t>Phương pháp</a:t>
                      </a:r>
                    </a:p>
                  </a:txBody>
                  <a:tcPr anchor="ctr">
                    <a:lnTlToBr w="12700" cap="flat" cmpd="sng" algn="ctr">
                      <a:no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2000" b="1" noProof="0" dirty="0"/>
                        <a:t>Áp dụng các cây</a:t>
                      </a:r>
                    </a:p>
                  </a:txBody>
                  <a:tcPr anchor="ctr">
                    <a:solidFill>
                      <a:schemeClr val="accent5">
                        <a:lumMod val="20000"/>
                        <a:lumOff val="80000"/>
                      </a:schemeClr>
                    </a:solidFill>
                  </a:tcPr>
                </a:tc>
                <a:tc>
                  <a:txBody>
                    <a:bodyPr/>
                    <a:lstStyle/>
                    <a:p>
                      <a:pPr algn="ctr">
                        <a:lnSpc>
                          <a:spcPct val="120000"/>
                        </a:lnSpc>
                      </a:pPr>
                      <a:r>
                        <a:rPr lang="vi-VN" sz="2000" b="1" noProof="0" dirty="0"/>
                        <a:t>Ưu điểm</a:t>
                      </a:r>
                    </a:p>
                  </a:txBody>
                  <a:tcPr anchor="ctr">
                    <a:solidFill>
                      <a:schemeClr val="accent5">
                        <a:lumMod val="20000"/>
                        <a:lumOff val="80000"/>
                      </a:schemeClr>
                    </a:solidFill>
                  </a:tcPr>
                </a:tc>
                <a:extLst>
                  <a:ext uri="{0D108BD9-81ED-4DB2-BD59-A6C34878D82A}">
                    <a16:rowId xmlns:a16="http://schemas.microsoft.com/office/drawing/2014/main" val="871775939"/>
                  </a:ext>
                </a:extLst>
              </a:tr>
              <a:tr h="1289139">
                <a:tc>
                  <a:txBody>
                    <a:bodyPr/>
                    <a:lstStyle/>
                    <a:p>
                      <a:pPr algn="ctr">
                        <a:lnSpc>
                          <a:spcPct val="120000"/>
                        </a:lnSpc>
                      </a:pPr>
                      <a:r>
                        <a:rPr lang="vi-VN" sz="2000" noProof="0" dirty="0"/>
                        <a:t>Giâm cành</a:t>
                      </a:r>
                    </a:p>
                  </a:txBody>
                  <a:tcPr anchor="ctr">
                    <a:solidFill>
                      <a:schemeClr val="accent2">
                        <a:lumMod val="20000"/>
                        <a:lumOff val="80000"/>
                      </a:schemeClr>
                    </a:solidFill>
                  </a:tcPr>
                </a:tc>
                <a:tc>
                  <a:txBody>
                    <a:bodyPr/>
                    <a:lstStyle/>
                    <a:p>
                      <a:pPr algn="just">
                        <a:lnSpc>
                          <a:spcPct val="120000"/>
                        </a:lnSpc>
                      </a:pPr>
                      <a:r>
                        <a:rPr lang="vi-VN" sz="2000" b="0" i="0" kern="1200" dirty="0">
                          <a:solidFill>
                            <a:schemeClr val="tx1"/>
                          </a:solidFill>
                          <a:effectLst/>
                          <a:latin typeface="+mn-lt"/>
                          <a:ea typeface="+mn-ea"/>
                          <a:cs typeface="+mn-cs"/>
                        </a:rPr>
                        <a:t>Cây hoa như cây sắn mia, các cây hoa (hoa hồng, cúc,...) các cây ăn quả (dâu tằm, chanh,...)</a:t>
                      </a:r>
                      <a:endParaRPr lang="vi-VN" sz="2000" noProof="0" dirty="0"/>
                    </a:p>
                  </a:txBody>
                  <a:tcPr anchor="ctr">
                    <a:solidFill>
                      <a:schemeClr val="accent2">
                        <a:lumMod val="20000"/>
                        <a:lumOff val="80000"/>
                      </a:schemeClr>
                    </a:solidFill>
                  </a:tcPr>
                </a:tc>
                <a:tc>
                  <a:txBody>
                    <a:bodyPr/>
                    <a:lstStyle/>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Giữ được đặc tính cây mẹ</a:t>
                      </a:r>
                    </a:p>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Ra hoa, quả sớm</a:t>
                      </a:r>
                    </a:p>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Hệ số nhân giống cao</a:t>
                      </a:r>
                    </a:p>
                  </a:txBody>
                  <a:tcPr anchor="ctr">
                    <a:solidFill>
                      <a:schemeClr val="accent2">
                        <a:lumMod val="20000"/>
                        <a:lumOff val="80000"/>
                      </a:schemeClr>
                    </a:solidFill>
                  </a:tcPr>
                </a:tc>
                <a:extLst>
                  <a:ext uri="{0D108BD9-81ED-4DB2-BD59-A6C34878D82A}">
                    <a16:rowId xmlns:a16="http://schemas.microsoft.com/office/drawing/2014/main" val="2589599035"/>
                  </a:ext>
                </a:extLst>
              </a:tr>
              <a:tr h="1289139">
                <a:tc>
                  <a:txBody>
                    <a:bodyPr/>
                    <a:lstStyle/>
                    <a:p>
                      <a:pPr algn="ctr">
                        <a:lnSpc>
                          <a:spcPct val="120000"/>
                        </a:lnSpc>
                      </a:pPr>
                      <a:r>
                        <a:rPr lang="vi-VN" sz="2000" noProof="0"/>
                        <a:t>Chiết cành</a:t>
                      </a: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Các cây ăn quả lâu năm như hồng xiêm, cam</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Giữa được đặc tính của cây mẹ</a:t>
                      </a:r>
                    </a:p>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Rút ngắn thời gian sinh trưởng của cây con, nhanh cho thu hoạch</a:t>
                      </a:r>
                    </a:p>
                  </a:txBody>
                  <a:tcPr anchor="ctr">
                    <a:solidFill>
                      <a:schemeClr val="accent2">
                        <a:lumMod val="20000"/>
                        <a:lumOff val="80000"/>
                      </a:schemeClr>
                    </a:solidFill>
                  </a:tcPr>
                </a:tc>
                <a:extLst>
                  <a:ext uri="{0D108BD9-81ED-4DB2-BD59-A6C34878D82A}">
                    <a16:rowId xmlns:a16="http://schemas.microsoft.com/office/drawing/2014/main" val="1186894902"/>
                  </a:ext>
                </a:extLst>
              </a:tr>
              <a:tr h="1289139">
                <a:tc>
                  <a:txBody>
                    <a:bodyPr/>
                    <a:lstStyle/>
                    <a:p>
                      <a:pPr algn="ctr">
                        <a:lnSpc>
                          <a:spcPct val="120000"/>
                        </a:lnSpc>
                      </a:pPr>
                      <a:r>
                        <a:rPr lang="vi-VN" sz="2000" noProof="0"/>
                        <a:t>Ghép</a:t>
                      </a: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Ghép các cây khác nhau nhưng cùng loài (cam với bưởi, chanh với bưởi, hoa quỳnh với thanh long)</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Kết hợp được những ưu điểm của cành/mắt ghép và gốc ghép theo mong muốn của con người</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extLst>
                  <a:ext uri="{0D108BD9-81ED-4DB2-BD59-A6C34878D82A}">
                    <a16:rowId xmlns:a16="http://schemas.microsoft.com/office/drawing/2014/main" val="3560926343"/>
                  </a:ext>
                </a:extLst>
              </a:tr>
              <a:tr h="1289139">
                <a:tc>
                  <a:txBody>
                    <a:bodyPr/>
                    <a:lstStyle/>
                    <a:p>
                      <a:pPr algn="ctr">
                        <a:lnSpc>
                          <a:spcPct val="120000"/>
                        </a:lnSpc>
                      </a:pPr>
                      <a:r>
                        <a:rPr lang="vi-VN" sz="2000" noProof="0"/>
                        <a:t>Nuôi cấy tế bào, mô</a:t>
                      </a: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Các loại hoa, cây thuốc, cây gỗ quý hiếm như phong lan, sâm ngọc linh, trầm hương,...</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Tao ra số lượng lớn các cây con đồng đều, sạch bệnh, giữ được đặc tính tốt của cây và hiệu quả kinh tế cao</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extLst>
                  <a:ext uri="{0D108BD9-81ED-4DB2-BD59-A6C34878D82A}">
                    <a16:rowId xmlns:a16="http://schemas.microsoft.com/office/drawing/2014/main" val="2909223518"/>
                  </a:ext>
                </a:extLst>
              </a:tr>
            </a:tbl>
          </a:graphicData>
        </a:graphic>
      </p:graphicFrame>
    </p:spTree>
    <p:extLst>
      <p:ext uri="{BB962C8B-B14F-4D97-AF65-F5344CB8AC3E}">
        <p14:creationId xmlns:p14="http://schemas.microsoft.com/office/powerpoint/2010/main" val="399606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504549"/>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572720" y="1189869"/>
            <a:ext cx="10141870" cy="914400"/>
            <a:chOff x="838898" y="474595"/>
            <a:chExt cx="10141870" cy="914400"/>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476671"/>
              <a:ext cx="9034039"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Tại sao cành được sử dụng để giâm cần phải có đủ mắt, chồi?</a:t>
              </a:r>
              <a:endParaRPr lang="vi-VN" sz="2400" b="1"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a:extLst>
              <a:ext uri="{FF2B5EF4-FFF2-40B4-BE49-F238E27FC236}">
                <a16:creationId xmlns:a16="http://schemas.microsoft.com/office/drawing/2014/main" id="{A4FFB393-6797-410E-ACF1-91FB72BBAF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3537571"/>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BB9C1ED-8F82-9D41-AAFB-1ECE284352C6}"/>
              </a:ext>
            </a:extLst>
          </p:cNvPr>
          <p:cNvSpPr txBox="1"/>
          <p:nvPr/>
        </p:nvSpPr>
        <p:spPr>
          <a:xfrm>
            <a:off x="2002219" y="3359301"/>
            <a:ext cx="8712371" cy="1870512"/>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lgn="just"/>
            <a:r>
              <a:rPr lang="vi-VN" dirty="0">
                <a:solidFill>
                  <a:schemeClr val="tx1"/>
                </a:solidFill>
              </a:rPr>
              <a:t>Cành được sử dụng để giâm bảo có đủ mắt, chồi </a:t>
            </a:r>
            <a:r>
              <a:rPr lang="vi-VN" dirty="0">
                <a:solidFill>
                  <a:srgbClr val="FF0000"/>
                </a:solidFill>
              </a:rPr>
              <a:t>vì  sau khi cắm cành có đủ mắt, chồi xuống đất ẩm từ các mắt sẽ mọc ra rễ mới.</a:t>
            </a:r>
            <a:r>
              <a:rPr lang="vi-VN" dirty="0">
                <a:solidFill>
                  <a:schemeClr val="tx1"/>
                </a:solidFill>
              </a:rPr>
              <a:t> Tiếp đó các mầm non sẽ mọc lên từ chồi và để phát triển thành cây mới.</a:t>
            </a:r>
            <a:endParaRPr lang="en-US" dirty="0">
              <a:solidFill>
                <a:schemeClr val="tx1"/>
              </a:solidFill>
            </a:endParaRPr>
          </a:p>
        </p:txBody>
      </p:sp>
    </p:spTree>
    <p:extLst>
      <p:ext uri="{BB962C8B-B14F-4D97-AF65-F5344CB8AC3E}">
        <p14:creationId xmlns:p14="http://schemas.microsoft.com/office/powerpoint/2010/main" val="405032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834332"/>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641561" y="1200615"/>
            <a:ext cx="10331239" cy="1392457"/>
            <a:chOff x="838898" y="474595"/>
            <a:chExt cx="10331239" cy="1392457"/>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476671"/>
              <a:ext cx="9223408"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3: </a:t>
              </a:r>
              <a:r>
                <a:rPr lang="vi-VN" sz="2400" b="1" dirty="0">
                  <a:latin typeface="Arial" panose="020B0604020202020204" pitchFamily="34" charset="0"/>
                  <a:cs typeface="Arial" panose="020B0604020202020204" pitchFamily="34" charset="0"/>
                </a:rPr>
                <a:t>Để khôi phục các loài thực vật quý hiếm đang có nguy cơ tuyệt chủng, phương pháp nhân giống nào được sử dụng có hiệu quả nhất? Vì sao?</a:t>
              </a:r>
              <a:endParaRPr lang="vi-VN" sz="2400" b="1"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a:extLst>
              <a:ext uri="{FF2B5EF4-FFF2-40B4-BE49-F238E27FC236}">
                <a16:creationId xmlns:a16="http://schemas.microsoft.com/office/drawing/2014/main" id="{A4FFB393-6797-410E-ACF1-91FB72BBAF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386735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54C9F4C-A470-EC2E-689D-B33FC7447019}"/>
              </a:ext>
            </a:extLst>
          </p:cNvPr>
          <p:cNvSpPr txBox="1"/>
          <p:nvPr/>
        </p:nvSpPr>
        <p:spPr>
          <a:xfrm>
            <a:off x="1945376" y="3486292"/>
            <a:ext cx="9027423" cy="1870512"/>
          </a:xfrm>
          <a:prstGeom prst="rect">
            <a:avLst/>
          </a:prstGeom>
          <a:noFill/>
        </p:spPr>
        <p:txBody>
          <a:bodyPr wrap="square" lIns="0" tIns="0" rIns="0" bIns="0" rtlCol="0">
            <a:spAutoFit/>
          </a:bodyPr>
          <a:lstStyle>
            <a:defPPr>
              <a:defRPr lang="en-US"/>
            </a:defPPr>
            <a:lvl1pPr algn="just">
              <a:lnSpc>
                <a:spcPct val="130000"/>
              </a:lnSpc>
              <a:defRPr sz="2400" b="1">
                <a:latin typeface="Arial" panose="020B0604020202020204" pitchFamily="34" charset="0"/>
                <a:cs typeface="Arial" panose="020B0604020202020204" pitchFamily="34" charset="0"/>
              </a:defRPr>
            </a:lvl1pPr>
          </a:lstStyle>
          <a:p>
            <a:r>
              <a:rPr lang="vi-VN" dirty="0"/>
              <a:t>Để khôi phục các loài thực vật quý hiếm đang có nguy cơ tuyệt chủng, </a:t>
            </a:r>
            <a:r>
              <a:rPr lang="vi-VN" dirty="0">
                <a:solidFill>
                  <a:srgbClr val="FF0000"/>
                </a:solidFill>
              </a:rPr>
              <a:t>phương pháp nhân giống nuôi cấy tế bào, mô </a:t>
            </a:r>
            <a:r>
              <a:rPr lang="vi-VN" dirty="0"/>
              <a:t>có hiệu quả nhất vì cây tạo ra sẽ đồng đều, không mắc bệnh và giữ được đặc tính đặc trưng của loài ấy.</a:t>
            </a:r>
            <a:endParaRPr lang="en-US" dirty="0"/>
          </a:p>
        </p:txBody>
      </p:sp>
    </p:spTree>
    <p:extLst>
      <p:ext uri="{BB962C8B-B14F-4D97-AF65-F5344CB8AC3E}">
        <p14:creationId xmlns:p14="http://schemas.microsoft.com/office/powerpoint/2010/main" val="301423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en-US" sz="7200" b="1">
                <a:solidFill>
                  <a:schemeClr val="accent6">
                    <a:lumMod val="50000"/>
                  </a:schemeClr>
                </a:solidFill>
              </a:rPr>
              <a:t>EM CÓ BIẾT</a:t>
            </a:r>
          </a:p>
        </p:txBody>
      </p:sp>
      <p:pic>
        <p:nvPicPr>
          <p:cNvPr id="2054" name="Picture 6">
            <a:extLst>
              <a:ext uri="{FF2B5EF4-FFF2-40B4-BE49-F238E27FC236}">
                <a16:creationId xmlns:a16="http://schemas.microsoft.com/office/drawing/2014/main" id="{0465FFAB-717D-4AFF-A941-0954D5634D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BF56069D-2D48-48BB-8EA0-7B767071EE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ADA9424C-1407-4D14-A647-3810A2DC7E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78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0F6C9B7B-7CDC-459C-B657-51BCAE2DCE4C}"/>
              </a:ext>
            </a:extLst>
          </p:cNvPr>
          <p:cNvSpPr txBox="1"/>
          <p:nvPr/>
        </p:nvSpPr>
        <p:spPr>
          <a:xfrm>
            <a:off x="2133600" y="1138699"/>
            <a:ext cx="9601200" cy="877933"/>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r>
              <a:rPr lang="vi-VN" sz="2400" b="1" dirty="0"/>
              <a:t>Ngày nay, rất nhiều giống cây trồng được tạo ra bằng phương pháp nuôi cấy tế bào và mô trong ống nghiệm. </a:t>
            </a:r>
          </a:p>
        </p:txBody>
      </p:sp>
      <p:pic>
        <p:nvPicPr>
          <p:cNvPr id="20" name="Picture 2">
            <a:extLst>
              <a:ext uri="{FF2B5EF4-FFF2-40B4-BE49-F238E27FC236}">
                <a16:creationId xmlns:a16="http://schemas.microsoft.com/office/drawing/2014/main" id="{85AA5308-797A-4476-852D-B9A418EA3C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974" y="107474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8 components of tissue culture media - Lab Associates">
            <a:extLst>
              <a:ext uri="{FF2B5EF4-FFF2-40B4-BE49-F238E27FC236}">
                <a16:creationId xmlns:a16="http://schemas.microsoft.com/office/drawing/2014/main" id="{72A8A7DA-9B9E-4761-AC7B-8926535FFA5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564" b="5008"/>
          <a:stretch/>
        </p:blipFill>
        <p:spPr bwMode="auto">
          <a:xfrm>
            <a:off x="0" y="2329883"/>
            <a:ext cx="12192000" cy="452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52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3C919960-5548-4886-BB8C-34E272D242BE}"/>
              </a:ext>
            </a:extLst>
          </p:cNvPr>
          <p:cNvGrpSpPr/>
          <p:nvPr/>
        </p:nvGrpSpPr>
        <p:grpSpPr>
          <a:xfrm>
            <a:off x="6342729" y="743850"/>
            <a:ext cx="5573500" cy="5573500"/>
            <a:chOff x="6551639" y="851160"/>
            <a:chExt cx="5155680" cy="5155680"/>
          </a:xfrm>
        </p:grpSpPr>
        <p:pic>
          <p:nvPicPr>
            <p:cNvPr id="13" name="Picture 12">
              <a:extLst>
                <a:ext uri="{FF2B5EF4-FFF2-40B4-BE49-F238E27FC236}">
                  <a16:creationId xmlns:a16="http://schemas.microsoft.com/office/drawing/2014/main" id="{51713262-7434-4F2E-82F1-B8C19E7349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30" name="TextBox 29">
              <a:extLst>
                <a:ext uri="{FF2B5EF4-FFF2-40B4-BE49-F238E27FC236}">
                  <a16:creationId xmlns:a16="http://schemas.microsoft.com/office/drawing/2014/main" id="{2DE1D13E-C7E3-4145-89BD-5C4238674DC0}"/>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1" name="TextBox 30">
              <a:extLst>
                <a:ext uri="{FF2B5EF4-FFF2-40B4-BE49-F238E27FC236}">
                  <a16:creationId xmlns:a16="http://schemas.microsoft.com/office/drawing/2014/main" id="{98BF57A0-DFB8-4DE3-B5D4-CE7B03A088BC}"/>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33" name="TextBox 32">
              <a:extLst>
                <a:ext uri="{FF2B5EF4-FFF2-40B4-BE49-F238E27FC236}">
                  <a16:creationId xmlns:a16="http://schemas.microsoft.com/office/drawing/2014/main" id="{3D0C3B38-9EE0-4AD3-9469-E510EF0A6A03}"/>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35" name="TextBox 34">
              <a:extLst>
                <a:ext uri="{FF2B5EF4-FFF2-40B4-BE49-F238E27FC236}">
                  <a16:creationId xmlns:a16="http://schemas.microsoft.com/office/drawing/2014/main" id="{1809B634-9146-4E83-AD6B-A7CC065AF4D5}"/>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7" name="TextBox 36">
              <a:extLst>
                <a:ext uri="{FF2B5EF4-FFF2-40B4-BE49-F238E27FC236}">
                  <a16:creationId xmlns:a16="http://schemas.microsoft.com/office/drawing/2014/main" id="{FDFC272F-5418-4058-ADB9-6F90F33CEBF1}"/>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9" name="TextBox 38">
              <a:extLst>
                <a:ext uri="{FF2B5EF4-FFF2-40B4-BE49-F238E27FC236}">
                  <a16:creationId xmlns:a16="http://schemas.microsoft.com/office/drawing/2014/main" id="{B1C3453F-0408-4917-B0E8-00553902E084}"/>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1" name="TextBox 40">
              <a:extLst>
                <a:ext uri="{FF2B5EF4-FFF2-40B4-BE49-F238E27FC236}">
                  <a16:creationId xmlns:a16="http://schemas.microsoft.com/office/drawing/2014/main" id="{F8F4BA44-F1A9-4847-B7B7-1E523D3202CE}"/>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3" name="TextBox 42">
              <a:extLst>
                <a:ext uri="{FF2B5EF4-FFF2-40B4-BE49-F238E27FC236}">
                  <a16:creationId xmlns:a16="http://schemas.microsoft.com/office/drawing/2014/main" id="{722280D6-00C4-43B9-9207-36CD913DEBB9}"/>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5" name="TextBox 44">
              <a:extLst>
                <a:ext uri="{FF2B5EF4-FFF2-40B4-BE49-F238E27FC236}">
                  <a16:creationId xmlns:a16="http://schemas.microsoft.com/office/drawing/2014/main" id="{3919A712-C28A-4E98-8626-953BC0C4DD00}"/>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7" name="TextBox 46">
              <a:extLst>
                <a:ext uri="{FF2B5EF4-FFF2-40B4-BE49-F238E27FC236}">
                  <a16:creationId xmlns:a16="http://schemas.microsoft.com/office/drawing/2014/main" id="{37E3E9B4-30FF-440F-B820-779656E0DD7A}"/>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9" name="TextBox 48">
              <a:extLst>
                <a:ext uri="{FF2B5EF4-FFF2-40B4-BE49-F238E27FC236}">
                  <a16:creationId xmlns:a16="http://schemas.microsoft.com/office/drawing/2014/main" id="{83584EB8-63F2-41B6-96D4-CFBBB07B11BC}"/>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4"/>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8"/>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9"/>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20"/>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21"/>
          <a:stretch>
            <a:fillRect/>
          </a:stretch>
        </p:blipFill>
        <p:spPr>
          <a:xfrm rot="19449550">
            <a:off x="2745393" y="5795572"/>
            <a:ext cx="1596708" cy="2115173"/>
          </a:xfrm>
          <a:prstGeom prst="rect">
            <a:avLst/>
          </a:prstGeom>
        </p:spPr>
      </p:pic>
      <p:sp>
        <p:nvSpPr>
          <p:cNvPr id="16" name="TextBox 15">
            <a:extLst>
              <a:ext uri="{FF2B5EF4-FFF2-40B4-BE49-F238E27FC236}">
                <a16:creationId xmlns:a16="http://schemas.microsoft.com/office/drawing/2014/main" id="{E6060A21-CF6C-4F3B-A61B-B0889A5729CD}"/>
              </a:ext>
            </a:extLst>
          </p:cNvPr>
          <p:cNvSpPr txBox="1"/>
          <p:nvPr/>
        </p:nvSpPr>
        <p:spPr>
          <a:xfrm>
            <a:off x="535245" y="2657953"/>
            <a:ext cx="5659150" cy="318625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Trong quy trình thực hiện phương pháp này, bước đầu người ta lấy một phần rất nhỏ của cơ thể thực vật, nuôi trong ống nghiệm có môi trường dinh dưỡng đặc biệt ở điều kiện vô trùng để tạo thành mô sẹo có thể phân chia nhiều lần liên tiếp.</a:t>
            </a:r>
          </a:p>
        </p:txBody>
      </p:sp>
      <p:pic>
        <p:nvPicPr>
          <p:cNvPr id="18" name="Picture 2">
            <a:extLst>
              <a:ext uri="{FF2B5EF4-FFF2-40B4-BE49-F238E27FC236}">
                <a16:creationId xmlns:a16="http://schemas.microsoft.com/office/drawing/2014/main" id="{BA618076-10A3-482D-B3DB-18D46807324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5245"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B934735-1AA9-4DFE-B807-AE88E9DC5FA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1960"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520C93A-825E-459C-9C2C-6F1142C45C3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88674"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32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BCDA8E1-50E8-4302-B8FB-AFB7225F81C7}"/>
              </a:ext>
            </a:extLst>
          </p:cNvPr>
          <p:cNvGrpSpPr/>
          <p:nvPr/>
        </p:nvGrpSpPr>
        <p:grpSpPr>
          <a:xfrm>
            <a:off x="6342729" y="743850"/>
            <a:ext cx="5573500" cy="5573500"/>
            <a:chOff x="6551639" y="851160"/>
            <a:chExt cx="5155680" cy="5155680"/>
          </a:xfrm>
        </p:grpSpPr>
        <p:pic>
          <p:nvPicPr>
            <p:cNvPr id="22" name="Picture 21">
              <a:extLst>
                <a:ext uri="{FF2B5EF4-FFF2-40B4-BE49-F238E27FC236}">
                  <a16:creationId xmlns:a16="http://schemas.microsoft.com/office/drawing/2014/main" id="{E13AEC71-0583-45F6-8FDC-A90E6BC304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23" name="TextBox 22">
              <a:extLst>
                <a:ext uri="{FF2B5EF4-FFF2-40B4-BE49-F238E27FC236}">
                  <a16:creationId xmlns:a16="http://schemas.microsoft.com/office/drawing/2014/main" id="{FC4FE996-CE33-4D77-9C57-74846A1DC2DA}"/>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4" name="TextBox 23">
              <a:extLst>
                <a:ext uri="{FF2B5EF4-FFF2-40B4-BE49-F238E27FC236}">
                  <a16:creationId xmlns:a16="http://schemas.microsoft.com/office/drawing/2014/main" id="{52F40B23-029C-4EBE-916F-996E52E95AFF}"/>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25" name="TextBox 24">
              <a:extLst>
                <a:ext uri="{FF2B5EF4-FFF2-40B4-BE49-F238E27FC236}">
                  <a16:creationId xmlns:a16="http://schemas.microsoft.com/office/drawing/2014/main" id="{ABDEC5CD-E2E0-4CDC-BB67-22030FDDC7E2}"/>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26" name="TextBox 25">
              <a:extLst>
                <a:ext uri="{FF2B5EF4-FFF2-40B4-BE49-F238E27FC236}">
                  <a16:creationId xmlns:a16="http://schemas.microsoft.com/office/drawing/2014/main" id="{EE019A4D-0AF7-4E72-8894-ACE17A86B838}"/>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7" name="TextBox 26">
              <a:extLst>
                <a:ext uri="{FF2B5EF4-FFF2-40B4-BE49-F238E27FC236}">
                  <a16:creationId xmlns:a16="http://schemas.microsoft.com/office/drawing/2014/main" id="{1F3066BA-9617-4D92-A0E8-FFF48173EF22}"/>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8" name="TextBox 27">
              <a:extLst>
                <a:ext uri="{FF2B5EF4-FFF2-40B4-BE49-F238E27FC236}">
                  <a16:creationId xmlns:a16="http://schemas.microsoft.com/office/drawing/2014/main" id="{73E2F952-4F95-4166-B630-0EC9E550DFC9}"/>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29" name="TextBox 28">
              <a:extLst>
                <a:ext uri="{FF2B5EF4-FFF2-40B4-BE49-F238E27FC236}">
                  <a16:creationId xmlns:a16="http://schemas.microsoft.com/office/drawing/2014/main" id="{E05D0154-274C-44EB-A395-3ADF32977E73}"/>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0" name="TextBox 29">
              <a:extLst>
                <a:ext uri="{FF2B5EF4-FFF2-40B4-BE49-F238E27FC236}">
                  <a16:creationId xmlns:a16="http://schemas.microsoft.com/office/drawing/2014/main" id="{065CD055-D422-49B1-A379-1F84BD5868D7}"/>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1" name="TextBox 30">
              <a:extLst>
                <a:ext uri="{FF2B5EF4-FFF2-40B4-BE49-F238E27FC236}">
                  <a16:creationId xmlns:a16="http://schemas.microsoft.com/office/drawing/2014/main" id="{80389EB3-13EB-4658-B750-63D6EF7588AE}"/>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2" name="TextBox 31">
              <a:extLst>
                <a:ext uri="{FF2B5EF4-FFF2-40B4-BE49-F238E27FC236}">
                  <a16:creationId xmlns:a16="http://schemas.microsoft.com/office/drawing/2014/main" id="{A8F305BF-27B9-4226-A43B-91E88F2A5B23}"/>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3" name="TextBox 32">
              <a:extLst>
                <a:ext uri="{FF2B5EF4-FFF2-40B4-BE49-F238E27FC236}">
                  <a16:creationId xmlns:a16="http://schemas.microsoft.com/office/drawing/2014/main" id="{9F445479-619D-4FE0-AB40-D6E639ED8D94}"/>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4"/>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8"/>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9"/>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20"/>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21"/>
          <a:stretch>
            <a:fillRect/>
          </a:stretch>
        </p:blipFill>
        <p:spPr>
          <a:xfrm rot="19449550">
            <a:off x="2745393" y="5795572"/>
            <a:ext cx="1596708" cy="2115173"/>
          </a:xfrm>
          <a:prstGeom prst="rect">
            <a:avLst/>
          </a:prstGeom>
        </p:spPr>
      </p:pic>
      <p:sp>
        <p:nvSpPr>
          <p:cNvPr id="17" name="TextBox 16">
            <a:extLst>
              <a:ext uri="{FF2B5EF4-FFF2-40B4-BE49-F238E27FC236}">
                <a16:creationId xmlns:a16="http://schemas.microsoft.com/office/drawing/2014/main" id="{CEAB4EE4-00DD-4100-8FBA-909F22B34C14}"/>
              </a:ext>
            </a:extLst>
          </p:cNvPr>
          <p:cNvSpPr txBox="1"/>
          <p:nvPr/>
        </p:nvSpPr>
        <p:spPr>
          <a:xfrm>
            <a:off x="535244" y="3298372"/>
            <a:ext cx="5482215" cy="133959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Sau đó, sử dụng các chất kích thích sinh trưởng làm cho các mô sẹo này phân hóa thành cây.</a:t>
            </a:r>
          </a:p>
        </p:txBody>
      </p:sp>
      <p:pic>
        <p:nvPicPr>
          <p:cNvPr id="18" name="Picture 2">
            <a:extLst>
              <a:ext uri="{FF2B5EF4-FFF2-40B4-BE49-F238E27FC236}">
                <a16:creationId xmlns:a16="http://schemas.microsoft.com/office/drawing/2014/main" id="{BA618076-10A3-482D-B3DB-18D46807324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5245"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B934735-1AA9-4DFE-B807-AE88E9DC5FA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1960"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520C93A-825E-459C-9C2C-6F1142C45C3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88674"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5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849C4E9D-8C00-48A2-9788-7D1382D1DFEB}"/>
              </a:ext>
            </a:extLst>
          </p:cNvPr>
          <p:cNvSpPr txBox="1"/>
          <p:nvPr/>
        </p:nvSpPr>
        <p:spPr>
          <a:xfrm>
            <a:off x="1886497" y="1140096"/>
            <a:ext cx="9609892" cy="133959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Cây con được tạo thành từ phương pháp này có đặc điểm sạch bệnh, mang các đặc tính của cây ban đầu, tạo ra số lượng cây con lớn, đáp ứng nhu cầu của con người.</a:t>
            </a:r>
          </a:p>
        </p:txBody>
      </p:sp>
      <p:pic>
        <p:nvPicPr>
          <p:cNvPr id="14" name="Picture 2">
            <a:extLst>
              <a:ext uri="{FF2B5EF4-FFF2-40B4-BE49-F238E27FC236}">
                <a16:creationId xmlns:a16="http://schemas.microsoft.com/office/drawing/2014/main" id="{BD532EC6-5D89-41E7-863C-D7CD702EC4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306974"/>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lones of Trees Will Help Restore Forests: Russian Scientists Increase the  Survival Rate of Seedlings for After-Fire Reforestation | Science MISIS">
            <a:extLst>
              <a:ext uri="{FF2B5EF4-FFF2-40B4-BE49-F238E27FC236}">
                <a16:creationId xmlns:a16="http://schemas.microsoft.com/office/drawing/2014/main" id="{F157A8C3-1F86-44E9-9095-F4B25A8F4D4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2651" b="1456"/>
          <a:stretch/>
        </p:blipFill>
        <p:spPr bwMode="auto">
          <a:xfrm>
            <a:off x="0" y="2849244"/>
            <a:ext cx="12192000" cy="400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40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en-US" sz="7200" b="1" dirty="0"/>
              <a:t>EM ĐÃ HỌC</a:t>
            </a:r>
          </a:p>
        </p:txBody>
      </p:sp>
      <p:pic>
        <p:nvPicPr>
          <p:cNvPr id="4098" name="Picture 2">
            <a:extLst>
              <a:ext uri="{FF2B5EF4-FFF2-40B4-BE49-F238E27FC236}">
                <a16:creationId xmlns:a16="http://schemas.microsoft.com/office/drawing/2014/main" id="{06F48662-AFF0-4C85-8F1E-0AD0C1557F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9FE31958-48CF-4494-BC07-30F807C12C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C7B1EC1D-8A0D-488E-88E3-5D04DE38B6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19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4" name="Picture 2">
            <a:extLst>
              <a:ext uri="{FF2B5EF4-FFF2-40B4-BE49-F238E27FC236}">
                <a16:creationId xmlns:a16="http://schemas.microsoft.com/office/drawing/2014/main" id="{3F25BDE3-98BF-4A23-BDEF-C0DBEA517F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2402" y="1005063"/>
            <a:ext cx="938526" cy="10058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3417F8C-36A4-4F21-A94B-A89DED000F31}"/>
              </a:ext>
            </a:extLst>
          </p:cNvPr>
          <p:cNvSpPr txBox="1"/>
          <p:nvPr/>
        </p:nvSpPr>
        <p:spPr>
          <a:xfrm>
            <a:off x="2321602" y="1049074"/>
            <a:ext cx="8767997"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Có hai hình thức sinh sản ở sinh vật là </a:t>
            </a:r>
            <a:r>
              <a:rPr lang="vi-VN" sz="2600" b="1" dirty="0">
                <a:solidFill>
                  <a:srgbClr val="FF0000"/>
                </a:solidFill>
                <a:latin typeface="Arial" panose="020B0604020202020204" pitchFamily="34" charset="0"/>
                <a:cs typeface="Arial" panose="020B0604020202020204" pitchFamily="34" charset="0"/>
              </a:rPr>
              <a:t>sinh sản vô tính</a:t>
            </a:r>
            <a:r>
              <a:rPr lang="vi-VN" sz="2600" dirty="0">
                <a:solidFill>
                  <a:srgbClr val="FF0000"/>
                </a:solidFill>
                <a:latin typeface="Arial" panose="020B0604020202020204" pitchFamily="34" charset="0"/>
                <a:cs typeface="Arial" panose="020B0604020202020204" pitchFamily="34" charset="0"/>
              </a:rPr>
              <a:t> </a:t>
            </a:r>
            <a:r>
              <a:rPr lang="vi-VN" sz="2600" dirty="0">
                <a:latin typeface="Arial" panose="020B0604020202020204" pitchFamily="34" charset="0"/>
                <a:cs typeface="Arial" panose="020B0604020202020204" pitchFamily="34" charset="0"/>
              </a:rPr>
              <a:t>và </a:t>
            </a:r>
            <a:r>
              <a:rPr lang="vi-VN" sz="2600" b="1" dirty="0">
                <a:solidFill>
                  <a:srgbClr val="0070C0"/>
                </a:solidFill>
                <a:latin typeface="Arial" panose="020B0604020202020204" pitchFamily="34" charset="0"/>
                <a:cs typeface="Arial" panose="020B0604020202020204" pitchFamily="34" charset="0"/>
              </a:rPr>
              <a:t>sinh sản hữu tính</a:t>
            </a:r>
            <a:r>
              <a:rPr lang="vi-VN" sz="2600" dirty="0">
                <a:solidFill>
                  <a:srgbClr val="0070C0"/>
                </a:solidFill>
                <a:latin typeface="Arial" panose="020B0604020202020204" pitchFamily="34" charset="0"/>
                <a:cs typeface="Arial" panose="020B0604020202020204" pitchFamily="34" charset="0"/>
              </a:rPr>
              <a:t>.</a:t>
            </a:r>
            <a:endParaRPr lang="vi-VN" sz="2600" dirty="0">
              <a:solidFill>
                <a:srgbClr val="0070C0"/>
              </a:solidFill>
            </a:endParaRPr>
          </a:p>
        </p:txBody>
      </p:sp>
      <p:pic>
        <p:nvPicPr>
          <p:cNvPr id="4098" name="Picture 2" descr="Asexual vs Sexual Reproduction- Definition, 16 Differences, Examples">
            <a:extLst>
              <a:ext uri="{FF2B5EF4-FFF2-40B4-BE49-F238E27FC236}">
                <a16:creationId xmlns:a16="http://schemas.microsoft.com/office/drawing/2014/main" id="{132ADFA5-6D6E-4993-8D50-84E47F4C0AE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408"/>
          <a:stretch/>
        </p:blipFill>
        <p:spPr bwMode="auto">
          <a:xfrm>
            <a:off x="1809750" y="2353455"/>
            <a:ext cx="8572500" cy="371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57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610051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2" name="Group 1">
            <a:extLst>
              <a:ext uri="{FF2B5EF4-FFF2-40B4-BE49-F238E27FC236}">
                <a16:creationId xmlns:a16="http://schemas.microsoft.com/office/drawing/2014/main" id="{E07E0D07-2038-4674-ACDF-16906A708B06}"/>
              </a:ext>
            </a:extLst>
          </p:cNvPr>
          <p:cNvGrpSpPr/>
          <p:nvPr/>
        </p:nvGrpSpPr>
        <p:grpSpPr>
          <a:xfrm>
            <a:off x="695612" y="1118290"/>
            <a:ext cx="10800777" cy="1005840"/>
            <a:chOff x="695612" y="1045718"/>
            <a:chExt cx="10800777" cy="1005840"/>
          </a:xfrm>
        </p:grpSpPr>
        <p:sp>
          <p:nvSpPr>
            <p:cNvPr id="13" name="TextBox 12">
              <a:extLst>
                <a:ext uri="{FF2B5EF4-FFF2-40B4-BE49-F238E27FC236}">
                  <a16:creationId xmlns:a16="http://schemas.microsoft.com/office/drawing/2014/main" id="{15AFD352-00E2-4C1C-A035-65B616B379C1}"/>
                </a:ext>
              </a:extLst>
            </p:cNvPr>
            <p:cNvSpPr txBox="1"/>
            <p:nvPr/>
          </p:nvSpPr>
          <p:spPr>
            <a:xfrm>
              <a:off x="1886497" y="1161064"/>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là </a:t>
              </a:r>
              <a:r>
                <a:rPr lang="vi-VN" sz="2400" dirty="0"/>
                <a:t>quá trình tạo ra những cá thể mới, đảm bảo sự phát triển liên tục của loài.</a:t>
              </a:r>
            </a:p>
          </p:txBody>
        </p:sp>
        <p:pic>
          <p:nvPicPr>
            <p:cNvPr id="17" name="Picture 2">
              <a:extLst>
                <a:ext uri="{FF2B5EF4-FFF2-40B4-BE49-F238E27FC236}">
                  <a16:creationId xmlns:a16="http://schemas.microsoft.com/office/drawing/2014/main" id="{32057C53-7DD5-4739-BE57-229F94F230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045718"/>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EA69040B-5E1B-4F25-9A31-BBE9DCFA2CE4}"/>
              </a:ext>
            </a:extLst>
          </p:cNvPr>
          <p:cNvGrpSpPr/>
          <p:nvPr/>
        </p:nvGrpSpPr>
        <p:grpSpPr>
          <a:xfrm>
            <a:off x="694234" y="2290866"/>
            <a:ext cx="10800777" cy="1732013"/>
            <a:chOff x="695612" y="2484342"/>
            <a:chExt cx="10800777" cy="1732013"/>
          </a:xfrm>
        </p:grpSpPr>
        <p:sp>
          <p:nvSpPr>
            <p:cNvPr id="14" name="TextBox 13">
              <a:extLst>
                <a:ext uri="{FF2B5EF4-FFF2-40B4-BE49-F238E27FC236}">
                  <a16:creationId xmlns:a16="http://schemas.microsoft.com/office/drawing/2014/main" id="{FE2BCF60-D0B6-4267-AA41-C8654215CF23}"/>
                </a:ext>
              </a:extLst>
            </p:cNvPr>
            <p:cNvSpPr txBox="1"/>
            <p:nvPr/>
          </p:nvSpPr>
          <p:spPr>
            <a:xfrm>
              <a:off x="1886497" y="2484342"/>
              <a:ext cx="9609892"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vô tính là hình thức sinh sản </a:t>
              </a:r>
              <a:r>
                <a:rPr lang="vi-VN" sz="2400" dirty="0"/>
                <a:t>không có sự kết hợp của giao tử đực và giao tử cái, cơ thể con sinh ra từ một phần của cơ thể mẹ. Sinh sản sinh dưỡng gồm các hình thức sinh sản bằng rễ, thân, lá. Sinh sản vô tính ở động vật gồm nảy chồi, phân mảnh và trinh sản.</a:t>
              </a:r>
            </a:p>
          </p:txBody>
        </p:sp>
        <p:pic>
          <p:nvPicPr>
            <p:cNvPr id="18" name="Picture 2">
              <a:extLst>
                <a:ext uri="{FF2B5EF4-FFF2-40B4-BE49-F238E27FC236}">
                  <a16:creationId xmlns:a16="http://schemas.microsoft.com/office/drawing/2014/main" id="{799213F2-4A0A-413A-BEDA-74B7C0850D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2775261"/>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26BFC187-6427-4F48-8FDC-E3BF9BBA4F9A}"/>
              </a:ext>
            </a:extLst>
          </p:cNvPr>
          <p:cNvGrpSpPr/>
          <p:nvPr/>
        </p:nvGrpSpPr>
        <p:grpSpPr>
          <a:xfrm>
            <a:off x="694234" y="4283820"/>
            <a:ext cx="10800777" cy="1732013"/>
            <a:chOff x="695612" y="4457665"/>
            <a:chExt cx="10800777" cy="1732013"/>
          </a:xfrm>
        </p:grpSpPr>
        <p:sp>
          <p:nvSpPr>
            <p:cNvPr id="15" name="TextBox 14">
              <a:extLst>
                <a:ext uri="{FF2B5EF4-FFF2-40B4-BE49-F238E27FC236}">
                  <a16:creationId xmlns:a16="http://schemas.microsoft.com/office/drawing/2014/main" id="{4A0F3667-3444-4693-82AA-49BCC1FD0D06}"/>
                </a:ext>
              </a:extLst>
            </p:cNvPr>
            <p:cNvSpPr txBox="1"/>
            <p:nvPr/>
          </p:nvSpPr>
          <p:spPr>
            <a:xfrm>
              <a:off x="1886497" y="4457665"/>
              <a:ext cx="9609892"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vô tính có vai trò </a:t>
              </a:r>
              <a:r>
                <a:rPr lang="vi-VN" sz="2400" dirty="0"/>
                <a:t>quan trọng trong sản xuất và đời sống. Ứng dụng sinh sản vô tính trong giâm cành, chiết cành, ghép cây, nuôi cấy tế bào và mô giúp nhân nhanh các giống cây trồng, đem lại hiệu quả kinh tế cao.</a:t>
              </a:r>
            </a:p>
          </p:txBody>
        </p:sp>
        <p:pic>
          <p:nvPicPr>
            <p:cNvPr id="19" name="Picture 2">
              <a:extLst>
                <a:ext uri="{FF2B5EF4-FFF2-40B4-BE49-F238E27FC236}">
                  <a16:creationId xmlns:a16="http://schemas.microsoft.com/office/drawing/2014/main" id="{A2C71A05-A9D9-4128-A53D-9428735196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4545452"/>
              <a:ext cx="1005840" cy="1005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496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vi-VN" sz="7200" b="1" dirty="0">
                <a:solidFill>
                  <a:schemeClr val="accent6">
                    <a:lumMod val="50000"/>
                  </a:schemeClr>
                </a:solidFill>
              </a:rPr>
              <a:t>EM CÓ THỂ</a:t>
            </a:r>
          </a:p>
        </p:txBody>
      </p:sp>
      <p:pic>
        <p:nvPicPr>
          <p:cNvPr id="2050" name="Picture 2">
            <a:extLst>
              <a:ext uri="{FF2B5EF4-FFF2-40B4-BE49-F238E27FC236}">
                <a16:creationId xmlns:a16="http://schemas.microsoft.com/office/drawing/2014/main" id="{B98314A2-23E9-4934-BA8B-1FFC4A75DC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D6962AAE-C284-474A-8E08-0CF16E9C61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79F2A7DD-520D-4E77-97FF-7AAD1939CF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4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2" name="Group 1">
            <a:extLst>
              <a:ext uri="{FF2B5EF4-FFF2-40B4-BE49-F238E27FC236}">
                <a16:creationId xmlns:a16="http://schemas.microsoft.com/office/drawing/2014/main" id="{F8807871-0F71-4778-B5D7-57ACF299035D}"/>
              </a:ext>
            </a:extLst>
          </p:cNvPr>
          <p:cNvGrpSpPr/>
          <p:nvPr/>
        </p:nvGrpSpPr>
        <p:grpSpPr>
          <a:xfrm>
            <a:off x="1262206" y="1197501"/>
            <a:ext cx="9667588" cy="1005840"/>
            <a:chOff x="695612" y="1226530"/>
            <a:chExt cx="9667588" cy="1005840"/>
          </a:xfrm>
        </p:grpSpPr>
        <p:sp>
          <p:nvSpPr>
            <p:cNvPr id="13" name="TextBox 12">
              <a:extLst>
                <a:ext uri="{FF2B5EF4-FFF2-40B4-BE49-F238E27FC236}">
                  <a16:creationId xmlns:a16="http://schemas.microsoft.com/office/drawing/2014/main" id="{BEBA44BF-6CEC-4004-8886-0A9FC0C86B37}"/>
                </a:ext>
              </a:extLst>
            </p:cNvPr>
            <p:cNvSpPr txBox="1"/>
            <p:nvPr/>
          </p:nvSpPr>
          <p:spPr>
            <a:xfrm>
              <a:off x="1886497" y="1271376"/>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Nhận biết được hình thức sinh sản của một số thực vật, động vật.</a:t>
              </a:r>
            </a:p>
          </p:txBody>
        </p:sp>
        <p:pic>
          <p:nvPicPr>
            <p:cNvPr id="18" name="Picture 2">
              <a:extLst>
                <a:ext uri="{FF2B5EF4-FFF2-40B4-BE49-F238E27FC236}">
                  <a16:creationId xmlns:a16="http://schemas.microsoft.com/office/drawing/2014/main" id="{A55F240C-0737-40A4-AAF8-D5BF3ADA6E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6530"/>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4C7A1526-79DC-48E3-B6E8-299C256618D8}"/>
              </a:ext>
            </a:extLst>
          </p:cNvPr>
          <p:cNvGrpSpPr/>
          <p:nvPr/>
        </p:nvGrpSpPr>
        <p:grpSpPr>
          <a:xfrm>
            <a:off x="1262206" y="2803281"/>
            <a:ext cx="9667588" cy="1005840"/>
            <a:chOff x="695612" y="2474323"/>
            <a:chExt cx="9667588" cy="1005840"/>
          </a:xfrm>
        </p:grpSpPr>
        <p:sp>
          <p:nvSpPr>
            <p:cNvPr id="14" name="TextBox 13">
              <a:extLst>
                <a:ext uri="{FF2B5EF4-FFF2-40B4-BE49-F238E27FC236}">
                  <a16:creationId xmlns:a16="http://schemas.microsoft.com/office/drawing/2014/main" id="{D9A6EC49-E9C4-48B5-973C-6B128EE4749B}"/>
                </a:ext>
              </a:extLst>
            </p:cNvPr>
            <p:cNvSpPr txBox="1"/>
            <p:nvPr/>
          </p:nvSpPr>
          <p:spPr>
            <a:xfrm>
              <a:off x="1886497" y="2519169"/>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Biết lựa chọn phương pháp nhân giống cây trồng phù hợp với từng loài.</a:t>
              </a:r>
            </a:p>
          </p:txBody>
        </p:sp>
        <p:pic>
          <p:nvPicPr>
            <p:cNvPr id="19" name="Picture 2">
              <a:extLst>
                <a:ext uri="{FF2B5EF4-FFF2-40B4-BE49-F238E27FC236}">
                  <a16:creationId xmlns:a16="http://schemas.microsoft.com/office/drawing/2014/main" id="{D48D32E8-BE49-4A4B-B4C5-1C45A05362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2474323"/>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2B22B3A-5CB4-4EB8-ACE1-2F9603F52DC4}"/>
              </a:ext>
            </a:extLst>
          </p:cNvPr>
          <p:cNvGrpSpPr/>
          <p:nvPr/>
        </p:nvGrpSpPr>
        <p:grpSpPr>
          <a:xfrm>
            <a:off x="1262206" y="4409060"/>
            <a:ext cx="9667588" cy="1005840"/>
            <a:chOff x="695612" y="4409060"/>
            <a:chExt cx="9667588" cy="1005840"/>
          </a:xfrm>
        </p:grpSpPr>
        <p:sp>
          <p:nvSpPr>
            <p:cNvPr id="15" name="TextBox 14">
              <a:extLst>
                <a:ext uri="{FF2B5EF4-FFF2-40B4-BE49-F238E27FC236}">
                  <a16:creationId xmlns:a16="http://schemas.microsoft.com/office/drawing/2014/main" id="{10051A51-C74A-4BBE-B289-57DB2D25D279}"/>
                </a:ext>
              </a:extLst>
            </p:cNvPr>
            <p:cNvSpPr txBox="1"/>
            <p:nvPr/>
          </p:nvSpPr>
          <p:spPr>
            <a:xfrm>
              <a:off x="1886497" y="4453906"/>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Trồng cây bằng các phương pháp nhân giống đơn giản như giâm cành, chiết cành, ghép cành.</a:t>
              </a:r>
            </a:p>
          </p:txBody>
        </p:sp>
        <p:pic>
          <p:nvPicPr>
            <p:cNvPr id="20" name="Picture 2">
              <a:extLst>
                <a:ext uri="{FF2B5EF4-FFF2-40B4-BE49-F238E27FC236}">
                  <a16:creationId xmlns:a16="http://schemas.microsoft.com/office/drawing/2014/main" id="{D79A91C2-4C64-496D-8FB8-12E645A5D7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4409060"/>
              <a:ext cx="1005840" cy="1005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482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4030957-442C-4B8F-95C3-CFF3141B8606}"/>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BCAFA937-EC23-401E-8CD1-80770DEC2388}"/>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E9A45843-2EB1-41DA-985D-D74EDA9BA2AD}"/>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8FF9A005-568A-456B-BF4F-0F3B37BE9691}"/>
                </a:ext>
              </a:extLst>
            </p:cNvPr>
            <p:cNvSpPr/>
            <p:nvPr/>
          </p:nvSpPr>
          <p:spPr>
            <a:xfrm rot="352702">
              <a:off x="939885" y="-535614"/>
              <a:ext cx="10287552" cy="8341013"/>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Shape 5">
            <a:extLst>
              <a:ext uri="{FF2B5EF4-FFF2-40B4-BE49-F238E27FC236}">
                <a16:creationId xmlns:a16="http://schemas.microsoft.com/office/drawing/2014/main" id="{22921604-D2CD-409D-9515-42C59F5A205E}"/>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4C2F910C-BDD5-4E38-8816-A357669A26E7}"/>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9" name="Picture 8">
            <a:extLst>
              <a:ext uri="{FF2B5EF4-FFF2-40B4-BE49-F238E27FC236}">
                <a16:creationId xmlns:a16="http://schemas.microsoft.com/office/drawing/2014/main" id="{F5CD67D9-4516-453E-B95C-19A02DBEAFE0}"/>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0" name="Picture 9">
            <a:extLst>
              <a:ext uri="{FF2B5EF4-FFF2-40B4-BE49-F238E27FC236}">
                <a16:creationId xmlns:a16="http://schemas.microsoft.com/office/drawing/2014/main" id="{86481BE8-D856-4CDF-A6E0-E7C4277F4480}"/>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1" name="Picture 10">
            <a:extLst>
              <a:ext uri="{FF2B5EF4-FFF2-40B4-BE49-F238E27FC236}">
                <a16:creationId xmlns:a16="http://schemas.microsoft.com/office/drawing/2014/main" id="{3AD09C4D-81EA-4700-899E-C0629AB0015C}"/>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2" name="Picture 11">
            <a:extLst>
              <a:ext uri="{FF2B5EF4-FFF2-40B4-BE49-F238E27FC236}">
                <a16:creationId xmlns:a16="http://schemas.microsoft.com/office/drawing/2014/main" id="{2E11A63D-1156-4799-A82C-BAD3B2989A83}"/>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3" name="Picture 12">
            <a:extLst>
              <a:ext uri="{FF2B5EF4-FFF2-40B4-BE49-F238E27FC236}">
                <a16:creationId xmlns:a16="http://schemas.microsoft.com/office/drawing/2014/main" id="{23FDD167-2C97-4BAA-94AF-1B71C66A9C3F}"/>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4" name="Picture 13">
            <a:extLst>
              <a:ext uri="{FF2B5EF4-FFF2-40B4-BE49-F238E27FC236}">
                <a16:creationId xmlns:a16="http://schemas.microsoft.com/office/drawing/2014/main" id="{2678714C-F718-46C3-A014-50C2079C392E}"/>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5" name="Picture 14">
            <a:extLst>
              <a:ext uri="{FF2B5EF4-FFF2-40B4-BE49-F238E27FC236}">
                <a16:creationId xmlns:a16="http://schemas.microsoft.com/office/drawing/2014/main" id="{3CD6D5E1-552A-47C3-92F3-D5F6B5239B17}"/>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6" name="TextBox 15">
            <a:extLst>
              <a:ext uri="{FF2B5EF4-FFF2-40B4-BE49-F238E27FC236}">
                <a16:creationId xmlns:a16="http://schemas.microsoft.com/office/drawing/2014/main" id="{26E6E4FF-06D7-472C-A375-53BF0CE4ED59}"/>
              </a:ext>
            </a:extLst>
          </p:cNvPr>
          <p:cNvSpPr txBox="1"/>
          <p:nvPr/>
        </p:nvSpPr>
        <p:spPr>
          <a:xfrm>
            <a:off x="1747387" y="2477618"/>
            <a:ext cx="8697228" cy="1902765"/>
          </a:xfrm>
          <a:prstGeom prst="rect">
            <a:avLst/>
          </a:prstGeom>
          <a:noFill/>
        </p:spPr>
        <p:txBody>
          <a:bodyPr wrap="square" lIns="0" tIns="0" rIns="0" bIns="0" rtlCol="0">
            <a:spAutoFit/>
          </a:bodyPr>
          <a:lstStyle/>
          <a:p>
            <a:pPr algn="ctr">
              <a:lnSpc>
                <a:spcPct val="120000"/>
              </a:lnSpc>
            </a:pPr>
            <a:r>
              <a:rPr lang="vi-VN" sz="5400" b="1">
                <a:solidFill>
                  <a:schemeClr val="accent6">
                    <a:lumMod val="50000"/>
                  </a:schemeClr>
                </a:solidFill>
              </a:rPr>
              <a:t>CẢM ƠN CÁC EM</a:t>
            </a:r>
          </a:p>
          <a:p>
            <a:pPr algn="ctr">
              <a:lnSpc>
                <a:spcPct val="120000"/>
              </a:lnSpc>
            </a:pPr>
            <a:r>
              <a:rPr lang="vi-VN" sz="5400" b="1">
                <a:solidFill>
                  <a:schemeClr val="accent6">
                    <a:lumMod val="50000"/>
                  </a:schemeClr>
                </a:solidFill>
              </a:rPr>
              <a:t>ĐÃ CHÚ Ý LẮNG NGHE</a:t>
            </a:r>
          </a:p>
        </p:txBody>
      </p:sp>
    </p:spTree>
    <p:extLst>
      <p:ext uri="{BB962C8B-B14F-4D97-AF65-F5344CB8AC3E}">
        <p14:creationId xmlns:p14="http://schemas.microsoft.com/office/powerpoint/2010/main" val="208673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3" name="TextBox 2">
            <a:extLst>
              <a:ext uri="{FF2B5EF4-FFF2-40B4-BE49-F238E27FC236}">
                <a16:creationId xmlns:a16="http://schemas.microsoft.com/office/drawing/2014/main" id="{13019682-F49F-449C-9251-8B5D16A5ABE6}"/>
              </a:ext>
            </a:extLst>
          </p:cNvPr>
          <p:cNvSpPr txBox="1"/>
          <p:nvPr/>
        </p:nvSpPr>
        <p:spPr>
          <a:xfrm>
            <a:off x="2169842" y="3420267"/>
            <a:ext cx="7852317" cy="1006173"/>
          </a:xfrm>
          <a:prstGeom prst="rect">
            <a:avLst/>
          </a:prstGeom>
          <a:noFill/>
        </p:spPr>
        <p:txBody>
          <a:bodyPr wrap="square" lIns="0" tIns="0" rIns="0" bIns="0" rtlCol="0">
            <a:spAutoFit/>
          </a:bodyPr>
          <a:lstStyle/>
          <a:p>
            <a:pPr algn="ctr">
              <a:lnSpc>
                <a:spcPct val="120000"/>
              </a:lnSpc>
            </a:pPr>
            <a:r>
              <a:rPr lang="vi-VN" sz="6000" b="1"/>
              <a:t>SINH SẢN VÔ TÍNH</a:t>
            </a:r>
          </a:p>
        </p:txBody>
      </p:sp>
      <p:sp>
        <p:nvSpPr>
          <p:cNvPr id="4" name="TextBox 3">
            <a:extLst>
              <a:ext uri="{FF2B5EF4-FFF2-40B4-BE49-F238E27FC236}">
                <a16:creationId xmlns:a16="http://schemas.microsoft.com/office/drawing/2014/main" id="{4BFD46FE-6498-42C9-8D26-E2EB59CD4C65}"/>
              </a:ext>
            </a:extLst>
          </p:cNvPr>
          <p:cNvSpPr txBox="1"/>
          <p:nvPr/>
        </p:nvSpPr>
        <p:spPr>
          <a:xfrm>
            <a:off x="4233698" y="2203039"/>
            <a:ext cx="3724604" cy="1207382"/>
          </a:xfrm>
          <a:prstGeom prst="rect">
            <a:avLst/>
          </a:prstGeom>
          <a:noFill/>
        </p:spPr>
        <p:txBody>
          <a:bodyPr wrap="square" lIns="0" tIns="0" rIns="0" bIns="0" rtlCol="0">
            <a:spAutoFit/>
          </a:bodyPr>
          <a:lstStyle/>
          <a:p>
            <a:pPr algn="ctr">
              <a:lnSpc>
                <a:spcPct val="120000"/>
              </a:lnSpc>
            </a:pPr>
            <a:r>
              <a:rPr lang="vi-VN" sz="7200" b="1">
                <a:solidFill>
                  <a:schemeClr val="accent6">
                    <a:lumMod val="50000"/>
                  </a:schemeClr>
                </a:solidFill>
              </a:rPr>
              <a:t>PHẦN 2.</a:t>
            </a:r>
          </a:p>
        </p:txBody>
      </p:sp>
    </p:spTree>
    <p:extLst>
      <p:ext uri="{BB962C8B-B14F-4D97-AF65-F5344CB8AC3E}">
        <p14:creationId xmlns:p14="http://schemas.microsoft.com/office/powerpoint/2010/main" val="91880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E5031B-848A-402D-8F80-AE9FFE2FF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033" y="2661490"/>
            <a:ext cx="10767935" cy="3461891"/>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330941" y="-770385"/>
            <a:ext cx="5156181" cy="2340106"/>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369804"/>
            <a:ext cx="5245354" cy="469552"/>
          </a:xfrm>
          <a:prstGeom prst="rect">
            <a:avLst/>
          </a:prstGeom>
          <a:noFill/>
        </p:spPr>
        <p:txBody>
          <a:bodyPr wrap="square" lIns="0" tIns="0" rIns="0" bIns="0" rtlCol="0">
            <a:spAutoFit/>
          </a:bodyPr>
          <a:lstStyle/>
          <a:p>
            <a:pPr>
              <a:lnSpc>
                <a:spcPct val="120000"/>
              </a:lnSpc>
            </a:pPr>
            <a:r>
              <a:rPr lang="vi-VN" sz="2800" b="1" dirty="0"/>
              <a:t>1. KHÁI NIỆM</a:t>
            </a:r>
          </a:p>
        </p:txBody>
      </p:sp>
      <p:pic>
        <p:nvPicPr>
          <p:cNvPr id="21" name="Picture 2">
            <a:extLst>
              <a:ext uri="{FF2B5EF4-FFF2-40B4-BE49-F238E27FC236}">
                <a16:creationId xmlns:a16="http://schemas.microsoft.com/office/drawing/2014/main" id="{5BAD132B-7101-435C-97C1-61274E2A89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1692568"/>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736FF3C-DB31-4C02-8C05-BE45AAC33B08}"/>
              </a:ext>
            </a:extLst>
          </p:cNvPr>
          <p:cNvSpPr txBox="1"/>
          <p:nvPr/>
        </p:nvSpPr>
        <p:spPr>
          <a:xfrm>
            <a:off x="2106898" y="1479053"/>
            <a:ext cx="9372600" cy="1339597"/>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Sinh sản vô tính </a:t>
            </a:r>
            <a:r>
              <a:rPr lang="vi-VN" sz="2400" dirty="0">
                <a:solidFill>
                  <a:schemeClr val="tx1"/>
                </a:solidFill>
              </a:rPr>
              <a:t>là hình thức sinh sản </a:t>
            </a:r>
            <a:r>
              <a:rPr lang="vi-VN" sz="2400" b="1" dirty="0">
                <a:solidFill>
                  <a:schemeClr val="tx1"/>
                </a:solidFill>
              </a:rPr>
              <a:t>không </a:t>
            </a:r>
            <a:r>
              <a:rPr lang="vi-VN" sz="2400" dirty="0">
                <a:solidFill>
                  <a:schemeClr val="tx1"/>
                </a:solidFill>
              </a:rPr>
              <a:t>có sự kết hợp của giao tử đực và giao tử cái, cơ thể con được tạo thành </a:t>
            </a:r>
            <a:r>
              <a:rPr lang="vi-VN" sz="2400" b="1" dirty="0">
                <a:solidFill>
                  <a:schemeClr val="tx1"/>
                </a:solidFill>
              </a:rPr>
              <a:t>từ một phần </a:t>
            </a:r>
            <a:r>
              <a:rPr lang="vi-VN" sz="2400" dirty="0">
                <a:solidFill>
                  <a:schemeClr val="tx1"/>
                </a:solidFill>
              </a:rPr>
              <a:t>của cơ thể mẹ. </a:t>
            </a:r>
          </a:p>
        </p:txBody>
      </p:sp>
    </p:spTree>
    <p:extLst>
      <p:ext uri="{BB962C8B-B14F-4D97-AF65-F5344CB8AC3E}">
        <p14:creationId xmlns:p14="http://schemas.microsoft.com/office/powerpoint/2010/main" val="223018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330941" y="-770385"/>
            <a:ext cx="5156181" cy="2340106"/>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369804"/>
            <a:ext cx="5245354" cy="469552"/>
          </a:xfrm>
          <a:prstGeom prst="rect">
            <a:avLst/>
          </a:prstGeom>
          <a:noFill/>
        </p:spPr>
        <p:txBody>
          <a:bodyPr wrap="square" lIns="0" tIns="0" rIns="0" bIns="0" rtlCol="0">
            <a:spAutoFit/>
          </a:bodyPr>
          <a:lstStyle/>
          <a:p>
            <a:pPr>
              <a:lnSpc>
                <a:spcPct val="120000"/>
              </a:lnSpc>
            </a:pPr>
            <a:r>
              <a:rPr lang="vi-VN" sz="2800" b="1" dirty="0"/>
              <a:t>1. KHÁI NIỆM</a:t>
            </a:r>
          </a:p>
        </p:txBody>
      </p:sp>
      <p:sp>
        <p:nvSpPr>
          <p:cNvPr id="26" name="TextBox 25">
            <a:extLst>
              <a:ext uri="{FF2B5EF4-FFF2-40B4-BE49-F238E27FC236}">
                <a16:creationId xmlns:a16="http://schemas.microsoft.com/office/drawing/2014/main" id="{D85C6476-3F57-4460-A3A0-7F881A7AF7E6}"/>
              </a:ext>
            </a:extLst>
          </p:cNvPr>
          <p:cNvSpPr txBox="1"/>
          <p:nvPr/>
        </p:nvSpPr>
        <p:spPr>
          <a:xfrm>
            <a:off x="1905000" y="1793002"/>
            <a:ext cx="9601200" cy="877933"/>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dirty="0"/>
              <a:t>Các </a:t>
            </a:r>
            <a:r>
              <a:rPr lang="vi-VN" sz="2400" b="1" dirty="0"/>
              <a:t>vi khuẩn, nguyên sinh vật, nấm</a:t>
            </a:r>
            <a:r>
              <a:rPr lang="vi-VN" sz="2400" dirty="0"/>
              <a:t>, một số động vật và nhiều loài thực vật có hình thức sinh sản này.</a:t>
            </a:r>
          </a:p>
        </p:txBody>
      </p:sp>
      <p:pic>
        <p:nvPicPr>
          <p:cNvPr id="31" name="Picture 2">
            <a:extLst>
              <a:ext uri="{FF2B5EF4-FFF2-40B4-BE49-F238E27FC236}">
                <a16:creationId xmlns:a16="http://schemas.microsoft.com/office/drawing/2014/main" id="{B21FB7CF-6D98-4777-9F2C-5DDC2AFA18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1692468"/>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photo Bud Asexual Reproduction Fern Leaf Sprout - Max Pixel">
            <a:extLst>
              <a:ext uri="{FF2B5EF4-FFF2-40B4-BE49-F238E27FC236}">
                <a16:creationId xmlns:a16="http://schemas.microsoft.com/office/drawing/2014/main" id="{3ECE60D8-26D8-4F9A-A6A0-C39090FDC6A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85" b="2685"/>
          <a:stretch/>
        </p:blipFill>
        <p:spPr bwMode="auto">
          <a:xfrm>
            <a:off x="0" y="3012256"/>
            <a:ext cx="6096000" cy="38457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sexual vs. Sexual Reproduction in Evolution">
            <a:extLst>
              <a:ext uri="{FF2B5EF4-FFF2-40B4-BE49-F238E27FC236}">
                <a16:creationId xmlns:a16="http://schemas.microsoft.com/office/drawing/2014/main" id="{5B3EA45A-947A-4DCA-A422-848AF0A0CCE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9277" b="7637"/>
          <a:stretch/>
        </p:blipFill>
        <p:spPr bwMode="auto">
          <a:xfrm>
            <a:off x="6096000" y="3012256"/>
            <a:ext cx="6096000" cy="384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77684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48.xml><?xml version="1.0" encoding="utf-8"?>
<p:tagLst xmlns:a="http://schemas.openxmlformats.org/drawingml/2006/main" xmlns:r="http://schemas.openxmlformats.org/officeDocument/2006/relationships" xmlns:p="http://schemas.openxmlformats.org/presentationml/2006/main">
  <p:tag name="TAG" val="1"/>
</p:tagLst>
</file>

<file path=ppt/tags/tag49.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50.xml><?xml version="1.0" encoding="utf-8"?>
<p:tagLst xmlns:a="http://schemas.openxmlformats.org/drawingml/2006/main" xmlns:r="http://schemas.openxmlformats.org/officeDocument/2006/relationships" xmlns:p="http://schemas.openxmlformats.org/presentationml/2006/main">
  <p:tag name="TAG" val="1"/>
</p:tagLst>
</file>

<file path=ppt/tags/tag51.xml><?xml version="1.0" encoding="utf-8"?>
<p:tagLst xmlns:a="http://schemas.openxmlformats.org/drawingml/2006/main" xmlns:r="http://schemas.openxmlformats.org/officeDocument/2006/relationships" xmlns:p="http://schemas.openxmlformats.org/presentationml/2006/main">
  <p:tag name="TAG" val="1"/>
</p:tagLst>
</file>

<file path=ppt/tags/tag52.xml><?xml version="1.0" encoding="utf-8"?>
<p:tagLst xmlns:a="http://schemas.openxmlformats.org/drawingml/2006/main" xmlns:r="http://schemas.openxmlformats.org/officeDocument/2006/relationships" xmlns:p="http://schemas.openxmlformats.org/presentationml/2006/main">
  <p:tag name="TAG" val="1"/>
</p:tagLst>
</file>

<file path=ppt/tags/tag53.xml><?xml version="1.0" encoding="utf-8"?>
<p:tagLst xmlns:a="http://schemas.openxmlformats.org/drawingml/2006/main" xmlns:r="http://schemas.openxmlformats.org/officeDocument/2006/relationships" xmlns:p="http://schemas.openxmlformats.org/presentationml/2006/main">
  <p:tag name="TAG" val="1"/>
</p:tagLst>
</file>

<file path=ppt/tags/tag54.xml><?xml version="1.0" encoding="utf-8"?>
<p:tagLst xmlns:a="http://schemas.openxmlformats.org/drawingml/2006/main" xmlns:r="http://schemas.openxmlformats.org/officeDocument/2006/relationships" xmlns:p="http://schemas.openxmlformats.org/presentationml/2006/main">
  <p:tag name="TAG" val="1"/>
</p:tagLst>
</file>

<file path=ppt/tags/tag55.xml><?xml version="1.0" encoding="utf-8"?>
<p:tagLst xmlns:a="http://schemas.openxmlformats.org/drawingml/2006/main" xmlns:r="http://schemas.openxmlformats.org/officeDocument/2006/relationships" xmlns:p="http://schemas.openxmlformats.org/presentationml/2006/main">
  <p:tag name="TAG" val="1"/>
</p:tagLst>
</file>

<file path=ppt/tags/tag56.xml><?xml version="1.0" encoding="utf-8"?>
<p:tagLst xmlns:a="http://schemas.openxmlformats.org/drawingml/2006/main" xmlns:r="http://schemas.openxmlformats.org/officeDocument/2006/relationships" xmlns:p="http://schemas.openxmlformats.org/presentationml/2006/main">
  <p:tag name="TAG" val="1"/>
</p:tagLst>
</file>

<file path=ppt/tags/tag57.xml><?xml version="1.0" encoding="utf-8"?>
<p:tagLst xmlns:a="http://schemas.openxmlformats.org/drawingml/2006/main" xmlns:r="http://schemas.openxmlformats.org/officeDocument/2006/relationships" xmlns:p="http://schemas.openxmlformats.org/presentationml/2006/main">
  <p:tag name="TAG" val="1"/>
</p:tagLst>
</file>

<file path=ppt/tags/tag58.xml><?xml version="1.0" encoding="utf-8"?>
<p:tagLst xmlns:a="http://schemas.openxmlformats.org/drawingml/2006/main" xmlns:r="http://schemas.openxmlformats.org/officeDocument/2006/relationships" xmlns:p="http://schemas.openxmlformats.org/presentationml/2006/main">
  <p:tag name="TAG" val="1"/>
</p:tagLst>
</file>

<file path=ppt/tags/tag59.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60.xml><?xml version="1.0" encoding="utf-8"?>
<p:tagLst xmlns:a="http://schemas.openxmlformats.org/drawingml/2006/main" xmlns:r="http://schemas.openxmlformats.org/officeDocument/2006/relationships" xmlns:p="http://schemas.openxmlformats.org/presentationml/2006/main">
  <p:tag name="TAG" val="1"/>
</p:tagLst>
</file>

<file path=ppt/tags/tag61.xml><?xml version="1.0" encoding="utf-8"?>
<p:tagLst xmlns:a="http://schemas.openxmlformats.org/drawingml/2006/main" xmlns:r="http://schemas.openxmlformats.org/officeDocument/2006/relationships" xmlns:p="http://schemas.openxmlformats.org/presentationml/2006/main">
  <p:tag name="TAG" val="1"/>
</p:tagLst>
</file>

<file path=ppt/tags/tag62.xml><?xml version="1.0" encoding="utf-8"?>
<p:tagLst xmlns:a="http://schemas.openxmlformats.org/drawingml/2006/main" xmlns:r="http://schemas.openxmlformats.org/officeDocument/2006/relationships" xmlns:p="http://schemas.openxmlformats.org/presentationml/2006/main">
  <p:tag name="TAG" val="1"/>
</p:tagLst>
</file>

<file path=ppt/tags/tag63.xml><?xml version="1.0" encoding="utf-8"?>
<p:tagLst xmlns:a="http://schemas.openxmlformats.org/drawingml/2006/main" xmlns:r="http://schemas.openxmlformats.org/officeDocument/2006/relationships" xmlns:p="http://schemas.openxmlformats.org/presentationml/2006/main">
  <p:tag name="TAG" val="1"/>
</p:tagLst>
</file>

<file path=ppt/tags/tag64.xml><?xml version="1.0" encoding="utf-8"?>
<p:tagLst xmlns:a="http://schemas.openxmlformats.org/drawingml/2006/main" xmlns:r="http://schemas.openxmlformats.org/officeDocument/2006/relationships" xmlns:p="http://schemas.openxmlformats.org/presentationml/2006/main">
  <p:tag name="TAG" val="1"/>
</p:tagLst>
</file>

<file path=ppt/tags/tag65.xml><?xml version="1.0" encoding="utf-8"?>
<p:tagLst xmlns:a="http://schemas.openxmlformats.org/drawingml/2006/main" xmlns:r="http://schemas.openxmlformats.org/officeDocument/2006/relationships" xmlns:p="http://schemas.openxmlformats.org/presentationml/2006/main">
  <p:tag name="TAG" val="1"/>
</p:tagLst>
</file>

<file path=ppt/tags/tag66.xml><?xml version="1.0" encoding="utf-8"?>
<p:tagLst xmlns:a="http://schemas.openxmlformats.org/drawingml/2006/main" xmlns:r="http://schemas.openxmlformats.org/officeDocument/2006/relationships" xmlns:p="http://schemas.openxmlformats.org/presentationml/2006/main">
  <p:tag name="TAG" val="1"/>
</p:tagLst>
</file>

<file path=ppt/tags/tag67.xml><?xml version="1.0" encoding="utf-8"?>
<p:tagLst xmlns:a="http://schemas.openxmlformats.org/drawingml/2006/main" xmlns:r="http://schemas.openxmlformats.org/officeDocument/2006/relationships" xmlns:p="http://schemas.openxmlformats.org/presentationml/2006/main">
  <p:tag name="TAG" val="1"/>
</p:tagLst>
</file>

<file path=ppt/tags/tag68.xml><?xml version="1.0" encoding="utf-8"?>
<p:tagLst xmlns:a="http://schemas.openxmlformats.org/drawingml/2006/main" xmlns:r="http://schemas.openxmlformats.org/officeDocument/2006/relationships" xmlns:p="http://schemas.openxmlformats.org/presentationml/2006/main">
  <p:tag name="TAG" val="1"/>
</p:tagLst>
</file>

<file path=ppt/tags/tag69.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70.xml><?xml version="1.0" encoding="utf-8"?>
<p:tagLst xmlns:a="http://schemas.openxmlformats.org/drawingml/2006/main" xmlns:r="http://schemas.openxmlformats.org/officeDocument/2006/relationships" xmlns:p="http://schemas.openxmlformats.org/presentationml/2006/main">
  <p:tag name="TAG" val="1"/>
</p:tagLst>
</file>

<file path=ppt/tags/tag71.xml><?xml version="1.0" encoding="utf-8"?>
<p:tagLst xmlns:a="http://schemas.openxmlformats.org/drawingml/2006/main" xmlns:r="http://schemas.openxmlformats.org/officeDocument/2006/relationships" xmlns:p="http://schemas.openxmlformats.org/presentationml/2006/main">
  <p:tag name="TAG" val="1"/>
</p:tagLst>
</file>

<file path=ppt/tags/tag72.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765</TotalTime>
  <Words>2819</Words>
  <Application>Microsoft Office PowerPoint</Application>
  <PresentationFormat>Widescreen</PresentationFormat>
  <Paragraphs>235</Paragraphs>
  <Slides>63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#9Slide02 Noi dung dai</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Ha Nguyen</cp:lastModifiedBy>
  <cp:revision>63</cp:revision>
  <dcterms:created xsi:type="dcterms:W3CDTF">2022-04-30T02:13:54Z</dcterms:created>
  <dcterms:modified xsi:type="dcterms:W3CDTF">2024-05-03T03:40:34Z</dcterms:modified>
  <cp:category>9Slide.vn</cp:category>
  <cp:contentStatus>9Slide</cp:contentStatus>
</cp:coreProperties>
</file>