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5" r:id="rId8"/>
    <p:sldId id="263" r:id="rId9"/>
    <p:sldId id="266" r:id="rId10"/>
    <p:sldId id="287" r:id="rId11"/>
    <p:sldId id="267" r:id="rId12"/>
    <p:sldId id="268" r:id="rId13"/>
    <p:sldId id="264" r:id="rId14"/>
    <p:sldId id="269" r:id="rId15"/>
    <p:sldId id="270" r:id="rId16"/>
    <p:sldId id="271" r:id="rId17"/>
    <p:sldId id="272" r:id="rId18"/>
    <p:sldId id="273" r:id="rId19"/>
    <p:sldId id="285" r:id="rId20"/>
    <p:sldId id="274" r:id="rId21"/>
    <p:sldId id="275" r:id="rId22"/>
    <p:sldId id="276" r:id="rId23"/>
    <p:sldId id="277" r:id="rId24"/>
    <p:sldId id="278" r:id="rId25"/>
    <p:sldId id="286" r:id="rId26"/>
    <p:sldId id="279" r:id="rId27"/>
    <p:sldId id="280" r:id="rId28"/>
    <p:sldId id="281" r:id="rId29"/>
    <p:sldId id="282"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9"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749BA55-4A72-463B-A375-9FCC50610C3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36520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49BA55-4A72-463B-A375-9FCC50610C3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422655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49BA55-4A72-463B-A375-9FCC50610C3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2460008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49BA55-4A72-463B-A375-9FCC50610C3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49545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49BA55-4A72-463B-A375-9FCC50610C36}"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29026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49BA55-4A72-463B-A375-9FCC50610C36}"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63474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49BA55-4A72-463B-A375-9FCC50610C36}"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111780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49BA55-4A72-463B-A375-9FCC50610C36}"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1809357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9BA55-4A72-463B-A375-9FCC50610C36}"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2493317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9BA55-4A72-463B-A375-9FCC50610C36}"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78722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9BA55-4A72-463B-A375-9FCC50610C36}"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933640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9BA55-4A72-463B-A375-9FCC50610C36}" type="datetimeFigureOut">
              <a:rPr lang="en-US" smtClean="0"/>
              <a:t>12/3/2024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64B11-A240-4D9F-AC6E-4DFAE1D31405}" type="slidenum">
              <a:rPr lang="en-US" smtClean="0"/>
              <a:t>‹#›</a:t>
            </a:fld>
            <a:endParaRPr lang="en-US"/>
          </a:p>
        </p:txBody>
      </p:sp>
    </p:spTree>
    <p:extLst>
      <p:ext uri="{BB962C8B-B14F-4D97-AF65-F5344CB8AC3E}">
        <p14:creationId xmlns:p14="http://schemas.microsoft.com/office/powerpoint/2010/main" val="1791927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611560" y="157875"/>
            <a:ext cx="7632848"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KHỞI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endParaRPr lang="en-US" sz="32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196752"/>
            <a:ext cx="4104456" cy="5040560"/>
          </a:xfrm>
          <a:prstGeom prst="rect">
            <a:avLst/>
          </a:prstGeom>
        </p:spPr>
      </p:pic>
      <p:sp>
        <p:nvSpPr>
          <p:cNvPr id="6" name="Oval Callout 5"/>
          <p:cNvSpPr/>
          <p:nvPr/>
        </p:nvSpPr>
        <p:spPr>
          <a:xfrm>
            <a:off x="4716016" y="1196752"/>
            <a:ext cx="4248472" cy="5040560"/>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tỉnh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núi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nước</a:t>
            </a:r>
            <a:r>
              <a:rPr lang="en-US" sz="2800" i="1" dirty="0">
                <a:latin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cs typeface="Times New Roman" panose="02020603050405020304" pitchFamily="18" charset="0"/>
              </a:rPr>
              <a:t>chưa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chia </a:t>
            </a:r>
            <a:r>
              <a:rPr lang="en-US" sz="2800" i="1" dirty="0" err="1">
                <a:latin typeface="Times New Roman" panose="02020603050405020304" pitchFamily="18" charset="0"/>
                <a:cs typeface="Times New Roman" panose="02020603050405020304" pitchFamily="18" charset="0"/>
              </a:rPr>
              <a:t>sẻ</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nhận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sau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tiếp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qua </a:t>
            </a:r>
            <a:r>
              <a:rPr lang="en-US" sz="2800" i="1" dirty="0" err="1">
                <a:latin typeface="Times New Roman" panose="02020603050405020304" pitchFamily="18" charset="0"/>
                <a:cs typeface="Times New Roman" panose="02020603050405020304" pitchFamily="18" charset="0"/>
              </a:rPr>
              <a:t>sách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truyền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hình</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1842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20F0D-4E12-DC59-772B-69F4016393C7}"/>
            </a:ext>
          </a:extLst>
        </p:cNvPr>
        <p:cNvGrpSpPr/>
        <p:nvPr/>
      </p:nvGrpSpPr>
      <p:grpSpPr>
        <a:xfrm>
          <a:off x="0" y="0"/>
          <a:ext cx="0" cy="0"/>
          <a:chOff x="0" y="0"/>
          <a:chExt cx="0" cy="0"/>
        </a:xfrm>
      </p:grpSpPr>
      <p:sp>
        <p:nvSpPr>
          <p:cNvPr id="4" name="Rectangular Callout 3">
            <a:extLst>
              <a:ext uri="{FF2B5EF4-FFF2-40B4-BE49-F238E27FC236}">
                <a16:creationId xmlns:a16="http://schemas.microsoft.com/office/drawing/2014/main" id="{B7FB4CD7-4AB5-12E2-A4D1-6C756D77A3C2}"/>
              </a:ext>
            </a:extLst>
          </p:cNvPr>
          <p:cNvSpPr/>
          <p:nvPr/>
        </p:nvSpPr>
        <p:spPr>
          <a:xfrm>
            <a:off x="1547664" y="116632"/>
            <a:ext cx="6336704" cy="1152128"/>
          </a:xfrm>
          <a:prstGeom prst="wedgeRect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70C0"/>
                </a:solidFill>
                <a:latin typeface="Times New Roman" panose="02020603050405020304" pitchFamily="18" charset="0"/>
                <a:cs typeface="Times New Roman" panose="02020603050405020304" pitchFamily="18" charset="0"/>
              </a:rPr>
              <a:t>HS làm việc cá nhân</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Flowchart: Stored Data 5">
            <a:extLst>
              <a:ext uri="{FF2B5EF4-FFF2-40B4-BE49-F238E27FC236}">
                <a16:creationId xmlns:a16="http://schemas.microsoft.com/office/drawing/2014/main" id="{3536E062-48A0-F218-540B-04E14C1203BA}"/>
              </a:ext>
            </a:extLst>
          </p:cNvPr>
          <p:cNvSpPr/>
          <p:nvPr/>
        </p:nvSpPr>
        <p:spPr>
          <a:xfrm>
            <a:off x="0" y="1700808"/>
            <a:ext cx="4572000" cy="4968552"/>
          </a:xfrm>
          <a:prstGeom prst="flowChartOnlineStorage">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1) </a:t>
            </a:r>
            <a:r>
              <a:rPr lang="vi-VN" sz="2800" dirty="0">
                <a:latin typeface="Times New Roman" panose="02020603050405020304" pitchFamily="18" charset="0"/>
                <a:cs typeface="Times New Roman" panose="02020603050405020304" pitchFamily="18" charset="0"/>
              </a:rPr>
              <a:t>HS nêu những cảm nhận của mình về cảnh sắc thiên nhiên cũng như tình cảm của tác giả được thể hiện trong bài thơ; những đặc sắc trong cách sử dụng từ ngữ, hình ảnh, biện pháp tu từ, giọng điệu,...</a:t>
            </a:r>
            <a:endParaRPr lang="en-US" sz="2800" dirty="0">
              <a:latin typeface="Times New Roman" panose="02020603050405020304" pitchFamily="18" charset="0"/>
              <a:cs typeface="Times New Roman" panose="02020603050405020304" pitchFamily="18" charset="0"/>
            </a:endParaRPr>
          </a:p>
        </p:txBody>
      </p:sp>
      <p:sp>
        <p:nvSpPr>
          <p:cNvPr id="7" name="Flowchart: Stored Data 6">
            <a:extLst>
              <a:ext uri="{FF2B5EF4-FFF2-40B4-BE49-F238E27FC236}">
                <a16:creationId xmlns:a16="http://schemas.microsoft.com/office/drawing/2014/main" id="{606AB32F-CC65-C97A-1048-B95B6F991A1F}"/>
              </a:ext>
            </a:extLst>
          </p:cNvPr>
          <p:cNvSpPr/>
          <p:nvPr/>
        </p:nvSpPr>
        <p:spPr>
          <a:xfrm>
            <a:off x="4572000" y="1700808"/>
            <a:ext cx="4572000" cy="4968552"/>
          </a:xfrm>
          <a:prstGeom prst="flowChartOnlineStorag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2) </a:t>
            </a:r>
            <a:r>
              <a:rPr lang="vi-VN" sz="2800" dirty="0">
                <a:latin typeface="Times New Roman" panose="02020603050405020304" pitchFamily="18" charset="0"/>
                <a:cs typeface="Times New Roman" panose="02020603050405020304" pitchFamily="18" charset="0"/>
              </a:rPr>
              <a:t>HS trình bày sự thay đổi trong cảm nhận của mình về bài thơ </a:t>
            </a:r>
            <a:r>
              <a:rPr lang="vi-VN" sz="2800" i="1" dirty="0">
                <a:latin typeface="Times New Roman" panose="02020603050405020304" pitchFamily="18" charset="0"/>
                <a:cs typeface="Times New Roman" panose="02020603050405020304" pitchFamily="18" charset="0"/>
              </a:rPr>
              <a:t>Đường núi</a:t>
            </a:r>
            <a:r>
              <a:rPr lang="vi-VN" sz="2800" dirty="0">
                <a:latin typeface="Times New Roman" panose="02020603050405020304" pitchFamily="18" charset="0"/>
                <a:cs typeface="Times New Roman" panose="02020603050405020304" pitchFamily="18" charset="0"/>
              </a:rPr>
              <a:t> trước và sau khi đọc bài phê bình, chỉ ra những phát hiện của nhà phê bình về bài thơ khiến mình cảm thấy thú vị.</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758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6"/>
                                        </p:tgtEl>
                                        <p:attrNameLst>
                                          <p:attrName>ppt_x</p:attrName>
                                        </p:attrNameLst>
                                      </p:cBhvr>
                                      <p:tavLst>
                                        <p:tav tm="0">
                                          <p:val>
                                            <p:strVal val="ppt_x"/>
                                          </p:val>
                                        </p:tav>
                                        <p:tav tm="100000">
                                          <p:val>
                                            <p:strVal val="ppt_x"/>
                                          </p:val>
                                        </p:tav>
                                      </p:tavLst>
                                    </p:anim>
                                    <p:anim calcmode="lin" valueType="num">
                                      <p:cBhvr additive="base">
                                        <p:cTn id="18" dur="500"/>
                                        <p:tgtEl>
                                          <p:spTgt spid="6"/>
                                        </p:tgtEl>
                                        <p:attrNameLst>
                                          <p:attrName>ppt_y</p:attrName>
                                        </p:attrNameLst>
                                      </p:cBhvr>
                                      <p:tavLst>
                                        <p:tav tm="0">
                                          <p:val>
                                            <p:strVal val="ppt_y"/>
                                          </p:val>
                                        </p:tav>
                                        <p:tav tm="100000">
                                          <p:val>
                                            <p:strVal val="1+ppt_h/2"/>
                                          </p:val>
                                        </p:tav>
                                      </p:tavLst>
                                    </p:anim>
                                    <p:set>
                                      <p:cBhvr>
                                        <p:cTn id="19" dur="1" fill="hold">
                                          <p:stCondLst>
                                            <p:cond delay="499"/>
                                          </p:stCondLst>
                                        </p:cTn>
                                        <p:tgtEl>
                                          <p:spTgt spid="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7"/>
                                        </p:tgtEl>
                                        <p:attrNameLst>
                                          <p:attrName>ppt_w</p:attrName>
                                        </p:attrNameLst>
                                      </p:cBhvr>
                                      <p:tavLst>
                                        <p:tav tm="0">
                                          <p:val>
                                            <p:strVal val="ppt_w"/>
                                          </p:val>
                                        </p:tav>
                                        <p:tav tm="100000">
                                          <p:val>
                                            <p:fltVal val="0"/>
                                          </p:val>
                                        </p:tav>
                                      </p:tavLst>
                                    </p:anim>
                                    <p:anim calcmode="lin" valueType="num">
                                      <p:cBhvr>
                                        <p:cTn id="29" dur="500"/>
                                        <p:tgtEl>
                                          <p:spTgt spid="7"/>
                                        </p:tgtEl>
                                        <p:attrNameLst>
                                          <p:attrName>ppt_h</p:attrName>
                                        </p:attrNameLst>
                                      </p:cBhvr>
                                      <p:tavLst>
                                        <p:tav tm="0">
                                          <p:val>
                                            <p:strVal val="ppt_h"/>
                                          </p:val>
                                        </p:tav>
                                        <p:tav tm="100000">
                                          <p:val>
                                            <p:fltVal val="0"/>
                                          </p:val>
                                        </p:tav>
                                      </p:tavLst>
                                    </p:anim>
                                    <p:animEffect transition="out" filter="fade">
                                      <p:cBhvr>
                                        <p:cTn id="30" dur="500"/>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5768" y="0"/>
            <a:ext cx="8640960" cy="9087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rgbClr val="0070C0"/>
              </a:solidFill>
              <a:latin typeface="Times New Roman" panose="02020603050405020304" pitchFamily="18" charset="0"/>
              <a:cs typeface="Times New Roman" panose="02020603050405020304" pitchFamily="18" charset="0"/>
            </a:endParaRPr>
          </a:p>
          <a:p>
            <a:r>
              <a:rPr lang="en-US" sz="3200" b="1" dirty="0">
                <a:solidFill>
                  <a:srgbClr val="0070C0"/>
                </a:solidFill>
                <a:latin typeface="Times New Roman" panose="02020603050405020304" pitchFamily="18" charset="0"/>
                <a:cs typeface="Times New Roman" panose="02020603050405020304" pitchFamily="18" charset="0"/>
              </a:rPr>
              <a:t>1.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nhận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chung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và</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p>
          <a:p>
            <a:r>
              <a:rPr lang="en-US" sz="3200" dirty="0">
                <a:solidFill>
                  <a:srgbClr val="0070C0"/>
                </a:solidFill>
                <a:latin typeface="Times New Roman" panose="02020603050405020304" pitchFamily="18" charset="0"/>
                <a:cs typeface="Times New Roman" panose="02020603050405020304" pitchFamily="18" charset="0"/>
              </a:rPr>
              <a:t> </a:t>
            </a:r>
          </a:p>
        </p:txBody>
      </p:sp>
      <p:sp>
        <p:nvSpPr>
          <p:cNvPr id="6" name="Flowchart: Stored Data 5"/>
          <p:cNvSpPr/>
          <p:nvPr/>
        </p:nvSpPr>
        <p:spPr>
          <a:xfrm>
            <a:off x="611560" y="1124744"/>
            <a:ext cx="7344816" cy="5400600"/>
          </a:xfrm>
          <a:prstGeom prst="flowChartOnlineStorage">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i="1"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Sau khi đọc bài bình của Vũ Quần Phương</a:t>
            </a:r>
            <a:r>
              <a:rPr lang="vi-VN" sz="2800" dirty="0">
                <a:latin typeface="Times New Roman" panose="02020603050405020304" pitchFamily="18" charset="0"/>
                <a:cs typeface="Times New Roman" panose="02020603050405020304" pitchFamily="18" charset="0"/>
              </a:rPr>
              <a:t>: ta thấy được sự tài hoa, tinh tế của Nguyễn Đình Thi trong lựa chọn từ ngữ, hình ảnh giàu sức gợi tả, gợi cảm; sáng tạo nên âm điệu </a:t>
            </a:r>
            <a:r>
              <a:rPr lang="vi-VN" sz="2800" i="1" dirty="0">
                <a:latin typeface="Times New Roman" panose="02020603050405020304" pitchFamily="18" charset="0"/>
                <a:cs typeface="Times New Roman" panose="02020603050405020304" pitchFamily="18" charset="0"/>
              </a:rPr>
              <a:t>lắng lại, chơi vơi, thanh nhẹ; tạo được một luống không khí thân yêu trong trẻo run rẩy phủ lấy phong cảnh;</a:t>
            </a:r>
            <a:r>
              <a:rPr lang="vi-VN" sz="2800" dirty="0">
                <a:latin typeface="Times New Roman" panose="02020603050405020304" pitchFamily="18" charset="0"/>
                <a:cs typeface="Times New Roman" panose="02020603050405020304" pitchFamily="18" charset="0"/>
              </a:rPr>
              <a:t> sự nối liền trong bức tranh siêu thực nhiều mảng không gian, khung cảnh khác nhau;...</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8177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23528" y="188640"/>
            <a:ext cx="8640960" cy="93610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cs typeface="Times New Roman" panose="02020603050405020304" pitchFamily="18" charset="0"/>
              </a:rPr>
              <a:t>Những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đánh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giá</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cảm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của</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Vũ</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Quần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Phương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về</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7" name="Cloud Callout 6"/>
          <p:cNvSpPr/>
          <p:nvPr/>
        </p:nvSpPr>
        <p:spPr>
          <a:xfrm>
            <a:off x="467544" y="1844824"/>
            <a:ext cx="3672408" cy="3024336"/>
          </a:xfrm>
          <a:prstGeom prst="cloud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gây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ấn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tượng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như</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thế</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nào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đối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8" name="Cloud Callout 7"/>
          <p:cNvSpPr/>
          <p:nvPr/>
        </p:nvSpPr>
        <p:spPr>
          <a:xfrm>
            <a:off x="5042385" y="1866776"/>
            <a:ext cx="3672408" cy="3290416"/>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err="1">
                <a:solidFill>
                  <a:srgbClr val="002060"/>
                </a:solidFill>
                <a:latin typeface="Times New Roman" panose="02020603050405020304" pitchFamily="18" charset="0"/>
                <a:cs typeface="Times New Roman" panose="02020603050405020304" pitchFamily="18" charset="0"/>
              </a:rPr>
              <a:t>Câu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ý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trong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khiến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phải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suy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nghĩ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hơn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về</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đọc</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9049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7"/>
                                        </p:tgtEl>
                                        <p:attrNameLst>
                                          <p:attrName>ppt_x</p:attrName>
                                        </p:attrNameLst>
                                      </p:cBhvr>
                                      <p:tavLst>
                                        <p:tav tm="0">
                                          <p:val>
                                            <p:strVal val="ppt_x"/>
                                          </p:val>
                                        </p:tav>
                                        <p:tav tm="100000">
                                          <p:val>
                                            <p:strVal val="ppt_x"/>
                                          </p:val>
                                        </p:tav>
                                      </p:tavLst>
                                    </p:anim>
                                    <p:anim calcmode="lin" valueType="num">
                                      <p:cBhvr additive="base">
                                        <p:cTn id="18" dur="500"/>
                                        <p:tgtEl>
                                          <p:spTgt spid="7"/>
                                        </p:tgtEl>
                                        <p:attrNameLst>
                                          <p:attrName>ppt_y</p:attrName>
                                        </p:attrNameLst>
                                      </p:cBhvr>
                                      <p:tavLst>
                                        <p:tav tm="0">
                                          <p:val>
                                            <p:strVal val="ppt_y"/>
                                          </p:val>
                                        </p:tav>
                                        <p:tav tm="100000">
                                          <p:val>
                                            <p:strVal val="1+ppt_h/2"/>
                                          </p:val>
                                        </p:tav>
                                      </p:tavLst>
                                    </p:anim>
                                    <p:set>
                                      <p:cBhvr>
                                        <p:cTn id="19" dur="1" fill="hold">
                                          <p:stCondLst>
                                            <p:cond delay="499"/>
                                          </p:stCondLst>
                                        </p:cTn>
                                        <p:tgtEl>
                                          <p:spTgt spid="7"/>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xit" presetSubtype="1" fill="hold" grpId="1" nodeType="clickEffect">
                                  <p:stCondLst>
                                    <p:cond delay="0"/>
                                  </p:stCondLst>
                                  <p:childTnLst>
                                    <p:animEffect transition="out" filter="wheel(1)">
                                      <p:cBhvr>
                                        <p:cTn id="28" dur="2000"/>
                                        <p:tgtEl>
                                          <p:spTgt spid="8"/>
                                        </p:tgtEl>
                                      </p:cBhvr>
                                    </p:animEffect>
                                    <p:set>
                                      <p:cBhvr>
                                        <p:cTn id="29"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7" grpId="1" animBg="1"/>
      <p:bldP spid="8" grpId="0" animBg="1"/>
      <p:bldP spid="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5536" y="116632"/>
            <a:ext cx="8568952" cy="11521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pt-BR" sz="3200" b="1" dirty="0">
              <a:latin typeface="Times New Roman" panose="02020603050405020304" pitchFamily="18" charset="0"/>
              <a:cs typeface="Times New Roman" panose="02020603050405020304" pitchFamily="18" charset="0"/>
            </a:endParaRPr>
          </a:p>
          <a:p>
            <a:pPr algn="ct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cảm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a:t>
            </a:r>
            <a:endParaRPr lang="en-US" sz="3200" dirty="0">
              <a:latin typeface="Times New Roman" panose="02020603050405020304" pitchFamily="18" charset="0"/>
              <a:cs typeface="Times New Roman" panose="02020603050405020304" pitchFamily="18" charset="0"/>
            </a:endParaRPr>
          </a:p>
          <a:p>
            <a:pPr algn="ct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251520" y="1556792"/>
          <a:ext cx="8712967" cy="3901440"/>
        </p:xfrm>
        <a:graphic>
          <a:graphicData uri="http://schemas.openxmlformats.org/drawingml/2006/table">
            <a:tbl>
              <a:tblPr firstRow="1" firstCol="1" bandRow="1">
                <a:tableStyleId>{5C22544A-7EE6-4342-B048-85BDC9FD1C3A}</a:tableStyleId>
              </a:tblPr>
              <a:tblGrid>
                <a:gridCol w="6601833">
                  <a:extLst>
                    <a:ext uri="{9D8B030D-6E8A-4147-A177-3AD203B41FA5}">
                      <a16:colId xmlns:a16="http://schemas.microsoft.com/office/drawing/2014/main" val="20000"/>
                    </a:ext>
                  </a:extLst>
                </a:gridCol>
                <a:gridCol w="2111134">
                  <a:extLst>
                    <a:ext uri="{9D8B030D-6E8A-4147-A177-3AD203B41FA5}">
                      <a16:colId xmlns:a16="http://schemas.microsoft.com/office/drawing/2014/main" val="20001"/>
                    </a:ext>
                  </a:extLst>
                </a:gridCol>
              </a:tblGrid>
              <a:tr h="0">
                <a:tc>
                  <a:txBody>
                    <a:bodyPr/>
                    <a:lstStyle/>
                    <a:p>
                      <a:pPr algn="ctr">
                        <a:spcAft>
                          <a:spcPts val="0"/>
                        </a:spcAft>
                        <a:tabLst>
                          <a:tab pos="152400" algn="l"/>
                        </a:tabLst>
                      </a:pPr>
                      <a:r>
                        <a:rPr lang="en-US" sz="3200" dirty="0" err="1">
                          <a:solidFill>
                            <a:schemeClr val="tx1"/>
                          </a:solidFill>
                          <a:effectLst/>
                          <a:latin typeface="Times New Roman" panose="02020603050405020304" pitchFamily="18" charset="0"/>
                          <a:cs typeface="Times New Roman" panose="02020603050405020304" pitchFamily="18" charset="0"/>
                        </a:rPr>
                        <a:t>Những</a:t>
                      </a: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kiến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quan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trọng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trong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bài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bình</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52400" algn="l"/>
                        </a:tabLst>
                      </a:pPr>
                      <a:r>
                        <a:rPr lang="en-US" sz="3200" dirty="0" err="1">
                          <a:solidFill>
                            <a:schemeClr val="tx1"/>
                          </a:solidFill>
                          <a:effectLst/>
                          <a:latin typeface="Times New Roman" panose="02020603050405020304" pitchFamily="18" charset="0"/>
                          <a:cs typeface="Times New Roman" panose="02020603050405020304" pitchFamily="18" charset="0"/>
                        </a:rPr>
                        <a:t>Trả</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lời</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0">
                <a:tc>
                  <a:txBody>
                    <a:bodyPr/>
                    <a:lstStyle/>
                    <a:p>
                      <a:pPr>
                        <a:spcAft>
                          <a:spcPts val="0"/>
                        </a:spcAft>
                        <a:tabLst>
                          <a:tab pos="152400" algn="l"/>
                        </a:tabLst>
                      </a:pPr>
                      <a:r>
                        <a:rPr lang="vi-VN" sz="3200" b="0" dirty="0">
                          <a:solidFill>
                            <a:schemeClr val="tx1"/>
                          </a:solidFill>
                          <a:effectLst/>
                          <a:latin typeface="Times New Roman" panose="02020603050405020304" pitchFamily="18" charset="0"/>
                          <a:cs typeface="Times New Roman" panose="02020603050405020304" pitchFamily="18" charset="0"/>
                        </a:rPr>
                        <a:t>Những câu văn mang tính chất khái quát chủ đề của bài thơ:</a:t>
                      </a:r>
                      <a:endParaRPr lang="en-US" sz="32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52400" algn="l"/>
                        </a:tabLst>
                      </a:pPr>
                      <a:r>
                        <a:rPr lang="en-US"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0">
                <a:tc>
                  <a:txBody>
                    <a:bodyPr/>
                    <a:lstStyle/>
                    <a:p>
                      <a:pPr>
                        <a:spcAft>
                          <a:spcPts val="0"/>
                        </a:spcAft>
                        <a:tabLst>
                          <a:tab pos="152400" algn="l"/>
                        </a:tabLst>
                      </a:pPr>
                      <a:r>
                        <a:rPr lang="vi-VN" sz="3200" b="0" dirty="0">
                          <a:solidFill>
                            <a:schemeClr val="tx1"/>
                          </a:solidFill>
                          <a:effectLst/>
                          <a:latin typeface="Times New Roman" panose="02020603050405020304" pitchFamily="18" charset="0"/>
                          <a:cs typeface="Times New Roman" panose="02020603050405020304" pitchFamily="18" charset="0"/>
                        </a:rPr>
                        <a:t>Những câu đánh giá về cách thể hiện cảm xúc của nhà thơ:</a:t>
                      </a:r>
                      <a:endParaRPr lang="en-US" sz="32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52400" algn="l"/>
                        </a:tabLst>
                      </a:pPr>
                      <a:r>
                        <a:rPr lang="en-US"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2"/>
                  </a:ext>
                </a:extLst>
              </a:tr>
              <a:tr h="0">
                <a:tc>
                  <a:txBody>
                    <a:bodyPr/>
                    <a:lstStyle/>
                    <a:p>
                      <a:pPr>
                        <a:spcAft>
                          <a:spcPts val="0"/>
                        </a:spcAft>
                        <a:tabLst>
                          <a:tab pos="152400" algn="l"/>
                        </a:tabLst>
                      </a:pPr>
                      <a:r>
                        <a:rPr lang="en-US" sz="3200" b="0" dirty="0">
                          <a:solidFill>
                            <a:schemeClr val="tx1"/>
                          </a:solidFill>
                          <a:effectLst/>
                          <a:latin typeface="Times New Roman" panose="02020603050405020304" pitchFamily="18" charset="0"/>
                          <a:cs typeface="Times New Roman" panose="02020603050405020304" pitchFamily="18" charset="0"/>
                        </a:rPr>
                        <a:t>L</a:t>
                      </a:r>
                      <a:r>
                        <a:rPr lang="vi-VN" sz="3200" b="0" dirty="0">
                          <a:solidFill>
                            <a:schemeClr val="tx1"/>
                          </a:solidFill>
                          <a:effectLst/>
                          <a:latin typeface="Times New Roman" panose="02020603050405020304" pitchFamily="18" charset="0"/>
                          <a:cs typeface="Times New Roman" panose="02020603050405020304" pitchFamily="18" charset="0"/>
                        </a:rPr>
                        <a:t>ời bình về đặc sắc của một câu thơ bất kì trong bài thơ:</a:t>
                      </a:r>
                      <a:endParaRPr lang="en-US" sz="32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52400" algn="l"/>
                        </a:tabLst>
                      </a:pPr>
                      <a:r>
                        <a:rPr lang="en-US"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47005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88640"/>
            <a:ext cx="8640960" cy="93610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cs typeface="Times New Roman" panose="02020603050405020304" pitchFamily="18" charset="0"/>
              </a:rPr>
              <a:t>Những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đánh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giá</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cảm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của</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Vũ</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Quần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Phương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về</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107504" y="1268760"/>
            <a:ext cx="8856984" cy="5589240"/>
          </a:xfrm>
          <a:prstGeom prst="horizontalScroll">
            <a:avLst/>
          </a:prstGeom>
        </p:spPr>
        <p:style>
          <a:lnRef idx="2">
            <a:schemeClr val="accent3"/>
          </a:lnRef>
          <a:fillRef idx="1">
            <a:schemeClr val="lt1"/>
          </a:fillRef>
          <a:effectRef idx="0">
            <a:schemeClr val="accent3"/>
          </a:effectRef>
          <a:fontRef idx="minor">
            <a:schemeClr val="dk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Những câu văn mang tính chất khái quát chủ đề của bài thơ: </a:t>
            </a:r>
            <a:r>
              <a:rPr lang="vi-VN" sz="3200" i="1" dirty="0">
                <a:latin typeface="Times New Roman" panose="02020603050405020304" pitchFamily="18" charset="0"/>
                <a:cs typeface="Times New Roman" panose="02020603050405020304" pitchFamily="18" charset="0"/>
              </a:rPr>
              <a:t>Bài thơ như bức tranh chấm phá vài nét chiều rừng tiết kiệm cả nét lẫn màu ấy lại thấy nổi rõ lên lòng yêu đất đai thôn bản say đắm của người viết</a:t>
            </a:r>
            <a:r>
              <a:rPr lang="vi-VN" sz="3200" dirty="0">
                <a:latin typeface="Times New Roman" panose="02020603050405020304" pitchFamily="18" charset="0"/>
                <a:cs typeface="Times New Roman" panose="02020603050405020304" pitchFamily="18" charset="0"/>
              </a:rPr>
              <a:t> hay tài năng của tác giả: </a:t>
            </a:r>
            <a:r>
              <a:rPr lang="vi-VN" sz="3200" i="1" dirty="0">
                <a:latin typeface="Times New Roman" panose="02020603050405020304" pitchFamily="18" charset="0"/>
                <a:cs typeface="Times New Roman" panose="02020603050405020304" pitchFamily="18" charset="0"/>
              </a:rPr>
              <a:t>Cái tài của Nguyễn Đình Thi ở bài thơ này là tạo được một luồng không khí thân yêu trong trẻo run rẩy phủ lấy phong cảnh...</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3141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79512" y="260648"/>
            <a:ext cx="4464496" cy="6480720"/>
          </a:xfrm>
          <a:prstGeom prst="plaque">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Những câu đánh giá về cách thể hiện cảm xúc của nhà thơ: </a:t>
            </a:r>
            <a:r>
              <a:rPr lang="en-US" sz="2800" i="1" dirty="0">
                <a:latin typeface="Times New Roman" panose="02020603050405020304" pitchFamily="18" charset="0"/>
                <a:cs typeface="Times New Roman" panose="02020603050405020304" pitchFamily="18" charset="0"/>
              </a:rPr>
              <a:t>Â</a:t>
            </a:r>
            <a:r>
              <a:rPr lang="vi-VN" sz="2800" i="1" dirty="0">
                <a:latin typeface="Times New Roman" panose="02020603050405020304" pitchFamily="18" charset="0"/>
                <a:cs typeface="Times New Roman" panose="02020603050405020304" pitchFamily="18" charset="0"/>
              </a:rPr>
              <a:t>m điệu câu thơ là âm điệu của nội tâm, vần bị bỏ rơi. Chỗ nào tâm tình lắng lại thì âm điệu câu thơ lắng lại, chơi vơi, thanh nhẹ. Câu thơ 5 chữ hay 6 chữ không phải do vần điệu thể loại quy định mà do tâm tình tác giả...</a:t>
            </a:r>
            <a:endParaRPr lang="en-US" sz="2800" dirty="0">
              <a:latin typeface="Times New Roman" panose="02020603050405020304" pitchFamily="18" charset="0"/>
              <a:cs typeface="Times New Roman" panose="02020603050405020304" pitchFamily="18" charset="0"/>
            </a:endParaRPr>
          </a:p>
        </p:txBody>
      </p:sp>
      <p:sp>
        <p:nvSpPr>
          <p:cNvPr id="5" name="Plaque 4"/>
          <p:cNvSpPr/>
          <p:nvPr/>
        </p:nvSpPr>
        <p:spPr>
          <a:xfrm>
            <a:off x="4860032" y="260648"/>
            <a:ext cx="4104456" cy="6480720"/>
          </a:xfrm>
          <a:prstGeom prst="plaqu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a:solidFill>
                  <a:schemeClr val="tx1"/>
                </a:solidFill>
                <a:latin typeface="Times New Roman" panose="02020603050405020304" pitchFamily="18" charset="0"/>
                <a:cs typeface="Times New Roman" panose="02020603050405020304" pitchFamily="18" charset="0"/>
              </a:rPr>
              <a:t>- </a:t>
            </a:r>
            <a:r>
              <a:rPr lang="vi-VN" sz="2800" b="1" dirty="0">
                <a:solidFill>
                  <a:schemeClr val="tx1"/>
                </a:solidFill>
                <a:latin typeface="Times New Roman" panose="02020603050405020304" pitchFamily="18" charset="0"/>
                <a:cs typeface="Times New Roman" panose="02020603050405020304" pitchFamily="18" charset="0"/>
              </a:rPr>
              <a:t>Lời bình về đặc sắc của một câu thơ bất kì trong bài thơ: </a:t>
            </a:r>
            <a:r>
              <a:rPr lang="vi-VN" sz="2800" i="1" dirty="0">
                <a:solidFill>
                  <a:schemeClr val="tx1"/>
                </a:solidFill>
                <a:latin typeface="Times New Roman" panose="02020603050405020304" pitchFamily="18" charset="0"/>
                <a:cs typeface="Times New Roman" panose="02020603050405020304" pitchFamily="18" charset="0"/>
              </a:rPr>
              <a:t>Độ dài câu thơ có tác dụng như một sự ngưng đọng, sự lắng nghe từ trong kí ức người những ánh lửa bếp chiều, những tia khói xanh trên mái lá. Hai câu thơ kết dà</a:t>
            </a:r>
            <a:r>
              <a:rPr lang="en-US" sz="2800" i="1" dirty="0" err="1">
                <a:solidFill>
                  <a:schemeClr val="tx1"/>
                </a:solidFill>
                <a:latin typeface="Times New Roman" panose="02020603050405020304" pitchFamily="18" charset="0"/>
                <a:cs typeface="Times New Roman" panose="02020603050405020304" pitchFamily="18" charset="0"/>
              </a:rPr>
              <a:t>i</a:t>
            </a:r>
            <a:r>
              <a:rPr lang="en-US" sz="2800" i="1" dirty="0">
                <a:solidFill>
                  <a:schemeClr val="tx1"/>
                </a:solidFill>
                <a:latin typeface="Times New Roman" panose="02020603050405020304" pitchFamily="18" charset="0"/>
                <a:cs typeface="Times New Roman" panose="02020603050405020304" pitchFamily="18" charset="0"/>
              </a:rPr>
              <a:t> </a:t>
            </a:r>
            <a:r>
              <a:rPr lang="vi-VN" sz="2800" i="1" dirty="0">
                <a:solidFill>
                  <a:schemeClr val="tx1"/>
                </a:solidFill>
                <a:latin typeface="Times New Roman" panose="02020603050405020304" pitchFamily="18" charset="0"/>
                <a:cs typeface="Times New Roman" panose="02020603050405020304" pitchFamily="18" charset="0"/>
              </a:rPr>
              <a:t>tới 7 âm tiết như một sự ngân nga của tâm trí.</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7555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16632"/>
            <a:ext cx="8568952" cy="7474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đồng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với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467544" y="980728"/>
            <a:ext cx="8424936" cy="1440160"/>
          </a:xfrm>
          <a:prstGeom prst="downArrow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HS </a:t>
            </a:r>
            <a:r>
              <a:rPr lang="en-US" sz="2800" dirty="0" err="1">
                <a:solidFill>
                  <a:schemeClr val="tx1"/>
                </a:solidFill>
                <a:latin typeface="Times New Roman" panose="02020603050405020304" pitchFamily="18" charset="0"/>
                <a:cs typeface="Times New Roman" panose="02020603050405020304" pitchFamily="18" charset="0"/>
              </a:rPr>
              <a:t>đọc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toàn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bộ</a:t>
            </a:r>
            <a:r>
              <a:rPr lang="en-US" sz="2800" dirty="0">
                <a:solidFill>
                  <a:schemeClr val="tx1"/>
                </a:solidFill>
                <a:latin typeface="Times New Roman" panose="02020603050405020304" pitchFamily="18" charset="0"/>
                <a:cs typeface="Times New Roman" panose="02020603050405020304" pitchFamily="18" charset="0"/>
              </a:rPr>
              <a:t> VB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chỉ</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đồng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a:t>
            </a:r>
          </a:p>
        </p:txBody>
      </p:sp>
      <p:sp>
        <p:nvSpPr>
          <p:cNvPr id="6" name="Rounded Rectangular Callout 5"/>
          <p:cNvSpPr/>
          <p:nvPr/>
        </p:nvSpPr>
        <p:spPr>
          <a:xfrm>
            <a:off x="323528" y="2420888"/>
            <a:ext cx="4284476" cy="3960440"/>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vi-VN" sz="2800" i="1" dirty="0">
                <a:latin typeface="Times New Roman" panose="02020603050405020304" pitchFamily="18" charset="0"/>
                <a:cs typeface="Times New Roman" panose="02020603050405020304" pitchFamily="18" charset="0"/>
              </a:rPr>
              <a:t>Em hãy chỉ ra những biểu hiện của “luồng không khí thân yêu trong trẻo run rẩy phủ lấy phong cảnh” trong bài thơ “Đường núi” mà Vũ Quần Phương đề cập đến. </a:t>
            </a:r>
            <a:endParaRPr lang="en-US" sz="2800" dirty="0">
              <a:latin typeface="Times New Roman" panose="02020603050405020304" pitchFamily="18" charset="0"/>
              <a:cs typeface="Times New Roman" panose="02020603050405020304" pitchFamily="18" charset="0"/>
            </a:endParaRPr>
          </a:p>
        </p:txBody>
      </p:sp>
      <p:sp>
        <p:nvSpPr>
          <p:cNvPr id="7" name="Oval Callout 6"/>
          <p:cNvSpPr/>
          <p:nvPr/>
        </p:nvSpPr>
        <p:spPr>
          <a:xfrm>
            <a:off x="5220072" y="2204864"/>
            <a:ext cx="3672408" cy="4176464"/>
          </a:xfrm>
          <a:prstGeom prst="wedgeEllipseCallout">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800" i="1" dirty="0">
                <a:solidFill>
                  <a:schemeClr val="tx1"/>
                </a:solidFill>
                <a:latin typeface="Times New Roman" panose="02020603050405020304" pitchFamily="18" charset="0"/>
                <a:cs typeface="Times New Roman" panose="02020603050405020304" pitchFamily="18" charset="0"/>
              </a:rPr>
              <a:t>Theo em, dựa vào đâu mà nhà phê bình cho rằng phong cảnh trong bài thơ “mang vị tâm hồn của tác giả”?</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1536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6"/>
                                        </p:tgtEl>
                                        <p:attrNameLst>
                                          <p:attrName>ppt_x</p:attrName>
                                        </p:attrNameLst>
                                      </p:cBhvr>
                                      <p:tavLst>
                                        <p:tav tm="0">
                                          <p:val>
                                            <p:strVal val="ppt_x"/>
                                          </p:val>
                                        </p:tav>
                                        <p:tav tm="100000">
                                          <p:val>
                                            <p:strVal val="ppt_x"/>
                                          </p:val>
                                        </p:tav>
                                      </p:tavLst>
                                    </p:anim>
                                    <p:anim calcmode="lin" valueType="num">
                                      <p:cBhvr additive="base">
                                        <p:cTn id="23" dur="500"/>
                                        <p:tgtEl>
                                          <p:spTgt spid="6"/>
                                        </p:tgtEl>
                                        <p:attrNameLst>
                                          <p:attrName>ppt_y</p:attrName>
                                        </p:attrNameLst>
                                      </p:cBhvr>
                                      <p:tavLst>
                                        <p:tav tm="0">
                                          <p:val>
                                            <p:strVal val="ppt_y"/>
                                          </p:val>
                                        </p:tav>
                                        <p:tav tm="100000">
                                          <p:val>
                                            <p:strVal val="1+ppt_h/2"/>
                                          </p:val>
                                        </p:tav>
                                      </p:tavLst>
                                    </p:anim>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xit" presetSubtype="4" fill="hold" grpId="1" nodeType="clickEffect">
                                  <p:stCondLst>
                                    <p:cond delay="0"/>
                                  </p:stCondLst>
                                  <p:childTnLst>
                                    <p:animEffect transition="out" filter="wipe(down)">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16632"/>
            <a:ext cx="8568952" cy="7474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đồng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với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Round Same Side Corner Rectangle 4"/>
          <p:cNvSpPr/>
          <p:nvPr/>
        </p:nvSpPr>
        <p:spPr>
          <a:xfrm>
            <a:off x="323528" y="1052736"/>
            <a:ext cx="8568952" cy="5688632"/>
          </a:xfrm>
          <a:prstGeom prst="round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*M</a:t>
            </a:r>
            <a:r>
              <a:rPr lang="vi-VN" sz="2800" dirty="0">
                <a:solidFill>
                  <a:schemeClr val="tx1"/>
                </a:solidFill>
                <a:latin typeface="Times New Roman" panose="02020603050405020304" pitchFamily="18" charset="0"/>
                <a:cs typeface="Times New Roman" panose="02020603050405020304" pitchFamily="18" charset="0"/>
              </a:rPr>
              <a:t>ột số biểu hiện của sự đồng cảm của người bình thơ</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a:t>
            </a:r>
            <a:r>
              <a:rPr lang="vi-VN" sz="2800" dirty="0">
                <a:solidFill>
                  <a:schemeClr val="tx1"/>
                </a:solidFill>
                <a:latin typeface="Times New Roman" panose="02020603050405020304" pitchFamily="18" charset="0"/>
                <a:cs typeface="Times New Roman" panose="02020603050405020304" pitchFamily="18" charset="0"/>
              </a:rPr>
              <a:t> Cảm nhận, thấu hiểu được những rung động, tình cảm tinh tế, kín đáo của nhà thơ dành cho thiên nhiên, con người nơi đầy;</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 C</a:t>
            </a:r>
            <a:r>
              <a:rPr lang="vi-VN" sz="2800" dirty="0">
                <a:solidFill>
                  <a:schemeClr val="tx1"/>
                </a:solidFill>
                <a:latin typeface="Times New Roman" panose="02020603050405020304" pitchFamily="18" charset="0"/>
                <a:cs typeface="Times New Roman" panose="02020603050405020304" pitchFamily="18" charset="0"/>
              </a:rPr>
              <a:t>ảnh vật trong bài thơ được điểm xuyết, lướt qua khá nhanh và vội, cái tạo nên tính liền mạch ở đầy chính là cảm xúc của người viết,... Cũng chính nhờ sự đồng cảm sâu sắc với bài thơ nên nhà phê bình mới có sự phát hiện rất tinh tế là âm điệu câu thơ chính là âm điệu của nội tâm chứ không phải âm điệu được tạo nên bởi cách hiệp vần, vần đã </a:t>
            </a:r>
            <a:r>
              <a:rPr lang="vi-VN" sz="2800" i="1" dirty="0">
                <a:solidFill>
                  <a:schemeClr val="tx1"/>
                </a:solidFill>
                <a:latin typeface="Times New Roman" panose="02020603050405020304" pitchFamily="18" charset="0"/>
                <a:cs typeface="Times New Roman" panose="02020603050405020304" pitchFamily="18" charset="0"/>
              </a:rPr>
              <a:t>bị bỏ rơi.</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36377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323528" y="188640"/>
            <a:ext cx="8640960" cy="6552728"/>
          </a:xfrm>
          <a:prstGeom prst="round2Same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a:t>
            </a:r>
            <a:r>
              <a:rPr lang="vi-VN" sz="2800" i="1" dirty="0">
                <a:solidFill>
                  <a:schemeClr val="tx1"/>
                </a:solidFill>
                <a:latin typeface="Times New Roman" panose="02020603050405020304" pitchFamily="18" charset="0"/>
                <a:cs typeface="Times New Roman" panose="02020603050405020304" pitchFamily="18" charset="0"/>
              </a:rPr>
              <a:t>Luồng không khí thân yêu trong trẻo run rẩy phủ lấy phong cảnh ở</a:t>
            </a:r>
            <a:r>
              <a:rPr lang="vi-VN" sz="2800" dirty="0">
                <a:solidFill>
                  <a:schemeClr val="tx1"/>
                </a:solidFill>
                <a:latin typeface="Times New Roman" panose="02020603050405020304" pitchFamily="18" charset="0"/>
                <a:cs typeface="Times New Roman" panose="02020603050405020304" pitchFamily="18" charset="0"/>
              </a:rPr>
              <a:t> trong bài thơ </a:t>
            </a:r>
            <a:r>
              <a:rPr lang="vi-VN" sz="2800" i="1" dirty="0">
                <a:solidFill>
                  <a:schemeClr val="tx1"/>
                </a:solidFill>
                <a:latin typeface="Times New Roman" panose="02020603050405020304" pitchFamily="18" charset="0"/>
                <a:cs typeface="Times New Roman" panose="02020603050405020304" pitchFamily="18" charset="0"/>
              </a:rPr>
              <a:t>Đường núi</a:t>
            </a:r>
            <a:r>
              <a:rPr lang="vi-VN" sz="2800" dirty="0">
                <a:solidFill>
                  <a:schemeClr val="tx1"/>
                </a:solidFill>
                <a:latin typeface="Times New Roman" panose="02020603050405020304" pitchFamily="18" charset="0"/>
                <a:cs typeface="Times New Roman" panose="02020603050405020304" pitchFamily="18" charset="0"/>
              </a:rPr>
              <a:t> được thể hiện: buổi chiều vùng núi, có lối mòn, nắng nhạt, nhà sàn, khói bếp, gió nổi, trăng lên, áo chàm, tiếng hát, cánh đồng,... Nhưng đúng như Vũ Quần Phương khẳng định, cái làm chúng ta xúc động chính là cảm xúc, tình cảm của nhà thơ ẩn chứa sau khung cảnh đó. Phong cảnh bài thơ mang đậm vị tâm hồn của tác giả, đó là tâm hồn yêu say đắm </a:t>
            </a:r>
            <a:r>
              <a:rPr lang="vi-VN" sz="2800" i="1" dirty="0">
                <a:solidFill>
                  <a:schemeClr val="tx1"/>
                </a:solidFill>
                <a:latin typeface="Times New Roman" panose="02020603050405020304" pitchFamily="18" charset="0"/>
                <a:cs typeface="Times New Roman" panose="02020603050405020304" pitchFamily="18" charset="0"/>
              </a:rPr>
              <a:t>đồng đất núi rừng làng mạc nước non mình,</a:t>
            </a:r>
            <a:r>
              <a:rPr lang="vi-VN" sz="2800" dirty="0">
                <a:solidFill>
                  <a:schemeClr val="tx1"/>
                </a:solidFill>
                <a:latin typeface="Times New Roman" panose="02020603050405020304" pitchFamily="18" charset="0"/>
                <a:cs typeface="Times New Roman" panose="02020603050405020304" pitchFamily="18" charset="0"/>
              </a:rPr>
              <a:t> là cái nhìn </a:t>
            </a:r>
            <a:r>
              <a:rPr lang="vi-VN" sz="2800" i="1" dirty="0">
                <a:solidFill>
                  <a:schemeClr val="tx1"/>
                </a:solidFill>
                <a:latin typeface="Times New Roman" panose="02020603050405020304" pitchFamily="18" charset="0"/>
                <a:cs typeface="Times New Roman" panose="02020603050405020304" pitchFamily="18" charset="0"/>
              </a:rPr>
              <a:t>ngất ngây </a:t>
            </a:r>
            <a:r>
              <a:rPr lang="vi-VN" sz="2800" dirty="0">
                <a:solidFill>
                  <a:schemeClr val="tx1"/>
                </a:solidFill>
                <a:latin typeface="Times New Roman" panose="02020603050405020304" pitchFamily="18" charset="0"/>
                <a:cs typeface="Times New Roman" panose="02020603050405020304" pitchFamily="18" charset="0"/>
              </a:rPr>
              <a:t>với sương mây, </a:t>
            </a:r>
            <a:r>
              <a:rPr lang="vi-VN" sz="2800" i="1" dirty="0">
                <a:solidFill>
                  <a:schemeClr val="tx1"/>
                </a:solidFill>
                <a:latin typeface="Times New Roman" panose="02020603050405020304" pitchFamily="18" charset="0"/>
                <a:cs typeface="Times New Roman" panose="02020603050405020304" pitchFamily="18" charset="0"/>
              </a:rPr>
              <a:t>rì rào</a:t>
            </a:r>
            <a:r>
              <a:rPr lang="vi-VN" sz="2800" dirty="0">
                <a:solidFill>
                  <a:schemeClr val="tx1"/>
                </a:solidFill>
                <a:latin typeface="Times New Roman" panose="02020603050405020304" pitchFamily="18" charset="0"/>
                <a:cs typeface="Times New Roman" panose="02020603050405020304" pitchFamily="18" charset="0"/>
              </a:rPr>
              <a:t> với tiếng suối,... Đằng sau mỗi cảnh sắc thiên nhiên ta đều cảm nhận được tiếng reo vui lặng thầm của nhà thơ: </a:t>
            </a:r>
            <a:r>
              <a:rPr lang="en-US" sz="2800" i="1" dirty="0">
                <a:solidFill>
                  <a:schemeClr val="tx1"/>
                </a:solidFill>
                <a:latin typeface="Times New Roman" panose="02020603050405020304" pitchFamily="18" charset="0"/>
                <a:cs typeface="Times New Roman" panose="02020603050405020304" pitchFamily="18" charset="0"/>
              </a:rPr>
              <a:t>Ô</a:t>
            </a:r>
            <a:r>
              <a:rPr lang="vi-VN" sz="2800" i="1" dirty="0">
                <a:solidFill>
                  <a:schemeClr val="tx1"/>
                </a:solidFill>
                <a:latin typeface="Times New Roman" panose="02020603050405020304" pitchFamily="18" charset="0"/>
                <a:cs typeface="Times New Roman" panose="02020603050405020304" pitchFamily="18" charset="0"/>
              </a:rPr>
              <a:t>i những vạt ruộng vàng/ Chiều nay rung rinh lúa ngả/ Dải áo chàm bay múa/ Tiếng ai hát trên nương...</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31682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939982"/>
            <a:ext cx="3960440" cy="424847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692696"/>
            <a:ext cx="4202237" cy="3983590"/>
          </a:xfrm>
          <a:prstGeom prst="rect">
            <a:avLst/>
          </a:prstGeom>
        </p:spPr>
      </p:pic>
    </p:spTree>
    <p:extLst>
      <p:ext uri="{BB962C8B-B14F-4D97-AF65-F5344CB8AC3E}">
        <p14:creationId xmlns:p14="http://schemas.microsoft.com/office/powerpoint/2010/main" val="203924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64891" cy="6720971"/>
          </a:xfrm>
          <a:prstGeom prst="rect">
            <a:avLst/>
          </a:prstGeom>
          <a:noFill/>
          <a:ln>
            <a:noFill/>
          </a:ln>
        </p:spPr>
      </p:pic>
      <p:sp>
        <p:nvSpPr>
          <p:cNvPr id="5" name="Rectangle 4"/>
          <p:cNvSpPr/>
          <p:nvPr/>
        </p:nvSpPr>
        <p:spPr>
          <a:xfrm>
            <a:off x="1170562" y="3212976"/>
            <a:ext cx="7488832" cy="3170099"/>
          </a:xfrm>
          <a:prstGeom prst="rect">
            <a:avLst/>
          </a:prstGeom>
        </p:spPr>
        <p:txBody>
          <a:bodyPr wrap="square">
            <a:spAutoFit/>
          </a:bodyPr>
          <a:lstStyle/>
          <a:p>
            <a:pPr algn="ctr"/>
            <a:r>
              <a:rPr lang="en-US" sz="4000" b="1" dirty="0">
                <a:latin typeface="Times New Roman" panose="02020603050405020304" pitchFamily="18" charset="0"/>
                <a:cs typeface="Times New Roman" panose="02020603050405020304" pitchFamily="18" charset="0"/>
              </a:rPr>
              <a:t>TIẾT 51: VĂN BẢN 3: </a:t>
            </a:r>
          </a:p>
          <a:p>
            <a:pPr algn="ct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THƠ</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ĐƯỜNG</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NÚI</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NGUYỄN</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ĐÌNH</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a:t>
            </a:r>
            <a:endParaRPr lang="en-US" sz="4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r"/>
            <a:endParaRPr lang="en-US" sz="4000" dirty="0">
              <a:latin typeface="Times New Roman" panose="02020603050405020304" pitchFamily="18" charset="0"/>
              <a:cs typeface="Times New Roman" panose="02020603050405020304" pitchFamily="18" charset="0"/>
            </a:endParaRPr>
          </a:p>
          <a:p>
            <a:pPr algn="r"/>
            <a:r>
              <a:rPr lang="en-US" sz="4000" dirty="0">
                <a:latin typeface="Times New Roman" panose="02020603050405020304" pitchFamily="18" charset="0"/>
                <a:cs typeface="Times New Roman" panose="02020603050405020304" pitchFamily="18" charset="0"/>
              </a:rPr>
              <a:t>Vũ </a:t>
            </a:r>
            <a:r>
              <a:rPr lang="en-US" sz="4000" dirty="0" err="1">
                <a:latin typeface="Times New Roman" panose="02020603050405020304" pitchFamily="18" charset="0"/>
                <a:cs typeface="Times New Roman" panose="02020603050405020304" pitchFamily="18" charset="0"/>
              </a:rPr>
              <a:t>Quần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Phương</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46911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656" y="116632"/>
            <a:ext cx="5760640"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4. </a:t>
            </a:r>
            <a:r>
              <a:rPr lang="en-US" sz="2800" b="1" dirty="0" err="1">
                <a:solidFill>
                  <a:srgbClr val="0070C0"/>
                </a:solidFill>
                <a:latin typeface="Times New Roman" panose="02020603050405020304" pitchFamily="18" charset="0"/>
                <a:cs typeface="Times New Roman" panose="02020603050405020304" pitchFamily="18" charset="0"/>
              </a:rPr>
              <a:t>Hoàn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395536" y="1268760"/>
            <a:ext cx="3960440" cy="2880320"/>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đôi</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Nếu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phép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bổ</a:t>
            </a:r>
            <a:r>
              <a:rPr lang="en-US" sz="2800" i="1" dirty="0">
                <a:latin typeface="Times New Roman" panose="02020603050405020304" pitchFamily="18" charset="0"/>
                <a:cs typeface="Times New Roman" panose="02020603050405020304" pitchFamily="18" charset="0"/>
              </a:rPr>
              <a:t> sung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bài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sẽ</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bổ</a:t>
            </a:r>
            <a:r>
              <a:rPr lang="en-US" sz="2800" i="1" dirty="0">
                <a:latin typeface="Times New Roman" panose="02020603050405020304" pitchFamily="18" charset="0"/>
                <a:cs typeface="Times New Roman" panose="02020603050405020304" pitchFamily="18" charset="0"/>
              </a:rPr>
              <a:t> sung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980728"/>
            <a:ext cx="4176464" cy="3312368"/>
          </a:xfrm>
          <a:prstGeom prst="rect">
            <a:avLst/>
          </a:prstGeom>
        </p:spPr>
      </p:pic>
    </p:spTree>
    <p:extLst>
      <p:ext uri="{BB962C8B-B14F-4D97-AF65-F5344CB8AC3E}">
        <p14:creationId xmlns:p14="http://schemas.microsoft.com/office/powerpoint/2010/main" val="741172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656" y="116632"/>
            <a:ext cx="5760640"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4. </a:t>
            </a:r>
            <a:r>
              <a:rPr lang="en-US" sz="2800" b="1" dirty="0" err="1">
                <a:solidFill>
                  <a:srgbClr val="0070C0"/>
                </a:solidFill>
                <a:latin typeface="Times New Roman" panose="02020603050405020304" pitchFamily="18" charset="0"/>
                <a:cs typeface="Times New Roman" panose="02020603050405020304" pitchFamily="18" charset="0"/>
              </a:rPr>
              <a:t>Hoàn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610568" y="1194746"/>
            <a:ext cx="3744416" cy="5112568"/>
          </a:xfrm>
          <a:prstGeom prst="flowChartOnlineStorage">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Làm rõ hơn nét lạ của bài thơ mà nhà phê bình Vũ Quần Phương đã chỉ ra: </a:t>
            </a:r>
            <a:r>
              <a:rPr lang="vi-VN" sz="2800" i="1" dirty="0">
                <a:latin typeface="Times New Roman" panose="02020603050405020304" pitchFamily="18" charset="0"/>
                <a:cs typeface="Times New Roman" panose="02020603050405020304" pitchFamily="18" charset="0"/>
              </a:rPr>
              <a:t>Âm điệu câu thơ là âm điệu của nội tâm, vần bị bỏ rơi.</a:t>
            </a:r>
            <a:endParaRPr lang="en-US" sz="28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4644008" y="1194746"/>
            <a:ext cx="4248472" cy="5264968"/>
          </a:xfrm>
          <a:prstGeom prst="flowChartOnlineStorage">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Phân tích chi tiết, cụ thể hơn về thời gian nghệ thuật trong bài thơ: việc nhà thơ lựa chọn thời khắc buổi chiều có ý nghĩa như thế nào đối với việc khơi gợi cảm xúc của nhân vật trữ tình.</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5246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656" y="116632"/>
            <a:ext cx="5760640"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4. </a:t>
            </a:r>
            <a:r>
              <a:rPr lang="en-US" sz="2800" b="1" dirty="0" err="1">
                <a:solidFill>
                  <a:srgbClr val="0070C0"/>
                </a:solidFill>
                <a:latin typeface="Times New Roman" panose="02020603050405020304" pitchFamily="18" charset="0"/>
                <a:cs typeface="Times New Roman" panose="02020603050405020304" pitchFamily="18" charset="0"/>
              </a:rPr>
              <a:t>Hoàn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251520" y="980728"/>
            <a:ext cx="4536504" cy="5616624"/>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Bổ sung phần phân tích hiệu quả thẩm mĩ của việc sử dụng biện pháp tu từ như nhân hoá trong việc giúp cho cảnh vật thiên nhiên nơi vùng núi trở nên gần gũi, giàu sức sống hơn: </a:t>
            </a:r>
            <a:r>
              <a:rPr lang="vi-VN" sz="2800" i="1" dirty="0">
                <a:latin typeface="Times New Roman" panose="02020603050405020304" pitchFamily="18" charset="0"/>
                <a:cs typeface="Times New Roman" panose="02020603050405020304" pitchFamily="18" charset="0"/>
              </a:rPr>
              <a:t>Dải áo chàm bay múa, Bờ tre đang reo ánh lửa,...</a:t>
            </a:r>
            <a:endParaRPr lang="en-US" sz="28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5004048" y="1189810"/>
            <a:ext cx="3960440" cy="5040560"/>
          </a:xfrm>
          <a:prstGeom prst="flowChartPunchedTap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Cảm nhận về tác dụng gợi hình, gợi cảm của các từ láy được nhà thơ sử dụng liên tiếp trong bài thơ: </a:t>
            </a:r>
            <a:r>
              <a:rPr lang="vi-VN" sz="2800" i="1" dirty="0">
                <a:solidFill>
                  <a:schemeClr val="tx1"/>
                </a:solidFill>
                <a:latin typeface="Times New Roman" panose="02020603050405020304" pitchFamily="18" charset="0"/>
                <a:cs typeface="Times New Roman" panose="02020603050405020304" pitchFamily="18" charset="0"/>
              </a:rPr>
              <a:t>nhạt nhạt, ngây ngất, rì rào, rung rinh, văng vẳng, chập chùng.</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0040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188640"/>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611560" y="1124744"/>
            <a:ext cx="8064896" cy="1368152"/>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phút</a:t>
            </a:r>
            <a:endParaRPr lang="en-US" sz="3200" dirty="0">
              <a:latin typeface="Times New Roman" panose="02020603050405020304" pitchFamily="18" charset="0"/>
              <a:cs typeface="Times New Roman" panose="02020603050405020304" pitchFamily="18" charset="0"/>
            </a:endParaRPr>
          </a:p>
        </p:txBody>
      </p:sp>
      <p:sp>
        <p:nvSpPr>
          <p:cNvPr id="6" name="Oval Callout 5"/>
          <p:cNvSpPr/>
          <p:nvPr/>
        </p:nvSpPr>
        <p:spPr>
          <a:xfrm>
            <a:off x="107504" y="2276872"/>
            <a:ext cx="3384376" cy="3816424"/>
          </a:xfrm>
          <a:prstGeom prst="wedgeEllipse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2060"/>
                </a:solidFill>
                <a:latin typeface="Times New Roman" panose="02020603050405020304" pitchFamily="18" charset="0"/>
                <a:cs typeface="Times New Roman" panose="02020603050405020304" pitchFamily="18" charset="0"/>
              </a:rPr>
              <a:t>1) </a:t>
            </a:r>
            <a:r>
              <a:rPr lang="en-US" sz="2800" i="1" dirty="0" err="1">
                <a:solidFill>
                  <a:srgbClr val="002060"/>
                </a:solidFill>
                <a:latin typeface="Times New Roman" panose="02020603050405020304" pitchFamily="18" charset="0"/>
                <a:cs typeface="Times New Roman" panose="02020603050405020304" pitchFamily="18" charset="0"/>
              </a:rPr>
              <a:t>Nêu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tượng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về</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văn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bản</a:t>
            </a:r>
            <a:r>
              <a:rPr lang="en-US" sz="2800"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Đường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núi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Nguyễn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Đình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Thi</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7" name="Oval Callout 6"/>
          <p:cNvSpPr/>
          <p:nvPr/>
        </p:nvSpPr>
        <p:spPr>
          <a:xfrm>
            <a:off x="4110789" y="2129858"/>
            <a:ext cx="4824536" cy="4032448"/>
          </a:xfrm>
          <a:prstGeom prst="wedgeEllipse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2) </a:t>
            </a:r>
            <a:r>
              <a:rPr lang="en-US" sz="2800" i="1" dirty="0" err="1">
                <a:solidFill>
                  <a:schemeClr val="tx1"/>
                </a:solidFill>
                <a:latin typeface="Times New Roman" panose="02020603050405020304" pitchFamily="18" charset="0"/>
                <a:cs typeface="Times New Roman" panose="02020603050405020304" pitchFamily="18" charset="0"/>
              </a:rPr>
              <a:t>Từ</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Vũ</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Quần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Phương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hãy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vắn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tắt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những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tố</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chất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có</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và</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những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yêu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cầu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đối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một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6678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6"/>
                                        </p:tgtEl>
                                        <p:attrNameLst>
                                          <p:attrName>ppt_x</p:attrName>
                                        </p:attrNameLst>
                                      </p:cBhvr>
                                      <p:tavLst>
                                        <p:tav tm="0">
                                          <p:val>
                                            <p:strVal val="ppt_x"/>
                                          </p:val>
                                        </p:tav>
                                        <p:tav tm="100000">
                                          <p:val>
                                            <p:strVal val="ppt_x"/>
                                          </p:val>
                                        </p:tav>
                                      </p:tavLst>
                                    </p:anim>
                                    <p:anim calcmode="lin" valueType="num">
                                      <p:cBhvr additive="base">
                                        <p:cTn id="23" dur="500"/>
                                        <p:tgtEl>
                                          <p:spTgt spid="6"/>
                                        </p:tgtEl>
                                        <p:attrNameLst>
                                          <p:attrName>ppt_y</p:attrName>
                                        </p:attrNameLst>
                                      </p:cBhvr>
                                      <p:tavLst>
                                        <p:tav tm="0">
                                          <p:val>
                                            <p:strVal val="ppt_y"/>
                                          </p:val>
                                        </p:tav>
                                        <p:tav tm="100000">
                                          <p:val>
                                            <p:strVal val="1+ppt_h/2"/>
                                          </p:val>
                                        </p:tav>
                                      </p:tavLst>
                                    </p:anim>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xit" presetSubtype="4" fill="hold" grpId="1" nodeType="clickEffect">
                                  <p:stCondLst>
                                    <p:cond delay="0"/>
                                  </p:stCondLst>
                                  <p:childTnLst>
                                    <p:animEffect transition="out" filter="wipe(down)">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77247"/>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51520" y="725319"/>
            <a:ext cx="8784976" cy="6132681"/>
          </a:xfrm>
          <a:prstGeom prst="horizontalScroll">
            <a:avLst/>
          </a:prstGeom>
        </p:spPr>
        <p:style>
          <a:lnRef idx="2">
            <a:schemeClr val="dk1"/>
          </a:lnRef>
          <a:fillRef idx="1">
            <a:schemeClr val="lt1"/>
          </a:fillRef>
          <a:effectRef idx="0">
            <a:schemeClr val="dk1"/>
          </a:effectRef>
          <a:fontRef idx="minor">
            <a:schemeClr val="dk1"/>
          </a:fontRef>
        </p:style>
        <p:txBody>
          <a:bodyPr rtlCol="0" anchor="ctr"/>
          <a:lstStyle/>
          <a:p>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Ấn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tượng</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đậm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rung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chiều</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759274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2060848"/>
            <a:ext cx="4104456" cy="43924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404664"/>
            <a:ext cx="4104456" cy="4536504"/>
          </a:xfrm>
          <a:prstGeom prst="rect">
            <a:avLst/>
          </a:prstGeom>
        </p:spPr>
      </p:pic>
    </p:spTree>
    <p:extLst>
      <p:ext uri="{BB962C8B-B14F-4D97-AF65-F5344CB8AC3E}">
        <p14:creationId xmlns:p14="http://schemas.microsoft.com/office/powerpoint/2010/main" val="340510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77247"/>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Plaque 4"/>
          <p:cNvSpPr/>
          <p:nvPr/>
        </p:nvSpPr>
        <p:spPr>
          <a:xfrm>
            <a:off x="251520" y="1124744"/>
            <a:ext cx="8496944" cy="5400600"/>
          </a:xfrm>
          <a:prstGeom prst="plaque">
            <a:avLst/>
          </a:prstGeom>
        </p:spPr>
        <p:style>
          <a:lnRef idx="2">
            <a:schemeClr val="dk1"/>
          </a:lnRef>
          <a:fillRef idx="1">
            <a:schemeClr val="lt1"/>
          </a:fillRef>
          <a:effectRef idx="0">
            <a:schemeClr val="dk1"/>
          </a:effectRef>
          <a:fontRef idx="minor">
            <a:schemeClr val="dk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a:t>
            </a:r>
            <a:r>
              <a:rPr lang="en-US" sz="2800" b="1" dirty="0" err="1">
                <a:solidFill>
                  <a:schemeClr val="tx1"/>
                </a:solidFill>
                <a:latin typeface="Times New Roman" panose="02020603050405020304" pitchFamily="18" charset="0"/>
                <a:cs typeface="Times New Roman" panose="02020603050405020304" pitchFamily="18" charset="0"/>
              </a:rPr>
              <a:t>Những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tố</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chất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cần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có</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của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người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thơ</a:t>
            </a:r>
            <a:r>
              <a:rPr lang="en-US" sz="2800" b="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chọn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sắc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hoặc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đắc</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kiến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vốn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vốn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sâu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rộng</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hồn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nhạy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vấn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tế</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cái</a:t>
            </a:r>
            <a:r>
              <a:rPr lang="en-US" sz="2800" dirty="0">
                <a:solidFill>
                  <a:schemeClr val="tx1"/>
                </a:solidFill>
                <a:latin typeface="Times New Roman" panose="02020603050405020304" pitchFamily="18" charset="0"/>
                <a:cs typeface="Times New Roman" panose="02020603050405020304" pitchFamily="18" charset="0"/>
              </a:rPr>
              <a:t> hay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sử</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ngôn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ngữ</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nhuần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nhị</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viết</a:t>
            </a:r>
            <a:r>
              <a:rPr lang="en-US" sz="28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005884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7504" y="908720"/>
            <a:ext cx="9036496" cy="5832648"/>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ràng</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tầng</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p:txBody>
      </p:sp>
      <p:sp>
        <p:nvSpPr>
          <p:cNvPr id="5" name="Rectangle 4"/>
          <p:cNvSpPr/>
          <p:nvPr/>
        </p:nvSpPr>
        <p:spPr>
          <a:xfrm>
            <a:off x="2699792" y="77247"/>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1549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95536" y="0"/>
            <a:ext cx="8568952" cy="6206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3: </a:t>
            </a: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Cube 4"/>
          <p:cNvSpPr/>
          <p:nvPr/>
        </p:nvSpPr>
        <p:spPr>
          <a:xfrm>
            <a:off x="395536" y="764704"/>
            <a:ext cx="8568952" cy="1152128"/>
          </a:xfrm>
          <a:prstGeom prst="cub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Đề</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bài</a:t>
            </a:r>
            <a:r>
              <a:rPr lang="en-US" sz="2800" b="1" dirty="0">
                <a:solidFill>
                  <a:schemeClr val="bg1"/>
                </a:solidFill>
                <a:latin typeface="Times New Roman" panose="02020603050405020304" pitchFamily="18" charset="0"/>
                <a:cs typeface="Times New Roman" panose="02020603050405020304" pitchFamily="18" charset="0"/>
              </a:rPr>
              <a: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đoạn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từ</a:t>
            </a:r>
            <a:r>
              <a:rPr lang="en-US" sz="2800" dirty="0">
                <a:solidFill>
                  <a:schemeClr val="bg1"/>
                </a:solidFill>
                <a:latin typeface="Times New Roman" panose="02020603050405020304" pitchFamily="18" charset="0"/>
                <a:cs typeface="Times New Roman" panose="02020603050405020304" pitchFamily="18" charset="0"/>
              </a:rPr>
              <a:t> 5 </a:t>
            </a:r>
            <a:r>
              <a:rPr lang="en-US" sz="2800" dirty="0" err="1">
                <a:solidFill>
                  <a:schemeClr val="bg1"/>
                </a:solidFill>
                <a:latin typeface="Times New Roman" panose="02020603050405020304" pitchFamily="18" charset="0"/>
                <a:cs typeface="Times New Roman" panose="02020603050405020304" pitchFamily="18" charset="0"/>
              </a:rPr>
              <a:t>đến</a:t>
            </a:r>
            <a:r>
              <a:rPr lang="en-US" sz="2800" dirty="0">
                <a:solidFill>
                  <a:schemeClr val="bg1"/>
                </a:solidFill>
                <a:latin typeface="Times New Roman" panose="02020603050405020304" pitchFamily="18" charset="0"/>
                <a:cs typeface="Times New Roman" panose="02020603050405020304" pitchFamily="18" charset="0"/>
              </a:rPr>
              <a:t> 7 </a:t>
            </a:r>
            <a:r>
              <a:rPr lang="en-US" sz="2800" dirty="0" err="1">
                <a:solidFill>
                  <a:schemeClr val="bg1"/>
                </a:solidFill>
                <a:latin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nêu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cảm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nhận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em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về</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bài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Đường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núi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Nguyễn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Đình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Thi</a:t>
            </a:r>
            <a:r>
              <a:rPr lang="en-US" sz="2800" dirty="0">
                <a:solidFill>
                  <a:schemeClr val="bg1"/>
                </a:solidFill>
                <a:latin typeface="Times New Roman" panose="02020603050405020304" pitchFamily="18" charset="0"/>
                <a:cs typeface="Times New Roman" panose="02020603050405020304" pitchFamily="18" charset="0"/>
              </a:rPr>
              <a:t>.</a:t>
            </a:r>
          </a:p>
        </p:txBody>
      </p:sp>
      <p:sp>
        <p:nvSpPr>
          <p:cNvPr id="6" name="Bevel 5"/>
          <p:cNvSpPr/>
          <p:nvPr/>
        </p:nvSpPr>
        <p:spPr>
          <a:xfrm>
            <a:off x="179512" y="2177480"/>
            <a:ext cx="8784976" cy="4680520"/>
          </a:xfrm>
          <a:prstGeom prst="bevel">
            <a:avLst>
              <a:gd name="adj" fmla="val 38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a:t>
            </a:r>
            <a:r>
              <a:rPr lang="en-US" sz="2800" dirty="0" err="1">
                <a:solidFill>
                  <a:schemeClr val="tx1"/>
                </a:solidFill>
                <a:latin typeface="Times New Roman" panose="02020603050405020304" pitchFamily="18" charset="0"/>
                <a:cs typeface="Times New Roman" panose="02020603050405020304" pitchFamily="18" charset="0"/>
              </a:rPr>
              <a:t>Gợi</a:t>
            </a:r>
            <a:r>
              <a:rPr lang="en-US" sz="2800" dirty="0">
                <a:solidFill>
                  <a:schemeClr val="tx1"/>
                </a:solidFill>
                <a:latin typeface="Times New Roman" panose="02020603050405020304" pitchFamily="18" charset="0"/>
                <a:cs typeface="Times New Roman" panose="02020603050405020304" pitchFamily="18" charset="0"/>
              </a:rPr>
              <a:t> ý: </a:t>
            </a: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1:</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định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chủ</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chọn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chi </a:t>
            </a:r>
            <a:r>
              <a:rPr lang="en-US" sz="2800" dirty="0" err="1">
                <a:solidFill>
                  <a:schemeClr val="tx1"/>
                </a:solidFill>
                <a:latin typeface="Times New Roman" panose="02020603050405020304" pitchFamily="18" charset="0"/>
                <a:cs typeface="Times New Roman" panose="02020603050405020304" pitchFamily="18" charset="0"/>
              </a:rPr>
              <a:t>tiết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ảnh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sắc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giả</a:t>
            </a:r>
            <a:r>
              <a:rPr lang="en-US" sz="2800" dirty="0">
                <a:solidFill>
                  <a:schemeClr val="tx1"/>
                </a:solidFill>
                <a:latin typeface="Times New Roman" panose="02020603050405020304" pitchFamily="18" charset="0"/>
                <a:cs typeface="Times New Roman" panose="02020603050405020304" pitchFamily="18" charset="0"/>
              </a:rPr>
              <a:t>…</a:t>
            </a: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2:</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Lập</a:t>
            </a:r>
            <a:r>
              <a:rPr lang="en-US" sz="2800" dirty="0">
                <a:solidFill>
                  <a:schemeClr val="tx1"/>
                </a:solidFill>
                <a:latin typeface="Times New Roman" panose="02020603050405020304" pitchFamily="18" charset="0"/>
                <a:cs typeface="Times New Roman" panose="02020603050405020304" pitchFamily="18" charset="0"/>
              </a:rPr>
              <a:t> ý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đoạn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Lần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lượt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bày</a:t>
            </a:r>
            <a:r>
              <a:rPr lang="en-US" sz="2800"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thiệu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chung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về</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giả</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phẩm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nhận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về</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a:t>
            </a:r>
            <a:r>
              <a:rPr lang="en-US" sz="2800" i="1" dirty="0">
                <a:solidFill>
                  <a:schemeClr val="tx1"/>
                </a:solidFill>
                <a:latin typeface="Times New Roman" panose="02020603050405020304" pitchFamily="18" charset="0"/>
                <a:cs typeface="Times New Roman" panose="02020603050405020304" pitchFamily="18" charset="0"/>
              </a:rPr>
              <a:t> chi </a:t>
            </a:r>
            <a:r>
              <a:rPr lang="en-US" sz="2800" i="1" dirty="0" err="1">
                <a:solidFill>
                  <a:schemeClr val="tx1"/>
                </a:solidFill>
                <a:latin typeface="Times New Roman" panose="02020603050405020304" pitchFamily="18" charset="0"/>
                <a:cs typeface="Times New Roman" panose="02020603050405020304" pitchFamily="18" charset="0"/>
              </a:rPr>
              <a:t>tiết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ảnh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độc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giả</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cs typeface="Times New Roman" panose="02020603050405020304" pitchFamily="18" charset="0"/>
            </a:endParaRPr>
          </a:p>
          <a:p>
            <a:pPr lvl="0"/>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3:</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Viết</a:t>
            </a:r>
            <a:r>
              <a:rPr lang="en-US" sz="2800" dirty="0">
                <a:solidFill>
                  <a:schemeClr val="tx1"/>
                </a:solidFill>
                <a:latin typeface="Times New Roman" panose="02020603050405020304" pitchFamily="18" charset="0"/>
                <a:cs typeface="Times New Roman" panose="02020603050405020304" pitchFamily="18" charset="0"/>
              </a:rPr>
              <a:t>;</a:t>
            </a:r>
          </a:p>
          <a:p>
            <a:pPr lvl="0"/>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4:</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Chỉnh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sửa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hoàn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thiện</a:t>
            </a:r>
            <a:r>
              <a:rPr lang="en-US" sz="28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436449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8928992" cy="65527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solidFill>
                <a:latin typeface="Times New Roman" panose="02020603050405020304" pitchFamily="18" charset="0"/>
                <a:cs typeface="Times New Roman" panose="02020603050405020304" pitchFamily="18" charset="0"/>
              </a:rPr>
              <a:t>ĐOẠN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VĂN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THAM</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KHẢO</a:t>
            </a:r>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Đường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Nguyễn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vẽ</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trước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mắt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thảo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nét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đậm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con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được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ấn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tượng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xúc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trẻo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rào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lúa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lửa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trăng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đặc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trưng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con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cũng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sống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liệt</a:t>
            </a:r>
            <a:r>
              <a:rPr lang="en-US" sz="2400" dirty="0">
                <a:solidFill>
                  <a:schemeClr val="tx1"/>
                </a:solidFill>
                <a:latin typeface="Times New Roman" panose="02020603050405020304" pitchFamily="18" charset="0"/>
                <a:cs typeface="Times New Roman" panose="02020603050405020304" pitchFamily="18" charset="0"/>
              </a:rPr>
              <a:t> qua </a:t>
            </a:r>
            <a:r>
              <a:rPr lang="en-US" sz="2400" dirty="0" err="1">
                <a:solidFill>
                  <a:schemeClr val="tx1"/>
                </a:solidFill>
                <a:latin typeface="Times New Roman" panose="02020603050405020304" pitchFamily="18" charset="0"/>
                <a:cs typeface="Times New Roman" panose="02020603050405020304" pitchFamily="18" charset="0"/>
              </a:rPr>
              <a:t>âm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tiếng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ai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hát</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trên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dải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áo</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chàm</a:t>
            </a:r>
            <a:r>
              <a:rPr lang="en-US" sz="2400" i="1" dirty="0">
                <a:solidFill>
                  <a:schemeClr val="tx1"/>
                </a:solidFill>
                <a:latin typeface="Times New Roman" panose="02020603050405020304" pitchFamily="18" charset="0"/>
                <a:cs typeface="Times New Roman" panose="02020603050405020304" pitchFamily="18" charset="0"/>
              </a:rPr>
              <a:t> bay </a:t>
            </a:r>
            <a:r>
              <a:rPr lang="en-US" sz="2400" i="1" dirty="0" err="1">
                <a:solidFill>
                  <a:schemeClr val="tx1"/>
                </a:solidFill>
                <a:latin typeface="Times New Roman" panose="02020603050405020304" pitchFamily="18" charset="0"/>
                <a:cs typeface="Times New Roman" panose="02020603050405020304" pitchFamily="18" charset="0"/>
              </a:rPr>
              <a:t>múa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chuyển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nhịp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như</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vòng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xoay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sống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bình</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bước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chân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bóng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động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nghiêng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Đường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rung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tâm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rừng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nói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như</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Vũ</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Quần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là</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rọi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vào</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đâu</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cũng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thấy</a:t>
            </a:r>
            <a:r>
              <a:rPr lang="en-US" sz="2400" i="1" dirty="0">
                <a:solidFill>
                  <a:schemeClr val="tx1"/>
                </a:solidFill>
                <a:latin typeface="Times New Roman" panose="02020603050405020304" pitchFamily="18" charset="0"/>
                <a:cs typeface="Times New Roman" panose="02020603050405020304" pitchFamily="18" charset="0"/>
              </a:rPr>
              <a:t> rung </a:t>
            </a:r>
            <a:r>
              <a:rPr lang="en-US" sz="2400" i="1" dirty="0" err="1">
                <a:solidFill>
                  <a:schemeClr val="tx1"/>
                </a:solidFill>
                <a:latin typeface="Times New Roman" panose="02020603050405020304" pitchFamily="18" charset="0"/>
                <a:cs typeface="Times New Roman" panose="02020603050405020304" pitchFamily="18" charset="0"/>
              </a:rPr>
              <a:t>rinh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xao</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xuyến</a:t>
            </a:r>
            <a:r>
              <a:rPr lang="en-US" sz="2400" i="1" dirty="0">
                <a:solidFill>
                  <a:schemeClr val="tx1"/>
                </a:solidFill>
                <a:latin typeface="Times New Roman" panose="02020603050405020304" pitchFamily="18" charset="0"/>
                <a:cs typeface="Times New Roman" panose="02020603050405020304" pitchFamily="18" charset="0"/>
              </a:rPr>
              <a:t>, bay </a:t>
            </a:r>
            <a:r>
              <a:rPr lang="en-US" sz="2400" i="1" dirty="0" err="1">
                <a:solidFill>
                  <a:schemeClr val="tx1"/>
                </a:solidFill>
                <a:latin typeface="Times New Roman" panose="02020603050405020304" pitchFamily="18" charset="0"/>
                <a:cs typeface="Times New Roman" panose="02020603050405020304" pitchFamily="18" charset="0"/>
              </a:rPr>
              <a:t>múa</a:t>
            </a:r>
            <a:r>
              <a:rPr lang="en-US" sz="2400" i="1" dirty="0">
                <a:solidFill>
                  <a:schemeClr val="tx1"/>
                </a:solidFill>
                <a:latin typeface="Times New Roman" panose="02020603050405020304" pitchFamily="18" charset="0"/>
                <a:cs typeface="Times New Roman" panose="02020603050405020304" pitchFamily="18" charset="0"/>
              </a:rPr>
              <a:t>, ca </a:t>
            </a:r>
            <a:r>
              <a:rPr lang="en-US" sz="2400" i="1" dirty="0" err="1">
                <a:solidFill>
                  <a:schemeClr val="tx1"/>
                </a:solidFill>
                <a:latin typeface="Times New Roman" panose="02020603050405020304" pitchFamily="18" charset="0"/>
                <a:cs typeface="Times New Roman" panose="02020603050405020304" pitchFamily="18" charset="0"/>
              </a:rPr>
              <a:t>hát</a:t>
            </a:r>
            <a:r>
              <a:rPr lang="en-US" sz="2400" dirty="0">
                <a:solidFill>
                  <a:schemeClr val="tx1"/>
                </a:solidFill>
                <a:latin typeface="Times New Roman" panose="02020603050405020304" pitchFamily="18" charset="0"/>
                <a:cs typeface="Times New Roman" panose="02020603050405020304" pitchFamily="18" charset="0"/>
              </a:rPr>
              <a:t>”. Ai </a:t>
            </a:r>
            <a:r>
              <a:rPr lang="en-US" sz="2400" dirty="0" err="1">
                <a:solidFill>
                  <a:schemeClr val="tx1"/>
                </a:solidFill>
                <a:latin typeface="Times New Roman" panose="02020603050405020304" pitchFamily="18" charset="0"/>
                <a:cs typeface="Times New Roman" panose="02020603050405020304" pitchFamily="18" charset="0"/>
              </a:rPr>
              <a:t>chưa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từng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lần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đặt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hẳn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sẽ</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khí</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trẻo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run </a:t>
            </a:r>
            <a:r>
              <a:rPr lang="en-US" sz="2400" dirty="0" err="1">
                <a:solidFill>
                  <a:schemeClr val="tx1"/>
                </a:solidFill>
                <a:latin typeface="Times New Roman" panose="02020603050405020304" pitchFamily="18" charset="0"/>
                <a:cs typeface="Times New Roman" panose="02020603050405020304" pitchFamily="18" charset="0"/>
              </a:rPr>
              <a:t>rẩy</a:t>
            </a:r>
            <a:r>
              <a:rPr lang="en-US" sz="2400" dirty="0">
                <a:solidFill>
                  <a:schemeClr val="tx1"/>
                </a:solidFill>
                <a:latin typeface="Times New Roman" panose="02020603050405020304" pitchFamily="18" charset="0"/>
                <a:cs typeface="Times New Roman" panose="02020603050405020304" pitchFamily="18" charset="0"/>
              </a:rPr>
              <a:t> qua </a:t>
            </a:r>
            <a:r>
              <a:rPr lang="en-US" sz="2400" dirty="0" err="1">
                <a:solidFill>
                  <a:schemeClr val="tx1"/>
                </a:solidFill>
                <a:latin typeface="Times New Roman" panose="02020603050405020304" pitchFamily="18" charset="0"/>
                <a:cs typeface="Times New Roman" panose="02020603050405020304" pitchFamily="18" charset="0"/>
              </a:rPr>
              <a:t>bức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rũ</a:t>
            </a:r>
            <a:r>
              <a:rPr lang="en-US" sz="2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091346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23528" y="0"/>
            <a:ext cx="8280920" cy="90872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AutoNum type="romanUcPeriod"/>
            </a:pPr>
            <a:r>
              <a:rPr lang="pt-BR" sz="4000" b="1" dirty="0">
                <a:solidFill>
                  <a:srgbClr val="0070C0"/>
                </a:solidFill>
                <a:latin typeface="Times New Roman" panose="02020603050405020304" pitchFamily="18" charset="0"/>
                <a:cs typeface="Times New Roman" panose="02020603050405020304" pitchFamily="18" charset="0"/>
              </a:rPr>
              <a:t>Khám phá chung </a:t>
            </a:r>
          </a:p>
        </p:txBody>
      </p:sp>
      <p:sp>
        <p:nvSpPr>
          <p:cNvPr id="6" name="Rounded Rectangular Callout 5"/>
          <p:cNvSpPr/>
          <p:nvPr/>
        </p:nvSpPr>
        <p:spPr>
          <a:xfrm>
            <a:off x="2843808" y="2204864"/>
            <a:ext cx="4104456" cy="3096344"/>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solidFill>
                  <a:schemeClr val="tx1">
                    <a:lumMod val="95000"/>
                    <a:lumOff val="5000"/>
                  </a:schemeClr>
                </a:solidFill>
                <a:latin typeface="Times New Roman" panose="02020603050405020304" pitchFamily="18" charset="0"/>
                <a:cs typeface="Times New Roman" panose="02020603050405020304" pitchFamily="18" charset="0"/>
              </a:rPr>
              <a:t>Nêu những hiểu biết của em về tác giả (tiểu sử cuộc đời, sự nghiệp)</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2282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88640"/>
            <a:ext cx="6336704"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latin typeface="Times New Roman" panose="02020603050405020304" pitchFamily="18" charset="0"/>
                <a:cs typeface="Times New Roman" panose="02020603050405020304" pitchFamily="18" charset="0"/>
              </a:rPr>
              <a:t>BẢNG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KIỂM</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Đánh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giá</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kĩ</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năng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viết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đoạn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văn</a:t>
            </a:r>
            <a:endParaRPr lang="en-US" sz="2800" dirty="0">
              <a:solidFill>
                <a:srgbClr val="0070C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00780152"/>
              </p:ext>
            </p:extLst>
          </p:nvPr>
        </p:nvGraphicFramePr>
        <p:xfrm>
          <a:off x="179512" y="1484784"/>
          <a:ext cx="8784975" cy="4267200"/>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20000"/>
                    </a:ext>
                  </a:extLst>
                </a:gridCol>
                <a:gridCol w="5661456">
                  <a:extLst>
                    <a:ext uri="{9D8B030D-6E8A-4147-A177-3AD203B41FA5}">
                      <a16:colId xmlns:a16="http://schemas.microsoft.com/office/drawing/2014/main" val="20001"/>
                    </a:ext>
                  </a:extLst>
                </a:gridCol>
                <a:gridCol w="930075">
                  <a:extLst>
                    <a:ext uri="{9D8B030D-6E8A-4147-A177-3AD203B41FA5}">
                      <a16:colId xmlns:a16="http://schemas.microsoft.com/office/drawing/2014/main" val="20002"/>
                    </a:ext>
                  </a:extLst>
                </a:gridCol>
                <a:gridCol w="1329348">
                  <a:extLst>
                    <a:ext uri="{9D8B030D-6E8A-4147-A177-3AD203B41FA5}">
                      <a16:colId xmlns:a16="http://schemas.microsoft.com/office/drawing/2014/main" val="20003"/>
                    </a:ext>
                  </a:extLst>
                </a:gridCol>
              </a:tblGrid>
              <a:tr h="0">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STT</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Tiêu</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chí</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Đạt</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Chưa</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đạt</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423545">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1</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lượng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khoảng</a:t>
                      </a:r>
                      <a:r>
                        <a:rPr lang="en-US" sz="2800" dirty="0">
                          <a:effectLst/>
                          <a:latin typeface="Times New Roman" panose="02020603050405020304" pitchFamily="18" charset="0"/>
                          <a:cs typeface="Times New Roman" panose="02020603050405020304" pitchFamily="18" charset="0"/>
                        </a:rPr>
                        <a:t> 5 - 7 </a:t>
                      </a:r>
                      <a:r>
                        <a:rPr lang="en-US" sz="2800" dirty="0" err="1">
                          <a:effectLst/>
                          <a:latin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2</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đúng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3</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giữa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4</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301739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187624" y="188640"/>
            <a:ext cx="5904656" cy="100811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HƯỚNG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DẪN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23528" y="1700808"/>
            <a:ext cx="8280920" cy="4104456"/>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Hoàn thiện các nội dung bài học.</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Tìm đọc thêm các bài bình thơ của Vũ Quần Phương.</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Chuẩn bị soạn bài Viết: </a:t>
            </a:r>
            <a:r>
              <a:rPr lang="pt-BR" sz="3200" b="1" i="1" dirty="0">
                <a:latin typeface="Times New Roman" panose="02020603050405020304" pitchFamily="18" charset="0"/>
                <a:cs typeface="Times New Roman" panose="02020603050405020304" pitchFamily="18" charset="0"/>
              </a:rPr>
              <a:t>Viết bài văn biểu cảm về con người hoặc sự việc</a:t>
            </a:r>
            <a:r>
              <a:rPr lang="pt-B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2489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90306" y="740915"/>
            <a:ext cx="2952328" cy="64807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1.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5" name="Picture 4" descr="http://images.quehuongonline.vn/Uploads/LibraryImages/(117)1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164851"/>
            <a:ext cx="4392487" cy="2448272"/>
          </a:xfrm>
          <a:prstGeom prst="rect">
            <a:avLst/>
          </a:prstGeom>
          <a:noFill/>
          <a:ln>
            <a:noFill/>
          </a:ln>
        </p:spPr>
      </p:pic>
      <p:sp>
        <p:nvSpPr>
          <p:cNvPr id="10" name="Flowchart: Data 9"/>
          <p:cNvSpPr/>
          <p:nvPr/>
        </p:nvSpPr>
        <p:spPr>
          <a:xfrm>
            <a:off x="0" y="2780928"/>
            <a:ext cx="4427984" cy="3210002"/>
          </a:xfrm>
          <a:prstGeom prst="flowChartInputOutpu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1940, </a:t>
            </a:r>
            <a:r>
              <a:rPr lang="en-US" sz="3200" dirty="0" err="1">
                <a:latin typeface="Times New Roman" panose="02020603050405020304" pitchFamily="18" charset="0"/>
                <a:cs typeface="Times New Roman" panose="02020603050405020304" pitchFamily="18" charset="0"/>
              </a:rPr>
              <a:t>quê</a:t>
            </a:r>
            <a:r>
              <a:rPr lang="en-US" sz="3200" dirty="0">
                <a:latin typeface="Times New Roman" panose="02020603050405020304" pitchFamily="18" charset="0"/>
                <a:cs typeface="Times New Roman" panose="02020603050405020304" pitchFamily="18" charset="0"/>
              </a:rPr>
              <a:t> ở Nam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a:t>
            </a:r>
          </a:p>
        </p:txBody>
      </p:sp>
      <p:sp>
        <p:nvSpPr>
          <p:cNvPr id="11" name="Flowchart: Data 10"/>
          <p:cNvSpPr/>
          <p:nvPr/>
        </p:nvSpPr>
        <p:spPr>
          <a:xfrm>
            <a:off x="4447299" y="2808514"/>
            <a:ext cx="4464496" cy="3210002"/>
          </a:xfrm>
          <a:prstGeom prst="flowChartInputOutpu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Ông</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phê</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bình</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856636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692696"/>
            <a:ext cx="4104456" cy="4032448"/>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phẩm</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tiểu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biểu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Hoa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cây</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(1977),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Vầng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trăng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xe</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bò</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(1988),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Vết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thời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gian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(1996),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Bình</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(2012),…</a:t>
            </a:r>
          </a:p>
        </p:txBody>
      </p:sp>
      <p:pic>
        <p:nvPicPr>
          <p:cNvPr id="5" name="Picture 4" descr="https://cdnmedia.thethaovanhoa.vn/2012/06/29/15/46/vqp-Custom_w_400%20%282%29.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628800"/>
            <a:ext cx="3996444" cy="3888432"/>
          </a:xfrm>
          <a:prstGeom prst="rect">
            <a:avLst/>
          </a:prstGeom>
          <a:noFill/>
          <a:ln>
            <a:noFill/>
          </a:ln>
        </p:spPr>
      </p:pic>
    </p:spTree>
    <p:extLst>
      <p:ext uri="{BB962C8B-B14F-4D97-AF65-F5344CB8AC3E}">
        <p14:creationId xmlns:p14="http://schemas.microsoft.com/office/powerpoint/2010/main" val="21417529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987824" y="116632"/>
            <a:ext cx="3600400" cy="6926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phẩm</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179512" y="1052736"/>
            <a:ext cx="2592288" cy="4896544"/>
          </a:xfrm>
          <a:prstGeom prst="wedgeRound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endParaRPr lang="en-US" sz="3200" dirty="0">
              <a:latin typeface="Times New Roman" panose="02020603050405020304" pitchFamily="18" charset="0"/>
              <a:cs typeface="Times New Roman" panose="02020603050405020304" pitchFamily="18" charset="0"/>
            </a:endParaRPr>
          </a:p>
          <a:p>
            <a:pPr marL="285750" indent="-285750" algn="ctr">
              <a:buFontTx/>
              <a:buChar char="-"/>
            </a:pP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a:t>
            </a:r>
          </a:p>
        </p:txBody>
      </p:sp>
      <p:sp>
        <p:nvSpPr>
          <p:cNvPr id="6" name="Plaque 5"/>
          <p:cNvSpPr/>
          <p:nvPr/>
        </p:nvSpPr>
        <p:spPr>
          <a:xfrm>
            <a:off x="2978148" y="1052736"/>
            <a:ext cx="5986340" cy="5805264"/>
          </a:xfrm>
          <a:prstGeom prst="plaqu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Đường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hay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lời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bình</a:t>
            </a:r>
            <a:r>
              <a:rPr lang="en-US" sz="3200" i="1" dirty="0">
                <a:latin typeface="Times New Roman" panose="02020603050405020304" pitchFamily="18" charset="0"/>
                <a:cs typeface="Times New Roman" panose="02020603050405020304" pitchFamily="18" charset="0"/>
              </a:rPr>
              <a:t> 100 </a:t>
            </a:r>
            <a:r>
              <a:rPr lang="en-US" sz="3200" i="1"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NXB</a:t>
            </a:r>
            <a:r>
              <a:rPr lang="en-US" sz="3200" dirty="0">
                <a:latin typeface="Times New Roman" panose="02020603050405020304" pitchFamily="18" charset="0"/>
                <a:cs typeface="Times New Roman" panose="02020603050405020304" pitchFamily="18" charset="0"/>
              </a:rPr>
              <a:t> Thanh </a:t>
            </a:r>
            <a:r>
              <a:rPr lang="en-US" sz="3200" dirty="0" err="1">
                <a:latin typeface="Times New Roman" panose="02020603050405020304" pitchFamily="18" charset="0"/>
                <a:cs typeface="Times New Roman" panose="02020603050405020304" pitchFamily="18" charset="0"/>
              </a:rPr>
              <a:t>niên</a:t>
            </a:r>
            <a:r>
              <a:rPr lang="en-US" sz="3200" dirty="0">
                <a:latin typeface="Times New Roman" panose="02020603050405020304" pitchFamily="18" charset="0"/>
                <a:cs typeface="Times New Roman" panose="02020603050405020304" pitchFamily="18" charset="0"/>
              </a:rPr>
              <a:t>, 2001, </a:t>
            </a:r>
            <a:r>
              <a:rPr lang="en-US" sz="3200" dirty="0" err="1">
                <a:latin typeface="Times New Roman" panose="02020603050405020304" pitchFamily="18" charset="0"/>
                <a:cs typeface="Times New Roman" panose="02020603050405020304" pitchFamily="18" charset="0"/>
              </a:rPr>
              <a:t>tr.79</a:t>
            </a:r>
            <a:r>
              <a:rPr lang="en-US" sz="3200" dirty="0">
                <a:latin typeface="Times New Roman" panose="02020603050405020304" pitchFamily="18" charset="0"/>
                <a:cs typeface="Times New Roman" panose="02020603050405020304" pitchFamily="18" charset="0"/>
              </a:rPr>
              <a:t>-81).</a:t>
            </a:r>
          </a:p>
          <a:p>
            <a:r>
              <a:rPr lang="en-US" sz="3200" b="1" dirty="0">
                <a:latin typeface="Times New Roman" panose="02020603050405020304" pitchFamily="18" charset="0"/>
                <a:cs typeface="Times New Roman" panose="02020603050405020304" pitchFamily="18" charset="0"/>
              </a:rPr>
              <a:t>a. </a:t>
            </a:r>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 - </a:t>
            </a:r>
            <a:r>
              <a:rPr lang="en-US" sz="3200" b="1" dirty="0" err="1">
                <a:latin typeface="Times New Roman" panose="02020603050405020304" pitchFamily="18" charset="0"/>
                <a:cs typeface="Times New Roman" panose="02020603050405020304" pitchFamily="18" charset="0"/>
              </a:rPr>
              <a:t>chú</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thích</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b.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loại</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207383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80">
                                          <p:stCondLst>
                                            <p:cond delay="0"/>
                                          </p:stCondLst>
                                        </p:cTn>
                                        <p:tgtEl>
                                          <p:spTgt spid="6"/>
                                        </p:tgtEl>
                                      </p:cBhvr>
                                    </p:animEffect>
                                    <p:anim calcmode="lin" valueType="num">
                                      <p:cBhvr>
                                        <p:cTn id="1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4" dur="26">
                                          <p:stCondLst>
                                            <p:cond delay="650"/>
                                          </p:stCondLst>
                                        </p:cTn>
                                        <p:tgtEl>
                                          <p:spTgt spid="6"/>
                                        </p:tgtEl>
                                      </p:cBhvr>
                                      <p:to x="100000" y="60000"/>
                                    </p:animScale>
                                    <p:animScale>
                                      <p:cBhvr>
                                        <p:cTn id="25" dur="166" decel="50000">
                                          <p:stCondLst>
                                            <p:cond delay="676"/>
                                          </p:stCondLst>
                                        </p:cTn>
                                        <p:tgtEl>
                                          <p:spTgt spid="6"/>
                                        </p:tgtEl>
                                      </p:cBhvr>
                                      <p:to x="100000" y="100000"/>
                                    </p:animScale>
                                    <p:animScale>
                                      <p:cBhvr>
                                        <p:cTn id="26" dur="26">
                                          <p:stCondLst>
                                            <p:cond delay="1312"/>
                                          </p:stCondLst>
                                        </p:cTn>
                                        <p:tgtEl>
                                          <p:spTgt spid="6"/>
                                        </p:tgtEl>
                                      </p:cBhvr>
                                      <p:to x="100000" y="80000"/>
                                    </p:animScale>
                                    <p:animScale>
                                      <p:cBhvr>
                                        <p:cTn id="27" dur="166" decel="50000">
                                          <p:stCondLst>
                                            <p:cond delay="1338"/>
                                          </p:stCondLst>
                                        </p:cTn>
                                        <p:tgtEl>
                                          <p:spTgt spid="6"/>
                                        </p:tgtEl>
                                      </p:cBhvr>
                                      <p:to x="100000" y="100000"/>
                                    </p:animScale>
                                    <p:animScale>
                                      <p:cBhvr>
                                        <p:cTn id="28" dur="26">
                                          <p:stCondLst>
                                            <p:cond delay="1642"/>
                                          </p:stCondLst>
                                        </p:cTn>
                                        <p:tgtEl>
                                          <p:spTgt spid="6"/>
                                        </p:tgtEl>
                                      </p:cBhvr>
                                      <p:to x="100000" y="90000"/>
                                    </p:animScale>
                                    <p:animScale>
                                      <p:cBhvr>
                                        <p:cTn id="29" dur="166" decel="50000">
                                          <p:stCondLst>
                                            <p:cond delay="1668"/>
                                          </p:stCondLst>
                                        </p:cTn>
                                        <p:tgtEl>
                                          <p:spTgt spid="6"/>
                                        </p:tgtEl>
                                      </p:cBhvr>
                                      <p:to x="100000" y="100000"/>
                                    </p:animScale>
                                    <p:animScale>
                                      <p:cBhvr>
                                        <p:cTn id="30" dur="26">
                                          <p:stCondLst>
                                            <p:cond delay="1808"/>
                                          </p:stCondLst>
                                        </p:cTn>
                                        <p:tgtEl>
                                          <p:spTgt spid="6"/>
                                        </p:tgtEl>
                                      </p:cBhvr>
                                      <p:to x="100000" y="95000"/>
                                    </p:animScale>
                                    <p:animScale>
                                      <p:cBhvr>
                                        <p:cTn id="31"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1547664" y="116632"/>
            <a:ext cx="6336704" cy="1152128"/>
          </a:xfrm>
          <a:prstGeom prst="wedgeRect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70C0"/>
                </a:solidFill>
                <a:latin typeface="Times New Roman" panose="02020603050405020304" pitchFamily="18" charset="0"/>
                <a:cs typeface="Times New Roman" panose="02020603050405020304" pitchFamily="18" charset="0"/>
              </a:rPr>
              <a:t>HS làm việc cá nhân</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Flowchart: Stored Data 5"/>
          <p:cNvSpPr/>
          <p:nvPr/>
        </p:nvSpPr>
        <p:spPr>
          <a:xfrm>
            <a:off x="0" y="1700808"/>
            <a:ext cx="4572000" cy="4968552"/>
          </a:xfrm>
          <a:prstGeom prst="flowChartOnlineStorage">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1) </a:t>
            </a:r>
            <a:r>
              <a:rPr lang="vi-VN" sz="2800" dirty="0">
                <a:latin typeface="Times New Roman" panose="02020603050405020304" pitchFamily="18" charset="0"/>
                <a:cs typeface="Times New Roman" panose="02020603050405020304" pitchFamily="18" charset="0"/>
              </a:rPr>
              <a:t>HS nêu những cảm nhận của mình về cảnh sắc thiên nhiên cũng như tình cảm của tác giả được thể hiện trong bài thơ; những đặc sắc trong cách sử dụng từ ngữ, hình ảnh, biện pháp tu từ, giọng điệu,...</a:t>
            </a:r>
            <a:endParaRPr lang="en-US" sz="2800" dirty="0">
              <a:latin typeface="Times New Roman" panose="02020603050405020304" pitchFamily="18" charset="0"/>
              <a:cs typeface="Times New Roman" panose="02020603050405020304" pitchFamily="18" charset="0"/>
            </a:endParaRPr>
          </a:p>
        </p:txBody>
      </p:sp>
      <p:sp>
        <p:nvSpPr>
          <p:cNvPr id="7" name="Flowchart: Stored Data 6"/>
          <p:cNvSpPr/>
          <p:nvPr/>
        </p:nvSpPr>
        <p:spPr>
          <a:xfrm>
            <a:off x="4572000" y="1700808"/>
            <a:ext cx="4572000" cy="4968552"/>
          </a:xfrm>
          <a:prstGeom prst="flowChartOnlineStorag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2) </a:t>
            </a:r>
            <a:r>
              <a:rPr lang="vi-VN" sz="2800" dirty="0">
                <a:latin typeface="Times New Roman" panose="02020603050405020304" pitchFamily="18" charset="0"/>
                <a:cs typeface="Times New Roman" panose="02020603050405020304" pitchFamily="18" charset="0"/>
              </a:rPr>
              <a:t>HS trình bày sự thay đổi trong cảm nhận của mình về bài thơ </a:t>
            </a:r>
            <a:r>
              <a:rPr lang="vi-VN" sz="2800" i="1" dirty="0">
                <a:latin typeface="Times New Roman" panose="02020603050405020304" pitchFamily="18" charset="0"/>
                <a:cs typeface="Times New Roman" panose="02020603050405020304" pitchFamily="18" charset="0"/>
              </a:rPr>
              <a:t>Đường núi</a:t>
            </a:r>
            <a:r>
              <a:rPr lang="vi-VN" sz="2800" dirty="0">
                <a:latin typeface="Times New Roman" panose="02020603050405020304" pitchFamily="18" charset="0"/>
                <a:cs typeface="Times New Roman" panose="02020603050405020304" pitchFamily="18" charset="0"/>
              </a:rPr>
              <a:t> trước và sau khi đọc bài phê bình, chỉ ra những phát hiện của nhà phê bình về bài thơ khiến mình cảm thấy thú vị.</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34775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6"/>
                                        </p:tgtEl>
                                        <p:attrNameLst>
                                          <p:attrName>ppt_x</p:attrName>
                                        </p:attrNameLst>
                                      </p:cBhvr>
                                      <p:tavLst>
                                        <p:tav tm="0">
                                          <p:val>
                                            <p:strVal val="ppt_x"/>
                                          </p:val>
                                        </p:tav>
                                        <p:tav tm="100000">
                                          <p:val>
                                            <p:strVal val="ppt_x"/>
                                          </p:val>
                                        </p:tav>
                                      </p:tavLst>
                                    </p:anim>
                                    <p:anim calcmode="lin" valueType="num">
                                      <p:cBhvr additive="base">
                                        <p:cTn id="18" dur="500"/>
                                        <p:tgtEl>
                                          <p:spTgt spid="6"/>
                                        </p:tgtEl>
                                        <p:attrNameLst>
                                          <p:attrName>ppt_y</p:attrName>
                                        </p:attrNameLst>
                                      </p:cBhvr>
                                      <p:tavLst>
                                        <p:tav tm="0">
                                          <p:val>
                                            <p:strVal val="ppt_y"/>
                                          </p:val>
                                        </p:tav>
                                        <p:tav tm="100000">
                                          <p:val>
                                            <p:strVal val="1+ppt_h/2"/>
                                          </p:val>
                                        </p:tav>
                                      </p:tavLst>
                                    </p:anim>
                                    <p:set>
                                      <p:cBhvr>
                                        <p:cTn id="19" dur="1" fill="hold">
                                          <p:stCondLst>
                                            <p:cond delay="499"/>
                                          </p:stCondLst>
                                        </p:cTn>
                                        <p:tgtEl>
                                          <p:spTgt spid="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7"/>
                                        </p:tgtEl>
                                        <p:attrNameLst>
                                          <p:attrName>ppt_w</p:attrName>
                                        </p:attrNameLst>
                                      </p:cBhvr>
                                      <p:tavLst>
                                        <p:tav tm="0">
                                          <p:val>
                                            <p:strVal val="ppt_w"/>
                                          </p:val>
                                        </p:tav>
                                        <p:tav tm="100000">
                                          <p:val>
                                            <p:fltVal val="0"/>
                                          </p:val>
                                        </p:tav>
                                      </p:tavLst>
                                    </p:anim>
                                    <p:anim calcmode="lin" valueType="num">
                                      <p:cBhvr>
                                        <p:cTn id="29" dur="500"/>
                                        <p:tgtEl>
                                          <p:spTgt spid="7"/>
                                        </p:tgtEl>
                                        <p:attrNameLst>
                                          <p:attrName>ppt_h</p:attrName>
                                        </p:attrNameLst>
                                      </p:cBhvr>
                                      <p:tavLst>
                                        <p:tav tm="0">
                                          <p:val>
                                            <p:strVal val="ppt_h"/>
                                          </p:val>
                                        </p:tav>
                                        <p:tav tm="100000">
                                          <p:val>
                                            <p:fltVal val="0"/>
                                          </p:val>
                                        </p:tav>
                                      </p:tavLst>
                                    </p:anim>
                                    <p:animEffect transition="out" filter="fade">
                                      <p:cBhvr>
                                        <p:cTn id="30" dur="500"/>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P spid="7" grpId="0" animBg="1"/>
      <p:bldP spid="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188640"/>
            <a:ext cx="6120680"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II. Khám phá chi tiết văn bản</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251520" y="1124744"/>
            <a:ext cx="8640960" cy="108012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b="1" dirty="0" err="1">
                <a:latin typeface="Times New Roman" panose="02020603050405020304" pitchFamily="18" charset="0"/>
                <a:cs typeface="Times New Roman" panose="02020603050405020304" pitchFamily="18" charset="0"/>
              </a:rPr>
              <a:t>Cảm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endParaRPr lang="en-US" sz="32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nvGraphicFramePr>
        <p:xfrm>
          <a:off x="395536" y="2492896"/>
          <a:ext cx="8496944" cy="1950720"/>
        </p:xfrm>
        <a:graphic>
          <a:graphicData uri="http://schemas.openxmlformats.org/drawingml/2006/table">
            <a:tbl>
              <a:tblPr firstRow="1" firstCol="1" bandRow="1">
                <a:tableStyleId>{5C22544A-7EE6-4342-B048-85BDC9FD1C3A}</a:tableStyleId>
              </a:tblPr>
              <a:tblGrid>
                <a:gridCol w="4248472">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tblGrid>
              <a:tr h="0">
                <a:tc gridSpan="2">
                  <a:txBody>
                    <a:bodyPr/>
                    <a:lstStyle/>
                    <a:p>
                      <a:pPr algn="ctr">
                        <a:spcAft>
                          <a:spcPts val="0"/>
                        </a:spcAft>
                        <a:tabLst>
                          <a:tab pos="152400" algn="l"/>
                        </a:tabLst>
                      </a:pPr>
                      <a:r>
                        <a:rPr lang="en-US" sz="3200" dirty="0" err="1">
                          <a:solidFill>
                            <a:schemeClr val="tx1"/>
                          </a:solidFill>
                          <a:effectLst/>
                          <a:latin typeface="Times New Roman" panose="02020603050405020304" pitchFamily="18" charset="0"/>
                          <a:cs typeface="Times New Roman" panose="02020603050405020304" pitchFamily="18" charset="0"/>
                        </a:rPr>
                        <a:t>Cảm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nhận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chung</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algn="ctr">
                        <a:spcAft>
                          <a:spcPts val="0"/>
                        </a:spcAft>
                        <a:tabLst>
                          <a:tab pos="152400" algn="l"/>
                        </a:tabLst>
                      </a:pPr>
                      <a:r>
                        <a:rPr lang="en-US" sz="3200" b="0" dirty="0" err="1">
                          <a:solidFill>
                            <a:schemeClr val="tx1"/>
                          </a:solidFill>
                          <a:effectLst/>
                          <a:latin typeface="Times New Roman" panose="02020603050405020304" pitchFamily="18" charset="0"/>
                          <a:cs typeface="Times New Roman" panose="02020603050405020304" pitchFamily="18" charset="0"/>
                        </a:rPr>
                        <a:t>Trước</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khi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đọc</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bài</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bình</a:t>
                      </a:r>
                      <a:endParaRPr lang="en-US" sz="3200" b="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tabLst>
                          <a:tab pos="152400" algn="l"/>
                        </a:tabLst>
                      </a:pP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của</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Vũ</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Quần</a:t>
                      </a:r>
                      <a:r>
                        <a:rPr lang="en-US" sz="3200" b="0" dirty="0">
                          <a:solidFill>
                            <a:schemeClr val="tx1"/>
                          </a:solidFill>
                          <a:effectLst/>
                          <a:latin typeface="Times New Roman" panose="02020603050405020304" pitchFamily="18" charset="0"/>
                          <a:cs typeface="Times New Roman" panose="02020603050405020304" pitchFamily="18" charset="0"/>
                        </a:rPr>
                        <a:t> </a:t>
                      </a:r>
                      <a:r>
                        <a:rPr lang="en-US" sz="3200" b="0" dirty="0" err="1">
                          <a:solidFill>
                            <a:schemeClr val="tx1"/>
                          </a:solidFill>
                          <a:effectLst/>
                          <a:latin typeface="Times New Roman" panose="02020603050405020304" pitchFamily="18" charset="0"/>
                          <a:cs typeface="Times New Roman" panose="02020603050405020304" pitchFamily="18" charset="0"/>
                        </a:rPr>
                        <a:t>Phương</a:t>
                      </a:r>
                      <a:endParaRPr lang="en-US" sz="32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52400" algn="l"/>
                        </a:tabLst>
                      </a:pPr>
                      <a:r>
                        <a:rPr lang="en-US" sz="3200" dirty="0">
                          <a:solidFill>
                            <a:schemeClr val="tx1"/>
                          </a:solidFill>
                          <a:effectLst/>
                          <a:latin typeface="Times New Roman" panose="02020603050405020304" pitchFamily="18" charset="0"/>
                          <a:cs typeface="Times New Roman" panose="02020603050405020304" pitchFamily="18" charset="0"/>
                        </a:rPr>
                        <a:t>Sau </a:t>
                      </a:r>
                      <a:r>
                        <a:rPr lang="en-US" sz="3200" dirty="0" err="1">
                          <a:solidFill>
                            <a:schemeClr val="tx1"/>
                          </a:solidFill>
                          <a:effectLst/>
                          <a:latin typeface="Times New Roman" panose="02020603050405020304" pitchFamily="18" charset="0"/>
                          <a:cs typeface="Times New Roman" panose="02020603050405020304" pitchFamily="18" charset="0"/>
                        </a:rPr>
                        <a:t>khi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đọc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bài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bình</a:t>
                      </a:r>
                      <a:endParaRPr lang="en-US" sz="32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tabLst>
                          <a:tab pos="152400" algn="l"/>
                        </a:tabLs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Quần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Phương</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0">
                <a:tc>
                  <a:txBody>
                    <a:bodyPr/>
                    <a:lstStyle/>
                    <a:p>
                      <a:pPr algn="ctr">
                        <a:spcAft>
                          <a:spcPts val="0"/>
                        </a:spcAft>
                        <a:tabLst>
                          <a:tab pos="152400" algn="l"/>
                        </a:tabLst>
                      </a:pPr>
                      <a:r>
                        <a:rPr lang="en-US" sz="3200" b="0" dirty="0">
                          <a:solidFill>
                            <a:schemeClr val="tx1"/>
                          </a:solidFill>
                          <a:effectLst/>
                          <a:latin typeface="Times New Roman" panose="02020603050405020304" pitchFamily="18" charset="0"/>
                          <a:cs typeface="Times New Roman" panose="02020603050405020304" pitchFamily="18" charset="0"/>
                        </a:rPr>
                        <a:t>…..</a:t>
                      </a:r>
                      <a:endParaRPr lang="en-US" sz="32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tabLst>
                          <a:tab pos="152400" algn="l"/>
                        </a:tabLst>
                      </a:pPr>
                      <a:r>
                        <a:rPr lang="en-US" sz="3200" dirty="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270182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5768" y="0"/>
            <a:ext cx="8640960" cy="9087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rgbClr val="0070C0"/>
              </a:solidFill>
              <a:latin typeface="Times New Roman" panose="02020603050405020304" pitchFamily="18" charset="0"/>
              <a:cs typeface="Times New Roman" panose="02020603050405020304" pitchFamily="18" charset="0"/>
            </a:endParaRPr>
          </a:p>
          <a:p>
            <a:r>
              <a:rPr lang="en-US" sz="3200" b="1" dirty="0">
                <a:solidFill>
                  <a:srgbClr val="0070C0"/>
                </a:solidFill>
                <a:latin typeface="Times New Roman" panose="02020603050405020304" pitchFamily="18" charset="0"/>
                <a:cs typeface="Times New Roman" panose="02020603050405020304" pitchFamily="18" charset="0"/>
              </a:rPr>
              <a:t>1.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nhận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chung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và</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p>
          <a:p>
            <a:r>
              <a:rPr lang="en-US" sz="3200" dirty="0">
                <a:solidFill>
                  <a:srgbClr val="0070C0"/>
                </a:solidFill>
                <a:latin typeface="Times New Roman" panose="02020603050405020304" pitchFamily="18" charset="0"/>
                <a:cs typeface="Times New Roman" panose="02020603050405020304" pitchFamily="18" charset="0"/>
              </a:rPr>
              <a:t> </a:t>
            </a:r>
          </a:p>
        </p:txBody>
      </p:sp>
      <p:sp>
        <p:nvSpPr>
          <p:cNvPr id="5" name="Flowchart: Punched Tape 4"/>
          <p:cNvSpPr/>
          <p:nvPr/>
        </p:nvSpPr>
        <p:spPr>
          <a:xfrm>
            <a:off x="755576" y="908720"/>
            <a:ext cx="7560840" cy="5949280"/>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vi-VN" sz="3200" b="1" dirty="0">
                <a:solidFill>
                  <a:schemeClr val="tx1">
                    <a:lumMod val="95000"/>
                    <a:lumOff val="5000"/>
                  </a:schemeClr>
                </a:solidFill>
                <a:latin typeface="Times New Roman" panose="02020603050405020304" pitchFamily="18" charset="0"/>
                <a:cs typeface="Times New Roman" panose="02020603050405020304" pitchFamily="18" charset="0"/>
              </a:rPr>
              <a:t>Trước khi đọc bài bình của Vũ Quần Phương</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 cảm nhận vẻ đẹp trong trẻo, thanh bình của bức tranh thiên nhiên; sức sống mãnh liệt, lòng yêu đời, yêu cuộc sống của con người nơi vùng núi và qua đó cảm nhận được tình yêu tha thiết của nhà thư Nguyễn Đình Thi đối với </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đồng đất núi rừng làng mạc nước non mình.</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70467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2569</Words>
  <Application>Microsoft Office PowerPoint</Application>
  <PresentationFormat>On-screen Show (4:3)</PresentationFormat>
  <Paragraphs>138</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Administrator</cp:lastModifiedBy>
  <cp:revision>17</cp:revision>
  <dcterms:created xsi:type="dcterms:W3CDTF">2022-08-18T07:52:15Z</dcterms:created>
  <dcterms:modified xsi:type="dcterms:W3CDTF">2024-12-03T02:00:27Z</dcterms:modified>
</cp:coreProperties>
</file>