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mo" panose="020B0604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edoka One" panose="02000000000000000000" pitchFamily="2" charset="77"/>
      <p:regular r:id="rId22"/>
    </p:embeddedFont>
    <p:embeddedFont>
      <p:font typeface="Luckiest Guy" panose="02000506000000020004" pitchFamily="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z8XPYmFvuF6pFRMpDdaOQ1ppO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8"/>
  </p:normalViewPr>
  <p:slideViewPr>
    <p:cSldViewPr snapToGrid="0">
      <p:cViewPr varScale="1">
        <p:scale>
          <a:sx n="72" d="100"/>
          <a:sy n="72" d="100"/>
        </p:scale>
        <p:origin x="760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12501" t="1482" r="64579" b="59254"/>
          <a:stretch/>
        </p:blipFill>
        <p:spPr>
          <a:xfrm>
            <a:off x="12887325" y="1474830"/>
            <a:ext cx="2667000" cy="257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l="50030" t="1988" r="13915" b="58748"/>
          <a:stretch/>
        </p:blipFill>
        <p:spPr>
          <a:xfrm>
            <a:off x="12496800" y="3969055"/>
            <a:ext cx="3448050" cy="211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35776" t="41739" r="24536" b="13540"/>
          <a:stretch/>
        </p:blipFill>
        <p:spPr>
          <a:xfrm>
            <a:off x="12344400" y="6133953"/>
            <a:ext cx="4049529" cy="25666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"/>
          <p:cNvGrpSpPr/>
          <p:nvPr/>
        </p:nvGrpSpPr>
        <p:grpSpPr>
          <a:xfrm>
            <a:off x="372366" y="378358"/>
            <a:ext cx="12717091" cy="1586498"/>
            <a:chOff x="211244" y="190500"/>
            <a:chExt cx="9717933" cy="1586498"/>
          </a:xfrm>
        </p:grpSpPr>
        <p:pic>
          <p:nvPicPr>
            <p:cNvPr id="88" name="Google Shape;8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1244" y="190500"/>
              <a:ext cx="9717933" cy="15230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"/>
            <p:cNvSpPr txBox="1"/>
            <p:nvPr/>
          </p:nvSpPr>
          <p:spPr>
            <a:xfrm>
              <a:off x="1427709" y="306724"/>
              <a:ext cx="8326705" cy="147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554" b="0" i="0" u="none" strike="noStrike" cap="none">
                  <a:solidFill>
                    <a:srgbClr val="285648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Grammar check</a:t>
              </a:r>
              <a:endParaRPr/>
            </a:p>
          </p:txBody>
        </p:sp>
      </p:grpSp>
      <p:sp>
        <p:nvSpPr>
          <p:cNvPr id="90" name="Google Shape;90;p1"/>
          <p:cNvSpPr txBox="1"/>
          <p:nvPr/>
        </p:nvSpPr>
        <p:spPr>
          <a:xfrm>
            <a:off x="1803227" y="2030722"/>
            <a:ext cx="7421244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The sun ___ every morning.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803226" y="4265236"/>
            <a:ext cx="9427464" cy="83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She ___ swimming three times a week.</a:t>
            </a:r>
            <a:endParaRPr sz="3600" b="0" i="0" u="none" strike="noStrike" cap="none" dirty="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894071" y="6378242"/>
            <a:ext cx="9245774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The cooking lesson ___ at 9 a.m.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682543" y="8387722"/>
            <a:ext cx="9668828" cy="121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4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strike="noStrike" cap="none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What tense?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803226" y="2808681"/>
            <a:ext cx="10464973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A. rises			B. rise			C. risees	  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803226" y="5093281"/>
            <a:ext cx="9427463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A. go			B. goes			C. gos	  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803226" y="7197219"/>
            <a:ext cx="9855373" cy="62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A. startes		B. start			C. starts</a:t>
            </a:r>
            <a:endParaRPr sz="3600" b="0" i="0" u="none" strike="noStrike" cap="none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700212" y="2832266"/>
            <a:ext cx="2066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A. rises</a:t>
            </a:r>
            <a:endParaRPr sz="3600">
              <a:solidFill>
                <a:schemeClr val="dk1"/>
              </a:solidFill>
              <a:highlight>
                <a:srgbClr val="FEB947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5376063" y="5182969"/>
            <a:ext cx="20669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B. goes</a:t>
            </a:r>
            <a:endParaRPr sz="3600">
              <a:solidFill>
                <a:schemeClr val="dk1"/>
              </a:solidFill>
              <a:highlight>
                <a:srgbClr val="FEB947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9005649" y="7235550"/>
            <a:ext cx="22250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C. starts</a:t>
            </a:r>
            <a:endParaRPr sz="3600">
              <a:solidFill>
                <a:schemeClr val="dk1"/>
              </a:solidFill>
              <a:highlight>
                <a:srgbClr val="FEB947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682543" y="8387722"/>
            <a:ext cx="9668828" cy="121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4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Present simple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48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5436" y="1371763"/>
            <a:ext cx="4569744" cy="720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27539" y="3807212"/>
            <a:ext cx="3203659" cy="5043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067" y="2652835"/>
            <a:ext cx="4859180" cy="572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0221" y="353686"/>
            <a:ext cx="11660856" cy="957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03697" y="2138439"/>
            <a:ext cx="9958921" cy="204259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0"/>
          <p:cNvSpPr txBox="1"/>
          <p:nvPr/>
        </p:nvSpPr>
        <p:spPr>
          <a:xfrm>
            <a:off x="4312747" y="2578307"/>
            <a:ext cx="8054419" cy="177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24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00">
                <a:solidFill>
                  <a:srgbClr val="FEB947"/>
                </a:solidFill>
                <a:latin typeface="Luckiest Guy"/>
                <a:ea typeface="Luckiest Guy"/>
                <a:cs typeface="Luckiest Guy"/>
                <a:sym typeface="Luckiest Guy"/>
              </a:rPr>
              <a:t>Recap</a:t>
            </a:r>
            <a:endParaRPr/>
          </a:p>
        </p:txBody>
      </p:sp>
      <p:pic>
        <p:nvPicPr>
          <p:cNvPr id="266" name="Google Shape;266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11516" y="5588484"/>
            <a:ext cx="11056883" cy="295257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0"/>
          <p:cNvSpPr txBox="1"/>
          <p:nvPr/>
        </p:nvSpPr>
        <p:spPr>
          <a:xfrm>
            <a:off x="2811516" y="4856983"/>
            <a:ext cx="8507933" cy="67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43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What tense did you learn today?</a:t>
            </a:r>
            <a:endParaRPr sz="36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8" name="Google Shape;268;p10"/>
          <p:cNvSpPr txBox="1"/>
          <p:nvPr/>
        </p:nvSpPr>
        <p:spPr>
          <a:xfrm>
            <a:off x="2841657" y="6815571"/>
            <a:ext cx="11310860" cy="66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3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Choose the correct uses of </a:t>
            </a:r>
            <a:r>
              <a:rPr lang="en-US" sz="34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THE PRESENT SIMPLE</a:t>
            </a:r>
            <a:r>
              <a:rPr lang="en-US" sz="34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 sz="34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2651760" y="7552676"/>
            <a:ext cx="11201399" cy="1364242"/>
          </a:xfrm>
          <a:prstGeom prst="rect">
            <a:avLst/>
          </a:prstGeom>
          <a:solidFill>
            <a:srgbClr val="FA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A. Timetable/ Programme		B. Past action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C. Regular action				D. General truth</a:t>
            </a:r>
            <a:endParaRPr/>
          </a:p>
        </p:txBody>
      </p:sp>
      <p:sp>
        <p:nvSpPr>
          <p:cNvPr id="270" name="Google Shape;270;p10"/>
          <p:cNvSpPr/>
          <p:nvPr/>
        </p:nvSpPr>
        <p:spPr>
          <a:xfrm>
            <a:off x="2811515" y="5676900"/>
            <a:ext cx="11056883" cy="1194305"/>
          </a:xfrm>
          <a:prstGeom prst="rect">
            <a:avLst/>
          </a:prstGeom>
          <a:solidFill>
            <a:srgbClr val="FAF1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THE PRESENT SIMPLE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2621280" y="7703468"/>
            <a:ext cx="578533" cy="578533"/>
          </a:xfrm>
          <a:prstGeom prst="ellipse">
            <a:avLst/>
          </a:prstGeom>
          <a:noFill/>
          <a:ln w="57150" cap="flat" cmpd="sng">
            <a:solidFill>
              <a:srgbClr val="EF6D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/>
          <p:nvPr/>
        </p:nvSpPr>
        <p:spPr>
          <a:xfrm>
            <a:off x="2621280" y="8419748"/>
            <a:ext cx="578533" cy="578533"/>
          </a:xfrm>
          <a:prstGeom prst="ellipse">
            <a:avLst/>
          </a:prstGeom>
          <a:noFill/>
          <a:ln w="57150" cap="flat" cmpd="sng">
            <a:solidFill>
              <a:srgbClr val="EF6D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9006840" y="8419748"/>
            <a:ext cx="578533" cy="578533"/>
          </a:xfrm>
          <a:prstGeom prst="ellipse">
            <a:avLst/>
          </a:prstGeom>
          <a:noFill/>
          <a:ln w="57150" cap="flat" cmpd="sng">
            <a:solidFill>
              <a:srgbClr val="EF6D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48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413931">
            <a:off x="14529585" y="2579977"/>
            <a:ext cx="4765386" cy="589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8970" y="656945"/>
            <a:ext cx="12230060" cy="973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8446" y="1816997"/>
            <a:ext cx="12873302" cy="1426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748493" y="6463383"/>
            <a:ext cx="4985089" cy="786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6596" y="3658763"/>
            <a:ext cx="1071143" cy="111366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1"/>
          <p:cNvSpPr txBox="1"/>
          <p:nvPr/>
        </p:nvSpPr>
        <p:spPr>
          <a:xfrm rot="-251400">
            <a:off x="3027744" y="7323565"/>
            <a:ext cx="11588580" cy="72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88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SEE YOU NEXT TIME</a:t>
            </a:r>
            <a:endParaRPr/>
          </a:p>
        </p:txBody>
      </p:sp>
      <p:pic>
        <p:nvPicPr>
          <p:cNvPr id="284" name="Google Shape;284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93685" y="4196546"/>
            <a:ext cx="10208729" cy="287794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1"/>
          <p:cNvSpPr txBox="1"/>
          <p:nvPr/>
        </p:nvSpPr>
        <p:spPr>
          <a:xfrm rot="-251400">
            <a:off x="3020102" y="4309160"/>
            <a:ext cx="11186139" cy="26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98">
                <a:solidFill>
                  <a:srgbClr val="285648"/>
                </a:solidFill>
                <a:latin typeface="Luckiest Guy"/>
                <a:ea typeface="Luckiest Guy"/>
                <a:cs typeface="Luckiest Guy"/>
                <a:sym typeface="Luckiest Guy"/>
              </a:rPr>
              <a:t>great work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648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37442" y="4253010"/>
            <a:ext cx="4280105" cy="529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8970" y="656945"/>
            <a:ext cx="12230060" cy="973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8446" y="1816997"/>
            <a:ext cx="12873302" cy="1426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71233" y="2145034"/>
            <a:ext cx="4105783" cy="265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812088" y="5418070"/>
            <a:ext cx="4376798" cy="690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64710" y="3602733"/>
            <a:ext cx="1071143" cy="111366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 rot="-251400">
            <a:off x="3240814" y="4244606"/>
            <a:ext cx="9993021" cy="8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88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Unit 1 Hobbies</a:t>
            </a:r>
            <a:endParaRPr/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24637" y="5054698"/>
            <a:ext cx="10387872" cy="292844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 rot="-251400">
            <a:off x="4063682" y="5744407"/>
            <a:ext cx="998168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285648"/>
                </a:solidFill>
                <a:latin typeface="Luckiest Guy"/>
                <a:ea typeface="Luckiest Guy"/>
                <a:cs typeface="Luckiest Guy"/>
                <a:sym typeface="Luckiest Guy"/>
              </a:rPr>
              <a:t>A closer look 2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12174811" y="3081576"/>
            <a:ext cx="5096958" cy="69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0">
                <a:solidFill>
                  <a:srgbClr val="FAF1E4"/>
                </a:solidFill>
                <a:latin typeface="Luckiest Guy"/>
                <a:ea typeface="Luckiest Guy"/>
                <a:cs typeface="Luckiest Guy"/>
                <a:sym typeface="Luckiest Guy"/>
              </a:rPr>
              <a:t>grammar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947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422" y="1144657"/>
            <a:ext cx="16271156" cy="79976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2514600" y="1217938"/>
            <a:ext cx="12302261" cy="254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44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objectives</a:t>
            </a:r>
            <a:endParaRPr/>
          </a:p>
        </p:txBody>
      </p:sp>
      <p:grpSp>
        <p:nvGrpSpPr>
          <p:cNvPr id="121" name="Google Shape;121;p3"/>
          <p:cNvGrpSpPr/>
          <p:nvPr/>
        </p:nvGrpSpPr>
        <p:grpSpPr>
          <a:xfrm>
            <a:off x="2514600" y="4277951"/>
            <a:ext cx="11963400" cy="1199693"/>
            <a:chOff x="2861539" y="4775330"/>
            <a:chExt cx="7627184" cy="1199693"/>
          </a:xfrm>
        </p:grpSpPr>
        <p:pic>
          <p:nvPicPr>
            <p:cNvPr id="122" name="Google Shape;122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1539" y="4775330"/>
              <a:ext cx="7315200" cy="11996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3"/>
            <p:cNvSpPr txBox="1"/>
            <p:nvPr/>
          </p:nvSpPr>
          <p:spPr>
            <a:xfrm>
              <a:off x="3376900" y="4864440"/>
              <a:ext cx="7111823" cy="778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8006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43">
                  <a:solidFill>
                    <a:srgbClr val="FAF1E4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After this lesson, students will be able to</a:t>
              </a:r>
              <a:endParaRPr/>
            </a:p>
          </p:txBody>
        </p:sp>
      </p:grpSp>
      <p:sp>
        <p:nvSpPr>
          <p:cNvPr id="124" name="Google Shape;124;p3"/>
          <p:cNvSpPr txBox="1"/>
          <p:nvPr/>
        </p:nvSpPr>
        <p:spPr>
          <a:xfrm>
            <a:off x="2667000" y="6009049"/>
            <a:ext cx="1287780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- Identify the correct uses of Present simple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285648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- Use the Present simple correctly in isolation and in context.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 l="12501" t="1482" r="64579" b="59254"/>
          <a:stretch/>
        </p:blipFill>
        <p:spPr>
          <a:xfrm>
            <a:off x="12887325" y="1562784"/>
            <a:ext cx="2667000" cy="257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l="50030" t="1988" r="13915" b="58748"/>
          <a:stretch/>
        </p:blipFill>
        <p:spPr>
          <a:xfrm>
            <a:off x="12496800" y="4477458"/>
            <a:ext cx="3448050" cy="211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l="35776" t="41739" r="24536" b="13540"/>
          <a:stretch/>
        </p:blipFill>
        <p:spPr>
          <a:xfrm>
            <a:off x="12344400" y="7234429"/>
            <a:ext cx="4497128" cy="285029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1295401" y="2114106"/>
            <a:ext cx="7837231" cy="63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The sun rises every morning.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295401" y="4602444"/>
            <a:ext cx="9753598" cy="83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She goes swimming three times a week.</a:t>
            </a:r>
            <a:endParaRPr sz="4000" dirty="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295400" y="7478982"/>
            <a:ext cx="8610427" cy="63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The cooking lesson starts at 9 a.m.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295400" y="522271"/>
            <a:ext cx="10210800" cy="121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8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Present simple</a:t>
            </a:r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1295401" y="2114106"/>
            <a:ext cx="7391399" cy="638765"/>
          </a:xfrm>
          <a:prstGeom prst="rect">
            <a:avLst/>
          </a:prstGeom>
          <a:solidFill>
            <a:srgbClr val="FAF1E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The </a:t>
            </a:r>
            <a:r>
              <a:rPr lang="en-US" sz="40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sun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lang="en-US" sz="40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rises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every morning.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2286000" y="2985725"/>
            <a:ext cx="9753598" cy="64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🡪 Something that is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a general truth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1295400" y="4683498"/>
            <a:ext cx="9753599" cy="837152"/>
          </a:xfrm>
          <a:prstGeom prst="rect">
            <a:avLst/>
          </a:prstGeom>
          <a:solidFill>
            <a:srgbClr val="FAF1E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She </a:t>
            </a:r>
            <a:r>
              <a:rPr lang="en-US" sz="4000" dirty="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goes</a:t>
            </a:r>
            <a:r>
              <a:rPr lang="en-US" sz="4000" dirty="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swimming </a:t>
            </a:r>
            <a:r>
              <a:rPr lang="en-US" sz="4000" dirty="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three times a week</a:t>
            </a:r>
            <a:r>
              <a:rPr lang="en-US" sz="4000" dirty="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 dirty="0"/>
          </a:p>
        </p:txBody>
      </p:sp>
      <p:sp>
        <p:nvSpPr>
          <p:cNvPr id="139" name="Google Shape;139;p4"/>
          <p:cNvSpPr txBox="1"/>
          <p:nvPr/>
        </p:nvSpPr>
        <p:spPr>
          <a:xfrm>
            <a:off x="300878" y="5615473"/>
            <a:ext cx="12586447" cy="83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🡪 Something that happens </a:t>
            </a:r>
            <a:r>
              <a:rPr lang="en-US" sz="4000" dirty="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regularly </a:t>
            </a:r>
            <a:r>
              <a:rPr lang="en-US" sz="4000" dirty="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in the </a:t>
            </a:r>
            <a:r>
              <a:rPr lang="en-US" sz="4000" dirty="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present</a:t>
            </a:r>
            <a:r>
              <a:rPr lang="en-US" sz="4000" dirty="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 sz="4000" dirty="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295400" y="7478982"/>
            <a:ext cx="8610427" cy="638765"/>
          </a:xfrm>
          <a:prstGeom prst="rect">
            <a:avLst/>
          </a:prstGeom>
          <a:solidFill>
            <a:srgbClr val="FAF1E4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The cooking lesson </a:t>
            </a:r>
            <a:r>
              <a:rPr lang="en-US" sz="40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starts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at </a:t>
            </a:r>
            <a:r>
              <a:rPr lang="en-US" sz="4000">
                <a:solidFill>
                  <a:srgbClr val="285648"/>
                </a:solidFill>
                <a:highlight>
                  <a:srgbClr val="FEB947"/>
                </a:highlight>
                <a:latin typeface="Fredoka One"/>
                <a:ea typeface="Fredoka One"/>
                <a:cs typeface="Fredoka One"/>
                <a:sym typeface="Fredoka One"/>
              </a:rPr>
              <a:t>9 a.m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2362200" y="8218544"/>
            <a:ext cx="9982200" cy="63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🡪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Timetables 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or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programmes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 sz="4000">
              <a:solidFill>
                <a:srgbClr val="285648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457200" y="278018"/>
            <a:ext cx="175260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Ex1: (P.11) Match the sentences (1-5)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to the correct uses (a-c).</a:t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1066800" y="3458375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My sister usually cooks dinner.</a:t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1066800" y="4853111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The train leaves at 10 a.m.</a:t>
            </a:r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1066800" y="6247847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The Red River flows through Ha Noi.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1066800" y="7642583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4. My yoga class starts at 6 a.m. every Tuesday.</a:t>
            </a: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1066800" y="9029699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5. We sometimes watch TV on Sundays.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1066800" y="2056019"/>
            <a:ext cx="6324600" cy="1020106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a. A timetable/ programme</a:t>
            </a:r>
            <a:endParaRPr sz="3500">
              <a:solidFill>
                <a:srgbClr val="FAF1E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7696200" y="2063639"/>
            <a:ext cx="4419602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b. A regular action</a:t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12420602" y="2056019"/>
            <a:ext cx="4297680" cy="1011471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c. A general truth</a:t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1066800" y="3458375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My sister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usually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cooks dinner.</a:t>
            </a:r>
            <a:endParaRPr/>
          </a:p>
        </p:txBody>
      </p:sp>
      <p:sp>
        <p:nvSpPr>
          <p:cNvPr id="156" name="Google Shape;156;p5"/>
          <p:cNvSpPr/>
          <p:nvPr/>
        </p:nvSpPr>
        <p:spPr>
          <a:xfrm>
            <a:off x="14950442" y="3458374"/>
            <a:ext cx="1752600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b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1066800" y="4844476"/>
            <a:ext cx="12954000" cy="1020106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The train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leaves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at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10 a.m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/>
          </a:p>
        </p:txBody>
      </p:sp>
      <p:sp>
        <p:nvSpPr>
          <p:cNvPr id="158" name="Google Shape;158;p5"/>
          <p:cNvSpPr/>
          <p:nvPr/>
        </p:nvSpPr>
        <p:spPr>
          <a:xfrm>
            <a:off x="14965682" y="4844476"/>
            <a:ext cx="1752600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a</a:t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>
            <a:off x="1066800" y="6247847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The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Red River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flows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through Ha Noi.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14965682" y="6247847"/>
            <a:ext cx="1752600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c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1066800" y="7642583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4. My yoga class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starts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at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6 a.m. every Tuesday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14965682" y="7634962"/>
            <a:ext cx="1752600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a</a:t>
            </a: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1066800" y="9029699"/>
            <a:ext cx="12954000" cy="1003851"/>
          </a:xfrm>
          <a:prstGeom prst="roundRect">
            <a:avLst>
              <a:gd name="adj" fmla="val 16667"/>
            </a:avLst>
          </a:prstGeom>
          <a:solidFill>
            <a:srgbClr val="FEB947"/>
          </a:solidFill>
          <a:ln w="25400" cap="flat" cmpd="sng">
            <a:solidFill>
              <a:srgbClr val="FEB9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5. We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sometimes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watch TV on </a:t>
            </a:r>
            <a:r>
              <a:rPr lang="en-US" sz="4000">
                <a:solidFill>
                  <a:srgbClr val="285648"/>
                </a:solidFill>
                <a:highlight>
                  <a:srgbClr val="FFFF00"/>
                </a:highlight>
                <a:latin typeface="Fredoka One"/>
                <a:ea typeface="Fredoka One"/>
                <a:cs typeface="Fredoka One"/>
                <a:sym typeface="Fredoka One"/>
              </a:rPr>
              <a:t>Sundays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14965682" y="9029699"/>
            <a:ext cx="1752600" cy="1003852"/>
          </a:xfrm>
          <a:prstGeom prst="roundRect">
            <a:avLst>
              <a:gd name="adj" fmla="val 16667"/>
            </a:avLst>
          </a:prstGeom>
          <a:solidFill>
            <a:srgbClr val="2856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AF1E4"/>
                </a:solidFill>
                <a:latin typeface="Fredoka One"/>
                <a:ea typeface="Fredoka One"/>
                <a:cs typeface="Fredoka One"/>
                <a:sym typeface="Fredoka One"/>
              </a:rPr>
              <a:t>b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/>
          <p:nvPr/>
        </p:nvSpPr>
        <p:spPr>
          <a:xfrm>
            <a:off x="881149" y="2381875"/>
            <a:ext cx="41148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1947949" y="3048972"/>
            <a:ext cx="34290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9034549" y="4071500"/>
            <a:ext cx="27432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368531" y="4710780"/>
            <a:ext cx="1427018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9415549" y="5743459"/>
            <a:ext cx="1523999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393470" y="6353059"/>
            <a:ext cx="2164079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4675909" y="4071500"/>
            <a:ext cx="9525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896390" y="5743459"/>
            <a:ext cx="36576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853441" y="7439443"/>
            <a:ext cx="1432559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2499362" y="7439443"/>
            <a:ext cx="8382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1021081" y="9137352"/>
            <a:ext cx="1798319" cy="564561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8229601" y="8527752"/>
            <a:ext cx="1295400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6324599" y="8527752"/>
            <a:ext cx="1600201" cy="6096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304800" y="2484418"/>
            <a:ext cx="11734800" cy="7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My brother and I (build) _____ a new model every month. 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What _____ Lan (do) _____ in her free time? 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I (have) _____ a drawing lesson every Tuesday. 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4. Mark (not like) _______ doing judo. 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5. _____ your English lesson (start) _____ at 6 p.m.? </a:t>
            </a:r>
            <a:endParaRPr/>
          </a:p>
        </p:txBody>
      </p:sp>
      <p:grpSp>
        <p:nvGrpSpPr>
          <p:cNvPr id="183" name="Google Shape;183;p6"/>
          <p:cNvGrpSpPr/>
          <p:nvPr/>
        </p:nvGrpSpPr>
        <p:grpSpPr>
          <a:xfrm>
            <a:off x="609600" y="157657"/>
            <a:ext cx="17526000" cy="1784353"/>
            <a:chOff x="645622" y="123267"/>
            <a:chExt cx="17526000" cy="1784353"/>
          </a:xfrm>
        </p:grpSpPr>
        <p:pic>
          <p:nvPicPr>
            <p:cNvPr id="184" name="Google Shape;184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05000" y="951286"/>
              <a:ext cx="7239000" cy="956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6"/>
            <p:cNvSpPr txBox="1"/>
            <p:nvPr/>
          </p:nvSpPr>
          <p:spPr>
            <a:xfrm>
              <a:off x="645622" y="123267"/>
              <a:ext cx="17526000" cy="1661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EF6D4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Ex2: (P.12) Complete the sentences. Use the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285648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present simple</a:t>
              </a:r>
              <a:r>
                <a:rPr lang="en-US" sz="5400">
                  <a:solidFill>
                    <a:srgbClr val="FEB947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     </a:t>
              </a:r>
              <a:r>
                <a:rPr lang="en-US" sz="5400">
                  <a:solidFill>
                    <a:srgbClr val="EF6D42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form of the verbs.</a:t>
              </a:r>
              <a:endParaRPr/>
            </a:p>
          </p:txBody>
        </p:sp>
      </p:grpSp>
      <p:sp>
        <p:nvSpPr>
          <p:cNvPr id="186" name="Google Shape;186;p6"/>
          <p:cNvSpPr txBox="1"/>
          <p:nvPr/>
        </p:nvSpPr>
        <p:spPr>
          <a:xfrm>
            <a:off x="11811000" y="2206645"/>
            <a:ext cx="63246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every month (a regular action)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My brother and I = We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(+) I/ you/ we/ they + V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7010400" y="2332732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build</a:t>
            </a:r>
            <a:endParaRPr/>
          </a:p>
        </p:txBody>
      </p:sp>
      <p:sp>
        <p:nvSpPr>
          <p:cNvPr id="188" name="Google Shape;188;p6"/>
          <p:cNvSpPr txBox="1"/>
          <p:nvPr/>
        </p:nvSpPr>
        <p:spPr>
          <a:xfrm>
            <a:off x="11811000" y="4020868"/>
            <a:ext cx="6477000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in her free time (a regular action)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Lan = She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(?) Wh- + does + he/she/it + V?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2628900" y="3992303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does</a:t>
            </a:r>
            <a:endParaRPr/>
          </a:p>
        </p:txBody>
      </p:sp>
      <p:sp>
        <p:nvSpPr>
          <p:cNvPr id="190" name="Google Shape;190;p6"/>
          <p:cNvSpPr txBox="1"/>
          <p:nvPr/>
        </p:nvSpPr>
        <p:spPr>
          <a:xfrm>
            <a:off x="7277100" y="3992303"/>
            <a:ext cx="9525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11811000" y="5763867"/>
            <a:ext cx="6477000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every Tuesday (a regular action)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(+) I/ you/ we/ they + V</a:t>
            </a:r>
            <a:endParaRPr/>
          </a:p>
        </p:txBody>
      </p:sp>
      <p:sp>
        <p:nvSpPr>
          <p:cNvPr id="192" name="Google Shape;192;p6"/>
          <p:cNvSpPr txBox="1"/>
          <p:nvPr/>
        </p:nvSpPr>
        <p:spPr>
          <a:xfrm>
            <a:off x="3337561" y="5654814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have</a:t>
            </a:r>
            <a:endParaRPr/>
          </a:p>
        </p:txBody>
      </p:sp>
      <p:sp>
        <p:nvSpPr>
          <p:cNvPr id="193" name="Google Shape;193;p6"/>
          <p:cNvSpPr txBox="1"/>
          <p:nvPr/>
        </p:nvSpPr>
        <p:spPr>
          <a:xfrm>
            <a:off x="11811000" y="7156491"/>
            <a:ext cx="6477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Mark = 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(-) He/She/It + doesn’t V</a:t>
            </a:r>
            <a:endParaRPr/>
          </a:p>
        </p:txBody>
      </p:sp>
      <p:sp>
        <p:nvSpPr>
          <p:cNvPr id="194" name="Google Shape;194;p6"/>
          <p:cNvSpPr txBox="1"/>
          <p:nvPr/>
        </p:nvSpPr>
        <p:spPr>
          <a:xfrm>
            <a:off x="4632959" y="7341157"/>
            <a:ext cx="29870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doesn’t like</a:t>
            </a:r>
            <a:endParaRPr/>
          </a:p>
        </p:txBody>
      </p:sp>
      <p:sp>
        <p:nvSpPr>
          <p:cNvPr id="195" name="Google Shape;195;p6"/>
          <p:cNvSpPr txBox="1"/>
          <p:nvPr/>
        </p:nvSpPr>
        <p:spPr>
          <a:xfrm>
            <a:off x="11811000" y="8527752"/>
            <a:ext cx="647700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start … at … (timetable)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lesson = 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(?) Does + he/she/ it + V?</a:t>
            </a:r>
            <a:endParaRPr/>
          </a:p>
        </p:txBody>
      </p:sp>
      <p:sp>
        <p:nvSpPr>
          <p:cNvPr id="196" name="Google Shape;196;p6"/>
          <p:cNvSpPr txBox="1"/>
          <p:nvPr/>
        </p:nvSpPr>
        <p:spPr>
          <a:xfrm>
            <a:off x="1135379" y="8356302"/>
            <a:ext cx="16002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Does</a:t>
            </a:r>
            <a:endParaRPr/>
          </a:p>
        </p:txBody>
      </p:sp>
      <p:sp>
        <p:nvSpPr>
          <p:cNvPr id="197" name="Google Shape;197;p6"/>
          <p:cNvSpPr txBox="1"/>
          <p:nvPr/>
        </p:nvSpPr>
        <p:spPr>
          <a:xfrm>
            <a:off x="9913618" y="8420715"/>
            <a:ext cx="160020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start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/>
          <p:nvPr/>
        </p:nvSpPr>
        <p:spPr>
          <a:xfrm>
            <a:off x="9144000" y="2095500"/>
            <a:ext cx="1905000" cy="5334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11262360" y="2095500"/>
            <a:ext cx="929640" cy="5334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493222" y="3031986"/>
            <a:ext cx="1015538" cy="5334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8763000" y="3031986"/>
            <a:ext cx="762000" cy="53340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477982" y="4876799"/>
            <a:ext cx="4703618" cy="553642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8763000" y="5798760"/>
            <a:ext cx="1371600" cy="48774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2001982" y="7581900"/>
            <a:ext cx="1655618" cy="58699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8871066" y="7581900"/>
            <a:ext cx="1457498" cy="487740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10363200" y="7581900"/>
            <a:ext cx="304800" cy="517119"/>
          </a:xfrm>
          <a:prstGeom prst="rect">
            <a:avLst/>
          </a:prstGeom>
          <a:solidFill>
            <a:srgbClr val="FEB9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493222" y="203924"/>
            <a:ext cx="175260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Ex3: (P.12) Fill in each blank with the correct form of the verb in brackets. </a:t>
            </a: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457200" y="1884759"/>
            <a:ext cx="11734800" cy="805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My family members have different hobbies. My dad (1. enjoy) _____ gardening. He (2. spend) _____ two hours in our garden every day. My mum and sister (3. not like) _____ gardening, but they love cooking. They (4. go) _____ to a cooking class every Sunday. Their lesson (5. begin) _____ at 9 a.m. I (6. not enjoy) _______ cooking, and I cannot cook very well. </a:t>
            </a:r>
            <a:endParaRPr/>
          </a:p>
        </p:txBody>
      </p:sp>
      <p:sp>
        <p:nvSpPr>
          <p:cNvPr id="213" name="Google Shape;213;p7"/>
          <p:cNvSpPr txBox="1"/>
          <p:nvPr/>
        </p:nvSpPr>
        <p:spPr>
          <a:xfrm>
            <a:off x="12283309" y="2024122"/>
            <a:ext cx="597421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My dad = 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(+) He/She/ It + Vs/es</a:t>
            </a:r>
            <a:endParaRPr/>
          </a:p>
        </p:txBody>
      </p:sp>
      <p:sp>
        <p:nvSpPr>
          <p:cNvPr id="214" name="Google Shape;214;p7"/>
          <p:cNvSpPr txBox="1"/>
          <p:nvPr/>
        </p:nvSpPr>
        <p:spPr>
          <a:xfrm>
            <a:off x="3962400" y="2857500"/>
            <a:ext cx="1828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enjoys</a:t>
            </a:r>
            <a:endParaRPr/>
          </a:p>
        </p:txBody>
      </p:sp>
      <p:sp>
        <p:nvSpPr>
          <p:cNvPr id="215" name="Google Shape;215;p7"/>
          <p:cNvSpPr txBox="1"/>
          <p:nvPr/>
        </p:nvSpPr>
        <p:spPr>
          <a:xfrm>
            <a:off x="508462" y="3749814"/>
            <a:ext cx="2057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spends</a:t>
            </a:r>
            <a:endParaRPr/>
          </a:p>
        </p:txBody>
      </p:sp>
      <p:sp>
        <p:nvSpPr>
          <p:cNvPr id="216" name="Google Shape;216;p7"/>
          <p:cNvSpPr txBox="1"/>
          <p:nvPr/>
        </p:nvSpPr>
        <p:spPr>
          <a:xfrm>
            <a:off x="12283309" y="4229100"/>
            <a:ext cx="597421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My mom and sister = they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(-) I/ you/ we/ they + don’t V</a:t>
            </a:r>
            <a:endParaRPr/>
          </a:p>
        </p:txBody>
      </p:sp>
      <p:sp>
        <p:nvSpPr>
          <p:cNvPr id="217" name="Google Shape;217;p7"/>
          <p:cNvSpPr txBox="1"/>
          <p:nvPr/>
        </p:nvSpPr>
        <p:spPr>
          <a:xfrm>
            <a:off x="8077200" y="4704159"/>
            <a:ext cx="318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don’t like</a:t>
            </a:r>
            <a:endParaRPr/>
          </a:p>
        </p:txBody>
      </p:sp>
      <p:sp>
        <p:nvSpPr>
          <p:cNvPr id="218" name="Google Shape;218;p7"/>
          <p:cNvSpPr txBox="1"/>
          <p:nvPr/>
        </p:nvSpPr>
        <p:spPr>
          <a:xfrm>
            <a:off x="12283309" y="5768340"/>
            <a:ext cx="59742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(+) I/ you/ we/ they + V</a:t>
            </a:r>
            <a:endParaRPr/>
          </a:p>
        </p:txBody>
      </p:sp>
      <p:sp>
        <p:nvSpPr>
          <p:cNvPr id="219" name="Google Shape;219;p7"/>
          <p:cNvSpPr txBox="1"/>
          <p:nvPr/>
        </p:nvSpPr>
        <p:spPr>
          <a:xfrm>
            <a:off x="493222" y="6486197"/>
            <a:ext cx="152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go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2226636" y="7369135"/>
            <a:ext cx="6899564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lesson = 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(+) He/She/ It + Vs/es</a:t>
            </a:r>
            <a:endParaRPr/>
          </a:p>
        </p:txBody>
      </p:sp>
      <p:sp>
        <p:nvSpPr>
          <p:cNvPr id="221" name="Google Shape;221;p7"/>
          <p:cNvSpPr txBox="1"/>
          <p:nvPr/>
        </p:nvSpPr>
        <p:spPr>
          <a:xfrm>
            <a:off x="6253942" y="7391133"/>
            <a:ext cx="19202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begins</a:t>
            </a:r>
            <a:endParaRPr/>
          </a:p>
        </p:txBody>
      </p:sp>
      <p:sp>
        <p:nvSpPr>
          <p:cNvPr id="222" name="Google Shape;222;p7"/>
          <p:cNvSpPr txBox="1"/>
          <p:nvPr/>
        </p:nvSpPr>
        <p:spPr>
          <a:xfrm>
            <a:off x="12283309" y="8438435"/>
            <a:ext cx="59742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(-) I/ you/ we/ they + don’t V</a:t>
            </a:r>
            <a:endParaRPr/>
          </a:p>
        </p:txBody>
      </p:sp>
      <p:sp>
        <p:nvSpPr>
          <p:cNvPr id="223" name="Google Shape;223;p7"/>
          <p:cNvSpPr txBox="1"/>
          <p:nvPr/>
        </p:nvSpPr>
        <p:spPr>
          <a:xfrm>
            <a:off x="3084022" y="8333127"/>
            <a:ext cx="31851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don’t enjoy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/>
          <p:nvPr/>
        </p:nvSpPr>
        <p:spPr>
          <a:xfrm>
            <a:off x="65116" y="373201"/>
            <a:ext cx="18019222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Ex4: (P.12) Write complete sentences, using the given words and phrases. You may have to change the words or add some.</a:t>
            </a: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159327" y="1866900"/>
            <a:ext cx="17830800" cy="805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rgbClr val="285648"/>
              </a:buClr>
              <a:buSzPts val="4000"/>
              <a:buFont typeface="Fredoka One"/>
              <a:buAutoNum type="arabicPeriod"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sun / set / in / west / every evening.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__________________________________________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Trang and Minh / play / basketball / every day / after school?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__________________________________________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flight / from / Ho Chi Minh City / not arrive / at 10.30.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__________________________________________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4. our science teacher / start / our lessons / 1 p.m. / on Fridays.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__________________________________________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5. you / make / model / at / weekend? 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__________________________________________</a:t>
            </a:r>
            <a:endParaRPr/>
          </a:p>
        </p:txBody>
      </p:sp>
      <p:sp>
        <p:nvSpPr>
          <p:cNvPr id="230" name="Google Shape;230;p8"/>
          <p:cNvSpPr txBox="1"/>
          <p:nvPr/>
        </p:nvSpPr>
        <p:spPr>
          <a:xfrm>
            <a:off x="159327" y="2813328"/>
            <a:ext cx="112235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The sun sets in the west every morning. </a:t>
            </a:r>
            <a:endParaRPr/>
          </a:p>
        </p:txBody>
      </p:sp>
      <p:sp>
        <p:nvSpPr>
          <p:cNvPr id="231" name="Google Shape;231;p8"/>
          <p:cNvSpPr txBox="1"/>
          <p:nvPr/>
        </p:nvSpPr>
        <p:spPr>
          <a:xfrm>
            <a:off x="159327" y="4351020"/>
            <a:ext cx="15170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 Trang and Minh play basketball every day after school?</a:t>
            </a:r>
            <a:endParaRPr/>
          </a:p>
        </p:txBody>
      </p:sp>
      <p:sp>
        <p:nvSpPr>
          <p:cNvPr id="232" name="Google Shape;232;p8"/>
          <p:cNvSpPr txBox="1"/>
          <p:nvPr/>
        </p:nvSpPr>
        <p:spPr>
          <a:xfrm>
            <a:off x="159326" y="5883414"/>
            <a:ext cx="15170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The flight from Ho Chi Minh City doesn’t arrive at 10.30.</a:t>
            </a:r>
            <a:endParaRPr/>
          </a:p>
        </p:txBody>
      </p:sp>
      <p:sp>
        <p:nvSpPr>
          <p:cNvPr id="233" name="Google Shape;233;p8"/>
          <p:cNvSpPr txBox="1"/>
          <p:nvPr/>
        </p:nvSpPr>
        <p:spPr>
          <a:xfrm>
            <a:off x="159326" y="7376934"/>
            <a:ext cx="15170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Our Science teacher starts our lesson at 1 p.m. on Fridays.</a:t>
            </a:r>
            <a:endParaRPr/>
          </a:p>
        </p:txBody>
      </p:sp>
      <p:sp>
        <p:nvSpPr>
          <p:cNvPr id="234" name="Google Shape;234;p8"/>
          <p:cNvSpPr txBox="1"/>
          <p:nvPr/>
        </p:nvSpPr>
        <p:spPr>
          <a:xfrm>
            <a:off x="159325" y="8900934"/>
            <a:ext cx="151707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Do you make model at the weekend?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E4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 txBox="1"/>
          <p:nvPr/>
        </p:nvSpPr>
        <p:spPr>
          <a:xfrm>
            <a:off x="762000" y="762494"/>
            <a:ext cx="9266697" cy="256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78">
                <a:solidFill>
                  <a:srgbClr val="285648"/>
                </a:solidFill>
                <a:latin typeface="Luckiest Guy"/>
                <a:ea typeface="Luckiest Guy"/>
                <a:cs typeface="Luckiest Guy"/>
                <a:sym typeface="Luckiest Guy"/>
              </a:rPr>
              <a:t>GAME</a:t>
            </a:r>
            <a:endParaRPr/>
          </a:p>
          <a:p>
            <a:pPr marL="0" marR="0" lvl="0" indent="0" algn="l" rtl="0">
              <a:lnSpc>
                <a:spcPct val="99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78">
                <a:solidFill>
                  <a:srgbClr val="EF6D42"/>
                </a:solidFill>
                <a:latin typeface="Luckiest Guy"/>
                <a:ea typeface="Luckiest Guy"/>
                <a:cs typeface="Luckiest Guy"/>
                <a:sym typeface="Luckiest Guy"/>
              </a:rPr>
              <a:t>Sentence race</a:t>
            </a:r>
            <a:endParaRPr/>
          </a:p>
        </p:txBody>
      </p:sp>
      <p:pic>
        <p:nvPicPr>
          <p:cNvPr id="240" name="Google Shape;24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1934" y="392957"/>
            <a:ext cx="1556618" cy="144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6016" y="8916721"/>
            <a:ext cx="1548165" cy="81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31575" y="496336"/>
            <a:ext cx="887689" cy="124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9"/>
          <p:cNvSpPr txBox="1"/>
          <p:nvPr/>
        </p:nvSpPr>
        <p:spPr>
          <a:xfrm>
            <a:off x="853145" y="-75905"/>
            <a:ext cx="2449698" cy="162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78">
                <a:solidFill>
                  <a:srgbClr val="285648"/>
                </a:solidFill>
                <a:latin typeface="Luckiest Guy"/>
                <a:ea typeface="Luckiest Guy"/>
                <a:cs typeface="Luckiest Guy"/>
                <a:sym typeface="Luckiest Guy"/>
              </a:rPr>
              <a:t>"</a:t>
            </a:r>
            <a:endParaRPr/>
          </a:p>
        </p:txBody>
      </p:sp>
      <p:sp>
        <p:nvSpPr>
          <p:cNvPr id="244" name="Google Shape;244;p9"/>
          <p:cNvSpPr/>
          <p:nvPr/>
        </p:nvSpPr>
        <p:spPr>
          <a:xfrm>
            <a:off x="661067" y="3220144"/>
            <a:ext cx="9753600" cy="544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Work in group. In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5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 minutes.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1. Read the verbs on the board.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2. Take turns to make a sentence with the verb, using </a:t>
            </a:r>
            <a:r>
              <a:rPr lang="en-US" sz="4000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THE PRESENT SIMPLE</a:t>
            </a: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.</a:t>
            </a:r>
            <a:endParaRPr/>
          </a:p>
          <a:p>
            <a:pPr marL="0" marR="0" lvl="0" indent="0" algn="l" rtl="0"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3. Get 1 point for 1 correct sentence. The group with the most point wins.</a:t>
            </a:r>
            <a:endParaRPr/>
          </a:p>
        </p:txBody>
      </p:sp>
      <p:pic>
        <p:nvPicPr>
          <p:cNvPr id="245" name="Google Shape;24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93701" y="1222340"/>
            <a:ext cx="6230227" cy="728706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9"/>
          <p:cNvSpPr txBox="1"/>
          <p:nvPr/>
        </p:nvSpPr>
        <p:spPr>
          <a:xfrm rot="-838505">
            <a:off x="12020454" y="2922182"/>
            <a:ext cx="2057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have</a:t>
            </a:r>
            <a:endParaRPr/>
          </a:p>
        </p:txBody>
      </p:sp>
      <p:sp>
        <p:nvSpPr>
          <p:cNvPr id="247" name="Google Shape;247;p9"/>
          <p:cNvSpPr txBox="1"/>
          <p:nvPr/>
        </p:nvSpPr>
        <p:spPr>
          <a:xfrm rot="563205">
            <a:off x="14454589" y="2685321"/>
            <a:ext cx="1208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do</a:t>
            </a:r>
            <a:endParaRPr/>
          </a:p>
        </p:txBody>
      </p:sp>
      <p:sp>
        <p:nvSpPr>
          <p:cNvPr id="248" name="Google Shape;248;p9"/>
          <p:cNvSpPr txBox="1"/>
          <p:nvPr/>
        </p:nvSpPr>
        <p:spPr>
          <a:xfrm rot="-388247">
            <a:off x="13074599" y="3783739"/>
            <a:ext cx="15914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play</a:t>
            </a:r>
            <a:endParaRPr/>
          </a:p>
        </p:txBody>
      </p:sp>
      <p:sp>
        <p:nvSpPr>
          <p:cNvPr id="249" name="Google Shape;249;p9"/>
          <p:cNvSpPr txBox="1"/>
          <p:nvPr/>
        </p:nvSpPr>
        <p:spPr>
          <a:xfrm rot="315746">
            <a:off x="15999507" y="6667409"/>
            <a:ext cx="15914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like</a:t>
            </a:r>
            <a:endParaRPr/>
          </a:p>
        </p:txBody>
      </p:sp>
      <p:sp>
        <p:nvSpPr>
          <p:cNvPr id="250" name="Google Shape;250;p9"/>
          <p:cNvSpPr txBox="1"/>
          <p:nvPr/>
        </p:nvSpPr>
        <p:spPr>
          <a:xfrm rot="563205">
            <a:off x="14886164" y="4757340"/>
            <a:ext cx="16666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enjoy</a:t>
            </a:r>
            <a:endParaRPr/>
          </a:p>
        </p:txBody>
      </p:sp>
      <p:sp>
        <p:nvSpPr>
          <p:cNvPr id="251" name="Google Shape;251;p9"/>
          <p:cNvSpPr txBox="1"/>
          <p:nvPr/>
        </p:nvSpPr>
        <p:spPr>
          <a:xfrm rot="-457397">
            <a:off x="12215847" y="5242454"/>
            <a:ext cx="16666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start</a:t>
            </a:r>
            <a:endParaRPr/>
          </a:p>
        </p:txBody>
      </p:sp>
      <p:sp>
        <p:nvSpPr>
          <p:cNvPr id="252" name="Google Shape;252;p9"/>
          <p:cNvSpPr txBox="1"/>
          <p:nvPr/>
        </p:nvSpPr>
        <p:spPr>
          <a:xfrm rot="186425">
            <a:off x="13148412" y="6290272"/>
            <a:ext cx="231545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spend</a:t>
            </a:r>
            <a:endParaRPr/>
          </a:p>
        </p:txBody>
      </p:sp>
      <p:sp>
        <p:nvSpPr>
          <p:cNvPr id="253" name="Google Shape;253;p9"/>
          <p:cNvSpPr txBox="1"/>
          <p:nvPr/>
        </p:nvSpPr>
        <p:spPr>
          <a:xfrm>
            <a:off x="14337310" y="7270208"/>
            <a:ext cx="20565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watch</a:t>
            </a:r>
            <a:endParaRPr/>
          </a:p>
        </p:txBody>
      </p:sp>
      <p:sp>
        <p:nvSpPr>
          <p:cNvPr id="254" name="Google Shape;254;p9"/>
          <p:cNvSpPr txBox="1"/>
          <p:nvPr/>
        </p:nvSpPr>
        <p:spPr>
          <a:xfrm>
            <a:off x="15939919" y="2773150"/>
            <a:ext cx="20565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285648"/>
                </a:solidFill>
                <a:latin typeface="Fredoka One"/>
                <a:ea typeface="Fredoka One"/>
                <a:cs typeface="Fredoka One"/>
                <a:sym typeface="Fredoka One"/>
              </a:rPr>
              <a:t>write</a:t>
            </a:r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11493701" y="8693463"/>
            <a:ext cx="62302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rgbClr val="EF6D42"/>
                </a:solidFill>
                <a:latin typeface="Fredoka One"/>
                <a:ea typeface="Fredoka One"/>
                <a:cs typeface="Fredoka One"/>
                <a:sym typeface="Fredoka One"/>
              </a:rPr>
              <a:t>Example: </a:t>
            </a:r>
            <a:r>
              <a:rPr lang="en-US"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I play tennis every afternoon.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1027</Words>
  <Application>Microsoft Macintosh PowerPoint</Application>
  <PresentationFormat>Custom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Arial</vt:lpstr>
      <vt:lpstr>Fredoka One</vt:lpstr>
      <vt:lpstr>Arimo</vt:lpstr>
      <vt:lpstr>Luckiest Guy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Hanh Nguyen</cp:lastModifiedBy>
  <cp:revision>3</cp:revision>
  <dcterms:created xsi:type="dcterms:W3CDTF">2006-08-16T00:00:00Z</dcterms:created>
  <dcterms:modified xsi:type="dcterms:W3CDTF">2022-09-14T01:26:44Z</dcterms:modified>
</cp:coreProperties>
</file>