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81" r:id="rId2"/>
    <p:sldId id="262" r:id="rId3"/>
    <p:sldId id="18827" r:id="rId4"/>
    <p:sldId id="256" r:id="rId5"/>
    <p:sldId id="287" r:id="rId6"/>
    <p:sldId id="299" r:id="rId7"/>
    <p:sldId id="288" r:id="rId8"/>
    <p:sldId id="290" r:id="rId9"/>
    <p:sldId id="289" r:id="rId10"/>
    <p:sldId id="291" r:id="rId11"/>
    <p:sldId id="298" r:id="rId12"/>
    <p:sldId id="292" r:id="rId13"/>
    <p:sldId id="295" r:id="rId14"/>
    <p:sldId id="300" r:id="rId15"/>
    <p:sldId id="301" r:id="rId16"/>
    <p:sldId id="302" r:id="rId17"/>
    <p:sldId id="283" r:id="rId18"/>
    <p:sldId id="307" r:id="rId19"/>
    <p:sldId id="303" r:id="rId20"/>
    <p:sldId id="308" r:id="rId21"/>
    <p:sldId id="309" r:id="rId22"/>
    <p:sldId id="304" r:id="rId23"/>
    <p:sldId id="310" r:id="rId24"/>
    <p:sldId id="311" r:id="rId25"/>
    <p:sldId id="305" r:id="rId26"/>
    <p:sldId id="312" r:id="rId27"/>
    <p:sldId id="313" r:id="rId28"/>
    <p:sldId id="306" r:id="rId29"/>
    <p:sldId id="263" r:id="rId30"/>
    <p:sldId id="314" r:id="rId31"/>
    <p:sldId id="284" r:id="rId32"/>
    <p:sldId id="316" r:id="rId33"/>
    <p:sldId id="317" r:id="rId34"/>
    <p:sldId id="285" r:id="rId35"/>
    <p:sldId id="274" r:id="rId36"/>
    <p:sldId id="318" r:id="rId37"/>
    <p:sldId id="319" r:id="rId38"/>
    <p:sldId id="286" r:id="rId39"/>
    <p:sldId id="276" r:id="rId40"/>
  </p:sldIdLst>
  <p:sldSz cx="18288000" cy="10287000"/>
  <p:notesSz cx="6858000" cy="9144000"/>
  <p:embeddedFontLst>
    <p:embeddedFont>
      <p:font typeface=".VnTime" panose="020B720000000000000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6452"/>
    <a:srgbClr val="EEECE1"/>
    <a:srgbClr val="EBD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364" autoAdjust="0"/>
  </p:normalViewPr>
  <p:slideViewPr>
    <p:cSldViewPr>
      <p:cViewPr varScale="1">
        <p:scale>
          <a:sx n="39" d="100"/>
          <a:sy n="39" d="100"/>
        </p:scale>
        <p:origin x="9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DE85B-32C1-424F-ABE3-FB89E1BEAB47}"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D2C4F-990B-46D3-B80F-3160CB15F3AC}" type="slidenum">
              <a:rPr lang="en-US" smtClean="0"/>
              <a:t>‹#›</a:t>
            </a:fld>
            <a:endParaRPr lang="en-US"/>
          </a:p>
        </p:txBody>
      </p:sp>
    </p:spTree>
    <p:extLst>
      <p:ext uri="{BB962C8B-B14F-4D97-AF65-F5344CB8AC3E}">
        <p14:creationId xmlns:p14="http://schemas.microsoft.com/office/powerpoint/2010/main" val="334082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Chiến tranh là mất mát, là đau thương nhưng cũng rất vinh quang, tự hào và kiêu hãnh. Và người chịu nỗ đau thương, mất mát nhiều nhất là những người phụ nữ Việt Nam anh hùng. Hình tượng người phụ nữ Việt Nam bất khuất, trung hậu, đảm đang, chịu thương chịu khó, chấp nhận hy sinh niềm hạnh phúc riêng tư của mình để người thân yêu của mình yên lòng ra mặt trận, dưới góc nhìn của mình, mỗi nhà văn đã phản ánh một cách trung thực hình tượng ấy trong tác phẩm của mình</a:t>
            </a:r>
            <a:r>
              <a:rPr lang="en-US" sz="1200" b="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Văn</a:t>
            </a:r>
            <a:r>
              <a:rPr lang="en-US" sz="1200" i="0" kern="1200" baseline="0" dirty="0">
                <a:solidFill>
                  <a:schemeClr val="tx1"/>
                </a:solidFill>
                <a:effectLst/>
                <a:latin typeface="+mn-lt"/>
                <a:ea typeface="+mn-ea"/>
                <a:cs typeface="+mn-cs"/>
              </a:rPr>
              <a:t> </a:t>
            </a:r>
            <a:r>
              <a:rPr lang="vi-VN" sz="1200" i="0" kern="1200" dirty="0">
                <a:solidFill>
                  <a:schemeClr val="tx1"/>
                </a:solidFill>
                <a:effectLst/>
                <a:latin typeface="+mn-lt"/>
                <a:ea typeface="+mn-ea"/>
                <a:cs typeface="+mn-cs"/>
              </a:rPr>
              <a:t>bản </a:t>
            </a:r>
            <a:r>
              <a:rPr lang="vi-VN" sz="1200" b="1" i="0" kern="1200" dirty="0">
                <a:solidFill>
                  <a:schemeClr val="tx1"/>
                </a:solidFill>
                <a:effectLst/>
                <a:latin typeface="+mn-lt"/>
                <a:ea typeface="+mn-ea"/>
                <a:cs typeface="+mn-cs"/>
              </a:rPr>
              <a:t>Người ngồi đợi trước hiên nhà</a:t>
            </a:r>
            <a:r>
              <a:rPr lang="vi-VN" sz="120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mà</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ngày</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hôm</a:t>
            </a:r>
            <a:r>
              <a:rPr lang="en-US" sz="1200" i="0" kern="1200" baseline="0" dirty="0">
                <a:solidFill>
                  <a:schemeClr val="tx1"/>
                </a:solidFill>
                <a:effectLst/>
                <a:latin typeface="+mn-lt"/>
                <a:ea typeface="+mn-ea"/>
                <a:cs typeface="+mn-cs"/>
              </a:rPr>
              <a:t> nay </a:t>
            </a:r>
            <a:r>
              <a:rPr lang="en-US" sz="1200" i="0" kern="1200" baseline="0" dirty="0" err="1">
                <a:solidFill>
                  <a:schemeClr val="tx1"/>
                </a:solidFill>
                <a:effectLst/>
                <a:latin typeface="+mn-lt"/>
                <a:ea typeface="+mn-ea"/>
                <a:cs typeface="+mn-cs"/>
              </a:rPr>
              <a:t>chúng</a:t>
            </a:r>
            <a:r>
              <a:rPr lang="en-US" sz="1200" i="0" kern="1200" baseline="0" dirty="0">
                <a:solidFill>
                  <a:schemeClr val="tx1"/>
                </a:solidFill>
                <a:effectLst/>
                <a:latin typeface="+mn-lt"/>
                <a:ea typeface="+mn-ea"/>
                <a:cs typeface="+mn-cs"/>
              </a:rPr>
              <a:t> ta </a:t>
            </a:r>
            <a:r>
              <a:rPr lang="en-US" sz="1200" i="0" kern="1200" baseline="0" dirty="0" err="1">
                <a:solidFill>
                  <a:schemeClr val="tx1"/>
                </a:solidFill>
                <a:effectLst/>
                <a:latin typeface="+mn-lt"/>
                <a:ea typeface="+mn-ea"/>
                <a:cs typeface="+mn-cs"/>
              </a:rPr>
              <a:t>tìm</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hiểu</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là</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một</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trong</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những</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tác</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phẩm</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nói</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lên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điều</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đó</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a:t>
            </a:fld>
            <a:endParaRPr lang="en-US"/>
          </a:p>
        </p:txBody>
      </p:sp>
    </p:spTree>
    <p:extLst>
      <p:ext uri="{BB962C8B-B14F-4D97-AF65-F5344CB8AC3E}">
        <p14:creationId xmlns:p14="http://schemas.microsoft.com/office/powerpoint/2010/main" val="422593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a:solidFill>
                  <a:schemeClr val="tx1"/>
                </a:solidFill>
                <a:effectLst/>
                <a:latin typeface="+mn-lt"/>
                <a:ea typeface="+mn-ea"/>
                <a:cs typeface="+mn-cs"/>
              </a:rPr>
              <a:t>Giáo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án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của</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Thảo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Nguyên</a:t>
            </a:r>
            <a:r>
              <a:rPr lang="en-US" sz="1200" i="0" kern="1200" baseline="0" dirty="0">
                <a:solidFill>
                  <a:schemeClr val="tx1"/>
                </a:solidFill>
                <a:effectLst/>
                <a:latin typeface="+mn-lt"/>
                <a:ea typeface="+mn-ea"/>
                <a:cs typeface="+mn-cs"/>
              </a:rPr>
              <a:t> 0979818956</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12</a:t>
            </a:fld>
            <a:endParaRPr lang="en-US"/>
          </a:p>
        </p:txBody>
      </p:sp>
    </p:spTree>
    <p:extLst>
      <p:ext uri="{BB962C8B-B14F-4D97-AF65-F5344CB8AC3E}">
        <p14:creationId xmlns:p14="http://schemas.microsoft.com/office/powerpoint/2010/main" val="106355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13</a:t>
            </a:fld>
            <a:endParaRPr lang="en-US"/>
          </a:p>
        </p:txBody>
      </p:sp>
    </p:spTree>
    <p:extLst>
      <p:ext uri="{BB962C8B-B14F-4D97-AF65-F5344CB8AC3E}">
        <p14:creationId xmlns:p14="http://schemas.microsoft.com/office/powerpoint/2010/main" val="408984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14</a:t>
            </a:fld>
            <a:endParaRPr lang="en-US"/>
          </a:p>
        </p:txBody>
      </p:sp>
    </p:spTree>
    <p:extLst>
      <p:ext uri="{BB962C8B-B14F-4D97-AF65-F5344CB8AC3E}">
        <p14:creationId xmlns:p14="http://schemas.microsoft.com/office/powerpoint/2010/main" val="299399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15</a:t>
            </a:fld>
            <a:endParaRPr lang="en-US"/>
          </a:p>
        </p:txBody>
      </p:sp>
    </p:spTree>
    <p:extLst>
      <p:ext uri="{BB962C8B-B14F-4D97-AF65-F5344CB8AC3E}">
        <p14:creationId xmlns:p14="http://schemas.microsoft.com/office/powerpoint/2010/main" val="225616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16</a:t>
            </a:fld>
            <a:endParaRPr lang="en-US"/>
          </a:p>
        </p:txBody>
      </p:sp>
    </p:spTree>
    <p:extLst>
      <p:ext uri="{BB962C8B-B14F-4D97-AF65-F5344CB8AC3E}">
        <p14:creationId xmlns:p14="http://schemas.microsoft.com/office/powerpoint/2010/main" val="402415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17</a:t>
            </a:fld>
            <a:endParaRPr lang="en-US"/>
          </a:p>
        </p:txBody>
      </p:sp>
    </p:spTree>
    <p:extLst>
      <p:ext uri="{BB962C8B-B14F-4D97-AF65-F5344CB8AC3E}">
        <p14:creationId xmlns:p14="http://schemas.microsoft.com/office/powerpoint/2010/main" val="364960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18</a:t>
            </a:fld>
            <a:endParaRPr lang="en-US"/>
          </a:p>
        </p:txBody>
      </p:sp>
    </p:spTree>
    <p:extLst>
      <p:ext uri="{BB962C8B-B14F-4D97-AF65-F5344CB8AC3E}">
        <p14:creationId xmlns:p14="http://schemas.microsoft.com/office/powerpoint/2010/main" val="96134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19</a:t>
            </a:fld>
            <a:endParaRPr lang="en-US"/>
          </a:p>
        </p:txBody>
      </p:sp>
    </p:spTree>
    <p:extLst>
      <p:ext uri="{BB962C8B-B14F-4D97-AF65-F5344CB8AC3E}">
        <p14:creationId xmlns:p14="http://schemas.microsoft.com/office/powerpoint/2010/main" val="426330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20</a:t>
            </a:fld>
            <a:endParaRPr lang="en-US"/>
          </a:p>
        </p:txBody>
      </p:sp>
    </p:spTree>
    <p:extLst>
      <p:ext uri="{BB962C8B-B14F-4D97-AF65-F5344CB8AC3E}">
        <p14:creationId xmlns:p14="http://schemas.microsoft.com/office/powerpoint/2010/main" val="161714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21</a:t>
            </a:fld>
            <a:endParaRPr lang="en-US"/>
          </a:p>
        </p:txBody>
      </p:sp>
    </p:spTree>
    <p:extLst>
      <p:ext uri="{BB962C8B-B14F-4D97-AF65-F5344CB8AC3E}">
        <p14:creationId xmlns:p14="http://schemas.microsoft.com/office/powerpoint/2010/main" val="117198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9D2C4F-990B-46D3-B80F-3160CB15F3AC}" type="slidenum">
              <a:rPr lang="en-US" smtClean="0"/>
              <a:t>2</a:t>
            </a:fld>
            <a:endParaRPr lang="en-US"/>
          </a:p>
        </p:txBody>
      </p:sp>
    </p:spTree>
    <p:extLst>
      <p:ext uri="{BB962C8B-B14F-4D97-AF65-F5344CB8AC3E}">
        <p14:creationId xmlns:p14="http://schemas.microsoft.com/office/powerpoint/2010/main" val="315962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22</a:t>
            </a:fld>
            <a:endParaRPr lang="en-US"/>
          </a:p>
        </p:txBody>
      </p:sp>
    </p:spTree>
    <p:extLst>
      <p:ext uri="{BB962C8B-B14F-4D97-AF65-F5344CB8AC3E}">
        <p14:creationId xmlns:p14="http://schemas.microsoft.com/office/powerpoint/2010/main" val="950768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23</a:t>
            </a:fld>
            <a:endParaRPr lang="en-US"/>
          </a:p>
        </p:txBody>
      </p:sp>
    </p:spTree>
    <p:extLst>
      <p:ext uri="{BB962C8B-B14F-4D97-AF65-F5344CB8AC3E}">
        <p14:creationId xmlns:p14="http://schemas.microsoft.com/office/powerpoint/2010/main" val="214959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24</a:t>
            </a:fld>
            <a:endParaRPr lang="en-US"/>
          </a:p>
        </p:txBody>
      </p:sp>
    </p:spTree>
    <p:extLst>
      <p:ext uri="{BB962C8B-B14F-4D97-AF65-F5344CB8AC3E}">
        <p14:creationId xmlns:p14="http://schemas.microsoft.com/office/powerpoint/2010/main" val="4196353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a:solidFill>
                  <a:schemeClr val="tx1"/>
                </a:solidFill>
                <a:effectLst/>
                <a:latin typeface="+mn-lt"/>
                <a:ea typeface="+mn-ea"/>
                <a:cs typeface="+mn-cs"/>
              </a:rPr>
              <a:t>Giáo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án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của</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Thảo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Nguyên</a:t>
            </a:r>
            <a:r>
              <a:rPr lang="en-US" sz="1200" i="0" kern="1200" baseline="0" dirty="0">
                <a:solidFill>
                  <a:schemeClr val="tx1"/>
                </a:solidFill>
                <a:effectLst/>
                <a:latin typeface="+mn-lt"/>
                <a:ea typeface="+mn-ea"/>
                <a:cs typeface="+mn-cs"/>
              </a:rPr>
              <a:t> 0979818956</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25</a:t>
            </a:fld>
            <a:endParaRPr lang="en-US"/>
          </a:p>
        </p:txBody>
      </p:sp>
    </p:spTree>
    <p:extLst>
      <p:ext uri="{BB962C8B-B14F-4D97-AF65-F5344CB8AC3E}">
        <p14:creationId xmlns:p14="http://schemas.microsoft.com/office/powerpoint/2010/main" val="1000680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26</a:t>
            </a:fld>
            <a:endParaRPr lang="en-US"/>
          </a:p>
        </p:txBody>
      </p:sp>
    </p:spTree>
    <p:extLst>
      <p:ext uri="{BB962C8B-B14F-4D97-AF65-F5344CB8AC3E}">
        <p14:creationId xmlns:p14="http://schemas.microsoft.com/office/powerpoint/2010/main" val="117992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27</a:t>
            </a:fld>
            <a:endParaRPr lang="en-US"/>
          </a:p>
        </p:txBody>
      </p:sp>
    </p:spTree>
    <p:extLst>
      <p:ext uri="{BB962C8B-B14F-4D97-AF65-F5344CB8AC3E}">
        <p14:creationId xmlns:p14="http://schemas.microsoft.com/office/powerpoint/2010/main" val="313576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a:solidFill>
                  <a:schemeClr val="tx1"/>
                </a:solidFill>
                <a:effectLst/>
                <a:latin typeface="+mn-lt"/>
                <a:ea typeface="+mn-ea"/>
                <a:cs typeface="+mn-cs"/>
              </a:rPr>
              <a:t>Giáo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án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của</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Thảo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Nguyên</a:t>
            </a:r>
            <a:r>
              <a:rPr lang="en-US" sz="1200" i="0" kern="1200" baseline="0" dirty="0">
                <a:solidFill>
                  <a:schemeClr val="tx1"/>
                </a:solidFill>
                <a:effectLst/>
                <a:latin typeface="+mn-lt"/>
                <a:ea typeface="+mn-ea"/>
                <a:cs typeface="+mn-cs"/>
              </a:rPr>
              <a:t> 0979818956</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28</a:t>
            </a:fld>
            <a:endParaRPr lang="en-US"/>
          </a:p>
        </p:txBody>
      </p:sp>
    </p:spTree>
    <p:extLst>
      <p:ext uri="{BB962C8B-B14F-4D97-AF65-F5344CB8AC3E}">
        <p14:creationId xmlns:p14="http://schemas.microsoft.com/office/powerpoint/2010/main" val="1288472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29</a:t>
            </a:fld>
            <a:endParaRPr lang="en-US"/>
          </a:p>
        </p:txBody>
      </p:sp>
    </p:spTree>
    <p:extLst>
      <p:ext uri="{BB962C8B-B14F-4D97-AF65-F5344CB8AC3E}">
        <p14:creationId xmlns:p14="http://schemas.microsoft.com/office/powerpoint/2010/main" val="9844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30</a:t>
            </a:fld>
            <a:endParaRPr lang="en-US"/>
          </a:p>
        </p:txBody>
      </p:sp>
    </p:spTree>
    <p:extLst>
      <p:ext uri="{BB962C8B-B14F-4D97-AF65-F5344CB8AC3E}">
        <p14:creationId xmlns:p14="http://schemas.microsoft.com/office/powerpoint/2010/main" val="228888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32</a:t>
            </a:fld>
            <a:endParaRPr lang="en-US"/>
          </a:p>
        </p:txBody>
      </p:sp>
    </p:spTree>
    <p:extLst>
      <p:ext uri="{BB962C8B-B14F-4D97-AF65-F5344CB8AC3E}">
        <p14:creationId xmlns:p14="http://schemas.microsoft.com/office/powerpoint/2010/main" val="62499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4</a:t>
            </a:fld>
            <a:endParaRPr lang="en-US"/>
          </a:p>
        </p:txBody>
      </p:sp>
    </p:spTree>
    <p:extLst>
      <p:ext uri="{BB962C8B-B14F-4D97-AF65-F5344CB8AC3E}">
        <p14:creationId xmlns:p14="http://schemas.microsoft.com/office/powerpoint/2010/main" val="300343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33</a:t>
            </a:fld>
            <a:endParaRPr lang="en-US"/>
          </a:p>
        </p:txBody>
      </p:sp>
    </p:spTree>
    <p:extLst>
      <p:ext uri="{BB962C8B-B14F-4D97-AF65-F5344CB8AC3E}">
        <p14:creationId xmlns:p14="http://schemas.microsoft.com/office/powerpoint/2010/main" val="100455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a:solidFill>
                  <a:schemeClr val="tx1"/>
                </a:solidFill>
                <a:effectLst/>
                <a:latin typeface="+mn-lt"/>
                <a:ea typeface="+mn-ea"/>
                <a:cs typeface="+mn-cs"/>
              </a:rPr>
              <a:t>Giáo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án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của</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Thảo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Nguyên</a:t>
            </a:r>
            <a:r>
              <a:rPr lang="en-US" sz="1200" i="0" kern="1200" baseline="0" dirty="0">
                <a:solidFill>
                  <a:schemeClr val="tx1"/>
                </a:solidFill>
                <a:effectLst/>
                <a:latin typeface="+mn-lt"/>
                <a:ea typeface="+mn-ea"/>
                <a:cs typeface="+mn-cs"/>
              </a:rPr>
              <a:t> 0979818956</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34</a:t>
            </a:fld>
            <a:endParaRPr lang="en-US"/>
          </a:p>
        </p:txBody>
      </p:sp>
    </p:spTree>
    <p:extLst>
      <p:ext uri="{BB962C8B-B14F-4D97-AF65-F5344CB8AC3E}">
        <p14:creationId xmlns:p14="http://schemas.microsoft.com/office/powerpoint/2010/main" val="3327548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36</a:t>
            </a:fld>
            <a:endParaRPr lang="en-US"/>
          </a:p>
        </p:txBody>
      </p:sp>
    </p:spTree>
    <p:extLst>
      <p:ext uri="{BB962C8B-B14F-4D97-AF65-F5344CB8AC3E}">
        <p14:creationId xmlns:p14="http://schemas.microsoft.com/office/powerpoint/2010/main" val="327015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a:solidFill>
                  <a:schemeClr val="tx1"/>
                </a:solidFill>
                <a:effectLst/>
                <a:latin typeface="+mn-lt"/>
                <a:ea typeface="+mn-ea"/>
                <a:cs typeface="+mn-cs"/>
              </a:rPr>
              <a:t>Giáo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án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của</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Thảo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Nguyên</a:t>
            </a:r>
            <a:r>
              <a:rPr lang="en-US" sz="1200" i="0" kern="1200" baseline="0" dirty="0">
                <a:solidFill>
                  <a:schemeClr val="tx1"/>
                </a:solidFill>
                <a:effectLst/>
                <a:latin typeface="+mn-lt"/>
                <a:ea typeface="+mn-ea"/>
                <a:cs typeface="+mn-cs"/>
              </a:rPr>
              <a:t> 0979818956</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37</a:t>
            </a:fld>
            <a:endParaRPr lang="en-US"/>
          </a:p>
        </p:txBody>
      </p:sp>
    </p:spTree>
    <p:extLst>
      <p:ext uri="{BB962C8B-B14F-4D97-AF65-F5344CB8AC3E}">
        <p14:creationId xmlns:p14="http://schemas.microsoft.com/office/powerpoint/2010/main" val="1858813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Hs</a:t>
            </a:r>
            <a:r>
              <a:rPr lang="en-US" baseline="0" dirty="0"/>
              <a:t> </a:t>
            </a:r>
            <a:r>
              <a:rPr lang="en-US" baseline="0" dirty="0" err="1"/>
              <a:t>lựa</a:t>
            </a:r>
            <a:r>
              <a:rPr lang="en-US" baseline="0" dirty="0"/>
              <a:t> </a:t>
            </a:r>
            <a:r>
              <a:rPr lang="en-US" baseline="0" dirty="0" err="1"/>
              <a:t>chọn</a:t>
            </a:r>
            <a:r>
              <a:rPr lang="en-US" baseline="0" dirty="0"/>
              <a:t> 1 </a:t>
            </a:r>
            <a:r>
              <a:rPr lang="en-US" baseline="0" dirty="0" err="1"/>
              <a:t>trong</a:t>
            </a:r>
            <a:r>
              <a:rPr lang="en-US" baseline="0" dirty="0"/>
              <a:t> 2 </a:t>
            </a:r>
            <a:r>
              <a:rPr lang="en-US" baseline="0" dirty="0" err="1"/>
              <a:t>vấn</a:t>
            </a:r>
            <a:r>
              <a:rPr lang="en-US" baseline="0" dirty="0"/>
              <a:t> </a:t>
            </a:r>
            <a:r>
              <a:rPr lang="en-US" baseline="0" dirty="0" err="1"/>
              <a:t>đề</a:t>
            </a:r>
            <a:r>
              <a:rPr lang="en-US" baseline="0" dirty="0"/>
              <a:t>, </a:t>
            </a:r>
            <a:r>
              <a:rPr lang="en-US" baseline="0" dirty="0" err="1"/>
              <a:t>suy</a:t>
            </a:r>
            <a:r>
              <a:rPr lang="en-US" baseline="0" dirty="0"/>
              <a:t> </a:t>
            </a:r>
            <a:r>
              <a:rPr lang="en-US" baseline="0" dirty="0" err="1"/>
              <a:t>nghĩ</a:t>
            </a:r>
            <a:r>
              <a:rPr lang="en-US" baseline="0" dirty="0"/>
              <a:t> </a:t>
            </a:r>
            <a:r>
              <a:rPr lang="en-US" baseline="0" dirty="0" err="1"/>
              <a:t>và</a:t>
            </a:r>
            <a:r>
              <a:rPr lang="en-US" baseline="0" dirty="0"/>
              <a:t> </a:t>
            </a:r>
            <a:r>
              <a:rPr lang="en-US" baseline="0" dirty="0" err="1"/>
              <a:t>trình</a:t>
            </a:r>
            <a:r>
              <a:rPr lang="en-US" baseline="0" dirty="0"/>
              <a:t> </a:t>
            </a:r>
            <a:r>
              <a:rPr lang="en-US" baseline="0" dirty="0" err="1"/>
              <a:t>bày</a:t>
            </a:r>
            <a:r>
              <a:rPr lang="en-US" baseline="0" dirty="0"/>
              <a:t> ý </a:t>
            </a:r>
            <a:r>
              <a:rPr lang="en-US" baseline="0" dirty="0" err="1"/>
              <a:t>kiến</a:t>
            </a:r>
            <a:r>
              <a:rPr lang="en-US" baseline="0" dirty="0"/>
              <a:t> </a:t>
            </a:r>
            <a:r>
              <a:rPr lang="en-US" baseline="0" dirty="0" err="1"/>
              <a:t>của</a:t>
            </a:r>
            <a:r>
              <a:rPr lang="en-US" baseline="0" dirty="0"/>
              <a:t> </a:t>
            </a:r>
            <a:r>
              <a:rPr lang="en-US" baseline="0" dirty="0" err="1"/>
              <a:t>mình</a:t>
            </a:r>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39</a:t>
            </a:fld>
            <a:endParaRPr lang="en-US"/>
          </a:p>
        </p:txBody>
      </p:sp>
    </p:spTree>
    <p:extLst>
      <p:ext uri="{BB962C8B-B14F-4D97-AF65-F5344CB8AC3E}">
        <p14:creationId xmlns:p14="http://schemas.microsoft.com/office/powerpoint/2010/main" val="128029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5</a:t>
            </a:fld>
            <a:endParaRPr lang="en-US"/>
          </a:p>
        </p:txBody>
      </p:sp>
    </p:spTree>
    <p:extLst>
      <p:ext uri="{BB962C8B-B14F-4D97-AF65-F5344CB8AC3E}">
        <p14:creationId xmlns:p14="http://schemas.microsoft.com/office/powerpoint/2010/main" val="194736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a:solidFill>
                  <a:schemeClr val="tx1"/>
                </a:solidFill>
                <a:effectLst/>
                <a:latin typeface="+mn-lt"/>
                <a:ea typeface="+mn-ea"/>
                <a:cs typeface="+mn-cs"/>
              </a:rPr>
              <a:t>Giáo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án</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của</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Thảo</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Nguyên</a:t>
            </a:r>
            <a:r>
              <a:rPr lang="en-US" sz="1200" i="0" kern="1200" baseline="0" dirty="0">
                <a:solidFill>
                  <a:schemeClr val="tx1"/>
                </a:solidFill>
                <a:effectLst/>
                <a:latin typeface="+mn-lt"/>
                <a:ea typeface="+mn-ea"/>
                <a:cs typeface="+mn-cs"/>
              </a:rPr>
              <a:t> 0979818956</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6</a:t>
            </a:fld>
            <a:endParaRPr lang="en-US"/>
          </a:p>
        </p:txBody>
      </p:sp>
    </p:spTree>
    <p:extLst>
      <p:ext uri="{BB962C8B-B14F-4D97-AF65-F5344CB8AC3E}">
        <p14:creationId xmlns:p14="http://schemas.microsoft.com/office/powerpoint/2010/main" val="172102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7</a:t>
            </a:fld>
            <a:endParaRPr lang="en-US"/>
          </a:p>
        </p:txBody>
      </p:sp>
    </p:spTree>
    <p:extLst>
      <p:ext uri="{BB962C8B-B14F-4D97-AF65-F5344CB8AC3E}">
        <p14:creationId xmlns:p14="http://schemas.microsoft.com/office/powerpoint/2010/main" val="16287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8</a:t>
            </a:fld>
            <a:endParaRPr lang="en-US"/>
          </a:p>
        </p:txBody>
      </p:sp>
    </p:spTree>
    <p:extLst>
      <p:ext uri="{BB962C8B-B14F-4D97-AF65-F5344CB8AC3E}">
        <p14:creationId xmlns:p14="http://schemas.microsoft.com/office/powerpoint/2010/main" val="213103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9</a:t>
            </a:fld>
            <a:endParaRPr lang="en-US"/>
          </a:p>
        </p:txBody>
      </p:sp>
    </p:spTree>
    <p:extLst>
      <p:ext uri="{BB962C8B-B14F-4D97-AF65-F5344CB8AC3E}">
        <p14:creationId xmlns:p14="http://schemas.microsoft.com/office/powerpoint/2010/main" val="145914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10</a:t>
            </a:fld>
            <a:endParaRPr lang="en-US"/>
          </a:p>
        </p:txBody>
      </p:sp>
    </p:spTree>
    <p:extLst>
      <p:ext uri="{BB962C8B-B14F-4D97-AF65-F5344CB8AC3E}">
        <p14:creationId xmlns:p14="http://schemas.microsoft.com/office/powerpoint/2010/main" val="316888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5.png"/><Relationship Id="rId5" Type="http://schemas.openxmlformats.org/officeDocument/2006/relationships/image" Target="../media/image23.png"/><Relationship Id="rId10" Type="http://schemas.openxmlformats.org/officeDocument/2006/relationships/image" Target="../media/image16.svg"/><Relationship Id="rId4" Type="http://schemas.openxmlformats.org/officeDocument/2006/relationships/image" Target="../media/image22.sv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png"/><Relationship Id="rId7"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6.sv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14.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60.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44.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0.sv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5.png"/><Relationship Id="rId7"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80.png"/><Relationship Id="rId5" Type="http://schemas.openxmlformats.org/officeDocument/2006/relationships/image" Target="../media/image50.png"/><Relationship Id="rId10" Type="http://schemas.openxmlformats.org/officeDocument/2006/relationships/image" Target="../media/image79.jpeg"/><Relationship Id="rId4" Type="http://schemas.openxmlformats.org/officeDocument/2006/relationships/image" Target="../media/image6.svg"/><Relationship Id="rId9" Type="http://schemas.openxmlformats.org/officeDocument/2006/relationships/image" Target="../media/image78.jpe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2.sv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10" Type="http://schemas.openxmlformats.org/officeDocument/2006/relationships/image" Target="../media/image87.png"/><Relationship Id="rId4" Type="http://schemas.openxmlformats.org/officeDocument/2006/relationships/image" Target="../media/image23.png"/><Relationship Id="rId9" Type="http://schemas.openxmlformats.org/officeDocument/2006/relationships/image" Target="../media/image16.svg"/></Relationships>
</file>

<file path=ppt/slides/_rels/slide32.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57.png"/><Relationship Id="rId7"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57.png"/><Relationship Id="rId7"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92.png"/><Relationship Id="rId5" Type="http://schemas.openxmlformats.org/officeDocument/2006/relationships/image" Target="../media/image23.png"/><Relationship Id="rId10" Type="http://schemas.openxmlformats.org/officeDocument/2006/relationships/image" Target="../media/image16.svg"/><Relationship Id="rId4" Type="http://schemas.openxmlformats.org/officeDocument/2006/relationships/image" Target="../media/image22.sv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10" Type="http://schemas.openxmlformats.org/officeDocument/2006/relationships/image" Target="../media/image93.png"/><Relationship Id="rId4" Type="http://schemas.openxmlformats.org/officeDocument/2006/relationships/image" Target="../media/image23.png"/><Relationship Id="rId9" Type="http://schemas.openxmlformats.org/officeDocument/2006/relationships/image" Target="../media/image16.svg"/></Relationships>
</file>

<file path=ppt/slides/_rels/slide3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sv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16.svg"/><Relationship Id="rId4" Type="http://schemas.openxmlformats.org/officeDocument/2006/relationships/image" Target="../media/image22.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49130">
            <a:off x="-1577160" y="7170126"/>
            <a:ext cx="6380533" cy="4176349"/>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68775">
            <a:off x="-1595429" y="-2329458"/>
            <a:ext cx="5248259" cy="569559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97886">
            <a:off x="14678243" y="8253015"/>
            <a:ext cx="5162115" cy="4303651"/>
          </a:xfrm>
          <a:prstGeom prst="rect">
            <a:avLst/>
          </a:prstGeom>
        </p:spPr>
      </p:pic>
      <p:grpSp>
        <p:nvGrpSpPr>
          <p:cNvPr id="23" name="Group 22"/>
          <p:cNvGrpSpPr/>
          <p:nvPr/>
        </p:nvGrpSpPr>
        <p:grpSpPr>
          <a:xfrm>
            <a:off x="9214422" y="1257300"/>
            <a:ext cx="8608536" cy="7248826"/>
            <a:chOff x="6324600" y="1187808"/>
            <a:chExt cx="9829800" cy="7666290"/>
          </a:xfrm>
        </p:grpSpPr>
        <p:pic>
          <p:nvPicPr>
            <p:cNvPr id="24" name="Picture 23"/>
            <p:cNvPicPr>
              <a:picLocks noChangeAspect="1"/>
            </p:cNvPicPr>
            <p:nvPr/>
          </p:nvPicPr>
          <p:blipFill>
            <a:blip r:embed="rId9"/>
            <a:srcRect t="1136" r="56865" b="55330"/>
            <a:stretch>
              <a:fillRect/>
            </a:stretch>
          </p:blipFill>
          <p:spPr>
            <a:xfrm>
              <a:off x="63246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25" name="Picture 24"/>
            <p:cNvPicPr>
              <a:picLocks noChangeAspect="1"/>
            </p:cNvPicPr>
            <p:nvPr/>
          </p:nvPicPr>
          <p:blipFill>
            <a:blip r:embed="rId9"/>
            <a:srcRect l="52073" t="1136" r="4793" b="55330"/>
            <a:stretch>
              <a:fillRect/>
            </a:stretch>
          </p:blipFill>
          <p:spPr>
            <a:xfrm>
              <a:off x="113538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26" name="Picture 25"/>
            <p:cNvPicPr>
              <a:picLocks noChangeAspect="1"/>
            </p:cNvPicPr>
            <p:nvPr/>
          </p:nvPicPr>
          <p:blipFill>
            <a:blip r:embed="rId9"/>
            <a:srcRect t="47884" r="57069" b="8582"/>
            <a:stretch>
              <a:fillRect/>
            </a:stretch>
          </p:blipFill>
          <p:spPr>
            <a:xfrm>
              <a:off x="6347253" y="5071538"/>
              <a:ext cx="4777947" cy="3782560"/>
            </a:xfrm>
            <a:custGeom>
              <a:avLst/>
              <a:gdLst>
                <a:gd name="connsiteX0" fmla="*/ 607786 w 4777947"/>
                <a:gd name="connsiteY0" fmla="*/ 0 h 3782560"/>
                <a:gd name="connsiteX1" fmla="*/ 4147508 w 4777947"/>
                <a:gd name="connsiteY1" fmla="*/ 0 h 3782560"/>
                <a:gd name="connsiteX2" fmla="*/ 4777947 w 4777947"/>
                <a:gd name="connsiteY2" fmla="*/ 630439 h 3782560"/>
                <a:gd name="connsiteX3" fmla="*/ 4777947 w 4777947"/>
                <a:gd name="connsiteY3" fmla="*/ 3152121 h 3782560"/>
                <a:gd name="connsiteX4" fmla="*/ 4147508 w 4777947"/>
                <a:gd name="connsiteY4" fmla="*/ 3782560 h 3782560"/>
                <a:gd name="connsiteX5" fmla="*/ 607786 w 4777947"/>
                <a:gd name="connsiteY5" fmla="*/ 3782560 h 3782560"/>
                <a:gd name="connsiteX6" fmla="*/ 26890 w 4777947"/>
                <a:gd name="connsiteY6" fmla="*/ 3397516 h 3782560"/>
                <a:gd name="connsiteX7" fmla="*/ 0 w 4777947"/>
                <a:gd name="connsiteY7" fmla="*/ 3310891 h 3782560"/>
                <a:gd name="connsiteX8" fmla="*/ 0 w 4777947"/>
                <a:gd name="connsiteY8" fmla="*/ 471669 h 3782560"/>
                <a:gd name="connsiteX9" fmla="*/ 26890 w 4777947"/>
                <a:gd name="connsiteY9" fmla="*/ 385044 h 3782560"/>
                <a:gd name="connsiteX10" fmla="*/ 607786 w 4777947"/>
                <a:gd name="connsiteY10"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7947" h="3782560">
                  <a:moveTo>
                    <a:pt x="607786" y="0"/>
                  </a:moveTo>
                  <a:lnTo>
                    <a:pt x="4147508" y="0"/>
                  </a:lnTo>
                  <a:cubicBezTo>
                    <a:pt x="4495690" y="0"/>
                    <a:pt x="4777947" y="282257"/>
                    <a:pt x="4777947" y="630439"/>
                  </a:cubicBezTo>
                  <a:lnTo>
                    <a:pt x="4777947" y="3152121"/>
                  </a:lnTo>
                  <a:cubicBezTo>
                    <a:pt x="4777947" y="3500303"/>
                    <a:pt x="4495690" y="3782560"/>
                    <a:pt x="4147508" y="3782560"/>
                  </a:cubicBezTo>
                  <a:lnTo>
                    <a:pt x="607786" y="3782560"/>
                  </a:lnTo>
                  <a:cubicBezTo>
                    <a:pt x="346650" y="3782560"/>
                    <a:pt x="122596" y="3623790"/>
                    <a:pt x="26890" y="3397516"/>
                  </a:cubicBezTo>
                  <a:lnTo>
                    <a:pt x="0" y="3310891"/>
                  </a:lnTo>
                  <a:lnTo>
                    <a:pt x="0" y="471669"/>
                  </a:lnTo>
                  <a:lnTo>
                    <a:pt x="26890" y="385044"/>
                  </a:lnTo>
                  <a:cubicBezTo>
                    <a:pt x="122596" y="158770"/>
                    <a:pt x="346650" y="0"/>
                    <a:pt x="607786" y="0"/>
                  </a:cubicBezTo>
                  <a:close/>
                </a:path>
              </a:pathLst>
            </a:custGeom>
          </p:spPr>
        </p:pic>
        <p:pic>
          <p:nvPicPr>
            <p:cNvPr id="27" name="Picture 26"/>
            <p:cNvPicPr>
              <a:picLocks noChangeAspect="1"/>
            </p:cNvPicPr>
            <p:nvPr/>
          </p:nvPicPr>
          <p:blipFill>
            <a:blip r:embed="rId9"/>
            <a:srcRect l="52073" t="48393" r="4793" b="8073"/>
            <a:stretch>
              <a:fillRect/>
            </a:stretch>
          </p:blipFill>
          <p:spPr>
            <a:xfrm>
              <a:off x="11353800" y="507153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grpSp>
      <p:pic>
        <p:nvPicPr>
          <p:cNvPr id="29"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5661" y="2247900"/>
            <a:ext cx="8638402" cy="551464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220564" y="6956501"/>
            <a:ext cx="2281153" cy="3544950"/>
          </a:xfrm>
          <a:prstGeom prst="rect">
            <a:avLst/>
          </a:prstGeom>
        </p:spPr>
      </p:pic>
      <p:pic>
        <p:nvPicPr>
          <p:cNvPr id="2" name="Picture 1"/>
          <p:cNvPicPr>
            <a:picLocks noChangeAspect="1"/>
          </p:cNvPicPr>
          <p:nvPr/>
        </p:nvPicPr>
        <p:blipFill>
          <a:blip r:embed="rId14"/>
          <a:stretch>
            <a:fillRect/>
          </a:stretch>
        </p:blipFill>
        <p:spPr>
          <a:xfrm>
            <a:off x="406535" y="3094823"/>
            <a:ext cx="8797290" cy="4298053"/>
          </a:xfrm>
          <a:prstGeom prst="rect">
            <a:avLst/>
          </a:prstGeom>
        </p:spPr>
      </p:pic>
    </p:spTree>
    <p:extLst>
      <p:ext uri="{BB962C8B-B14F-4D97-AF65-F5344CB8AC3E}">
        <p14:creationId xmlns:p14="http://schemas.microsoft.com/office/powerpoint/2010/main" val="181322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87030" y="2742725"/>
            <a:ext cx="10354911" cy="2733056"/>
          </a:xfrm>
          <a:prstGeom prst="rect">
            <a:avLst/>
          </a:prstGeom>
        </p:spPr>
        <p:txBody>
          <a:bodyPr wrap="square">
            <a:spAutoFit/>
          </a:bodyPr>
          <a:lstStyle/>
          <a:p>
            <a:pPr algn="just">
              <a:lnSpc>
                <a:spcPct val="130000"/>
              </a:lnSpc>
            </a:pPr>
            <a:r>
              <a:rPr lang="vi-VN" sz="4400" dirty="0">
                <a:latin typeface="+mj-lt"/>
              </a:rPr>
              <a:t>- </a:t>
            </a:r>
            <a:r>
              <a:rPr lang="vi-VN" sz="4400" b="1" dirty="0">
                <a:latin typeface="+mj-lt"/>
              </a:rPr>
              <a:t>Xuất </a:t>
            </a:r>
            <a:r>
              <a:rPr lang="en-US" sz="4400" b="1" dirty="0">
                <a:latin typeface="Times New Roman" panose="02020603050405020304" pitchFamily="18" charset="0"/>
                <a:cs typeface="Times New Roman" panose="02020603050405020304" pitchFamily="18" charset="0"/>
              </a:rPr>
              <a:t>x</a:t>
            </a:r>
            <a:r>
              <a:rPr lang="vi-VN" sz="4400" b="1" dirty="0">
                <a:latin typeface="+mj-lt"/>
              </a:rPr>
              <a:t>ứ</a:t>
            </a:r>
            <a:r>
              <a:rPr lang="vi-VN" sz="4400" dirty="0">
                <a:latin typeface="+mj-lt"/>
              </a:rPr>
              <a:t>: Trích trong </a:t>
            </a:r>
            <a:r>
              <a:rPr lang="vi-VN" sz="4400" i="1" dirty="0">
                <a:latin typeface="+mj-lt"/>
              </a:rPr>
              <a:t>Thành phố - những thước phim quay chậm,</a:t>
            </a:r>
            <a:r>
              <a:rPr lang="vi-VN" sz="4400" dirty="0">
                <a:latin typeface="+mj-lt"/>
              </a:rPr>
              <a:t> NXB Trẻ, TP. Hồ Chí Minh, 2018. </a:t>
            </a:r>
            <a:endParaRPr lang="vi-VN" sz="4400" i="1" dirty="0">
              <a:latin typeface="+mj-lt"/>
            </a:endParaRPr>
          </a:p>
        </p:txBody>
      </p:sp>
      <p:grpSp>
        <p:nvGrpSpPr>
          <p:cNvPr id="8" name="Group 7"/>
          <p:cNvGrpSpPr/>
          <p:nvPr/>
        </p:nvGrpSpPr>
        <p:grpSpPr>
          <a:xfrm>
            <a:off x="12115800" y="2579351"/>
            <a:ext cx="5486400" cy="7202267"/>
            <a:chOff x="594360" y="2377115"/>
            <a:chExt cx="5486400" cy="7202267"/>
          </a:xfrm>
        </p:grpSpPr>
        <p:grpSp>
          <p:nvGrpSpPr>
            <p:cNvPr id="5" name="Group 5"/>
            <p:cNvGrpSpPr/>
            <p:nvPr/>
          </p:nvGrpSpPr>
          <p:grpSpPr>
            <a:xfrm>
              <a:off x="594360" y="2377115"/>
              <a:ext cx="5486400" cy="7202267"/>
              <a:chOff x="0" y="0"/>
              <a:chExt cx="8654477" cy="12232393"/>
            </a:xfrm>
            <a:solidFill>
              <a:schemeClr val="bg2"/>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pic>
          <p:nvPicPr>
            <p:cNvPr id="1026" name="Picture 2" descr="Mua Thành Phố - Những Thước Phim Quay Chậm tại Nhà sách Fahasa"/>
            <p:cNvPicPr>
              <a:picLocks noChangeAspect="1" noChangeArrowheads="1"/>
            </p:cNvPicPr>
            <p:nvPr/>
          </p:nvPicPr>
          <p:blipFill rotWithShape="1">
            <a:blip r:embed="rId3">
              <a:extLst>
                <a:ext uri="{28A0092B-C50C-407E-A947-70E740481C1C}">
                  <a14:useLocalDpi xmlns:a14="http://schemas.microsoft.com/office/drawing/2010/main" val="0"/>
                </a:ext>
              </a:extLst>
            </a:blip>
            <a:srcRect l="15339" t="3950" r="21113" b="4016"/>
            <a:stretch/>
          </p:blipFill>
          <p:spPr bwMode="auto">
            <a:xfrm>
              <a:off x="1127760" y="2662319"/>
              <a:ext cx="4579141" cy="66318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387030" y="5475781"/>
            <a:ext cx="10354911" cy="972574"/>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loại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vi-VN" sz="4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4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87030" y="2742725"/>
            <a:ext cx="10354911" cy="1765035"/>
          </a:xfrm>
          <a:prstGeom prst="rect">
            <a:avLst/>
          </a:prstGeom>
        </p:spPr>
        <p:txBody>
          <a:bodyPr wrap="square">
            <a:spAutoFit/>
          </a:bodyPr>
          <a:lstStyle/>
          <a:p>
            <a:pPr algn="just">
              <a:lnSpc>
                <a:spcPct val="130000"/>
              </a:lnSpc>
            </a:pP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Người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ngồi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đợi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trước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hiên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nhà</a:t>
            </a:r>
            <a:r>
              <a:rPr lang="en-US" sz="4400" b="1" i="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a:t>
            </a:r>
            <a:endParaRPr lang="vi-VN" sz="4400" i="1" dirty="0">
              <a:latin typeface="+mj-lt"/>
            </a:endParaRPr>
          </a:p>
        </p:txBody>
      </p:sp>
      <p:grpSp>
        <p:nvGrpSpPr>
          <p:cNvPr id="8" name="Group 7"/>
          <p:cNvGrpSpPr/>
          <p:nvPr/>
        </p:nvGrpSpPr>
        <p:grpSpPr>
          <a:xfrm>
            <a:off x="12115800" y="2579351"/>
            <a:ext cx="5486400" cy="7202267"/>
            <a:chOff x="594360" y="2377115"/>
            <a:chExt cx="5486400" cy="7202267"/>
          </a:xfrm>
        </p:grpSpPr>
        <p:grpSp>
          <p:nvGrpSpPr>
            <p:cNvPr id="5" name="Group 5"/>
            <p:cNvGrpSpPr/>
            <p:nvPr/>
          </p:nvGrpSpPr>
          <p:grpSpPr>
            <a:xfrm>
              <a:off x="594360" y="2377115"/>
              <a:ext cx="5486400" cy="7202267"/>
              <a:chOff x="0" y="0"/>
              <a:chExt cx="8654477" cy="12232393"/>
            </a:xfrm>
            <a:solidFill>
              <a:schemeClr val="bg2"/>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pic>
          <p:nvPicPr>
            <p:cNvPr id="1026" name="Picture 2" descr="Mua Thành Phố - Những Thước Phim Quay Chậm tại Nhà sách Fahasa"/>
            <p:cNvPicPr>
              <a:picLocks noChangeAspect="1" noChangeArrowheads="1"/>
            </p:cNvPicPr>
            <p:nvPr/>
          </p:nvPicPr>
          <p:blipFill rotWithShape="1">
            <a:blip r:embed="rId2">
              <a:extLst>
                <a:ext uri="{28A0092B-C50C-407E-A947-70E740481C1C}">
                  <a14:useLocalDpi xmlns:a14="http://schemas.microsoft.com/office/drawing/2010/main" val="0"/>
                </a:ext>
              </a:extLst>
            </a:blip>
            <a:srcRect l="15339" t="3950" r="21113" b="4016"/>
            <a:stretch/>
          </p:blipFill>
          <p:spPr bwMode="auto">
            <a:xfrm>
              <a:off x="1127760" y="2662319"/>
              <a:ext cx="4579141" cy="66318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371600" y="5017735"/>
            <a:ext cx="10354911" cy="3477875"/>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Thỏa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Quảng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già</a:t>
            </a:r>
            <a:r>
              <a:rPr lang="en-US" sz="4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70" y="2853386"/>
            <a:ext cx="1219200" cy="1219200"/>
          </a:xfrm>
          <a:prstGeom prst="rect">
            <a:avLst/>
          </a:prstGeom>
        </p:spPr>
      </p:pic>
    </p:spTree>
    <p:extLst>
      <p:ext uri="{BB962C8B-B14F-4D97-AF65-F5344CB8AC3E}">
        <p14:creationId xmlns:p14="http://schemas.microsoft.com/office/powerpoint/2010/main" val="28833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p:cNvGrpSpPr/>
          <p:nvPr/>
        </p:nvGrpSpPr>
        <p:grpSpPr>
          <a:xfrm>
            <a:off x="381000" y="3247213"/>
            <a:ext cx="17602200" cy="6620687"/>
            <a:chOff x="0" y="0"/>
            <a:chExt cx="17532556" cy="8889747"/>
          </a:xfrm>
        </p:grpSpPr>
        <p:sp>
          <p:nvSpPr>
            <p:cNvPr id="1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03020" y="2209890"/>
            <a:ext cx="10354911" cy="897875"/>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vi-VN" sz="44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38200" y="3543300"/>
            <a:ext cx="16840200" cy="6247864"/>
          </a:xfrm>
          <a:prstGeom prst="rect">
            <a:avLst/>
          </a:prstGeom>
          <a:noFill/>
        </p:spPr>
        <p:txBody>
          <a:bodyPr wrap="square" rtlCol="0">
            <a:spAutoFit/>
          </a:bodyPr>
          <a:lstStyle/>
          <a:p>
            <a:pPr algn="just"/>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Sắp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chính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đây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theo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80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Tết</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c.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d.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40. </a:t>
            </a:r>
            <a:r>
              <a:rPr lang="en-US" sz="4000" dirty="0" err="1">
                <a:latin typeface="Times New Roman" panose="02020603050405020304" pitchFamily="18" charset="0"/>
                <a:cs typeface="Times New Roman" panose="02020603050405020304" pitchFamily="18" charset="0"/>
              </a:rPr>
              <a:t>Vẫn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rung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e. Ra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1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2"/>
          <p:cNvGrpSpPr/>
          <p:nvPr/>
        </p:nvGrpSpPr>
        <p:grpSpPr>
          <a:xfrm>
            <a:off x="441956" y="114890"/>
            <a:ext cx="17602200" cy="9905410"/>
            <a:chOff x="0" y="0"/>
            <a:chExt cx="17532556" cy="8889747"/>
          </a:xfrm>
        </p:grpSpPr>
        <p:sp>
          <p:nvSpPr>
            <p:cNvPr id="4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23" name="Group 22"/>
          <p:cNvGrpSpPr/>
          <p:nvPr/>
        </p:nvGrpSpPr>
        <p:grpSpPr>
          <a:xfrm>
            <a:off x="914400" y="647700"/>
            <a:ext cx="4876800" cy="2895600"/>
            <a:chOff x="914400" y="647700"/>
            <a:chExt cx="4876800" cy="2895600"/>
          </a:xfrm>
        </p:grpSpPr>
        <p:grpSp>
          <p:nvGrpSpPr>
            <p:cNvPr id="2" name="Group 1"/>
            <p:cNvGrpSpPr/>
            <p:nvPr/>
          </p:nvGrpSpPr>
          <p:grpSpPr>
            <a:xfrm>
              <a:off x="914400" y="647700"/>
              <a:ext cx="4876800" cy="2895600"/>
              <a:chOff x="0" y="0"/>
              <a:chExt cx="14423829" cy="4243521"/>
            </a:xfrm>
            <a:solidFill>
              <a:schemeClr val="bg2"/>
            </a:solidFill>
          </p:grpSpPr>
          <p:sp>
            <p:nvSpPr>
              <p:cNvPr id="3" name="Freeform 2"/>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4" name="Rectangle 3"/>
            <p:cNvSpPr/>
            <p:nvPr/>
          </p:nvSpPr>
          <p:spPr>
            <a:xfrm>
              <a:off x="1066799" y="818227"/>
              <a:ext cx="4572001"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a:t>
              </a:r>
            </a:p>
          </p:txBody>
        </p:sp>
      </p:grpSp>
      <p:grpSp>
        <p:nvGrpSpPr>
          <p:cNvPr id="24" name="Group 23"/>
          <p:cNvGrpSpPr/>
          <p:nvPr/>
        </p:nvGrpSpPr>
        <p:grpSpPr>
          <a:xfrm>
            <a:off x="7261862" y="1154548"/>
            <a:ext cx="4876800" cy="2895600"/>
            <a:chOff x="7239001" y="1151662"/>
            <a:chExt cx="4876800" cy="2895600"/>
          </a:xfrm>
        </p:grpSpPr>
        <p:grpSp>
          <p:nvGrpSpPr>
            <p:cNvPr id="5" name="Group 4"/>
            <p:cNvGrpSpPr/>
            <p:nvPr/>
          </p:nvGrpSpPr>
          <p:grpSpPr>
            <a:xfrm>
              <a:off x="7239001" y="1151662"/>
              <a:ext cx="4876800" cy="2895600"/>
              <a:chOff x="0" y="0"/>
              <a:chExt cx="14423829" cy="4243521"/>
            </a:xfrm>
            <a:solidFill>
              <a:schemeClr val="bg2"/>
            </a:solidFill>
          </p:grpSpPr>
          <p:sp>
            <p:nvSpPr>
              <p:cNvPr id="6" name="Freeform 5"/>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7" name="Rectangle 6"/>
            <p:cNvSpPr/>
            <p:nvPr/>
          </p:nvSpPr>
          <p:spPr>
            <a:xfrm>
              <a:off x="7391400" y="1322189"/>
              <a:ext cx="4572001"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Ra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a:t>
              </a:r>
            </a:p>
          </p:txBody>
        </p:sp>
      </p:grpSp>
      <p:grpSp>
        <p:nvGrpSpPr>
          <p:cNvPr id="25" name="Group 24"/>
          <p:cNvGrpSpPr/>
          <p:nvPr/>
        </p:nvGrpSpPr>
        <p:grpSpPr>
          <a:xfrm>
            <a:off x="12146281" y="4145279"/>
            <a:ext cx="5486400" cy="3113693"/>
            <a:chOff x="12115801" y="4686300"/>
            <a:chExt cx="5486400" cy="3113693"/>
          </a:xfrm>
        </p:grpSpPr>
        <p:sp>
          <p:nvSpPr>
            <p:cNvPr id="10" name="Rectangle 9"/>
            <p:cNvSpPr/>
            <p:nvPr/>
          </p:nvSpPr>
          <p:spPr>
            <a:xfrm>
              <a:off x="12420600" y="4704427"/>
              <a:ext cx="4876801"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12115801" y="4686300"/>
              <a:ext cx="5486400" cy="3113693"/>
              <a:chOff x="0" y="0"/>
              <a:chExt cx="14423829" cy="4243521"/>
            </a:xfrm>
            <a:solidFill>
              <a:schemeClr val="bg2"/>
            </a:solidFill>
          </p:grpSpPr>
          <p:sp>
            <p:nvSpPr>
              <p:cNvPr id="12" name="Freeform 11"/>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13" name="Rectangle 12"/>
            <p:cNvSpPr/>
            <p:nvPr/>
          </p:nvSpPr>
          <p:spPr>
            <a:xfrm>
              <a:off x="12573000" y="4856827"/>
              <a:ext cx="4876801"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a:t>
              </a:r>
            </a:p>
          </p:txBody>
        </p:sp>
      </p:grpSp>
      <p:grpSp>
        <p:nvGrpSpPr>
          <p:cNvPr id="26" name="Group 25"/>
          <p:cNvGrpSpPr/>
          <p:nvPr/>
        </p:nvGrpSpPr>
        <p:grpSpPr>
          <a:xfrm>
            <a:off x="6065522" y="6379040"/>
            <a:ext cx="5852160" cy="3449672"/>
            <a:chOff x="5806440" y="6243146"/>
            <a:chExt cx="5852160" cy="3449672"/>
          </a:xfrm>
        </p:grpSpPr>
        <p:grpSp>
          <p:nvGrpSpPr>
            <p:cNvPr id="8" name="Group 7"/>
            <p:cNvGrpSpPr/>
            <p:nvPr/>
          </p:nvGrpSpPr>
          <p:grpSpPr>
            <a:xfrm>
              <a:off x="5806440" y="6243146"/>
              <a:ext cx="5852160" cy="3449672"/>
              <a:chOff x="0" y="0"/>
              <a:chExt cx="14423829" cy="4243521"/>
            </a:xfrm>
            <a:solidFill>
              <a:schemeClr val="bg2"/>
            </a:solidFill>
          </p:grpSpPr>
          <p:sp>
            <p:nvSpPr>
              <p:cNvPr id="9" name="Freeform 8"/>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14" name="Rectangle 13"/>
            <p:cNvSpPr/>
            <p:nvPr/>
          </p:nvSpPr>
          <p:spPr>
            <a:xfrm>
              <a:off x="6111239" y="6522719"/>
              <a:ext cx="5181601" cy="317009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40. </a:t>
              </a:r>
              <a:r>
                <a:rPr lang="en-US" sz="4000" dirty="0" err="1">
                  <a:latin typeface="Times New Roman" panose="02020603050405020304" pitchFamily="18" charset="0"/>
                  <a:cs typeface="Times New Roman" panose="02020603050405020304" pitchFamily="18" charset="0"/>
                </a:rPr>
                <a:t>Vẫn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rung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p:txBody>
        </p:sp>
      </p:grpSp>
      <p:grpSp>
        <p:nvGrpSpPr>
          <p:cNvPr id="27" name="Group 26"/>
          <p:cNvGrpSpPr/>
          <p:nvPr/>
        </p:nvGrpSpPr>
        <p:grpSpPr>
          <a:xfrm>
            <a:off x="746760" y="5148283"/>
            <a:ext cx="4876800" cy="2408723"/>
            <a:chOff x="441958" y="5149453"/>
            <a:chExt cx="4876800" cy="2408723"/>
          </a:xfrm>
        </p:grpSpPr>
        <p:grpSp>
          <p:nvGrpSpPr>
            <p:cNvPr id="20" name="Group 19"/>
            <p:cNvGrpSpPr/>
            <p:nvPr/>
          </p:nvGrpSpPr>
          <p:grpSpPr>
            <a:xfrm>
              <a:off x="441958" y="5149453"/>
              <a:ext cx="4876800" cy="2408723"/>
              <a:chOff x="0" y="0"/>
              <a:chExt cx="14423829" cy="4243521"/>
            </a:xfrm>
            <a:solidFill>
              <a:schemeClr val="bg2"/>
            </a:solidFill>
          </p:grpSpPr>
          <p:sp>
            <p:nvSpPr>
              <p:cNvPr id="21" name="Freeform 20"/>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22" name="Rectangle 21"/>
            <p:cNvSpPr/>
            <p:nvPr/>
          </p:nvSpPr>
          <p:spPr>
            <a:xfrm>
              <a:off x="594357" y="5319980"/>
              <a:ext cx="4572001" cy="1938992"/>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80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Tết</a:t>
              </a:r>
              <a:r>
                <a:rPr lang="en-US" sz="4000" dirty="0">
                  <a:latin typeface="Times New Roman" panose="02020603050405020304" pitchFamily="18" charset="0"/>
                  <a:cs typeface="Times New Roman" panose="02020603050405020304" pitchFamily="18" charset="0"/>
                </a:rPr>
                <a:t>.</a:t>
              </a:r>
            </a:p>
          </p:txBody>
        </p:sp>
      </p:grpSp>
      <p:cxnSp>
        <p:nvCxnSpPr>
          <p:cNvPr id="29" name="Elbow Connector 28"/>
          <p:cNvCxnSpPr/>
          <p:nvPr/>
        </p:nvCxnSpPr>
        <p:spPr>
          <a:xfrm>
            <a:off x="5638800" y="2095499"/>
            <a:ext cx="1775461" cy="506848"/>
          </a:xfrm>
          <a:prstGeom prst="bentConnector3">
            <a:avLst/>
          </a:prstGeom>
        </p:spPr>
        <p:style>
          <a:lnRef idx="1">
            <a:schemeClr val="dk1"/>
          </a:lnRef>
          <a:fillRef idx="0">
            <a:schemeClr val="dk1"/>
          </a:fillRef>
          <a:effectRef idx="0">
            <a:schemeClr val="dk1"/>
          </a:effectRef>
          <a:fontRef idx="minor">
            <a:schemeClr val="tx1"/>
          </a:fontRef>
        </p:style>
      </p:cxnSp>
      <p:cxnSp>
        <p:nvCxnSpPr>
          <p:cNvPr id="30" name="Elbow Connector 29"/>
          <p:cNvCxnSpPr>
            <a:endCxn id="13" idx="0"/>
          </p:cNvCxnSpPr>
          <p:nvPr/>
        </p:nvCxnSpPr>
        <p:spPr>
          <a:xfrm>
            <a:off x="11986262" y="2602347"/>
            <a:ext cx="3055619" cy="1713459"/>
          </a:xfrm>
          <a:prstGeom prst="bentConnector2">
            <a:avLst/>
          </a:prstGeom>
        </p:spPr>
        <p:style>
          <a:lnRef idx="1">
            <a:schemeClr val="dk1"/>
          </a:lnRef>
          <a:fillRef idx="0">
            <a:schemeClr val="dk1"/>
          </a:fillRef>
          <a:effectRef idx="0">
            <a:schemeClr val="dk1"/>
          </a:effectRef>
          <a:fontRef idx="minor">
            <a:schemeClr val="tx1"/>
          </a:fontRef>
        </p:style>
      </p:cxnSp>
      <p:cxnSp>
        <p:nvCxnSpPr>
          <p:cNvPr id="34" name="Elbow Connector 33"/>
          <p:cNvCxnSpPr>
            <a:stCxn id="13" idx="2"/>
          </p:cNvCxnSpPr>
          <p:nvPr/>
        </p:nvCxnSpPr>
        <p:spPr>
          <a:xfrm rot="5400000">
            <a:off x="12610247" y="5812027"/>
            <a:ext cx="1373311" cy="3489959"/>
          </a:xfrm>
          <a:prstGeom prst="bentConnector2">
            <a:avLst/>
          </a:prstGeom>
        </p:spPr>
        <p:style>
          <a:lnRef idx="1">
            <a:schemeClr val="dk1"/>
          </a:lnRef>
          <a:fillRef idx="0">
            <a:schemeClr val="dk1"/>
          </a:fillRef>
          <a:effectRef idx="0">
            <a:schemeClr val="dk1"/>
          </a:effectRef>
          <a:fontRef idx="minor">
            <a:schemeClr val="tx1"/>
          </a:fontRef>
        </p:style>
      </p:cxnSp>
      <p:cxnSp>
        <p:nvCxnSpPr>
          <p:cNvPr id="40" name="Elbow Connector 39"/>
          <p:cNvCxnSpPr>
            <a:stCxn id="14" idx="1"/>
            <a:endCxn id="22" idx="2"/>
          </p:cNvCxnSpPr>
          <p:nvPr/>
        </p:nvCxnSpPr>
        <p:spPr>
          <a:xfrm rot="10800000">
            <a:off x="3185161" y="7257803"/>
            <a:ext cx="3185161" cy="985861"/>
          </a:xfrm>
          <a:prstGeom prst="bentConnector2">
            <a:avLst/>
          </a:prstGeom>
        </p:spPr>
        <p:style>
          <a:lnRef idx="1">
            <a:schemeClr val="dk1"/>
          </a:lnRef>
          <a:fillRef idx="0">
            <a:schemeClr val="dk1"/>
          </a:fillRef>
          <a:effectRef idx="0">
            <a:schemeClr val="dk1"/>
          </a:effectRef>
          <a:fontRef idx="minor">
            <a:schemeClr val="tx1"/>
          </a:fontRef>
        </p:style>
      </p:cxnSp>
      <p:pic>
        <p:nvPicPr>
          <p:cNvPr id="4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250882" y="-571500"/>
            <a:ext cx="2196274" cy="4114800"/>
          </a:xfrm>
          <a:prstGeom prst="rect">
            <a:avLst/>
          </a:prstGeom>
        </p:spPr>
      </p:pic>
      <p:pic>
        <p:nvPicPr>
          <p:cNvPr id="47"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5444" y="8418516"/>
            <a:ext cx="4114800" cy="4114800"/>
          </a:xfrm>
          <a:prstGeom prst="rect">
            <a:avLst/>
          </a:prstGeom>
        </p:spPr>
      </p:pic>
    </p:spTree>
    <p:extLst>
      <p:ext uri="{BB962C8B-B14F-4D97-AF65-F5344CB8AC3E}">
        <p14:creationId xmlns:p14="http://schemas.microsoft.com/office/powerpoint/2010/main" val="2045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16" presetClass="entr" presetSubtype="21"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87030" y="2330411"/>
            <a:ext cx="16596170" cy="884794"/>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cs typeface="Times New Roman" panose="02020603050405020304" pitchFamily="18" charset="0"/>
              </a:rPr>
              <a:t>Kể theo ngôi thứ nhất, xưng “tôi”, đó cũng chính là lời tác giả</a:t>
            </a:r>
            <a:endParaRPr lang="en-US" sz="4400" dirty="0">
              <a:latin typeface="Times New Roman" panose="02020603050405020304" pitchFamily="18" charset="0"/>
              <a:cs typeface="Times New Roman" panose="02020603050405020304" pitchFamily="18" charset="0"/>
            </a:endParaRPr>
          </a:p>
        </p:txBody>
      </p:sp>
      <p:sp>
        <p:nvSpPr>
          <p:cNvPr id="10" name="Rectangle 9"/>
          <p:cNvSpPr/>
          <p:nvPr/>
        </p:nvSpPr>
        <p:spPr>
          <a:xfrm>
            <a:off x="1394650" y="3393026"/>
            <a:ext cx="10354911" cy="897875"/>
          </a:xfrm>
          <a:prstGeom prst="rect">
            <a:avLst/>
          </a:prstGeom>
        </p:spPr>
        <p:txBody>
          <a:bodyPr wrap="square">
            <a:spAutoFit/>
          </a:bodyPr>
          <a:lstStyle/>
          <a:p>
            <a:pPr algn="just">
              <a:lnSpc>
                <a:spcPct val="130000"/>
              </a:lnSpc>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đạt</a:t>
            </a:r>
            <a:r>
              <a:rPr lang="en-US" sz="4400" b="1" dirty="0">
                <a:latin typeface="Times New Roman" panose="02020603050405020304" pitchFamily="18" charset="0"/>
                <a:cs typeface="Times New Roman" panose="02020603050405020304" pitchFamily="18" charset="0"/>
              </a:rPr>
              <a:t>:</a:t>
            </a:r>
            <a:endParaRPr lang="vi-VN" sz="4400" b="1" i="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900" y="4668982"/>
            <a:ext cx="1219200" cy="1219200"/>
          </a:xfrm>
          <a:prstGeom prst="rect">
            <a:avLst/>
          </a:prstGeom>
        </p:spPr>
      </p:pic>
      <p:sp>
        <p:nvSpPr>
          <p:cNvPr id="9" name="TextBox 8"/>
          <p:cNvSpPr txBox="1"/>
          <p:nvPr/>
        </p:nvSpPr>
        <p:spPr>
          <a:xfrm>
            <a:off x="2842450" y="4642815"/>
            <a:ext cx="14706600" cy="1938992"/>
          </a:xfrm>
          <a:prstGeom prst="rect">
            <a:avLst/>
          </a:prstGeom>
          <a:noFill/>
        </p:spPr>
        <p:txBody>
          <a:bodyPr wrap="square" rtlCol="0">
            <a:spAutoFit/>
          </a:bodyPr>
          <a:lstStyle/>
          <a:p>
            <a:pPr algn="just"/>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Người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ngồi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đợi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trước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hiên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nhà</a:t>
            </a:r>
            <a:r>
              <a:rPr lang="en-US" sz="4000" b="1" i="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11"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43200" y="8039100"/>
            <a:ext cx="5192177" cy="4114800"/>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0347" y="8547741"/>
            <a:ext cx="4342797" cy="4114800"/>
          </a:xfrm>
          <a:prstGeom prst="rect">
            <a:avLst/>
          </a:prstGeom>
        </p:spPr>
      </p:pic>
    </p:spTree>
    <p:extLst>
      <p:ext uri="{BB962C8B-B14F-4D97-AF65-F5344CB8AC3E}">
        <p14:creationId xmlns:p14="http://schemas.microsoft.com/office/powerpoint/2010/main" val="24164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81000" y="266700"/>
            <a:ext cx="17678400" cy="9753600"/>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3" name="TextBox 2"/>
          <p:cNvSpPr txBox="1"/>
          <p:nvPr/>
        </p:nvSpPr>
        <p:spPr>
          <a:xfrm>
            <a:off x="762000" y="495300"/>
            <a:ext cx="17068800" cy="9941183"/>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a:t>
            </a:r>
          </a:p>
          <a:p>
            <a:pPr algn="just"/>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quê</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chùng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xuống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tình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cảnh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kẻ</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Bắc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người</a:t>
            </a:r>
            <a:r>
              <a:rPr lang="en-US" sz="4000" i="1" dirty="0">
                <a:latin typeface="Times New Roman" panose="02020603050405020304" pitchFamily="18" charset="0"/>
                <a:cs typeface="Times New Roman" panose="02020603050405020304" pitchFamily="18" charset="0"/>
              </a:rPr>
              <a:t> Nam. </a:t>
            </a:r>
            <a:r>
              <a:rPr lang="en-US" sz="4000" i="1" dirty="0" err="1">
                <a:latin typeface="Times New Roman" panose="02020603050405020304" pitchFamily="18" charset="0"/>
                <a:cs typeface="Times New Roman" panose="02020603050405020304" pitchFamily="18" charset="0"/>
              </a:rPr>
              <a:t>Những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người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tiễn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chồng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tiễn</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mắt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đẫm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lệ</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hẹn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hai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trở</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về</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lòng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còn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nghi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ngại</a:t>
            </a:r>
            <a:r>
              <a:rPr lang="en-US" sz="4000" i="1" dirty="0">
                <a:latin typeface="Times New Roman" panose="02020603050405020304" pitchFamily="18" charset="0"/>
                <a:cs typeface="Times New Roman" panose="02020603050405020304" pitchFamily="18" charset="0"/>
              </a:rPr>
              <a:t>”.</a:t>
            </a:r>
          </a:p>
          <a:p>
            <a:pPr algn="just"/>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mỗi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buổi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chiều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muộn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lại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ngồi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trước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hiên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nhìn</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đường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kéo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dài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nỗi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chờ</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mong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trong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vô</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vọng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Đêm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đêm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ngọn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đèn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dầu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thờ</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lập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lòe</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theo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kêu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của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thạch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sùng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cảm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thời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ngưng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đọng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từ</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lâu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lắm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Mỗi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lần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về</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thăm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ngồi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mâm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cơm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đạm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với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tôi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chợt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nghĩ</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nếu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ngày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bước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nữa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liệu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bây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giờ</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được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hưởng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phúc</a:t>
            </a:r>
            <a:r>
              <a:rPr lang="en-US" sz="4000" i="1" dirty="0">
                <a:latin typeface="Times New Roman" panose="02020603050405020304" pitchFamily="18" charset="0"/>
                <a:cs typeface="Times New Roman" panose="02020603050405020304" pitchFamily="18" charset="0"/>
              </a:rPr>
              <a:t> hay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thiêng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cháu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hi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chịu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dẻo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hi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Nam.</a:t>
            </a:r>
          </a:p>
          <a:p>
            <a:pPr algn="just"/>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4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394650" y="4288022"/>
            <a:ext cx="10354911" cy="884794"/>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cục</a:t>
            </a:r>
            <a:endParaRPr lang="vi-VN" sz="4400" b="1" i="1" dirty="0">
              <a:latin typeface="Times New Roman" panose="02020603050405020304" pitchFamily="18" charset="0"/>
              <a:cs typeface="Times New Roman" panose="02020603050405020304" pitchFamily="18" charset="0"/>
            </a:endParaRPr>
          </a:p>
        </p:txBody>
      </p:sp>
      <p:sp>
        <p:nvSpPr>
          <p:cNvPr id="20" name="Rectangle 19"/>
          <p:cNvSpPr/>
          <p:nvPr/>
        </p:nvSpPr>
        <p:spPr>
          <a:xfrm>
            <a:off x="1387030" y="2330411"/>
            <a:ext cx="16596170" cy="972574"/>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cs typeface="Times New Roman" panose="02020603050405020304" pitchFamily="18" charset="0"/>
              </a:rPr>
              <a:t>Kể theo ngôi thứ nhất, xưng “tôi”, đó cũng chính là lời tác giả</a:t>
            </a:r>
            <a:endParaRPr lang="en-US" sz="4400" dirty="0">
              <a:latin typeface="Times New Roman" panose="02020603050405020304" pitchFamily="18" charset="0"/>
              <a:cs typeface="Times New Roman" panose="02020603050405020304" pitchFamily="18" charset="0"/>
            </a:endParaRPr>
          </a:p>
        </p:txBody>
      </p:sp>
      <p:sp>
        <p:nvSpPr>
          <p:cNvPr id="21" name="Rectangle 20"/>
          <p:cNvSpPr/>
          <p:nvPr/>
        </p:nvSpPr>
        <p:spPr>
          <a:xfrm>
            <a:off x="1394650" y="3393026"/>
            <a:ext cx="10354911" cy="972574"/>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endParaRPr lang="vi-VN" sz="4400" i="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1226343" y="5497069"/>
            <a:ext cx="16230600" cy="4523231"/>
            <a:chOff x="1226343" y="5497069"/>
            <a:chExt cx="16230600" cy="4523231"/>
          </a:xfrm>
        </p:grpSpPr>
        <p:grpSp>
          <p:nvGrpSpPr>
            <p:cNvPr id="12" name="Group 2"/>
            <p:cNvGrpSpPr/>
            <p:nvPr/>
          </p:nvGrpSpPr>
          <p:grpSpPr>
            <a:xfrm>
              <a:off x="1226343" y="5497069"/>
              <a:ext cx="16230600" cy="4523231"/>
              <a:chOff x="0" y="0"/>
              <a:chExt cx="17532556" cy="8889747"/>
            </a:xfrm>
          </p:grpSpPr>
          <p:sp>
            <p:nvSpPr>
              <p:cNvPr id="1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14" name="Group 5"/>
            <p:cNvGrpSpPr/>
            <p:nvPr/>
          </p:nvGrpSpPr>
          <p:grpSpPr>
            <a:xfrm>
              <a:off x="1752600" y="5789048"/>
              <a:ext cx="4711027" cy="3926452"/>
              <a:chOff x="0" y="0"/>
              <a:chExt cx="8654477" cy="12232393"/>
            </a:xfrm>
            <a:solidFill>
              <a:srgbClr val="EEECE1"/>
            </a:solidFill>
          </p:grpSpPr>
          <p:sp>
            <p:nvSpPr>
              <p:cNvPr id="15"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grpSp>
          <p:nvGrpSpPr>
            <p:cNvPr id="16" name="Group 7"/>
            <p:cNvGrpSpPr/>
            <p:nvPr/>
          </p:nvGrpSpPr>
          <p:grpSpPr>
            <a:xfrm>
              <a:off x="7496813" y="5769116"/>
              <a:ext cx="4294067" cy="3923912"/>
              <a:chOff x="0" y="0"/>
              <a:chExt cx="8654477" cy="12232393"/>
            </a:xfrm>
            <a:solidFill>
              <a:srgbClr val="EEECE1"/>
            </a:solidFill>
          </p:grpSpPr>
          <p:sp>
            <p:nvSpPr>
              <p:cNvPr id="17"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grpSp>
          <p:nvGrpSpPr>
            <p:cNvPr id="18" name="Group 9"/>
            <p:cNvGrpSpPr/>
            <p:nvPr/>
          </p:nvGrpSpPr>
          <p:grpSpPr>
            <a:xfrm>
              <a:off x="12824068" y="5789048"/>
              <a:ext cx="3808168" cy="3926452"/>
              <a:chOff x="0" y="0"/>
              <a:chExt cx="8654477" cy="12232393"/>
            </a:xfrm>
            <a:solidFill>
              <a:srgbClr val="EEECE1"/>
            </a:solidFill>
          </p:grpSpPr>
          <p:sp>
            <p:nvSpPr>
              <p:cNvPr id="19" name="Freeform 10"/>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sp>
          <p:nvSpPr>
            <p:cNvPr id="4" name="Rectangle 3"/>
            <p:cNvSpPr/>
            <p:nvPr/>
          </p:nvSpPr>
          <p:spPr>
            <a:xfrm>
              <a:off x="1981200" y="6070580"/>
              <a:ext cx="4243450" cy="3416320"/>
            </a:xfrm>
            <a:prstGeom prst="rect">
              <a:avLst/>
            </a:prstGeom>
          </p:spPr>
          <p:txBody>
            <a:bodyPr wrap="square">
              <a:spAutoFit/>
            </a:bodyPr>
            <a:lstStyle/>
            <a:p>
              <a:pPr algn="just"/>
              <a:r>
                <a:rPr lang="vi-VN" sz="3600" dirty="0">
                  <a:solidFill>
                    <a:srgbClr val="000000"/>
                  </a:solidFill>
                  <a:latin typeface="Times New Roman" panose="02020603050405020304" pitchFamily="18" charset="0"/>
                  <a:ea typeface="Calibri" panose="020F0502020204030204" pitchFamily="34" charset="0"/>
                </a:rPr>
                <a:t>Phần 1: Từ đầu đến </a:t>
              </a:r>
              <a:r>
                <a:rPr lang="vi-VN" sz="3600" i="1" dirty="0">
                  <a:solidFill>
                    <a:srgbClr val="000000"/>
                  </a:solidFill>
                  <a:latin typeface="Times New Roman" panose="02020603050405020304" pitchFamily="18" charset="0"/>
                  <a:ea typeface="Calibri" panose="020F0502020204030204" pitchFamily="34" charset="0"/>
                </a:rPr>
                <a:t>“đôi người đôi ngả”:</a:t>
              </a:r>
              <a:r>
                <a:rPr lang="vi-VN" sz="3600" dirty="0">
                  <a:solidFill>
                    <a:srgbClr val="000000"/>
                  </a:solidFill>
                  <a:latin typeface="Times New Roman" panose="02020603050405020304" pitchFamily="18" charset="0"/>
                  <a:ea typeface="Calibri" panose="020F0502020204030204" pitchFamily="34" charset="0"/>
                </a:rPr>
                <a:t> </a:t>
              </a:r>
              <a:r>
                <a:rPr lang="vi-VN" sz="3600" i="1" dirty="0">
                  <a:solidFill>
                    <a:srgbClr val="000000"/>
                  </a:solidFill>
                  <a:latin typeface="Times New Roman" panose="02020603050405020304" pitchFamily="18" charset="0"/>
                  <a:ea typeface="Calibri" panose="020F0502020204030204" pitchFamily="34" charset="0"/>
                </a:rPr>
                <a:t>Tình cảnh ly tán “kẻ Bắc người Nam” của những gia đình có người tập kết ra Bắc.</a:t>
              </a:r>
              <a:endParaRPr lang="en-US" sz="3600" dirty="0"/>
            </a:p>
          </p:txBody>
        </p:sp>
        <p:sp>
          <p:nvSpPr>
            <p:cNvPr id="22" name="Rectangle 21"/>
            <p:cNvSpPr/>
            <p:nvPr/>
          </p:nvSpPr>
          <p:spPr>
            <a:xfrm>
              <a:off x="7546082" y="6052717"/>
              <a:ext cx="4016198" cy="3416320"/>
            </a:xfrm>
            <a:prstGeom prst="rect">
              <a:avLst/>
            </a:prstGeom>
          </p:spPr>
          <p:txBody>
            <a:bodyPr wrap="square">
              <a:spAutoFit/>
            </a:bodyPr>
            <a:lstStyle/>
            <a:p>
              <a:pPr algn="just"/>
              <a:r>
                <a:rPr lang="vi-VN" sz="3600" dirty="0">
                  <a:latin typeface="+mj-lt"/>
                </a:rPr>
                <a:t>Phần 2: Tiếp đến </a:t>
              </a:r>
              <a:r>
                <a:rPr lang="vi-VN" sz="3600" i="1" dirty="0">
                  <a:latin typeface="+mj-lt"/>
                </a:rPr>
                <a:t>“tìm mộ phần của dượng”:</a:t>
              </a:r>
              <a:r>
                <a:rPr lang="en-US" sz="3600" i="1" dirty="0">
                  <a:latin typeface="+mj-lt"/>
                </a:rPr>
                <a:t> </a:t>
              </a:r>
              <a:r>
                <a:rPr lang="vi-VN" sz="3600" i="1" dirty="0">
                  <a:latin typeface="+mj-lt"/>
                </a:rPr>
                <a:t>Tình cảnh đáng thương của dì Bảy khi dượng Bảy ra chiến trận.</a:t>
              </a:r>
              <a:endParaRPr lang="en-US" sz="3600" dirty="0">
                <a:latin typeface="+mj-lt"/>
              </a:endParaRPr>
            </a:p>
          </p:txBody>
        </p:sp>
        <p:sp>
          <p:nvSpPr>
            <p:cNvPr id="5" name="Rectangle 4"/>
            <p:cNvSpPr/>
            <p:nvPr/>
          </p:nvSpPr>
          <p:spPr>
            <a:xfrm>
              <a:off x="13060435" y="6070580"/>
              <a:ext cx="3335434" cy="2463495"/>
            </a:xfrm>
            <a:prstGeom prst="rect">
              <a:avLst/>
            </a:prstGeom>
          </p:spPr>
          <p:txBody>
            <a:bodyPr wrap="square">
              <a:spAutoFit/>
            </a:bodyPr>
            <a:lstStyle/>
            <a:p>
              <a:pPr algn="just">
                <a:lnSpc>
                  <a:spcPct val="107000"/>
                </a:lnSpc>
                <a:tabLst>
                  <a:tab pos="90170" algn="l"/>
                  <a:tab pos="180340" algn="l"/>
                </a:tabLst>
              </a:pPr>
              <a:r>
                <a:rPr lang="vi-VN"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3: Còn lại: </a:t>
              </a:r>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 lòng thủy chung, son sắt của dì. </a:t>
              </a:r>
              <a:r>
                <a:rPr lang="vi-VN"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63800" y="-1177380"/>
            <a:ext cx="5002796" cy="4114800"/>
          </a:xfrm>
          <a:prstGeom prst="rect">
            <a:avLst/>
          </a:prstGeom>
        </p:spPr>
      </p:pic>
    </p:spTree>
    <p:extLst>
      <p:ext uri="{BB962C8B-B14F-4D97-AF65-F5344CB8AC3E}">
        <p14:creationId xmlns:p14="http://schemas.microsoft.com/office/powerpoint/2010/main" val="35241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1"/>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100556492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 y="2705100"/>
            <a:ext cx="18303240" cy="7581900"/>
            <a:chOff x="-15240" y="2705100"/>
            <a:chExt cx="18303240" cy="7581900"/>
          </a:xfrm>
        </p:grpSpPr>
        <p:grpSp>
          <p:nvGrpSpPr>
            <p:cNvPr id="7" name="Group 2"/>
            <p:cNvGrpSpPr/>
            <p:nvPr/>
          </p:nvGrpSpPr>
          <p:grpSpPr>
            <a:xfrm>
              <a:off x="-15240" y="2705100"/>
              <a:ext cx="18303240" cy="7581900"/>
              <a:chOff x="0" y="0"/>
              <a:chExt cx="17532556" cy="8889747"/>
            </a:xfrm>
          </p:grpSpPr>
          <p:sp>
            <p:nvSpPr>
              <p:cNvPr id="8"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2" name="Picture 1"/>
            <p:cNvPicPr>
              <a:picLocks noChangeAspect="1"/>
            </p:cNvPicPr>
            <p:nvPr/>
          </p:nvPicPr>
          <p:blipFill rotWithShape="1">
            <a:blip r:embed="rId3"/>
            <a:srcRect l="30674" r="30673"/>
            <a:stretch/>
          </p:blipFill>
          <p:spPr>
            <a:xfrm>
              <a:off x="304800" y="3238500"/>
              <a:ext cx="4267200" cy="6705600"/>
            </a:xfrm>
            <a:prstGeom prst="rect">
              <a:avLst/>
            </a:prstGeom>
          </p:spPr>
        </p:pic>
        <p:pic>
          <p:nvPicPr>
            <p:cNvPr id="3" name="Picture 2"/>
            <p:cNvPicPr>
              <a:picLocks noChangeAspect="1"/>
            </p:cNvPicPr>
            <p:nvPr/>
          </p:nvPicPr>
          <p:blipFill rotWithShape="1">
            <a:blip r:embed="rId4"/>
            <a:srcRect l="30674" r="30674"/>
            <a:stretch/>
          </p:blipFill>
          <p:spPr>
            <a:xfrm>
              <a:off x="4822190" y="3238500"/>
              <a:ext cx="4245610" cy="6705600"/>
            </a:xfrm>
            <a:prstGeom prst="rect">
              <a:avLst/>
            </a:prstGeom>
          </p:spPr>
        </p:pic>
        <p:pic>
          <p:nvPicPr>
            <p:cNvPr id="5" name="Picture 4"/>
            <p:cNvPicPr>
              <a:picLocks noChangeAspect="1"/>
            </p:cNvPicPr>
            <p:nvPr/>
          </p:nvPicPr>
          <p:blipFill rotWithShape="1">
            <a:blip r:embed="rId5"/>
            <a:srcRect l="30674" r="30673"/>
            <a:stretch/>
          </p:blipFill>
          <p:spPr>
            <a:xfrm>
              <a:off x="13722350" y="3238500"/>
              <a:ext cx="4337050" cy="6708140"/>
            </a:xfrm>
            <a:prstGeom prst="rect">
              <a:avLst/>
            </a:prstGeom>
          </p:spPr>
        </p:pic>
        <p:pic>
          <p:nvPicPr>
            <p:cNvPr id="6" name="Picture 5"/>
            <p:cNvPicPr>
              <a:picLocks noChangeAspect="1"/>
            </p:cNvPicPr>
            <p:nvPr/>
          </p:nvPicPr>
          <p:blipFill rotWithShape="1">
            <a:blip r:embed="rId6"/>
            <a:srcRect l="30674" r="30673"/>
            <a:stretch/>
          </p:blipFill>
          <p:spPr>
            <a:xfrm>
              <a:off x="9348470" y="3238500"/>
              <a:ext cx="4093210" cy="6705600"/>
            </a:xfrm>
            <a:prstGeom prst="rect">
              <a:avLst/>
            </a:prstGeom>
          </p:spPr>
        </p:pic>
      </p:grpSp>
      <p:sp>
        <p:nvSpPr>
          <p:cNvPr id="10" name="TextBox 9"/>
          <p:cNvSpPr txBox="1"/>
          <p:nvPr/>
        </p:nvSpPr>
        <p:spPr>
          <a:xfrm>
            <a:off x="1714500" y="423208"/>
            <a:ext cx="14706600" cy="1938992"/>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Hoạt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endParaRPr lang="en-US" sz="4000" b="1"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phiếu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5 </a:t>
            </a:r>
            <a:r>
              <a:rPr lang="en-US" sz="4000" dirty="0" err="1">
                <a:latin typeface="Times New Roman" panose="02020603050405020304" pitchFamily="18" charset="0"/>
                <a:cs typeface="Times New Roman" panose="02020603050405020304" pitchFamily="18" charset="0"/>
              </a:rPr>
              <a:t>phút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70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5130" y="6457950"/>
            <a:ext cx="2904387" cy="4458662"/>
          </a:xfrm>
          <a:prstGeom prst="rect">
            <a:avLst/>
          </a:prstGeom>
        </p:spPr>
      </p:pic>
      <p:grpSp>
        <p:nvGrpSpPr>
          <p:cNvPr id="14" name="Group 13"/>
          <p:cNvGrpSpPr/>
          <p:nvPr/>
        </p:nvGrpSpPr>
        <p:grpSpPr>
          <a:xfrm>
            <a:off x="9115353" y="2247900"/>
            <a:ext cx="7836377" cy="6326712"/>
            <a:chOff x="9115353" y="2247900"/>
            <a:chExt cx="7836377" cy="6326712"/>
          </a:xfrm>
        </p:grpSpPr>
        <p:pic>
          <p:nvPicPr>
            <p:cNvPr id="1026" name="Picture 2" descr="Bái hát làm thổn thức trái tim mỗi ngườ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5353" y="2266507"/>
              <a:ext cx="3846067" cy="2954419"/>
            </a:xfrm>
            <a:prstGeom prst="rect">
              <a:avLst/>
            </a:prstGeom>
            <a:noFill/>
            <a:effectLst>
              <a:outerShdw blurRad="50800" dist="50800" dir="5400000" algn="ctr" rotWithShape="0">
                <a:srgbClr val="000000"/>
              </a:outerShdw>
            </a:effectLst>
          </p:spPr>
        </p:pic>
        <p:pic>
          <p:nvPicPr>
            <p:cNvPr id="1030" name="Picture 6" descr="Bộ đội về làng -Lê Yên -Hoàng Trung Thô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96803" y="2247900"/>
              <a:ext cx="3846067" cy="29730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ài 3 Văn hóa quân sự thời đại Hồ Chí Minh trong dòng chảy văn hóa dân tộc  | baoninhbinh.org.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1934" y="5620193"/>
              <a:ext cx="3846067" cy="29544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yện tình chiến sĩ Điện Biê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14524" y="5576777"/>
              <a:ext cx="3837206" cy="2955305"/>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p:cNvPicPr>
            <a:picLocks noChangeAspect="1"/>
          </p:cNvPicPr>
          <p:nvPr/>
        </p:nvPicPr>
        <p:blipFill>
          <a:blip r:embed="rId11"/>
          <a:stretch>
            <a:fillRect/>
          </a:stretch>
        </p:blipFill>
        <p:spPr>
          <a:xfrm>
            <a:off x="818601" y="2777501"/>
            <a:ext cx="8480271" cy="4352921"/>
          </a:xfrm>
          <a:prstGeom prst="rect">
            <a:avLst/>
          </a:prstGeom>
        </p:spPr>
      </p:pic>
    </p:spTree>
    <p:extLst>
      <p:ext uri="{BB962C8B-B14F-4D97-AF65-F5344CB8AC3E}">
        <p14:creationId xmlns:p14="http://schemas.microsoft.com/office/powerpoint/2010/main" val="23007058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5" name="Group 5"/>
          <p:cNvGrpSpPr/>
          <p:nvPr/>
        </p:nvGrpSpPr>
        <p:grpSpPr>
          <a:xfrm>
            <a:off x="8913985" y="1295681"/>
            <a:ext cx="8080029" cy="7692952"/>
            <a:chOff x="0" y="0"/>
            <a:chExt cx="14423829" cy="13732850"/>
          </a:xfrm>
          <a:solidFill>
            <a:schemeClr val="bg2"/>
          </a:solidFill>
        </p:grpSpPr>
        <p:sp>
          <p:nvSpPr>
            <p:cNvPr id="6" name="Freeform 6"/>
            <p:cNvSpPr/>
            <p:nvPr/>
          </p:nvSpPr>
          <p:spPr>
            <a:xfrm>
              <a:off x="0" y="0"/>
              <a:ext cx="14423828" cy="13732850"/>
            </a:xfrm>
            <a:custGeom>
              <a:avLst/>
              <a:gdLst/>
              <a:ahLst/>
              <a:cxnLst/>
              <a:rect l="l" t="t" r="r" b="b"/>
              <a:pathLst>
                <a:path w="14423828" h="13732850">
                  <a:moveTo>
                    <a:pt x="14119028" y="0"/>
                  </a:moveTo>
                  <a:lnTo>
                    <a:pt x="304800" y="0"/>
                  </a:lnTo>
                  <a:cubicBezTo>
                    <a:pt x="135890" y="0"/>
                    <a:pt x="0" y="135890"/>
                    <a:pt x="0" y="304800"/>
                  </a:cubicBezTo>
                  <a:lnTo>
                    <a:pt x="0" y="13428050"/>
                  </a:lnTo>
                  <a:cubicBezTo>
                    <a:pt x="0" y="13596959"/>
                    <a:pt x="135890" y="13732850"/>
                    <a:pt x="304800" y="13732850"/>
                  </a:cubicBezTo>
                  <a:lnTo>
                    <a:pt x="14119028" y="13732850"/>
                  </a:lnTo>
                  <a:cubicBezTo>
                    <a:pt x="14287939" y="13732850"/>
                    <a:pt x="14423828" y="13596959"/>
                    <a:pt x="14423828" y="13428050"/>
                  </a:cubicBezTo>
                  <a:lnTo>
                    <a:pt x="14423828" y="304800"/>
                  </a:lnTo>
                  <a:cubicBezTo>
                    <a:pt x="14423828" y="135890"/>
                    <a:pt x="14287939" y="0"/>
                    <a:pt x="14119028" y="0"/>
                  </a:cubicBezTo>
                  <a:close/>
                </a:path>
              </a:pathLst>
            </a:custGeom>
            <a:grpFill/>
          </p:spPr>
          <p:txBody>
            <a:bodyPr/>
            <a:lstStyle/>
            <a:p>
              <a:endParaRPr lang="en-US"/>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2238" y="-1006247"/>
            <a:ext cx="2192023" cy="380319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83644">
            <a:off x="-1472006" y="7686855"/>
            <a:ext cx="5248259" cy="569559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979" y="254758"/>
            <a:ext cx="3472856" cy="2077399"/>
          </a:xfrm>
          <a:prstGeom prst="rect">
            <a:avLst/>
          </a:prstGeom>
        </p:spPr>
      </p:pic>
      <p:pic>
        <p:nvPicPr>
          <p:cNvPr id="14" name="Picture 13"/>
          <p:cNvPicPr>
            <a:picLocks noChangeAspect="1"/>
          </p:cNvPicPr>
          <p:nvPr/>
        </p:nvPicPr>
        <p:blipFill>
          <a:blip r:embed="rId9"/>
          <a:stretch>
            <a:fillRect/>
          </a:stretch>
        </p:blipFill>
        <p:spPr>
          <a:xfrm>
            <a:off x="9144000" y="1682111"/>
            <a:ext cx="7472042" cy="6966589"/>
          </a:xfrm>
          <a:prstGeom prst="rect">
            <a:avLst/>
          </a:prstGeom>
        </p:spPr>
      </p:pic>
      <p:pic>
        <p:nvPicPr>
          <p:cNvPr id="10" name="Picture 9"/>
          <p:cNvPicPr>
            <a:picLocks noChangeAspect="1"/>
          </p:cNvPicPr>
          <p:nvPr/>
        </p:nvPicPr>
        <p:blipFill>
          <a:blip r:embed="rId10"/>
          <a:stretch>
            <a:fillRect/>
          </a:stretch>
        </p:blipFill>
        <p:spPr>
          <a:xfrm>
            <a:off x="1078293" y="2332157"/>
            <a:ext cx="8065707" cy="5858764"/>
          </a:xfrm>
          <a:prstGeom prst="rect">
            <a:avLst/>
          </a:prstGeom>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4" name="Rectangle 3"/>
          <p:cNvSpPr/>
          <p:nvPr/>
        </p:nvSpPr>
        <p:spPr>
          <a:xfrm>
            <a:off x="1295400" y="1440449"/>
            <a:ext cx="99822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a:t>
            </a:r>
            <a:r>
              <a:rPr lang="en-US" sz="4400" b="1" dirty="0" err="1">
                <a:latin typeface="Times New Roman" panose="02020603050405020304" pitchFamily="18" charset="0"/>
                <a:cs typeface="Times New Roman" panose="02020603050405020304" pitchFamily="18" charset="0"/>
              </a:rPr>
              <a:t>Hoàn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ngoại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600200" y="2801876"/>
            <a:ext cx="6400800"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trai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rể</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5753100"/>
            <a:ext cx="6400800"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ngả</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7" name="Picture 10" descr="Chuyện tình chiến sĩ Điện B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654803"/>
            <a:ext cx="8112530" cy="6248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7869">
            <a:off x="-2690812" y="-2783596"/>
            <a:ext cx="5730130" cy="4777205"/>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64793" y="8111859"/>
            <a:ext cx="3472856" cy="2077399"/>
          </a:xfrm>
          <a:prstGeom prst="rect">
            <a:avLst/>
          </a:prstGeom>
        </p:spPr>
      </p:pic>
    </p:spTree>
    <p:extLst>
      <p:ext uri="{BB962C8B-B14F-4D97-AF65-F5344CB8AC3E}">
        <p14:creationId xmlns:p14="http://schemas.microsoft.com/office/powerpoint/2010/main" val="35295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4" name="Rectangle 3"/>
          <p:cNvSpPr/>
          <p:nvPr/>
        </p:nvSpPr>
        <p:spPr>
          <a:xfrm>
            <a:off x="1295400" y="1440449"/>
            <a:ext cx="99822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a:t>
            </a:r>
            <a:r>
              <a:rPr lang="en-US" sz="4400" b="1" dirty="0" err="1">
                <a:latin typeface="Times New Roman" panose="02020603050405020304" pitchFamily="18" charset="0"/>
                <a:cs typeface="Times New Roman" panose="02020603050405020304" pitchFamily="18" charset="0"/>
              </a:rPr>
              <a:t>Hoàn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ngoại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600200" y="2801876"/>
            <a:ext cx="6400800"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sz="4000" dirty="0">
                <a:latin typeface="Times New Roman" panose="02020603050405020304" pitchFamily="18" charset="0"/>
                <a:cs typeface="Times New Roman" panose="02020603050405020304" pitchFamily="18" charset="0"/>
                <a:sym typeface="Wingdings" panose="05000000000000000000" pitchFamily="2" charset="2"/>
              </a:rPr>
              <a:t> li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tán</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chung</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nỗi</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đau</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chung</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nhiều</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mất</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mát</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đau</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sym typeface="Wingdings" panose="05000000000000000000" pitchFamily="2" charset="2"/>
              </a:rPr>
              <a:t>thương</a:t>
            </a:r>
            <a:r>
              <a:rPr lang="en-US" sz="4000" dirty="0">
                <a:latin typeface="Times New Roman" panose="02020603050405020304" pitchFamily="18" charset="0"/>
                <a:cs typeface="Times New Roman" panose="02020603050405020304" pitchFamily="18" charset="0"/>
                <a:sym typeface="Wingdings" panose="05000000000000000000" pitchFamily="2" charset="2"/>
              </a:rPr>
              <a: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5722476"/>
            <a:ext cx="6400800" cy="1938992"/>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a:latin typeface="Times New Roman" panose="02020603050405020304" pitchFamily="18" charset="0"/>
                <a:cs typeface="Times New Roman" panose="02020603050405020304" pitchFamily="18" charset="0"/>
                <a:sym typeface="Wingdings" panose="05000000000000000000" pitchFamily="2" charset="2"/>
              </a:rPr>
              <a:t>NT: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nhiên</a:t>
            </a:r>
            <a:endParaRPr lang="vi-VN" sz="4000" dirty="0">
              <a:latin typeface="Times New Roman" panose="02020603050405020304" pitchFamily="18" charset="0"/>
              <a:cs typeface="Times New Roman" panose="02020603050405020304" pitchFamily="18" charset="0"/>
            </a:endParaRPr>
          </a:p>
        </p:txBody>
      </p:sp>
      <p:sp>
        <p:nvSpPr>
          <p:cNvPr id="9" name="Freeform 10"/>
          <p:cNvSpPr/>
          <p:nvPr/>
        </p:nvSpPr>
        <p:spPr>
          <a:xfrm>
            <a:off x="9373516" y="3180274"/>
            <a:ext cx="7009484" cy="3926452"/>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solidFill>
            <a:srgbClr val="EEECE1"/>
          </a:solidFill>
        </p:spPr>
        <p:txBody>
          <a:bodyPr/>
          <a:lstStyle/>
          <a:p>
            <a:endParaRPr lang="en-US"/>
          </a:p>
        </p:txBody>
      </p:sp>
      <p:sp>
        <p:nvSpPr>
          <p:cNvPr id="8" name="Rectangle 7"/>
          <p:cNvSpPr/>
          <p:nvPr/>
        </p:nvSpPr>
        <p:spPr>
          <a:xfrm>
            <a:off x="9677858" y="3866227"/>
            <a:ext cx="6400800" cy="2554545"/>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Nỗi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đau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giả</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cả</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tộc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nói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đình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mình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nói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riêng</a:t>
            </a:r>
            <a:endParaRPr lang="vi-VN" sz="4000" b="1" dirty="0">
              <a:latin typeface="Times New Roman" panose="02020603050405020304" pitchFamily="18" charset="0"/>
              <a:cs typeface="Times New Roman" panose="02020603050405020304" pitchFamily="18" charset="0"/>
            </a:endParaRP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99379">
            <a:off x="15349431" y="-1996320"/>
            <a:ext cx="5091243" cy="4336042"/>
          </a:xfrm>
          <a:prstGeom prst="rect">
            <a:avLst/>
          </a:prstGeom>
        </p:spPr>
      </p:pic>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2255" y="6287061"/>
            <a:ext cx="2904387" cy="4458662"/>
          </a:xfrm>
          <a:prstGeom prst="rect">
            <a:avLst/>
          </a:prstGeom>
        </p:spPr>
      </p:pic>
      <p:pic>
        <p:nvPicPr>
          <p:cNvPr id="12"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14600" y="-1004495"/>
            <a:ext cx="6147254" cy="2078889"/>
          </a:xfrm>
          <a:prstGeom prst="rect">
            <a:avLst/>
          </a:prstGeom>
        </p:spPr>
      </p:pic>
    </p:spTree>
    <p:extLst>
      <p:ext uri="{BB962C8B-B14F-4D97-AF65-F5344CB8AC3E}">
        <p14:creationId xmlns:p14="http://schemas.microsoft.com/office/powerpoint/2010/main" val="28326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5130" y="6457950"/>
            <a:ext cx="2904387" cy="4458662"/>
          </a:xfrm>
          <a:prstGeom prst="rect">
            <a:avLst/>
          </a:prstGeom>
        </p:spPr>
      </p:pic>
      <p:pic>
        <p:nvPicPr>
          <p:cNvPr id="13" name="Picture 12"/>
          <p:cNvPicPr>
            <a:picLocks noChangeAspect="1"/>
          </p:cNvPicPr>
          <p:nvPr/>
        </p:nvPicPr>
        <p:blipFill>
          <a:blip r:embed="rId7">
            <a:grayscl/>
          </a:blip>
          <a:stretch>
            <a:fillRect/>
          </a:stretch>
        </p:blipFill>
        <p:spPr>
          <a:xfrm>
            <a:off x="9144000" y="1682111"/>
            <a:ext cx="7472042" cy="6966589"/>
          </a:xfrm>
          <a:prstGeom prst="rect">
            <a:avLst/>
          </a:prstGeom>
        </p:spPr>
      </p:pic>
      <p:pic>
        <p:nvPicPr>
          <p:cNvPr id="5" name="Picture 4"/>
          <p:cNvPicPr>
            <a:picLocks noChangeAspect="1"/>
          </p:cNvPicPr>
          <p:nvPr/>
        </p:nvPicPr>
        <p:blipFill>
          <a:blip r:embed="rId8"/>
          <a:stretch>
            <a:fillRect/>
          </a:stretch>
        </p:blipFill>
        <p:spPr>
          <a:xfrm>
            <a:off x="1028700" y="3424279"/>
            <a:ext cx="8242506" cy="3438442"/>
          </a:xfrm>
          <a:prstGeom prst="rect">
            <a:avLst/>
          </a:prstGeom>
        </p:spPr>
      </p:pic>
    </p:spTree>
    <p:extLst>
      <p:ext uri="{BB962C8B-B14F-4D97-AF65-F5344CB8AC3E}">
        <p14:creationId xmlns:p14="http://schemas.microsoft.com/office/powerpoint/2010/main" val="310309305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6553200" y="571500"/>
            <a:ext cx="7923735" cy="5451183"/>
          </a:xfrm>
          <a:prstGeom prst="rect">
            <a:avLst/>
          </a:prstGeom>
        </p:spPr>
      </p:pic>
      <p:sp>
        <p:nvSpPr>
          <p:cNvPr id="4" name="Rectangle 3"/>
          <p:cNvSpPr/>
          <p:nvPr/>
        </p:nvSpPr>
        <p:spPr>
          <a:xfrm>
            <a:off x="4724400" y="1409700"/>
            <a:ext cx="8534400" cy="769441"/>
          </a:xfrm>
          <a:prstGeom prst="rect">
            <a:avLst/>
          </a:prstGeom>
        </p:spPr>
        <p:txBody>
          <a:bodyPr wrap="square">
            <a:prstTxWarp prst="textCircle">
              <a:avLst/>
            </a:prstTxWarp>
            <a:spAutoFit/>
          </a:bodyPr>
          <a:lstStyle/>
          <a:p>
            <a:pPr algn="just"/>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dì</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Bảy</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685800" y="3025315"/>
            <a:ext cx="5486400"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endParaRPr lang="vi-VN"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1066800" y="5318039"/>
            <a:ext cx="5486400"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5638800" y="8205354"/>
            <a:ext cx="5486400"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Ngồi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ngóng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chồng</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11353800" y="6041314"/>
            <a:ext cx="54864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vọng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tức</a:t>
            </a:r>
            <a:endParaRPr lang="vi-VN"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11733735" y="3017341"/>
            <a:ext cx="54864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cxnSp>
        <p:nvCxnSpPr>
          <p:cNvPr id="11" name="Elbow Connector 10"/>
          <p:cNvCxnSpPr/>
          <p:nvPr/>
        </p:nvCxnSpPr>
        <p:spPr>
          <a:xfrm rot="10800000" flipV="1">
            <a:off x="6172200" y="3377637"/>
            <a:ext cx="1066800" cy="794040"/>
          </a:xfrm>
          <a:prstGeom prst="bentConnector3">
            <a:avLst/>
          </a:prstGeom>
        </p:spPr>
        <p:style>
          <a:lnRef idx="1">
            <a:schemeClr val="dk1"/>
          </a:lnRef>
          <a:fillRef idx="0">
            <a:schemeClr val="dk1"/>
          </a:fillRef>
          <a:effectRef idx="0">
            <a:schemeClr val="dk1"/>
          </a:effectRef>
          <a:fontRef idx="minor">
            <a:schemeClr val="tx1"/>
          </a:fontRef>
        </p:style>
      </p:cxnSp>
      <p:cxnSp>
        <p:nvCxnSpPr>
          <p:cNvPr id="12" name="Elbow Connector 11"/>
          <p:cNvCxnSpPr/>
          <p:nvPr/>
        </p:nvCxnSpPr>
        <p:spPr>
          <a:xfrm rot="10800000" flipV="1">
            <a:off x="6553200" y="5700868"/>
            <a:ext cx="1304260" cy="687310"/>
          </a:xfrm>
          <a:prstGeom prst="bentConnector3">
            <a:avLst/>
          </a:prstGeom>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rot="5400000">
            <a:off x="7936080" y="6899949"/>
            <a:ext cx="1563022" cy="471821"/>
          </a:xfrm>
          <a:prstGeom prst="bentConnector3">
            <a:avLst/>
          </a:prstGeom>
        </p:spPr>
        <p:style>
          <a:lnRef idx="1">
            <a:schemeClr val="dk1"/>
          </a:lnRef>
          <a:fillRef idx="0">
            <a:schemeClr val="dk1"/>
          </a:fillRef>
          <a:effectRef idx="0">
            <a:schemeClr val="dk1"/>
          </a:effectRef>
          <a:fontRef idx="minor">
            <a:schemeClr val="tx1"/>
          </a:fontRef>
        </p:style>
      </p:cxnSp>
      <p:cxnSp>
        <p:nvCxnSpPr>
          <p:cNvPr id="18" name="Elbow Connector 17"/>
          <p:cNvCxnSpPr/>
          <p:nvPr/>
        </p:nvCxnSpPr>
        <p:spPr>
          <a:xfrm rot="16200000" flipH="1">
            <a:off x="9980522" y="5958467"/>
            <a:ext cx="1679224" cy="610132"/>
          </a:xfrm>
          <a:prstGeom prst="bentConnector3">
            <a:avLst>
              <a:gd name="adj1" fmla="val 61397"/>
            </a:avLst>
          </a:prstGeom>
        </p:spPr>
        <p:style>
          <a:lnRef idx="1">
            <a:schemeClr val="dk1"/>
          </a:lnRef>
          <a:fillRef idx="0">
            <a:schemeClr val="dk1"/>
          </a:fillRef>
          <a:effectRef idx="0">
            <a:schemeClr val="dk1"/>
          </a:effectRef>
          <a:fontRef idx="minor">
            <a:schemeClr val="tx1"/>
          </a:fontRef>
        </p:style>
      </p:cxnSp>
      <p:cxnSp>
        <p:nvCxnSpPr>
          <p:cNvPr id="22" name="Elbow Connector 21"/>
          <p:cNvCxnSpPr/>
          <p:nvPr/>
        </p:nvCxnSpPr>
        <p:spPr>
          <a:xfrm>
            <a:off x="10515067" y="3492971"/>
            <a:ext cx="991133" cy="67870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pic>
        <p:nvPicPr>
          <p:cNvPr id="2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662666"/>
            <a:ext cx="3410140" cy="4114800"/>
          </a:xfrm>
          <a:prstGeom prst="rect">
            <a:avLst/>
          </a:prstGeom>
        </p:spPr>
      </p:pic>
      <p:pic>
        <p:nvPicPr>
          <p:cNvPr id="26"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80014" y="7594504"/>
            <a:ext cx="5815972" cy="4114800"/>
          </a:xfrm>
          <a:prstGeom prst="rect">
            <a:avLst/>
          </a:prstGeom>
        </p:spPr>
      </p:pic>
      <p:pic>
        <p:nvPicPr>
          <p:cNvPr id="2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107128">
            <a:off x="-2273615" y="8327556"/>
            <a:ext cx="7315200" cy="3090672"/>
          </a:xfrm>
          <a:prstGeom prst="rect">
            <a:avLst/>
          </a:prstGeom>
        </p:spPr>
      </p:pic>
    </p:spTree>
    <p:extLst>
      <p:ext uri="{BB962C8B-B14F-4D97-AF65-F5344CB8AC3E}">
        <p14:creationId xmlns:p14="http://schemas.microsoft.com/office/powerpoint/2010/main" val="9423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106624" y="257328"/>
            <a:ext cx="10393091" cy="7149992"/>
          </a:xfrm>
          <a:prstGeom prst="rect">
            <a:avLst/>
          </a:prstGeom>
        </p:spPr>
      </p:pic>
      <p:pic>
        <p:nvPicPr>
          <p:cNvPr id="2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662666"/>
            <a:ext cx="3410140" cy="4114800"/>
          </a:xfrm>
          <a:prstGeom prst="rect">
            <a:avLst/>
          </a:prstGeom>
        </p:spPr>
      </p:pic>
      <p:sp>
        <p:nvSpPr>
          <p:cNvPr id="17" name="Rectangle 16"/>
          <p:cNvSpPr/>
          <p:nvPr/>
        </p:nvSpPr>
        <p:spPr>
          <a:xfrm>
            <a:off x="6172200" y="2781300"/>
            <a:ext cx="106680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thỏm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chờ</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vọng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rồi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9" name="Rectangle 18"/>
          <p:cNvSpPr/>
          <p:nvPr/>
        </p:nvSpPr>
        <p:spPr>
          <a:xfrm>
            <a:off x="6172200" y="5223319"/>
            <a:ext cx="106680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latin typeface="Times New Roman" panose="02020603050405020304" pitchFamily="18" charset="0"/>
                <a:cs typeface="Times New Roman" panose="02020603050405020304" pitchFamily="18" charset="0"/>
                <a:sym typeface="Wingdings" panose="05000000000000000000" pitchFamily="2" charset="2"/>
              </a:rPr>
              <a:t>NT: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xót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7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5130" y="6457950"/>
            <a:ext cx="2904387" cy="4458662"/>
          </a:xfrm>
          <a:prstGeom prst="rect">
            <a:avLst/>
          </a:prstGeom>
        </p:spPr>
      </p:pic>
      <p:grpSp>
        <p:nvGrpSpPr>
          <p:cNvPr id="8" name="Group 7"/>
          <p:cNvGrpSpPr/>
          <p:nvPr/>
        </p:nvGrpSpPr>
        <p:grpSpPr>
          <a:xfrm>
            <a:off x="9144000" y="1943100"/>
            <a:ext cx="7706360" cy="6634560"/>
            <a:chOff x="6324600" y="1187808"/>
            <a:chExt cx="9829800" cy="7666290"/>
          </a:xfrm>
        </p:grpSpPr>
        <p:pic>
          <p:nvPicPr>
            <p:cNvPr id="9" name="Picture 8"/>
            <p:cNvPicPr>
              <a:picLocks noChangeAspect="1"/>
            </p:cNvPicPr>
            <p:nvPr/>
          </p:nvPicPr>
          <p:blipFill>
            <a:blip r:embed="rId7">
              <a:grayscl/>
            </a:blip>
            <a:srcRect t="1136" r="56865" b="55330"/>
            <a:stretch>
              <a:fillRect/>
            </a:stretch>
          </p:blipFill>
          <p:spPr>
            <a:xfrm>
              <a:off x="63246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10" name="Picture 9"/>
            <p:cNvPicPr>
              <a:picLocks noChangeAspect="1"/>
            </p:cNvPicPr>
            <p:nvPr/>
          </p:nvPicPr>
          <p:blipFill>
            <a:blip r:embed="rId7">
              <a:grayscl/>
            </a:blip>
            <a:srcRect l="52073" t="1136" r="4793" b="55330"/>
            <a:stretch>
              <a:fillRect/>
            </a:stretch>
          </p:blipFill>
          <p:spPr>
            <a:xfrm>
              <a:off x="113538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14" name="Picture 13"/>
            <p:cNvPicPr>
              <a:picLocks noChangeAspect="1"/>
            </p:cNvPicPr>
            <p:nvPr/>
          </p:nvPicPr>
          <p:blipFill>
            <a:blip r:embed="rId7">
              <a:grayscl/>
            </a:blip>
            <a:srcRect t="47884" r="57069" b="8582"/>
            <a:stretch>
              <a:fillRect/>
            </a:stretch>
          </p:blipFill>
          <p:spPr>
            <a:xfrm>
              <a:off x="6347253" y="5071538"/>
              <a:ext cx="4777947" cy="3782560"/>
            </a:xfrm>
            <a:custGeom>
              <a:avLst/>
              <a:gdLst>
                <a:gd name="connsiteX0" fmla="*/ 607786 w 4777947"/>
                <a:gd name="connsiteY0" fmla="*/ 0 h 3782560"/>
                <a:gd name="connsiteX1" fmla="*/ 4147508 w 4777947"/>
                <a:gd name="connsiteY1" fmla="*/ 0 h 3782560"/>
                <a:gd name="connsiteX2" fmla="*/ 4777947 w 4777947"/>
                <a:gd name="connsiteY2" fmla="*/ 630439 h 3782560"/>
                <a:gd name="connsiteX3" fmla="*/ 4777947 w 4777947"/>
                <a:gd name="connsiteY3" fmla="*/ 3152121 h 3782560"/>
                <a:gd name="connsiteX4" fmla="*/ 4147508 w 4777947"/>
                <a:gd name="connsiteY4" fmla="*/ 3782560 h 3782560"/>
                <a:gd name="connsiteX5" fmla="*/ 607786 w 4777947"/>
                <a:gd name="connsiteY5" fmla="*/ 3782560 h 3782560"/>
                <a:gd name="connsiteX6" fmla="*/ 26890 w 4777947"/>
                <a:gd name="connsiteY6" fmla="*/ 3397516 h 3782560"/>
                <a:gd name="connsiteX7" fmla="*/ 0 w 4777947"/>
                <a:gd name="connsiteY7" fmla="*/ 3310891 h 3782560"/>
                <a:gd name="connsiteX8" fmla="*/ 0 w 4777947"/>
                <a:gd name="connsiteY8" fmla="*/ 471669 h 3782560"/>
                <a:gd name="connsiteX9" fmla="*/ 26890 w 4777947"/>
                <a:gd name="connsiteY9" fmla="*/ 385044 h 3782560"/>
                <a:gd name="connsiteX10" fmla="*/ 607786 w 4777947"/>
                <a:gd name="connsiteY10"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7947" h="3782560">
                  <a:moveTo>
                    <a:pt x="607786" y="0"/>
                  </a:moveTo>
                  <a:lnTo>
                    <a:pt x="4147508" y="0"/>
                  </a:lnTo>
                  <a:cubicBezTo>
                    <a:pt x="4495690" y="0"/>
                    <a:pt x="4777947" y="282257"/>
                    <a:pt x="4777947" y="630439"/>
                  </a:cubicBezTo>
                  <a:lnTo>
                    <a:pt x="4777947" y="3152121"/>
                  </a:lnTo>
                  <a:cubicBezTo>
                    <a:pt x="4777947" y="3500303"/>
                    <a:pt x="4495690" y="3782560"/>
                    <a:pt x="4147508" y="3782560"/>
                  </a:cubicBezTo>
                  <a:lnTo>
                    <a:pt x="607786" y="3782560"/>
                  </a:lnTo>
                  <a:cubicBezTo>
                    <a:pt x="346650" y="3782560"/>
                    <a:pt x="122596" y="3623790"/>
                    <a:pt x="26890" y="3397516"/>
                  </a:cubicBezTo>
                  <a:lnTo>
                    <a:pt x="0" y="3310891"/>
                  </a:lnTo>
                  <a:lnTo>
                    <a:pt x="0" y="471669"/>
                  </a:lnTo>
                  <a:lnTo>
                    <a:pt x="26890" y="385044"/>
                  </a:lnTo>
                  <a:cubicBezTo>
                    <a:pt x="122596" y="158770"/>
                    <a:pt x="346650" y="0"/>
                    <a:pt x="607786" y="0"/>
                  </a:cubicBezTo>
                  <a:close/>
                </a:path>
              </a:pathLst>
            </a:custGeom>
          </p:spPr>
        </p:pic>
        <p:pic>
          <p:nvPicPr>
            <p:cNvPr id="15" name="Picture 14"/>
            <p:cNvPicPr>
              <a:picLocks noChangeAspect="1"/>
            </p:cNvPicPr>
            <p:nvPr/>
          </p:nvPicPr>
          <p:blipFill>
            <a:blip r:embed="rId7">
              <a:grayscl/>
            </a:blip>
            <a:srcRect l="52073" t="48393" r="4793" b="8073"/>
            <a:stretch>
              <a:fillRect/>
            </a:stretch>
          </p:blipFill>
          <p:spPr>
            <a:xfrm>
              <a:off x="11353800" y="507153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grpSp>
      <p:pic>
        <p:nvPicPr>
          <p:cNvPr id="5" name="Picture 4"/>
          <p:cNvPicPr>
            <a:picLocks noChangeAspect="1"/>
          </p:cNvPicPr>
          <p:nvPr/>
        </p:nvPicPr>
        <p:blipFill>
          <a:blip r:embed="rId8"/>
          <a:stretch>
            <a:fillRect/>
          </a:stretch>
        </p:blipFill>
        <p:spPr>
          <a:xfrm>
            <a:off x="1028700" y="3685011"/>
            <a:ext cx="8425402" cy="2523963"/>
          </a:xfrm>
          <a:prstGeom prst="rect">
            <a:avLst/>
          </a:prstGeom>
        </p:spPr>
      </p:pic>
    </p:spTree>
    <p:extLst>
      <p:ext uri="{BB962C8B-B14F-4D97-AF65-F5344CB8AC3E}">
        <p14:creationId xmlns:p14="http://schemas.microsoft.com/office/powerpoint/2010/main" val="13271263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13727" y="876300"/>
            <a:ext cx="10584712"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hòa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tuổi</a:t>
            </a:r>
            <a:r>
              <a:rPr lang="en-US" sz="4400" dirty="0">
                <a:latin typeface="Times New Roman" panose="02020603050405020304" pitchFamily="18" charset="0"/>
                <a:cs typeface="Times New Roman" panose="02020603050405020304" pitchFamily="18" charset="0"/>
              </a:rPr>
              <a:t> 40, </a:t>
            </a:r>
            <a:r>
              <a:rPr lang="en-US" sz="4400" dirty="0" err="1">
                <a:latin typeface="Times New Roman" panose="02020603050405020304" pitchFamily="18" charset="0"/>
                <a:cs typeface="Times New Roman" panose="02020603050405020304" pitchFamily="18" charset="0"/>
              </a:rPr>
              <a:t>vẫn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rung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7398487" y="3006160"/>
            <a:ext cx="10584712"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thêm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7398488" y="5129818"/>
            <a:ext cx="10584712"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ngồi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nhìn</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kéo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vọng</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0" name="Rectangle 9"/>
          <p:cNvSpPr/>
          <p:nvPr/>
        </p:nvSpPr>
        <p:spPr>
          <a:xfrm>
            <a:off x="7398487" y="7429500"/>
            <a:ext cx="10584712"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tròn</a:t>
            </a:r>
            <a:r>
              <a:rPr lang="en-US" sz="4400" dirty="0">
                <a:latin typeface="Times New Roman" panose="02020603050405020304" pitchFamily="18" charset="0"/>
                <a:cs typeface="Times New Roman" panose="02020603050405020304" pitchFamily="18" charset="0"/>
              </a:rPr>
              <a:t> 80 </a:t>
            </a:r>
            <a:r>
              <a:rPr lang="en-US" sz="4400" dirty="0" err="1">
                <a:latin typeface="Times New Roman" panose="02020603050405020304" pitchFamily="18" charset="0"/>
                <a:cs typeface="Times New Roman" panose="02020603050405020304" pitchFamily="18" charset="0"/>
              </a:rPr>
              <a:t>tuổi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ngồi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Tết</a:t>
            </a:r>
            <a:endParaRPr lang="vi-VN" sz="4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grayscl/>
          </a:blip>
          <a:stretch>
            <a:fillRect/>
          </a:stretch>
        </p:blipFill>
        <p:spPr>
          <a:xfrm>
            <a:off x="624839" y="2019300"/>
            <a:ext cx="6246113" cy="5823589"/>
          </a:xfrm>
          <a:prstGeom prst="rect">
            <a:avLst/>
          </a:prstGeom>
        </p:spPr>
      </p:pic>
    </p:spTree>
    <p:extLst>
      <p:ext uri="{BB962C8B-B14F-4D97-AF65-F5344CB8AC3E}">
        <p14:creationId xmlns:p14="http://schemas.microsoft.com/office/powerpoint/2010/main" val="2096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106624" y="257328"/>
            <a:ext cx="10393091" cy="7149992"/>
          </a:xfrm>
          <a:prstGeom prst="rect">
            <a:avLst/>
          </a:prstGeom>
        </p:spPr>
      </p:pic>
      <p:pic>
        <p:nvPicPr>
          <p:cNvPr id="2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662666"/>
            <a:ext cx="3410140" cy="4114800"/>
          </a:xfrm>
          <a:prstGeom prst="rect">
            <a:avLst/>
          </a:prstGeom>
        </p:spPr>
      </p:pic>
      <p:sp>
        <p:nvSpPr>
          <p:cNvPr id="19" name="Rectangle 18"/>
          <p:cNvSpPr/>
          <p:nvPr/>
        </p:nvSpPr>
        <p:spPr>
          <a:xfrm>
            <a:off x="6172200" y="1638300"/>
            <a:ext cx="106680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vi-VN" sz="4400" dirty="0">
                <a:latin typeface="Times New Roman" panose="02020603050405020304" pitchFamily="18" charset="0"/>
                <a:cs typeface="Times New Roman" panose="02020603050405020304" pitchFamily="18" charset="0"/>
              </a:rPr>
              <a:t>Dù cho có cô đơn, lẻ loi, dì Bảy vẫn một lòng chung thủy với người ch</a:t>
            </a:r>
            <a:r>
              <a:rPr lang="en-US" sz="4400" dirty="0">
                <a:latin typeface="Times New Roman" panose="02020603050405020304" pitchFamily="18" charset="0"/>
                <a:cs typeface="Times New Roman" panose="02020603050405020304" pitchFamily="18" charset="0"/>
              </a:rPr>
              <a:t>ồ</a:t>
            </a:r>
            <a:r>
              <a:rPr lang="vi-VN" sz="4400" dirty="0">
                <a:latin typeface="Times New Roman" panose="02020603050405020304" pitchFamily="18" charset="0"/>
                <a:cs typeface="Times New Roman" panose="02020603050405020304" pitchFamily="18" charset="0"/>
              </a:rPr>
              <a:t>ng đã khuất của mình.</a:t>
            </a:r>
          </a:p>
        </p:txBody>
      </p:sp>
      <p:sp>
        <p:nvSpPr>
          <p:cNvPr id="2" name="Rectangle 1"/>
          <p:cNvSpPr/>
          <p:nvPr/>
        </p:nvSpPr>
        <p:spPr>
          <a:xfrm>
            <a:off x="6172200" y="3944025"/>
            <a:ext cx="10825480" cy="4439292"/>
          </a:xfrm>
          <a:prstGeom prst="rect">
            <a:avLst/>
          </a:prstGeom>
        </p:spPr>
        <p:txBody>
          <a:bodyPr wrap="square">
            <a:spAutoFit/>
          </a:bodyPr>
          <a:lstStyle/>
          <a:p>
            <a:pPr algn="just">
              <a:lnSpc>
                <a:spcPct val="107000"/>
              </a:lnSpc>
              <a:tabLst>
                <a:tab pos="90170" algn="l"/>
                <a:tab pos="180340" algn="l"/>
              </a:tabLst>
            </a:pPr>
            <a:r>
              <a:rPr lang="nl-NL" sz="4400" b="1" kern="100" dirty="0">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 </a:t>
            </a:r>
            <a:r>
              <a:rPr lang="nl-NL" sz="4400" b="1" kern="100" dirty="0">
                <a:latin typeface="Times New Roman" panose="02020603050405020304" pitchFamily="18" charset="0"/>
                <a:ea typeface="SimSun" panose="02010600030101010101" pitchFamily="2" charset="-122"/>
                <a:cs typeface="Times New Roman" panose="02020603050405020304" pitchFamily="18" charset="0"/>
              </a:rPr>
              <a:t>Dì Bảy là người phụ nữ đức hạnh, đại diện cho phẩm chất của những người mẹ, người vợ Việt Nam anh hùng hi sinh tuổi thanh xuân, tuổi trẻ của mình, nén nỗi đau cá nhân vào bên trong, âm thầm góp sức vào sự nghiệp giải phóng dân tộc. </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63800" y="8229600"/>
            <a:ext cx="5002796" cy="4114800"/>
          </a:xfrm>
          <a:prstGeom prst="rect">
            <a:avLst/>
          </a:prstGeom>
        </p:spPr>
      </p:pic>
    </p:spTree>
    <p:extLst>
      <p:ext uri="{BB962C8B-B14F-4D97-AF65-F5344CB8AC3E}">
        <p14:creationId xmlns:p14="http://schemas.microsoft.com/office/powerpoint/2010/main" val="5572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5130" y="6457950"/>
            <a:ext cx="2904387" cy="4458662"/>
          </a:xfrm>
          <a:prstGeom prst="rect">
            <a:avLst/>
          </a:prstGeom>
        </p:spPr>
      </p:pic>
      <p:grpSp>
        <p:nvGrpSpPr>
          <p:cNvPr id="5" name="Group 4"/>
          <p:cNvGrpSpPr/>
          <p:nvPr/>
        </p:nvGrpSpPr>
        <p:grpSpPr>
          <a:xfrm>
            <a:off x="8610600" y="1943100"/>
            <a:ext cx="7998224" cy="6466843"/>
            <a:chOff x="8751688" y="1752105"/>
            <a:chExt cx="7998224" cy="6466843"/>
          </a:xfrm>
        </p:grpSpPr>
        <p:pic>
          <p:nvPicPr>
            <p:cNvPr id="2050" name="Picture 2" descr="Chuyện người chiến s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1688" y="1752106"/>
              <a:ext cx="3897512"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hững chiến sỹ xung kích trên mặt trận thông tin giữa chiến trường - Báo  Lâm Đồng điện tử"/>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7800" y="1752105"/>
              <a:ext cx="3872112"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gười chiến sĩ năm ấ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1688" y="5132847"/>
              <a:ext cx="3931344"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ộ đội Cụ Hồ” – Giá trị văn hóa độc đáo thời đại Hồ Chí Mi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77800" y="5104907"/>
              <a:ext cx="3872112" cy="3114041"/>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11"/>
          <a:stretch>
            <a:fillRect/>
          </a:stretch>
        </p:blipFill>
        <p:spPr>
          <a:xfrm>
            <a:off x="1192220" y="3698550"/>
            <a:ext cx="7559695" cy="2523963"/>
          </a:xfrm>
          <a:prstGeom prst="rect">
            <a:avLst/>
          </a:prstGeom>
        </p:spPr>
      </p:pic>
    </p:spTree>
    <p:extLst>
      <p:ext uri="{BB962C8B-B14F-4D97-AF65-F5344CB8AC3E}">
        <p14:creationId xmlns:p14="http://schemas.microsoft.com/office/powerpoint/2010/main" val="193289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4" name="TextBox 4"/>
          <p:cNvSpPr txBox="1"/>
          <p:nvPr/>
        </p:nvSpPr>
        <p:spPr>
          <a:xfrm>
            <a:off x="4212048" y="1034828"/>
            <a:ext cx="9863904" cy="1085618"/>
          </a:xfrm>
          <a:prstGeom prst="rect">
            <a:avLst/>
          </a:prstGeom>
        </p:spPr>
        <p:txBody>
          <a:bodyPr lIns="0" tIns="0" rIns="0" bIns="0" rtlCol="0" anchor="t">
            <a:spAutoFit/>
          </a:bodyPr>
          <a:lstStyle/>
          <a:p>
            <a:pPr algn="ctr">
              <a:lnSpc>
                <a:spcPts val="9600"/>
              </a:lnSpc>
            </a:pPr>
            <a:r>
              <a:rPr lang="en-US" sz="4400" b="1" dirty="0" err="1">
                <a:solidFill>
                  <a:srgbClr val="000000"/>
                </a:solidFill>
                <a:latin typeface="Times New Roman" panose="02020603050405020304" pitchFamily="18" charset="0"/>
                <a:cs typeface="Times New Roman" panose="02020603050405020304" pitchFamily="18" charset="0"/>
              </a:rPr>
              <a:t>Hoàn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cảnh</a:t>
            </a:r>
            <a:endParaRPr lang="en-US" sz="4400" b="1" dirty="0">
              <a:solidFill>
                <a:srgbClr val="000000"/>
              </a:solidFill>
              <a:latin typeface="Times New Roman" panose="02020603050405020304" pitchFamily="18" charset="0"/>
              <a:cs typeface="Times New Roman" panose="02020603050405020304" pitchFamily="18" charset="0"/>
            </a:endParaRPr>
          </a:p>
        </p:txBody>
      </p:sp>
      <p:grpSp>
        <p:nvGrpSpPr>
          <p:cNvPr id="5" name="Group 5"/>
          <p:cNvGrpSpPr/>
          <p:nvPr/>
        </p:nvGrpSpPr>
        <p:grpSpPr>
          <a:xfrm>
            <a:off x="1488406" y="2466895"/>
            <a:ext cx="4385765" cy="5382534"/>
            <a:chOff x="0" y="0"/>
            <a:chExt cx="8654477" cy="12232393"/>
          </a:xfrm>
          <a:solidFill>
            <a:srgbClr val="EEECE1"/>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grpSp>
        <p:nvGrpSpPr>
          <p:cNvPr id="7" name="Group 7"/>
          <p:cNvGrpSpPr/>
          <p:nvPr/>
        </p:nvGrpSpPr>
        <p:grpSpPr>
          <a:xfrm>
            <a:off x="6764531" y="2452233"/>
            <a:ext cx="4408278" cy="5382534"/>
            <a:chOff x="0" y="0"/>
            <a:chExt cx="8654477" cy="12232393"/>
          </a:xfrm>
          <a:solidFill>
            <a:srgbClr val="EEECE1"/>
          </a:solidFill>
        </p:grpSpPr>
        <p:sp>
          <p:nvSpPr>
            <p:cNvPr id="8"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1503" y="-393211"/>
            <a:ext cx="6147254" cy="2078889"/>
          </a:xfrm>
          <a:prstGeom prst="rect">
            <a:avLst/>
          </a:prstGeom>
        </p:spPr>
      </p:pic>
      <p:sp>
        <p:nvSpPr>
          <p:cNvPr id="15" name="Rectangle 14"/>
          <p:cNvSpPr/>
          <p:nvPr/>
        </p:nvSpPr>
        <p:spPr>
          <a:xfrm>
            <a:off x="1721408" y="2901663"/>
            <a:ext cx="3919759" cy="4154984"/>
          </a:xfrm>
          <a:prstGeom prst="rect">
            <a:avLst/>
          </a:prstGeom>
        </p:spPr>
        <p:txBody>
          <a:bodyPr wrap="square">
            <a:spAutoFit/>
          </a:bodyPr>
          <a:lstStyle/>
          <a:p>
            <a:pPr algn="just"/>
            <a:r>
              <a:rPr lang="nl-NL" sz="4400" dirty="0">
                <a:latin typeface="Times New Roman" panose="02020603050405020304" pitchFamily="18" charset="0"/>
                <a:cs typeface="Times New Roman" panose="02020603050405020304" pitchFamily="18" charset="0"/>
              </a:rPr>
              <a:t>Dượng mồ côi cha mẹ, đi bộ đội, đóng quân ở làng tôi, thầm yêu dì, rồi đứng ra làm lễ cưới. </a:t>
            </a:r>
            <a:endParaRPr lang="vi-VN" sz="4400" dirty="0">
              <a:latin typeface="Times New Roman" panose="02020603050405020304" pitchFamily="18" charset="0"/>
              <a:cs typeface="Times New Roman" panose="02020603050405020304" pitchFamily="18" charset="0"/>
            </a:endParaRPr>
          </a:p>
        </p:txBody>
      </p:sp>
      <p:sp>
        <p:nvSpPr>
          <p:cNvPr id="16" name="Rectangle 15"/>
          <p:cNvSpPr/>
          <p:nvPr/>
        </p:nvSpPr>
        <p:spPr>
          <a:xfrm>
            <a:off x="7024450" y="2869221"/>
            <a:ext cx="3919759" cy="3477875"/>
          </a:xfrm>
          <a:prstGeom prst="rect">
            <a:avLst/>
          </a:prstGeom>
        </p:spPr>
        <p:txBody>
          <a:bodyPr wrap="square">
            <a:spAutoFit/>
          </a:bodyPr>
          <a:lstStyle/>
          <a:p>
            <a:pPr algn="just"/>
            <a:r>
              <a:rPr lang="nl-NL" sz="4400" dirty="0">
                <a:latin typeface="Times New Roman" panose="02020603050405020304" pitchFamily="18" charset="0"/>
                <a:cs typeface="Times New Roman" panose="02020603050405020304" pitchFamily="18" charset="0"/>
              </a:rPr>
              <a:t>Chỉ một tháng sau khi lấy vợ thì đơn vị chuyển đi, đôi người đôi ngả. </a:t>
            </a:r>
            <a:endParaRPr lang="vi-VN" sz="4400" dirty="0">
              <a:latin typeface="Times New Roman" panose="02020603050405020304" pitchFamily="18" charset="0"/>
              <a:cs typeface="Times New Roman" panose="02020603050405020304" pitchFamily="18" charset="0"/>
            </a:endParaRPr>
          </a:p>
        </p:txBody>
      </p:sp>
      <p:grpSp>
        <p:nvGrpSpPr>
          <p:cNvPr id="18" name="Group 7"/>
          <p:cNvGrpSpPr/>
          <p:nvPr/>
        </p:nvGrpSpPr>
        <p:grpSpPr>
          <a:xfrm>
            <a:off x="11887200" y="2470013"/>
            <a:ext cx="4584248" cy="5382534"/>
            <a:chOff x="0" y="0"/>
            <a:chExt cx="8654477" cy="12232393"/>
          </a:xfrm>
          <a:solidFill>
            <a:srgbClr val="EEECE1"/>
          </a:solidFill>
        </p:grpSpPr>
        <p:sp>
          <p:nvSpPr>
            <p:cNvPr id="19"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sp>
        <p:nvSpPr>
          <p:cNvPr id="20" name="Rectangle 19"/>
          <p:cNvSpPr/>
          <p:nvPr/>
        </p:nvSpPr>
        <p:spPr>
          <a:xfrm>
            <a:off x="12063169" y="2887001"/>
            <a:ext cx="4243631" cy="4154984"/>
          </a:xfrm>
          <a:prstGeom prst="rect">
            <a:avLst/>
          </a:prstGeom>
        </p:spPr>
        <p:txBody>
          <a:bodyPr wrap="square">
            <a:spAutoFit/>
          </a:bodyPr>
          <a:lstStyle/>
          <a:p>
            <a:pPr algn="just"/>
            <a:r>
              <a:rPr lang="nl-NL" sz="4400" dirty="0">
                <a:latin typeface="Times New Roman" panose="02020603050405020304" pitchFamily="18" charset="0"/>
                <a:cs typeface="Times New Roman" panose="02020603050405020304" pitchFamily="18" charset="0"/>
              </a:rPr>
              <a:t>Dượng hi sinh trong trận đánh ở Xuân Lộc, chỉ mười ngày trước khi chiến tranh ngưng tiếng súng. </a:t>
            </a:r>
            <a:endParaRPr lang="vi-VN" sz="4400" dirty="0">
              <a:latin typeface="Times New Roman" panose="02020603050405020304" pitchFamily="18" charset="0"/>
              <a:cs typeface="Times New Roman" panose="02020603050405020304" pitchFamily="18" charset="0"/>
            </a:endParaRPr>
          </a:p>
        </p:txBody>
      </p:sp>
      <p:pic>
        <p:nvPicPr>
          <p:cNvPr id="21"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2769" y="6565411"/>
            <a:ext cx="3540760" cy="4114800"/>
          </a:xfrm>
          <a:prstGeom prst="rect">
            <a:avLst/>
          </a:prstGeom>
        </p:spPr>
      </p:pic>
      <p:sp>
        <p:nvSpPr>
          <p:cNvPr id="9" name="Rectangle 8"/>
          <p:cNvSpPr/>
          <p:nvPr/>
        </p:nvSpPr>
        <p:spPr>
          <a:xfrm>
            <a:off x="3276600" y="8025837"/>
            <a:ext cx="10544149" cy="1107996"/>
          </a:xfrm>
          <a:prstGeom prst="rect">
            <a:avLst/>
          </a:prstGeom>
        </p:spPr>
        <p:txBody>
          <a:bodyPr wrap="square">
            <a:spAutoFit/>
          </a:bodyPr>
          <a:lstStyle/>
          <a:p>
            <a:pPr algn="just">
              <a:lnSpc>
                <a:spcPct val="150000"/>
              </a:lnSpc>
              <a:spcAft>
                <a:spcPts val="0"/>
              </a:spcAft>
              <a:tabLst>
                <a:tab pos="90170" algn="l"/>
                <a:tab pos="180340" algn="l"/>
              </a:tabLst>
            </a:pPr>
            <a:r>
              <a:rPr lang="nl-NL"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nl-NL"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NT</a:t>
            </a:r>
            <a:r>
              <a:rPr lang="nl-NL"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miêu tả nhân vật chân thật, tự nhiên</a:t>
            </a:r>
            <a:endParaRPr lang="en-US" sz="40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2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479593" y="2095500"/>
            <a:ext cx="11240705" cy="2862322"/>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a:t>
            </a:r>
            <a:r>
              <a:rPr lang="vi-VN" sz="3600" b="1" dirty="0">
                <a:ln w="38100">
                  <a:noFill/>
                </a:ln>
                <a:solidFill>
                  <a:srgbClr val="FF0000"/>
                </a:solidFill>
                <a:latin typeface="Times New Roman" panose="02020603050405020304" pitchFamily="18" charset="0"/>
                <a:cs typeface="Times New Roman" panose="02020603050405020304" pitchFamily="18" charset="0"/>
              </a:rPr>
              <a:t>7</a:t>
            </a:r>
            <a:endParaRPr lang="en-US" sz="4800" b="1" dirty="0">
              <a:ln w="38100">
                <a:noFill/>
              </a:ln>
              <a:solidFill>
                <a:srgbClr val="FFFF00"/>
              </a:solidFill>
              <a:latin typeface="Times New Roman" panose="02020603050405020304" pitchFamily="18" charset="0"/>
              <a:cs typeface="Times New Roman" panose="02020603050405020304" pitchFamily="18" charset="0"/>
            </a:endParaRPr>
          </a:p>
          <a:p>
            <a:pPr algn="ctr"/>
            <a:r>
              <a:rPr lang="en-US" sz="4800" b="1" dirty="0">
                <a:ln w="38100">
                  <a:noFill/>
                </a:ln>
                <a:solidFill>
                  <a:srgbClr val="FFFF00"/>
                </a:solidFill>
                <a:latin typeface="Times New Roman" panose="02020603050405020304" pitchFamily="18" charset="0"/>
                <a:cs typeface="Times New Roman" panose="02020603050405020304" pitchFamily="18" charset="0"/>
              </a:rPr>
              <a:t>TIẾT </a:t>
            </a:r>
            <a:r>
              <a:rPr lang="vi-VN" sz="4800" b="1" dirty="0">
                <a:ln w="38100">
                  <a:noFill/>
                </a:ln>
                <a:solidFill>
                  <a:srgbClr val="FFFF00"/>
                </a:solidFill>
                <a:latin typeface="Times New Roman" panose="02020603050405020304" pitchFamily="18" charset="0"/>
                <a:cs typeface="Times New Roman" panose="02020603050405020304" pitchFamily="18" charset="0"/>
              </a:rPr>
              <a:t>115 + 116</a:t>
            </a:r>
          </a:p>
          <a:p>
            <a:pPr algn="ctr"/>
            <a:r>
              <a:rPr lang="vi-VN" sz="4800" b="1" dirty="0">
                <a:ln w="38100">
                  <a:noFill/>
                </a:ln>
                <a:solidFill>
                  <a:srgbClr val="FFFF00"/>
                </a:solidFill>
                <a:latin typeface="Times New Roman" panose="02020603050405020304" pitchFamily="18" charset="0"/>
                <a:cs typeface="Times New Roman" panose="02020603050405020304" pitchFamily="18" charset="0"/>
              </a:rPr>
              <a:t>NGƯỜI NGỒI ĐỢI TRƯỚC HIÊN NHÀ </a:t>
            </a:r>
          </a:p>
          <a:p>
            <a:pPr algn="ctr"/>
            <a:r>
              <a:rPr lang="vi-VN" sz="4800" b="1" dirty="0">
                <a:ln w="38100">
                  <a:noFill/>
                </a:ln>
                <a:solidFill>
                  <a:srgbClr val="FFFF00"/>
                </a:solidFill>
                <a:latin typeface="Times New Roman" panose="02020603050405020304" pitchFamily="18" charset="0"/>
                <a:cs typeface="Times New Roman" panose="02020603050405020304" pitchFamily="18" charset="0"/>
              </a:rPr>
              <a:t>- Huỳnh Như Phương - </a:t>
            </a:r>
            <a:endParaRPr lang="en-VN" sz="48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1" y="359302"/>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638800" y="5176157"/>
            <a:ext cx="6380401" cy="1384995"/>
          </a:xfrm>
          <a:prstGeom prst="rect">
            <a:avLst/>
          </a:prstGeom>
          <a:noFill/>
        </p:spPr>
        <p:txBody>
          <a:bodyPr wrap="none" rtlCol="0">
            <a:spAutoFit/>
          </a:bodyPr>
          <a:lstStyle/>
          <a:p>
            <a:pPr algn="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Bùi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Khánh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Huyền</a:t>
            </a:r>
            <a:endPar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2" y="924705"/>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4" name="TextBox 4"/>
          <p:cNvSpPr txBox="1"/>
          <p:nvPr/>
        </p:nvSpPr>
        <p:spPr>
          <a:xfrm>
            <a:off x="4212048" y="1034828"/>
            <a:ext cx="9863904" cy="1085618"/>
          </a:xfrm>
          <a:prstGeom prst="rect">
            <a:avLst/>
          </a:prstGeom>
        </p:spPr>
        <p:txBody>
          <a:bodyPr lIns="0" tIns="0" rIns="0" bIns="0" rtlCol="0" anchor="t">
            <a:spAutoFit/>
          </a:bodyPr>
          <a:lstStyle/>
          <a:p>
            <a:pPr algn="ctr">
              <a:lnSpc>
                <a:spcPts val="9600"/>
              </a:lnSpc>
            </a:pPr>
            <a:r>
              <a:rPr lang="en-US" sz="4400" b="1" dirty="0" err="1">
                <a:solidFill>
                  <a:srgbClr val="000000"/>
                </a:solidFill>
                <a:latin typeface="Times New Roman" panose="02020603050405020304" pitchFamily="18" charset="0"/>
                <a:cs typeface="Times New Roman" panose="02020603050405020304" pitchFamily="18" charset="0"/>
              </a:rPr>
              <a:t>Tính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cách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phẩm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chất</a:t>
            </a:r>
            <a:endParaRPr lang="en-US" sz="4400" b="1" dirty="0">
              <a:solidFill>
                <a:srgbClr val="000000"/>
              </a:solidFill>
              <a:latin typeface="Times New Roman" panose="02020603050405020304" pitchFamily="18" charset="0"/>
              <a:cs typeface="Times New Roman" panose="02020603050405020304" pitchFamily="18" charset="0"/>
            </a:endParaRPr>
          </a:p>
        </p:txBody>
      </p:sp>
      <p:grpSp>
        <p:nvGrpSpPr>
          <p:cNvPr id="5" name="Group 5"/>
          <p:cNvGrpSpPr/>
          <p:nvPr/>
        </p:nvGrpSpPr>
        <p:grpSpPr>
          <a:xfrm>
            <a:off x="1488406" y="2466895"/>
            <a:ext cx="15046994" cy="3638567"/>
            <a:chOff x="0" y="0"/>
            <a:chExt cx="8654477" cy="12232393"/>
          </a:xfrm>
          <a:solidFill>
            <a:srgbClr val="EEECE1"/>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grpSp>
        <p:nvGrpSpPr>
          <p:cNvPr id="7" name="Group 7"/>
          <p:cNvGrpSpPr/>
          <p:nvPr/>
        </p:nvGrpSpPr>
        <p:grpSpPr>
          <a:xfrm>
            <a:off x="1488406" y="6499036"/>
            <a:ext cx="15046994" cy="2149664"/>
            <a:chOff x="0" y="0"/>
            <a:chExt cx="8654477" cy="12232393"/>
          </a:xfrm>
          <a:solidFill>
            <a:srgbClr val="EEECE1"/>
          </a:solidFill>
        </p:grpSpPr>
        <p:sp>
          <p:nvSpPr>
            <p:cNvPr id="8"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1503" y="-393211"/>
            <a:ext cx="6147254" cy="2078889"/>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99379">
            <a:off x="15160484" y="-716091"/>
            <a:ext cx="4554351" cy="3878789"/>
          </a:xfrm>
          <a:prstGeom prst="rect">
            <a:avLst/>
          </a:prstGeom>
        </p:spPr>
      </p:pic>
      <p:sp>
        <p:nvSpPr>
          <p:cNvPr id="15" name="Rectangle 14"/>
          <p:cNvSpPr/>
          <p:nvPr/>
        </p:nvSpPr>
        <p:spPr>
          <a:xfrm>
            <a:off x="1721408" y="2901663"/>
            <a:ext cx="14509192"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Dượng Bảy đại diện cho những người anh hùng ra đi bỏ lại đằng sau là gia đình, người thân, chiến đấu để giải phóng dân tộc, để nhân dân được bình yên, hạnh phúc. Nhưng lại không có cái may mắn được chứng kiến ngày đất nước được giải phóng. </a:t>
            </a:r>
          </a:p>
        </p:txBody>
      </p:sp>
      <p:sp>
        <p:nvSpPr>
          <p:cNvPr id="16" name="Rectangle 15"/>
          <p:cNvSpPr/>
          <p:nvPr/>
        </p:nvSpPr>
        <p:spPr>
          <a:xfrm>
            <a:off x="1721408" y="6916024"/>
            <a:ext cx="14509192" cy="1446550"/>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một người luôn nhớ tới gia đình, tới người vợ tần tảo, phải chịu nhi</a:t>
            </a:r>
            <a:r>
              <a:rPr lang="en-US" sz="4400" dirty="0">
                <a:latin typeface="Times New Roman" panose="02020603050405020304" pitchFamily="18" charset="0"/>
                <a:cs typeface="Times New Roman" panose="02020603050405020304" pitchFamily="18" charset="0"/>
              </a:rPr>
              <a:t>ề</a:t>
            </a:r>
            <a:r>
              <a:rPr lang="vi-VN" sz="4400" dirty="0">
                <a:latin typeface="Times New Roman" panose="02020603050405020304" pitchFamily="18" charset="0"/>
                <a:cs typeface="Times New Roman" panose="02020603050405020304" pitchFamily="18" charset="0"/>
              </a:rPr>
              <a:t>u thiệt thòi, vất vả.</a:t>
            </a:r>
          </a:p>
        </p:txBody>
      </p:sp>
    </p:spTree>
    <p:extLst>
      <p:ext uri="{BB962C8B-B14F-4D97-AF65-F5344CB8AC3E}">
        <p14:creationId xmlns:p14="http://schemas.microsoft.com/office/powerpoint/2010/main" val="31125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0"/>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150629954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4" name="Group 4"/>
          <p:cNvGrpSpPr/>
          <p:nvPr/>
        </p:nvGrpSpPr>
        <p:grpSpPr>
          <a:xfrm>
            <a:off x="1293986" y="3677296"/>
            <a:ext cx="15700029" cy="5311337"/>
            <a:chOff x="0" y="0"/>
            <a:chExt cx="28026449" cy="9481378"/>
          </a:xfrm>
          <a:solidFill>
            <a:srgbClr val="EEECE1"/>
          </a:solidFill>
        </p:grpSpPr>
        <p:sp>
          <p:nvSpPr>
            <p:cNvPr id="5" name="Freeform 5"/>
            <p:cNvSpPr/>
            <p:nvPr/>
          </p:nvSpPr>
          <p:spPr>
            <a:xfrm>
              <a:off x="0" y="0"/>
              <a:ext cx="28026451" cy="9481379"/>
            </a:xfrm>
            <a:custGeom>
              <a:avLst/>
              <a:gdLst/>
              <a:ahLst/>
              <a:cxnLst/>
              <a:rect l="l" t="t" r="r" b="b"/>
              <a:pathLst>
                <a:path w="28026451" h="9481379">
                  <a:moveTo>
                    <a:pt x="27721651" y="0"/>
                  </a:moveTo>
                  <a:lnTo>
                    <a:pt x="304800" y="0"/>
                  </a:lnTo>
                  <a:cubicBezTo>
                    <a:pt x="135890" y="0"/>
                    <a:pt x="0" y="135890"/>
                    <a:pt x="0" y="304800"/>
                  </a:cubicBezTo>
                  <a:lnTo>
                    <a:pt x="0" y="9176579"/>
                  </a:lnTo>
                  <a:cubicBezTo>
                    <a:pt x="0" y="9345488"/>
                    <a:pt x="135890" y="9481379"/>
                    <a:pt x="304800" y="9481379"/>
                  </a:cubicBezTo>
                  <a:lnTo>
                    <a:pt x="27721651" y="9481379"/>
                  </a:lnTo>
                  <a:cubicBezTo>
                    <a:pt x="27890558" y="9481379"/>
                    <a:pt x="28026451" y="9345488"/>
                    <a:pt x="28026451" y="9176579"/>
                  </a:cubicBezTo>
                  <a:lnTo>
                    <a:pt x="28026451" y="304800"/>
                  </a:lnTo>
                  <a:cubicBezTo>
                    <a:pt x="28026451" y="135890"/>
                    <a:pt x="27890558" y="0"/>
                    <a:pt x="27721651" y="0"/>
                  </a:cubicBezTo>
                  <a:close/>
                </a:path>
              </a:pathLst>
            </a:custGeom>
            <a:grpFill/>
          </p:spPr>
          <p:txBody>
            <a:bodyPr/>
            <a:lstStyle/>
            <a:p>
              <a:endParaRPr lang="en-US"/>
            </a:p>
          </p:txBody>
        </p:sp>
      </p:grpSp>
      <p:sp>
        <p:nvSpPr>
          <p:cNvPr id="6" name="TextBox 6"/>
          <p:cNvSpPr txBox="1"/>
          <p:nvPr/>
        </p:nvSpPr>
        <p:spPr>
          <a:xfrm>
            <a:off x="2915794" y="1724025"/>
            <a:ext cx="12456413" cy="1139736"/>
          </a:xfrm>
          <a:prstGeom prst="rect">
            <a:avLst/>
          </a:prstGeom>
        </p:spPr>
        <p:txBody>
          <a:bodyPr lIns="0" tIns="0" rIns="0" bIns="0" rtlCol="0" anchor="t">
            <a:spAutoFit/>
          </a:bodyPr>
          <a:lstStyle/>
          <a:p>
            <a:pPr algn="ctr">
              <a:lnSpc>
                <a:spcPts val="9600"/>
              </a:lnSpc>
            </a:pPr>
            <a:r>
              <a:rPr lang="en-US" sz="6600" dirty="0">
                <a:solidFill>
                  <a:srgbClr val="000000"/>
                </a:solidFill>
                <a:latin typeface="Times New Roman" panose="02020603050405020304" pitchFamily="18" charset="0"/>
                <a:cs typeface="Times New Roman" panose="02020603050405020304" pitchFamily="18" charset="0"/>
              </a:rPr>
              <a:t>1. </a:t>
            </a:r>
            <a:r>
              <a:rPr lang="en-US" sz="6600" dirty="0" err="1">
                <a:solidFill>
                  <a:srgbClr val="000000"/>
                </a:solidFill>
                <a:latin typeface="Times New Roman" panose="02020603050405020304" pitchFamily="18" charset="0"/>
                <a:cs typeface="Times New Roman" panose="02020603050405020304" pitchFamily="18" charset="0"/>
              </a:rPr>
              <a:t>Nghệ</a:t>
            </a:r>
            <a:r>
              <a:rPr lang="en-US" sz="6600" dirty="0">
                <a:solidFill>
                  <a:srgbClr val="000000"/>
                </a:solidFill>
                <a:latin typeface="Times New Roman" panose="02020603050405020304" pitchFamily="18" charset="0"/>
                <a:cs typeface="Times New Roman" panose="02020603050405020304" pitchFamily="18" charset="0"/>
              </a:rPr>
              <a:t> </a:t>
            </a:r>
            <a:r>
              <a:rPr lang="en-US" sz="6600" dirty="0" err="1">
                <a:solidFill>
                  <a:srgbClr val="000000"/>
                </a:solidFill>
                <a:latin typeface="Times New Roman" panose="02020603050405020304" pitchFamily="18" charset="0"/>
                <a:cs typeface="Times New Roman" panose="02020603050405020304" pitchFamily="18" charset="0"/>
              </a:rPr>
              <a:t>thuật</a:t>
            </a:r>
            <a:endParaRPr lang="en-US" sz="6600" dirty="0">
              <a:solidFill>
                <a:srgbClr val="000000"/>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7886">
            <a:off x="15249743" y="-867172"/>
            <a:ext cx="5162115" cy="430365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549130">
            <a:off x="-1577160" y="7170126"/>
            <a:ext cx="6380533" cy="417634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862963" y="7044708"/>
            <a:ext cx="2281153" cy="3544950"/>
          </a:xfrm>
          <a:prstGeom prst="rect">
            <a:avLst/>
          </a:prstGeom>
        </p:spPr>
      </p:pic>
      <p:sp>
        <p:nvSpPr>
          <p:cNvPr id="10" name="Rectangle 9"/>
          <p:cNvSpPr/>
          <p:nvPr/>
        </p:nvSpPr>
        <p:spPr>
          <a:xfrm>
            <a:off x="2068938" y="4099460"/>
            <a:ext cx="14771261" cy="2990306"/>
          </a:xfrm>
          <a:prstGeom prst="rect">
            <a:avLst/>
          </a:prstGeom>
        </p:spPr>
        <p:txBody>
          <a:bodyPr wrap="square">
            <a:spAutoFit/>
          </a:bodyPr>
          <a:lstStyle/>
          <a:p>
            <a:pPr algn="just">
              <a:lnSpc>
                <a:spcPct val="107000"/>
              </a:lnSpc>
              <a:tabLst>
                <a:tab pos="90170" algn="l"/>
                <a:tab pos="180340" algn="l"/>
              </a:tabLs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Kể bằng một câu chuyện giản đơn mà rất xúc động.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Giọng văn nhỏ nhẹ, chất chứa đầy cảm xúc, suy tư và sự thành kính của người viết.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Miêu tả nhân vật chân thật, sinh động.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024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4" name="Group 4"/>
          <p:cNvGrpSpPr/>
          <p:nvPr/>
        </p:nvGrpSpPr>
        <p:grpSpPr>
          <a:xfrm>
            <a:off x="1293986" y="3677296"/>
            <a:ext cx="15700029" cy="5311337"/>
            <a:chOff x="0" y="0"/>
            <a:chExt cx="28026449" cy="9481378"/>
          </a:xfrm>
          <a:solidFill>
            <a:srgbClr val="EEECE1"/>
          </a:solidFill>
        </p:grpSpPr>
        <p:sp>
          <p:nvSpPr>
            <p:cNvPr id="5" name="Freeform 5"/>
            <p:cNvSpPr/>
            <p:nvPr/>
          </p:nvSpPr>
          <p:spPr>
            <a:xfrm>
              <a:off x="0" y="0"/>
              <a:ext cx="28026451" cy="9481379"/>
            </a:xfrm>
            <a:custGeom>
              <a:avLst/>
              <a:gdLst/>
              <a:ahLst/>
              <a:cxnLst/>
              <a:rect l="l" t="t" r="r" b="b"/>
              <a:pathLst>
                <a:path w="28026451" h="9481379">
                  <a:moveTo>
                    <a:pt x="27721651" y="0"/>
                  </a:moveTo>
                  <a:lnTo>
                    <a:pt x="304800" y="0"/>
                  </a:lnTo>
                  <a:cubicBezTo>
                    <a:pt x="135890" y="0"/>
                    <a:pt x="0" y="135890"/>
                    <a:pt x="0" y="304800"/>
                  </a:cubicBezTo>
                  <a:lnTo>
                    <a:pt x="0" y="9176579"/>
                  </a:lnTo>
                  <a:cubicBezTo>
                    <a:pt x="0" y="9345488"/>
                    <a:pt x="135890" y="9481379"/>
                    <a:pt x="304800" y="9481379"/>
                  </a:cubicBezTo>
                  <a:lnTo>
                    <a:pt x="27721651" y="9481379"/>
                  </a:lnTo>
                  <a:cubicBezTo>
                    <a:pt x="27890558" y="9481379"/>
                    <a:pt x="28026451" y="9345488"/>
                    <a:pt x="28026451" y="9176579"/>
                  </a:cubicBezTo>
                  <a:lnTo>
                    <a:pt x="28026451" y="304800"/>
                  </a:lnTo>
                  <a:cubicBezTo>
                    <a:pt x="28026451" y="135890"/>
                    <a:pt x="27890558" y="0"/>
                    <a:pt x="27721651" y="0"/>
                  </a:cubicBezTo>
                  <a:close/>
                </a:path>
              </a:pathLst>
            </a:custGeom>
            <a:grpFill/>
          </p:spPr>
          <p:txBody>
            <a:bodyPr/>
            <a:lstStyle/>
            <a:p>
              <a:endParaRPr lang="en-US"/>
            </a:p>
          </p:txBody>
        </p:sp>
      </p:grpSp>
      <p:sp>
        <p:nvSpPr>
          <p:cNvPr id="6" name="TextBox 6"/>
          <p:cNvSpPr txBox="1"/>
          <p:nvPr/>
        </p:nvSpPr>
        <p:spPr>
          <a:xfrm>
            <a:off x="2915794" y="1724025"/>
            <a:ext cx="12456413" cy="1139736"/>
          </a:xfrm>
          <a:prstGeom prst="rect">
            <a:avLst/>
          </a:prstGeom>
        </p:spPr>
        <p:txBody>
          <a:bodyPr lIns="0" tIns="0" rIns="0" bIns="0" rtlCol="0" anchor="t">
            <a:spAutoFit/>
          </a:bodyPr>
          <a:lstStyle/>
          <a:p>
            <a:pPr algn="ctr">
              <a:lnSpc>
                <a:spcPts val="9600"/>
              </a:lnSpc>
            </a:pPr>
            <a:r>
              <a:rPr lang="en-US" sz="6600" dirty="0">
                <a:solidFill>
                  <a:srgbClr val="000000"/>
                </a:solidFill>
                <a:latin typeface="Times New Roman" panose="02020603050405020304" pitchFamily="18" charset="0"/>
                <a:cs typeface="Times New Roman" panose="02020603050405020304" pitchFamily="18" charset="0"/>
              </a:rPr>
              <a:t>2. </a:t>
            </a:r>
            <a:r>
              <a:rPr lang="en-US" sz="6600" dirty="0" err="1">
                <a:solidFill>
                  <a:srgbClr val="000000"/>
                </a:solidFill>
                <a:latin typeface="Times New Roman" panose="02020603050405020304" pitchFamily="18" charset="0"/>
                <a:cs typeface="Times New Roman" panose="02020603050405020304" pitchFamily="18" charset="0"/>
              </a:rPr>
              <a:t>Nội</a:t>
            </a:r>
            <a:r>
              <a:rPr lang="en-US" sz="6600" dirty="0">
                <a:solidFill>
                  <a:srgbClr val="000000"/>
                </a:solidFill>
                <a:latin typeface="Times New Roman" panose="02020603050405020304" pitchFamily="18" charset="0"/>
                <a:cs typeface="Times New Roman" panose="02020603050405020304" pitchFamily="18" charset="0"/>
              </a:rPr>
              <a:t> dung</a:t>
            </a: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7886">
            <a:off x="15249743" y="-867172"/>
            <a:ext cx="5162115" cy="430365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549130">
            <a:off x="-1577160" y="7170126"/>
            <a:ext cx="6380533" cy="417634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862963" y="7044708"/>
            <a:ext cx="2281153" cy="3544950"/>
          </a:xfrm>
          <a:prstGeom prst="rect">
            <a:avLst/>
          </a:prstGeom>
        </p:spPr>
      </p:pic>
      <p:sp>
        <p:nvSpPr>
          <p:cNvPr id="10" name="Rectangle 9"/>
          <p:cNvSpPr/>
          <p:nvPr/>
        </p:nvSpPr>
        <p:spPr>
          <a:xfrm>
            <a:off x="2068938" y="4099460"/>
            <a:ext cx="14771261" cy="2217017"/>
          </a:xfrm>
          <a:prstGeom prst="rect">
            <a:avLst/>
          </a:prstGeom>
        </p:spPr>
        <p:txBody>
          <a:bodyPr wrap="square">
            <a:spAutoFit/>
          </a:bodyPr>
          <a:lstStyle/>
          <a:p>
            <a:pPr algn="just">
              <a:lnSpc>
                <a:spcPct val="107000"/>
              </a:lnSpc>
              <a:tabLst>
                <a:tab pos="90170" algn="l"/>
                <a:tab pos="180340" algn="l"/>
              </a:tabLst>
            </a:pP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tản văn đã nêu lên được những vấn đề có ý nghĩa xã hội lớn lao: sự hi sinh thầm lặng, phẩm chất thủy chung, kiên định của người phụ nữ Việt Nam trong chiến tranh.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87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1"/>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387628135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1080516" y="1780639"/>
            <a:ext cx="16230600" cy="8087261"/>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2" name="TextBox 1"/>
          <p:cNvSpPr txBox="1"/>
          <p:nvPr/>
        </p:nvSpPr>
        <p:spPr>
          <a:xfrm>
            <a:off x="1524000" y="419100"/>
            <a:ext cx="15392400" cy="1323439"/>
          </a:xfrm>
          <a:prstGeom prst="rect">
            <a:avLst/>
          </a:prstGeom>
          <a:noFill/>
        </p:spPr>
        <p:txBody>
          <a:bodyPr wrap="square" rtlCol="0">
            <a:spAutoFit/>
          </a:bodyPr>
          <a:lstStyle/>
          <a:p>
            <a:pPr algn="just"/>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tích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hoặc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99616" y="2095500"/>
            <a:ext cx="15392400" cy="7478970"/>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Tam </a:t>
            </a:r>
            <a:r>
              <a:rPr lang="en-US" sz="4000" dirty="0" err="1">
                <a:latin typeface="Times New Roman" panose="02020603050405020304" pitchFamily="18" charset="0"/>
                <a:cs typeface="Times New Roman" panose="02020603050405020304" pitchFamily="18" charset="0"/>
              </a:rPr>
              <a:t>Thanh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huyện</a:t>
            </a:r>
            <a:r>
              <a:rPr lang="en-US" sz="4000" dirty="0">
                <a:latin typeface="Times New Roman" panose="02020603050405020304" pitchFamily="18" charset="0"/>
                <a:cs typeface="Times New Roman" panose="02020603050405020304" pitchFamily="18" charset="0"/>
              </a:rPr>
              <a:t> Tam </a:t>
            </a:r>
            <a:r>
              <a:rPr lang="en-US" sz="4000" dirty="0" err="1">
                <a:latin typeface="Times New Roman" panose="02020603050405020304" pitchFamily="18" charset="0"/>
                <a:cs typeface="Times New Roman" panose="02020603050405020304" pitchFamily="18" charset="0"/>
              </a:rPr>
              <a:t>Kỳ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nhớ</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Linh</a:t>
            </a:r>
            <a:r>
              <a:rPr lang="en-US" sz="4000" dirty="0">
                <a:latin typeface="Times New Roman" panose="02020603050405020304" pitchFamily="18" charset="0"/>
                <a:cs typeface="Times New Roman" panose="02020603050405020304" pitchFamily="18" charset="0"/>
              </a:rPr>
              <a:t>”</a:t>
            </a:r>
          </a:p>
          <a:p>
            <a:pPr algn="just"/>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vườn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Thỏa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80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Tết</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ngôi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Phú</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thiêng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thọ</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20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19100"/>
            <a:ext cx="15392400" cy="707886"/>
          </a:xfrm>
          <a:prstGeom prst="rect">
            <a:avLst/>
          </a:prstGeom>
          <a:noFill/>
        </p:spPr>
        <p:txBody>
          <a:bodyPr wrap="square" rtlCol="0">
            <a:spAutoFit/>
          </a:bodyPr>
          <a:lstStyle/>
          <a:p>
            <a:pPr algn="just"/>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Hãy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đặc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điểm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loại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70720233"/>
              </p:ext>
            </p:extLst>
          </p:nvPr>
        </p:nvGraphicFramePr>
        <p:xfrm>
          <a:off x="609600" y="1866900"/>
          <a:ext cx="16840200" cy="7077211"/>
        </p:xfrm>
        <a:graphic>
          <a:graphicData uri="http://schemas.openxmlformats.org/drawingml/2006/table">
            <a:tbl>
              <a:tblPr firstRow="1" bandRow="1">
                <a:tableStyleId>{93296810-A885-4BE3-A3E7-6D5BEEA58F35}</a:tableStyleId>
              </a:tblPr>
              <a:tblGrid>
                <a:gridCol w="3879850">
                  <a:extLst>
                    <a:ext uri="{9D8B030D-6E8A-4147-A177-3AD203B41FA5}">
                      <a16:colId xmlns:a16="http://schemas.microsoft.com/office/drawing/2014/main" val="1581923702"/>
                    </a:ext>
                  </a:extLst>
                </a:gridCol>
                <a:gridCol w="4349750">
                  <a:extLst>
                    <a:ext uri="{9D8B030D-6E8A-4147-A177-3AD203B41FA5}">
                      <a16:colId xmlns:a16="http://schemas.microsoft.com/office/drawing/2014/main" val="2443342177"/>
                    </a:ext>
                  </a:extLst>
                </a:gridCol>
                <a:gridCol w="8610600">
                  <a:extLst>
                    <a:ext uri="{9D8B030D-6E8A-4147-A177-3AD203B41FA5}">
                      <a16:colId xmlns:a16="http://schemas.microsoft.com/office/drawing/2014/main" val="977379158"/>
                    </a:ext>
                  </a:extLst>
                </a:gridCol>
              </a:tblGrid>
              <a:tr h="1316491">
                <a:tc gridSpan="2">
                  <a:txBody>
                    <a:bodyPr/>
                    <a:lstStyle/>
                    <a:p>
                      <a:pPr algn="ctr"/>
                      <a:r>
                        <a:rPr lang="en-US" sz="4000" dirty="0" err="1">
                          <a:solidFill>
                            <a:schemeClr val="tx1"/>
                          </a:solidFill>
                          <a:latin typeface="Times New Roman" panose="02020603050405020304" pitchFamily="18" charset="0"/>
                          <a:cs typeface="Times New Roman" panose="02020603050405020304" pitchFamily="18" charset="0"/>
                        </a:rPr>
                        <a:t>Đặc</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điểm</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của</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tản</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văn</a:t>
                      </a:r>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hMerge="1">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4000" dirty="0" err="1">
                          <a:solidFill>
                            <a:schemeClr val="tx1"/>
                          </a:solidFill>
                          <a:latin typeface="Times New Roman" panose="02020603050405020304" pitchFamily="18" charset="0"/>
                          <a:cs typeface="Times New Roman" panose="02020603050405020304" pitchFamily="18" charset="0"/>
                        </a:rPr>
                        <a:t>Thể</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hiện</a:t>
                      </a:r>
                      <a:r>
                        <a:rPr lang="en-US" sz="4000" baseline="0" dirty="0">
                          <a:solidFill>
                            <a:schemeClr val="tx1"/>
                          </a:solidFill>
                          <a:latin typeface="Times New Roman" panose="02020603050405020304" pitchFamily="18" charset="0"/>
                          <a:cs typeface="Times New Roman" panose="02020603050405020304" pitchFamily="18" charset="0"/>
                        </a:rPr>
                        <a:t> qua </a:t>
                      </a:r>
                      <a:r>
                        <a:rPr lang="en-US" sz="4000" baseline="0" dirty="0" err="1">
                          <a:solidFill>
                            <a:schemeClr val="tx1"/>
                          </a:solidFill>
                          <a:latin typeface="Times New Roman" panose="02020603050405020304" pitchFamily="18" charset="0"/>
                          <a:cs typeface="Times New Roman" panose="02020603050405020304" pitchFamily="18" charset="0"/>
                        </a:rPr>
                        <a:t>văn</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bản</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Người</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ngồi</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đợi</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trước</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hiên</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nhà</a:t>
                      </a:r>
                      <a:r>
                        <a:rPr lang="en-US" sz="4000" baseline="0" dirty="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extLst>
                  <a:ext uri="{0D108BD9-81ED-4DB2-BD59-A6C34878D82A}">
                    <a16:rowId xmlns:a16="http://schemas.microsoft.com/office/drawing/2014/main" val="3906272452"/>
                  </a:ext>
                </a:extLst>
              </a:tr>
              <a:tr h="704170">
                <a:tc>
                  <a:txBody>
                    <a:bodyPr/>
                    <a:lstStyle/>
                    <a:p>
                      <a:pPr algn="l"/>
                      <a:r>
                        <a:rPr lang="en-US" sz="4000" b="1" dirty="0" err="1">
                          <a:solidFill>
                            <a:schemeClr val="tx1"/>
                          </a:solidFill>
                          <a:latin typeface="Times New Roman" panose="02020603050405020304" pitchFamily="18" charset="0"/>
                          <a:cs typeface="Times New Roman" panose="02020603050405020304" pitchFamily="18" charset="0"/>
                        </a:rPr>
                        <a:t>Chất</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trữ</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tình</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628032"/>
                  </a:ext>
                </a:extLst>
              </a:tr>
              <a:tr h="704170">
                <a:tc>
                  <a:txBody>
                    <a:bodyPr/>
                    <a:lstStyle/>
                    <a:p>
                      <a:pPr algn="l"/>
                      <a:r>
                        <a:rPr lang="en-US" sz="4000" b="1" dirty="0" err="1">
                          <a:solidFill>
                            <a:schemeClr val="tx1"/>
                          </a:solidFill>
                          <a:latin typeface="Times New Roman" panose="02020603050405020304" pitchFamily="18" charset="0"/>
                          <a:cs typeface="Times New Roman" panose="02020603050405020304" pitchFamily="18" charset="0"/>
                        </a:rPr>
                        <a:t>Cái</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tôi</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87588"/>
                  </a:ext>
                </a:extLst>
              </a:tr>
              <a:tr h="704170">
                <a:tc>
                  <a:txBody>
                    <a:bodyPr/>
                    <a:lstStyle/>
                    <a:p>
                      <a:pPr algn="l"/>
                      <a:r>
                        <a:rPr lang="en-US" sz="4000" b="1" dirty="0" err="1">
                          <a:solidFill>
                            <a:schemeClr val="tx1"/>
                          </a:solidFill>
                          <a:latin typeface="Times New Roman" panose="02020603050405020304" pitchFamily="18" charset="0"/>
                          <a:cs typeface="Times New Roman" panose="02020603050405020304" pitchFamily="18" charset="0"/>
                        </a:rPr>
                        <a:t>Ngôn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ngữ</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478845"/>
                  </a:ext>
                </a:extLst>
              </a:tr>
            </a:tbl>
          </a:graphicData>
        </a:graphic>
      </p:graphicFrame>
      <p:pic>
        <p:nvPicPr>
          <p:cNvPr id="11"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82745">
            <a:off x="-2430777" y="8385033"/>
            <a:ext cx="5248259" cy="5695590"/>
          </a:xfrm>
          <a:prstGeom prst="rect">
            <a:avLst/>
          </a:prstGeom>
        </p:spPr>
      </p:pic>
      <p:pic>
        <p:nvPicPr>
          <p:cNvPr id="12"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97606" y="6134100"/>
            <a:ext cx="2904387" cy="4458662"/>
          </a:xfrm>
          <a:prstGeom prst="rect">
            <a:avLst/>
          </a:prstGeom>
        </p:spPr>
      </p:pic>
    </p:spTree>
    <p:extLst>
      <p:ext uri="{BB962C8B-B14F-4D97-AF65-F5344CB8AC3E}">
        <p14:creationId xmlns:p14="http://schemas.microsoft.com/office/powerpoint/2010/main" val="19193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197701537"/>
              </p:ext>
            </p:extLst>
          </p:nvPr>
        </p:nvGraphicFramePr>
        <p:xfrm>
          <a:off x="381000" y="342900"/>
          <a:ext cx="17602201" cy="9698491"/>
        </p:xfrm>
        <a:graphic>
          <a:graphicData uri="http://schemas.openxmlformats.org/drawingml/2006/table">
            <a:tbl>
              <a:tblPr firstRow="1" bandRow="1">
                <a:tableStyleId>{93296810-A885-4BE3-A3E7-6D5BEEA58F35}</a:tableStyleId>
              </a:tblPr>
              <a:tblGrid>
                <a:gridCol w="2133600">
                  <a:extLst>
                    <a:ext uri="{9D8B030D-6E8A-4147-A177-3AD203B41FA5}">
                      <a16:colId xmlns:a16="http://schemas.microsoft.com/office/drawing/2014/main" val="1581923702"/>
                    </a:ext>
                  </a:extLst>
                </a:gridCol>
                <a:gridCol w="7098927">
                  <a:extLst>
                    <a:ext uri="{9D8B030D-6E8A-4147-A177-3AD203B41FA5}">
                      <a16:colId xmlns:a16="http://schemas.microsoft.com/office/drawing/2014/main" val="2443342177"/>
                    </a:ext>
                  </a:extLst>
                </a:gridCol>
                <a:gridCol w="8369674">
                  <a:extLst>
                    <a:ext uri="{9D8B030D-6E8A-4147-A177-3AD203B41FA5}">
                      <a16:colId xmlns:a16="http://schemas.microsoft.com/office/drawing/2014/main" val="977379158"/>
                    </a:ext>
                  </a:extLst>
                </a:gridCol>
              </a:tblGrid>
              <a:tr h="1316491">
                <a:tc gridSpan="2">
                  <a:txBody>
                    <a:bodyPr/>
                    <a:lstStyle/>
                    <a:p>
                      <a:pPr algn="ctr"/>
                      <a:r>
                        <a:rPr lang="en-US" sz="3800" dirty="0" err="1">
                          <a:solidFill>
                            <a:schemeClr val="tx1"/>
                          </a:solidFill>
                          <a:latin typeface="Times New Roman" panose="02020603050405020304" pitchFamily="18" charset="0"/>
                          <a:cs typeface="Times New Roman" panose="02020603050405020304" pitchFamily="18" charset="0"/>
                        </a:rPr>
                        <a:t>Đặc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điểm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tản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văn</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hMerge="1">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3800" dirty="0" err="1">
                          <a:solidFill>
                            <a:schemeClr val="tx1"/>
                          </a:solidFill>
                          <a:latin typeface="Times New Roman" panose="02020603050405020304" pitchFamily="18" charset="0"/>
                          <a:cs typeface="Times New Roman" panose="02020603050405020304" pitchFamily="18" charset="0"/>
                        </a:rPr>
                        <a:t>Thể</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hiện</a:t>
                      </a:r>
                      <a:r>
                        <a:rPr lang="en-US" sz="3800" baseline="0" dirty="0">
                          <a:solidFill>
                            <a:schemeClr val="tx1"/>
                          </a:solidFill>
                          <a:latin typeface="Times New Roman" panose="02020603050405020304" pitchFamily="18" charset="0"/>
                          <a:cs typeface="Times New Roman" panose="02020603050405020304" pitchFamily="18" charset="0"/>
                        </a:rPr>
                        <a:t> qua </a:t>
                      </a:r>
                      <a:r>
                        <a:rPr lang="en-US" sz="3800" baseline="0" dirty="0" err="1">
                          <a:solidFill>
                            <a:schemeClr val="tx1"/>
                          </a:solidFill>
                          <a:latin typeface="Times New Roman" panose="02020603050405020304" pitchFamily="18" charset="0"/>
                          <a:cs typeface="Times New Roman" panose="02020603050405020304" pitchFamily="18" charset="0"/>
                        </a:rPr>
                        <a:t>văn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bản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Người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ngồi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đợi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trước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hiên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nhà</a:t>
                      </a:r>
                      <a:r>
                        <a:rPr lang="en-US" sz="3800" baseline="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extLst>
                  <a:ext uri="{0D108BD9-81ED-4DB2-BD59-A6C34878D82A}">
                    <a16:rowId xmlns:a16="http://schemas.microsoft.com/office/drawing/2014/main" val="3906272452"/>
                  </a:ext>
                </a:extLst>
              </a:tr>
              <a:tr h="704170">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Chất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trữ</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tình</a:t>
                      </a:r>
                      <a:endParaRPr lang="en-US" sz="3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Là</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yếu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tố</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được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tạo</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từ</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vẻ</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đẹp</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xúc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suy</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nghĩ</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vẻ</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đẹp</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thiên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nhiên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tạo</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vật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để</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tạo</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nên</a:t>
                      </a:r>
                      <a:r>
                        <a:rPr lang="en-US" sz="3800" baseline="0" dirty="0">
                          <a:solidFill>
                            <a:schemeClr val="tx1"/>
                          </a:solidFill>
                          <a:latin typeface="Times New Roman" panose="02020603050405020304" pitchFamily="18" charset="0"/>
                          <a:cs typeface="Times New Roman" panose="02020603050405020304" pitchFamily="18" charset="0"/>
                        </a:rPr>
                        <a:t> rung </a:t>
                      </a:r>
                      <a:r>
                        <a:rPr lang="en-US" sz="3800" baseline="0" dirty="0" err="1">
                          <a:solidFill>
                            <a:schemeClr val="tx1"/>
                          </a:solidFill>
                          <a:latin typeface="Times New Roman" panose="02020603050405020304" pitchFamily="18" charset="0"/>
                          <a:cs typeface="Times New Roman" panose="02020603050405020304" pitchFamily="18" charset="0"/>
                        </a:rPr>
                        <a:t>động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thẩm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mĩ</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cho</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người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đọc</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Thể</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hiện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sự</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yêu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thương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thương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với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những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mất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mát</a:t>
                      </a:r>
                      <a:r>
                        <a:rPr lang="en-US" sz="3800" baseline="0" dirty="0">
                          <a:solidFill>
                            <a:schemeClr val="tx1"/>
                          </a:solidFill>
                          <a:latin typeface="Times New Roman" panose="02020603050405020304" pitchFamily="18" charset="0"/>
                          <a:cs typeface="Times New Roman" panose="02020603050405020304" pitchFamily="18" charset="0"/>
                        </a:rPr>
                        <a:t>, hi </a:t>
                      </a:r>
                      <a:r>
                        <a:rPr lang="en-US" sz="3800" baseline="0" dirty="0" err="1">
                          <a:solidFill>
                            <a:schemeClr val="tx1"/>
                          </a:solidFill>
                          <a:latin typeface="Times New Roman" panose="02020603050405020304" pitchFamily="18" charset="0"/>
                          <a:cs typeface="Times New Roman" panose="02020603050405020304" pitchFamily="18" charset="0"/>
                        </a:rPr>
                        <a:t>sinh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dì</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thông</a:t>
                      </a:r>
                      <a:r>
                        <a:rPr lang="en-US" sz="3800" baseline="0" dirty="0">
                          <a:solidFill>
                            <a:schemeClr val="tx1"/>
                          </a:solidFill>
                          <a:latin typeface="Times New Roman" panose="02020603050405020304" pitchFamily="18" charset="0"/>
                          <a:cs typeface="Times New Roman" panose="02020603050405020304" pitchFamily="18" charset="0"/>
                        </a:rPr>
                        <a:t> qua </a:t>
                      </a:r>
                      <a:r>
                        <a:rPr lang="en-US" sz="3800" baseline="0" dirty="0" err="1">
                          <a:solidFill>
                            <a:schemeClr val="tx1"/>
                          </a:solidFill>
                          <a:latin typeface="Times New Roman" panose="02020603050405020304" pitchFamily="18" charset="0"/>
                          <a:cs typeface="Times New Roman" panose="02020603050405020304" pitchFamily="18" charset="0"/>
                        </a:rPr>
                        <a:t>cách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tác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giả</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kể</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lại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hoàn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chung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xã</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hội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cuộc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sống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cô</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đơn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chờ</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đợi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dì</a:t>
                      </a:r>
                      <a:r>
                        <a:rPr lang="en-US" sz="3800" baseline="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628032"/>
                  </a:ext>
                </a:extLst>
              </a:tr>
              <a:tr h="704170">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Cái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tôi</a:t>
                      </a:r>
                      <a:endParaRPr lang="en-US" sz="3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Là</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yếu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tố</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thể</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hiện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xúc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suy</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nghĩ</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riêng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tác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giả</a:t>
                      </a:r>
                      <a:r>
                        <a:rPr lang="en-US" sz="3800" baseline="0" dirty="0">
                          <a:solidFill>
                            <a:schemeClr val="tx1"/>
                          </a:solidFill>
                          <a:latin typeface="Times New Roman" panose="02020603050405020304" pitchFamily="18" charset="0"/>
                          <a:cs typeface="Times New Roman" panose="02020603050405020304" pitchFamily="18" charset="0"/>
                        </a:rPr>
                        <a:t> qua </a:t>
                      </a:r>
                      <a:r>
                        <a:rPr lang="en-US" sz="3800" baseline="0" dirty="0" err="1">
                          <a:solidFill>
                            <a:schemeClr val="tx1"/>
                          </a:solidFill>
                          <a:latin typeface="Times New Roman" panose="02020603050405020304" pitchFamily="18" charset="0"/>
                          <a:cs typeface="Times New Roman" panose="02020603050405020304" pitchFamily="18" charset="0"/>
                        </a:rPr>
                        <a:t>văn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bản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Thông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thường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có</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thể</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nhận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biết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cái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tôi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ấy</a:t>
                      </a:r>
                      <a:r>
                        <a:rPr lang="en-US" sz="3800" baseline="0" dirty="0">
                          <a:solidFill>
                            <a:schemeClr val="tx1"/>
                          </a:solidFill>
                          <a:latin typeface="Times New Roman" panose="02020603050405020304" pitchFamily="18" charset="0"/>
                          <a:cs typeface="Times New Roman" panose="02020603050405020304" pitchFamily="18" charset="0"/>
                        </a:rPr>
                        <a:t> qua </a:t>
                      </a:r>
                      <a:r>
                        <a:rPr lang="en-US" sz="3800" baseline="0" dirty="0" err="1">
                          <a:solidFill>
                            <a:schemeClr val="tx1"/>
                          </a:solidFill>
                          <a:latin typeface="Times New Roman" panose="02020603050405020304" pitchFamily="18" charset="0"/>
                          <a:cs typeface="Times New Roman" panose="02020603050405020304" pitchFamily="18" charset="0"/>
                        </a:rPr>
                        <a:t>các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từ</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nhân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xưng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ngôi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thứ</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nhất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Ngoài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yêu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thương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sự</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thương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với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những</a:t>
                      </a:r>
                      <a:r>
                        <a:rPr lang="en-US" sz="3800" baseline="0" dirty="0">
                          <a:solidFill>
                            <a:schemeClr val="tx1"/>
                          </a:solidFill>
                          <a:latin typeface="Times New Roman" panose="02020603050405020304" pitchFamily="18" charset="0"/>
                          <a:cs typeface="Times New Roman" panose="02020603050405020304" pitchFamily="18" charset="0"/>
                        </a:rPr>
                        <a:t> hi </a:t>
                      </a:r>
                      <a:r>
                        <a:rPr lang="en-US" sz="3800" baseline="0" dirty="0" err="1">
                          <a:solidFill>
                            <a:schemeClr val="tx1"/>
                          </a:solidFill>
                          <a:latin typeface="Times New Roman" panose="02020603050405020304" pitchFamily="18" charset="0"/>
                          <a:cs typeface="Times New Roman" panose="02020603050405020304" pitchFamily="18" charset="0"/>
                        </a:rPr>
                        <a:t>sinh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mất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mát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nỗi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khổ</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dì</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thì</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đó</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còn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là</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sự</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khâm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phục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tấm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lòng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chung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thủy</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trước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sau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như</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một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trân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trọng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của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dì</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dành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cho</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dượng</a:t>
                      </a:r>
                      <a:r>
                        <a:rPr lang="en-US" sz="3800" baseline="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87588"/>
                  </a:ext>
                </a:extLst>
              </a:tr>
              <a:tr h="704170">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Ngôn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ngữ</a:t>
                      </a:r>
                      <a:endParaRPr lang="en-US" sz="3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Thường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tinh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tế</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sống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động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mang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hơi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thở</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đời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sống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giàu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ảnh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và</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chất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trữ</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tình</a:t>
                      </a:r>
                      <a:r>
                        <a:rPr lang="en-US" sz="3800" baseline="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p>
                      <a:endParaRPr lang="en-US" sz="3800" dirty="0">
                        <a:solidFill>
                          <a:schemeClr val="tx1"/>
                        </a:solidFill>
                        <a:latin typeface="Times New Roman" panose="02020603050405020304" pitchFamily="18" charset="0"/>
                        <a:cs typeface="Times New Roman" panose="02020603050405020304" pitchFamily="18" charset="0"/>
                      </a:endParaRPr>
                    </a:p>
                    <a:p>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a:solidFill>
                            <a:schemeClr val="tx1"/>
                          </a:solidFill>
                          <a:latin typeface="Times New Roman" panose="02020603050405020304" pitchFamily="18" charset="0"/>
                          <a:cs typeface="Times New Roman" panose="02020603050405020304" pitchFamily="18" charset="0"/>
                        </a:rPr>
                        <a:t>Sử</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dụng</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nhiều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từ</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ngữ</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hình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ảnh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bình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dị</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thân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thuộc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Ngoài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ra</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còn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có</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từ</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ngữ</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miêu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tả</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chiến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tranh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khốc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liệt</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cảnh</a:t>
                      </a:r>
                      <a:r>
                        <a:rPr lang="en-US" sz="3800" baseline="0" dirty="0">
                          <a:solidFill>
                            <a:schemeClr val="tx1"/>
                          </a:solidFill>
                          <a:latin typeface="Times New Roman" panose="02020603050405020304" pitchFamily="18" charset="0"/>
                          <a:cs typeface="Times New Roman" panose="02020603050405020304" pitchFamily="18" charset="0"/>
                        </a:rPr>
                        <a:t> chia </a:t>
                      </a:r>
                      <a:r>
                        <a:rPr lang="en-US" sz="3800" baseline="0" dirty="0" err="1">
                          <a:solidFill>
                            <a:schemeClr val="tx1"/>
                          </a:solidFill>
                          <a:latin typeface="Times New Roman" panose="02020603050405020304" pitchFamily="18" charset="0"/>
                          <a:cs typeface="Times New Roman" panose="02020603050405020304" pitchFamily="18" charset="0"/>
                        </a:rPr>
                        <a:t>tay</a:t>
                      </a:r>
                      <a:r>
                        <a:rPr lang="en-US" sz="3800" baseline="0" dirty="0">
                          <a:solidFill>
                            <a:schemeClr val="tx1"/>
                          </a:solidFill>
                          <a:latin typeface="Times New Roman" panose="02020603050405020304" pitchFamily="18" charset="0"/>
                          <a:cs typeface="Times New Roman" panose="02020603050405020304" pitchFamily="18" charset="0"/>
                        </a:rPr>
                        <a:t> tan </a:t>
                      </a:r>
                      <a:r>
                        <a:rPr lang="en-US" sz="3800" baseline="0" dirty="0" err="1">
                          <a:solidFill>
                            <a:schemeClr val="tx1"/>
                          </a:solidFill>
                          <a:latin typeface="Times New Roman" panose="02020603050405020304" pitchFamily="18" charset="0"/>
                          <a:cs typeface="Times New Roman" panose="02020603050405020304" pitchFamily="18" charset="0"/>
                        </a:rPr>
                        <a:t>tác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gắn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với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lịch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sử</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gợi</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lên</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nhiều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tình</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cảm</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xúc</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đau</a:t>
                      </a:r>
                      <a:r>
                        <a:rPr lang="en-US" sz="3800" baseline="0" dirty="0">
                          <a:solidFill>
                            <a:schemeClr val="tx1"/>
                          </a:solidFill>
                          <a:latin typeface="Times New Roman" panose="02020603050405020304" pitchFamily="18" charset="0"/>
                          <a:cs typeface="Times New Roman" panose="02020603050405020304" pitchFamily="18" charset="0"/>
                        </a:rPr>
                        <a:t> </a:t>
                      </a:r>
                      <a:r>
                        <a:rPr lang="en-US" sz="3800" baseline="0" dirty="0" err="1">
                          <a:solidFill>
                            <a:schemeClr val="tx1"/>
                          </a:solidFill>
                          <a:latin typeface="Times New Roman" panose="02020603050405020304" pitchFamily="18" charset="0"/>
                          <a:cs typeface="Times New Roman" panose="02020603050405020304" pitchFamily="18" charset="0"/>
                        </a:rPr>
                        <a:t>thương</a:t>
                      </a:r>
                      <a:r>
                        <a:rPr lang="en-US" sz="3800" baseline="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478845"/>
                  </a:ext>
                </a:extLst>
              </a:tr>
            </a:tbl>
          </a:graphicData>
        </a:graphic>
      </p:graphicFrame>
    </p:spTree>
    <p:extLst>
      <p:ext uri="{BB962C8B-B14F-4D97-AF65-F5344CB8AC3E}">
        <p14:creationId xmlns:p14="http://schemas.microsoft.com/office/powerpoint/2010/main" val="47777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0"/>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346535093"/>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8399" y="3446780"/>
            <a:ext cx="5562600" cy="3785652"/>
          </a:xfrm>
          <a:prstGeom prst="rect">
            <a:avLst/>
          </a:prstGeom>
          <a:noFill/>
        </p:spPr>
        <p:txBody>
          <a:bodyPr wrap="square" rtlCol="0">
            <a:spAutoFit/>
          </a:bodyPr>
          <a:lstStyle/>
          <a:p>
            <a:pPr algn="just"/>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hòn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Vọng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Phu</a:t>
            </a:r>
            <a:r>
              <a:rPr lang="en-US" sz="4000" b="1" dirty="0">
                <a:latin typeface="Times New Roman" panose="02020603050405020304" pitchFamily="18" charset="0"/>
                <a:cs typeface="Times New Roman" panose="02020603050405020304" pitchFamily="18" charset="0"/>
              </a:rPr>
              <a:t> ở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cổ</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rcRect/>
          <a:stretch>
            <a:fillRect/>
          </a:stretch>
        </p:blipFill>
        <p:spPr>
          <a:xfrm>
            <a:off x="6400800" y="3446780"/>
            <a:ext cx="5544877" cy="5274565"/>
          </a:xfrm>
          <a:prstGeom prst="rect">
            <a:avLst/>
          </a:prstGeom>
        </p:spPr>
      </p:pic>
      <p:sp>
        <p:nvSpPr>
          <p:cNvPr id="4" name="TextBox 3"/>
          <p:cNvSpPr txBox="1"/>
          <p:nvPr/>
        </p:nvSpPr>
        <p:spPr>
          <a:xfrm>
            <a:off x="562639" y="3446780"/>
            <a:ext cx="5410199" cy="5632311"/>
          </a:xfrm>
          <a:prstGeom prst="rect">
            <a:avLst/>
          </a:prstGeom>
          <a:noFill/>
        </p:spPr>
        <p:txBody>
          <a:bodyPr wrap="square" rtlCol="0">
            <a:spAutoFit/>
          </a:bodyPr>
          <a:lstStyle/>
          <a:p>
            <a:pPr algn="just"/>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thấy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hi </a:t>
            </a:r>
            <a:r>
              <a:rPr lang="en-US" sz="4000" b="1" dirty="0" err="1">
                <a:latin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lặng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phụ</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Tổ</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quốc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ấy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hòa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bình</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47662" y="-2153365"/>
            <a:ext cx="4280676" cy="4114800"/>
          </a:xfrm>
          <a:prstGeom prst="rect">
            <a:avLst/>
          </a:prstGeom>
        </p:spPr>
      </p:pic>
      <p:pic>
        <p:nvPicPr>
          <p:cNvPr id="7"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9800" y="-1485900"/>
            <a:ext cx="5064369" cy="4114800"/>
          </a:xfrm>
          <a:prstGeom prst="rect">
            <a:avLst/>
          </a:prstGeom>
        </p:spPr>
      </p:pic>
      <p:pic>
        <p:nvPicPr>
          <p:cNvPr id="8" name="Picture 7"/>
          <p:cNvPicPr>
            <a:picLocks noChangeAspect="1"/>
          </p:cNvPicPr>
          <p:nvPr/>
        </p:nvPicPr>
        <p:blipFill>
          <a:blip r:embed="rId8"/>
          <a:stretch>
            <a:fillRect/>
          </a:stretch>
        </p:blipFill>
        <p:spPr>
          <a:xfrm>
            <a:off x="5119046" y="111138"/>
            <a:ext cx="8108383" cy="3700593"/>
          </a:xfrm>
          <a:prstGeom prst="rect">
            <a:avLst/>
          </a:prstGeom>
        </p:spPr>
      </p:pic>
    </p:spTree>
    <p:extLst>
      <p:ext uri="{BB962C8B-B14F-4D97-AF65-F5344CB8AC3E}">
        <p14:creationId xmlns:p14="http://schemas.microsoft.com/office/powerpoint/2010/main" val="18487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1"/>
          <a:stretch>
            <a:fillRect/>
          </a:stretch>
        </p:blipFill>
        <p:spPr>
          <a:xfrm>
            <a:off x="3077954" y="2174490"/>
            <a:ext cx="12132091" cy="5938019"/>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1028700" y="2659384"/>
            <a:ext cx="16230600" cy="6598916"/>
            <a:chOff x="0" y="0"/>
            <a:chExt cx="17532556" cy="8889747"/>
          </a:xfrm>
        </p:grpSpPr>
        <p:sp>
          <p:nvSpPr>
            <p:cNvPr id="6"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Đọc</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 </a:t>
            </a:r>
            <a:r>
              <a:rPr lang="en-US" sz="4400" dirty="0" err="1">
                <a:latin typeface="Times New Roman" panose="02020603050405020304" pitchFamily="18" charset="0"/>
                <a:cs typeface="Times New Roman" panose="02020603050405020304" pitchFamily="18" charset="0"/>
              </a:rPr>
              <a:t>Đọc</a:t>
            </a:r>
            <a:endParaRPr lang="vi-VN" sz="4400" dirty="0">
              <a:latin typeface="Times New Roman" panose="02020603050405020304" pitchFamily="18" charset="0"/>
              <a:cs typeface="Times New Roman" panose="02020603050405020304" pitchFamily="18" charset="0"/>
            </a:endParaRPr>
          </a:p>
        </p:txBody>
      </p:sp>
      <p:sp>
        <p:nvSpPr>
          <p:cNvPr id="4" name="Rectangle 3"/>
          <p:cNvSpPr/>
          <p:nvPr/>
        </p:nvSpPr>
        <p:spPr>
          <a:xfrm>
            <a:off x="2133600" y="2857500"/>
            <a:ext cx="14706600" cy="5987601"/>
          </a:xfrm>
          <a:prstGeom prst="rect">
            <a:avLst/>
          </a:prstGeom>
        </p:spPr>
        <p:txBody>
          <a:bodyPr wrap="square">
            <a:spAutoFit/>
          </a:bodyPr>
          <a:lstStyle/>
          <a:p>
            <a:pPr algn="just">
              <a:lnSpc>
                <a:spcPct val="107000"/>
              </a:lnSpc>
              <a:tabLst>
                <a:tab pos="90170" algn="l"/>
                <a:tab pos="180340" algn="l"/>
              </a:tabLst>
            </a:pP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tản</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Xác định ngôi kể của VB. Chỉ ra tác dụng của ngội kể đó.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và phân tích một số câu hoặc đoạn văn trực tiếp bộc lộ tình cảm, suy nghĩ của tác giả</a:t>
            </a: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97000" y="7962043"/>
            <a:ext cx="4724400" cy="2592514"/>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01900" y="-1784368"/>
            <a:ext cx="4114800" cy="4114800"/>
          </a:xfrm>
          <a:prstGeom prst="rect">
            <a:avLst/>
          </a:prstGeom>
        </p:spPr>
      </p:pic>
    </p:spTree>
    <p:extLst>
      <p:ext uri="{BB962C8B-B14F-4D97-AF65-F5344CB8AC3E}">
        <p14:creationId xmlns:p14="http://schemas.microsoft.com/office/powerpoint/2010/main" val="25385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1028700" y="2659384"/>
            <a:ext cx="16230600" cy="6598916"/>
            <a:chOff x="0" y="0"/>
            <a:chExt cx="17532556" cy="8889747"/>
          </a:xfrm>
        </p:grpSpPr>
        <p:sp>
          <p:nvSpPr>
            <p:cNvPr id="6"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Đọc</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 </a:t>
            </a:r>
            <a:r>
              <a:rPr lang="en-US" sz="4400" dirty="0" err="1">
                <a:latin typeface="Times New Roman" panose="02020603050405020304" pitchFamily="18" charset="0"/>
                <a:cs typeface="Times New Roman" panose="02020603050405020304" pitchFamily="18" charset="0"/>
              </a:rPr>
              <a:t>Đọc</a:t>
            </a:r>
            <a:endParaRPr lang="vi-VN" sz="4400" dirty="0">
              <a:latin typeface="Times New Roman" panose="02020603050405020304" pitchFamily="18" charset="0"/>
              <a:cs typeface="Times New Roman" panose="02020603050405020304" pitchFamily="18" charset="0"/>
            </a:endParaRPr>
          </a:p>
        </p:txBody>
      </p:sp>
      <p:sp>
        <p:nvSpPr>
          <p:cNvPr id="4" name="Rectangle 3"/>
          <p:cNvSpPr/>
          <p:nvPr/>
        </p:nvSpPr>
        <p:spPr>
          <a:xfrm>
            <a:off x="2133600" y="2857500"/>
            <a:ext cx="14706600" cy="781111"/>
          </a:xfrm>
          <a:prstGeom prst="rect">
            <a:avLst/>
          </a:prstGeom>
        </p:spPr>
        <p:txBody>
          <a:bodyPr wrap="square">
            <a:spAutoFit/>
          </a:bodyPr>
          <a:lstStyle/>
          <a:p>
            <a:pPr algn="ctr">
              <a:lnSpc>
                <a:spcPct val="107000"/>
              </a:lnSpc>
              <a:tabLst>
                <a:tab pos="90170" algn="l"/>
                <a:tab pos="180340" algn="l"/>
              </a:tabLst>
            </a:pP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97000" y="7962043"/>
            <a:ext cx="4724400" cy="2592514"/>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01900" y="-1784368"/>
            <a:ext cx="4114800" cy="41148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28524185"/>
              </p:ext>
            </p:extLst>
          </p:nvPr>
        </p:nvGraphicFramePr>
        <p:xfrm>
          <a:off x="1295400" y="3935398"/>
          <a:ext cx="15544800" cy="4480560"/>
        </p:xfrm>
        <a:graphic>
          <a:graphicData uri="http://schemas.openxmlformats.org/drawingml/2006/table">
            <a:tbl>
              <a:tblPr firstRow="1" bandRow="1">
                <a:tableStyleId>{93296810-A885-4BE3-A3E7-6D5BEEA58F35}</a:tableStyleId>
              </a:tblPr>
              <a:tblGrid>
                <a:gridCol w="9372600">
                  <a:extLst>
                    <a:ext uri="{9D8B030D-6E8A-4147-A177-3AD203B41FA5}">
                      <a16:colId xmlns:a16="http://schemas.microsoft.com/office/drawing/2014/main" val="1581923702"/>
                    </a:ext>
                  </a:extLst>
                </a:gridCol>
                <a:gridCol w="2895600">
                  <a:extLst>
                    <a:ext uri="{9D8B030D-6E8A-4147-A177-3AD203B41FA5}">
                      <a16:colId xmlns:a16="http://schemas.microsoft.com/office/drawing/2014/main" val="2443342177"/>
                    </a:ext>
                  </a:extLst>
                </a:gridCol>
                <a:gridCol w="3276600">
                  <a:extLst>
                    <a:ext uri="{9D8B030D-6E8A-4147-A177-3AD203B41FA5}">
                      <a16:colId xmlns:a16="http://schemas.microsoft.com/office/drawing/2014/main" val="977379158"/>
                    </a:ext>
                  </a:extLst>
                </a:gridCol>
              </a:tblGrid>
              <a:tr h="370840">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Tiêu</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chí</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Có</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Không</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extLst>
                  <a:ext uri="{0D108BD9-81ED-4DB2-BD59-A6C34878D82A}">
                    <a16:rowId xmlns:a16="http://schemas.microsoft.com/office/drawing/2014/main" val="3906272452"/>
                  </a:ext>
                </a:extLst>
              </a:tr>
              <a:tr h="370840">
                <a:tc>
                  <a:txBody>
                    <a:bodyPr/>
                    <a:lstStyle/>
                    <a:p>
                      <a:pPr algn="just"/>
                      <a:r>
                        <a:rPr lang="en-US" sz="4400" dirty="0" err="1">
                          <a:solidFill>
                            <a:schemeClr val="tx1"/>
                          </a:solidFill>
                          <a:latin typeface="Times New Roman" panose="02020603050405020304" pitchFamily="18" charset="0"/>
                          <a:cs typeface="Times New Roman" panose="02020603050405020304" pitchFamily="18" charset="0"/>
                        </a:rPr>
                        <a:t>Đọc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trôi</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chảy</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không</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bỏ</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từ</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thêm</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từ</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628032"/>
                  </a:ext>
                </a:extLst>
              </a:tr>
              <a:tr h="370840">
                <a:tc>
                  <a:txBody>
                    <a:bodyPr/>
                    <a:lstStyle/>
                    <a:p>
                      <a:pPr algn="just"/>
                      <a:r>
                        <a:rPr lang="en-US" sz="4400" dirty="0" err="1">
                          <a:solidFill>
                            <a:schemeClr val="tx1"/>
                          </a:solidFill>
                          <a:latin typeface="Times New Roman" panose="02020603050405020304" pitchFamily="18" charset="0"/>
                          <a:cs typeface="Times New Roman" panose="02020603050405020304" pitchFamily="18" charset="0"/>
                        </a:rPr>
                        <a:t>Ngắt</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giọng</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phù</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hợp</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87588"/>
                  </a:ext>
                </a:extLst>
              </a:tr>
              <a:tr h="370840">
                <a:tc>
                  <a:txBody>
                    <a:bodyPr/>
                    <a:lstStyle/>
                    <a:p>
                      <a:pPr algn="just"/>
                      <a:r>
                        <a:rPr lang="en-US" sz="4400" dirty="0" err="1">
                          <a:solidFill>
                            <a:schemeClr val="tx1"/>
                          </a:solidFill>
                          <a:latin typeface="Times New Roman" panose="02020603050405020304" pitchFamily="18" charset="0"/>
                          <a:cs typeface="Times New Roman" panose="02020603050405020304" pitchFamily="18" charset="0"/>
                        </a:rPr>
                        <a:t>Giọng</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đọc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chậm</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rãi</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nhẹ</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nhàng</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478845"/>
                  </a:ext>
                </a:extLst>
              </a:tr>
              <a:tr h="370840">
                <a:tc>
                  <a:txBody>
                    <a:bodyPr/>
                    <a:lstStyle/>
                    <a:p>
                      <a:pPr algn="just"/>
                      <a:r>
                        <a:rPr lang="en-US" sz="4400" dirty="0" err="1">
                          <a:solidFill>
                            <a:schemeClr val="tx1"/>
                          </a:solidFill>
                          <a:latin typeface="Times New Roman" panose="02020603050405020304" pitchFamily="18" charset="0"/>
                          <a:cs typeface="Times New Roman" panose="02020603050405020304" pitchFamily="18" charset="0"/>
                        </a:rPr>
                        <a:t>Thể</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hiện</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được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cảm</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xúc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sâu</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lắng</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của</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tác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giả</a:t>
                      </a:r>
                      <a:r>
                        <a:rPr lang="en-US" sz="4400" baseline="0" dirty="0">
                          <a:solidFill>
                            <a:schemeClr val="tx1"/>
                          </a:solidFill>
                          <a:latin typeface="Times New Roman" panose="02020603050405020304" pitchFamily="18" charset="0"/>
                          <a:cs typeface="Times New Roman" panose="02020603050405020304" pitchFamily="18" charset="0"/>
                        </a:rPr>
                        <a:t> </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977977"/>
                  </a:ext>
                </a:extLst>
              </a:tr>
            </a:tbl>
          </a:graphicData>
        </a:graphic>
      </p:graphicFrame>
    </p:spTree>
    <p:extLst>
      <p:ext uri="{BB962C8B-B14F-4D97-AF65-F5344CB8AC3E}">
        <p14:creationId xmlns:p14="http://schemas.microsoft.com/office/powerpoint/2010/main" val="23975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Đọc</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a:t>
            </a:r>
            <a:endParaRPr lang="vi-VN" sz="4400" dirty="0">
              <a:latin typeface="Times New Roman" panose="02020603050405020304" pitchFamily="18" charset="0"/>
              <a:cs typeface="Times New Roman" panose="02020603050405020304" pitchFamily="18" charset="0"/>
            </a:endParaRPr>
          </a:p>
        </p:txBody>
      </p:sp>
      <p:grpSp>
        <p:nvGrpSpPr>
          <p:cNvPr id="4" name="Group 2"/>
          <p:cNvGrpSpPr/>
          <p:nvPr/>
        </p:nvGrpSpPr>
        <p:grpSpPr>
          <a:xfrm>
            <a:off x="914400" y="2523313"/>
            <a:ext cx="16230600" cy="7039787"/>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6" name="Group 5"/>
          <p:cNvGrpSpPr/>
          <p:nvPr/>
        </p:nvGrpSpPr>
        <p:grpSpPr>
          <a:xfrm>
            <a:off x="1515445" y="2966820"/>
            <a:ext cx="3513755" cy="1869390"/>
            <a:chOff x="0" y="0"/>
            <a:chExt cx="14423829" cy="4243521"/>
          </a:xfrm>
          <a:solidFill>
            <a:schemeClr val="bg2"/>
          </a:solidFill>
        </p:grpSpPr>
        <p:sp>
          <p:nvSpPr>
            <p:cNvPr id="7" name="Freeform 6"/>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grpSp>
        <p:nvGrpSpPr>
          <p:cNvPr id="12" name="Group 11"/>
          <p:cNvGrpSpPr/>
          <p:nvPr/>
        </p:nvGrpSpPr>
        <p:grpSpPr>
          <a:xfrm>
            <a:off x="1515445" y="7465110"/>
            <a:ext cx="3513755" cy="1795680"/>
            <a:chOff x="0" y="0"/>
            <a:chExt cx="14423829" cy="4243521"/>
          </a:xfrm>
          <a:solidFill>
            <a:schemeClr val="bg2"/>
          </a:solidFill>
        </p:grpSpPr>
        <p:sp>
          <p:nvSpPr>
            <p:cNvPr id="13" name="Freeform 12"/>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grpSp>
        <p:nvGrpSpPr>
          <p:cNvPr id="14" name="Group 13"/>
          <p:cNvGrpSpPr/>
          <p:nvPr/>
        </p:nvGrpSpPr>
        <p:grpSpPr>
          <a:xfrm>
            <a:off x="1515445" y="5252820"/>
            <a:ext cx="3513755" cy="1795680"/>
            <a:chOff x="0" y="0"/>
            <a:chExt cx="14423829" cy="4243521"/>
          </a:xfrm>
          <a:solidFill>
            <a:schemeClr val="bg2"/>
          </a:solidFill>
        </p:grpSpPr>
        <p:sp>
          <p:nvSpPr>
            <p:cNvPr id="15" name="Freeform 14"/>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18" name="Rectangle 17"/>
          <p:cNvSpPr/>
          <p:nvPr/>
        </p:nvSpPr>
        <p:spPr>
          <a:xfrm>
            <a:off x="2167423" y="3503346"/>
            <a:ext cx="4038600" cy="769441"/>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endParaRPr lang="vi-VN" sz="44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1828800" y="5658485"/>
            <a:ext cx="4038600" cy="769441"/>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Đất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Quảng</a:t>
            </a:r>
            <a:endParaRPr lang="vi-VN" sz="4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7423" y="7813624"/>
            <a:ext cx="40386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Lung </a:t>
            </a:r>
            <a:r>
              <a:rPr lang="en-US" sz="4400" b="1" dirty="0" err="1">
                <a:latin typeface="Times New Roman" panose="02020603050405020304" pitchFamily="18" charset="0"/>
                <a:cs typeface="Times New Roman" panose="02020603050405020304" pitchFamily="18" charset="0"/>
              </a:rPr>
              <a:t>lạc</a:t>
            </a:r>
            <a:endParaRPr lang="vi-VN" sz="4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5414249" y="2918571"/>
            <a:ext cx="11284741" cy="1938992"/>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vực</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tuyến</a:t>
            </a:r>
            <a:r>
              <a:rPr lang="en-US" sz="4000" dirty="0">
                <a:latin typeface="Times New Roman" panose="02020603050405020304" pitchFamily="18" charset="0"/>
                <a:cs typeface="Times New Roman" panose="02020603050405020304" pitchFamily="18" charset="0"/>
              </a:rPr>
              <a:t> 17)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1954.</a:t>
            </a:r>
            <a:endParaRPr lang="vi-VN" sz="4000" dirty="0">
              <a:latin typeface="Times New Roman" panose="02020603050405020304" pitchFamily="18" charset="0"/>
              <a:cs typeface="Times New Roman" panose="02020603050405020304" pitchFamily="18" charset="0"/>
            </a:endParaRPr>
          </a:p>
        </p:txBody>
      </p:sp>
      <p:sp>
        <p:nvSpPr>
          <p:cNvPr id="23" name="Rectangle 22"/>
          <p:cNvSpPr/>
          <p:nvPr/>
        </p:nvSpPr>
        <p:spPr>
          <a:xfrm>
            <a:off x="5444729" y="5394089"/>
            <a:ext cx="11284741" cy="132343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Ngãi</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4" name="Rectangle 23"/>
          <p:cNvSpPr/>
          <p:nvPr/>
        </p:nvSpPr>
        <p:spPr>
          <a:xfrm>
            <a:off x="5414249" y="7632902"/>
            <a:ext cx="11284741" cy="132343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chịu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phục</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bị</a:t>
            </a:r>
            <a:r>
              <a:rPr lang="en-US" sz="4000" i="1" dirty="0">
                <a:latin typeface="Times New Roman" panose="02020603050405020304" pitchFamily="18" charset="0"/>
                <a:cs typeface="Times New Roman" panose="02020603050405020304" pitchFamily="18" charset="0"/>
              </a:rPr>
              <a:t> lung </a:t>
            </a:r>
            <a:r>
              <a:rPr lang="en-US" sz="4000" i="1" dirty="0" err="1">
                <a:latin typeface="Times New Roman" panose="02020603050405020304" pitchFamily="18" charset="0"/>
                <a:cs typeface="Times New Roman" panose="02020603050405020304" pitchFamily="18" charset="0"/>
              </a:rPr>
              <a:t>lạc</a:t>
            </a:r>
            <a:r>
              <a:rPr lang="en-US" sz="4000" i="1"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2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06800" y="7632902"/>
            <a:ext cx="6731779" cy="4114800"/>
          </a:xfrm>
          <a:prstGeom prst="rect">
            <a:avLst/>
          </a:prstGeom>
        </p:spPr>
      </p:pic>
    </p:spTree>
    <p:extLst>
      <p:ext uri="{BB962C8B-B14F-4D97-AF65-F5344CB8AC3E}">
        <p14:creationId xmlns:p14="http://schemas.microsoft.com/office/powerpoint/2010/main" val="11287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Đọc</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a:t>
            </a:r>
            <a:endParaRPr lang="vi-VN" sz="4400" dirty="0">
              <a:latin typeface="Times New Roman" panose="02020603050405020304" pitchFamily="18" charset="0"/>
              <a:cs typeface="Times New Roman" panose="02020603050405020304" pitchFamily="18" charset="0"/>
            </a:endParaRPr>
          </a:p>
        </p:txBody>
      </p:sp>
      <p:grpSp>
        <p:nvGrpSpPr>
          <p:cNvPr id="4" name="Group 2"/>
          <p:cNvGrpSpPr/>
          <p:nvPr/>
        </p:nvGrpSpPr>
        <p:grpSpPr>
          <a:xfrm>
            <a:off x="914400" y="2523313"/>
            <a:ext cx="16230600" cy="7039787"/>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grpSp>
        <p:nvGrpSpPr>
          <p:cNvPr id="6" name="Group 5"/>
          <p:cNvGrpSpPr/>
          <p:nvPr/>
        </p:nvGrpSpPr>
        <p:grpSpPr>
          <a:xfrm>
            <a:off x="1515445" y="2966820"/>
            <a:ext cx="3513755" cy="1869390"/>
            <a:chOff x="0" y="0"/>
            <a:chExt cx="14423829" cy="4243521"/>
          </a:xfrm>
          <a:solidFill>
            <a:schemeClr val="bg2"/>
          </a:solidFill>
        </p:grpSpPr>
        <p:sp>
          <p:nvSpPr>
            <p:cNvPr id="7" name="Freeform 6"/>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grpSp>
        <p:nvGrpSpPr>
          <p:cNvPr id="12" name="Group 11"/>
          <p:cNvGrpSpPr/>
          <p:nvPr/>
        </p:nvGrpSpPr>
        <p:grpSpPr>
          <a:xfrm>
            <a:off x="1515445" y="7465110"/>
            <a:ext cx="3513755" cy="1795680"/>
            <a:chOff x="0" y="0"/>
            <a:chExt cx="14423829" cy="4243521"/>
          </a:xfrm>
          <a:solidFill>
            <a:schemeClr val="bg2"/>
          </a:solidFill>
        </p:grpSpPr>
        <p:sp>
          <p:nvSpPr>
            <p:cNvPr id="13" name="Freeform 12"/>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grpSp>
        <p:nvGrpSpPr>
          <p:cNvPr id="14" name="Group 13"/>
          <p:cNvGrpSpPr/>
          <p:nvPr/>
        </p:nvGrpSpPr>
        <p:grpSpPr>
          <a:xfrm>
            <a:off x="1515445" y="5252820"/>
            <a:ext cx="3513755" cy="1795680"/>
            <a:chOff x="0" y="0"/>
            <a:chExt cx="14423829" cy="4243521"/>
          </a:xfrm>
          <a:solidFill>
            <a:schemeClr val="bg2"/>
          </a:solidFill>
        </p:grpSpPr>
        <p:sp>
          <p:nvSpPr>
            <p:cNvPr id="15" name="Freeform 14"/>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txBody>
            <a:bodyPr/>
            <a:lstStyle/>
            <a:p>
              <a:endParaRPr lang="en-US"/>
            </a:p>
          </p:txBody>
        </p:sp>
      </p:grpSp>
      <p:sp>
        <p:nvSpPr>
          <p:cNvPr id="18" name="Rectangle 17"/>
          <p:cNvSpPr/>
          <p:nvPr/>
        </p:nvSpPr>
        <p:spPr>
          <a:xfrm>
            <a:off x="2167423" y="3503346"/>
            <a:ext cx="4038600" cy="769441"/>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Linh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ứng</a:t>
            </a:r>
            <a:endParaRPr lang="vi-VN" sz="44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1828800" y="5658485"/>
            <a:ext cx="4038600" cy="769441"/>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Mô-lô-tô-va</a:t>
            </a:r>
            <a:endParaRPr lang="vi-VN" sz="4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7423" y="7813624"/>
            <a:ext cx="4038600" cy="769441"/>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Độ</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trì</a:t>
            </a:r>
            <a:endParaRPr lang="vi-VN" sz="4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5444728" y="3564901"/>
            <a:ext cx="11284741" cy="707886"/>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a:t>
            </a:r>
            <a:endParaRPr lang="vi-VN" sz="4000" dirty="0">
              <a:latin typeface="Times New Roman" panose="02020603050405020304" pitchFamily="18" charset="0"/>
              <a:cs typeface="Times New Roman" panose="02020603050405020304" pitchFamily="18" charset="0"/>
            </a:endParaRPr>
          </a:p>
        </p:txBody>
      </p:sp>
      <p:sp>
        <p:nvSpPr>
          <p:cNvPr id="23" name="Rectangle 22"/>
          <p:cNvSpPr/>
          <p:nvPr/>
        </p:nvSpPr>
        <p:spPr>
          <a:xfrm>
            <a:off x="5444728" y="5689262"/>
            <a:ext cx="11284741" cy="707886"/>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hơi</a:t>
            </a:r>
            <a:r>
              <a:rPr lang="en-US" sz="4000" dirty="0">
                <a:latin typeface="Times New Roman" panose="02020603050405020304" pitchFamily="18" charset="0"/>
                <a:cs typeface="Times New Roman" panose="02020603050405020304" pitchFamily="18" charset="0"/>
              </a:rPr>
              <a:t> do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4" name="Rectangle 23"/>
          <p:cNvSpPr/>
          <p:nvPr/>
        </p:nvSpPr>
        <p:spPr>
          <a:xfrm>
            <a:off x="5555459" y="7813624"/>
            <a:ext cx="11284741" cy="707886"/>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Cứu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endParaRPr lang="vi-VN" sz="4000" dirty="0">
              <a:latin typeface="Times New Roman" panose="02020603050405020304" pitchFamily="18" charset="0"/>
              <a:cs typeface="Times New Roman" panose="02020603050405020304" pitchFamily="18"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836696" y="-2253356"/>
            <a:ext cx="6007007" cy="4114800"/>
          </a:xfrm>
          <a:prstGeom prst="rect">
            <a:avLst/>
          </a:prstGeom>
        </p:spPr>
      </p:pic>
    </p:spTree>
    <p:extLst>
      <p:ext uri="{BB962C8B-B14F-4D97-AF65-F5344CB8AC3E}">
        <p14:creationId xmlns:p14="http://schemas.microsoft.com/office/powerpoint/2010/main" val="19509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endParaRPr lang="vi-VN" sz="4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609600" y="2399975"/>
            <a:ext cx="6400800" cy="7202267"/>
            <a:chOff x="609600" y="2399975"/>
            <a:chExt cx="6400800" cy="7202267"/>
          </a:xfrm>
        </p:grpSpPr>
        <p:grpSp>
          <p:nvGrpSpPr>
            <p:cNvPr id="5" name="Group 5"/>
            <p:cNvGrpSpPr/>
            <p:nvPr/>
          </p:nvGrpSpPr>
          <p:grpSpPr>
            <a:xfrm>
              <a:off x="609600" y="2399975"/>
              <a:ext cx="6400800" cy="7202267"/>
              <a:chOff x="0" y="0"/>
              <a:chExt cx="8654477" cy="12232393"/>
            </a:xfrm>
            <a:solidFill>
              <a:schemeClr val="bg2"/>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txBody>
              <a:bodyPr/>
              <a:lstStyle/>
              <a:p>
                <a:endParaRPr lang="en-US"/>
              </a:p>
            </p:txBody>
          </p:sp>
        </p:grpSp>
        <p:pic>
          <p:nvPicPr>
            <p:cNvPr id="4" name="Picture 2"/>
            <p:cNvPicPr>
              <a:picLocks noChangeAspect="1"/>
            </p:cNvPicPr>
            <p:nvPr/>
          </p:nvPicPr>
          <p:blipFill>
            <a:blip r:embed="rId3"/>
            <a:srcRect/>
            <a:stretch>
              <a:fillRect/>
            </a:stretch>
          </p:blipFill>
          <p:spPr>
            <a:xfrm>
              <a:off x="973106" y="2626578"/>
              <a:ext cx="5673787" cy="6749061"/>
            </a:xfrm>
            <a:prstGeom prst="rect">
              <a:avLst/>
            </a:prstGeom>
          </p:spPr>
        </p:pic>
      </p:grpSp>
      <p:sp>
        <p:nvSpPr>
          <p:cNvPr id="7" name="Rectangle 6"/>
          <p:cNvSpPr/>
          <p:nvPr/>
        </p:nvSpPr>
        <p:spPr>
          <a:xfrm>
            <a:off x="7335806" y="2399975"/>
            <a:ext cx="10685494" cy="7134261"/>
          </a:xfrm>
          <a:prstGeom prst="rect">
            <a:avLst/>
          </a:prstGeom>
        </p:spPr>
        <p:txBody>
          <a:bodyPr wrap="square">
            <a:spAutoFit/>
          </a:bodyPr>
          <a:lstStyle/>
          <a:p>
            <a:pPr algn="just">
              <a:lnSpc>
                <a:spcPct val="130000"/>
              </a:lnSpc>
            </a:pPr>
            <a:r>
              <a:rPr lang="vi-VN" sz="4400" dirty="0">
                <a:latin typeface="+mj-lt"/>
              </a:rPr>
              <a:t>- </a:t>
            </a:r>
            <a:r>
              <a:rPr lang="vi-VN" sz="4400" b="1" dirty="0">
                <a:latin typeface="+mj-lt"/>
              </a:rPr>
              <a:t>Tên khai sinh</a:t>
            </a:r>
            <a:r>
              <a:rPr lang="vi-VN" sz="4400" dirty="0">
                <a:latin typeface="+mj-lt"/>
              </a:rPr>
              <a:t>: Huỳnh Như Phương.</a:t>
            </a:r>
          </a:p>
          <a:p>
            <a:pPr algn="just">
              <a:lnSpc>
                <a:spcPct val="130000"/>
              </a:lnSpc>
            </a:pPr>
            <a:r>
              <a:rPr lang="vi-VN" sz="4400" dirty="0">
                <a:latin typeface="+mj-lt"/>
              </a:rPr>
              <a:t>- </a:t>
            </a:r>
            <a:r>
              <a:rPr lang="vi-VN" sz="4400" b="1" dirty="0">
                <a:latin typeface="+mj-lt"/>
              </a:rPr>
              <a:t>Quê quán</a:t>
            </a:r>
            <a:r>
              <a:rPr lang="vi-VN" sz="4400" dirty="0">
                <a:latin typeface="+mj-lt"/>
              </a:rPr>
              <a:t>: Quảng Ngãi</a:t>
            </a:r>
          </a:p>
          <a:p>
            <a:pPr algn="just">
              <a:lnSpc>
                <a:spcPct val="130000"/>
              </a:lnSpc>
            </a:pPr>
            <a:r>
              <a:rPr lang="vi-VN" sz="4400" dirty="0">
                <a:latin typeface="+mj-lt"/>
              </a:rPr>
              <a:t>- </a:t>
            </a:r>
            <a:r>
              <a:rPr lang="vi-VN" sz="4400" b="1" dirty="0">
                <a:latin typeface="+mj-lt"/>
              </a:rPr>
              <a:t>Năm sinh</a:t>
            </a:r>
            <a:r>
              <a:rPr lang="vi-VN" sz="4400" dirty="0">
                <a:latin typeface="+mj-lt"/>
              </a:rPr>
              <a:t>: 1955  </a:t>
            </a:r>
          </a:p>
          <a:p>
            <a:pPr algn="just">
              <a:lnSpc>
                <a:spcPct val="130000"/>
              </a:lnSpc>
            </a:pPr>
            <a:r>
              <a:rPr lang="vi-VN" sz="4400" dirty="0">
                <a:latin typeface="+mj-lt"/>
              </a:rPr>
              <a:t>- </a:t>
            </a:r>
            <a:r>
              <a:rPr lang="vi-VN" sz="4400" b="1" dirty="0">
                <a:latin typeface="+mj-lt"/>
              </a:rPr>
              <a:t>Thể loại sáng tác</a:t>
            </a:r>
            <a:r>
              <a:rPr lang="vi-VN" sz="4400" dirty="0">
                <a:latin typeface="+mj-lt"/>
              </a:rPr>
              <a:t>: Phê bình văn học. </a:t>
            </a:r>
          </a:p>
          <a:p>
            <a:pPr algn="just">
              <a:lnSpc>
                <a:spcPct val="130000"/>
              </a:lnSpc>
            </a:pPr>
            <a:r>
              <a:rPr lang="vi-VN" sz="4400" dirty="0">
                <a:latin typeface="+mj-lt"/>
              </a:rPr>
              <a:t>- </a:t>
            </a:r>
            <a:r>
              <a:rPr lang="vi-VN" sz="4400" b="1" dirty="0">
                <a:latin typeface="+mj-lt"/>
              </a:rPr>
              <a:t>Tác phẩm tiêu biểu</a:t>
            </a:r>
            <a:r>
              <a:rPr lang="vi-VN" sz="4400" dirty="0">
                <a:latin typeface="+mj-lt"/>
              </a:rPr>
              <a:t>: </a:t>
            </a:r>
            <a:r>
              <a:rPr lang="vi-VN" sz="4400" i="1" dirty="0">
                <a:latin typeface="+mj-lt"/>
              </a:rPr>
              <a:t>Dẫn vào tác phẩm văn chương (1986); Trường phá</a:t>
            </a:r>
            <a:r>
              <a:rPr lang="en-US" sz="4400" i="1" dirty="0" err="1">
                <a:latin typeface="Times New Roman" panose="02020603050405020304" pitchFamily="18" charset="0"/>
                <a:cs typeface="Times New Roman" panose="02020603050405020304" pitchFamily="18" charset="0"/>
              </a:rPr>
              <a:t>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hình</a:t>
            </a:r>
            <a:r>
              <a:rPr lang="vi-VN" sz="4400" i="1" dirty="0">
                <a:latin typeface="Times New Roman" panose="02020603050405020304" pitchFamily="18" charset="0"/>
                <a:cs typeface="Times New Roman" panose="02020603050405020304" pitchFamily="18" charset="0"/>
              </a:rPr>
              <a:t> </a:t>
            </a:r>
            <a:r>
              <a:rPr lang="vi-VN" sz="4400" i="1" dirty="0">
                <a:latin typeface="+mj-lt"/>
              </a:rPr>
              <a:t>thức Nga (2007), Những nguồn cảm hứng trong văn học (2008),…</a:t>
            </a:r>
          </a:p>
        </p:txBody>
      </p:sp>
    </p:spTree>
    <p:extLst>
      <p:ext uri="{BB962C8B-B14F-4D97-AF65-F5344CB8AC3E}">
        <p14:creationId xmlns:p14="http://schemas.microsoft.com/office/powerpoint/2010/main" val="8889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down)">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2785</Words>
  <Application>Microsoft Office PowerPoint</Application>
  <PresentationFormat>Custom</PresentationFormat>
  <Paragraphs>194</Paragraphs>
  <Slides>39</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Times New Roman</vt:lpstr>
      <vt:lpstr>Calibri</vt:lpstr>
      <vt:lpstr>Arial</vt:lpstr>
      <vt:lpstr>.VnTime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Abstract Organic Class Syllabus Blank Presentation</dc:title>
  <cp:lastModifiedBy>buikhanhhuyen20102000@gmail.com</cp:lastModifiedBy>
  <cp:revision>49</cp:revision>
  <dcterms:created xsi:type="dcterms:W3CDTF">2006-08-16T00:00:00Z</dcterms:created>
  <dcterms:modified xsi:type="dcterms:W3CDTF">2024-06-15T17:31:23Z</dcterms:modified>
  <dc:identifier>DAFdEGZ4USg</dc:identifier>
</cp:coreProperties>
</file>