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0" r:id="rId1"/>
  </p:sldMasterIdLst>
  <p:sldIdLst>
    <p:sldId id="258" r:id="rId2"/>
    <p:sldId id="259" r:id="rId3"/>
    <p:sldId id="260" r:id="rId4"/>
    <p:sldId id="261" r:id="rId5"/>
    <p:sldId id="263" r:id="rId6"/>
    <p:sldId id="264" r:id="rId7"/>
    <p:sldId id="269" r:id="rId8"/>
    <p:sldId id="256" r:id="rId9"/>
    <p:sldId id="257" r:id="rId10"/>
    <p:sldId id="265" r:id="rId11"/>
    <p:sldId id="266" r:id="rId12"/>
    <p:sldId id="267" r:id="rId13"/>
    <p:sldId id="268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790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459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1735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950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8592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310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856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275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459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887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484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340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57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856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934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52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32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  <p:sldLayoutId id="214748383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639" y="68686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đặc điểm khác nhau giữa vật sống và vật không sống là gì?</a:t>
            </a:r>
            <a:endParaRPr lang="en-US" sz="4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66" y="1549220"/>
            <a:ext cx="5415435" cy="376372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287886" y="5472681"/>
            <a:ext cx="656822" cy="798490"/>
          </a:xfrm>
          <a:prstGeom prst="roundRect">
            <a:avLst>
              <a:gd name="adj" fmla="val 22549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71350" y="5472681"/>
            <a:ext cx="656822" cy="79849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181339" y="5472681"/>
            <a:ext cx="656822" cy="79849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964803" y="5472681"/>
            <a:ext cx="656822" cy="79849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Đồng hồ đếm ngược 15 giây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891" end="1496.763"/>
                </p14:media>
              </p:ext>
            </p:extLst>
          </p:nvPr>
        </p:nvPicPr>
        <p:blipFill rotWithShape="1">
          <a:blip r:embed="rId5"/>
          <a:srcRect l="15510" t="4824" r="13719" b="6672"/>
          <a:stretch/>
        </p:blipFill>
        <p:spPr>
          <a:xfrm>
            <a:off x="6761409" y="2408349"/>
            <a:ext cx="2925670" cy="205810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123895" y="5501730"/>
            <a:ext cx="5581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Ô</a:t>
            </a:r>
            <a:endParaRPr lang="en-US" sz="4400" dirty="0"/>
          </a:p>
        </p:txBody>
      </p:sp>
      <p:sp>
        <p:nvSpPr>
          <p:cNvPr id="17" name="Rectangle 16"/>
          <p:cNvSpPr/>
          <p:nvPr/>
        </p:nvSpPr>
        <p:spPr>
          <a:xfrm>
            <a:off x="4253910" y="5501730"/>
            <a:ext cx="5116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</a:t>
            </a:r>
            <a:endParaRPr lang="en-US" sz="4400" dirty="0"/>
          </a:p>
        </p:txBody>
      </p:sp>
      <p:sp>
        <p:nvSpPr>
          <p:cNvPr id="18" name="Rectangle 17"/>
          <p:cNvSpPr/>
          <p:nvPr/>
        </p:nvSpPr>
        <p:spPr>
          <a:xfrm>
            <a:off x="5055008" y="5488011"/>
            <a:ext cx="4764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endParaRPr lang="en-US" sz="4400" dirty="0"/>
          </a:p>
        </p:txBody>
      </p:sp>
      <p:sp>
        <p:nvSpPr>
          <p:cNvPr id="19" name="Rounded Rectangle 18"/>
          <p:cNvSpPr/>
          <p:nvPr/>
        </p:nvSpPr>
        <p:spPr>
          <a:xfrm>
            <a:off x="3397875" y="5472681"/>
            <a:ext cx="656822" cy="79849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48435" y="5487205"/>
            <a:ext cx="5357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endParaRPr lang="en-US" sz="4400" dirty="0"/>
          </a:p>
        </p:txBody>
      </p:sp>
      <p:sp>
        <p:nvSpPr>
          <p:cNvPr id="21" name="Rectangle 20"/>
          <p:cNvSpPr/>
          <p:nvPr/>
        </p:nvSpPr>
        <p:spPr>
          <a:xfrm>
            <a:off x="3458424" y="5487204"/>
            <a:ext cx="5357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850249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3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6" grpId="0"/>
      <p:bldP spid="17" grpId="0"/>
      <p:bldP spid="18" grpId="0"/>
      <p:bldP spid="19" grpId="0" animBg="1"/>
      <p:bldP spid="20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07324"/>
            <a:ext cx="8981820" cy="13208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 Trao đổi chất và chuyển hóa năng lượng</a:t>
            </a:r>
            <a:endParaRPr lang="en-US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7334" y="904904"/>
            <a:ext cx="50331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Trao đổi chất là quá trình cơ thể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29048" y="1428124"/>
            <a:ext cx="64050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+ lấy các chất từ môi trường, biến đổi chúng thành các chất cần thiết cho cơ thể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29048" y="2381870"/>
            <a:ext cx="53232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+ tạo năng lượng cung cấp cho các hoạt động sống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29048" y="3336157"/>
            <a:ext cx="5544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+ trả lại cho môi trường các chất thải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 descr="Lý thuyết KHTN 7 Kết nối tri thức Bài 21: Khái quát về trao đổi chất và chuyển hóa năng lượ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" t="3090" r="2771" b="3090"/>
          <a:stretch/>
        </p:blipFill>
        <p:spPr bwMode="auto">
          <a:xfrm>
            <a:off x="6694903" y="2465583"/>
            <a:ext cx="5497097" cy="43924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5710443" y="6296168"/>
            <a:ext cx="2883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Trao đổi chất ở người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4353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1" grpId="0"/>
      <p:bldP spid="13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07324"/>
            <a:ext cx="8981820" cy="665408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 Trao đổi chất và chuyển hóa năng lượng</a:t>
            </a:r>
            <a:endParaRPr lang="en-US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7334" y="903548"/>
            <a:ext cx="8762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Chuyển hóa năng lượng là sự biến đổi của năng lượng từ dạng này sang dạng khác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 descr="Lý thuyết KHTN 7 Kết nối tri thức Bài 21: Khái quát về trao đổi chất và chuyển hóa năng lượ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229" y="1857655"/>
            <a:ext cx="2935421" cy="265621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1226231" y="4503181"/>
            <a:ext cx="29354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Quang hợp ở thực vật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0185" y="5037086"/>
            <a:ext cx="89289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Mối </a:t>
            </a:r>
            <a:r>
              <a:rPr lang="vi-VN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quan hệ giữa trao đổi chất và chuyển hóa năng lượng: </a:t>
            </a:r>
            <a:endParaRPr lang="en-US" sz="2800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vi-VN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Trao </a:t>
            </a:r>
            <a:r>
              <a:rPr lang="vi-VN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đổi chất và chuyển hóa năng lượng luôn gắn liền </a:t>
            </a:r>
            <a:r>
              <a:rPr lang="vi-VN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với nhau</a:t>
            </a:r>
            <a:r>
              <a:rPr lang="en-US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và không tách rời nhau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45" y="1857655"/>
            <a:ext cx="3848038" cy="264552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767707" y="4513866"/>
            <a:ext cx="37337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Chuyển hóa thức ăn ở người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9399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7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07324"/>
            <a:ext cx="8981820" cy="1309352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II. Vai trò của trao đổi chất và chuyển hóa năng lượng</a:t>
            </a:r>
            <a:endParaRPr lang="en-US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7334" y="1416676"/>
            <a:ext cx="89818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vi-VN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Trao </a:t>
            </a:r>
            <a:r>
              <a:rPr lang="vi-VN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đổi chất và chuyển hóa năng lượng giúp sinh vật tồn tại, sinh trưởng, phát triển, sinh sản, cảm ứng và vận động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711" y="2512450"/>
            <a:ext cx="6067066" cy="282534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326233" y="5337799"/>
            <a:ext cx="3684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Các giai đoạn của đời người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056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07324"/>
            <a:ext cx="8981820" cy="1309352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II. Vai trò của trao đổi chất và chuyển hóa năng lượng</a:t>
            </a:r>
            <a:endParaRPr lang="en-US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7334" y="1416676"/>
            <a:ext cx="634058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Cung </a:t>
            </a:r>
            <a:r>
              <a:rPr lang="vi-VN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cấp nguyên liệu để xây dựng cơ </a:t>
            </a:r>
            <a:r>
              <a:rPr lang="vi-VN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thể</a:t>
            </a:r>
            <a:endParaRPr lang="en-US" sz="2800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 Giúp cơ thể lớn lên, sinh sản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7335" y="3195552"/>
            <a:ext cx="63405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Cung cấp năng lượng cho các hoạt động sống của cơ thể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916" y="762000"/>
            <a:ext cx="2411408" cy="2322753"/>
          </a:xfrm>
          <a:prstGeom prst="rect">
            <a:avLst/>
          </a:prstGeom>
        </p:spPr>
      </p:pic>
      <p:pic>
        <p:nvPicPr>
          <p:cNvPr id="11" name="Picture 10" descr="Lý thuyết KHTN 7 Kết nối tri thức Bài 21: Khái quát về trao đổi chất và chuyển hóa năng lượ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34" y="3007479"/>
            <a:ext cx="4791075" cy="23145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4463723" y="5455811"/>
            <a:ext cx="5375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Đào thải các chất không cần thiết để ổn định môi trường trong cơ thể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 descr="Lý thuyết KHTN 7 Kết nối tri thức Bài 21: Khái quát về trao đổi chất và chuyển hóa năng lượ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" r="3316"/>
          <a:stretch/>
        </p:blipFill>
        <p:spPr bwMode="auto">
          <a:xfrm>
            <a:off x="677334" y="4146790"/>
            <a:ext cx="3786389" cy="2505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82916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6421" y="290257"/>
            <a:ext cx="9496976" cy="132080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tập về nhà: 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Thực hành thí nghiệm kiểm chứng sự thoát hơi nước của lá cây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4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6422" y="1714348"/>
            <a:ext cx="9587128" cy="3760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2552700" algn="l"/>
              </a:tabLst>
            </a:pP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Bước 1: Chuẩn bị 4 lá cây cùng loại, có kích thước tương đương </a:t>
            </a:r>
            <a:r>
              <a:rPr lang="en-US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Bước 2: Đánh số thứ tự từ 1 đến 4 với từng lá cây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Bước 3: Bôi 1 lớp kem dưỡng da, sáp nẻ (Vaseline…) hoặc sơn lên 2 mặt của lá thứ nhất, mặt trước của lá thứ 2 và mặt sau của lá thứ 3. Lá thứ 4 giữ nguyên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Bước 4: Treo các lá cây lên cùng 1 dây và bật đèn chiếu sáng liên tục khoảng 5 - 6h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Bước 5: Quan sát hiện tượng và rút ra kết luận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332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6421" y="785380"/>
            <a:ext cx="10398497" cy="132080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tập về nhà: </a:t>
            </a:r>
            <a:br>
              <a:rPr lang="en-US" sz="4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4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n-US" sz="4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Tổ </a:t>
            </a:r>
            <a:r>
              <a:rPr lang="en-US" sz="4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 chuẩn bị bài thuyết trình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4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6421" y="2211617"/>
            <a:ext cx="8892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Nêu các bộ phận tham gia quá trình quang hợp của lá cây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6421" y="2840274"/>
            <a:ext cx="93424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Nêu đặc điểm và giải thích vai trò của từng bộ phận đó trong quá trình quang hợp của </a:t>
            </a:r>
            <a:r>
              <a:rPr lang="en-US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cây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0526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639" y="68686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đặc điểm khác nhau giữa vật sống và vật không sống là gì?</a:t>
            </a:r>
            <a:endParaRPr lang="en-US" sz="4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41103" y="5279498"/>
            <a:ext cx="656822" cy="79849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424567" y="5279498"/>
            <a:ext cx="656822" cy="79849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751092" y="5279498"/>
            <a:ext cx="656822" cy="79849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534556" y="5279498"/>
            <a:ext cx="656822" cy="79849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318020" y="5279498"/>
            <a:ext cx="656822" cy="79849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Đồng hồ đếm ngược 15 giây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891" end="1496.763"/>
                </p14:media>
              </p:ext>
            </p:extLst>
          </p:nvPr>
        </p:nvPicPr>
        <p:blipFill rotWithShape="1">
          <a:blip r:embed="rId4"/>
          <a:srcRect l="15510" t="4824" r="13719" b="6672"/>
          <a:stretch/>
        </p:blipFill>
        <p:spPr>
          <a:xfrm>
            <a:off x="6761409" y="2408349"/>
            <a:ext cx="2925670" cy="20581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" t="1" r="1" b="2310"/>
          <a:stretch/>
        </p:blipFill>
        <p:spPr>
          <a:xfrm>
            <a:off x="202865" y="1960731"/>
            <a:ext cx="6545665" cy="2958998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857639" y="5279498"/>
            <a:ext cx="656822" cy="79849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43035" y="5294019"/>
            <a:ext cx="4860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lang="en-US" sz="4400" dirty="0"/>
          </a:p>
        </p:txBody>
      </p:sp>
      <p:sp>
        <p:nvSpPr>
          <p:cNvPr id="14" name="Rectangle 13"/>
          <p:cNvSpPr/>
          <p:nvPr/>
        </p:nvSpPr>
        <p:spPr>
          <a:xfrm>
            <a:off x="1726778" y="5294020"/>
            <a:ext cx="5116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Ả</a:t>
            </a:r>
            <a:endParaRPr lang="en-US" sz="4400" dirty="0"/>
          </a:p>
        </p:txBody>
      </p:sp>
      <p:sp>
        <p:nvSpPr>
          <p:cNvPr id="15" name="Rectangle 14"/>
          <p:cNvSpPr/>
          <p:nvPr/>
        </p:nvSpPr>
        <p:spPr>
          <a:xfrm>
            <a:off x="2414219" y="5294018"/>
            <a:ext cx="6671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endParaRPr lang="en-US" sz="4400" dirty="0"/>
          </a:p>
        </p:txBody>
      </p:sp>
      <p:sp>
        <p:nvSpPr>
          <p:cNvPr id="17" name="Rectangle 16"/>
          <p:cNvSpPr/>
          <p:nvPr/>
        </p:nvSpPr>
        <p:spPr>
          <a:xfrm>
            <a:off x="3769326" y="5294018"/>
            <a:ext cx="5918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Ứ</a:t>
            </a:r>
            <a:endParaRPr lang="en-US" sz="4400" dirty="0"/>
          </a:p>
        </p:txBody>
      </p:sp>
      <p:sp>
        <p:nvSpPr>
          <p:cNvPr id="18" name="Rectangle 17"/>
          <p:cNvSpPr/>
          <p:nvPr/>
        </p:nvSpPr>
        <p:spPr>
          <a:xfrm>
            <a:off x="4588693" y="5294022"/>
            <a:ext cx="5485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endParaRPr lang="en-US" sz="4400" dirty="0"/>
          </a:p>
        </p:txBody>
      </p:sp>
      <p:sp>
        <p:nvSpPr>
          <p:cNvPr id="19" name="Rectangle 18"/>
          <p:cNvSpPr/>
          <p:nvPr/>
        </p:nvSpPr>
        <p:spPr>
          <a:xfrm>
            <a:off x="5372157" y="5294021"/>
            <a:ext cx="5485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327013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13" grpId="0"/>
      <p:bldP spid="14" grpId="0"/>
      <p:bldP spid="15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639" y="68686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đặc điểm khác nhau giữa vật sống và vật không sống là gì?</a:t>
            </a:r>
            <a:endParaRPr lang="en-US" sz="4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58223" y="5627228"/>
            <a:ext cx="656822" cy="79849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041687" y="5627228"/>
            <a:ext cx="656822" cy="79849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483190" y="5627228"/>
            <a:ext cx="656822" cy="79849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266654" y="5627228"/>
            <a:ext cx="656822" cy="79849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050118" y="5627228"/>
            <a:ext cx="656822" cy="79849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Đồng hồ đếm ngược 15 giây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891" end="1496.763"/>
                </p14:media>
              </p:ext>
            </p:extLst>
          </p:nvPr>
        </p:nvPicPr>
        <p:blipFill rotWithShape="1">
          <a:blip r:embed="rId4"/>
          <a:srcRect l="15510" t="4824" r="13719" b="6672"/>
          <a:stretch/>
        </p:blipFill>
        <p:spPr>
          <a:xfrm>
            <a:off x="6761409" y="2408349"/>
            <a:ext cx="2925670" cy="2058101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74759" y="5627228"/>
            <a:ext cx="656822" cy="79849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28" y="1438295"/>
            <a:ext cx="6003314" cy="3998207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2825151" y="5627228"/>
            <a:ext cx="656822" cy="79849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095824" y="5640107"/>
            <a:ext cx="5485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endParaRPr lang="en-US" sz="4400" dirty="0"/>
          </a:p>
        </p:txBody>
      </p:sp>
      <p:sp>
        <p:nvSpPr>
          <p:cNvPr id="15" name="Rectangle 14"/>
          <p:cNvSpPr/>
          <p:nvPr/>
        </p:nvSpPr>
        <p:spPr>
          <a:xfrm>
            <a:off x="6104255" y="5640106"/>
            <a:ext cx="5485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endParaRPr lang="en-US" sz="4400" dirty="0"/>
          </a:p>
        </p:txBody>
      </p:sp>
      <p:sp>
        <p:nvSpPr>
          <p:cNvPr id="16" name="Rectangle 15"/>
          <p:cNvSpPr/>
          <p:nvPr/>
        </p:nvSpPr>
        <p:spPr>
          <a:xfrm>
            <a:off x="580994" y="5656277"/>
            <a:ext cx="4443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en-US" sz="4400" dirty="0"/>
          </a:p>
        </p:txBody>
      </p:sp>
      <p:sp>
        <p:nvSpPr>
          <p:cNvPr id="17" name="Rectangle 16"/>
          <p:cNvSpPr/>
          <p:nvPr/>
        </p:nvSpPr>
        <p:spPr>
          <a:xfrm>
            <a:off x="1422967" y="5656277"/>
            <a:ext cx="3273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endParaRPr lang="en-US" sz="4400" dirty="0"/>
          </a:p>
        </p:txBody>
      </p:sp>
      <p:sp>
        <p:nvSpPr>
          <p:cNvPr id="18" name="Rectangle 17"/>
          <p:cNvSpPr/>
          <p:nvPr/>
        </p:nvSpPr>
        <p:spPr>
          <a:xfrm>
            <a:off x="2885700" y="5656277"/>
            <a:ext cx="5357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endParaRPr lang="en-US" sz="4400" dirty="0"/>
          </a:p>
        </p:txBody>
      </p:sp>
      <p:sp>
        <p:nvSpPr>
          <p:cNvPr id="20" name="Rectangle 19"/>
          <p:cNvSpPr/>
          <p:nvPr/>
        </p:nvSpPr>
        <p:spPr>
          <a:xfrm>
            <a:off x="4589425" y="5640106"/>
            <a:ext cx="4443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en-US" sz="4400" dirty="0"/>
          </a:p>
        </p:txBody>
      </p:sp>
      <p:sp>
        <p:nvSpPr>
          <p:cNvPr id="21" name="Rectangle 20"/>
          <p:cNvSpPr/>
          <p:nvPr/>
        </p:nvSpPr>
        <p:spPr>
          <a:xfrm>
            <a:off x="5339225" y="5640106"/>
            <a:ext cx="5116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Ả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788393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639" y="68686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đặc điểm khác nhau giữa vật sống và vật không sống là gì?</a:t>
            </a:r>
            <a:endParaRPr lang="en-US" sz="4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83190" y="5627228"/>
            <a:ext cx="656822" cy="79849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266654" y="5627228"/>
            <a:ext cx="656822" cy="79849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050118" y="5627228"/>
            <a:ext cx="656822" cy="79849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Đồng hồ đếm ngược 15 giây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891" end="1496.763"/>
                </p14:media>
              </p:ext>
            </p:extLst>
          </p:nvPr>
        </p:nvPicPr>
        <p:blipFill rotWithShape="1">
          <a:blip r:embed="rId4"/>
          <a:srcRect l="15510" t="4824" r="13719" b="6672"/>
          <a:stretch/>
        </p:blipFill>
        <p:spPr>
          <a:xfrm>
            <a:off x="6761409" y="2408349"/>
            <a:ext cx="2925670" cy="20581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3" b="5010"/>
          <a:stretch/>
        </p:blipFill>
        <p:spPr>
          <a:xfrm>
            <a:off x="1912686" y="1441460"/>
            <a:ext cx="4137432" cy="3991878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6837877" y="5627228"/>
            <a:ext cx="656822" cy="79849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7621341" y="5627228"/>
            <a:ext cx="656822" cy="79849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8404805" y="5627228"/>
            <a:ext cx="656822" cy="79849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1258223" y="5627228"/>
            <a:ext cx="656822" cy="79849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2041687" y="5627228"/>
            <a:ext cx="656822" cy="79849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474759" y="5627228"/>
            <a:ext cx="656822" cy="79849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2825151" y="5627228"/>
            <a:ext cx="656822" cy="79849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095824" y="5640107"/>
            <a:ext cx="5485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endParaRPr lang="en-US" sz="4400" dirty="0"/>
          </a:p>
        </p:txBody>
      </p:sp>
      <p:sp>
        <p:nvSpPr>
          <p:cNvPr id="33" name="Rectangle 32"/>
          <p:cNvSpPr/>
          <p:nvPr/>
        </p:nvSpPr>
        <p:spPr>
          <a:xfrm>
            <a:off x="580994" y="5656277"/>
            <a:ext cx="4443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en-US" sz="4400" dirty="0"/>
          </a:p>
        </p:txBody>
      </p:sp>
      <p:sp>
        <p:nvSpPr>
          <p:cNvPr id="34" name="Rectangle 33"/>
          <p:cNvSpPr/>
          <p:nvPr/>
        </p:nvSpPr>
        <p:spPr>
          <a:xfrm>
            <a:off x="1422967" y="5656277"/>
            <a:ext cx="3273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endParaRPr lang="en-US" sz="4400" dirty="0"/>
          </a:p>
        </p:txBody>
      </p:sp>
      <p:sp>
        <p:nvSpPr>
          <p:cNvPr id="35" name="Rectangle 34"/>
          <p:cNvSpPr/>
          <p:nvPr/>
        </p:nvSpPr>
        <p:spPr>
          <a:xfrm>
            <a:off x="2885700" y="5656277"/>
            <a:ext cx="5357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endParaRPr lang="en-US" sz="4400" dirty="0"/>
          </a:p>
        </p:txBody>
      </p:sp>
      <p:sp>
        <p:nvSpPr>
          <p:cNvPr id="36" name="Rectangle 35"/>
          <p:cNvSpPr/>
          <p:nvPr/>
        </p:nvSpPr>
        <p:spPr>
          <a:xfrm>
            <a:off x="7675478" y="5640106"/>
            <a:ext cx="5485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endParaRPr lang="en-US" sz="4400" dirty="0"/>
          </a:p>
        </p:txBody>
      </p:sp>
      <p:sp>
        <p:nvSpPr>
          <p:cNvPr id="37" name="Rectangle 36"/>
          <p:cNvSpPr/>
          <p:nvPr/>
        </p:nvSpPr>
        <p:spPr>
          <a:xfrm>
            <a:off x="4581410" y="5640105"/>
            <a:ext cx="4603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endParaRPr lang="en-US" sz="4400" dirty="0"/>
          </a:p>
        </p:txBody>
      </p:sp>
      <p:sp>
        <p:nvSpPr>
          <p:cNvPr id="38" name="Rectangle 37"/>
          <p:cNvSpPr/>
          <p:nvPr/>
        </p:nvSpPr>
        <p:spPr>
          <a:xfrm>
            <a:off x="5349645" y="5640104"/>
            <a:ext cx="4908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endParaRPr lang="en-US" sz="4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082614" y="5640103"/>
            <a:ext cx="5918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Ư</a:t>
            </a:r>
            <a:endParaRPr lang="en-US" sz="4400" dirty="0"/>
          </a:p>
        </p:txBody>
      </p:sp>
      <p:sp>
        <p:nvSpPr>
          <p:cNvPr id="40" name="Rectangle 39"/>
          <p:cNvSpPr/>
          <p:nvPr/>
        </p:nvSpPr>
        <p:spPr>
          <a:xfrm>
            <a:off x="6877587" y="5640102"/>
            <a:ext cx="5774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Ở</a:t>
            </a:r>
            <a:endParaRPr lang="en-US" sz="4400" dirty="0"/>
          </a:p>
        </p:txBody>
      </p:sp>
      <p:sp>
        <p:nvSpPr>
          <p:cNvPr id="41" name="Rectangle 40"/>
          <p:cNvSpPr/>
          <p:nvPr/>
        </p:nvSpPr>
        <p:spPr>
          <a:xfrm>
            <a:off x="8458942" y="5627228"/>
            <a:ext cx="5485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255307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9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40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639" y="68686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đặc điểm khác nhau giữa vật sống và vật không sống là gì?</a:t>
            </a:r>
            <a:endParaRPr lang="en-US" sz="4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65901" y="5627228"/>
            <a:ext cx="656822" cy="79849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Đồng hồ đếm ngược 15 giây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891" end="1496.763"/>
                </p14:media>
              </p:ext>
            </p:extLst>
          </p:nvPr>
        </p:nvPicPr>
        <p:blipFill rotWithShape="1">
          <a:blip r:embed="rId4"/>
          <a:srcRect l="15510" t="4824" r="13719" b="6672"/>
          <a:stretch/>
        </p:blipFill>
        <p:spPr>
          <a:xfrm>
            <a:off x="6761409" y="2408349"/>
            <a:ext cx="2925670" cy="20581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64" y="1633727"/>
            <a:ext cx="6413056" cy="3607344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258223" y="5627228"/>
            <a:ext cx="656822" cy="79849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2041687" y="5627228"/>
            <a:ext cx="656822" cy="79849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474759" y="5627228"/>
            <a:ext cx="656822" cy="79849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2825151" y="5627228"/>
            <a:ext cx="656822" cy="79849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095824" y="5640107"/>
            <a:ext cx="5485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endParaRPr lang="en-US" sz="4400" dirty="0"/>
          </a:p>
        </p:txBody>
      </p:sp>
      <p:sp>
        <p:nvSpPr>
          <p:cNvPr id="22" name="Rectangle 21"/>
          <p:cNvSpPr/>
          <p:nvPr/>
        </p:nvSpPr>
        <p:spPr>
          <a:xfrm>
            <a:off x="541818" y="5640107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lang="en-US" sz="4400" dirty="0"/>
          </a:p>
        </p:txBody>
      </p:sp>
      <p:sp>
        <p:nvSpPr>
          <p:cNvPr id="23" name="Rectangle 22"/>
          <p:cNvSpPr/>
          <p:nvPr/>
        </p:nvSpPr>
        <p:spPr>
          <a:xfrm>
            <a:off x="1422967" y="5656277"/>
            <a:ext cx="3273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endParaRPr lang="en-US" sz="4400" dirty="0"/>
          </a:p>
        </p:txBody>
      </p:sp>
      <p:sp>
        <p:nvSpPr>
          <p:cNvPr id="24" name="Rectangle 23"/>
          <p:cNvSpPr/>
          <p:nvPr/>
        </p:nvSpPr>
        <p:spPr>
          <a:xfrm>
            <a:off x="2885700" y="5656277"/>
            <a:ext cx="5357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endParaRPr lang="en-US" sz="4400" dirty="0"/>
          </a:p>
        </p:txBody>
      </p:sp>
      <p:sp>
        <p:nvSpPr>
          <p:cNvPr id="25" name="Rounded Rectangle 24"/>
          <p:cNvSpPr/>
          <p:nvPr/>
        </p:nvSpPr>
        <p:spPr>
          <a:xfrm>
            <a:off x="5249365" y="5627228"/>
            <a:ext cx="656822" cy="79849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6037124" y="5627228"/>
            <a:ext cx="656822" cy="79849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6820588" y="5627228"/>
            <a:ext cx="656822" cy="79849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7604052" y="5627228"/>
            <a:ext cx="656822" cy="79849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874725" y="5640106"/>
            <a:ext cx="5485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endParaRPr lang="en-US" sz="4400" dirty="0"/>
          </a:p>
        </p:txBody>
      </p:sp>
      <p:sp>
        <p:nvSpPr>
          <p:cNvPr id="30" name="Rectangle 29"/>
          <p:cNvSpPr/>
          <p:nvPr/>
        </p:nvSpPr>
        <p:spPr>
          <a:xfrm>
            <a:off x="5281861" y="5640103"/>
            <a:ext cx="5918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Ư</a:t>
            </a:r>
            <a:endParaRPr lang="en-US" sz="4400" dirty="0"/>
          </a:p>
        </p:txBody>
      </p:sp>
      <p:sp>
        <p:nvSpPr>
          <p:cNvPr id="31" name="Rectangle 30"/>
          <p:cNvSpPr/>
          <p:nvPr/>
        </p:nvSpPr>
        <p:spPr>
          <a:xfrm>
            <a:off x="6076834" y="5640102"/>
            <a:ext cx="5774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Ỡ</a:t>
            </a:r>
            <a:endParaRPr lang="en-US" sz="4400" dirty="0"/>
          </a:p>
        </p:txBody>
      </p:sp>
      <p:sp>
        <p:nvSpPr>
          <p:cNvPr id="32" name="Rectangle 31"/>
          <p:cNvSpPr/>
          <p:nvPr/>
        </p:nvSpPr>
        <p:spPr>
          <a:xfrm>
            <a:off x="7658189" y="5627228"/>
            <a:ext cx="5485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endParaRPr lang="en-US" sz="4400" dirty="0"/>
          </a:p>
        </p:txBody>
      </p:sp>
      <p:sp>
        <p:nvSpPr>
          <p:cNvPr id="33" name="Rectangle 32"/>
          <p:cNvSpPr/>
          <p:nvPr/>
        </p:nvSpPr>
        <p:spPr>
          <a:xfrm>
            <a:off x="4528053" y="5640101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83358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3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21" grpId="0"/>
      <p:bldP spid="22" grpId="0"/>
      <p:bldP spid="23" grpId="0"/>
      <p:bldP spid="24" grpId="0"/>
      <p:bldP spid="29" grpId="0"/>
      <p:bldP spid="30" grpId="0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639" y="68686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đặc điểm khác nhau giữa vật sống và vật không sống là gì?</a:t>
            </a:r>
            <a:endParaRPr lang="en-US" sz="4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09281" y="5279498"/>
            <a:ext cx="656822" cy="79849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192745" y="5279498"/>
            <a:ext cx="656822" cy="79849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519270" y="5279498"/>
            <a:ext cx="656822" cy="79849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302734" y="5279498"/>
            <a:ext cx="656822" cy="79849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086198" y="5279498"/>
            <a:ext cx="656822" cy="79849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Đồng hồ đếm ngược 15 giây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891" end="1496.763"/>
                </p14:media>
              </p:ext>
            </p:extLst>
          </p:nvPr>
        </p:nvPicPr>
        <p:blipFill rotWithShape="1">
          <a:blip r:embed="rId4"/>
          <a:srcRect l="15510" t="4824" r="13719" b="6672"/>
          <a:stretch/>
        </p:blipFill>
        <p:spPr>
          <a:xfrm>
            <a:off x="6761409" y="2408349"/>
            <a:ext cx="2925670" cy="2058101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625817" y="5279498"/>
            <a:ext cx="656822" cy="79849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15" y="1675173"/>
            <a:ext cx="6221095" cy="3524451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5869662" y="5279498"/>
            <a:ext cx="656822" cy="79849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08575" y="5294022"/>
            <a:ext cx="4908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US" sz="4400" dirty="0"/>
          </a:p>
        </p:txBody>
      </p:sp>
      <p:sp>
        <p:nvSpPr>
          <p:cNvPr id="15" name="Rectangle 14"/>
          <p:cNvSpPr/>
          <p:nvPr/>
        </p:nvSpPr>
        <p:spPr>
          <a:xfrm>
            <a:off x="1481852" y="5294021"/>
            <a:ext cx="5116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</a:t>
            </a:r>
            <a:endParaRPr lang="en-US" sz="4400" dirty="0"/>
          </a:p>
        </p:txBody>
      </p:sp>
      <p:sp>
        <p:nvSpPr>
          <p:cNvPr id="16" name="Rectangle 15"/>
          <p:cNvSpPr/>
          <p:nvPr/>
        </p:nvSpPr>
        <p:spPr>
          <a:xfrm>
            <a:off x="2357489" y="5294020"/>
            <a:ext cx="3273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endParaRPr lang="en-US" sz="4400" dirty="0"/>
          </a:p>
        </p:txBody>
      </p:sp>
      <p:sp>
        <p:nvSpPr>
          <p:cNvPr id="17" name="Rectangle 16"/>
          <p:cNvSpPr/>
          <p:nvPr/>
        </p:nvSpPr>
        <p:spPr>
          <a:xfrm>
            <a:off x="3617490" y="5294019"/>
            <a:ext cx="4603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endParaRPr lang="en-US" sz="4400" dirty="0"/>
          </a:p>
        </p:txBody>
      </p:sp>
      <p:sp>
        <p:nvSpPr>
          <p:cNvPr id="18" name="Rectangle 17"/>
          <p:cNvSpPr/>
          <p:nvPr/>
        </p:nvSpPr>
        <p:spPr>
          <a:xfrm>
            <a:off x="4467478" y="5294019"/>
            <a:ext cx="3273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endParaRPr lang="en-US" sz="4400" dirty="0"/>
          </a:p>
        </p:txBody>
      </p:sp>
      <p:sp>
        <p:nvSpPr>
          <p:cNvPr id="19" name="Rectangle 18"/>
          <p:cNvSpPr/>
          <p:nvPr/>
        </p:nvSpPr>
        <p:spPr>
          <a:xfrm>
            <a:off x="5184418" y="5294018"/>
            <a:ext cx="4603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Ế</a:t>
            </a:r>
            <a:endParaRPr lang="en-US" sz="4400" dirty="0"/>
          </a:p>
        </p:txBody>
      </p:sp>
      <p:sp>
        <p:nvSpPr>
          <p:cNvPr id="20" name="Rectangle 19"/>
          <p:cNvSpPr/>
          <p:nvPr/>
        </p:nvSpPr>
        <p:spPr>
          <a:xfrm>
            <a:off x="5967882" y="5294017"/>
            <a:ext cx="4603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856184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681" y="170309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 đặc điểm khác nhau giữa vật sống và vật không sống</a:t>
            </a:r>
            <a:endParaRPr lang="en-US" sz="4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639" y="1607019"/>
            <a:ext cx="8210752" cy="495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4692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607" y="682577"/>
            <a:ext cx="9517487" cy="3368256"/>
          </a:xfrm>
        </p:spPr>
        <p:txBody>
          <a:bodyPr/>
          <a:lstStyle/>
          <a:p>
            <a:pPr algn="ctr"/>
            <a:r>
              <a:rPr lang="en-US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BÀI 21: KHÁI QUÁT VỀ TRAO ĐỔI CHẤT VÀ CHUYỂN HÓA NĂNG LƯỢNG</a:t>
            </a:r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- GV: Chu Hải Long -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97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07324"/>
            <a:ext cx="8981820" cy="13208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 Trao đổi chất và chuyển hóa năng lượng</a:t>
            </a:r>
            <a:endParaRPr lang="en-US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1219" y="801174"/>
            <a:ext cx="91740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Các con hãy nêu </a:t>
            </a:r>
            <a:r>
              <a:rPr lang="vi-VN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những </a:t>
            </a:r>
            <a:r>
              <a:rPr lang="vi-VN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chất bạn A lấy vào từ môi trường và trả lại môi trường dựa vào đoạn thông tin sau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7334" y="1893909"/>
            <a:ext cx="9259911" cy="2707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ctr">
              <a:lnSpc>
                <a:spcPct val="107000"/>
              </a:lnSpc>
              <a:spcAft>
                <a:spcPts val="0"/>
              </a:spcAft>
            </a:pPr>
            <a:r>
              <a:rPr lang="vi-VN" sz="2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Một ngày của bạn A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vi-VN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Bạn A đi học về giữa trưa nên cảm thấy đói. Sau đó, bạn A đã ăn cơm và 1 cốc nước cam để lấy lại sức. Buổi chiều, bạn A đi đá bóng ra rất nhiều mồ hôi. Có những lúc chạy bứt tốc, bạn A thở hổn hển. Đá xong, bạn A đi vệ sinh, tắm rửa và ăn bánh mì để tối hoàn thành bài tập về nhà được giao.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822292"/>
              </p:ext>
            </p:extLst>
          </p:nvPr>
        </p:nvGraphicFramePr>
        <p:xfrm>
          <a:off x="1591734" y="4961666"/>
          <a:ext cx="7706812" cy="13696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53406"/>
                <a:gridCol w="3853406"/>
              </a:tblGrid>
              <a:tr h="0">
                <a:tc>
                  <a:txBody>
                    <a:bodyPr/>
                    <a:lstStyle/>
                    <a:p>
                      <a:pPr marR="285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8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Chất lấy vào</a:t>
                      </a:r>
                      <a:endParaRPr lang="en-US" sz="28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285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8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Chất trả lại</a:t>
                      </a:r>
                      <a:endParaRPr lang="en-US" sz="28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R="2857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8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Cơm, nước cam, </a:t>
                      </a:r>
                      <a:endParaRPr lang="en-US" sz="2800" b="0" dirty="0" smtClean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R="2857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800" b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bánh </a:t>
                      </a:r>
                      <a:r>
                        <a:rPr lang="vi-VN" sz="28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mì, khí oxygen</a:t>
                      </a:r>
                      <a:endParaRPr lang="en-US" sz="28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2857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8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Mồ hôi, chất thải, </a:t>
                      </a:r>
                      <a:endParaRPr lang="en-US" sz="2800" b="0" dirty="0" smtClean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R="2857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800" b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tế </a:t>
                      </a:r>
                      <a:r>
                        <a:rPr lang="vi-VN" sz="28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bào chết, khí carbonic</a:t>
                      </a:r>
                      <a:endParaRPr lang="en-US" sz="28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21462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161</TotalTime>
  <Words>604</Words>
  <Application>Microsoft Office PowerPoint</Application>
  <PresentationFormat>Widescreen</PresentationFormat>
  <Paragraphs>91</Paragraphs>
  <Slides>15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Times New Roman</vt:lpstr>
      <vt:lpstr>Trebuchet MS</vt:lpstr>
      <vt:lpstr>Wingdings</vt:lpstr>
      <vt:lpstr>Wingdings 3</vt:lpstr>
      <vt:lpstr>Facet</vt:lpstr>
      <vt:lpstr>6 đặc điểm khác nhau giữa vật sống và vật không sống là gì?</vt:lpstr>
      <vt:lpstr>6 đặc điểm khác nhau giữa vật sống và vật không sống là gì?</vt:lpstr>
      <vt:lpstr>6 đặc điểm khác nhau giữa vật sống và vật không sống là gì?</vt:lpstr>
      <vt:lpstr>6 đặc điểm khác nhau giữa vật sống và vật không sống là gì?</vt:lpstr>
      <vt:lpstr>6 đặc điểm khác nhau giữa vật sống và vật không sống là gì?</vt:lpstr>
      <vt:lpstr>6 đặc điểm khác nhau giữa vật sống và vật không sống là gì?</vt:lpstr>
      <vt:lpstr>Các đặc điểm khác nhau giữa vật sống và vật không sống</vt:lpstr>
      <vt:lpstr>BÀI 21: KHÁI QUÁT VỀ TRAO ĐỔI CHẤT VÀ CHUYỂN HÓA NĂNG LƯỢNG</vt:lpstr>
      <vt:lpstr>I. Trao đổi chất và chuyển hóa năng lượng</vt:lpstr>
      <vt:lpstr>I. Trao đổi chất và chuyển hóa năng lượng</vt:lpstr>
      <vt:lpstr>I. Trao đổi chất và chuyển hóa năng lượng</vt:lpstr>
      <vt:lpstr>II. Vai trò của trao đổi chất và chuyển hóa năng lượng</vt:lpstr>
      <vt:lpstr>II. Vai trò của trao đổi chất và chuyển hóa năng lượng</vt:lpstr>
      <vt:lpstr>Bài tập về nhà: Thực hành thí nghiệm kiểm chứng sự thoát hơi nước của lá cây </vt:lpstr>
      <vt:lpstr>Bài tập về nhà:      Tổ 1 chuẩn bị bài thuyết trình 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 đặc điểm khác nhau giữa vật sống và vật không sống là gì?</dc:title>
  <dc:creator>AutoBVT</dc:creator>
  <cp:lastModifiedBy>AutoBVT</cp:lastModifiedBy>
  <cp:revision>17</cp:revision>
  <dcterms:created xsi:type="dcterms:W3CDTF">2024-01-15T10:21:01Z</dcterms:created>
  <dcterms:modified xsi:type="dcterms:W3CDTF">2024-01-23T00:52:45Z</dcterms:modified>
</cp:coreProperties>
</file>