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0" r:id="rId1"/>
  </p:sldMasterIdLst>
  <p:sldIdLst>
    <p:sldId id="258" r:id="rId2"/>
    <p:sldId id="256" r:id="rId3"/>
    <p:sldId id="257" r:id="rId4"/>
    <p:sldId id="270" r:id="rId5"/>
    <p:sldId id="271" r:id="rId6"/>
    <p:sldId id="272" r:id="rId7"/>
    <p:sldId id="273" r:id="rId8"/>
    <p:sldId id="276"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079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45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173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95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859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31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9085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427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545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288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5748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034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75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85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9293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1/25/2024</a:t>
            </a:fld>
            <a:endParaRPr lang="en-US" dirty="0"/>
          </a:p>
        </p:txBody>
      </p:sp>
    </p:spTree>
    <p:extLst>
      <p:ext uri="{BB962C8B-B14F-4D97-AF65-F5344CB8AC3E}">
        <p14:creationId xmlns:p14="http://schemas.microsoft.com/office/powerpoint/2010/main" val="41435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53209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8418" y="86942"/>
            <a:ext cx="9247030" cy="1323439"/>
          </a:xfrm>
          <a:prstGeom prst="rect">
            <a:avLst/>
          </a:prstGeom>
        </p:spPr>
        <p:txBody>
          <a:bodyPr wrap="square">
            <a:spAutoFit/>
          </a:bodyPr>
          <a:lstStyle/>
          <a:p>
            <a:r>
              <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rPr>
              <a:t>Theo các con những lương thực, thực phẩm dưới đây có đặc điểm chung là gì?</a:t>
            </a:r>
            <a:endParaRPr lang="en-US" sz="4000" dirty="0">
              <a:solidFill>
                <a:srgbClr val="FF0000"/>
              </a:solidFill>
              <a:latin typeface="Calibri" panose="020F0502020204030204" pitchFamily="34" charset="0"/>
              <a:cs typeface="Calibri" panose="020F0502020204030204" pitchFamily="34" charset="0"/>
            </a:endParaRPr>
          </a:p>
        </p:txBody>
      </p:sp>
      <p:pic>
        <p:nvPicPr>
          <p:cNvPr id="22" name="Picture 21"/>
          <p:cNvPicPr/>
          <p:nvPr/>
        </p:nvPicPr>
        <p:blipFill>
          <a:blip r:embed="rId4"/>
          <a:stretch>
            <a:fillRect/>
          </a:stretch>
        </p:blipFill>
        <p:spPr>
          <a:xfrm>
            <a:off x="686531" y="1249409"/>
            <a:ext cx="1959610" cy="1819275"/>
          </a:xfrm>
          <a:prstGeom prst="rect">
            <a:avLst/>
          </a:prstGeom>
        </p:spPr>
      </p:pic>
      <p:pic>
        <p:nvPicPr>
          <p:cNvPr id="23" name="Picture 22"/>
          <p:cNvPicPr/>
          <p:nvPr/>
        </p:nvPicPr>
        <p:blipFill>
          <a:blip r:embed="rId5"/>
          <a:stretch>
            <a:fillRect/>
          </a:stretch>
        </p:blipFill>
        <p:spPr>
          <a:xfrm>
            <a:off x="3231997" y="1263061"/>
            <a:ext cx="2562860" cy="1791970"/>
          </a:xfrm>
          <a:prstGeom prst="rect">
            <a:avLst/>
          </a:prstGeom>
        </p:spPr>
      </p:pic>
      <p:pic>
        <p:nvPicPr>
          <p:cNvPr id="24" name="Picture 23"/>
          <p:cNvPicPr/>
          <p:nvPr/>
        </p:nvPicPr>
        <p:blipFill>
          <a:blip r:embed="rId6"/>
          <a:stretch>
            <a:fillRect/>
          </a:stretch>
        </p:blipFill>
        <p:spPr>
          <a:xfrm>
            <a:off x="6594612" y="1410381"/>
            <a:ext cx="2209800" cy="1644650"/>
          </a:xfrm>
          <a:prstGeom prst="rect">
            <a:avLst/>
          </a:prstGeom>
        </p:spPr>
      </p:pic>
      <p:pic>
        <p:nvPicPr>
          <p:cNvPr id="25" name="Picture 24"/>
          <p:cNvPicPr/>
          <p:nvPr/>
        </p:nvPicPr>
        <p:blipFill>
          <a:blip r:embed="rId7"/>
          <a:stretch>
            <a:fillRect/>
          </a:stretch>
        </p:blipFill>
        <p:spPr>
          <a:xfrm>
            <a:off x="428086" y="3261775"/>
            <a:ext cx="2476500" cy="2085975"/>
          </a:xfrm>
          <a:prstGeom prst="rect">
            <a:avLst/>
          </a:prstGeom>
        </p:spPr>
      </p:pic>
      <p:pic>
        <p:nvPicPr>
          <p:cNvPr id="26" name="Picture 25"/>
          <p:cNvPicPr/>
          <p:nvPr/>
        </p:nvPicPr>
        <p:blipFill>
          <a:blip r:embed="rId8"/>
          <a:stretch>
            <a:fillRect/>
          </a:stretch>
        </p:blipFill>
        <p:spPr>
          <a:xfrm>
            <a:off x="3463724" y="3398617"/>
            <a:ext cx="2533650" cy="1812290"/>
          </a:xfrm>
          <a:prstGeom prst="rect">
            <a:avLst/>
          </a:prstGeom>
        </p:spPr>
      </p:pic>
      <p:pic>
        <p:nvPicPr>
          <p:cNvPr id="27" name="Picture 26"/>
          <p:cNvPicPr/>
          <p:nvPr/>
        </p:nvPicPr>
        <p:blipFill>
          <a:blip r:embed="rId9"/>
          <a:stretch>
            <a:fillRect/>
          </a:stretch>
        </p:blipFill>
        <p:spPr>
          <a:xfrm>
            <a:off x="6556512" y="3502440"/>
            <a:ext cx="2286000" cy="1845310"/>
          </a:xfrm>
          <a:prstGeom prst="rect">
            <a:avLst/>
          </a:prstGeom>
        </p:spPr>
      </p:pic>
      <p:pic>
        <p:nvPicPr>
          <p:cNvPr id="12" name="Đồng hồ đếm ngược 3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9090163" y="2526225"/>
            <a:ext cx="3101837" cy="1744783"/>
          </a:xfrm>
          <a:prstGeom prst="rect">
            <a:avLst/>
          </a:prstGeom>
        </p:spPr>
      </p:pic>
      <p:sp>
        <p:nvSpPr>
          <p:cNvPr id="13" name="TextBox 12"/>
          <p:cNvSpPr txBox="1"/>
          <p:nvPr/>
        </p:nvSpPr>
        <p:spPr>
          <a:xfrm>
            <a:off x="1558344" y="6349285"/>
            <a:ext cx="184731" cy="369332"/>
          </a:xfrm>
          <a:prstGeom prst="rect">
            <a:avLst/>
          </a:prstGeom>
          <a:noFill/>
        </p:spPr>
        <p:txBody>
          <a:bodyPr wrap="none" rtlCol="0">
            <a:spAutoFit/>
          </a:bodyPr>
          <a:lstStyle/>
          <a:p>
            <a:endParaRPr lang="en-US" dirty="0"/>
          </a:p>
        </p:txBody>
      </p:sp>
      <p:sp>
        <p:nvSpPr>
          <p:cNvPr id="15" name="Rectangle 14"/>
          <p:cNvSpPr/>
          <p:nvPr/>
        </p:nvSpPr>
        <p:spPr>
          <a:xfrm>
            <a:off x="686531" y="5795159"/>
            <a:ext cx="6122638" cy="523220"/>
          </a:xfrm>
          <a:prstGeom prst="rect">
            <a:avLst/>
          </a:prstGeom>
        </p:spPr>
        <p:txBody>
          <a:bodyPr wrap="none">
            <a:spAutoFit/>
          </a:bodyPr>
          <a:lstStyle/>
          <a:p>
            <a:r>
              <a:rPr lang="en-US"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Đáp án: </a:t>
            </a:r>
            <a:r>
              <a:rPr lang="en-US" sz="2800" dirty="0" smtClean="0">
                <a:latin typeface="Calibri" panose="020F0502020204030204" pitchFamily="34" charset="0"/>
                <a:ea typeface="Calibri" panose="020F0502020204030204" pitchFamily="34" charset="0"/>
                <a:cs typeface="Calibri" panose="020F0502020204030204" pitchFamily="34" charset="0"/>
              </a:rPr>
              <a:t>Đều </a:t>
            </a:r>
            <a:r>
              <a:rPr lang="en-US" sz="2800" dirty="0">
                <a:latin typeface="Calibri" panose="020F0502020204030204" pitchFamily="34" charset="0"/>
                <a:ea typeface="Calibri" panose="020F0502020204030204" pitchFamily="34" charset="0"/>
                <a:cs typeface="Calibri" panose="020F0502020204030204" pitchFamily="34" charset="0"/>
              </a:rPr>
              <a:t>có nguồn gốc từ thực vật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0249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12"/>
                </p:tgtEl>
              </p:cMediaNode>
            </p:video>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06" y="399242"/>
            <a:ext cx="9517487" cy="3368256"/>
          </a:xfrm>
        </p:spPr>
        <p:txBody>
          <a:bodyPr/>
          <a:lstStyle/>
          <a:p>
            <a:pPr algn="ctr"/>
            <a:r>
              <a:rPr lang="en-US" dirty="0" smtClean="0">
                <a:latin typeface="Calibri" panose="020F0502020204030204" pitchFamily="34" charset="0"/>
                <a:cs typeface="Calibri" panose="020F0502020204030204" pitchFamily="34" charset="0"/>
              </a:rPr>
              <a:t>BÀI 22: QUANG HỢP Ở THỰC VẬT</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35881" y="3870529"/>
            <a:ext cx="7766936" cy="1096899"/>
          </a:xfrm>
        </p:spPr>
        <p:txBody>
          <a:bodyPr>
            <a:normAutofit/>
          </a:bodyPr>
          <a:lstStyle/>
          <a:p>
            <a:pPr algn="ctr"/>
            <a:r>
              <a:rPr lang="en-US" sz="2400" dirty="0" smtClean="0">
                <a:latin typeface="Calibri" panose="020F0502020204030204" pitchFamily="34" charset="0"/>
                <a:cs typeface="Calibri" panose="020F0502020204030204" pitchFamily="34" charset="0"/>
              </a:rPr>
              <a:t>- GV: Chu Hải Long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974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68"/>
            <a:ext cx="8981820" cy="613243"/>
          </a:xfrm>
        </p:spPr>
        <p:txBody>
          <a:bodyPr>
            <a:noAutofit/>
          </a:bodyPr>
          <a:lstStyle/>
          <a:p>
            <a:r>
              <a:rPr lang="en-US" sz="4000" b="1" dirty="0" smtClean="0">
                <a:solidFill>
                  <a:srgbClr val="FF0000"/>
                </a:solidFill>
                <a:latin typeface="Calibri" panose="020F0502020204030204" pitchFamily="34" charset="0"/>
                <a:cs typeface="Calibri" panose="020F0502020204030204" pitchFamily="34" charset="0"/>
              </a:rPr>
              <a:t>I. KHÁI QUÁT VỀ QUANG HỢP</a:t>
            </a:r>
            <a:endParaRPr lang="en-US" sz="4000" b="1" dirty="0">
              <a:solidFill>
                <a:srgbClr val="FF0000"/>
              </a:solidFill>
              <a:latin typeface="Calibri" panose="020F0502020204030204" pitchFamily="34" charset="0"/>
              <a:cs typeface="Calibri" panose="020F0502020204030204" pitchFamily="34" charset="0"/>
            </a:endParaRPr>
          </a:p>
        </p:txBody>
      </p:sp>
      <p:sp>
        <p:nvSpPr>
          <p:cNvPr id="8" name="Rectangle 7"/>
          <p:cNvSpPr/>
          <p:nvPr/>
        </p:nvSpPr>
        <p:spPr>
          <a:xfrm>
            <a:off x="5465889" y="903921"/>
            <a:ext cx="6053070" cy="523220"/>
          </a:xfrm>
          <a:prstGeom prst="rect">
            <a:avLst/>
          </a:prstGeom>
        </p:spPr>
        <p:txBody>
          <a:bodyPr wrap="square">
            <a:spAutoFit/>
          </a:bodyPr>
          <a:lstStyle/>
          <a:p>
            <a:r>
              <a:rPr lang="en-US" sz="2800" dirty="0" smtClean="0">
                <a:latin typeface="Calibri" panose="020F0502020204030204" pitchFamily="34" charset="0"/>
                <a:ea typeface="Times New Roman" panose="02020603050405020304" pitchFamily="18" charset="0"/>
                <a:cs typeface="Calibri" panose="020F0502020204030204" pitchFamily="34" charset="0"/>
              </a:rPr>
              <a:t>Các con quan </a:t>
            </a:r>
            <a:r>
              <a:rPr lang="en-US" sz="2800" dirty="0">
                <a:latin typeface="Calibri" panose="020F0502020204030204" pitchFamily="34" charset="0"/>
                <a:ea typeface="Times New Roman" panose="02020603050405020304" pitchFamily="18" charset="0"/>
                <a:cs typeface="Calibri" panose="020F0502020204030204" pitchFamily="34" charset="0"/>
              </a:rPr>
              <a:t>sát video và trả lời câu hỏi</a:t>
            </a:r>
            <a:endParaRPr lang="en-US" sz="2800" dirty="0">
              <a:latin typeface="Calibri" panose="020F0502020204030204" pitchFamily="34" charset="0"/>
              <a:cs typeface="Calibri" panose="020F0502020204030204" pitchFamily="34" charset="0"/>
            </a:endParaRPr>
          </a:p>
        </p:txBody>
      </p:sp>
      <p:pic>
        <p:nvPicPr>
          <p:cNvPr id="10" name="KHÁM PHÁ KHOA HỌC  Cây quang hợp như thế nào   !!!!! Tập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37139" y="1427141"/>
            <a:ext cx="9654862" cy="5430860"/>
          </a:xfrm>
          <a:prstGeom prst="rect">
            <a:avLst/>
          </a:prstGeom>
        </p:spPr>
      </p:pic>
      <p:sp>
        <p:nvSpPr>
          <p:cNvPr id="12" name="Rectangle 11"/>
          <p:cNvSpPr/>
          <p:nvPr/>
        </p:nvSpPr>
        <p:spPr>
          <a:xfrm>
            <a:off x="201840" y="2020042"/>
            <a:ext cx="2446986" cy="1692771"/>
          </a:xfrm>
          <a:prstGeom prst="rect">
            <a:avLst/>
          </a:prstGeom>
        </p:spPr>
        <p:txBody>
          <a:bodyPr wrap="square">
            <a:spAutoFit/>
          </a:bodyPr>
          <a:lstStyle/>
          <a:p>
            <a:r>
              <a:rPr lang="en-US" sz="2600" dirty="0" smtClean="0">
                <a:latin typeface="Calibri" panose="020F0502020204030204" pitchFamily="34" charset="0"/>
                <a:ea typeface="Times New Roman" panose="02020603050405020304" pitchFamily="18" charset="0"/>
                <a:cs typeface="Calibri" panose="020F0502020204030204" pitchFamily="34" charset="0"/>
              </a:rPr>
              <a:t>C1. Nêu </a:t>
            </a:r>
            <a:r>
              <a:rPr lang="en-US" sz="2600" dirty="0">
                <a:latin typeface="Calibri" panose="020F0502020204030204" pitchFamily="34" charset="0"/>
                <a:ea typeface="Times New Roman" panose="02020603050405020304" pitchFamily="18" charset="0"/>
                <a:cs typeface="Calibri" panose="020F0502020204030204" pitchFamily="34" charset="0"/>
              </a:rPr>
              <a:t>nguyên liệu, sản phẩm của quá trình quang hợp</a:t>
            </a:r>
            <a:endParaRPr lang="en-US" sz="2600" dirty="0">
              <a:latin typeface="Calibri" panose="020F0502020204030204" pitchFamily="34" charset="0"/>
              <a:cs typeface="Calibri" panose="020F0502020204030204" pitchFamily="34" charset="0"/>
            </a:endParaRPr>
          </a:p>
        </p:txBody>
      </p:sp>
      <p:sp>
        <p:nvSpPr>
          <p:cNvPr id="14" name="Rectangle 13"/>
          <p:cNvSpPr/>
          <p:nvPr/>
        </p:nvSpPr>
        <p:spPr>
          <a:xfrm>
            <a:off x="201840" y="3974423"/>
            <a:ext cx="2309541" cy="2092881"/>
          </a:xfrm>
          <a:prstGeom prst="rect">
            <a:avLst/>
          </a:prstGeom>
        </p:spPr>
        <p:txBody>
          <a:bodyPr wrap="square">
            <a:spAutoFit/>
          </a:bodyPr>
          <a:lstStyle/>
          <a:p>
            <a:r>
              <a:rPr lang="en-US" sz="2600" dirty="0" smtClean="0">
                <a:latin typeface="Calibri" panose="020F0502020204030204" pitchFamily="34" charset="0"/>
                <a:ea typeface="Times New Roman" panose="02020603050405020304" pitchFamily="18" charset="0"/>
                <a:cs typeface="Calibri" panose="020F0502020204030204" pitchFamily="34" charset="0"/>
              </a:rPr>
              <a:t>C2. Cây </a:t>
            </a:r>
            <a:r>
              <a:rPr lang="en-US" sz="2600" dirty="0">
                <a:latin typeface="Calibri" panose="020F0502020204030204" pitchFamily="34" charset="0"/>
                <a:ea typeface="Times New Roman" panose="02020603050405020304" pitchFamily="18" charset="0"/>
                <a:cs typeface="Calibri" panose="020F0502020204030204" pitchFamily="34" charset="0"/>
              </a:rPr>
              <a:t>thực hiện quang hợp ở bào quan nào? Và nhờ sắc tố nào?</a:t>
            </a:r>
            <a:endParaRPr lang="en-US" sz="2600" dirty="0">
              <a:latin typeface="Calibri" panose="020F0502020204030204" pitchFamily="34" charset="0"/>
              <a:cs typeface="Calibri" panose="020F0502020204030204" pitchFamily="34" charset="0"/>
            </a:endParaRPr>
          </a:p>
        </p:txBody>
      </p:sp>
      <p:sp>
        <p:nvSpPr>
          <p:cNvPr id="15" name="Rectangle 14"/>
          <p:cNvSpPr/>
          <p:nvPr/>
        </p:nvSpPr>
        <p:spPr>
          <a:xfrm>
            <a:off x="201840" y="762317"/>
            <a:ext cx="3736920" cy="523220"/>
          </a:xfrm>
          <a:prstGeom prst="rect">
            <a:avLst/>
          </a:prstGeom>
        </p:spPr>
        <p:txBody>
          <a:bodyPr wrap="none">
            <a:spAutoFit/>
          </a:bodyPr>
          <a:lstStyle/>
          <a:p>
            <a:r>
              <a:rPr lang="vi-VN"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1. Khái niệm quang hợp</a:t>
            </a:r>
            <a:endParaRPr lang="en-US"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2146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10"/>
                </p:tgtEl>
              </p:cMediaNode>
            </p:video>
          </p:childTnLst>
        </p:cTn>
      </p:par>
    </p:tnLst>
    <p:bldLst>
      <p:bldP spid="8" grpId="0"/>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7334" y="1428124"/>
            <a:ext cx="5044109" cy="954107"/>
          </a:xfrm>
          <a:prstGeom prst="rect">
            <a:avLst/>
          </a:prstGeom>
        </p:spPr>
        <p:txBody>
          <a:bodyPr wrap="square">
            <a:spAutoFit/>
          </a:bodyPr>
          <a:lstStyle/>
          <a:p>
            <a:r>
              <a:rPr lang="en-US" sz="2800" dirty="0">
                <a:latin typeface="Calibri" panose="020F0502020204030204" pitchFamily="34" charset="0"/>
                <a:ea typeface="Times New Roman" panose="02020603050405020304" pitchFamily="18" charset="0"/>
                <a:cs typeface="Calibri" panose="020F0502020204030204" pitchFamily="34" charset="0"/>
              </a:rPr>
              <a:t>- Nguyên liệu: nước, khí carbonic, ánh sáng mặt trời</a:t>
            </a:r>
            <a:endParaRPr lang="en-US" sz="2800" dirty="0">
              <a:latin typeface="Calibri" panose="020F0502020204030204" pitchFamily="34" charset="0"/>
              <a:cs typeface="Calibri" panose="020F0502020204030204" pitchFamily="34" charset="0"/>
            </a:endParaRPr>
          </a:p>
        </p:txBody>
      </p:sp>
      <p:sp>
        <p:nvSpPr>
          <p:cNvPr id="7" name="Rectangle 6"/>
          <p:cNvSpPr/>
          <p:nvPr/>
        </p:nvSpPr>
        <p:spPr>
          <a:xfrm>
            <a:off x="677334" y="2381870"/>
            <a:ext cx="4811125" cy="523220"/>
          </a:xfrm>
          <a:prstGeom prst="rect">
            <a:avLst/>
          </a:prstGeom>
        </p:spPr>
        <p:txBody>
          <a:bodyPr wrap="none">
            <a:spAutoFit/>
          </a:bodyPr>
          <a:lstStyle/>
          <a:p>
            <a:r>
              <a:rPr lang="en-US" sz="2800" dirty="0">
                <a:latin typeface="Calibri" panose="020F0502020204030204" pitchFamily="34" charset="0"/>
                <a:ea typeface="Times New Roman" panose="02020603050405020304" pitchFamily="18" charset="0"/>
                <a:cs typeface="Calibri" panose="020F0502020204030204" pitchFamily="34" charset="0"/>
              </a:rPr>
              <a:t>- Sản phẩm: khí oxygen, glucose</a:t>
            </a:r>
            <a:endParaRPr lang="en-US" sz="2800" dirty="0">
              <a:latin typeface="Calibri" panose="020F0502020204030204" pitchFamily="34" charset="0"/>
              <a:cs typeface="Calibri" panose="020F0502020204030204" pitchFamily="34" charset="0"/>
            </a:endParaRPr>
          </a:p>
        </p:txBody>
      </p:sp>
      <p:sp>
        <p:nvSpPr>
          <p:cNvPr id="11" name="Rectangle 10"/>
          <p:cNvSpPr/>
          <p:nvPr/>
        </p:nvSpPr>
        <p:spPr>
          <a:xfrm>
            <a:off x="677334" y="2899194"/>
            <a:ext cx="6826772" cy="954107"/>
          </a:xfrm>
          <a:prstGeom prst="rect">
            <a:avLst/>
          </a:prstGeom>
        </p:spPr>
        <p:txBody>
          <a:bodyPr wrap="square">
            <a:spAutoFit/>
          </a:bodyPr>
          <a:lstStyle/>
          <a:p>
            <a:r>
              <a:rPr lang="en-US" sz="2800" dirty="0">
                <a:latin typeface="Calibri" panose="020F0502020204030204" pitchFamily="34" charset="0"/>
                <a:ea typeface="Times New Roman" panose="02020603050405020304" pitchFamily="18" charset="0"/>
                <a:cs typeface="Calibri" panose="020F0502020204030204" pitchFamily="34" charset="0"/>
              </a:rPr>
              <a:t>- Cây thực hiện quang hợp ở bào quan lục lạp và nhờ có sắc tố diệp lục</a:t>
            </a:r>
            <a:endParaRPr lang="en-US" sz="2800" dirty="0">
              <a:latin typeface="Calibri" panose="020F0502020204030204" pitchFamily="34" charset="0"/>
              <a:cs typeface="Calibri" panose="020F0502020204030204" pitchFamily="34" charset="0"/>
            </a:endParaRPr>
          </a:p>
        </p:txBody>
      </p:sp>
      <p:sp>
        <p:nvSpPr>
          <p:cNvPr id="15" name="Rectangle 14"/>
          <p:cNvSpPr/>
          <p:nvPr/>
        </p:nvSpPr>
        <p:spPr>
          <a:xfrm>
            <a:off x="677335" y="3853301"/>
            <a:ext cx="6547714" cy="1815882"/>
          </a:xfrm>
          <a:prstGeom prst="rect">
            <a:avLst/>
          </a:prstGeom>
        </p:spPr>
        <p:txBody>
          <a:bodyPr wrap="square">
            <a:spAutoFit/>
          </a:bodyPr>
          <a:lstStyle/>
          <a:p>
            <a:r>
              <a:rPr lang="vi-VN" sz="2800" dirty="0" smtClean="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vi-VN" sz="2800" dirty="0" smtClean="0">
                <a:latin typeface="Calibri" panose="020F0502020204030204" pitchFamily="34" charset="0"/>
                <a:ea typeface="Times New Roman" panose="02020603050405020304" pitchFamily="18" charset="0"/>
                <a:cs typeface="Calibri" panose="020F0502020204030204" pitchFamily="34" charset="0"/>
              </a:rPr>
              <a:t> </a:t>
            </a:r>
            <a:r>
              <a:rPr lang="vi-VN" sz="2800" dirty="0">
                <a:latin typeface="Calibri" panose="020F0502020204030204" pitchFamily="34" charset="0"/>
                <a:ea typeface="Times New Roman" panose="02020603050405020304" pitchFamily="18" charset="0"/>
                <a:cs typeface="Calibri" panose="020F0502020204030204" pitchFamily="34" charset="0"/>
              </a:rPr>
              <a:t>Quang hợp là quá trình lá cây sử dụng nước và khí carbon dioxide nhờ năng lượng ánh sáng đã được diệp lục hấp thu để tổng hợp chất hữu cơ và giải phóng oxygen</a:t>
            </a:r>
            <a:endParaRPr lang="en-US" sz="2800" dirty="0">
              <a:latin typeface="Calibri" panose="020F0502020204030204" pitchFamily="34" charset="0"/>
              <a:cs typeface="Calibri" panose="020F0502020204030204" pitchFamily="34" charset="0"/>
            </a:endParaRPr>
          </a:p>
        </p:txBody>
      </p:sp>
      <p:pic>
        <p:nvPicPr>
          <p:cNvPr id="16" name="Picture 15" descr="Lý thuyết KHTN 7 Kết nối tri thức Bài 22: Quang hợp ở thực vật"/>
          <p:cNvPicPr/>
          <p:nvPr/>
        </p:nvPicPr>
        <p:blipFill rotWithShape="1">
          <a:blip r:embed="rId2">
            <a:extLst>
              <a:ext uri="{28A0092B-C50C-407E-A947-70E740481C1C}">
                <a14:useLocalDpi xmlns:a14="http://schemas.microsoft.com/office/drawing/2010/main" val="0"/>
              </a:ext>
            </a:extLst>
          </a:blip>
          <a:srcRect l="470" r="470" b="923"/>
          <a:stretch/>
        </p:blipFill>
        <p:spPr bwMode="auto">
          <a:xfrm>
            <a:off x="7366715" y="1285537"/>
            <a:ext cx="4825285" cy="5572463"/>
          </a:xfrm>
          <a:prstGeom prst="rect">
            <a:avLst/>
          </a:prstGeom>
          <a:noFill/>
          <a:ln>
            <a:noFill/>
          </a:ln>
          <a:extLst>
            <a:ext uri="{53640926-AAD7-44D8-BBD7-CCE9431645EC}">
              <a14:shadowObscured xmlns:a14="http://schemas.microsoft.com/office/drawing/2010/main"/>
            </a:ext>
          </a:extLst>
        </p:spPr>
      </p:pic>
      <p:sp>
        <p:nvSpPr>
          <p:cNvPr id="18" name="Title 1"/>
          <p:cNvSpPr>
            <a:spLocks noGrp="1"/>
          </p:cNvSpPr>
          <p:nvPr>
            <p:ph type="title"/>
          </p:nvPr>
        </p:nvSpPr>
        <p:spPr>
          <a:xfrm>
            <a:off x="0" y="29068"/>
            <a:ext cx="8981820" cy="613243"/>
          </a:xfrm>
        </p:spPr>
        <p:txBody>
          <a:bodyPr>
            <a:noAutofit/>
          </a:bodyPr>
          <a:lstStyle/>
          <a:p>
            <a:r>
              <a:rPr lang="en-US" sz="4000" b="1" dirty="0" smtClean="0">
                <a:solidFill>
                  <a:srgbClr val="FF0000"/>
                </a:solidFill>
                <a:latin typeface="Calibri" panose="020F0502020204030204" pitchFamily="34" charset="0"/>
                <a:cs typeface="Calibri" panose="020F0502020204030204" pitchFamily="34" charset="0"/>
              </a:rPr>
              <a:t>I. KHÁI QUÁT VỀ QUANG HỢP</a:t>
            </a:r>
            <a:endParaRPr lang="en-US" sz="4000" b="1" dirty="0">
              <a:solidFill>
                <a:srgbClr val="FF0000"/>
              </a:solidFill>
              <a:latin typeface="Calibri" panose="020F0502020204030204" pitchFamily="34" charset="0"/>
              <a:cs typeface="Calibri" panose="020F0502020204030204" pitchFamily="34" charset="0"/>
            </a:endParaRPr>
          </a:p>
        </p:txBody>
      </p:sp>
      <p:sp>
        <p:nvSpPr>
          <p:cNvPr id="19" name="Rectangle 18"/>
          <p:cNvSpPr/>
          <p:nvPr/>
        </p:nvSpPr>
        <p:spPr>
          <a:xfrm>
            <a:off x="201840" y="762317"/>
            <a:ext cx="3736920" cy="523220"/>
          </a:xfrm>
          <a:prstGeom prst="rect">
            <a:avLst/>
          </a:prstGeom>
        </p:spPr>
        <p:txBody>
          <a:bodyPr wrap="none">
            <a:spAutoFit/>
          </a:bodyPr>
          <a:lstStyle/>
          <a:p>
            <a:r>
              <a:rPr lang="vi-VN"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1. Khái niệm quang hợp</a:t>
            </a:r>
            <a:endParaRPr lang="en-US"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312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40" y="762317"/>
            <a:ext cx="3978525" cy="523220"/>
          </a:xfrm>
          <a:prstGeom prst="rect">
            <a:avLst/>
          </a:prstGeom>
        </p:spPr>
        <p:txBody>
          <a:bodyPr wrap="none">
            <a:spAutoFit/>
          </a:bodyPr>
          <a:lstStyle/>
          <a:p>
            <a:r>
              <a:rPr lang="en-US" sz="28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2</a:t>
            </a:r>
            <a:r>
              <a:rPr lang="vi-VN" sz="28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Phương trình tổng quát</a:t>
            </a:r>
            <a:endParaRPr lang="en-US" sz="2800" dirty="0">
              <a:solidFill>
                <a:srgbClr val="FF0000"/>
              </a:solidFill>
              <a:latin typeface="Calibri" panose="020F0502020204030204" pitchFamily="34" charset="0"/>
              <a:cs typeface="Calibri" panose="020F0502020204030204" pitchFamily="34" charset="0"/>
            </a:endParaRPr>
          </a:p>
        </p:txBody>
      </p:sp>
      <p:sp>
        <p:nvSpPr>
          <p:cNvPr id="9" name="Rectangle 8"/>
          <p:cNvSpPr/>
          <p:nvPr/>
        </p:nvSpPr>
        <p:spPr>
          <a:xfrm>
            <a:off x="677334" y="1428124"/>
            <a:ext cx="7507183" cy="523220"/>
          </a:xfrm>
          <a:prstGeom prst="rect">
            <a:avLst/>
          </a:prstGeom>
        </p:spPr>
        <p:txBody>
          <a:bodyPr wrap="none">
            <a:spAutoFit/>
          </a:bodyPr>
          <a:lstStyle/>
          <a:p>
            <a:r>
              <a:rPr lang="vi-VN" sz="2800" dirty="0" smtClean="0">
                <a:latin typeface="Calibri" panose="020F0502020204030204" pitchFamily="34" charset="0"/>
                <a:ea typeface="Times New Roman" panose="02020603050405020304" pitchFamily="18" charset="0"/>
                <a:cs typeface="Calibri" panose="020F0502020204030204" pitchFamily="34" charset="0"/>
              </a:rPr>
              <a:t>- Phương trình tổng quát cho quá trình quang hợp</a:t>
            </a:r>
            <a:endParaRPr lang="en-US" sz="2800" dirty="0">
              <a:latin typeface="Calibri" panose="020F0502020204030204" pitchFamily="34" charset="0"/>
              <a:cs typeface="Calibri" panose="020F0502020204030204" pitchFamily="34" charset="0"/>
            </a:endParaRPr>
          </a:p>
        </p:txBody>
      </p:sp>
      <p:pic>
        <p:nvPicPr>
          <p:cNvPr id="13" name="Picture 12" descr="Lý thuyết KHTN 7 Kết nối tri thức Bài 22: Quang hợp ở thực vật"/>
          <p:cNvPicPr/>
          <p:nvPr/>
        </p:nvPicPr>
        <p:blipFill>
          <a:blip r:embed="rId2">
            <a:extLst>
              <a:ext uri="{28A0092B-C50C-407E-A947-70E740481C1C}">
                <a14:useLocalDpi xmlns:a14="http://schemas.microsoft.com/office/drawing/2010/main" val="0"/>
              </a:ext>
            </a:extLst>
          </a:blip>
          <a:srcRect/>
          <a:stretch>
            <a:fillRect/>
          </a:stretch>
        </p:blipFill>
        <p:spPr bwMode="auto">
          <a:xfrm>
            <a:off x="2185986" y="1981501"/>
            <a:ext cx="7473168" cy="986126"/>
          </a:xfrm>
          <a:prstGeom prst="rect">
            <a:avLst/>
          </a:prstGeom>
          <a:noFill/>
          <a:ln>
            <a:noFill/>
          </a:ln>
        </p:spPr>
      </p:pic>
      <p:sp>
        <p:nvSpPr>
          <p:cNvPr id="12" name="Rectangle 11"/>
          <p:cNvSpPr/>
          <p:nvPr/>
        </p:nvSpPr>
        <p:spPr>
          <a:xfrm>
            <a:off x="677334" y="3272144"/>
            <a:ext cx="5208311" cy="1815882"/>
          </a:xfrm>
          <a:prstGeom prst="rect">
            <a:avLst/>
          </a:prstGeom>
        </p:spPr>
        <p:txBody>
          <a:bodyPr wrap="square">
            <a:spAutoFit/>
          </a:bodyPr>
          <a:lstStyle/>
          <a:p>
            <a:r>
              <a:rPr lang="vi-VN" sz="2800" dirty="0">
                <a:latin typeface="Calibri" panose="020F0502020204030204" pitchFamily="34" charset="0"/>
                <a:ea typeface="Times New Roman" panose="02020603050405020304" pitchFamily="18" charset="0"/>
                <a:cs typeface="Calibri" panose="020F0502020204030204" pitchFamily="34" charset="0"/>
              </a:rPr>
              <a:t>- Các phân tử glucose tạo thành trong quang hợp liên kết với nhau hình thành nên tinh bột là chất </a:t>
            </a:r>
            <a:r>
              <a:rPr lang="vi-VN" sz="2800" dirty="0" smtClean="0">
                <a:latin typeface="Calibri" panose="020F0502020204030204" pitchFamily="34" charset="0"/>
                <a:ea typeface="Times New Roman" panose="02020603050405020304" pitchFamily="18" charset="0"/>
                <a:cs typeface="Calibri" panose="020F0502020204030204" pitchFamily="34" charset="0"/>
              </a:rPr>
              <a:t>d</a:t>
            </a:r>
            <a:r>
              <a:rPr lang="en-US" sz="2800" smtClean="0">
                <a:latin typeface="Calibri" panose="020F0502020204030204" pitchFamily="34" charset="0"/>
                <a:ea typeface="Times New Roman" panose="02020603050405020304" pitchFamily="18" charset="0"/>
                <a:cs typeface="Calibri" panose="020F0502020204030204" pitchFamily="34" charset="0"/>
              </a:rPr>
              <a:t>ự</a:t>
            </a:r>
            <a:r>
              <a:rPr lang="vi-VN" sz="2800" smtClean="0">
                <a:latin typeface="Calibri" panose="020F0502020204030204" pitchFamily="34" charset="0"/>
                <a:ea typeface="Times New Roman" panose="02020603050405020304" pitchFamily="18" charset="0"/>
                <a:cs typeface="Calibri" panose="020F0502020204030204" pitchFamily="34" charset="0"/>
              </a:rPr>
              <a:t> </a:t>
            </a:r>
            <a:r>
              <a:rPr lang="vi-VN" sz="2800" dirty="0">
                <a:latin typeface="Calibri" panose="020F0502020204030204" pitchFamily="34" charset="0"/>
                <a:ea typeface="Times New Roman" panose="02020603050405020304" pitchFamily="18" charset="0"/>
                <a:cs typeface="Calibri" panose="020F0502020204030204" pitchFamily="34" charset="0"/>
              </a:rPr>
              <a:t>trữ đặc trưng của thực vật</a:t>
            </a:r>
            <a:endParaRPr lang="en-US" sz="2800" dirty="0">
              <a:latin typeface="Calibri" panose="020F0502020204030204" pitchFamily="34" charset="0"/>
              <a:cs typeface="Calibri" panose="020F0502020204030204" pitchFamily="34" charset="0"/>
            </a:endParaRPr>
          </a:p>
        </p:txBody>
      </p:sp>
      <p:pic>
        <p:nvPicPr>
          <p:cNvPr id="17" name="Picture 16" descr="Lý thuyết KHTN 7 Kết nối tri thức Bài 22: Quang hợp ở thực vật"/>
          <p:cNvPicPr/>
          <p:nvPr/>
        </p:nvPicPr>
        <p:blipFill>
          <a:blip r:embed="rId3">
            <a:extLst>
              <a:ext uri="{28A0092B-C50C-407E-A947-70E740481C1C}">
                <a14:useLocalDpi xmlns:a14="http://schemas.microsoft.com/office/drawing/2010/main" val="0"/>
              </a:ext>
            </a:extLst>
          </a:blip>
          <a:srcRect/>
          <a:stretch>
            <a:fillRect/>
          </a:stretch>
        </p:blipFill>
        <p:spPr bwMode="auto">
          <a:xfrm>
            <a:off x="6323527" y="3007669"/>
            <a:ext cx="5971505" cy="3459273"/>
          </a:xfrm>
          <a:prstGeom prst="rect">
            <a:avLst/>
          </a:prstGeom>
          <a:noFill/>
          <a:ln>
            <a:noFill/>
          </a:ln>
        </p:spPr>
      </p:pic>
      <p:sp>
        <p:nvSpPr>
          <p:cNvPr id="20" name="Rectangle 19"/>
          <p:cNvSpPr/>
          <p:nvPr/>
        </p:nvSpPr>
        <p:spPr>
          <a:xfrm>
            <a:off x="2666596" y="6005277"/>
            <a:ext cx="3603872" cy="461665"/>
          </a:xfrm>
          <a:prstGeom prst="rect">
            <a:avLst/>
          </a:prstGeom>
        </p:spPr>
        <p:txBody>
          <a:bodyPr wrap="none">
            <a:spAutoFit/>
          </a:bodyPr>
          <a:lstStyle/>
          <a:p>
            <a:r>
              <a:rPr lang="vi-VN" sz="2400" i="1" dirty="0">
                <a:latin typeface="Calibri" panose="020F0502020204030204" pitchFamily="34" charset="0"/>
                <a:ea typeface="Times New Roman" panose="02020603050405020304" pitchFamily="18" charset="0"/>
                <a:cs typeface="Calibri" panose="020F0502020204030204" pitchFamily="34" charset="0"/>
              </a:rPr>
              <a:t>Một số loại củ giàu tinh </a:t>
            </a:r>
            <a:r>
              <a:rPr lang="vi-VN" sz="2400" i="1" dirty="0" smtClean="0">
                <a:latin typeface="Calibri" panose="020F0502020204030204" pitchFamily="34" charset="0"/>
                <a:ea typeface="Times New Roman" panose="02020603050405020304" pitchFamily="18" charset="0"/>
                <a:cs typeface="Calibri" panose="020F0502020204030204" pitchFamily="34" charset="0"/>
              </a:rPr>
              <a:t>bộ</a:t>
            </a:r>
            <a:r>
              <a:rPr lang="en-US" sz="2400" i="1" dirty="0" smtClean="0">
                <a:latin typeface="Calibri" panose="020F0502020204030204" pitchFamily="34" charset="0"/>
                <a:ea typeface="Times New Roman" panose="02020603050405020304" pitchFamily="18" charset="0"/>
                <a:cs typeface="Calibri" panose="020F0502020204030204" pitchFamily="34" charset="0"/>
              </a:rPr>
              <a:t>t</a:t>
            </a:r>
            <a:endParaRPr lang="en-US" sz="2400" dirty="0">
              <a:latin typeface="Calibri" panose="020F0502020204030204" pitchFamily="34" charset="0"/>
              <a:cs typeface="Calibri" panose="020F0502020204030204" pitchFamily="34" charset="0"/>
            </a:endParaRPr>
          </a:p>
        </p:txBody>
      </p:sp>
      <p:sp>
        <p:nvSpPr>
          <p:cNvPr id="22" name="Title 1"/>
          <p:cNvSpPr txBox="1">
            <a:spLocks/>
          </p:cNvSpPr>
          <p:nvPr/>
        </p:nvSpPr>
        <p:spPr>
          <a:xfrm>
            <a:off x="0" y="29068"/>
            <a:ext cx="8981820" cy="6132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FF0000"/>
                </a:solidFill>
                <a:latin typeface="Calibri" panose="020F0502020204030204" pitchFamily="34" charset="0"/>
                <a:cs typeface="Calibri" panose="020F0502020204030204" pitchFamily="34" charset="0"/>
              </a:rPr>
              <a:t>I. KHÁI QUÁT VỀ QUANG HỢP</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59850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21" y="290257"/>
            <a:ext cx="9496976" cy="1320800"/>
          </a:xfrm>
        </p:spPr>
        <p:txBody>
          <a:bodyPr>
            <a:noAutofit/>
          </a:bodyPr>
          <a:lstStyle/>
          <a:p>
            <a:r>
              <a:rPr lang="en-US" sz="4400" dirty="0" smtClean="0">
                <a:solidFill>
                  <a:srgbClr val="FF0000"/>
                </a:solidFill>
                <a:latin typeface="Calibri" panose="020F0502020204030204" pitchFamily="34" charset="0"/>
                <a:cs typeface="Calibri" panose="020F0502020204030204" pitchFamily="34" charset="0"/>
              </a:rPr>
              <a:t>Bài tập về nhà: </a:t>
            </a:r>
            <a:r>
              <a:rPr lang="en-US" sz="4400" dirty="0">
                <a:latin typeface="Calibri" panose="020F0502020204030204" pitchFamily="34" charset="0"/>
                <a:ea typeface="Times New Roman" panose="02020603050405020304" pitchFamily="18" charset="0"/>
                <a:cs typeface="Calibri" panose="020F0502020204030204" pitchFamily="34" charset="0"/>
              </a:rPr>
              <a:t>Thực hành thí nghiệm kiểm chứng sự thoát hơi nước của lá cây</a:t>
            </a:r>
            <a:r>
              <a:rPr lang="en-US" sz="4400" dirty="0">
                <a:latin typeface="Calibri" panose="020F0502020204030204" pitchFamily="34" charset="0"/>
                <a:cs typeface="Calibri" panose="020F0502020204030204" pitchFamily="34" charset="0"/>
              </a:rPr>
              <a:t/>
            </a:r>
            <a:br>
              <a:rPr lang="en-US" sz="4400" dirty="0">
                <a:latin typeface="Calibri" panose="020F0502020204030204" pitchFamily="34" charset="0"/>
                <a:cs typeface="Calibri" panose="020F0502020204030204" pitchFamily="34" charset="0"/>
              </a:rPr>
            </a:br>
            <a:endParaRPr lang="en-US" sz="4400" dirty="0">
              <a:solidFill>
                <a:srgbClr val="FF0000"/>
              </a:solidFill>
              <a:latin typeface="Calibri" panose="020F0502020204030204" pitchFamily="34" charset="0"/>
              <a:cs typeface="Calibri" panose="020F0502020204030204" pitchFamily="34" charset="0"/>
            </a:endParaRPr>
          </a:p>
        </p:txBody>
      </p:sp>
      <p:sp>
        <p:nvSpPr>
          <p:cNvPr id="8" name="Rectangle 7"/>
          <p:cNvSpPr/>
          <p:nvPr/>
        </p:nvSpPr>
        <p:spPr>
          <a:xfrm>
            <a:off x="136422" y="1714348"/>
            <a:ext cx="9587128" cy="3760068"/>
          </a:xfrm>
          <a:prstGeom prst="rect">
            <a:avLst/>
          </a:prstGeom>
        </p:spPr>
        <p:txBody>
          <a:bodyPr wrap="square">
            <a:spAutoFit/>
          </a:bodyPr>
          <a:lstStyle/>
          <a:p>
            <a:pPr algn="just">
              <a:lnSpc>
                <a:spcPct val="107000"/>
              </a:lnSpc>
              <a:spcAft>
                <a:spcPts val="0"/>
              </a:spcAft>
              <a:tabLst>
                <a:tab pos="25527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 Bước 1: Chuẩn bị 4 lá cây cùng loại, có kích thước tương đương </a:t>
            </a:r>
            <a:r>
              <a:rPr lang="en-US" sz="2800" dirty="0" smtClean="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Bước 2: Đánh số thứ tự từ 1 đến 4 với từng lá cây</a:t>
            </a: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US" sz="2800" dirty="0">
                <a:latin typeface="Calibri" panose="020F0502020204030204" pitchFamily="34" charset="0"/>
                <a:ea typeface="Times New Roman" panose="02020603050405020304" pitchFamily="18" charset="0"/>
                <a:cs typeface="Calibri" panose="020F0502020204030204" pitchFamily="34" charset="0"/>
              </a:rPr>
              <a:t>- Bước 3: Bôi 1 lớp kem dưỡng da, sáp nẻ (Vaseline…) hoặc sơn lên 2 mặt của lá thứ nhất, mặt trước của lá thứ 2 và mặt sau của lá thứ 3. Lá thứ 4 giữ nguyên</a:t>
            </a: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US" sz="2800" dirty="0">
                <a:latin typeface="Calibri" panose="020F0502020204030204" pitchFamily="34" charset="0"/>
                <a:ea typeface="Times New Roman" panose="02020603050405020304" pitchFamily="18" charset="0"/>
                <a:cs typeface="Calibri" panose="020F0502020204030204" pitchFamily="34" charset="0"/>
              </a:rPr>
              <a:t>- Bước 4: Treo các lá cây lên cùng 1 dây và bật đèn chiếu sáng liên tục khoảng 5 - 6h</a:t>
            </a: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US" sz="2800" dirty="0">
                <a:latin typeface="Calibri" panose="020F0502020204030204" pitchFamily="34" charset="0"/>
                <a:ea typeface="Times New Roman" panose="02020603050405020304" pitchFamily="18" charset="0"/>
                <a:cs typeface="Calibri" panose="020F0502020204030204" pitchFamily="34" charset="0"/>
              </a:rPr>
              <a:t>- Bước 5: Quan sát hiện tượng và rút ra kết luận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276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773" y="1759042"/>
            <a:ext cx="9558748" cy="1014380"/>
          </a:xfrm>
          <a:prstGeom prst="rect">
            <a:avLst/>
          </a:prstGeom>
        </p:spPr>
        <p:txBody>
          <a:bodyPr wrap="square">
            <a:spAutoFit/>
          </a:bodyPr>
          <a:lstStyle/>
          <a:p>
            <a:pPr marL="180340" algn="just">
              <a:lnSpc>
                <a:spcPct val="107000"/>
              </a:lnSpc>
              <a:spcAft>
                <a:spcPts val="0"/>
              </a:spcAft>
            </a:pPr>
            <a:r>
              <a:rPr lang="en-US" sz="2800" dirty="0" smtClean="0">
                <a:latin typeface="Calibri" panose="020F0502020204030204" pitchFamily="34" charset="0"/>
                <a:ea typeface="Times New Roman" panose="02020603050405020304" pitchFamily="18" charset="0"/>
                <a:cs typeface="Calibri" panose="020F0502020204030204" pitchFamily="34" charset="0"/>
              </a:rPr>
              <a:t>- </a:t>
            </a:r>
            <a:r>
              <a:rPr lang="vi-VN" sz="2800" dirty="0">
                <a:latin typeface="Calibri" panose="020F0502020204030204" pitchFamily="34" charset="0"/>
                <a:ea typeface="Times New Roman" panose="02020603050405020304" pitchFamily="18" charset="0"/>
                <a:cs typeface="Calibri" panose="020F0502020204030204" pitchFamily="34" charset="0"/>
              </a:rPr>
              <a:t>Trong quang hợp, trao đổi chất và chuyển hóa năng lượng luôn diễn ra đồng thời</a:t>
            </a:r>
            <a:r>
              <a:rPr lang="vi-VN" sz="2800" dirty="0" smtClean="0">
                <a:latin typeface="Calibri" panose="020F0502020204030204" pitchFamily="34" charset="0"/>
                <a:ea typeface="Times New Roman" panose="02020603050405020304" pitchFamily="18"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descr="Lý thuyết KHTN 7 Kết nối tri thức Bài 22: Quang hợp ở thực vật"/>
          <p:cNvPicPr/>
          <p:nvPr/>
        </p:nvPicPr>
        <p:blipFill rotWithShape="1">
          <a:blip r:embed="rId2">
            <a:extLst>
              <a:ext uri="{28A0092B-C50C-407E-A947-70E740481C1C}">
                <a14:useLocalDpi xmlns:a14="http://schemas.microsoft.com/office/drawing/2010/main" val="0"/>
              </a:ext>
            </a:extLst>
          </a:blip>
          <a:srcRect b="1882"/>
          <a:stretch/>
        </p:blipFill>
        <p:spPr bwMode="auto">
          <a:xfrm>
            <a:off x="6582773" y="2727702"/>
            <a:ext cx="5609227" cy="4130298"/>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486773" y="2804589"/>
            <a:ext cx="6096000" cy="3319498"/>
          </a:xfrm>
          <a:prstGeom prst="rect">
            <a:avLst/>
          </a:prstGeom>
        </p:spPr>
        <p:txBody>
          <a:bodyPr>
            <a:spAutoFit/>
          </a:bodyPr>
          <a:lstStyle/>
          <a:p>
            <a:pPr marL="180340" algn="just">
              <a:lnSpc>
                <a:spcPct val="107000"/>
              </a:lnSpc>
              <a:spcAft>
                <a:spcPts val="0"/>
              </a:spcAft>
            </a:pPr>
            <a:r>
              <a:rPr lang="en-US" sz="2800" dirty="0">
                <a:latin typeface="Calibri" panose="020F0502020204030204" pitchFamily="34" charset="0"/>
                <a:ea typeface="Times New Roman" panose="02020603050405020304" pitchFamily="18" charset="0"/>
                <a:cs typeface="Calibri" panose="020F0502020204030204" pitchFamily="34" charset="0"/>
              </a:rPr>
              <a:t>+</a:t>
            </a:r>
            <a:r>
              <a:rPr lang="vi-VN" sz="2800" dirty="0">
                <a:latin typeface="Calibri" panose="020F0502020204030204" pitchFamily="34" charset="0"/>
                <a:ea typeface="Times New Roman" panose="02020603050405020304" pitchFamily="18" charset="0"/>
                <a:cs typeface="Calibri" panose="020F0502020204030204" pitchFamily="34" charset="0"/>
              </a:rPr>
              <a:t> Nước và carbon dioxide được lấy từ môi trường ngoài để tổng hợp thành chất hữu cơ và giải phóng ra khí oxygen.</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180340" algn="just">
              <a:lnSpc>
                <a:spcPct val="107000"/>
              </a:lnSpc>
              <a:spcAft>
                <a:spcPts val="0"/>
              </a:spcAft>
            </a:pPr>
            <a:r>
              <a:rPr lang="en-US" sz="2800" dirty="0">
                <a:latin typeface="Calibri" panose="020F0502020204030204" pitchFamily="34" charset="0"/>
                <a:ea typeface="Times New Roman" panose="02020603050405020304" pitchFamily="18" charset="0"/>
                <a:cs typeface="Calibri" panose="020F0502020204030204" pitchFamily="34" charset="0"/>
              </a:rPr>
              <a:t>+</a:t>
            </a:r>
            <a:r>
              <a:rPr lang="vi-VN" sz="2800" dirty="0">
                <a:latin typeface="Calibri" panose="020F0502020204030204" pitchFamily="34" charset="0"/>
                <a:ea typeface="Times New Roman" panose="02020603050405020304" pitchFamily="18" charset="0"/>
                <a:cs typeface="Calibri" panose="020F0502020204030204" pitchFamily="34" charset="0"/>
              </a:rPr>
              <a:t> Đồng </a:t>
            </a:r>
            <a:r>
              <a:rPr lang="vi-VN" sz="2800" dirty="0" smtClean="0">
                <a:latin typeface="Calibri" panose="020F0502020204030204" pitchFamily="34" charset="0"/>
                <a:ea typeface="Times New Roman" panose="02020603050405020304" pitchFamily="18" charset="0"/>
                <a:cs typeface="Calibri" panose="020F0502020204030204" pitchFamily="34" charset="0"/>
              </a:rPr>
              <a:t>thời</a:t>
            </a:r>
            <a:r>
              <a:rPr lang="en-US" sz="2800" dirty="0" smtClean="0">
                <a:latin typeface="Calibri" panose="020F0502020204030204" pitchFamily="34" charset="0"/>
                <a:ea typeface="Times New Roman" panose="02020603050405020304" pitchFamily="18" charset="0"/>
                <a:cs typeface="Calibri" panose="020F0502020204030204" pitchFamily="34" charset="0"/>
              </a:rPr>
              <a:t>, </a:t>
            </a:r>
            <a:r>
              <a:rPr lang="vi-VN" sz="2800" dirty="0" smtClean="0">
                <a:latin typeface="Calibri" panose="020F0502020204030204" pitchFamily="34" charset="0"/>
                <a:ea typeface="Times New Roman" panose="02020603050405020304" pitchFamily="18" charset="0"/>
                <a:cs typeface="Calibri" panose="020F0502020204030204" pitchFamily="34" charset="0"/>
              </a:rPr>
              <a:t>quang năng </a:t>
            </a:r>
            <a:r>
              <a:rPr lang="vi-VN" sz="2800" dirty="0">
                <a:latin typeface="Calibri" panose="020F0502020204030204" pitchFamily="34" charset="0"/>
                <a:ea typeface="Times New Roman" panose="02020603050405020304" pitchFamily="18" charset="0"/>
                <a:cs typeface="Calibri" panose="020F0502020204030204" pitchFamily="34" charset="0"/>
              </a:rPr>
              <a:t>được chuyển hóa thành </a:t>
            </a:r>
            <a:r>
              <a:rPr lang="vi-VN" sz="2800" dirty="0" smtClean="0">
                <a:latin typeface="Calibri" panose="020F0502020204030204" pitchFamily="34" charset="0"/>
                <a:ea typeface="Times New Roman" panose="02020603050405020304" pitchFamily="18" charset="0"/>
                <a:cs typeface="Calibri" panose="020F0502020204030204" pitchFamily="34" charset="0"/>
              </a:rPr>
              <a:t>hóa năng </a:t>
            </a:r>
            <a:r>
              <a:rPr lang="vi-VN" sz="2800" dirty="0">
                <a:latin typeface="Calibri" panose="020F0502020204030204" pitchFamily="34" charset="0"/>
                <a:ea typeface="Times New Roman" panose="02020603050405020304" pitchFamily="18" charset="0"/>
                <a:cs typeface="Calibri" panose="020F0502020204030204" pitchFamily="34" charset="0"/>
              </a:rPr>
              <a:t>tích lũy trong các chất hữu cơ.</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201840" y="762317"/>
            <a:ext cx="8981821" cy="954107"/>
          </a:xfrm>
          <a:prstGeom prst="rect">
            <a:avLst/>
          </a:prstGeom>
        </p:spPr>
        <p:txBody>
          <a:bodyPr wrap="square">
            <a:spAutoFit/>
          </a:bodyPr>
          <a:lstStyle/>
          <a:p>
            <a:r>
              <a:rPr lang="en-US" sz="28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3. Mối quan hệ giữa trao đổi chất và chuyển hóa năng lượng trong quang hợp</a:t>
            </a:r>
            <a:endParaRPr lang="en-US" sz="2800" dirty="0">
              <a:solidFill>
                <a:srgbClr val="FF0000"/>
              </a:solidFill>
              <a:latin typeface="Calibri" panose="020F0502020204030204" pitchFamily="34" charset="0"/>
              <a:cs typeface="Calibri" panose="020F0502020204030204" pitchFamily="34" charset="0"/>
            </a:endParaRPr>
          </a:p>
        </p:txBody>
      </p:sp>
      <p:sp>
        <p:nvSpPr>
          <p:cNvPr id="17" name="Title 1"/>
          <p:cNvSpPr txBox="1">
            <a:spLocks/>
          </p:cNvSpPr>
          <p:nvPr/>
        </p:nvSpPr>
        <p:spPr>
          <a:xfrm>
            <a:off x="0" y="29068"/>
            <a:ext cx="8981820" cy="6132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FF0000"/>
                </a:solidFill>
                <a:latin typeface="Calibri" panose="020F0502020204030204" pitchFamily="34" charset="0"/>
                <a:cs typeface="Calibri" panose="020F0502020204030204" pitchFamily="34" charset="0"/>
              </a:rPr>
              <a:t>I. KHÁI QUÁT VỀ QUANG HỢP</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9935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8637"/>
            <a:ext cx="8981820" cy="73318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FF0000"/>
                </a:solidFill>
                <a:latin typeface="Calibri" panose="020F0502020204030204" pitchFamily="34" charset="0"/>
                <a:cs typeface="Calibri" panose="020F0502020204030204" pitchFamily="34" charset="0"/>
              </a:rPr>
              <a:t>II. VAI TRÒ CỦA LÁ CÂY VỚI QUANG HỢP</a:t>
            </a:r>
            <a:endParaRPr lang="en-US" sz="4000" b="1" dirty="0">
              <a:solidFill>
                <a:srgbClr val="FF0000"/>
              </a:solidFill>
              <a:latin typeface="Calibri" panose="020F0502020204030204" pitchFamily="34" charset="0"/>
              <a:cs typeface="Calibri" panose="020F0502020204030204" pitchFamily="34" charset="0"/>
            </a:endParaRPr>
          </a:p>
        </p:txBody>
      </p:sp>
      <p:sp>
        <p:nvSpPr>
          <p:cNvPr id="3" name="Rectangle 2"/>
          <p:cNvSpPr/>
          <p:nvPr/>
        </p:nvSpPr>
        <p:spPr>
          <a:xfrm>
            <a:off x="252331" y="733185"/>
            <a:ext cx="8904548" cy="954107"/>
          </a:xfrm>
          <a:prstGeom prst="rect">
            <a:avLst/>
          </a:prstGeom>
        </p:spPr>
        <p:txBody>
          <a:bodyPr wrap="square">
            <a:spAutoFit/>
          </a:bodyPr>
          <a:lstStyle/>
          <a:p>
            <a:r>
              <a:rPr lang="vi-VN" sz="2800" dirty="0">
                <a:latin typeface="Calibri" panose="020F0502020204030204" pitchFamily="34" charset="0"/>
                <a:ea typeface="Times New Roman" panose="02020603050405020304" pitchFamily="18" charset="0"/>
                <a:cs typeface="Calibri" panose="020F0502020204030204" pitchFamily="34" charset="0"/>
              </a:rPr>
              <a:t>- Quang hợp ở thực vật diễn ra chủ yếu ở lá, trong bào quan quang hợp là lục lạp</a:t>
            </a:r>
            <a:endParaRPr lang="en-US" sz="2800" dirty="0">
              <a:latin typeface="Calibri" panose="020F0502020204030204" pitchFamily="34" charset="0"/>
              <a:cs typeface="Calibri" panose="020F0502020204030204" pitchFamily="34" charset="0"/>
            </a:endParaRPr>
          </a:p>
        </p:txBody>
      </p:sp>
      <p:pic>
        <p:nvPicPr>
          <p:cNvPr id="9" name="Picture 8" descr="Lý thuyết KHTN 7 Kết nối tri thức Bài 22: Quang hợp ở thực vật"/>
          <p:cNvPicPr/>
          <p:nvPr/>
        </p:nvPicPr>
        <p:blipFill>
          <a:blip r:embed="rId2">
            <a:extLst>
              <a:ext uri="{28A0092B-C50C-407E-A947-70E740481C1C}">
                <a14:useLocalDpi xmlns:a14="http://schemas.microsoft.com/office/drawing/2010/main" val="0"/>
              </a:ext>
            </a:extLst>
          </a:blip>
          <a:srcRect/>
          <a:stretch>
            <a:fillRect/>
          </a:stretch>
        </p:blipFill>
        <p:spPr bwMode="auto">
          <a:xfrm>
            <a:off x="2539043" y="1687292"/>
            <a:ext cx="5613284" cy="4707307"/>
          </a:xfrm>
          <a:prstGeom prst="rect">
            <a:avLst/>
          </a:prstGeom>
          <a:noFill/>
          <a:ln>
            <a:noFill/>
          </a:ln>
        </p:spPr>
      </p:pic>
      <p:sp>
        <p:nvSpPr>
          <p:cNvPr id="4" name="Rectangle 3"/>
          <p:cNvSpPr/>
          <p:nvPr/>
        </p:nvSpPr>
        <p:spPr>
          <a:xfrm>
            <a:off x="2036125" y="6394599"/>
            <a:ext cx="6619120" cy="461665"/>
          </a:xfrm>
          <a:prstGeom prst="rect">
            <a:avLst/>
          </a:prstGeom>
        </p:spPr>
        <p:txBody>
          <a:bodyPr wrap="none">
            <a:spAutoFit/>
          </a:bodyPr>
          <a:lstStyle/>
          <a:p>
            <a:r>
              <a:rPr lang="vi-VN" sz="2400" i="1" dirty="0">
                <a:latin typeface="Calibri" panose="020F0502020204030204" pitchFamily="34" charset="0"/>
                <a:ea typeface="Times New Roman" panose="02020603050405020304" pitchFamily="18" charset="0"/>
                <a:cs typeface="Calibri" panose="020F0502020204030204" pitchFamily="34" charset="0"/>
              </a:rPr>
              <a:t>Sơ đồ mô tả vai trò của lá với chức năng quang hợp</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0072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694" y="733185"/>
            <a:ext cx="8908080" cy="523220"/>
          </a:xfrm>
          <a:prstGeom prst="rect">
            <a:avLst/>
          </a:prstGeom>
        </p:spPr>
        <p:txBody>
          <a:bodyPr wrap="none">
            <a:spAutoFit/>
          </a:bodyPr>
          <a:lstStyle/>
          <a:p>
            <a:r>
              <a:rPr lang="vi-VN" sz="2800" dirty="0">
                <a:latin typeface="Calibri" panose="020F0502020204030204" pitchFamily="34" charset="0"/>
                <a:ea typeface="Times New Roman" panose="02020603050405020304" pitchFamily="18" charset="0"/>
                <a:cs typeface="Calibri" panose="020F0502020204030204" pitchFamily="34" charset="0"/>
              </a:rPr>
              <a:t>- Các đặc điểm của lá cây phù hợp với chức năng quang hợp</a:t>
            </a:r>
            <a:endParaRPr lang="en-US" sz="2800" dirty="0">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546986148"/>
              </p:ext>
            </p:extLst>
          </p:nvPr>
        </p:nvGraphicFramePr>
        <p:xfrm>
          <a:off x="-3530" y="1256406"/>
          <a:ext cx="12195531" cy="5601596"/>
        </p:xfrm>
        <a:graphic>
          <a:graphicData uri="http://schemas.openxmlformats.org/drawingml/2006/table">
            <a:tbl>
              <a:tblPr firstRow="1" bandRow="1">
                <a:tableStyleId>{5C22544A-7EE6-4342-B048-85BDC9FD1C3A}</a:tableStyleId>
              </a:tblPr>
              <a:tblGrid>
                <a:gridCol w="2308848"/>
                <a:gridCol w="3296992"/>
                <a:gridCol w="6589691"/>
              </a:tblGrid>
              <a:tr h="580248">
                <a:tc>
                  <a:txBody>
                    <a:bodyPr/>
                    <a:lstStyle/>
                    <a:p>
                      <a:pPr algn="ctr"/>
                      <a:r>
                        <a:rPr lang="en-US" sz="2400" dirty="0" smtClean="0">
                          <a:latin typeface="Calibri" panose="020F0502020204030204" pitchFamily="34" charset="0"/>
                          <a:cs typeface="Calibri" panose="020F0502020204030204" pitchFamily="34" charset="0"/>
                        </a:rPr>
                        <a:t>Bộ</a:t>
                      </a:r>
                      <a:r>
                        <a:rPr lang="en-US" sz="2400" baseline="0" dirty="0" smtClean="0">
                          <a:latin typeface="Calibri" panose="020F0502020204030204" pitchFamily="34" charset="0"/>
                          <a:cs typeface="Calibri" panose="020F0502020204030204" pitchFamily="34" charset="0"/>
                        </a:rPr>
                        <a:t> phận</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Đặc</a:t>
                      </a:r>
                      <a:r>
                        <a:rPr lang="en-US" sz="2400" baseline="0" dirty="0" smtClean="0">
                          <a:latin typeface="Calibri" panose="020F0502020204030204" pitchFamily="34" charset="0"/>
                          <a:cs typeface="Calibri" panose="020F0502020204030204" pitchFamily="34" charset="0"/>
                        </a:rPr>
                        <a:t> điểm</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Vai trò</a:t>
                      </a:r>
                      <a:r>
                        <a:rPr lang="en-US" sz="2400" baseline="0" dirty="0" smtClean="0">
                          <a:latin typeface="Calibri" panose="020F0502020204030204" pitchFamily="34" charset="0"/>
                          <a:cs typeface="Calibri" panose="020F0502020204030204" pitchFamily="34" charset="0"/>
                        </a:rPr>
                        <a:t> trong quang hợp</a:t>
                      </a:r>
                      <a:endParaRPr lang="en-US" sz="2400" dirty="0">
                        <a:latin typeface="Calibri" panose="020F0502020204030204" pitchFamily="34" charset="0"/>
                        <a:cs typeface="Calibri" panose="020F0502020204030204" pitchFamily="34" charset="0"/>
                      </a:endParaRPr>
                    </a:p>
                  </a:txBody>
                  <a:tcPr anchor="ctr"/>
                </a:tc>
              </a:tr>
              <a:tr h="1255337">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a:latin typeface="Calibri" panose="020F0502020204030204" pitchFamily="34" charset="0"/>
                        <a:cs typeface="Calibri" panose="020F0502020204030204" pitchFamily="34" charset="0"/>
                      </a:endParaRPr>
                    </a:p>
                  </a:txBody>
                  <a:tcPr/>
                </a:tc>
              </a:tr>
              <a:tr h="1255337">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a:latin typeface="Calibri" panose="020F0502020204030204" pitchFamily="34" charset="0"/>
                        <a:cs typeface="Calibri" panose="020F0502020204030204" pitchFamily="34" charset="0"/>
                      </a:endParaRPr>
                    </a:p>
                  </a:txBody>
                  <a:tcPr/>
                </a:tc>
              </a:tr>
              <a:tr h="1255337">
                <a:tc>
                  <a:txBody>
                    <a:bodyPr/>
                    <a:lstStyle/>
                    <a:p>
                      <a:endParaRPr lang="en-US" sz="2400">
                        <a:latin typeface="Calibri" panose="020F0502020204030204" pitchFamily="34" charset="0"/>
                        <a:cs typeface="Calibri" panose="020F0502020204030204" pitchFamily="34" charset="0"/>
                      </a:endParaRPr>
                    </a:p>
                  </a:txBody>
                  <a:tcPr/>
                </a:tc>
                <a:tc>
                  <a:txBody>
                    <a:bodyPr/>
                    <a:lstStyle/>
                    <a:p>
                      <a:endParaRPr lang="en-US" sz="2400">
                        <a:latin typeface="Calibri" panose="020F0502020204030204" pitchFamily="34" charset="0"/>
                        <a:cs typeface="Calibri" panose="020F0502020204030204" pitchFamily="34" charset="0"/>
                      </a:endParaRPr>
                    </a:p>
                  </a:txBody>
                  <a:tcPr/>
                </a:tc>
                <a:tc>
                  <a:txBody>
                    <a:bodyPr/>
                    <a:lstStyle/>
                    <a:p>
                      <a:endParaRPr lang="en-US" sz="2400">
                        <a:latin typeface="Calibri" panose="020F0502020204030204" pitchFamily="34" charset="0"/>
                        <a:cs typeface="Calibri" panose="020F0502020204030204" pitchFamily="34" charset="0"/>
                      </a:endParaRPr>
                    </a:p>
                  </a:txBody>
                  <a:tcPr/>
                </a:tc>
              </a:tr>
              <a:tr h="1255337">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r>
            </a:tbl>
          </a:graphicData>
        </a:graphic>
      </p:graphicFrame>
      <p:sp>
        <p:nvSpPr>
          <p:cNvPr id="17" name="Rectangle 16"/>
          <p:cNvSpPr/>
          <p:nvPr/>
        </p:nvSpPr>
        <p:spPr>
          <a:xfrm>
            <a:off x="541409" y="2177516"/>
            <a:ext cx="1178528"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Phiến lá</a:t>
            </a:r>
            <a:endParaRPr lang="en-US" sz="2400" dirty="0">
              <a:latin typeface="Calibri" panose="020F0502020204030204" pitchFamily="34" charset="0"/>
              <a:cs typeface="Calibri" panose="020F0502020204030204" pitchFamily="34" charset="0"/>
            </a:endParaRPr>
          </a:p>
        </p:txBody>
      </p:sp>
      <p:sp>
        <p:nvSpPr>
          <p:cNvPr id="20" name="Rectangle 19"/>
          <p:cNvSpPr/>
          <p:nvPr/>
        </p:nvSpPr>
        <p:spPr>
          <a:xfrm>
            <a:off x="2511169" y="1992849"/>
            <a:ext cx="2794926" cy="830997"/>
          </a:xfrm>
          <a:prstGeom prst="rect">
            <a:avLst/>
          </a:prstGeom>
        </p:spPr>
        <p:txBody>
          <a:bodyPr wrap="squar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Dạng bản mỏng, diện tích bề mặt lớn</a:t>
            </a:r>
            <a:endParaRPr lang="en-US" sz="2400" dirty="0">
              <a:latin typeface="Calibri" panose="020F0502020204030204" pitchFamily="34" charset="0"/>
              <a:cs typeface="Calibri" panose="020F0502020204030204" pitchFamily="34" charset="0"/>
            </a:endParaRPr>
          </a:p>
        </p:txBody>
      </p:sp>
      <p:sp>
        <p:nvSpPr>
          <p:cNvPr id="22" name="Rectangle 21"/>
          <p:cNvSpPr/>
          <p:nvPr/>
        </p:nvSpPr>
        <p:spPr>
          <a:xfrm>
            <a:off x="6730242" y="2177516"/>
            <a:ext cx="4503156"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Giúp hấp thu được nhiều ánh sáng</a:t>
            </a:r>
            <a:endParaRPr lang="en-US" sz="2400" dirty="0">
              <a:latin typeface="Calibri" panose="020F0502020204030204" pitchFamily="34" charset="0"/>
              <a:cs typeface="Calibri" panose="020F0502020204030204" pitchFamily="34" charset="0"/>
            </a:endParaRPr>
          </a:p>
        </p:txBody>
      </p:sp>
      <p:sp>
        <p:nvSpPr>
          <p:cNvPr id="24" name="Rectangle 23"/>
          <p:cNvSpPr/>
          <p:nvPr/>
        </p:nvSpPr>
        <p:spPr>
          <a:xfrm>
            <a:off x="603124" y="3424638"/>
            <a:ext cx="1055097"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Lục lạp</a:t>
            </a:r>
            <a:endParaRPr lang="en-US" sz="2400" dirty="0">
              <a:latin typeface="Calibri" panose="020F0502020204030204" pitchFamily="34" charset="0"/>
              <a:cs typeface="Calibri" panose="020F0502020204030204" pitchFamily="34" charset="0"/>
            </a:endParaRPr>
          </a:p>
        </p:txBody>
      </p:sp>
      <p:sp>
        <p:nvSpPr>
          <p:cNvPr id="26" name="Rectangle 25"/>
          <p:cNvSpPr/>
          <p:nvPr/>
        </p:nvSpPr>
        <p:spPr>
          <a:xfrm>
            <a:off x="2775869" y="3424638"/>
            <a:ext cx="1891865"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Chứa diệp lục</a:t>
            </a:r>
            <a:endParaRPr lang="en-US" sz="2400" dirty="0">
              <a:latin typeface="Calibri" panose="020F0502020204030204" pitchFamily="34" charset="0"/>
              <a:cs typeface="Calibri" panose="020F0502020204030204" pitchFamily="34" charset="0"/>
            </a:endParaRPr>
          </a:p>
        </p:txBody>
      </p:sp>
      <p:sp>
        <p:nvSpPr>
          <p:cNvPr id="28" name="Rectangle 27"/>
          <p:cNvSpPr/>
          <p:nvPr/>
        </p:nvSpPr>
        <p:spPr>
          <a:xfrm>
            <a:off x="5840838" y="3424638"/>
            <a:ext cx="6351162"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Giúp hấp thu và chuyển hóa năng lượng ánh sáng</a:t>
            </a:r>
            <a:endParaRPr lang="en-US" sz="2400" dirty="0">
              <a:latin typeface="Calibri" panose="020F0502020204030204" pitchFamily="34" charset="0"/>
              <a:cs typeface="Calibri" panose="020F0502020204030204" pitchFamily="34" charset="0"/>
            </a:endParaRPr>
          </a:p>
        </p:txBody>
      </p:sp>
      <p:sp>
        <p:nvSpPr>
          <p:cNvPr id="30" name="Rectangle 29"/>
          <p:cNvSpPr/>
          <p:nvPr/>
        </p:nvSpPr>
        <p:spPr>
          <a:xfrm>
            <a:off x="643198" y="4671760"/>
            <a:ext cx="974947"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Gân lá</a:t>
            </a:r>
            <a:endParaRPr lang="en-US" sz="2400" dirty="0">
              <a:latin typeface="Calibri" panose="020F0502020204030204" pitchFamily="34" charset="0"/>
              <a:cs typeface="Calibri" panose="020F0502020204030204" pitchFamily="34" charset="0"/>
            </a:endParaRPr>
          </a:p>
        </p:txBody>
      </p:sp>
      <p:sp>
        <p:nvSpPr>
          <p:cNvPr id="32" name="Rectangle 31"/>
          <p:cNvSpPr/>
          <p:nvPr/>
        </p:nvSpPr>
        <p:spPr>
          <a:xfrm>
            <a:off x="2432106" y="4671760"/>
            <a:ext cx="2953053"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Phân bố khắp phiến lá</a:t>
            </a:r>
            <a:endParaRPr lang="en-US" sz="2400" dirty="0">
              <a:latin typeface="Calibri" panose="020F0502020204030204" pitchFamily="34" charset="0"/>
              <a:cs typeface="Calibri" panose="020F0502020204030204" pitchFamily="34" charset="0"/>
            </a:endParaRPr>
          </a:p>
        </p:txBody>
      </p:sp>
      <p:sp>
        <p:nvSpPr>
          <p:cNvPr id="34" name="Rectangle 33"/>
          <p:cNvSpPr/>
          <p:nvPr/>
        </p:nvSpPr>
        <p:spPr>
          <a:xfrm>
            <a:off x="5720635" y="4341064"/>
            <a:ext cx="6471365" cy="1200329"/>
          </a:xfrm>
          <a:prstGeom prst="rect">
            <a:avLst/>
          </a:prstGeom>
        </p:spPr>
        <p:txBody>
          <a:bodyPr wrap="square">
            <a:spAutoFit/>
          </a:bodyPr>
          <a:lstStyle/>
          <a:p>
            <a:r>
              <a:rPr lang="en-US" sz="2400" dirty="0" smtClean="0">
                <a:latin typeface="Calibri" panose="020F0502020204030204" pitchFamily="34" charset="0"/>
                <a:ea typeface="Times New Roman" panose="02020603050405020304" pitchFamily="18" charset="0"/>
                <a:cs typeface="Calibri" panose="020F0502020204030204" pitchFamily="34" charset="0"/>
              </a:rPr>
              <a:t>- V</a:t>
            </a:r>
            <a:r>
              <a:rPr lang="vi-VN" sz="2400" dirty="0" smtClean="0">
                <a:latin typeface="Calibri" panose="020F0502020204030204" pitchFamily="34" charset="0"/>
                <a:ea typeface="Times New Roman" panose="02020603050405020304" pitchFamily="18" charset="0"/>
                <a:cs typeface="Calibri" panose="020F0502020204030204" pitchFamily="34" charset="0"/>
              </a:rPr>
              <a:t>ận </a:t>
            </a:r>
            <a:r>
              <a:rPr lang="vi-VN" sz="2400" dirty="0">
                <a:latin typeface="Calibri" panose="020F0502020204030204" pitchFamily="34" charset="0"/>
                <a:ea typeface="Times New Roman" panose="02020603050405020304" pitchFamily="18" charset="0"/>
                <a:cs typeface="Calibri" panose="020F0502020204030204" pitchFamily="34" charset="0"/>
              </a:rPr>
              <a:t>chuyển nước, muối khoáng đến các tế bào lá </a:t>
            </a:r>
            <a:endParaRPr lang="en-US" sz="2400" dirty="0" smtClean="0">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latin typeface="Calibri" panose="020F0502020204030204" pitchFamily="34" charset="0"/>
                <a:ea typeface="Times New Roman" panose="02020603050405020304" pitchFamily="18" charset="0"/>
                <a:cs typeface="Calibri" panose="020F0502020204030204" pitchFamily="34" charset="0"/>
              </a:rPr>
              <a:t>- V</a:t>
            </a:r>
            <a:r>
              <a:rPr lang="vi-VN" sz="2400" dirty="0" smtClean="0">
                <a:latin typeface="Calibri" panose="020F0502020204030204" pitchFamily="34" charset="0"/>
                <a:ea typeface="Times New Roman" panose="02020603050405020304" pitchFamily="18" charset="0"/>
                <a:cs typeface="Calibri" panose="020F0502020204030204" pitchFamily="34" charset="0"/>
              </a:rPr>
              <a:t>ận </a:t>
            </a:r>
            <a:r>
              <a:rPr lang="vi-VN" sz="2400" dirty="0">
                <a:latin typeface="Calibri" panose="020F0502020204030204" pitchFamily="34" charset="0"/>
                <a:ea typeface="Times New Roman" panose="02020603050405020304" pitchFamily="18" charset="0"/>
                <a:cs typeface="Calibri" panose="020F0502020204030204" pitchFamily="34" charset="0"/>
              </a:rPr>
              <a:t>chuyển chất hữu cơ </a:t>
            </a:r>
            <a:r>
              <a:rPr lang="en-US" sz="2400" dirty="0" smtClean="0">
                <a:latin typeface="Calibri" panose="020F0502020204030204" pitchFamily="34" charset="0"/>
                <a:ea typeface="Times New Roman" panose="02020603050405020304" pitchFamily="18" charset="0"/>
                <a:cs typeface="Calibri" panose="020F0502020204030204" pitchFamily="34" charset="0"/>
              </a:rPr>
              <a:t>của quá trình</a:t>
            </a:r>
            <a:r>
              <a:rPr lang="vi-VN" sz="2400" dirty="0" smtClean="0">
                <a:latin typeface="Calibri" panose="020F0502020204030204" pitchFamily="34" charset="0"/>
                <a:ea typeface="Times New Roman" panose="02020603050405020304" pitchFamily="18" charset="0"/>
                <a:cs typeface="Calibri" panose="020F0502020204030204" pitchFamily="34" charset="0"/>
              </a:rPr>
              <a:t> </a:t>
            </a:r>
            <a:r>
              <a:rPr lang="vi-VN" sz="2400" dirty="0">
                <a:latin typeface="Calibri" panose="020F0502020204030204" pitchFamily="34" charset="0"/>
                <a:ea typeface="Times New Roman" panose="02020603050405020304" pitchFamily="18" charset="0"/>
                <a:cs typeface="Calibri" panose="020F0502020204030204" pitchFamily="34" charset="0"/>
              </a:rPr>
              <a:t>quang hợp </a:t>
            </a:r>
            <a:r>
              <a:rPr lang="vi-VN" sz="2400" dirty="0" smtClean="0">
                <a:latin typeface="Calibri" panose="020F0502020204030204" pitchFamily="34" charset="0"/>
                <a:ea typeface="Times New Roman" panose="02020603050405020304" pitchFamily="18" charset="0"/>
                <a:cs typeface="Calibri" panose="020F0502020204030204" pitchFamily="34" charset="0"/>
              </a:rPr>
              <a:t>đến </a:t>
            </a:r>
            <a:r>
              <a:rPr lang="vi-VN" sz="2400" dirty="0">
                <a:latin typeface="Calibri" panose="020F0502020204030204" pitchFamily="34" charset="0"/>
                <a:ea typeface="Times New Roman" panose="02020603050405020304" pitchFamily="18" charset="0"/>
                <a:cs typeface="Calibri" panose="020F0502020204030204" pitchFamily="34" charset="0"/>
              </a:rPr>
              <a:t>bộ phận khác của cây</a:t>
            </a:r>
            <a:endParaRPr lang="en-US" sz="2400" dirty="0">
              <a:latin typeface="Calibri" panose="020F0502020204030204" pitchFamily="34" charset="0"/>
              <a:cs typeface="Calibri" panose="020F0502020204030204" pitchFamily="34" charset="0"/>
            </a:endParaRPr>
          </a:p>
        </p:txBody>
      </p:sp>
      <p:sp>
        <p:nvSpPr>
          <p:cNvPr id="36" name="Rectangle 35"/>
          <p:cNvSpPr/>
          <p:nvPr/>
        </p:nvSpPr>
        <p:spPr>
          <a:xfrm>
            <a:off x="422785" y="5918882"/>
            <a:ext cx="1415772" cy="461665"/>
          </a:xfrm>
          <a:prstGeom prst="rect">
            <a:avLst/>
          </a:prstGeom>
        </p:spPr>
        <p:txBody>
          <a:bodyPr wrap="non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Khí khổng</a:t>
            </a:r>
            <a:endParaRPr lang="en-US" sz="2400" dirty="0">
              <a:latin typeface="Calibri" panose="020F0502020204030204" pitchFamily="34" charset="0"/>
              <a:cs typeface="Calibri" panose="020F0502020204030204" pitchFamily="34" charset="0"/>
            </a:endParaRPr>
          </a:p>
        </p:txBody>
      </p:sp>
      <p:sp>
        <p:nvSpPr>
          <p:cNvPr id="38" name="Rectangle 37"/>
          <p:cNvSpPr/>
          <p:nvPr/>
        </p:nvSpPr>
        <p:spPr>
          <a:xfrm>
            <a:off x="2251082" y="5734217"/>
            <a:ext cx="3315099" cy="830997"/>
          </a:xfrm>
          <a:prstGeom prst="rect">
            <a:avLst/>
          </a:prstGeom>
        </p:spPr>
        <p:txBody>
          <a:bodyPr wrap="squar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Phân bố nhiều ở lớp biểu bì, có khả năng đóng mở</a:t>
            </a:r>
            <a:endParaRPr lang="en-US" sz="2400" dirty="0">
              <a:latin typeface="Calibri" panose="020F0502020204030204" pitchFamily="34" charset="0"/>
              <a:cs typeface="Calibri" panose="020F0502020204030204" pitchFamily="34" charset="0"/>
            </a:endParaRPr>
          </a:p>
        </p:txBody>
      </p:sp>
      <p:sp>
        <p:nvSpPr>
          <p:cNvPr id="40" name="Rectangle 39"/>
          <p:cNvSpPr/>
          <p:nvPr/>
        </p:nvSpPr>
        <p:spPr>
          <a:xfrm>
            <a:off x="5718353" y="5575307"/>
            <a:ext cx="6806842" cy="1200329"/>
          </a:xfrm>
          <a:prstGeom prst="rect">
            <a:avLst/>
          </a:prstGeom>
        </p:spPr>
        <p:txBody>
          <a:bodyPr wrap="square">
            <a:spAutoFit/>
          </a:bodyPr>
          <a:lstStyle/>
          <a:p>
            <a:r>
              <a:rPr lang="vi-VN" sz="2400" dirty="0">
                <a:latin typeface="Calibri" panose="020F0502020204030204" pitchFamily="34" charset="0"/>
                <a:ea typeface="Times New Roman" panose="02020603050405020304" pitchFamily="18" charset="0"/>
                <a:cs typeface="Calibri" panose="020F0502020204030204" pitchFamily="34" charset="0"/>
              </a:rPr>
              <a:t>Giúp trao đổi khí: </a:t>
            </a:r>
            <a:endParaRPr lang="en-US" sz="2400" dirty="0" smtClean="0">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latin typeface="Calibri" panose="020F0502020204030204" pitchFamily="34" charset="0"/>
                <a:ea typeface="Times New Roman" panose="02020603050405020304" pitchFamily="18" charset="0"/>
                <a:cs typeface="Calibri" panose="020F0502020204030204" pitchFamily="34" charset="0"/>
              </a:rPr>
              <a:t>- Hấp thụ khí c</a:t>
            </a:r>
            <a:r>
              <a:rPr lang="vi-VN" sz="2400" dirty="0" smtClean="0">
                <a:latin typeface="Calibri" panose="020F0502020204030204" pitchFamily="34" charset="0"/>
                <a:ea typeface="Times New Roman" panose="02020603050405020304" pitchFamily="18" charset="0"/>
                <a:cs typeface="Calibri" panose="020F0502020204030204" pitchFamily="34" charset="0"/>
              </a:rPr>
              <a:t>arbon </a:t>
            </a:r>
            <a:r>
              <a:rPr lang="vi-VN" sz="2400" dirty="0">
                <a:latin typeface="Calibri" panose="020F0502020204030204" pitchFamily="34" charset="0"/>
                <a:ea typeface="Times New Roman" panose="02020603050405020304" pitchFamily="18" charset="0"/>
                <a:cs typeface="Calibri" panose="020F0502020204030204" pitchFamily="34" charset="0"/>
              </a:rPr>
              <a:t>dioxide </a:t>
            </a:r>
            <a:r>
              <a:rPr lang="vi-VN" sz="2400" dirty="0" smtClean="0">
                <a:latin typeface="Calibri" panose="020F0502020204030204" pitchFamily="34" charset="0"/>
                <a:ea typeface="Times New Roman" panose="02020603050405020304" pitchFamily="18" charset="0"/>
                <a:cs typeface="Calibri" panose="020F0502020204030204" pitchFamily="34" charset="0"/>
              </a:rPr>
              <a:t>từ </a:t>
            </a:r>
            <a:r>
              <a:rPr lang="vi-VN" sz="2400" dirty="0">
                <a:latin typeface="Calibri" panose="020F0502020204030204" pitchFamily="34" charset="0"/>
                <a:ea typeface="Times New Roman" panose="02020603050405020304" pitchFamily="18" charset="0"/>
                <a:cs typeface="Calibri" panose="020F0502020204030204" pitchFamily="34" charset="0"/>
              </a:rPr>
              <a:t>ngoài </a:t>
            </a:r>
            <a:r>
              <a:rPr lang="en-US" sz="2400" dirty="0" smtClean="0">
                <a:latin typeface="Calibri" panose="020F0502020204030204" pitchFamily="34" charset="0"/>
                <a:ea typeface="Times New Roman" panose="02020603050405020304" pitchFamily="18" charset="0"/>
                <a:cs typeface="Calibri" panose="020F0502020204030204" pitchFamily="34" charset="0"/>
              </a:rPr>
              <a:t>môi trường</a:t>
            </a:r>
          </a:p>
          <a:p>
            <a:r>
              <a:rPr lang="en-US" sz="2400" dirty="0" smtClean="0">
                <a:latin typeface="Calibri" panose="020F0502020204030204" pitchFamily="34" charset="0"/>
                <a:ea typeface="Times New Roman" panose="02020603050405020304" pitchFamily="18" charset="0"/>
                <a:cs typeface="Calibri" panose="020F0502020204030204" pitchFamily="34" charset="0"/>
              </a:rPr>
              <a:t>- Vận chuyển</a:t>
            </a:r>
            <a:r>
              <a:rPr lang="vi-VN" sz="2400" dirty="0" smtClean="0">
                <a:latin typeface="Calibri" panose="020F0502020204030204" pitchFamily="34" charset="0"/>
                <a:ea typeface="Times New Roman" panose="02020603050405020304" pitchFamily="18" charset="0"/>
                <a:cs typeface="Calibri" panose="020F0502020204030204" pitchFamily="34" charset="0"/>
              </a:rPr>
              <a:t> </a:t>
            </a:r>
            <a:r>
              <a:rPr lang="vi-VN" sz="2400" dirty="0">
                <a:latin typeface="Calibri" panose="020F0502020204030204" pitchFamily="34" charset="0"/>
                <a:ea typeface="Times New Roman" panose="02020603050405020304" pitchFamily="18" charset="0"/>
                <a:cs typeface="Calibri" panose="020F0502020204030204" pitchFamily="34" charset="0"/>
              </a:rPr>
              <a:t>khí oxygen </a:t>
            </a:r>
            <a:r>
              <a:rPr lang="vi-VN" sz="2400" dirty="0" smtClean="0">
                <a:latin typeface="Calibri" panose="020F0502020204030204" pitchFamily="34" charset="0"/>
                <a:ea typeface="Times New Roman" panose="02020603050405020304" pitchFamily="18" charset="0"/>
                <a:cs typeface="Calibri" panose="020F0502020204030204" pitchFamily="34" charset="0"/>
              </a:rPr>
              <a:t>ra </a:t>
            </a:r>
            <a:r>
              <a:rPr lang="vi-VN" sz="2400" dirty="0">
                <a:latin typeface="Calibri" panose="020F0502020204030204" pitchFamily="34" charset="0"/>
                <a:ea typeface="Times New Roman" panose="02020603050405020304" pitchFamily="18" charset="0"/>
                <a:cs typeface="Calibri" panose="020F0502020204030204" pitchFamily="34" charset="0"/>
              </a:rPr>
              <a:t>ngoài môi </a:t>
            </a:r>
            <a:r>
              <a:rPr lang="vi-VN" sz="2400" dirty="0" smtClean="0">
                <a:latin typeface="Calibri" panose="020F0502020204030204" pitchFamily="34" charset="0"/>
                <a:ea typeface="Times New Roman" panose="02020603050405020304" pitchFamily="18" charset="0"/>
                <a:cs typeface="Calibri" panose="020F0502020204030204" pitchFamily="34" charset="0"/>
              </a:rPr>
              <a:t>trường</a:t>
            </a:r>
            <a:endParaRPr lang="en-US" sz="2400" dirty="0">
              <a:latin typeface="Calibri" panose="020F0502020204030204" pitchFamily="34" charset="0"/>
              <a:cs typeface="Calibri" panose="020F0502020204030204" pitchFamily="34" charset="0"/>
            </a:endParaRPr>
          </a:p>
        </p:txBody>
      </p:sp>
      <p:sp>
        <p:nvSpPr>
          <p:cNvPr id="41" name="Title 1"/>
          <p:cNvSpPr txBox="1">
            <a:spLocks/>
          </p:cNvSpPr>
          <p:nvPr/>
        </p:nvSpPr>
        <p:spPr>
          <a:xfrm>
            <a:off x="0" y="38637"/>
            <a:ext cx="8981820" cy="73318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FF0000"/>
                </a:solidFill>
                <a:latin typeface="Calibri" panose="020F0502020204030204" pitchFamily="34" charset="0"/>
                <a:cs typeface="Calibri" panose="020F0502020204030204" pitchFamily="34" charset="0"/>
              </a:rPr>
              <a:t>II. VAI TRÒ CỦA LÁ CÂY VỚI QUANG HỢP</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8849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arn(inVertical)">
                                      <p:cBhvr>
                                        <p:cTn id="57" dur="500"/>
                                        <p:tgtEl>
                                          <p:spTgt spid="3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arn(inVertical)">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2" grpId="0"/>
      <p:bldP spid="24" grpId="0"/>
      <p:bldP spid="26" grpId="0"/>
      <p:bldP spid="28" grpId="0"/>
      <p:bldP spid="30" grpId="0"/>
      <p:bldP spid="32" grpId="0"/>
      <p:bldP spid="34" grpId="0"/>
      <p:bldP spid="36" grpId="0"/>
      <p:bldP spid="38" grpId="0"/>
      <p:bldP spid="4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338</TotalTime>
  <Words>654</Words>
  <Application>Microsoft Office PowerPoint</Application>
  <PresentationFormat>Widescreen</PresentationFormat>
  <Paragraphs>53</Paragraphs>
  <Slides>9</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Times New Roman</vt:lpstr>
      <vt:lpstr>Trebuchet MS</vt:lpstr>
      <vt:lpstr>Wingdings</vt:lpstr>
      <vt:lpstr>Wingdings 3</vt:lpstr>
      <vt:lpstr>Facet</vt:lpstr>
      <vt:lpstr>PowerPoint Presentation</vt:lpstr>
      <vt:lpstr>BÀI 22: QUANG HỢP Ở THỰC VẬT</vt:lpstr>
      <vt:lpstr>I. KHÁI QUÁT VỀ QUANG HỢP</vt:lpstr>
      <vt:lpstr>I. KHÁI QUÁT VỀ QUANG HỢP</vt:lpstr>
      <vt:lpstr>PowerPoint Presentation</vt:lpstr>
      <vt:lpstr>Bài tập về nhà: Thực hành thí nghiệm kiểm chứng sự thoát hơi nước của lá cây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đặc điểm khác nhau giữa vật sống và vật không sống là gì?</dc:title>
  <dc:creator>AutoBVT</dc:creator>
  <cp:lastModifiedBy>AutoBVT</cp:lastModifiedBy>
  <cp:revision>33</cp:revision>
  <dcterms:created xsi:type="dcterms:W3CDTF">2024-01-15T10:21:01Z</dcterms:created>
  <dcterms:modified xsi:type="dcterms:W3CDTF">2024-01-25T12:29:27Z</dcterms:modified>
</cp:coreProperties>
</file>