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58" r:id="rId5"/>
  </p:sldMasterIdLst>
  <p:notesMasterIdLst>
    <p:notesMasterId r:id="rId36"/>
  </p:notesMasterIdLst>
  <p:sldIdLst>
    <p:sldId id="324" r:id="rId6"/>
    <p:sldId id="257" r:id="rId7"/>
    <p:sldId id="295" r:id="rId8"/>
    <p:sldId id="296" r:id="rId9"/>
    <p:sldId id="297" r:id="rId10"/>
    <p:sldId id="267" r:id="rId11"/>
    <p:sldId id="268" r:id="rId12"/>
    <p:sldId id="298" r:id="rId13"/>
    <p:sldId id="265" r:id="rId14"/>
    <p:sldId id="299" r:id="rId15"/>
    <p:sldId id="294" r:id="rId16"/>
    <p:sldId id="300" r:id="rId17"/>
    <p:sldId id="301" r:id="rId18"/>
    <p:sldId id="307" r:id="rId19"/>
    <p:sldId id="308" r:id="rId20"/>
    <p:sldId id="310" r:id="rId21"/>
    <p:sldId id="258" r:id="rId22"/>
    <p:sldId id="315" r:id="rId23"/>
    <p:sldId id="321" r:id="rId24"/>
    <p:sldId id="322" r:id="rId25"/>
    <p:sldId id="316" r:id="rId26"/>
    <p:sldId id="323" r:id="rId27"/>
    <p:sldId id="271" r:id="rId28"/>
    <p:sldId id="317" r:id="rId29"/>
    <p:sldId id="318" r:id="rId30"/>
    <p:sldId id="319" r:id="rId31"/>
    <p:sldId id="320" r:id="rId32"/>
    <p:sldId id="311" r:id="rId33"/>
    <p:sldId id="312"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55A11"/>
    <a:srgbClr val="15142A"/>
    <a:srgbClr val="FAED3B"/>
    <a:srgbClr val="70AD47"/>
    <a:srgbClr val="A7FDFF"/>
    <a:srgbClr val="3CDFE6"/>
    <a:srgbClr val="0C0D0E"/>
    <a:srgbClr val="1F4E79"/>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7" autoAdjust="0"/>
    <p:restoredTop sz="94249" autoAdjust="0"/>
  </p:normalViewPr>
  <p:slideViewPr>
    <p:cSldViewPr snapToGrid="0">
      <p:cViewPr varScale="1">
        <p:scale>
          <a:sx n="86" d="100"/>
          <a:sy n="86" d="100"/>
        </p:scale>
        <p:origin x="7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CFA80-8D87-4DC3-A305-5B563E02AA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65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4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5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093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37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7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55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12974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90039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3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92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9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0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8A4D-82E1-5A50-A550-006999B89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8CF982-0854-1E14-A046-52A2ABD3CF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5E1F78-C5C5-3FA5-9322-16BCFF0095E6}"/>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5" name="Footer Placeholder 4">
            <a:extLst>
              <a:ext uri="{FF2B5EF4-FFF2-40B4-BE49-F238E27FC236}">
                <a16:creationId xmlns:a16="http://schemas.microsoft.com/office/drawing/2014/main" id="{142A4E6F-3D19-54F8-CE9D-C1EC76ABA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B09A3-A956-EBD5-DAD6-D70C28A44388}"/>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213057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FA3B-09A5-FF15-985A-58875B43A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58182-59E5-4373-194C-BB479290B3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E1B38-C591-9AA4-0723-0579618F5F23}"/>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5" name="Footer Placeholder 4">
            <a:extLst>
              <a:ext uri="{FF2B5EF4-FFF2-40B4-BE49-F238E27FC236}">
                <a16:creationId xmlns:a16="http://schemas.microsoft.com/office/drawing/2014/main" id="{4DBE43DA-9AEB-1D27-A04B-7ED1AF303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11573-31B8-1016-ED8C-C029B00B48AA}"/>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151555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B0A3-E636-1A09-41B8-ED73DA148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59705-BA80-1CBF-CD7B-1E423722A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1C924-B8F1-4E4C-67AB-4C28875EC539}"/>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5" name="Footer Placeholder 4">
            <a:extLst>
              <a:ext uri="{FF2B5EF4-FFF2-40B4-BE49-F238E27FC236}">
                <a16:creationId xmlns:a16="http://schemas.microsoft.com/office/drawing/2014/main" id="{BCD0EA7B-50B1-04BB-10D0-7D337D1CC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0A64F-8950-2E7C-4F9A-4FCF7A93C04C}"/>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2648382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D224-615C-277D-CB4D-D9D6B4C1A6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FE4CFA-4582-4F61-73F6-01569492B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75BA72-CE7F-53CD-5722-00274AB265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EAFBB0-8115-E599-4B79-AD0BC59971E5}"/>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6" name="Footer Placeholder 5">
            <a:extLst>
              <a:ext uri="{FF2B5EF4-FFF2-40B4-BE49-F238E27FC236}">
                <a16:creationId xmlns:a16="http://schemas.microsoft.com/office/drawing/2014/main" id="{136A476D-6C65-CD1D-86C2-688908636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26C41-C640-FEA4-6217-521300DC7EA4}"/>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3225928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EE64-1818-566E-7B2A-1A637FC45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E2B2F-2E2C-F020-7BAA-E04B63C4E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7ED23-54CB-5625-B62F-225E18F80F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9C5109-413F-E57B-D956-47FBA28BE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DA3823-79C9-AA6E-800B-AFDA462D29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89D74-7A55-1DDF-D6A8-9946C623FBAE}"/>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8" name="Footer Placeholder 7">
            <a:extLst>
              <a:ext uri="{FF2B5EF4-FFF2-40B4-BE49-F238E27FC236}">
                <a16:creationId xmlns:a16="http://schemas.microsoft.com/office/drawing/2014/main" id="{F303F545-DB65-0097-A335-B2EB06BCA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63386-2D9E-CE5F-E83C-A23A7807B254}"/>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428352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39EC-A45B-377E-8164-A63961DF0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65B7F1-F456-BE80-0D0F-67483D15484F}"/>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4" name="Footer Placeholder 3">
            <a:extLst>
              <a:ext uri="{FF2B5EF4-FFF2-40B4-BE49-F238E27FC236}">
                <a16:creationId xmlns:a16="http://schemas.microsoft.com/office/drawing/2014/main" id="{457FFB91-5B5C-600A-7AB8-4FACBCEDC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3F484E-3CB3-1D01-6C9A-62B12F676EEB}"/>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2717689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2E5AEC-A56B-BC32-54F9-518C433FF285}"/>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3" name="Footer Placeholder 2">
            <a:extLst>
              <a:ext uri="{FF2B5EF4-FFF2-40B4-BE49-F238E27FC236}">
                <a16:creationId xmlns:a16="http://schemas.microsoft.com/office/drawing/2014/main" id="{F68CDCB9-8F79-F441-9767-42865218D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5A7F6-3060-CE25-1710-32BB7AE573E7}"/>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160323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0790-42D7-B4E4-FC1E-63ECB2B9E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272CEC-6DDC-6172-DDC8-799AF67D4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68B9E6-2EC8-2587-EF6F-C6998E339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E3DDF4-EE5B-EDFE-CB61-374FCF779E1D}"/>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6" name="Footer Placeholder 5">
            <a:extLst>
              <a:ext uri="{FF2B5EF4-FFF2-40B4-BE49-F238E27FC236}">
                <a16:creationId xmlns:a16="http://schemas.microsoft.com/office/drawing/2014/main" id="{D37EBAB5-F87B-FE8D-B72D-26A6181B7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AA20D-C47A-9BFC-98BE-C7AC01D39354}"/>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92896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4956-2FFB-E871-18B0-A2180A34D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DB732C-F40C-024B-21D0-F0951A8CD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284E9-34D8-469E-00E7-789209A13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FB2263-91BE-A863-B206-EC11E565413B}"/>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6" name="Footer Placeholder 5">
            <a:extLst>
              <a:ext uri="{FF2B5EF4-FFF2-40B4-BE49-F238E27FC236}">
                <a16:creationId xmlns:a16="http://schemas.microsoft.com/office/drawing/2014/main" id="{27808660-7F9E-63C7-1DB8-376D53C80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70F0D-667A-A822-E3D6-3B8B021C894A}"/>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2063160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4E02-A22A-A4A2-97BA-08229B05E3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79AE76-5E1F-307D-FE47-057AE84B7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DE80E-3838-19A2-339E-CFF8461FA457}"/>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5" name="Footer Placeholder 4">
            <a:extLst>
              <a:ext uri="{FF2B5EF4-FFF2-40B4-BE49-F238E27FC236}">
                <a16:creationId xmlns:a16="http://schemas.microsoft.com/office/drawing/2014/main" id="{A92A979B-52B8-DEA1-6BAD-1EF0EF8BB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B480F-5B93-DF46-4986-C731058F3E57}"/>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18308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292E0-8F8F-08A3-2980-11C7E222C5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51C038-2E1C-238A-45A2-A386D250B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568EE-4B32-A322-88F8-D99B2DBE2457}"/>
              </a:ext>
            </a:extLst>
          </p:cNvPr>
          <p:cNvSpPr>
            <a:spLocks noGrp="1"/>
          </p:cNvSpPr>
          <p:nvPr>
            <p:ph type="dt" sz="half" idx="10"/>
          </p:nvPr>
        </p:nvSpPr>
        <p:spPr/>
        <p:txBody>
          <a:bodyPr/>
          <a:lstStyle/>
          <a:p>
            <a:fld id="{9F257FFA-8969-44ED-9DFD-A2F993364216}" type="datetimeFigureOut">
              <a:rPr lang="en-US" smtClean="0"/>
              <a:t>3/21/2024</a:t>
            </a:fld>
            <a:endParaRPr lang="en-US"/>
          </a:p>
        </p:txBody>
      </p:sp>
      <p:sp>
        <p:nvSpPr>
          <p:cNvPr id="5" name="Footer Placeholder 4">
            <a:extLst>
              <a:ext uri="{FF2B5EF4-FFF2-40B4-BE49-F238E27FC236}">
                <a16:creationId xmlns:a16="http://schemas.microsoft.com/office/drawing/2014/main" id="{7F6728DC-36C3-9917-FA75-D12627AE9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10637-52BB-7390-6A90-219A3C557D49}"/>
              </a:ext>
            </a:extLst>
          </p:cNvPr>
          <p:cNvSpPr>
            <a:spLocks noGrp="1"/>
          </p:cNvSpPr>
          <p:nvPr>
            <p:ph type="sldNum" sz="quarter" idx="12"/>
          </p:nvPr>
        </p:nvSpPr>
        <p:spPr/>
        <p:txBody>
          <a:bodyPr/>
          <a:lstStyle/>
          <a:p>
            <a:fld id="{3F68E021-198A-480F-9E46-5E4ADA795866}" type="slidenum">
              <a:rPr lang="en-US" smtClean="0"/>
              <a:t>‹#›</a:t>
            </a:fld>
            <a:endParaRPr lang="en-US"/>
          </a:p>
        </p:txBody>
      </p:sp>
    </p:spTree>
    <p:extLst>
      <p:ext uri="{BB962C8B-B14F-4D97-AF65-F5344CB8AC3E}">
        <p14:creationId xmlns:p14="http://schemas.microsoft.com/office/powerpoint/2010/main" val="173624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3/21/2024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3/21/2024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5E3B14-EA3A-06BE-A2C7-DD7DF239A0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D28481-CAE4-E04E-D5EE-4726169A0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108FE-58DC-1C93-37F7-6BBB341BF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7FFA-8969-44ED-9DFD-A2F993364216}" type="datetimeFigureOut">
              <a:rPr lang="en-US" smtClean="0"/>
              <a:t>3/21/2024</a:t>
            </a:fld>
            <a:endParaRPr lang="en-US"/>
          </a:p>
        </p:txBody>
      </p:sp>
      <p:sp>
        <p:nvSpPr>
          <p:cNvPr id="5" name="Footer Placeholder 4">
            <a:extLst>
              <a:ext uri="{FF2B5EF4-FFF2-40B4-BE49-F238E27FC236}">
                <a16:creationId xmlns:a16="http://schemas.microsoft.com/office/drawing/2014/main" id="{54DAC85D-0E9C-5881-0D46-3070D0DDE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0ECB4F-5BCE-0E72-7F42-684E6A94E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8E021-198A-480F-9E46-5E4ADA795866}" type="slidenum">
              <a:rPr lang="en-US" smtClean="0"/>
              <a:t>‹#›</a:t>
            </a:fld>
            <a:endParaRPr lang="en-US"/>
          </a:p>
        </p:txBody>
      </p:sp>
    </p:spTree>
    <p:extLst>
      <p:ext uri="{BB962C8B-B14F-4D97-AF65-F5344CB8AC3E}">
        <p14:creationId xmlns:p14="http://schemas.microsoft.com/office/powerpoint/2010/main" val="284162311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14.png"/><Relationship Id="rId3" Type="http://schemas.openxmlformats.org/officeDocument/2006/relationships/audio" Target="../media/audio1.wav"/><Relationship Id="rId21" Type="http://schemas.microsoft.com/office/2007/relationships/hdphoto" Target="../media/hdphoto4.wdp"/><Relationship Id="rId7" Type="http://schemas.openxmlformats.org/officeDocument/2006/relationships/image" Target="../media/image8.svg"/><Relationship Id="rId12" Type="http://schemas.openxmlformats.org/officeDocument/2006/relationships/slide" Target="slide28.xml"/><Relationship Id="rId17" Type="http://schemas.openxmlformats.org/officeDocument/2006/relationships/slide" Target="slide27.xml"/><Relationship Id="rId2" Type="http://schemas.openxmlformats.org/officeDocument/2006/relationships/notesSlide" Target="../notesSlides/notesSlide12.xml"/><Relationship Id="rId16" Type="http://schemas.openxmlformats.org/officeDocument/2006/relationships/slide" Target="slide26.xml"/><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svg"/><Relationship Id="rId15" Type="http://schemas.openxmlformats.org/officeDocument/2006/relationships/slide" Target="slide25.xml"/><Relationship Id="rId10" Type="http://schemas.openxmlformats.org/officeDocument/2006/relationships/image" Target="../media/image10.png"/><Relationship Id="rId19" Type="http://schemas.microsoft.com/office/2007/relationships/hdphoto" Target="../media/hdphoto3.wdp"/><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3.png"/><Relationship Id="rId22" Type="http://schemas.openxmlformats.org/officeDocument/2006/relationships/slide" Target="slide29.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wmf"/><Relationship Id="rId3" Type="http://schemas.openxmlformats.org/officeDocument/2006/relationships/audio" Target="../media/audio1.wav"/><Relationship Id="rId7" Type="http://schemas.microsoft.com/office/2007/relationships/hdphoto" Target="../media/hdphoto3.wdp"/><Relationship Id="rId12"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wmf"/><Relationship Id="rId5" Type="http://schemas.openxmlformats.org/officeDocument/2006/relationships/slide" Target="slide24.xml"/><Relationship Id="rId15" Type="http://schemas.openxmlformats.org/officeDocument/2006/relationships/image" Target="../media/image21.wmf"/><Relationship Id="rId10" Type="http://schemas.openxmlformats.org/officeDocument/2006/relationships/image" Target="../media/image16.wmf"/><Relationship Id="rId4" Type="http://schemas.openxmlformats.org/officeDocument/2006/relationships/audio" Target="../media/audio2.wav"/><Relationship Id="rId9" Type="http://schemas.microsoft.com/office/2007/relationships/hdphoto" Target="../media/hdphoto4.wdp"/><Relationship Id="rId14" Type="http://schemas.openxmlformats.org/officeDocument/2006/relationships/image" Target="../media/image20.wmf"/></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6216FC4-A207-538E-7678-FF0D68219768}"/>
              </a:ext>
            </a:extLst>
          </p:cNvPr>
          <p:cNvSpPr/>
          <p:nvPr/>
        </p:nvSpPr>
        <p:spPr>
          <a:xfrm>
            <a:off x="316226" y="302780"/>
            <a:ext cx="11515725" cy="6233049"/>
          </a:xfrm>
          <a:prstGeom prst="roundRect">
            <a:avLst/>
          </a:prstGeom>
          <a:solidFill>
            <a:schemeClr val="bg1">
              <a:alpha val="8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0"/>
              </a:spcAft>
              <a:tabLst>
                <a:tab pos="4267200" algn="l"/>
              </a:tabLs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VI: MỘT SỐ YẾU TỐ THỐNG KÊ VÀ XÁC SUẤT</a:t>
            </a:r>
            <a:endParaRPr lang="en-US" sz="3200" dirty="0">
              <a:solidFill>
                <a:srgbClr val="002060"/>
              </a:solidFill>
              <a:latin typeface=".VnTime" panose="020B7200000000000000" pitchFamily="34" charset="0"/>
              <a:ea typeface="Times New Roman" panose="02020603050405020304" pitchFamily="18" charset="0"/>
              <a:cs typeface="Times New Roman" panose="02020603050405020304" pitchFamily="18" charset="0"/>
            </a:endParaRPr>
          </a:p>
          <a:p>
            <a:pPr algn="ctr">
              <a:spcAft>
                <a:spcPts val="0"/>
              </a:spcAft>
              <a:tabLst>
                <a:tab pos="4267200" algn="l"/>
              </a:tabLst>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 THU THẬP VÀ PHÂN LOẠI DỮ LIỆU (TIẾT 2)</a:t>
            </a:r>
          </a:p>
          <a:p>
            <a:pPr algn="ctr">
              <a:spcAft>
                <a:spcPts val="0"/>
              </a:spcAft>
              <a:tabLst>
                <a:tab pos="4267200" algn="l"/>
              </a:tabLst>
            </a:pP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4267200" algn="l"/>
              </a:tabLst>
            </a:pP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tabLst>
                <a:tab pos="4267200" algn="l"/>
              </a:tabLst>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TOÁN 8</a:t>
            </a:r>
            <a:endParaRPr lang="en-US" sz="3200" dirty="0">
              <a:solidFill>
                <a:srgbClr val="002060"/>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34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2246769"/>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Bạn Châu vẽ biểu đồ hình quạt tròn như ở Hình 1 để biểu diễn tỉ lệ các loại sách trong thư viện: Khoa học (KH); Kĩ thuật và Công nghệ (KT – CN); Văn học và Nghệ thuật (VH – NT); Sách khác. Hỏi những số liệu mà bạn Châu nêu ra trong biểu đồ hình quạt tròn ở Hình 1 đã chính xác chưa? Vì sao?</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D719D65-FD52-9E35-ABA0-09FB5F9511F1}"/>
              </a:ext>
            </a:extLst>
          </p:cNvPr>
          <p:cNvPicPr>
            <a:picLocks noChangeAspect="1"/>
          </p:cNvPicPr>
          <p:nvPr/>
        </p:nvPicPr>
        <p:blipFill>
          <a:blip r:embed="rId2"/>
          <a:stretch>
            <a:fillRect/>
          </a:stretch>
        </p:blipFill>
        <p:spPr>
          <a:xfrm>
            <a:off x="2653511" y="2593272"/>
            <a:ext cx="3619273" cy="4010154"/>
          </a:xfrm>
          <a:prstGeom prst="rect">
            <a:avLst/>
          </a:prstGeom>
        </p:spPr>
      </p:pic>
      <p:sp>
        <p:nvSpPr>
          <p:cNvPr id="3" name="Rectangle 2">
            <a:extLst>
              <a:ext uri="{FF2B5EF4-FFF2-40B4-BE49-F238E27FC236}">
                <a16:creationId xmlns:a16="http://schemas.microsoft.com/office/drawing/2014/main" id="{6F69A291-908B-8F34-DCFA-BBBFA91A4746}"/>
              </a:ext>
            </a:extLst>
          </p:cNvPr>
          <p:cNvSpPr/>
          <p:nvPr/>
        </p:nvSpPr>
        <p:spPr>
          <a:xfrm>
            <a:off x="9070848" y="5276088"/>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11716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 số liệu bạn Châu nêu ra trong biểu đồ hình quạt tròn ở Hình 1 là chưa chính xác. Vì tổng tất cả tỉ lệ của các số liệu thành phần là 95% không phải 100%.</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2" name="Rectangle 1">
            <a:extLst>
              <a:ext uri="{FF2B5EF4-FFF2-40B4-BE49-F238E27FC236}">
                <a16:creationId xmlns:a16="http://schemas.microsoft.com/office/drawing/2014/main" id="{334DB5D5-5F2F-CE98-2EB2-752813EA1CE3}"/>
              </a:ext>
            </a:extLst>
          </p:cNvPr>
          <p:cNvSpPr/>
          <p:nvPr/>
        </p:nvSpPr>
        <p:spPr>
          <a:xfrm>
            <a:off x="9107424" y="5248656"/>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952643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1815882"/>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Một trường trung học cơ sở cho học sinh khối lớp 8 đăng kí tham gia hoạt động ngoại khóa. Bảng 3 thống kê số lượng học sinh đăng kí tham gia hoạt động ngoại khóa của từng lớp. Số liệu nào trong Bảng 3 là không hợp lí? Vì sao?</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4B31B54-FB13-CCDD-425D-5EABADA6EDE2}"/>
              </a:ext>
            </a:extLst>
          </p:cNvPr>
          <p:cNvGraphicFramePr>
            <a:graphicFrameLocks noGrp="1"/>
          </p:cNvGraphicFramePr>
          <p:nvPr>
            <p:extLst>
              <p:ext uri="{D42A27DB-BD31-4B8C-83A1-F6EECF244321}">
                <p14:modId xmlns:p14="http://schemas.microsoft.com/office/powerpoint/2010/main" val="3829963761"/>
              </p:ext>
            </p:extLst>
          </p:nvPr>
        </p:nvGraphicFramePr>
        <p:xfrm>
          <a:off x="1201271" y="2229524"/>
          <a:ext cx="9457764" cy="2747518"/>
        </p:xfrm>
        <a:graphic>
          <a:graphicData uri="http://schemas.openxmlformats.org/drawingml/2006/table">
            <a:tbl>
              <a:tblPr firstRow="1" firstCol="1" bandRow="1">
                <a:tableStyleId>{5A111915-BE36-4E01-A7E5-04B1672EAD32}</a:tableStyleId>
              </a:tblPr>
              <a:tblGrid>
                <a:gridCol w="1371091">
                  <a:extLst>
                    <a:ext uri="{9D8B030D-6E8A-4147-A177-3AD203B41FA5}">
                      <a16:colId xmlns:a16="http://schemas.microsoft.com/office/drawing/2014/main" val="2312725823"/>
                    </a:ext>
                  </a:extLst>
                </a:gridCol>
                <a:gridCol w="1564332">
                  <a:extLst>
                    <a:ext uri="{9D8B030D-6E8A-4147-A177-3AD203B41FA5}">
                      <a16:colId xmlns:a16="http://schemas.microsoft.com/office/drawing/2014/main" val="3206428258"/>
                    </a:ext>
                  </a:extLst>
                </a:gridCol>
                <a:gridCol w="6522341">
                  <a:extLst>
                    <a:ext uri="{9D8B030D-6E8A-4147-A177-3AD203B41FA5}">
                      <a16:colId xmlns:a16="http://schemas.microsoft.com/office/drawing/2014/main" val="2349045729"/>
                    </a:ext>
                  </a:extLst>
                </a:gridCol>
              </a:tblGrid>
              <a:tr h="76328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Lớp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Số học sinh đăng kí tham gia hoạt động ngoại khóa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90545"/>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51425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11161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834107"/>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79673"/>
                  </a:ext>
                </a:extLst>
              </a:tr>
            </a:tbl>
          </a:graphicData>
        </a:graphic>
      </p:graphicFrame>
      <p:sp>
        <p:nvSpPr>
          <p:cNvPr id="2" name="Rectangle 1">
            <a:extLst>
              <a:ext uri="{FF2B5EF4-FFF2-40B4-BE49-F238E27FC236}">
                <a16:creationId xmlns:a16="http://schemas.microsoft.com/office/drawing/2014/main" id="{03DD112B-35A0-96ED-E6BF-652E21EE3CB3}"/>
              </a:ext>
            </a:extLst>
          </p:cNvPr>
          <p:cNvSpPr/>
          <p:nvPr/>
        </p:nvSpPr>
        <p:spPr>
          <a:xfrm>
            <a:off x="9098280"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3167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 thấy sĩ số lớp 8B là 38 (học sinh), nhưng số học sinh của lớp đó đăng kí tham gia hoạt động ngoại khóa là 39 (học sinh). Vì thế, trong hai số liệu 38 và 39 của lớp 8B có ít nhất một số liệu là không hợp lí.</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2" name="Rectangle 1">
            <a:extLst>
              <a:ext uri="{FF2B5EF4-FFF2-40B4-BE49-F238E27FC236}">
                <a16:creationId xmlns:a16="http://schemas.microsoft.com/office/drawing/2014/main" id="{E373C229-346D-9C4C-5F5B-56B550A78921}"/>
              </a:ext>
            </a:extLst>
          </p:cNvPr>
          <p:cNvSpPr/>
          <p:nvPr/>
        </p:nvSpPr>
        <p:spPr>
          <a:xfrm>
            <a:off x="9079992" y="5266944"/>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02104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83032" y="-104318"/>
            <a:ext cx="10908519" cy="5185522"/>
          </a:xfrm>
          <a:prstGeom prst="rect">
            <a:avLst/>
          </a:prstGeom>
        </p:spPr>
        <p:txBody>
          <a:bodyPr wrap="square">
            <a:spAutoFit/>
          </a:bodyPr>
          <a:lstStyle/>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3 (SGK trang 6): </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Một cửa hàng có 16 nhân viên (mỗi nhân viên chỉ làm một ca). Quản lí cửa hàng thống kê như sau:</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1: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2: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3: gồm 5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Hỏi những số liệu mà quản lí cửa hàng nêu ra đã chính xác chưa? Vì sao? </a:t>
            </a:r>
          </a:p>
          <a:p>
            <a:pPr algn="just">
              <a:lnSpc>
                <a:spcPct val="150000"/>
              </a:lnSpc>
            </a:pPr>
            <a:endPar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03F0D24-E9B4-714E-6180-2ABB62939A27}"/>
              </a:ext>
            </a:extLst>
          </p:cNvPr>
          <p:cNvSpPr/>
          <p:nvPr/>
        </p:nvSpPr>
        <p:spPr>
          <a:xfrm>
            <a:off x="9144000" y="5285232"/>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64653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6CF6B39C-C73B-85FB-6504-2EBF16EA5675}"/>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FF00"/>
                </a:solidFill>
                <a:latin typeface="+mj-lt"/>
                <a:cs typeface="Times New Roman" panose="02020603050405020304" pitchFamily="18" charset="0"/>
              </a:rPr>
              <a:t>C</a:t>
            </a:r>
            <a:r>
              <a:rPr lang="en-US" sz="2400" b="1" dirty="0">
                <a:solidFill>
                  <a:srgbClr val="FFFF00"/>
                </a:solidFill>
                <a:latin typeface="+mj-lt"/>
                <a:cs typeface="Times New Roman" panose="02020603050405020304" pitchFamily="18" charset="0"/>
              </a:rPr>
              <a:t>HOẠT ĐỘNG HÌNH THÀNH KIẾN THỨC</a:t>
            </a:r>
            <a:endParaRPr lang="en-US" sz="2400" dirty="0">
              <a:solidFill>
                <a:srgbClr val="FFFF00"/>
              </a:solidFill>
              <a:latin typeface="+mj-lt"/>
            </a:endParaRPr>
          </a:p>
        </p:txBody>
      </p:sp>
      <p:sp>
        <p:nvSpPr>
          <p:cNvPr id="5" name="Hộp Văn bản 4">
            <a:extLst>
              <a:ext uri="{FF2B5EF4-FFF2-40B4-BE49-F238E27FC236}">
                <a16:creationId xmlns:a16="http://schemas.microsoft.com/office/drawing/2014/main" id="{2B220E90-FD67-55E7-EE7E-3A198A5DD927}"/>
              </a:ext>
            </a:extLst>
          </p:cNvPr>
          <p:cNvSpPr txBox="1"/>
          <p:nvPr/>
        </p:nvSpPr>
        <p:spPr>
          <a:xfrm>
            <a:off x="4633276" y="962026"/>
            <a:ext cx="1319056" cy="523220"/>
          </a:xfrm>
          <a:prstGeom prst="rect">
            <a:avLst/>
          </a:prstGeom>
          <a:noFill/>
        </p:spPr>
        <p:txBody>
          <a:bodyPr wrap="square">
            <a:spAutoFit/>
          </a:bodyPr>
          <a:lstStyle/>
          <a:p>
            <a:r>
              <a:rPr lang="vi-VN" sz="2800" b="1" dirty="0" err="1">
                <a:solidFill>
                  <a:srgbClr val="FF0000"/>
                </a:solidFill>
                <a:latin typeface="+mj-lt"/>
              </a:rPr>
              <a:t>Giải</a:t>
            </a:r>
            <a:endParaRPr lang="en-US" sz="2800" dirty="0">
              <a:latin typeface="+mj-lt"/>
            </a:endParaRPr>
          </a:p>
        </p:txBody>
      </p:sp>
      <p:sp>
        <p:nvSpPr>
          <p:cNvPr id="14" name="Rectangle 2">
            <a:extLst>
              <a:ext uri="{FF2B5EF4-FFF2-40B4-BE49-F238E27FC236}">
                <a16:creationId xmlns:a16="http://schemas.microsoft.com/office/drawing/2014/main" id="{8F6738B4-4CEE-713F-1295-68ADFBB3D992}"/>
              </a:ext>
            </a:extLst>
          </p:cNvPr>
          <p:cNvSpPr>
            <a:spLocks noChangeArrowheads="1"/>
          </p:cNvSpPr>
          <p:nvPr/>
        </p:nvSpPr>
        <p:spPr bwMode="auto">
          <a:xfrm>
            <a:off x="402493" y="1954949"/>
            <a:ext cx="10213825"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vi-VN" altLang="en-US" sz="2800" dirty="0">
                <a:solidFill>
                  <a:srgbClr val="00B0F0"/>
                </a:solidFill>
                <a:latin typeface="+mj-lt"/>
                <a:ea typeface="Times New Roman" panose="02020603050405020304" pitchFamily="18" charset="0"/>
              </a:rPr>
              <a:t>Tổng số nhân viên của cửa hàng là 16, mỗi nhân viên chỉ làm 1 ca, mà quản lí thống kê tổng 3 ca có 6 + 6 + 5 = 17 là không hợp lí.</a:t>
            </a:r>
          </a:p>
        </p:txBody>
      </p:sp>
      <p:sp>
        <p:nvSpPr>
          <p:cNvPr id="16" name="Rectangle 3">
            <a:extLst>
              <a:ext uri="{FF2B5EF4-FFF2-40B4-BE49-F238E27FC236}">
                <a16:creationId xmlns:a16="http://schemas.microsoft.com/office/drawing/2014/main" id="{3241DC61-4B05-FDD0-E97D-7FC688C3BBE6}"/>
              </a:ext>
            </a:extLst>
          </p:cNvPr>
          <p:cNvSpPr>
            <a:spLocks noChangeArrowheads="1"/>
          </p:cNvSpPr>
          <p:nvPr/>
        </p:nvSpPr>
        <p:spPr bwMode="auto">
          <a:xfrm flipV="1">
            <a:off x="308610" y="2185158"/>
            <a:ext cx="44234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mj-lt"/>
                <a:ea typeface="Times New Roman" panose="02020603050405020304" pitchFamily="18" charset="0"/>
              </a:rPr>
              <a:t> </a:t>
            </a:r>
            <a:r>
              <a:rPr kumimoji="0" lang="en-US" altLang="en-US" sz="800" b="0" i="0" u="none" strike="noStrike" cap="none" normalizeH="0" baseline="0">
                <a:ln>
                  <a:noFill/>
                </a:ln>
                <a:solidFill>
                  <a:schemeClr val="tx1"/>
                </a:solidFill>
                <a:effectLst/>
                <a:latin typeface="+mj-lt"/>
              </a:rPr>
              <a:t> </a:t>
            </a:r>
            <a:endParaRPr kumimoji="0" lang="en-US" altLang="en-US" sz="1800" b="0" i="0" u="none" strike="noStrike" cap="none" normalizeH="0" baseline="0">
              <a:ln>
                <a:noFill/>
              </a:ln>
              <a:solidFill>
                <a:schemeClr val="tx1"/>
              </a:solidFill>
              <a:effectLst/>
              <a:latin typeface="+mj-lt"/>
            </a:endParaRPr>
          </a:p>
        </p:txBody>
      </p:sp>
      <p:sp>
        <p:nvSpPr>
          <p:cNvPr id="2" name="Rectangle 1">
            <a:extLst>
              <a:ext uri="{FF2B5EF4-FFF2-40B4-BE49-F238E27FC236}">
                <a16:creationId xmlns:a16="http://schemas.microsoft.com/office/drawing/2014/main" id="{2EE768F1-14B9-985C-BBA2-35923524B635}"/>
              </a:ext>
            </a:extLst>
          </p:cNvPr>
          <p:cNvSpPr/>
          <p:nvPr/>
        </p:nvSpPr>
        <p:spPr>
          <a:xfrm>
            <a:off x="9089136" y="5266944"/>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663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60" y="72284"/>
            <a:ext cx="11091846" cy="661207"/>
          </a:xfrm>
          <a:prstGeom prst="rect">
            <a:avLst/>
          </a:prstGeom>
        </p:spPr>
        <p:txBody>
          <a:bodyPr wrap="square">
            <a:spAutoFit/>
          </a:bodyPr>
          <a:lstStyle/>
          <a:p>
            <a:pPr lvl="0">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1: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2" name="Group 1"/>
          <p:cNvGrpSpPr/>
          <p:nvPr/>
        </p:nvGrpSpPr>
        <p:grpSpPr>
          <a:xfrm>
            <a:off x="11397281" y="72284"/>
            <a:ext cx="653685" cy="5696619"/>
            <a:chOff x="11397281" y="72284"/>
            <a:chExt cx="653685" cy="5696619"/>
          </a:xfrm>
        </p:grpSpPr>
        <p:sp>
          <p:nvSpPr>
            <p:cNvPr id="22" name="Rectangle: Rounded Corners 28">
              <a:extLst>
                <a:ext uri="{FF2B5EF4-FFF2-40B4-BE49-F238E27FC236}">
                  <a16:creationId xmlns:a16="http://schemas.microsoft.com/office/drawing/2014/main" id="{8F343863-9DC9-48EE-8845-A5B504C915DF}"/>
                </a:ext>
              </a:extLst>
            </p:cNvPr>
            <p:cNvSpPr/>
            <p:nvPr/>
          </p:nvSpPr>
          <p:spPr>
            <a:xfrm rot="5400000">
              <a:off x="8875814" y="2593751"/>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F5EE85-C87E-4391-B9D7-C957829925F2}"/>
                </a:ext>
              </a:extLst>
            </p:cNvPr>
            <p:cNvSpPr txBox="1"/>
            <p:nvPr/>
          </p:nvSpPr>
          <p:spPr>
            <a:xfrm rot="5400000">
              <a:off x="9468871" y="3074552"/>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3" name="TextBox 2"/>
          <p:cNvSpPr txBox="1"/>
          <p:nvPr/>
        </p:nvSpPr>
        <p:spPr>
          <a:xfrm>
            <a:off x="195154" y="807874"/>
            <a:ext cx="11091845" cy="4625369"/>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Calibri" panose="020F0502020204030204" pitchFamily="34" charset="0"/>
              </a:rPr>
              <a:t>Bài 1 SGK trang 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web </a:t>
            </a:r>
            <a:r>
              <a:rPr lang="en-US" sz="2800" i="1" dirty="0">
                <a:latin typeface="Times New Roman" panose="02020603050405020304" pitchFamily="18" charset="0"/>
                <a:ea typeface="Calibri" panose="020F0502020204030204" pitchFamily="34" charset="0"/>
                <a:cs typeface="Times New Roman" panose="02020603050405020304" pitchFamily="18" charset="0"/>
              </a:rPr>
              <a:t>https://vi.wikipedia.org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latin typeface="Times New Roman" panose="02020603050405020304" pitchFamily="18" charset="0"/>
                <a:ea typeface="Calibri" panose="020F0502020204030204" pitchFamily="34" charset="0"/>
                <a:cs typeface="Times New Roman" panose="02020603050405020304" pitchFamily="18" charset="0"/>
              </a:rPr>
              <a:t> km2)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96EE3DFB-02E7-76A1-B547-8277260602A3}"/>
              </a:ext>
            </a:extLst>
          </p:cNvPr>
          <p:cNvSpPr/>
          <p:nvPr/>
        </p:nvSpPr>
        <p:spPr>
          <a:xfrm>
            <a:off x="9015984" y="521208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8645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68099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tính: Tên của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lương: Diện tích của năm đại dương là: </a:t>
            </a:r>
            <a:r>
              <a:rPr lang="en-US" sz="2800" dirty="0">
                <a:latin typeface="Times New Roman" panose="02020603050405020304" pitchFamily="18" charset="0"/>
                <a:ea typeface="Calibri" panose="020F0502020204030204" pitchFamily="34" charset="0"/>
                <a:cs typeface="Times New Roman" panose="02020603050405020304" pitchFamily="18" charset="0"/>
              </a:rPr>
              <a:t>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9DEB8B42-65A3-CF08-E612-E8E5CB6DFB00}"/>
              </a:ext>
            </a:extLst>
          </p:cNvPr>
          <p:cNvSpPr/>
          <p:nvPr/>
        </p:nvSpPr>
        <p:spPr>
          <a:xfrm>
            <a:off x="9098280"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36884" y="115327"/>
            <a:ext cx="11518232" cy="1307537"/>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50000"/>
              </a:lnSpc>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3DA4EE0-FE42-7DDC-72A7-9BAABC1867A9}"/>
              </a:ext>
            </a:extLst>
          </p:cNvPr>
          <p:cNvSpPr/>
          <p:nvPr/>
        </p:nvSpPr>
        <p:spPr>
          <a:xfrm>
            <a:off x="9445752" y="5577840"/>
            <a:ext cx="2121408" cy="1280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69095"/>
            <a:ext cx="11651916" cy="5503301"/>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2 SGK trang 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J.Verne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 Daudet);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diêm</a:t>
            </a:r>
            <a:r>
              <a:rPr lang="en-US" sz="2800" dirty="0">
                <a:latin typeface="Times New Roman" panose="02020603050405020304" pitchFamily="18" charset="0"/>
                <a:ea typeface="Calibri" panose="020F0502020204030204" pitchFamily="34" charset="0"/>
                <a:cs typeface="Times New Roman" panose="02020603050405020304" pitchFamily="18" charset="0"/>
              </a:rPr>
              <a:t> (H. Andersen);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Vân Tiên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Sherlock Holmes (A. Doyle); Tre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Duy);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800" dirty="0">
                <a:latin typeface="Times New Roman" panose="02020603050405020304" pitchFamily="18" charset="0"/>
                <a:ea typeface="Calibri" panose="020F0502020204030204" pitchFamily="34" charset="0"/>
                <a:cs typeface="Times New Roman" panose="02020603050405020304" pitchFamily="18" charset="0"/>
              </a:rPr>
              <a:t> Xuân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chèo</a:t>
            </a:r>
            <a:r>
              <a:rPr lang="en-US" sz="2800" dirty="0">
                <a:latin typeface="Times New Roman" panose="02020603050405020304" pitchFamily="18" charset="0"/>
                <a:ea typeface="Calibri" panose="020F0502020204030204" pitchFamily="34" charset="0"/>
                <a:cs typeface="Times New Roman" panose="02020603050405020304" pitchFamily="18" charset="0"/>
              </a:rPr>
              <a:t>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Romeo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Julie (W. Shakespeare).</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11518232" cy="1600438"/>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endPar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2 SGK trang 7:</a:t>
            </a:r>
          </a:p>
          <a:p>
            <a:pPr algn="ctr"/>
            <a:r>
              <a:rPr lang="nl-NL"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Bảng 4</a:t>
            </a:r>
            <a:endParaRPr kumimoji="0" lang="en-US" sz="280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BA0FC75-A3A3-522D-751F-000A722163BB}"/>
              </a:ext>
            </a:extLst>
          </p:cNvPr>
          <p:cNvGraphicFramePr>
            <a:graphicFrameLocks noGrp="1"/>
          </p:cNvGraphicFramePr>
          <p:nvPr>
            <p:extLst>
              <p:ext uri="{D42A27DB-BD31-4B8C-83A1-F6EECF244321}">
                <p14:modId xmlns:p14="http://schemas.microsoft.com/office/powerpoint/2010/main" val="248189235"/>
              </p:ext>
            </p:extLst>
          </p:nvPr>
        </p:nvGraphicFramePr>
        <p:xfrm>
          <a:off x="1109132" y="1854698"/>
          <a:ext cx="9973735" cy="2352032"/>
        </p:xfrm>
        <a:graphic>
          <a:graphicData uri="http://schemas.openxmlformats.org/drawingml/2006/table">
            <a:tbl>
              <a:tblPr firstRow="1" firstCol="1" bandRow="1">
                <a:tableStyleId>{5FD0F851-EC5A-4D38-B0AD-8093EC10F338}</a:tableStyleId>
              </a:tblPr>
              <a:tblGrid>
                <a:gridCol w="3132668">
                  <a:extLst>
                    <a:ext uri="{9D8B030D-6E8A-4147-A177-3AD203B41FA5}">
                      <a16:colId xmlns:a16="http://schemas.microsoft.com/office/drawing/2014/main" val="1351794035"/>
                    </a:ext>
                  </a:extLst>
                </a:gridCol>
                <a:gridCol w="6841067">
                  <a:extLst>
                    <a:ext uri="{9D8B030D-6E8A-4147-A177-3AD203B41FA5}">
                      <a16:colId xmlns:a16="http://schemas.microsoft.com/office/drawing/2014/main" val="1822583746"/>
                    </a:ext>
                  </a:extLst>
                </a:gridCol>
              </a:tblGrid>
              <a:tr h="588008">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Tên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phẩm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liệt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cụ</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120811"/>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Tên tác phẩm, tác giả (liệt kê cụ thể)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23276"/>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23022"/>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Kịch bản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37714"/>
                  </a:ext>
                </a:extLst>
              </a:tr>
            </a:tbl>
          </a:graphicData>
        </a:graphic>
      </p:graphicFrame>
      <p:sp>
        <p:nvSpPr>
          <p:cNvPr id="2" name="Rectangle 1">
            <a:extLst>
              <a:ext uri="{FF2B5EF4-FFF2-40B4-BE49-F238E27FC236}">
                <a16:creationId xmlns:a16="http://schemas.microsoft.com/office/drawing/2014/main" id="{C7EE32A6-F14E-6B7A-DBD1-D561DDD5165E}"/>
              </a:ext>
            </a:extLst>
          </p:cNvPr>
          <p:cNvSpPr/>
          <p:nvPr/>
        </p:nvSpPr>
        <p:spPr>
          <a:xfrm>
            <a:off x="9235440" y="5230368"/>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6920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131978" y="-20856"/>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712428" y="0"/>
            <a:ext cx="6517045" cy="750532"/>
          </a:xfrm>
        </p:spPr>
        <p:txBody>
          <a:bodyPr>
            <a:normAutofit fontScale="90000"/>
          </a:bodyPr>
          <a:lstStyle/>
          <a:p>
            <a:r>
              <a:rPr lang="en-US" sz="28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TRÒ CHƠI “TÌM ĐIỂM KHÔNG HỢP LÍ”</a:t>
            </a: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ea typeface="Tahoma" panose="020B0604030504040204" pitchFamily="34" charset="0"/>
                <a:cs typeface="Times New Roman" panose="02020603050405020304" pitchFamily="18" charset="0"/>
              </a:rPr>
              <a:t>HOẠT ĐỘNG MỞ ĐẦU</a:t>
            </a:r>
            <a:endParaRPr lang="en-US" sz="2800" dirty="0">
              <a:solidFill>
                <a:srgbClr val="C55A1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1632952" y="1094245"/>
            <a:ext cx="9965409" cy="823752"/>
          </a:xfrm>
          <a:prstGeom prst="rect">
            <a:avLst/>
          </a:prstGeom>
        </p:spPr>
        <p:txBody>
          <a:bodyPr wrap="square">
            <a:spAutoFit/>
          </a:bodyPr>
          <a:lstStyle/>
          <a:p>
            <a:pPr>
              <a:lnSpc>
                <a:spcPct val="150000"/>
              </a:lnSpc>
              <a:spcAft>
                <a:spcPts val="0"/>
              </a:spcAft>
            </a:pP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không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lí</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dữ</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Rectangle 2">
            <a:extLst>
              <a:ext uri="{FF2B5EF4-FFF2-40B4-BE49-F238E27FC236}">
                <a16:creationId xmlns:a16="http://schemas.microsoft.com/office/drawing/2014/main" id="{8321B668-CC91-3F24-B4A1-B5EB1CE9BB41}"/>
              </a:ext>
            </a:extLst>
          </p:cNvPr>
          <p:cNvSpPr/>
          <p:nvPr/>
        </p:nvSpPr>
        <p:spPr>
          <a:xfrm>
            <a:off x="9253728"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21402"/>
            <a:ext cx="11205200" cy="661207"/>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8BB9B4E5-392C-57FB-799F-0016699D769C}"/>
              </a:ext>
            </a:extLst>
          </p:cNvPr>
          <p:cNvSpPr/>
          <p:nvPr/>
        </p:nvSpPr>
        <p:spPr>
          <a:xfrm>
            <a:off x="9079992"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4" name="Table 3">
            <a:extLst>
              <a:ext uri="{FF2B5EF4-FFF2-40B4-BE49-F238E27FC236}">
                <a16:creationId xmlns:a16="http://schemas.microsoft.com/office/drawing/2014/main" id="{93C0A8C9-CB67-E8B3-147E-6FBBAA85D164}"/>
              </a:ext>
            </a:extLst>
          </p:cNvPr>
          <p:cNvGraphicFramePr>
            <a:graphicFrameLocks noGrp="1"/>
          </p:cNvGraphicFramePr>
          <p:nvPr>
            <p:extLst>
              <p:ext uri="{D42A27DB-BD31-4B8C-83A1-F6EECF244321}">
                <p14:modId xmlns:p14="http://schemas.microsoft.com/office/powerpoint/2010/main" val="1471255262"/>
              </p:ext>
            </p:extLst>
          </p:nvPr>
        </p:nvGraphicFramePr>
        <p:xfrm>
          <a:off x="295835" y="602996"/>
          <a:ext cx="10992805" cy="5731256"/>
        </p:xfrm>
        <a:graphic>
          <a:graphicData uri="http://schemas.openxmlformats.org/drawingml/2006/table">
            <a:tbl>
              <a:tblPr firstRow="1" firstCol="1" bandRow="1">
                <a:tableStyleId>{5FD0F851-EC5A-4D38-B0AD-8093EC10F338}</a:tableStyleId>
              </a:tblPr>
              <a:tblGrid>
                <a:gridCol w="1326777">
                  <a:extLst>
                    <a:ext uri="{9D8B030D-6E8A-4147-A177-3AD203B41FA5}">
                      <a16:colId xmlns:a16="http://schemas.microsoft.com/office/drawing/2014/main" val="2298788871"/>
                    </a:ext>
                  </a:extLst>
                </a:gridCol>
                <a:gridCol w="9666028">
                  <a:extLst>
                    <a:ext uri="{9D8B030D-6E8A-4147-A177-3AD203B41FA5}">
                      <a16:colId xmlns:a16="http://schemas.microsoft.com/office/drawing/2014/main" val="1233218744"/>
                    </a:ext>
                  </a:extLst>
                </a:gridCol>
              </a:tblGrid>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Đất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phương</a:t>
                      </a:r>
                      <a:r>
                        <a:rPr lang="en-US" sz="2800" b="0" dirty="0">
                          <a:effectLst/>
                          <a:latin typeface="Times New Roman" panose="02020603050405020304" pitchFamily="18" charset="0"/>
                          <a:cs typeface="Times New Roman" panose="02020603050405020304" pitchFamily="18" charset="0"/>
                        </a:rPr>
                        <a:t> Nam (</a:t>
                      </a:r>
                      <a:r>
                        <a:rPr lang="en-US" sz="2800" b="0" dirty="0" err="1">
                          <a:effectLst/>
                          <a:latin typeface="Times New Roman" panose="02020603050405020304" pitchFamily="18" charset="0"/>
                          <a:cs typeface="Times New Roman" panose="02020603050405020304" pitchFamily="18" charset="0"/>
                        </a:rPr>
                        <a:t>Đoàn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Giỏi</a:t>
                      </a:r>
                      <a:r>
                        <a:rPr lang="en-US" sz="2800" b="0" dirty="0">
                          <a:effectLst/>
                          <a:latin typeface="Times New Roman" panose="02020603050405020304" pitchFamily="18" charset="0"/>
                          <a:cs typeface="Times New Roman" panose="02020603050405020304" pitchFamily="18" charset="0"/>
                        </a:rPr>
                        <a:t>); Hai </a:t>
                      </a:r>
                      <a:r>
                        <a:rPr lang="en-US" sz="2800" b="0" dirty="0" err="1">
                          <a:effectLst/>
                          <a:latin typeface="Times New Roman" panose="02020603050405020304" pitchFamily="18" charset="0"/>
                          <a:cs typeface="Times New Roman" panose="02020603050405020304" pitchFamily="18" charset="0"/>
                        </a:rPr>
                        <a:t>vạn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dặm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dưới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đáy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J.Verne</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Buổi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cùng</a:t>
                      </a:r>
                      <a:r>
                        <a:rPr lang="en-US" sz="2800" b="0" dirty="0">
                          <a:effectLst/>
                          <a:latin typeface="Times New Roman" panose="02020603050405020304" pitchFamily="18" charset="0"/>
                          <a:cs typeface="Times New Roman" panose="02020603050405020304" pitchFamily="18" charset="0"/>
                        </a:rPr>
                        <a:t> (A. Daudet); </a:t>
                      </a:r>
                      <a:r>
                        <a:rPr lang="en-US" sz="2800" b="0" dirty="0" err="1">
                          <a:effectLst/>
                          <a:latin typeface="Times New Roman" panose="02020603050405020304" pitchFamily="18" charset="0"/>
                          <a:cs typeface="Times New Roman" panose="02020603050405020304" pitchFamily="18" charset="0"/>
                        </a:rPr>
                        <a:t>Cô</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diêm</a:t>
                      </a:r>
                      <a:r>
                        <a:rPr lang="en-US" sz="2800" b="0" dirty="0">
                          <a:effectLst/>
                          <a:latin typeface="Times New Roman" panose="02020603050405020304" pitchFamily="18" charset="0"/>
                          <a:cs typeface="Times New Roman" panose="02020603050405020304" pitchFamily="18" charset="0"/>
                        </a:rPr>
                        <a:t> (H. Andersen); Sherlock Holmes (A. Doyle); Romeo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Julie (W. Shakespeare)</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309749"/>
                  </a:ext>
                </a:extLst>
              </a:tr>
              <a:tr h="1168058">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Du); Thu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Xuân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Khuyến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lửa</a:t>
                      </a:r>
                      <a:endParaRPr lang="en-US" sz="2800" dirty="0">
                        <a:effectLst/>
                        <a:latin typeface="Times New Roman" panose="02020603050405020304" pitchFamily="18" charset="0"/>
                        <a:cs typeface="Times New Roman" panose="02020603050405020304" pitchFamily="18" charset="0"/>
                      </a:endParaRPr>
                    </a:p>
                    <a:p>
                      <a:pPr algn="just">
                        <a:lnSpc>
                          <a:spcPct val="115000"/>
                        </a:lnSpc>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555727"/>
                  </a:ext>
                </a:extLst>
              </a:tr>
              <a:tr h="20537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Tre Việt Nam (Nguyễn Duy)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455751"/>
                  </a:ext>
                </a:extLst>
              </a:tr>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Lục</a:t>
                      </a:r>
                      <a:r>
                        <a:rPr lang="en-US" sz="2800" dirty="0">
                          <a:effectLst/>
                          <a:latin typeface="Times New Roman" panose="02020603050405020304" pitchFamily="18" charset="0"/>
                          <a:cs typeface="Times New Roman" panose="02020603050405020304" pitchFamily="18" charset="0"/>
                        </a:rPr>
                        <a:t> Vân Tiên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Chiểu</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đào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Huyện</a:t>
                      </a:r>
                      <a:r>
                        <a:rPr lang="en-US" sz="2800" dirty="0">
                          <a:effectLst/>
                          <a:latin typeface="Times New Roman" panose="02020603050405020304" pitchFamily="18" charset="0"/>
                          <a:cs typeface="Times New Roman" panose="02020603050405020304" pitchFamily="18" charset="0"/>
                        </a:rPr>
                        <a:t> Thanh Quan);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chèo</a:t>
                      </a:r>
                      <a:r>
                        <a:rPr lang="en-US" sz="2800" dirty="0">
                          <a:effectLst/>
                          <a:latin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2762"/>
                  </a:ext>
                </a:extLst>
              </a:tr>
            </a:tbl>
          </a:graphicData>
        </a:graphic>
      </p:graphicFrame>
    </p:spTree>
    <p:extLst>
      <p:ext uri="{BB962C8B-B14F-4D97-AF65-F5344CB8AC3E}">
        <p14:creationId xmlns:p14="http://schemas.microsoft.com/office/powerpoint/2010/main" val="20766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9336506"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liệu</a:t>
            </a:r>
            <a:endParaRPr lang="en-US" sz="2800" b="1"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76534"/>
            <a:ext cx="11772334" cy="5185522"/>
          </a:xfrm>
          <a:prstGeom prst="rect">
            <a:avLst/>
          </a:prstGeom>
          <a:noFill/>
        </p:spPr>
        <p:txBody>
          <a:bodyPr wrap="square" rtlCol="0">
            <a:spAutoFit/>
          </a:bodyPr>
          <a:lstStyle/>
          <a:p>
            <a:pPr algn="just">
              <a:lnSpc>
                <a:spcPct val="150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3 SGK trang 8</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Để chuẩn bị đưa ra thị trường mẫu xe ô tô mới, một hãng sản xuất xe ô tô tiến hành thăm dò màu sơn mà người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quảng cáo sau: 45% số người mua chọn xe màu đen, 20% số người ma chọn xe màu trắng. Theo em, hãng sản xuất xe đưa ra kết luận như trong quảng cáo trên thì có hợp lí không? Vì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EBDA693C-FBE1-9EFA-C5F3-E173FDCA4062}"/>
              </a:ext>
            </a:extLst>
          </p:cNvPr>
          <p:cNvSpPr/>
          <p:nvPr/>
        </p:nvSpPr>
        <p:spPr>
          <a:xfrm>
            <a:off x="9253728"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0894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18547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 luận mà hãng sản xuất xe nêu ra là không hợp lí vì đối tượng hỏi ý kiến của 100 người mua xe ở độ tuổi từ 20 đến 30 không đảm bảo tính đại diện cho tất cả mọi người.</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4693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2960176" y="99607"/>
            <a:ext cx="9095585"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2050" name="Picture 2" descr="Icon Sewing Machine Pink Clipart - Full Size Clipart (#2306084) - PinClipart">
            <a:extLst>
              <a:ext uri="{FF2B5EF4-FFF2-40B4-BE49-F238E27FC236}">
                <a16:creationId xmlns:a16="http://schemas.microsoft.com/office/drawing/2014/main" id="{67AEA28B-2EF1-4E84-8AEB-B7A74475CDA2}"/>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42623" y="779731"/>
            <a:ext cx="2004272" cy="17348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98261" y="2162437"/>
            <a:ext cx="20088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TRÒ CHƠI</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5171748" y="2146952"/>
            <a:ext cx="32271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406585" y="771186"/>
            <a:ext cx="8422105" cy="13075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GV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205911C9-9BD5-3E60-9E18-8715C6A24BBD}"/>
              </a:ext>
            </a:extLst>
          </p:cNvPr>
          <p:cNvSpPr/>
          <p:nvPr/>
        </p:nvSpPr>
        <p:spPr>
          <a:xfrm>
            <a:off x="9235440" y="516636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406585" y="2506242"/>
            <a:ext cx="11330490"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Luật chơi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HS chọn 1 trái xoài, GV ấn vào trái xoài có số tương ứng sẽ đưa đến một câu hỏi.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Sau khi HS chọn được đáp án đúng, GV ấn vào biểu tượng con thỏ góc dưới bên phải Slide, sẽ  quay về silde cây xoài ban đầu sau, GV ấn vào trái xoài có số ban đầu HS chọn, trái xoài sẽ rơi xuống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p:txBody>
      </p:sp>
    </p:spTree>
    <p:extLst>
      <p:ext uri="{BB962C8B-B14F-4D97-AF65-F5344CB8AC3E}">
        <p14:creationId xmlns:p14="http://schemas.microsoft.com/office/powerpoint/2010/main" val="135254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873351" y="3344218"/>
            <a:ext cx="2532753" cy="2532753"/>
          </a:xfrm>
          <a:prstGeom prst="rect">
            <a:avLst/>
          </a:prstGeom>
        </p:spPr>
      </p:pic>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1180" y="3939943"/>
            <a:ext cx="1488402" cy="1488402"/>
          </a:xfrm>
          <a:prstGeom prst="rect">
            <a:avLst/>
          </a:prstGeom>
        </p:spPr>
      </p:pic>
      <p:grpSp>
        <p:nvGrpSpPr>
          <p:cNvPr id="10" name="Group 9">
            <a:extLst>
              <a:ext uri="{FF2B5EF4-FFF2-40B4-BE49-F238E27FC236}">
                <a16:creationId xmlns:a16="http://schemas.microsoft.com/office/drawing/2014/main" id="{CA5C00B0-B2B6-4792-8C67-F8C09471186E}"/>
              </a:ext>
            </a:extLst>
          </p:cNvPr>
          <p:cNvGrpSpPr/>
          <p:nvPr/>
        </p:nvGrpSpPr>
        <p:grpSpPr>
          <a:xfrm rot="5400000">
            <a:off x="8832904" y="2807390"/>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33" name="Picture 32">
            <a:extLst>
              <a:ext uri="{FF2B5EF4-FFF2-40B4-BE49-F238E27FC236}">
                <a16:creationId xmlns:a16="http://schemas.microsoft.com/office/drawing/2014/main" id="{8BE41F1B-A96A-40D4-94C0-60B99E03334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585" l="3689" r="96721">
                        <a14:foregroundMark x1="4918" y1="37681" x2="7377" y2="47826"/>
                        <a14:foregroundMark x1="29098" y1="11111" x2="43033" y2="8696"/>
                        <a14:foregroundMark x1="40574" y1="5314" x2="42213" y2="1449"/>
                        <a14:foregroundMark x1="89344" y1="20290" x2="92213" y2="18841"/>
                        <a14:foregroundMark x1="90574" y1="35749" x2="97131" y2="43478"/>
                        <a14:foregroundMark x1="53689" y1="87923" x2="56148" y2="97585"/>
                      </a14:backgroundRemoval>
                    </a14:imgEffect>
                  </a14:imgLayer>
                </a14:imgProps>
              </a:ext>
            </a:extLst>
          </a:blip>
          <a:stretch>
            <a:fillRect/>
          </a:stretch>
        </p:blipFill>
        <p:spPr>
          <a:xfrm>
            <a:off x="4068826" y="154723"/>
            <a:ext cx="6268469" cy="5916049"/>
          </a:xfrm>
          <a:prstGeom prst="rect">
            <a:avLst/>
          </a:prstGeom>
        </p:spPr>
      </p:pic>
      <p:pic>
        <p:nvPicPr>
          <p:cNvPr id="34" name="Picture 33">
            <a:extLst>
              <a:ext uri="{FF2B5EF4-FFF2-40B4-BE49-F238E27FC236}">
                <a16:creationId xmlns:a16="http://schemas.microsoft.com/office/drawing/2014/main" id="{0D4EA263-67A1-4560-BE44-F611F81F816C}"/>
              </a:ext>
            </a:extLst>
          </p:cNvPr>
          <p:cNvPicPr>
            <a:picLocks noChangeAspect="1"/>
          </p:cNvPicPr>
          <p:nvPr/>
        </p:nvPicPr>
        <p:blipFill>
          <a:blip r:embed="rId10"/>
          <a:stretch>
            <a:fillRect/>
          </a:stretch>
        </p:blipFill>
        <p:spPr>
          <a:xfrm>
            <a:off x="6603290" y="536691"/>
            <a:ext cx="969348" cy="969348"/>
          </a:xfrm>
          <a:prstGeom prst="rect">
            <a:avLst/>
          </a:prstGeom>
        </p:spPr>
      </p:pic>
      <p:pic>
        <p:nvPicPr>
          <p:cNvPr id="35" name="Picture 34">
            <a:extLst>
              <a:ext uri="{FF2B5EF4-FFF2-40B4-BE49-F238E27FC236}">
                <a16:creationId xmlns:a16="http://schemas.microsoft.com/office/drawing/2014/main" id="{B120431B-BA75-4BC2-976C-3DB8773A2D31}"/>
              </a:ext>
            </a:extLst>
          </p:cNvPr>
          <p:cNvPicPr>
            <a:picLocks noChangeAspect="1"/>
          </p:cNvPicPr>
          <p:nvPr/>
        </p:nvPicPr>
        <p:blipFill>
          <a:blip r:embed="rId11"/>
          <a:stretch>
            <a:fillRect/>
          </a:stretch>
        </p:blipFill>
        <p:spPr>
          <a:xfrm>
            <a:off x="5006492" y="1506039"/>
            <a:ext cx="1164437" cy="1164437"/>
          </a:xfrm>
          <a:prstGeom prst="rect">
            <a:avLst/>
          </a:prstGeom>
        </p:spPr>
      </p:pic>
      <p:pic>
        <p:nvPicPr>
          <p:cNvPr id="36" name="Picture 35">
            <a:hlinkClick r:id="rId1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7621725" y="989101"/>
            <a:ext cx="1310754" cy="1310754"/>
          </a:xfrm>
          <a:prstGeom prst="rect">
            <a:avLst/>
          </a:prstGeom>
        </p:spPr>
      </p:pic>
      <p:pic>
        <p:nvPicPr>
          <p:cNvPr id="37" name="Picture 36">
            <a:extLst>
              <a:ext uri="{FF2B5EF4-FFF2-40B4-BE49-F238E27FC236}">
                <a16:creationId xmlns:a16="http://schemas.microsoft.com/office/drawing/2014/main" id="{DCB7F789-01F1-40B1-BE3E-35354DFE9EAB}"/>
              </a:ext>
            </a:extLst>
          </p:cNvPr>
          <p:cNvPicPr>
            <a:picLocks noChangeAspect="1"/>
          </p:cNvPicPr>
          <p:nvPr/>
        </p:nvPicPr>
        <p:blipFill>
          <a:blip r:embed="rId14"/>
          <a:stretch>
            <a:fillRect/>
          </a:stretch>
        </p:blipFill>
        <p:spPr>
          <a:xfrm>
            <a:off x="6280407" y="1795090"/>
            <a:ext cx="1749704" cy="1743607"/>
          </a:xfrm>
          <a:prstGeom prst="rect">
            <a:avLst/>
          </a:prstGeom>
        </p:spPr>
      </p:pic>
      <p:pic>
        <p:nvPicPr>
          <p:cNvPr id="38" name="Picture 37">
            <a:hlinkClick r:id="rId15" action="ppaction://hlinksldjump"/>
            <a:extLst>
              <a:ext uri="{FF2B5EF4-FFF2-40B4-BE49-F238E27FC236}">
                <a16:creationId xmlns:a16="http://schemas.microsoft.com/office/drawing/2014/main" id="{9202EFFE-F103-4C55-801F-F245277A0A13}"/>
              </a:ext>
            </a:extLst>
          </p:cNvPr>
          <p:cNvPicPr>
            <a:picLocks noChangeAspect="1"/>
          </p:cNvPicPr>
          <p:nvPr/>
        </p:nvPicPr>
        <p:blipFill>
          <a:blip r:embed="rId10"/>
          <a:stretch>
            <a:fillRect/>
          </a:stretch>
        </p:blipFill>
        <p:spPr>
          <a:xfrm>
            <a:off x="6590887" y="476604"/>
            <a:ext cx="969348" cy="969348"/>
          </a:xfrm>
          <a:prstGeom prst="rect">
            <a:avLst/>
          </a:prstGeom>
        </p:spPr>
      </p:pic>
      <p:pic>
        <p:nvPicPr>
          <p:cNvPr id="39" name="Picture 38">
            <a:hlinkClick r:id="rId16" action="ppaction://hlinksldjump"/>
            <a:extLst>
              <a:ext uri="{FF2B5EF4-FFF2-40B4-BE49-F238E27FC236}">
                <a16:creationId xmlns:a16="http://schemas.microsoft.com/office/drawing/2014/main" id="{FD2BE3A8-69A4-48AB-B452-CACBF1518390}"/>
              </a:ext>
            </a:extLst>
          </p:cNvPr>
          <p:cNvPicPr>
            <a:picLocks noChangeAspect="1"/>
          </p:cNvPicPr>
          <p:nvPr/>
        </p:nvPicPr>
        <p:blipFill>
          <a:blip r:embed="rId11"/>
          <a:stretch>
            <a:fillRect/>
          </a:stretch>
        </p:blipFill>
        <p:spPr>
          <a:xfrm>
            <a:off x="4974490" y="1487247"/>
            <a:ext cx="1164437" cy="1164437"/>
          </a:xfrm>
          <a:prstGeom prst="rect">
            <a:avLst/>
          </a:prstGeom>
        </p:spPr>
      </p:pic>
      <p:pic>
        <p:nvPicPr>
          <p:cNvPr id="41" name="Picture 40">
            <a:hlinkClick r:id="rId17" action="ppaction://hlinksldjump"/>
            <a:extLst>
              <a:ext uri="{FF2B5EF4-FFF2-40B4-BE49-F238E27FC236}">
                <a16:creationId xmlns:a16="http://schemas.microsoft.com/office/drawing/2014/main" id="{E70C62A1-1B01-4452-832F-43E1335FEA75}"/>
              </a:ext>
            </a:extLst>
          </p:cNvPr>
          <p:cNvPicPr>
            <a:picLocks noChangeAspect="1"/>
          </p:cNvPicPr>
          <p:nvPr/>
        </p:nvPicPr>
        <p:blipFill>
          <a:blip r:embed="rId14"/>
          <a:stretch>
            <a:fillRect/>
          </a:stretch>
        </p:blipFill>
        <p:spPr>
          <a:xfrm>
            <a:off x="6248405" y="1769763"/>
            <a:ext cx="1749704" cy="1743607"/>
          </a:xfrm>
          <a:prstGeom prst="rect">
            <a:avLst/>
          </a:prstGeom>
        </p:spPr>
      </p:pic>
      <p:pic>
        <p:nvPicPr>
          <p:cNvPr id="43" name="Picture 42">
            <a:extLst>
              <a:ext uri="{FF2B5EF4-FFF2-40B4-BE49-F238E27FC236}">
                <a16:creationId xmlns:a16="http://schemas.microsoft.com/office/drawing/2014/main" id="{037AB9F2-21C1-4376-901F-CD2848593E53}"/>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76223" y="4166912"/>
            <a:ext cx="2633192" cy="2625448"/>
          </a:xfrm>
          <a:prstGeom prst="rect">
            <a:avLst/>
          </a:prstGeom>
        </p:spPr>
      </p:pic>
      <p:sp>
        <p:nvSpPr>
          <p:cNvPr id="44" name="TextBox 43">
            <a:extLst>
              <a:ext uri="{FF2B5EF4-FFF2-40B4-BE49-F238E27FC236}">
                <a16:creationId xmlns:a16="http://schemas.microsoft.com/office/drawing/2014/main" id="{DCB5C75D-B621-4D35-B440-99B7B0270B3E}"/>
              </a:ext>
            </a:extLst>
          </p:cNvPr>
          <p:cNvSpPr txBox="1"/>
          <p:nvPr/>
        </p:nvSpPr>
        <p:spPr>
          <a:xfrm>
            <a:off x="141890" y="2920894"/>
            <a:ext cx="597761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Hái</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xoài</a:t>
            </a:r>
            <a:endPar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cho</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thỏ</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p>
        </p:txBody>
      </p:sp>
      <p:pic>
        <p:nvPicPr>
          <p:cNvPr id="45" name="Picture 44">
            <a:extLst>
              <a:ext uri="{FF2B5EF4-FFF2-40B4-BE49-F238E27FC236}">
                <a16:creationId xmlns:a16="http://schemas.microsoft.com/office/drawing/2014/main" id="{6439E492-AC0E-44A2-8FF1-23EFED922908}"/>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38205" y="157799"/>
            <a:ext cx="2468560" cy="2468560"/>
          </a:xfrm>
          <a:prstGeom prst="rect">
            <a:avLst/>
          </a:prstGeom>
        </p:spPr>
      </p:pic>
      <p:sp>
        <p:nvSpPr>
          <p:cNvPr id="46" name="Cloud 45">
            <a:extLst>
              <a:ext uri="{FF2B5EF4-FFF2-40B4-BE49-F238E27FC236}">
                <a16:creationId xmlns:a16="http://schemas.microsoft.com/office/drawing/2014/main" id="{20AD2A9B-4621-4F87-8579-68EB3F6F3ABB}"/>
              </a:ext>
            </a:extLst>
          </p:cNvPr>
          <p:cNvSpPr/>
          <p:nvPr/>
        </p:nvSpPr>
        <p:spPr>
          <a:xfrm>
            <a:off x="8899219" y="80236"/>
            <a:ext cx="1726597" cy="775392"/>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7" name="Cloud 46">
            <a:extLst>
              <a:ext uri="{FF2B5EF4-FFF2-40B4-BE49-F238E27FC236}">
                <a16:creationId xmlns:a16="http://schemas.microsoft.com/office/drawing/2014/main" id="{EFC9C047-ADCB-41A7-BED9-FD88239760C2}"/>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8" name="Cloud 47">
            <a:extLst>
              <a:ext uri="{FF2B5EF4-FFF2-40B4-BE49-F238E27FC236}">
                <a16:creationId xmlns:a16="http://schemas.microsoft.com/office/drawing/2014/main" id="{A0D2F7A7-53DD-4ABE-BED9-B374E1756520}"/>
              </a:ext>
            </a:extLst>
          </p:cNvPr>
          <p:cNvSpPr/>
          <p:nvPr/>
        </p:nvSpPr>
        <p:spPr>
          <a:xfrm>
            <a:off x="-2459668"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9" name="Cloud 48">
            <a:extLst>
              <a:ext uri="{FF2B5EF4-FFF2-40B4-BE49-F238E27FC236}">
                <a16:creationId xmlns:a16="http://schemas.microsoft.com/office/drawing/2014/main" id="{8654FA23-AF8D-4D4F-946A-B181D530A332}"/>
              </a:ext>
            </a:extLst>
          </p:cNvPr>
          <p:cNvSpPr/>
          <p:nvPr/>
        </p:nvSpPr>
        <p:spPr>
          <a:xfrm>
            <a:off x="3012162" y="695788"/>
            <a:ext cx="2001153" cy="6441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grpSp>
        <p:nvGrpSpPr>
          <p:cNvPr id="5" name="Group 4"/>
          <p:cNvGrpSpPr/>
          <p:nvPr/>
        </p:nvGrpSpPr>
        <p:grpSpPr>
          <a:xfrm>
            <a:off x="8057682" y="2088257"/>
            <a:ext cx="1310754" cy="1310754"/>
            <a:chOff x="9303385" y="2012507"/>
            <a:chExt cx="1310754" cy="1310754"/>
          </a:xfrm>
        </p:grpSpPr>
        <p:pic>
          <p:nvPicPr>
            <p:cNvPr id="25" name="Picture 24">
              <a:hlinkClick r:id="rId2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9303385" y="2012507"/>
              <a:ext cx="1310754" cy="1310754"/>
            </a:xfrm>
            <a:prstGeom prst="rect">
              <a:avLst/>
            </a:prstGeom>
          </p:spPr>
        </p:pic>
        <p:sp>
          <p:nvSpPr>
            <p:cNvPr id="4" name="Rounded Rectangle 3"/>
            <p:cNvSpPr/>
            <p:nvPr/>
          </p:nvSpPr>
          <p:spPr>
            <a:xfrm>
              <a:off x="9762516" y="2583941"/>
              <a:ext cx="485739" cy="534108"/>
            </a:xfrm>
            <a:prstGeom prst="roundRect">
              <a:avLst/>
            </a:prstGeom>
            <a:solidFill>
              <a:srgbClr val="F6B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811172" y="2487901"/>
              <a:ext cx="591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7FDFF"/>
                  </a:solidFill>
                  <a:effectLst/>
                  <a:uLnTx/>
                  <a:uFillTx/>
                  <a:latin typeface="Calibri" panose="020F0502020204030204"/>
                  <a:ea typeface="+mn-ea"/>
                  <a:cs typeface="+mn-cs"/>
                </a:rPr>
                <a:t>5</a:t>
              </a:r>
            </a:p>
          </p:txBody>
        </p:sp>
      </p:grpSp>
      <p:sp>
        <p:nvSpPr>
          <p:cNvPr id="2" name="Rectangle 1">
            <a:extLst>
              <a:ext uri="{FF2B5EF4-FFF2-40B4-BE49-F238E27FC236}">
                <a16:creationId xmlns:a16="http://schemas.microsoft.com/office/drawing/2014/main" id="{299215E3-A39B-A5F0-385E-30B0CE34F0B8}"/>
              </a:ext>
            </a:extLst>
          </p:cNvPr>
          <p:cNvSpPr/>
          <p:nvPr/>
        </p:nvSpPr>
        <p:spPr>
          <a:xfrm>
            <a:off x="9445752" y="5650992"/>
            <a:ext cx="1920240" cy="1097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375130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5000" fill="hold" nodeType="withEffect">
                                  <p:stCondLst>
                                    <p:cond delay="0"/>
                                  </p:stCondLst>
                                  <p:iterate type="lt">
                                    <p:tmPct val="10000"/>
                                  </p:iterate>
                                  <p:childTnLst>
                                    <p:animScale>
                                      <p:cBhvr>
                                        <p:cTn id="6" dur="250" autoRev="1" fill="hold">
                                          <p:stCondLst>
                                            <p:cond delay="0"/>
                                          </p:stCondLst>
                                        </p:cTn>
                                        <p:tgtEl>
                                          <p:spTgt spid="44">
                                            <p:txEl>
                                              <p:pRg st="0" end="0"/>
                                            </p:txEl>
                                          </p:spTgt>
                                        </p:tgtEl>
                                      </p:cBhvr>
                                      <p:to x="80000" y="100000"/>
                                    </p:animScale>
                                    <p:anim by="(#ppt_w*0.10)" calcmode="lin" valueType="num">
                                      <p:cBhvr>
                                        <p:cTn id="7" dur="250" autoRev="1" fill="hold">
                                          <p:stCondLst>
                                            <p:cond delay="0"/>
                                          </p:stCondLst>
                                        </p:cTn>
                                        <p:tgtEl>
                                          <p:spTgt spid="44">
                                            <p:txEl>
                                              <p:pRg st="0" end="0"/>
                                            </p:txEl>
                                          </p:spTgt>
                                        </p:tgtEl>
                                        <p:attrNameLst>
                                          <p:attrName>ppt_x</p:attrName>
                                        </p:attrNameLst>
                                      </p:cBhvr>
                                    </p:anim>
                                    <p:anim by="(-#ppt_w*0.10)" calcmode="lin" valueType="num">
                                      <p:cBhvr>
                                        <p:cTn id="8" dur="250" autoRev="1" fill="hold">
                                          <p:stCondLst>
                                            <p:cond delay="0"/>
                                          </p:stCondLst>
                                        </p:cTn>
                                        <p:tgtEl>
                                          <p:spTgt spid="44">
                                            <p:txEl>
                                              <p:pRg st="0" end="0"/>
                                            </p:txEl>
                                          </p:spTgt>
                                        </p:tgtEl>
                                        <p:attrNameLst>
                                          <p:attrName>ppt_y</p:attrName>
                                        </p:attrNameLst>
                                      </p:cBhvr>
                                    </p:anim>
                                    <p:animRot by="-480000">
                                      <p:cBhvr>
                                        <p:cTn id="9" dur="250" autoRev="1" fill="hold">
                                          <p:stCondLst>
                                            <p:cond delay="0"/>
                                          </p:stCondLst>
                                        </p:cTn>
                                        <p:tgtEl>
                                          <p:spTgt spid="44">
                                            <p:txEl>
                                              <p:pRg st="0" end="0"/>
                                            </p:txEl>
                                          </p:spTgt>
                                        </p:tgtEl>
                                        <p:attrNameLst>
                                          <p:attrName>r</p:attrName>
                                        </p:attrNameLst>
                                      </p:cBhvr>
                                    </p:animRot>
                                  </p:childTnLst>
                                </p:cTn>
                              </p:par>
                              <p:par>
                                <p:cTn id="10" presetID="36" presetClass="emph" presetSubtype="0" repeatCount="5000" fill="hold" nodeType="withEffect">
                                  <p:stCondLst>
                                    <p:cond delay="0"/>
                                  </p:stCondLst>
                                  <p:iterate type="lt">
                                    <p:tmPct val="10000"/>
                                  </p:iterate>
                                  <p:childTnLst>
                                    <p:animScale>
                                      <p:cBhvr>
                                        <p:cTn id="11" dur="250" autoRev="1" fill="hold">
                                          <p:stCondLst>
                                            <p:cond delay="0"/>
                                          </p:stCondLst>
                                        </p:cTn>
                                        <p:tgtEl>
                                          <p:spTgt spid="44">
                                            <p:txEl>
                                              <p:pRg st="1" end="1"/>
                                            </p:txEl>
                                          </p:spTgt>
                                        </p:tgtEl>
                                      </p:cBhvr>
                                      <p:to x="80000" y="100000"/>
                                    </p:animScale>
                                    <p:anim by="(#ppt_w*0.10)" calcmode="lin" valueType="num">
                                      <p:cBhvr>
                                        <p:cTn id="12" dur="250" autoRev="1" fill="hold">
                                          <p:stCondLst>
                                            <p:cond delay="0"/>
                                          </p:stCondLst>
                                        </p:cTn>
                                        <p:tgtEl>
                                          <p:spTgt spid="44">
                                            <p:txEl>
                                              <p:pRg st="1" end="1"/>
                                            </p:txEl>
                                          </p:spTgt>
                                        </p:tgtEl>
                                        <p:attrNameLst>
                                          <p:attrName>ppt_x</p:attrName>
                                        </p:attrNameLst>
                                      </p:cBhvr>
                                    </p:anim>
                                    <p:anim by="(-#ppt_w*0.10)" calcmode="lin" valueType="num">
                                      <p:cBhvr>
                                        <p:cTn id="13" dur="250" autoRev="1" fill="hold">
                                          <p:stCondLst>
                                            <p:cond delay="0"/>
                                          </p:stCondLst>
                                        </p:cTn>
                                        <p:tgtEl>
                                          <p:spTgt spid="44">
                                            <p:txEl>
                                              <p:pRg st="1" end="1"/>
                                            </p:txEl>
                                          </p:spTgt>
                                        </p:tgtEl>
                                        <p:attrNameLst>
                                          <p:attrName>ppt_y</p:attrName>
                                        </p:attrNameLst>
                                      </p:cBhvr>
                                    </p:anim>
                                    <p:animRot by="-480000">
                                      <p:cBhvr>
                                        <p:cTn id="14" dur="250" autoRev="1" fill="hold">
                                          <p:stCondLst>
                                            <p:cond delay="0"/>
                                          </p:stCondLst>
                                        </p:cTn>
                                        <p:tgtEl>
                                          <p:spTgt spid="4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500"/>
                                        <p:tgtEl>
                                          <p:spTgt spid="5"/>
                                        </p:tgtEl>
                                      </p:cBhvr>
                                    </p:animEffect>
                                    <p:anim calcmode="lin" valueType="num">
                                      <p:cBhvr>
                                        <p:cTn id="19" dur="1500"/>
                                        <p:tgtEl>
                                          <p:spTgt spid="5"/>
                                        </p:tgtEl>
                                        <p:attrNameLst>
                                          <p:attrName>ppt_x</p:attrName>
                                        </p:attrNameLst>
                                      </p:cBhvr>
                                      <p:tavLst>
                                        <p:tav tm="0">
                                          <p:val>
                                            <p:strVal val="ppt_x"/>
                                          </p:val>
                                        </p:tav>
                                        <p:tav tm="100000">
                                          <p:val>
                                            <p:strVal val="ppt_x"/>
                                          </p:val>
                                        </p:tav>
                                      </p:tavLst>
                                    </p:anim>
                                    <p:anim calcmode="lin" valueType="num">
                                      <p:cBhvr>
                                        <p:cTn id="20" dur="1500"/>
                                        <p:tgtEl>
                                          <p:spTgt spid="5"/>
                                        </p:tgtEl>
                                        <p:attrNameLst>
                                          <p:attrName>ppt_y</p:attrName>
                                        </p:attrNameLst>
                                      </p:cBhvr>
                                      <p:tavLst>
                                        <p:tav tm="0">
                                          <p:val>
                                            <p:strVal val="ppt_y"/>
                                          </p:val>
                                        </p:tav>
                                        <p:tav tm="100000">
                                          <p:val>
                                            <p:strVal val="ppt_y+.1"/>
                                          </p:val>
                                        </p:tav>
                                      </p:tavLst>
                                    </p:anim>
                                    <p:set>
                                      <p:cBhvr>
                                        <p:cTn id="21"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8" restart="whenNotActive" fill="hold" evtFilter="cancelBubble" nodeType="interactiveSeq">
                <p:stCondLst>
                  <p:cond evt="onClick" delay="0">
                    <p:tgtEl>
                      <p:spTgt spid="3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34"/>
                                        </p:tgtEl>
                                      </p:cBhvr>
                                    </p:animEffect>
                                    <p:anim calcmode="lin" valueType="num">
                                      <p:cBhvr>
                                        <p:cTn id="45" dur="1000"/>
                                        <p:tgtEl>
                                          <p:spTgt spid="34"/>
                                        </p:tgtEl>
                                        <p:attrNameLst>
                                          <p:attrName>ppt_x</p:attrName>
                                        </p:attrNameLst>
                                      </p:cBhvr>
                                      <p:tavLst>
                                        <p:tav tm="0">
                                          <p:val>
                                            <p:strVal val="ppt_x"/>
                                          </p:val>
                                        </p:tav>
                                        <p:tav tm="100000">
                                          <p:val>
                                            <p:strVal val="ppt_x"/>
                                          </p:val>
                                        </p:tav>
                                      </p:tavLst>
                                    </p:anim>
                                    <p:anim calcmode="lin" valueType="num">
                                      <p:cBhvr>
                                        <p:cTn id="46" dur="1000"/>
                                        <p:tgtEl>
                                          <p:spTgt spid="34"/>
                                        </p:tgtEl>
                                        <p:attrNameLst>
                                          <p:attrName>ppt_y</p:attrName>
                                        </p:attrNameLst>
                                      </p:cBhvr>
                                      <p:tavLst>
                                        <p:tav tm="0">
                                          <p:val>
                                            <p:strVal val="ppt_y"/>
                                          </p:val>
                                        </p:tav>
                                        <p:tav tm="100000">
                                          <p:val>
                                            <p:strVal val="ppt_y+.1"/>
                                          </p:val>
                                        </p:tav>
                                      </p:tavLst>
                                    </p:anim>
                                    <p:set>
                                      <p:cBhvr>
                                        <p:cTn id="47"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5"/>
                                        </p:tgtEl>
                                      </p:cBhvr>
                                    </p:animEffect>
                                    <p:anim calcmode="lin" valueType="num">
                                      <p:cBhvr>
                                        <p:cTn id="53" dur="1000"/>
                                        <p:tgtEl>
                                          <p:spTgt spid="35"/>
                                        </p:tgtEl>
                                        <p:attrNameLst>
                                          <p:attrName>ppt_x</p:attrName>
                                        </p:attrNameLst>
                                      </p:cBhvr>
                                      <p:tavLst>
                                        <p:tav tm="0">
                                          <p:val>
                                            <p:strVal val="ppt_x"/>
                                          </p:val>
                                        </p:tav>
                                        <p:tav tm="100000">
                                          <p:val>
                                            <p:strVal val="ppt_x"/>
                                          </p:val>
                                        </p:tav>
                                      </p:tavLst>
                                    </p:anim>
                                    <p:anim calcmode="lin" valueType="num">
                                      <p:cBhvr>
                                        <p:cTn id="54" dur="1000"/>
                                        <p:tgtEl>
                                          <p:spTgt spid="35"/>
                                        </p:tgtEl>
                                        <p:attrNameLst>
                                          <p:attrName>ppt_y</p:attrName>
                                        </p:attrNameLst>
                                      </p:cBhvr>
                                      <p:tavLst>
                                        <p:tav tm="0">
                                          <p:val>
                                            <p:strVal val="ppt_y"/>
                                          </p:val>
                                        </p:tav>
                                        <p:tav tm="100000">
                                          <p:val>
                                            <p:strVal val="ppt_y+.1"/>
                                          </p:val>
                                        </p:tav>
                                      </p:tavLst>
                                    </p:anim>
                                    <p:set>
                                      <p:cBhvr>
                                        <p:cTn id="5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childTnLst>
                                    <p:animEffect transition="out" filter="fade">
                                      <p:cBhvr>
                                        <p:cTn id="59" dur="2000"/>
                                        <p:tgtEl>
                                          <p:spTgt spid="36"/>
                                        </p:tgtEl>
                                      </p:cBhvr>
                                    </p:animEffect>
                                    <p:anim calcmode="lin" valueType="num">
                                      <p:cBhvr>
                                        <p:cTn id="60" dur="2000"/>
                                        <p:tgtEl>
                                          <p:spTgt spid="36"/>
                                        </p:tgtEl>
                                        <p:attrNameLst>
                                          <p:attrName>ppt_x</p:attrName>
                                        </p:attrNameLst>
                                      </p:cBhvr>
                                      <p:tavLst>
                                        <p:tav tm="0">
                                          <p:val>
                                            <p:strVal val="ppt_x"/>
                                          </p:val>
                                        </p:tav>
                                        <p:tav tm="100000">
                                          <p:val>
                                            <p:strVal val="ppt_x"/>
                                          </p:val>
                                        </p:tav>
                                      </p:tavLst>
                                    </p:anim>
                                    <p:anim calcmode="lin" valueType="num">
                                      <p:cBhvr>
                                        <p:cTn id="61" dur="2000"/>
                                        <p:tgtEl>
                                          <p:spTgt spid="36"/>
                                        </p:tgtEl>
                                        <p:attrNameLst>
                                          <p:attrName>ppt_y</p:attrName>
                                        </p:attrNameLst>
                                      </p:cBhvr>
                                      <p:tavLst>
                                        <p:tav tm="0">
                                          <p:val>
                                            <p:strVal val="ppt_y"/>
                                          </p:val>
                                        </p:tav>
                                        <p:tav tm="100000">
                                          <p:val>
                                            <p:strVal val="ppt_y+.1"/>
                                          </p:val>
                                        </p:tav>
                                      </p:tavLst>
                                    </p:anim>
                                    <p:set>
                                      <p:cBhvr>
                                        <p:cTn id="6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37"/>
                                        </p:tgtEl>
                                      </p:cBhvr>
                                    </p:animEffect>
                                    <p:anim calcmode="lin" valueType="num">
                                      <p:cBhvr>
                                        <p:cTn id="68" dur="1000"/>
                                        <p:tgtEl>
                                          <p:spTgt spid="37"/>
                                        </p:tgtEl>
                                        <p:attrNameLst>
                                          <p:attrName>ppt_x</p:attrName>
                                        </p:attrNameLst>
                                      </p:cBhvr>
                                      <p:tavLst>
                                        <p:tav tm="0">
                                          <p:val>
                                            <p:strVal val="ppt_x"/>
                                          </p:val>
                                        </p:tav>
                                        <p:tav tm="100000">
                                          <p:val>
                                            <p:strVal val="ppt_x"/>
                                          </p:val>
                                        </p:tav>
                                      </p:tavLst>
                                    </p:anim>
                                    <p:anim calcmode="lin" valueType="num">
                                      <p:cBhvr>
                                        <p:cTn id="69" dur="1000"/>
                                        <p:tgtEl>
                                          <p:spTgt spid="37"/>
                                        </p:tgtEl>
                                        <p:attrNameLst>
                                          <p:attrName>ppt_y</p:attrName>
                                        </p:attrNameLst>
                                      </p:cBhvr>
                                      <p:tavLst>
                                        <p:tav tm="0">
                                          <p:val>
                                            <p:strVal val="ppt_y"/>
                                          </p:val>
                                        </p:tav>
                                        <p:tav tm="100000">
                                          <p:val>
                                            <p:strVal val="ppt_y+.1"/>
                                          </p:val>
                                        </p:tav>
                                      </p:tavLst>
                                    </p:anim>
                                    <p:set>
                                      <p:cBhvr>
                                        <p:cTn id="7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34" name="Picture 33">
            <a:hlinkClick r:id="rId5" action="ppaction://hlinksldjump"/>
            <a:extLst>
              <a:ext uri="{FF2B5EF4-FFF2-40B4-BE49-F238E27FC236}">
                <a16:creationId xmlns:a16="http://schemas.microsoft.com/office/drawing/2014/main" id="{5456826A-D944-4632-A357-4E0288DF6B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71321" y="4482113"/>
            <a:ext cx="2230732" cy="2224171"/>
          </a:xfrm>
          <a:prstGeom prst="rect">
            <a:avLst/>
          </a:prstGeom>
        </p:spPr>
      </p:pic>
      <p:pic>
        <p:nvPicPr>
          <p:cNvPr id="35" name="Picture 34">
            <a:extLst>
              <a:ext uri="{FF2B5EF4-FFF2-40B4-BE49-F238E27FC236}">
                <a16:creationId xmlns:a16="http://schemas.microsoft.com/office/drawing/2014/main" id="{B2F867F6-AC52-4E70-BCEA-2EBCE5ADDC5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56873" y="50279"/>
            <a:ext cx="2026982" cy="2026982"/>
          </a:xfrm>
          <a:prstGeom prst="rect">
            <a:avLst/>
          </a:prstGeom>
        </p:spPr>
      </p:pic>
      <p:sp>
        <p:nvSpPr>
          <p:cNvPr id="37" name="Cloud 36">
            <a:extLst>
              <a:ext uri="{FF2B5EF4-FFF2-40B4-BE49-F238E27FC236}">
                <a16:creationId xmlns:a16="http://schemas.microsoft.com/office/drawing/2014/main" id="{B42F8FE7-AD07-44F8-A2D1-0204A386CDB6}"/>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Cloud 38">
            <a:extLst>
              <a:ext uri="{FF2B5EF4-FFF2-40B4-BE49-F238E27FC236}">
                <a16:creationId xmlns:a16="http://schemas.microsoft.com/office/drawing/2014/main" id="{E17EF6A8-0B73-46D6-95AF-29DDDC2A1780}"/>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Cloud 39">
            <a:extLst>
              <a:ext uri="{FF2B5EF4-FFF2-40B4-BE49-F238E27FC236}">
                <a16:creationId xmlns:a16="http://schemas.microsoft.com/office/drawing/2014/main" id="{4070ACC0-544E-41E8-B65D-55BB4ADFF2DF}"/>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Rounded Corners 13">
            <a:extLst>
              <a:ext uri="{FF2B5EF4-FFF2-40B4-BE49-F238E27FC236}">
                <a16:creationId xmlns:a16="http://schemas.microsoft.com/office/drawing/2014/main" id="{1C35FEA4-5FF0-4866-B03C-ECBB8FF1D953}"/>
              </a:ext>
            </a:extLst>
          </p:cNvPr>
          <p:cNvSpPr/>
          <p:nvPr/>
        </p:nvSpPr>
        <p:spPr>
          <a:xfrm>
            <a:off x="2891028" y="5639509"/>
            <a:ext cx="5615366" cy="1137920"/>
          </a:xfrm>
          <a:prstGeom prst="roundRect">
            <a:avLst>
              <a:gd name="adj" fmla="val 22115"/>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Rounded Corners 16">
            <a:extLst>
              <a:ext uri="{FF2B5EF4-FFF2-40B4-BE49-F238E27FC236}">
                <a16:creationId xmlns:a16="http://schemas.microsoft.com/office/drawing/2014/main" id="{3EF594FD-2F30-41F8-9EEA-DF4DCE28D106}"/>
              </a:ext>
            </a:extLst>
          </p:cNvPr>
          <p:cNvSpPr/>
          <p:nvPr/>
        </p:nvSpPr>
        <p:spPr>
          <a:xfrm>
            <a:off x="2891028" y="4325836"/>
            <a:ext cx="5615367" cy="1137920"/>
          </a:xfrm>
          <a:prstGeom prst="round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Rectangle 11"/>
          <p:cNvSpPr>
            <a:spLocks noChangeArrowheads="1"/>
          </p:cNvSpPr>
          <p:nvPr/>
        </p:nvSpPr>
        <p:spPr bwMode="auto">
          <a:xfrm>
            <a:off x="1933167" y="50279"/>
            <a:ext cx="95185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Câu 1</a:t>
            </a:r>
            <a:r>
              <a:rPr kumimoji="0" lang="vi-V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về sở thích đối với môn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bạn học sinh một trường THCS được cho bởi bảng thống kê sau:</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36B9335-EDAB-F082-5103-5BD18393A632}"/>
              </a:ext>
            </a:extLst>
          </p:cNvPr>
          <p:cNvGraphicFramePr>
            <a:graphicFrameLocks noGrp="1"/>
          </p:cNvGraphicFramePr>
          <p:nvPr>
            <p:extLst>
              <p:ext uri="{D42A27DB-BD31-4B8C-83A1-F6EECF244321}">
                <p14:modId xmlns:p14="http://schemas.microsoft.com/office/powerpoint/2010/main" val="1203459174"/>
              </p:ext>
            </p:extLst>
          </p:nvPr>
        </p:nvGraphicFramePr>
        <p:xfrm>
          <a:off x="2402053" y="1200023"/>
          <a:ext cx="7317680" cy="2158480"/>
        </p:xfrm>
        <a:graphic>
          <a:graphicData uri="http://schemas.openxmlformats.org/drawingml/2006/table">
            <a:tbl>
              <a:tblPr firstRow="1" firstCol="1" bandRow="1">
                <a:tableStyleId>{5FD0F851-EC5A-4D38-B0AD-8093EC10F338}</a:tableStyleId>
              </a:tblPr>
              <a:tblGrid>
                <a:gridCol w="1158819">
                  <a:extLst>
                    <a:ext uri="{9D8B030D-6E8A-4147-A177-3AD203B41FA5}">
                      <a16:colId xmlns:a16="http://schemas.microsoft.com/office/drawing/2014/main" val="1465839380"/>
                    </a:ext>
                  </a:extLst>
                </a:gridCol>
                <a:gridCol w="1306305">
                  <a:extLst>
                    <a:ext uri="{9D8B030D-6E8A-4147-A177-3AD203B41FA5}">
                      <a16:colId xmlns:a16="http://schemas.microsoft.com/office/drawing/2014/main" val="4124300907"/>
                    </a:ext>
                  </a:extLst>
                </a:gridCol>
                <a:gridCol w="1930488">
                  <a:extLst>
                    <a:ext uri="{9D8B030D-6E8A-4147-A177-3AD203B41FA5}">
                      <a16:colId xmlns:a16="http://schemas.microsoft.com/office/drawing/2014/main" val="1666731415"/>
                    </a:ext>
                  </a:extLst>
                </a:gridCol>
                <a:gridCol w="2922068">
                  <a:extLst>
                    <a:ext uri="{9D8B030D-6E8A-4147-A177-3AD203B41FA5}">
                      <a16:colId xmlns:a16="http://schemas.microsoft.com/office/drawing/2014/main" val="1372901491"/>
                    </a:ext>
                  </a:extLst>
                </a:gridCol>
              </a:tblGrid>
              <a:tr h="539620">
                <a:tc>
                  <a:txBody>
                    <a:bodyPr/>
                    <a:lstStyle/>
                    <a:p>
                      <a:pPr algn="ctr">
                        <a:spcBef>
                          <a:spcPts val="300"/>
                        </a:spcBef>
                        <a:spcAft>
                          <a:spcPts val="300"/>
                        </a:spcAft>
                      </a:pPr>
                      <a:r>
                        <a:rPr lang="vi-VN" sz="2600" dirty="0">
                          <a:solidFill>
                            <a:schemeClr val="tx1"/>
                          </a:solidFill>
                          <a:effectLst/>
                          <a:latin typeface="+mj-lt"/>
                        </a:rPr>
                        <a:t>STT</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Tuổi</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Giới tính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Sở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138890"/>
                  </a:ext>
                </a:extLst>
              </a:tr>
              <a:tr h="539620">
                <a:tc>
                  <a:txBody>
                    <a:bodyPr/>
                    <a:lstStyle/>
                    <a:p>
                      <a:pPr algn="ctr">
                        <a:tabLst>
                          <a:tab pos="4410075" algn="l"/>
                        </a:tabLst>
                      </a:pPr>
                      <a:r>
                        <a:rPr lang="nl-NL" sz="2600" dirty="0">
                          <a:solidFill>
                            <a:schemeClr val="tx1"/>
                          </a:solidFill>
                          <a:effectLst/>
                          <a:latin typeface="+mj-lt"/>
                        </a:rPr>
                        <a:t>1</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14</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Nam</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Không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54939"/>
                  </a:ext>
                </a:extLst>
              </a:tr>
              <a:tr h="539620">
                <a:tc>
                  <a:txBody>
                    <a:bodyPr/>
                    <a:lstStyle/>
                    <a:p>
                      <a:pPr algn="ctr">
                        <a:tabLst>
                          <a:tab pos="4410075" algn="l"/>
                        </a:tabLst>
                      </a:pPr>
                      <a:r>
                        <a:rPr lang="nl-NL" sz="2600" dirty="0">
                          <a:solidFill>
                            <a:schemeClr val="tx1"/>
                          </a:solidFill>
                          <a:effectLst/>
                          <a:latin typeface="+mj-lt"/>
                        </a:rPr>
                        <a:t>2</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13</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Nam</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Rất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254781"/>
                  </a:ext>
                </a:extLst>
              </a:tr>
              <a:tr h="539620">
                <a:tc>
                  <a:txBody>
                    <a:bodyPr/>
                    <a:lstStyle/>
                    <a:p>
                      <a:pPr algn="ctr">
                        <a:tabLst>
                          <a:tab pos="4410075" algn="l"/>
                        </a:tabLst>
                      </a:pPr>
                      <a:r>
                        <a:rPr lang="nl-NL" sz="2600" dirty="0">
                          <a:solidFill>
                            <a:schemeClr val="tx1"/>
                          </a:solidFill>
                          <a:effectLst/>
                          <a:latin typeface="+mj-lt"/>
                        </a:rPr>
                        <a:t>3</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15</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Nữ</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Không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36969"/>
                  </a:ext>
                </a:extLst>
              </a:tr>
            </a:tbl>
          </a:graphicData>
        </a:graphic>
      </p:graphicFrame>
      <p:pic>
        <p:nvPicPr>
          <p:cNvPr id="3078" name="Picture 6">
            <a:extLst>
              <a:ext uri="{FF2B5EF4-FFF2-40B4-BE49-F238E27FC236}">
                <a16:creationId xmlns:a16="http://schemas.microsoft.com/office/drawing/2014/main" id="{17C81753-C393-4CE2-EED3-AC79B58B7E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9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0573EDAE-7E6D-222A-8CB3-DAC2BEB28F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41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AF324ED-5C7F-0660-B131-9D6BA5721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F299DCCE-986D-BE5C-ADFE-D05E272D2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124A23D-1181-F6B8-A0BB-0DED411C2A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7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0EE2907C-E03F-D627-F434-88FB4CACED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A6C108-A439-8980-E2BE-498BB917A107}"/>
              </a:ext>
            </a:extLst>
          </p:cNvPr>
          <p:cNvSpPr/>
          <p:nvPr/>
        </p:nvSpPr>
        <p:spPr>
          <a:xfrm>
            <a:off x="9052560" y="5248656"/>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64873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3"/>
                                        </p:tgtEl>
                                        <p:attrNameLst>
                                          <p:attrName>style.color</p:attrName>
                                        </p:attrNameLst>
                                      </p:cBhvr>
                                      <p:to>
                                        <a:schemeClr val="bg1"/>
                                      </p:to>
                                    </p:animClr>
                                    <p:animClr clrSpc="rgb" dir="cw">
                                      <p:cBhvr>
                                        <p:cTn id="7" dur="250" autoRev="1" fill="remove"/>
                                        <p:tgtEl>
                                          <p:spTgt spid="43"/>
                                        </p:tgtEl>
                                        <p:attrNameLst>
                                          <p:attrName>fillcolor</p:attrName>
                                        </p:attrNameLst>
                                      </p:cBhvr>
                                      <p:to>
                                        <a:schemeClr val="bg1"/>
                                      </p:to>
                                    </p:animClr>
                                    <p:set>
                                      <p:cBhvr>
                                        <p:cTn id="8" dur="250" autoRev="1" fill="remove"/>
                                        <p:tgtEl>
                                          <p:spTgt spid="43"/>
                                        </p:tgtEl>
                                        <p:attrNameLst>
                                          <p:attrName>fill.type</p:attrName>
                                        </p:attrNameLst>
                                      </p:cBhvr>
                                      <p:to>
                                        <p:strVal val="solid"/>
                                      </p:to>
                                    </p:set>
                                    <p:set>
                                      <p:cBhvr>
                                        <p:cTn id="9" dur="250" autoRev="1" fill="remove"/>
                                        <p:tgtEl>
                                          <p:spTgt spid="4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42"/>
                                        </p:tgtEl>
                                        <p:attrNameLst>
                                          <p:attrName>style.color</p:attrName>
                                        </p:attrNameLst>
                                      </p:cBhvr>
                                      <p:by>
                                        <p:hsl h="0" s="-12549" l="-25098"/>
                                      </p:by>
                                    </p:animClr>
                                    <p:animClr clrSpc="hsl" dir="cw">
                                      <p:cBhvr>
                                        <p:cTn id="15" dur="500" fill="hold"/>
                                        <p:tgtEl>
                                          <p:spTgt spid="42"/>
                                        </p:tgtEl>
                                        <p:attrNameLst>
                                          <p:attrName>fillcolor</p:attrName>
                                        </p:attrNameLst>
                                      </p:cBhvr>
                                      <p:by>
                                        <p:hsl h="0" s="-12549" l="-25098"/>
                                      </p:by>
                                    </p:animClr>
                                    <p:animClr clrSpc="hsl" dir="cw">
                                      <p:cBhvr>
                                        <p:cTn id="16" dur="500" fill="hold"/>
                                        <p:tgtEl>
                                          <p:spTgt spid="42"/>
                                        </p:tgtEl>
                                        <p:attrNameLst>
                                          <p:attrName>stroke.color</p:attrName>
                                        </p:attrNameLst>
                                      </p:cBhvr>
                                      <p:by>
                                        <p:hsl h="0" s="-12549" l="-25098"/>
                                      </p:by>
                                    </p:animClr>
                                    <p:set>
                                      <p:cBhvr>
                                        <p:cTn id="17" dur="500" fill="hold"/>
                                        <p:tgtEl>
                                          <p:spTgt spid="42"/>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42"/>
                  </p:tgtEl>
                </p:cond>
              </p:nextCondLst>
            </p:seq>
          </p:childTnLst>
        </p:cTn>
      </p:par>
    </p:tnLst>
    <p:bldLst>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F9C15963-617A-4205-914C-12AF3A79E2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4301" y="4743283"/>
            <a:ext cx="2049134" cy="2043107"/>
          </a:xfrm>
          <a:prstGeom prst="rect">
            <a:avLst/>
          </a:prstGeom>
        </p:spPr>
      </p:pic>
      <p:pic>
        <p:nvPicPr>
          <p:cNvPr id="15" name="Picture 14">
            <a:extLst>
              <a:ext uri="{FF2B5EF4-FFF2-40B4-BE49-F238E27FC236}">
                <a16:creationId xmlns:a16="http://schemas.microsoft.com/office/drawing/2014/main" id="{01C287B1-67C9-4CB8-91D2-32AE8C43822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89002" y="-252719"/>
            <a:ext cx="2669890" cy="2669890"/>
          </a:xfrm>
          <a:prstGeom prst="rect">
            <a:avLst/>
          </a:prstGeom>
        </p:spPr>
      </p:pic>
      <p:sp>
        <p:nvSpPr>
          <p:cNvPr id="17" name="Cloud 16">
            <a:extLst>
              <a:ext uri="{FF2B5EF4-FFF2-40B4-BE49-F238E27FC236}">
                <a16:creationId xmlns:a16="http://schemas.microsoft.com/office/drawing/2014/main" id="{F2E9E227-C9F8-4568-AA38-F30CD01282CD}"/>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Cloud 17">
            <a:extLst>
              <a:ext uri="{FF2B5EF4-FFF2-40B4-BE49-F238E27FC236}">
                <a16:creationId xmlns:a16="http://schemas.microsoft.com/office/drawing/2014/main" id="{AF8B8C85-9DC5-4E92-9B4B-6F98643908FD}"/>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Cloud 19">
            <a:extLst>
              <a:ext uri="{FF2B5EF4-FFF2-40B4-BE49-F238E27FC236}">
                <a16:creationId xmlns:a16="http://schemas.microsoft.com/office/drawing/2014/main" id="{1BFFB9A8-EF3A-4870-8F73-FC82F6056AF2}"/>
              </a:ext>
            </a:extLst>
          </p:cNvPr>
          <p:cNvSpPr/>
          <p:nvPr/>
        </p:nvSpPr>
        <p:spPr>
          <a:xfrm>
            <a:off x="-2132321" y="-222745"/>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FDB4728-48B8-403B-A94F-0CC031A8488B}"/>
              </a:ext>
            </a:extLst>
          </p:cNvPr>
          <p:cNvSpPr/>
          <p:nvPr/>
        </p:nvSpPr>
        <p:spPr>
          <a:xfrm>
            <a:off x="1284768" y="3709397"/>
            <a:ext cx="3110506" cy="946050"/>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A.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phiếu</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D1B4DE45-90EB-4E70-A661-7BDA43A1C6DA}"/>
              </a:ext>
            </a:extLst>
          </p:cNvPr>
          <p:cNvSpPr/>
          <p:nvPr/>
        </p:nvSpPr>
        <p:spPr>
          <a:xfrm>
            <a:off x="5138329" y="3729793"/>
            <a:ext cx="2842534" cy="925654"/>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B.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9C13E003-61B8-4708-99DD-7D9BA1802D19}"/>
              </a:ext>
            </a:extLst>
          </p:cNvPr>
          <p:cNvSpPr/>
          <p:nvPr/>
        </p:nvSpPr>
        <p:spPr>
          <a:xfrm>
            <a:off x="8398031" y="3709397"/>
            <a:ext cx="2973612" cy="908683"/>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C</a:t>
            </a:r>
            <a:r>
              <a:rPr lang="en-US" sz="2800" b="1" noProof="0" dirty="0">
                <a:solidFill>
                  <a:srgbClr val="3F3F3F"/>
                </a:solidFill>
                <a:latin typeface="Times New Roman" panose="02020603050405020304" pitchFamily="18" charset="0"/>
                <a:cs typeface="Times New Roman" panose="02020603050405020304" pitchFamily="18" charset="0"/>
              </a:rPr>
              <a:t>.</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7" name="Rectangle 26"/>
          <p:cNvSpPr/>
          <p:nvPr/>
        </p:nvSpPr>
        <p:spPr>
          <a:xfrm>
            <a:off x="2353975" y="1186400"/>
            <a:ext cx="9079158" cy="196220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2: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Muốn thống kê số học sinh mắc F0 ở một trường THCS trong đợt dịch vừa qua, ta dùng phương pháp nào để thu thập dữ liệu?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5CB215B-B570-DC87-DB22-1BD0A2AF5B4D}"/>
              </a:ext>
            </a:extLst>
          </p:cNvPr>
          <p:cNvSpPr/>
          <p:nvPr/>
        </p:nvSpPr>
        <p:spPr>
          <a:xfrm>
            <a:off x="8988552" y="5230368"/>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92071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3"/>
                                        </p:tgtEl>
                                        <p:attrNameLst>
                                          <p:attrName>style.color</p:attrName>
                                        </p:attrNameLst>
                                      </p:cBhvr>
                                      <p:to>
                                        <a:schemeClr val="bg1"/>
                                      </p:to>
                                    </p:animClr>
                                    <p:animClr clrSpc="rgb" dir="cw">
                                      <p:cBhvr>
                                        <p:cTn id="7" dur="250" autoRev="1" fill="remove"/>
                                        <p:tgtEl>
                                          <p:spTgt spid="23"/>
                                        </p:tgtEl>
                                        <p:attrNameLst>
                                          <p:attrName>fillcolor</p:attrName>
                                        </p:attrNameLst>
                                      </p:cBhvr>
                                      <p:to>
                                        <a:schemeClr val="bg1"/>
                                      </p:to>
                                    </p:animClr>
                                    <p:set>
                                      <p:cBhvr>
                                        <p:cTn id="8" dur="250" autoRev="1" fill="remove"/>
                                        <p:tgtEl>
                                          <p:spTgt spid="23"/>
                                        </p:tgtEl>
                                        <p:attrNameLst>
                                          <p:attrName>fill.type</p:attrName>
                                        </p:attrNameLst>
                                      </p:cBhvr>
                                      <p:to>
                                        <p:strVal val="solid"/>
                                      </p:to>
                                    </p:set>
                                    <p:set>
                                      <p:cBhvr>
                                        <p:cTn id="9" dur="250" autoRev="1" fill="remove"/>
                                        <p:tgtEl>
                                          <p:spTgt spid="2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4"/>
                                        </p:tgtEl>
                                        <p:attrNameLst>
                                          <p:attrName>style.color</p:attrName>
                                        </p:attrNameLst>
                                      </p:cBhvr>
                                      <p:by>
                                        <p:hsl h="0" s="-12549" l="-25098"/>
                                      </p:by>
                                    </p:animClr>
                                    <p:animClr clrSpc="hsl" dir="cw">
                                      <p:cBhvr>
                                        <p:cTn id="15" dur="500" fill="hold"/>
                                        <p:tgtEl>
                                          <p:spTgt spid="24"/>
                                        </p:tgtEl>
                                        <p:attrNameLst>
                                          <p:attrName>fillcolor</p:attrName>
                                        </p:attrNameLst>
                                      </p:cBhvr>
                                      <p:by>
                                        <p:hsl h="0" s="-12549" l="-25098"/>
                                      </p:by>
                                    </p:animClr>
                                    <p:animClr clrSpc="hsl" dir="cw">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5"/>
                                        </p:tgtEl>
                                        <p:attrNameLst>
                                          <p:attrName>style.color</p:attrName>
                                        </p:attrNameLst>
                                      </p:cBhvr>
                                      <p:by>
                                        <p:hsl h="0" s="-12549" l="-25098"/>
                                      </p:by>
                                    </p:animClr>
                                    <p:animClr clrSpc="hsl" dir="cw">
                                      <p:cBhvr>
                                        <p:cTn id="23" dur="500" fill="hold"/>
                                        <p:tgtEl>
                                          <p:spTgt spid="25"/>
                                        </p:tgtEl>
                                        <p:attrNameLst>
                                          <p:attrName>fillcolor</p:attrName>
                                        </p:attrNameLst>
                                      </p:cBhvr>
                                      <p:by>
                                        <p:hsl h="0" s="-12549" l="-25098"/>
                                      </p:by>
                                    </p:animClr>
                                    <p:animClr clrSpc="hsl" dir="cw">
                                      <p:cBhvr>
                                        <p:cTn id="24" dur="500" fill="hold"/>
                                        <p:tgtEl>
                                          <p:spTgt spid="25"/>
                                        </p:tgtEl>
                                        <p:attrNameLst>
                                          <p:attrName>stroke.color</p:attrName>
                                        </p:attrNameLst>
                                      </p:cBhvr>
                                      <p:by>
                                        <p:hsl h="0" s="-12549" l="-25098"/>
                                      </p:by>
                                    </p:animClr>
                                    <p:set>
                                      <p:cBhvr>
                                        <p:cTn id="25" dur="500" fill="hold"/>
                                        <p:tgtEl>
                                          <p:spTgt spid="25"/>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3737096"/>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865078A4-644A-481A-BCC9-2554D973E8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6582" y="4684144"/>
            <a:ext cx="2068415" cy="2062332"/>
          </a:xfrm>
          <a:prstGeom prst="rect">
            <a:avLst/>
          </a:prstGeom>
        </p:spPr>
      </p:pic>
      <p:pic>
        <p:nvPicPr>
          <p:cNvPr id="15" name="Picture 14">
            <a:extLst>
              <a:ext uri="{FF2B5EF4-FFF2-40B4-BE49-F238E27FC236}">
                <a16:creationId xmlns:a16="http://schemas.microsoft.com/office/drawing/2014/main" id="{B15C8BB6-B211-4EDF-9824-07E54269F8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02031" y="90654"/>
            <a:ext cx="1882666" cy="1882666"/>
          </a:xfrm>
          <a:prstGeom prst="rect">
            <a:avLst/>
          </a:prstGeom>
        </p:spPr>
      </p:pic>
      <p:sp>
        <p:nvSpPr>
          <p:cNvPr id="17" name="Cloud 16">
            <a:extLst>
              <a:ext uri="{FF2B5EF4-FFF2-40B4-BE49-F238E27FC236}">
                <a16:creationId xmlns:a16="http://schemas.microsoft.com/office/drawing/2014/main" id="{B60E34C7-D10A-44F5-81F0-4F34EBDA00B1}"/>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E7102839-6CCA-42F9-821E-9451AA5067D8}"/>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44670DC2-29A9-414A-BE2D-A82456C6EBBB}"/>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CF5204ED-77A7-4C7E-BB84-0111407350F3}"/>
              </a:ext>
            </a:extLst>
          </p:cNvPr>
          <p:cNvSpPr/>
          <p:nvPr/>
        </p:nvSpPr>
        <p:spPr>
          <a:xfrm>
            <a:off x="2124997" y="2178996"/>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7EB89774-C4C3-4F5E-AA4F-660829FA879D}"/>
              </a:ext>
            </a:extLst>
          </p:cNvPr>
          <p:cNvSpPr/>
          <p:nvPr/>
        </p:nvSpPr>
        <p:spPr>
          <a:xfrm>
            <a:off x="2124998" y="31257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B</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Làm</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thí</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nghiệm</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182A32D2-3E43-49A3-AF24-D87FC31B2EFE}"/>
              </a:ext>
            </a:extLst>
          </p:cNvPr>
          <p:cNvSpPr/>
          <p:nvPr/>
        </p:nvSpPr>
        <p:spPr>
          <a:xfrm>
            <a:off x="2124997" y="4072575"/>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C.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bảng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hoặc</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828356" y="498250"/>
            <a:ext cx="9182151" cy="153913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909F891-FC2E-B275-F62C-4AF9A610A47D}"/>
              </a:ext>
            </a:extLst>
          </p:cNvPr>
          <p:cNvSpPr/>
          <p:nvPr/>
        </p:nvSpPr>
        <p:spPr>
          <a:xfrm>
            <a:off x="9098280" y="5266944"/>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7811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8143" y="2907881"/>
            <a:ext cx="1930256" cy="1924580"/>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19212" y="83167"/>
            <a:ext cx="2084912" cy="2084912"/>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362609" y="-27127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352843" y="5277230"/>
            <a:ext cx="2287066"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p>
        </p:txBody>
      </p:sp>
      <p:sp>
        <p:nvSpPr>
          <p:cNvPr id="24" name="Rectangle: Rounded Corners 14">
            <a:extLst>
              <a:ext uri="{FF2B5EF4-FFF2-40B4-BE49-F238E27FC236}">
                <a16:creationId xmlns:a16="http://schemas.microsoft.com/office/drawing/2014/main" id="{BE5C8D71-7302-4172-80E5-56CF6F2B0AE6}"/>
              </a:ext>
            </a:extLst>
          </p:cNvPr>
          <p:cNvSpPr/>
          <p:nvPr/>
        </p:nvSpPr>
        <p:spPr>
          <a:xfrm>
            <a:off x="3416366" y="5227536"/>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6394517" y="5182575"/>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p>
        </p:txBody>
      </p:sp>
      <p:sp>
        <p:nvSpPr>
          <p:cNvPr id="26" name="Rectangle 2"/>
          <p:cNvSpPr>
            <a:spLocks noChangeArrowheads="1"/>
          </p:cNvSpPr>
          <p:nvPr/>
        </p:nvSpPr>
        <p:spPr bwMode="auto">
          <a:xfrm>
            <a:off x="2166783" y="295109"/>
            <a:ext cx="9662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0" name="Rectangle 29"/>
          <p:cNvSpPr/>
          <p:nvPr/>
        </p:nvSpPr>
        <p:spPr>
          <a:xfrm>
            <a:off x="7118441" y="5227536"/>
            <a:ext cx="93326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30%.</a:t>
            </a:r>
          </a:p>
        </p:txBody>
      </p:sp>
      <p:sp>
        <p:nvSpPr>
          <p:cNvPr id="31" name="Rectangle 30"/>
          <p:cNvSpPr/>
          <p:nvPr/>
        </p:nvSpPr>
        <p:spPr>
          <a:xfrm>
            <a:off x="1230288" y="5319247"/>
            <a:ext cx="54373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4013615" y="5258052"/>
            <a:ext cx="1023037"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p>
        </p:txBody>
      </p:sp>
      <p:graphicFrame>
        <p:nvGraphicFramePr>
          <p:cNvPr id="3" name="Table 2">
            <a:extLst>
              <a:ext uri="{FF2B5EF4-FFF2-40B4-BE49-F238E27FC236}">
                <a16:creationId xmlns:a16="http://schemas.microsoft.com/office/drawing/2014/main" id="{5558701B-D59F-8D78-C474-696F9C80E616}"/>
              </a:ext>
            </a:extLst>
          </p:cNvPr>
          <p:cNvGraphicFramePr>
            <a:graphicFrameLocks noGrp="1"/>
          </p:cNvGraphicFramePr>
          <p:nvPr>
            <p:extLst>
              <p:ext uri="{D42A27DB-BD31-4B8C-83A1-F6EECF244321}">
                <p14:modId xmlns:p14="http://schemas.microsoft.com/office/powerpoint/2010/main" val="1158256057"/>
              </p:ext>
            </p:extLst>
          </p:nvPr>
        </p:nvGraphicFramePr>
        <p:xfrm>
          <a:off x="2141177" y="1032559"/>
          <a:ext cx="9053484" cy="3932447"/>
        </p:xfrm>
        <a:graphic>
          <a:graphicData uri="http://schemas.openxmlformats.org/drawingml/2006/table">
            <a:tbl>
              <a:tblPr firstRow="1" firstCol="1" bandRow="1">
                <a:tableStyleId>{5A111915-BE36-4E01-A7E5-04B1672EAD32}</a:tableStyleId>
              </a:tblPr>
              <a:tblGrid>
                <a:gridCol w="2026226">
                  <a:extLst>
                    <a:ext uri="{9D8B030D-6E8A-4147-A177-3AD203B41FA5}">
                      <a16:colId xmlns:a16="http://schemas.microsoft.com/office/drawing/2014/main" val="2981117294"/>
                    </a:ext>
                  </a:extLst>
                </a:gridCol>
                <a:gridCol w="2843034">
                  <a:extLst>
                    <a:ext uri="{9D8B030D-6E8A-4147-A177-3AD203B41FA5}">
                      <a16:colId xmlns:a16="http://schemas.microsoft.com/office/drawing/2014/main" val="1323226021"/>
                    </a:ext>
                  </a:extLst>
                </a:gridCol>
                <a:gridCol w="4184224">
                  <a:extLst>
                    <a:ext uri="{9D8B030D-6E8A-4147-A177-3AD203B41FA5}">
                      <a16:colId xmlns:a16="http://schemas.microsoft.com/office/drawing/2014/main" val="1426433147"/>
                    </a:ext>
                  </a:extLst>
                </a:gridCol>
              </a:tblGrid>
              <a:tr h="500922">
                <a:tc gridSpan="3">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Bảng dữ liệu về số học sinh ở các khối lớp tham gia đại hội "Cháu ngoan Bác Hồ"</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944139"/>
                  </a:ext>
                </a:extLst>
              </a:tr>
              <a:tr h="552997">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Khối lớp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Số lượng</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Tỉ lệ phần trăm</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644154"/>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6</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664147"/>
                  </a:ext>
                </a:extLst>
              </a:tr>
              <a:tr h="500922">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12</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30%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3105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8</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8</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22%</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4657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260961"/>
                  </a:ext>
                </a:extLst>
              </a:tr>
              <a:tr h="500922">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Tổng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37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223253"/>
                  </a:ext>
                </a:extLst>
              </a:tr>
            </a:tbl>
          </a:graphicData>
        </a:graphic>
      </p:graphicFrame>
      <p:sp>
        <p:nvSpPr>
          <p:cNvPr id="2" name="Rectangle 1">
            <a:extLst>
              <a:ext uri="{FF2B5EF4-FFF2-40B4-BE49-F238E27FC236}">
                <a16:creationId xmlns:a16="http://schemas.microsoft.com/office/drawing/2014/main" id="{C074335E-F351-CBEF-4C1D-F90C9A17C040}"/>
              </a:ext>
            </a:extLst>
          </p:cNvPr>
          <p:cNvSpPr/>
          <p:nvPr/>
        </p:nvSpPr>
        <p:spPr>
          <a:xfrm>
            <a:off x="9034272"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87060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63443" y="3211505"/>
            <a:ext cx="5696620" cy="653685"/>
            <a:chOff x="5717309" y="83128"/>
            <a:chExt cx="7232073"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5717309" y="83128"/>
              <a:ext cx="7232073"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6785252" y="149994"/>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157" y="2696017"/>
            <a:ext cx="1721355" cy="1716292"/>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22106" y="81195"/>
            <a:ext cx="1698491" cy="1698491"/>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005704" y="26913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285976"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p>
        </p:txBody>
      </p:sp>
      <p:sp>
        <p:nvSpPr>
          <p:cNvPr id="26" name="Rectangle 25"/>
          <p:cNvSpPr/>
          <p:nvPr/>
        </p:nvSpPr>
        <p:spPr>
          <a:xfrm>
            <a:off x="1820597" y="52876"/>
            <a:ext cx="9597446" cy="500778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 đánh giá khả năng học Toán của học sinh lớp 7C, giáo viên bộ môn đã cho một nhóm học sinh làm bài kiểm tra và thống kê kết quả trong bảng sau: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848304" y="5778402"/>
            <a:ext cx="6030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p:cNvSpPr/>
          <p:nvPr/>
        </p:nvSpPr>
        <p:spPr>
          <a:xfrm>
            <a:off x="5898916" y="5742336"/>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271BE7C-1B22-D82A-2174-84718F3264BB}"/>
              </a:ext>
            </a:extLst>
          </p:cNvPr>
          <p:cNvGraphicFramePr>
            <a:graphicFrameLocks noGrp="1"/>
          </p:cNvGraphicFramePr>
          <p:nvPr>
            <p:extLst>
              <p:ext uri="{D42A27DB-BD31-4B8C-83A1-F6EECF244321}">
                <p14:modId xmlns:p14="http://schemas.microsoft.com/office/powerpoint/2010/main" val="1775347069"/>
              </p:ext>
            </p:extLst>
          </p:nvPr>
        </p:nvGraphicFramePr>
        <p:xfrm>
          <a:off x="6070718" y="1144294"/>
          <a:ext cx="5087253" cy="3901821"/>
        </p:xfrm>
        <a:graphic>
          <a:graphicData uri="http://schemas.openxmlformats.org/drawingml/2006/table">
            <a:tbl>
              <a:tblPr firstRow="1" firstCol="1" bandRow="1">
                <a:tableStyleId>{5A111915-BE36-4E01-A7E5-04B1672EAD32}</a:tableStyleId>
              </a:tblPr>
              <a:tblGrid>
                <a:gridCol w="1216517">
                  <a:extLst>
                    <a:ext uri="{9D8B030D-6E8A-4147-A177-3AD203B41FA5}">
                      <a16:colId xmlns:a16="http://schemas.microsoft.com/office/drawing/2014/main" val="3509108847"/>
                    </a:ext>
                  </a:extLst>
                </a:gridCol>
                <a:gridCol w="1658887">
                  <a:extLst>
                    <a:ext uri="{9D8B030D-6E8A-4147-A177-3AD203B41FA5}">
                      <a16:colId xmlns:a16="http://schemas.microsoft.com/office/drawing/2014/main" val="25653814"/>
                    </a:ext>
                  </a:extLst>
                </a:gridCol>
                <a:gridCol w="2211849">
                  <a:extLst>
                    <a:ext uri="{9D8B030D-6E8A-4147-A177-3AD203B41FA5}">
                      <a16:colId xmlns:a16="http://schemas.microsoft.com/office/drawing/2014/main" val="3625039876"/>
                    </a:ext>
                  </a:extLst>
                </a:gridCol>
              </a:tblGrid>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STT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Khả năng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25954"/>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Xuất sắc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99503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Tốt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44950"/>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87224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2828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72511"/>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241828"/>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7</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11737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5562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9</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780139"/>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10</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977968"/>
                  </a:ext>
                </a:extLst>
              </a:tr>
            </a:tbl>
          </a:graphicData>
        </a:graphic>
      </p:graphicFrame>
      <p:sp>
        <p:nvSpPr>
          <p:cNvPr id="5" name="TextBox 4">
            <a:extLst>
              <a:ext uri="{FF2B5EF4-FFF2-40B4-BE49-F238E27FC236}">
                <a16:creationId xmlns:a16="http://schemas.microsoft.com/office/drawing/2014/main" id="{06323EBE-663C-05C8-B411-FC6FA831F16E}"/>
              </a:ext>
            </a:extLst>
          </p:cNvPr>
          <p:cNvSpPr txBox="1"/>
          <p:nvPr/>
        </p:nvSpPr>
        <p:spPr>
          <a:xfrm>
            <a:off x="1825407" y="1648825"/>
            <a:ext cx="3985239"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7C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1B375D00-EE4E-CA0C-19D0-5A8902C3B11F}"/>
              </a:ext>
            </a:extLst>
          </p:cNvPr>
          <p:cNvSpPr/>
          <p:nvPr/>
        </p:nvSpPr>
        <p:spPr>
          <a:xfrm>
            <a:off x="9253728"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5374377"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p>
        </p:txBody>
      </p:sp>
    </p:spTree>
    <p:extLst>
      <p:ext uri="{BB962C8B-B14F-4D97-AF65-F5344CB8AC3E}">
        <p14:creationId xmlns:p14="http://schemas.microsoft.com/office/powerpoint/2010/main" val="2763388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childTnLst>
        </p:cTn>
      </p:par>
    </p:tnLst>
    <p:bldLst>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1153924" y="2951946"/>
            <a:ext cx="98841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Tổng số học sinh đăng kí là 64 lớn hơn nhiều so với sĩ số lớp là 45.</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1:</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89" cy="1815882"/>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lớp trưởng thống kê các bạn đăng kí câu lạc bộ của lớp 8A sĩ số 45 học sinh như sau: 18 bạn đăng kí CLB cầu lông, 10 bạn đăng kí CLB bóng bàn, 6 bạn đăng kí CLB khiêu vũ, 30 bạn đăng kí CLB bóng đá. Mỗi bạn chỉ đăng kí 1 CLB.</a:t>
            </a:r>
            <a:endParaRPr lang="en-US" alt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735326DE-F59F-32EE-B315-7E4CE2B26160}"/>
              </a:ext>
            </a:extLst>
          </p:cNvPr>
          <p:cNvSpPr/>
          <p:nvPr/>
        </p:nvSpPr>
        <p:spPr>
          <a:xfrm>
            <a:off x="9253728"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70957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6" name="Rectangle 5"/>
          <p:cNvSpPr/>
          <p:nvPr/>
        </p:nvSpPr>
        <p:spPr>
          <a:xfrm>
            <a:off x="1410345" y="1982031"/>
            <a:ext cx="9391974" cy="3025700"/>
          </a:xfrm>
          <a:prstGeom prst="rect">
            <a:avLst/>
          </a:prstGeom>
        </p:spPr>
        <p:txBody>
          <a:bodyPr wrap="square">
            <a:spAutoFit/>
          </a:bodyPr>
          <a:lstStyle/>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Hướng dẫn, hỗ trợ: GV giải đáp thắc mắc của HS để hiểu rõ nhiệm vụ.</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Xem lại kiến thức và các dạng bài tập đã làm trong tiết học. </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Làm các bài tập: Bài 4, 5 SGK trang 8 và bài tập SBT.</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Chuẩn bị bài: Bài 2. Mô tả và biểu diễn dữ liệu trên các bảng, biểu đồ.</a:t>
            </a:r>
          </a:p>
        </p:txBody>
      </p:sp>
      <p:sp>
        <p:nvSpPr>
          <p:cNvPr id="4" name="Rectangle 3">
            <a:extLst>
              <a:ext uri="{FF2B5EF4-FFF2-40B4-BE49-F238E27FC236}">
                <a16:creationId xmlns:a16="http://schemas.microsoft.com/office/drawing/2014/main" id="{B4A4C22F-5BA8-6180-0028-1CCC10202B8D}"/>
              </a:ext>
            </a:extLst>
          </p:cNvPr>
          <p:cNvSpPr/>
          <p:nvPr/>
        </p:nvSpPr>
        <p:spPr>
          <a:xfrm>
            <a:off x="9180576" y="5184648"/>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34190" y="2736502"/>
            <a:ext cx="102038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Chiều cao của bạn Dương là 190cm không phù hợp với một HS lớp 8 thông thường.</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0684043"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Cô giáo ghi lại chiều cao của các bạn nữ tổ 1 lớp 8A như sau:</a:t>
            </a:r>
          </a:p>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An cao 160cm, Bình cao 164cm, Dương cao 190cm, Hiền cao 165cm, Vân cao 170cm.</a:t>
            </a:r>
          </a:p>
        </p:txBody>
      </p:sp>
      <p:sp>
        <p:nvSpPr>
          <p:cNvPr id="2" name="Rectangle 1">
            <a:extLst>
              <a:ext uri="{FF2B5EF4-FFF2-40B4-BE49-F238E27FC236}">
                <a16:creationId xmlns:a16="http://schemas.microsoft.com/office/drawing/2014/main" id="{942E7120-4C9D-5AC8-E248-44728D511AA8}"/>
              </a:ext>
            </a:extLst>
          </p:cNvPr>
          <p:cNvSpPr/>
          <p:nvPr/>
        </p:nvSpPr>
        <p:spPr>
          <a:xfrm>
            <a:off x="9253728"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980397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120661" y="5207627"/>
            <a:ext cx="102038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Tỉnh Bình Dương có tỉ lệ tăng dân số là 14,74% lớn hơn 6%.</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6889"/>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3:</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92"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Hạnh ghi lại số liệu từ trang web https://gso.gov.vn về tỉ lệ tăng dân số của các tỉnh, thành phố vùng Đông Nam Bộ năm 2019. Tỉ lệ tăng dân số năm 2019 các tỉnh, thành phố ở Việt Nam đều dưới 6%.</a:t>
            </a:r>
          </a:p>
        </p:txBody>
      </p:sp>
      <p:graphicFrame>
        <p:nvGraphicFramePr>
          <p:cNvPr id="3" name="Table 2">
            <a:extLst>
              <a:ext uri="{FF2B5EF4-FFF2-40B4-BE49-F238E27FC236}">
                <a16:creationId xmlns:a16="http://schemas.microsoft.com/office/drawing/2014/main" id="{10C1A1F8-8C6F-8EE4-AEC1-F314B4617932}"/>
              </a:ext>
            </a:extLst>
          </p:cNvPr>
          <p:cNvGraphicFramePr>
            <a:graphicFrameLocks noGrp="1"/>
          </p:cNvGraphicFramePr>
          <p:nvPr>
            <p:extLst>
              <p:ext uri="{D42A27DB-BD31-4B8C-83A1-F6EECF244321}">
                <p14:modId xmlns:p14="http://schemas.microsoft.com/office/powerpoint/2010/main" val="525381746"/>
              </p:ext>
            </p:extLst>
          </p:nvPr>
        </p:nvGraphicFramePr>
        <p:xfrm>
          <a:off x="2358189" y="2261937"/>
          <a:ext cx="7347285" cy="2708148"/>
        </p:xfrm>
        <a:graphic>
          <a:graphicData uri="http://schemas.openxmlformats.org/drawingml/2006/table">
            <a:tbl>
              <a:tblPr firstRow="1" firstCol="1" bandRow="1">
                <a:tableStyleId>{5A111915-BE36-4E01-A7E5-04B1672EAD32}</a:tableStyleId>
              </a:tblPr>
              <a:tblGrid>
                <a:gridCol w="3673185">
                  <a:extLst>
                    <a:ext uri="{9D8B030D-6E8A-4147-A177-3AD203B41FA5}">
                      <a16:colId xmlns:a16="http://schemas.microsoft.com/office/drawing/2014/main" val="1384812326"/>
                    </a:ext>
                  </a:extLst>
                </a:gridCol>
                <a:gridCol w="3674100">
                  <a:extLst>
                    <a:ext uri="{9D8B030D-6E8A-4147-A177-3AD203B41FA5}">
                      <a16:colId xmlns:a16="http://schemas.microsoft.com/office/drawing/2014/main" val="1856697888"/>
                    </a:ext>
                  </a:extLst>
                </a:gridCol>
              </a:tblGrid>
              <a:tr h="403944">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Tỉnh</a:t>
                      </a:r>
                      <a:r>
                        <a:rPr lang="en-US" sz="2800" b="1" dirty="0">
                          <a:effectLst/>
                          <a:latin typeface="Times New Roman" panose="02020603050405020304" pitchFamily="18" charset="0"/>
                          <a:cs typeface="Times New Roman" panose="02020603050405020304" pitchFamily="18" charset="0"/>
                        </a:rPr>
                        <a:t>/Thành </a:t>
                      </a:r>
                      <a:r>
                        <a:rPr lang="en-US" sz="2800" b="1" dirty="0" err="1">
                          <a:effectLst/>
                          <a:latin typeface="Times New Roman" panose="02020603050405020304" pitchFamily="18" charset="0"/>
                          <a:cs typeface="Times New Roman" panose="02020603050405020304" pitchFamily="18" charset="0"/>
                        </a:rPr>
                        <a:t>phố</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lệ</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tăng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dân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63677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Bà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Rịa</a:t>
                      </a:r>
                      <a:r>
                        <a:rPr lang="en-US" sz="2800" b="0" dirty="0">
                          <a:effectLst/>
                          <a:latin typeface="Times New Roman" panose="02020603050405020304" pitchFamily="18" charset="0"/>
                          <a:cs typeface="Times New Roman" panose="02020603050405020304" pitchFamily="18" charset="0"/>
                        </a:rPr>
                        <a:t> – </a:t>
                      </a:r>
                      <a:r>
                        <a:rPr lang="en-US" sz="2800" b="0" dirty="0" err="1">
                          <a:effectLst/>
                          <a:latin typeface="Times New Roman" panose="02020603050405020304" pitchFamily="18" charset="0"/>
                          <a:cs typeface="Times New Roman" panose="02020603050405020304" pitchFamily="18" charset="0"/>
                        </a:rPr>
                        <a:t>Vũng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Tàu</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1,22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15960"/>
                  </a:ext>
                </a:extLst>
              </a:tr>
              <a:tr h="403944">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Bình </a:t>
                      </a:r>
                      <a:r>
                        <a:rPr lang="en-US" sz="2800" b="0" dirty="0" err="1">
                          <a:effectLst/>
                          <a:latin typeface="Times New Roman" panose="02020603050405020304" pitchFamily="18" charset="0"/>
                          <a:cs typeface="Times New Roman" panose="02020603050405020304" pitchFamily="18" charset="0"/>
                        </a:rPr>
                        <a:t>Phước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1,31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377405"/>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Bình Dương</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14,74</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5971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Đồng</a:t>
                      </a:r>
                      <a:r>
                        <a:rPr lang="en-US" sz="2800" b="0" dirty="0">
                          <a:effectLst/>
                          <a:latin typeface="Times New Roman" panose="02020603050405020304" pitchFamily="18" charset="0"/>
                          <a:cs typeface="Times New Roman" panose="02020603050405020304" pitchFamily="18" charset="0"/>
                        </a:rPr>
                        <a:t> Nai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1,92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679726"/>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Tây Ninh</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0,95</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256435"/>
                  </a:ext>
                </a:extLst>
              </a:tr>
            </a:tbl>
          </a:graphicData>
        </a:graphic>
      </p:graphicFrame>
      <p:sp>
        <p:nvSpPr>
          <p:cNvPr id="2" name="Rectangle 1">
            <a:extLst>
              <a:ext uri="{FF2B5EF4-FFF2-40B4-BE49-F238E27FC236}">
                <a16:creationId xmlns:a16="http://schemas.microsoft.com/office/drawing/2014/main" id="{E0A64F13-5675-FECC-1E4C-BE76C960A973}"/>
              </a:ext>
            </a:extLst>
          </p:cNvPr>
          <p:cNvSpPr/>
          <p:nvPr/>
        </p:nvSpPr>
        <p:spPr>
          <a:xfrm>
            <a:off x="9482328" y="5678424"/>
            <a:ext cx="2276856" cy="10607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45087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1384995"/>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không hợp lí trong những dữ liệu cho dưới đây.</a:t>
            </a: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 Danh sách email của các bạn trong đội văn nghệ lớp 8C như sau:</a:t>
            </a:r>
          </a:p>
          <a:p>
            <a:pPr algn="just"/>
            <a:endParaRPr lang="en-US" sz="2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B49DB34-7730-6967-38EC-5F39549BA7D5}"/>
              </a:ext>
            </a:extLst>
          </p:cNvPr>
          <p:cNvGraphicFramePr>
            <a:graphicFrameLocks noGrp="1"/>
          </p:cNvGraphicFramePr>
          <p:nvPr>
            <p:extLst>
              <p:ext uri="{D42A27DB-BD31-4B8C-83A1-F6EECF244321}">
                <p14:modId xmlns:p14="http://schemas.microsoft.com/office/powerpoint/2010/main" val="2265029439"/>
              </p:ext>
            </p:extLst>
          </p:nvPr>
        </p:nvGraphicFramePr>
        <p:xfrm>
          <a:off x="1077126" y="1277829"/>
          <a:ext cx="9725345" cy="2256790"/>
        </p:xfrm>
        <a:graphic>
          <a:graphicData uri="http://schemas.openxmlformats.org/drawingml/2006/table">
            <a:tbl>
              <a:tblPr firstRow="1" firstCol="1" bandRow="1">
                <a:tableStyleId>{5A111915-BE36-4E01-A7E5-04B1672EAD32}</a:tableStyleId>
              </a:tblPr>
              <a:tblGrid>
                <a:gridCol w="1367569">
                  <a:extLst>
                    <a:ext uri="{9D8B030D-6E8A-4147-A177-3AD203B41FA5}">
                      <a16:colId xmlns:a16="http://schemas.microsoft.com/office/drawing/2014/main" val="3070496580"/>
                    </a:ext>
                  </a:extLst>
                </a:gridCol>
                <a:gridCol w="3641956">
                  <a:extLst>
                    <a:ext uri="{9D8B030D-6E8A-4147-A177-3AD203B41FA5}">
                      <a16:colId xmlns:a16="http://schemas.microsoft.com/office/drawing/2014/main" val="2741714651"/>
                    </a:ext>
                  </a:extLst>
                </a:gridCol>
                <a:gridCol w="4715820">
                  <a:extLst>
                    <a:ext uri="{9D8B030D-6E8A-4147-A177-3AD203B41FA5}">
                      <a16:colId xmlns:a16="http://schemas.microsoft.com/office/drawing/2014/main" val="3664466890"/>
                    </a:ext>
                  </a:extLst>
                </a:gridCol>
              </a:tblGrid>
              <a:tr h="0">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Email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16919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Văn </a:t>
                      </a:r>
                      <a:r>
                        <a:rPr lang="en-US" sz="2800" dirty="0" err="1">
                          <a:effectLst/>
                          <a:latin typeface="Times New Roman" panose="02020603050405020304" pitchFamily="18" charset="0"/>
                          <a:cs typeface="Times New Roman" panose="02020603050405020304" pitchFamily="18" charset="0"/>
                        </a:rPr>
                        <a:t>Dương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Vanduong08@gmail.com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900148"/>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Chu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Thu </a:t>
                      </a:r>
                      <a:r>
                        <a:rPr lang="en-US" sz="2800" dirty="0" err="1">
                          <a:effectLst/>
                          <a:latin typeface="Times New Roman" panose="02020603050405020304" pitchFamily="18" charset="0"/>
                          <a:cs typeface="Times New Roman" panose="02020603050405020304" pitchFamily="18" charset="0"/>
                        </a:rPr>
                        <a:t>Hằng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thuhang_chu.vn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6551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Phạm Thị Mai 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maihuongpt@yahoo.com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539211"/>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Ngô Đức Tiến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Ductienngo2008@gmail.com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614840"/>
                  </a:ext>
                </a:extLst>
              </a:tr>
            </a:tbl>
          </a:graphicData>
        </a:graphic>
      </p:graphicFrame>
      <p:sp>
        <p:nvSpPr>
          <p:cNvPr id="4" name="TextBox 33">
            <a:extLst>
              <a:ext uri="{FF2B5EF4-FFF2-40B4-BE49-F238E27FC236}">
                <a16:creationId xmlns:a16="http://schemas.microsoft.com/office/drawing/2014/main" id="{A63D3135-6129-5099-BBAA-7042991DC2C4}"/>
              </a:ext>
            </a:extLst>
          </p:cNvPr>
          <p:cNvSpPr txBox="1"/>
          <p:nvPr/>
        </p:nvSpPr>
        <p:spPr>
          <a:xfrm>
            <a:off x="358589" y="3853091"/>
            <a:ext cx="10972620"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 Kết quả 5 bài kiểm tra môn Toán của bạn Dũng lần lười là: 8; -6; 7; 5; 9. </a:t>
            </a:r>
            <a:endParaRPr lang="en-US" sz="2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A4CEF15-33F4-7136-7AC0-11AD73302E7B}"/>
              </a:ext>
            </a:extLst>
          </p:cNvPr>
          <p:cNvSpPr/>
          <p:nvPr/>
        </p:nvSpPr>
        <p:spPr>
          <a:xfrm>
            <a:off x="9162288"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3">
            <a:extLst>
              <a:ext uri="{FF2B5EF4-FFF2-40B4-BE49-F238E27FC236}">
                <a16:creationId xmlns:a16="http://schemas.microsoft.com/office/drawing/2014/main" id="{2B794507-B02B-B0F3-D0A8-F9198479676A}"/>
              </a:ext>
            </a:extLst>
          </p:cNvPr>
          <p:cNvSpPr txBox="1"/>
          <p:nvPr/>
        </p:nvSpPr>
        <p:spPr>
          <a:xfrm>
            <a:off x="609600" y="588056"/>
            <a:ext cx="10571746"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thuhang_chu.vn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email.</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8" name="TextBox 14">
            <a:extLst>
              <a:ext uri="{FF2B5EF4-FFF2-40B4-BE49-F238E27FC236}">
                <a16:creationId xmlns:a16="http://schemas.microsoft.com/office/drawing/2014/main" id="{22A67AD7-1470-4E83-7E3E-50A6E991A770}"/>
              </a:ext>
            </a:extLst>
          </p:cNvPr>
          <p:cNvSpPr txBox="1"/>
          <p:nvPr/>
        </p:nvSpPr>
        <p:spPr>
          <a:xfrm>
            <a:off x="609600" y="2163964"/>
            <a:ext cx="10514604"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8460" y="26582"/>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2" name="Rectangle 1">
            <a:extLst>
              <a:ext uri="{FF2B5EF4-FFF2-40B4-BE49-F238E27FC236}">
                <a16:creationId xmlns:a16="http://schemas.microsoft.com/office/drawing/2014/main" id="{718DD58D-3097-9231-A2BC-49CA46DBF51C}"/>
              </a:ext>
            </a:extLst>
          </p:cNvPr>
          <p:cNvSpPr/>
          <p:nvPr/>
        </p:nvSpPr>
        <p:spPr>
          <a:xfrm>
            <a:off x="9107424"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891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2677656"/>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VD</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Để chuẩn bị cho năm học mới, một công ty may thiết kế mẫu đồng phục cho học sinh của một trường trung học cơ sở. Công ty đã hỏi ý kiến của 50 học sinh lớp 6 về mẫu đồng phục đã thiết kế và nhận được kết quả là có 40 học sinh thích mẫu đồng phục đó. Từ đó, công ty đưa ra kết luận rằng có 80% số học sinh của trường thích mẫu đồng phục đó. Theo em, công ty may đưa ra kết luận như thế thì có hợp lí không? Vì sao?</a:t>
            </a:r>
            <a:endParaRPr lang="en-US" sz="2800" dirty="0">
              <a:latin typeface="Times New Roman" panose="02020603050405020304" pitchFamily="18" charset="0"/>
              <a:cs typeface="Times New Roman" panose="02020603050405020304" pitchFamily="18" charset="0"/>
            </a:endParaRPr>
          </a:p>
        </p:txBody>
      </p:sp>
      <p:sp>
        <p:nvSpPr>
          <p:cNvPr id="4" name="TextBox 33">
            <a:extLst>
              <a:ext uri="{FF2B5EF4-FFF2-40B4-BE49-F238E27FC236}">
                <a16:creationId xmlns:a16="http://schemas.microsoft.com/office/drawing/2014/main" id="{A63D3135-6129-5099-BBAA-7042991DC2C4}"/>
              </a:ext>
            </a:extLst>
          </p:cNvPr>
          <p:cNvSpPr txBox="1"/>
          <p:nvPr/>
        </p:nvSpPr>
        <p:spPr>
          <a:xfrm>
            <a:off x="358589" y="3072206"/>
            <a:ext cx="10972620" cy="1815882"/>
          </a:xfrm>
          <a:prstGeom prst="rect">
            <a:avLst/>
          </a:prstGeom>
          <a:noFill/>
        </p:spPr>
        <p:txBody>
          <a:bodyPr wrap="square">
            <a:spAutoFit/>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Kết luận mà công ty may nêu ra là không hợp lí vì đối tượng hỏi ý kiến chỉ là những học sinh lớp 6 không đảm bảo tính đại diện cho toàn bộ học sinh của trường trung học cơ sở (ở các khối lớp 6, 7, 8, 9) </a:t>
            </a:r>
            <a:endParaRPr lang="en-US" sz="2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F307529-1AF2-836C-B09F-A841D4EC457B}"/>
              </a:ext>
            </a:extLst>
          </p:cNvPr>
          <p:cNvSpPr/>
          <p:nvPr/>
        </p:nvSpPr>
        <p:spPr>
          <a:xfrm>
            <a:off x="9171432" y="5349240"/>
            <a:ext cx="2313432" cy="1508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00305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058478" y="-614738"/>
            <a:ext cx="3429000" cy="3429000"/>
          </a:xfrm>
          <a:prstGeom prst="rect">
            <a:avLst/>
          </a:prstGeom>
        </p:spPr>
      </p:pic>
      <p:sp>
        <p:nvSpPr>
          <p:cNvPr id="3" name="Rectangle 2"/>
          <p:cNvSpPr/>
          <p:nvPr/>
        </p:nvSpPr>
        <p:spPr>
          <a:xfrm>
            <a:off x="885496" y="1305911"/>
            <a:ext cx="10421007" cy="4679294"/>
          </a:xfrm>
          <a:prstGeom prst="rect">
            <a:avLst/>
          </a:prstGeom>
        </p:spPr>
        <p:txBody>
          <a:bodyPr wrap="square">
            <a:spAutoFit/>
          </a:bodyPr>
          <a:lstStyle/>
          <a:p>
            <a:pPr algn="just">
              <a:lnSpc>
                <a:spcPct val="200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Để đánh giá tính hợp lí của dữ liệu, ta cần đưa ra các tiêu chí đánh giá, chẳng hạn như dữ liệu phải:</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Đúng định dạng;</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Nằm trong phạm vi dự kiến;</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Phải có tính đại diện đối với vấn đề cần thống kê.</a:t>
            </a:r>
          </a:p>
        </p:txBody>
      </p:sp>
      <p:sp>
        <p:nvSpPr>
          <p:cNvPr id="2" name="Rectangle 1">
            <a:extLst>
              <a:ext uri="{FF2B5EF4-FFF2-40B4-BE49-F238E27FC236}">
                <a16:creationId xmlns:a16="http://schemas.microsoft.com/office/drawing/2014/main" id="{3B414237-5C26-A3CE-D0E4-93D99BAF619A}"/>
              </a:ext>
            </a:extLst>
          </p:cNvPr>
          <p:cNvSpPr/>
          <p:nvPr/>
        </p:nvSpPr>
        <p:spPr>
          <a:xfrm>
            <a:off x="9409176" y="5623560"/>
            <a:ext cx="2048256" cy="1234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1295</TotalTime>
  <Words>2520</Words>
  <Application>Microsoft Office PowerPoint</Application>
  <PresentationFormat>Widescreen</PresentationFormat>
  <Paragraphs>295</Paragraphs>
  <Slides>30</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.VnTime</vt:lpstr>
      <vt:lpstr>A2.Jovis-Doanvandai-San</vt:lpstr>
      <vt:lpstr>Arial</vt:lpstr>
      <vt:lpstr>Calibri</vt:lpstr>
      <vt:lpstr>Calibri Light</vt:lpstr>
      <vt:lpstr>Times New Roman</vt:lpstr>
      <vt:lpstr>Office Theme</vt:lpstr>
      <vt:lpstr>1_Office Theme</vt:lpstr>
      <vt:lpstr>PowerPoint Presentation</vt:lpstr>
      <vt:lpstr>TRÒ CHƠI “TÌM ĐIỂM KHÔNG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CHU THU</cp:lastModifiedBy>
  <cp:revision>97</cp:revision>
  <dcterms:created xsi:type="dcterms:W3CDTF">2021-06-07T13:44:30Z</dcterms:created>
  <dcterms:modified xsi:type="dcterms:W3CDTF">2024-03-21T02:46:13Z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