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16.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17.xml" ContentType="application/vnd.openxmlformats-officedocument.presentationml.notesSlide+xml"/>
  <Override PartName="/ppt/comments/comment13.xml" ContentType="application/vnd.openxmlformats-officedocument.presentationml.comments+xml"/>
  <Override PartName="/ppt/notesSlides/notesSlide18.xml" ContentType="application/vnd.openxmlformats-officedocument.presentationml.notesSlide+xml"/>
  <Override PartName="/ppt/comments/comment1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604" r:id="rId2"/>
    <p:sldId id="456" r:id="rId3"/>
    <p:sldId id="271" r:id="rId4"/>
    <p:sldId id="609" r:id="rId5"/>
    <p:sldId id="256" r:id="rId6"/>
    <p:sldId id="262" r:id="rId7"/>
    <p:sldId id="257" r:id="rId8"/>
    <p:sldId id="259" r:id="rId9"/>
    <p:sldId id="260" r:id="rId10"/>
    <p:sldId id="610" r:id="rId11"/>
    <p:sldId id="483" r:id="rId12"/>
    <p:sldId id="578" r:id="rId13"/>
    <p:sldId id="611" r:id="rId14"/>
    <p:sldId id="575" r:id="rId15"/>
    <p:sldId id="577" r:id="rId16"/>
    <p:sldId id="579" r:id="rId17"/>
    <p:sldId id="618" r:id="rId18"/>
    <p:sldId id="581" r:id="rId19"/>
    <p:sldId id="619" r:id="rId20"/>
    <p:sldId id="620" r:id="rId21"/>
    <p:sldId id="613" r:id="rId22"/>
    <p:sldId id="616" r:id="rId23"/>
    <p:sldId id="617" r:id="rId24"/>
    <p:sldId id="614" r:id="rId25"/>
    <p:sldId id="584" r:id="rId26"/>
    <p:sldId id="585" r:id="rId27"/>
    <p:sldId id="586" r:id="rId28"/>
    <p:sldId id="587" r:id="rId29"/>
    <p:sldId id="588" r:id="rId30"/>
    <p:sldId id="589" r:id="rId31"/>
    <p:sldId id="484" r:id="rId32"/>
    <p:sldId id="605" r:id="rId33"/>
    <p:sldId id="621" r:id="rId34"/>
    <p:sldId id="606" r:id="rId35"/>
    <p:sldId id="543" r:id="rId36"/>
    <p:sldId id="607" r:id="rId37"/>
    <p:sldId id="608" r:id="rId38"/>
    <p:sldId id="576"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Kiều Thị Phương Thuỷ" initials="KTPT" lastIdx="18" clrIdx="2">
    <p:extLst>
      <p:ext uri="{19B8F6BF-5375-455C-9EA6-DF929625EA0E}">
        <p15:presenceInfo xmlns:p15="http://schemas.microsoft.com/office/powerpoint/2012/main" userId="S::phuongthuy@office365vn.org::21d9696b-2f94-4079-97fd-f009f3b7397b" providerId="AD"/>
      </p:ext>
    </p:extLst>
  </p:cmAuthor>
  <p:cmAuthor id="4" name="Thu Trang" initials="TT" lastIdx="5" clrIdx="3">
    <p:extLst>
      <p:ext uri="{19B8F6BF-5375-455C-9EA6-DF929625EA0E}">
        <p15:presenceInfo xmlns:p15="http://schemas.microsoft.com/office/powerpoint/2012/main" userId="07b9ec9bca0493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BCD43"/>
    <a:srgbClr val="02023C"/>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8"/>
  </p:normalViewPr>
  <p:slideViewPr>
    <p:cSldViewPr>
      <p:cViewPr varScale="1">
        <p:scale>
          <a:sx n="114" d="100"/>
          <a:sy n="114" d="100"/>
        </p:scale>
        <p:origin x="590" y="86"/>
      </p:cViewPr>
      <p:guideLst>
        <p:guide orient="horz" pos="1620"/>
        <p:guide pos="2880"/>
      </p:guideLst>
    </p:cSldViewPr>
  </p:slideViewPr>
  <p:notesTextViewPr>
    <p:cViewPr>
      <p:scale>
        <a:sx n="1" d="1"/>
        <a:sy n="1" d="1"/>
      </p:scale>
      <p:origin x="0" y="0"/>
    </p:cViewPr>
  </p:notesTextViewPr>
  <p:sorterViewPr>
    <p:cViewPr>
      <p:scale>
        <a:sx n="100" d="100"/>
        <a:sy n="100" d="100"/>
      </p:scale>
      <p:origin x="0" y="-2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7-24T14:09:13.725" idx="1">
    <p:pos x="10" y="10"/>
    <p:text>Nhiều địa phương ko có thiết bị chiếu trực tiếp bài của HS, do đó cần làm thêm slide bài giải của HĐ 3 ạ</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3-07-24T16:10:44.178" idx="14">
    <p:pos x="2151" y="784"/>
    <p:text>Trên hình Bc dài hơn AM</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3-07-24T16:18:24.963" idx="15">
    <p:pos x="1915" y="2486"/>
    <p:text>Thiếu hình vẽ</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23-07-24T16:18:24.963" idx="15">
    <p:pos x="1915" y="2486"/>
    <p:text>Thiếu hình vẽ</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3-07-24T16:19:26.152" idx="16">
    <p:pos x="10" y="10"/>
    <p:text>Đề bài nhắc đến hình 16 thì phải để luôn hình cùng với đề, vì là toán có nội dung thực tế nên thêm cây và cọc vào cho sinh động. mình để hình ở slide cuối</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3-07-24T16:24:08.843" idx="17">
    <p:pos x="2129" y="132"/>
    <p:text>Hình vẽ thiếu kí hiệu vuông góc</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7-24T14:22:07.107" idx="2">
    <p:pos x="10" y="10"/>
    <p:text>Mình đã sửa lại hiệu ứng cho mất dấu ... khi trình chiếu bài, tuy nhiên văn bản vẫn đánh trong Equation cần đưa ra ngoài word trong text box "Trong tam giác ABD)</p:text>
    <p:extLst>
      <p:ext uri="{C676402C-5697-4E1C-873F-D02D1690AC5C}">
        <p15:threadingInfo xmlns:p15="http://schemas.microsoft.com/office/powerpoint/2012/main" timeZoneBias="-420"/>
      </p:ext>
    </p:extLst>
  </p:cm>
  <p:cm authorId="4" dt="2023-07-24T18:30:32.381" idx="1">
    <p:pos x="106" y="106"/>
    <p:text>cần chèn thêm hình vẽ của bài toán</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3-07-24T14:29:17.006" idx="3">
    <p:pos x="10" y="10"/>
    <p:text>Cần có hình vẽ hướng dẫn mới có giá trị</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3-07-24T14:29:17.006" idx="3">
    <p:pos x="10" y="10"/>
    <p:text>Cần có hình vẽ hướng dẫn mới có giá trị</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3-07-24T14:40:04.218" idx="7">
    <p:pos x="8862" y="-972"/>
    <p:text>Cần có nội dung CM để trình chiếu HD cho Hs</p:text>
    <p:extLst>
      <p:ext uri="{C676402C-5697-4E1C-873F-D02D1690AC5C}">
        <p15:threadingInfo xmlns:p15="http://schemas.microsoft.com/office/powerpoint/2012/main" timeZoneBias="-420"/>
      </p:ext>
    </p:extLst>
  </p:cm>
  <p:cm authorId="4" dt="2023-07-24T18:38:20.768" idx="4">
    <p:pos x="10" y="10"/>
    <p:text>Cô copy hình trong GPS vào để làm hiệu ứng cho thuận lợi cô nhé, ko để dạng picture</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3-07-24T14:41:12.238" idx="8">
    <p:pos x="10" y="10"/>
    <p:text>Thay đổi nền, tránh có những đường kẻ ko cần thiết</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3-07-24T14:45:00.121" idx="11">
    <p:pos x="10" y="10"/>
    <p:text>Nên thay đổi đề bài thành: Cho hình vẽ sau. Dựa vào ĐL Talet và hệ quả của ĐL Talet hãy viết các đoạn thẳng tỉ lệ</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3-07-24T14:43:18.654" idx="10">
    <p:pos x="10" y="10"/>
    <p:text>Cho hình vẽ sau. Dựa vào ĐL Talet và hệ quả của ĐL Talet hãy viết các đoạn thẳng tỉ lệ</p:text>
    <p:extLst>
      <p:ext uri="{C676402C-5697-4E1C-873F-D02D1690AC5C}">
        <p15:threadingInfo xmlns:p15="http://schemas.microsoft.com/office/powerpoint/2012/main" timeZoneBias="-420"/>
      </p:ext>
    </p:extLst>
  </p:cm>
  <p:cm authorId="4" dt="2023-07-24T18:39:08.706" idx="5">
    <p:pos x="2365" y="763"/>
    <p:text>Mình đã sửa nét vẽ cho đậm hơn. cô để độ rộng của line khoảng 2 1/4 là đẹp</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3-07-24T14:46:15.060" idx="12">
    <p:pos x="10" y="10"/>
    <p:text>Cho hình vẽ sau. hãy viết các đoạn thẳng tỉ lệ</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7/31/2024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r>
              <a:rPr lang="en-VN"/>
              <a:t>au khi đọc đề, mời HS lên bảng vẽ hình, quan sát hình trên bảng để chiếu hướng dẫn</a:t>
            </a:r>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427121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1448317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BỔ SUNG TRONG W PHẦN ĐẶT VẤN ĐỀ VÀ GIẢI QUYẾT VẤN ĐỀ</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422037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KHÔNG KHỚP VỚI W – TRONG W YÊU CẦU ĐỌC VÀ VIẾT HỆ QUẢ - PPT ĐƯA BT VÀ CHỨNG MINH</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193827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Sau khi kẻ song song, GV viết phần hướng dẫn chứng mình bằng sơ đồ ngược lên bảng</a:t>
            </a:r>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516291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61674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Mời HS lên bảng vẽ hình và ghi GT - KL</a:t>
            </a:r>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33825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2986841-B6E9-4602-99D2-E5DE711450F7}" type="slidenum">
              <a:rPr lang="en-US" smtClean="0"/>
              <a:t>37</a:t>
            </a:fld>
            <a:endParaRPr lang="en-US"/>
          </a:p>
        </p:txBody>
      </p:sp>
    </p:spTree>
    <p:extLst>
      <p:ext uri="{BB962C8B-B14F-4D97-AF65-F5344CB8AC3E}">
        <p14:creationId xmlns:p14="http://schemas.microsoft.com/office/powerpoint/2010/main" val="2344233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Thầy, cô chọn lì xì ra câu hỏi. </a:t>
            </a:r>
            <a:r>
              <a:rPr lang="en-US" err="1"/>
              <a:t>Ấ</a:t>
            </a:r>
            <a:r>
              <a:rPr lang="en-VN"/>
              <a:t>n vào hoa đào/ mai ra bài mới</a:t>
            </a:r>
          </a:p>
        </p:txBody>
      </p:sp>
      <p:sp>
        <p:nvSpPr>
          <p:cNvPr id="4" name="Slide Number Placeholder 3"/>
          <p:cNvSpPr>
            <a:spLocks noGrp="1"/>
          </p:cNvSpPr>
          <p:nvPr>
            <p:ph type="sldNum" sz="quarter" idx="5"/>
          </p:nvPr>
        </p:nvSpPr>
        <p:spPr/>
        <p:txBody>
          <a:bodyPr/>
          <a:lstStyle/>
          <a:p>
            <a:fld id="{D2986841-B6E9-4602-99D2-E5DE711450F7}" type="slidenum">
              <a:rPr lang="en-US" smtClean="0"/>
              <a:t>5</a:t>
            </a:fld>
            <a:endParaRPr lang="en-US"/>
          </a:p>
        </p:txBody>
      </p:sp>
    </p:spTree>
    <p:extLst>
      <p:ext uri="{BB962C8B-B14F-4D97-AF65-F5344CB8AC3E}">
        <p14:creationId xmlns:p14="http://schemas.microsoft.com/office/powerpoint/2010/main" val="243382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r>
              <a:rPr lang="en-VN"/>
              <a:t>hầy cô ấn vào câu trả lời, hoá đỏ là sai, hoá xanh là đúng. </a:t>
            </a:r>
            <a:r>
              <a:rPr lang="en-US" err="1"/>
              <a:t>Ấ</a:t>
            </a:r>
            <a:r>
              <a:rPr lang="en-VN"/>
              <a:t>n vào thần tài để quay lại chỗ chọn lì xì</a:t>
            </a:r>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226115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66361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237941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VN"/>
              <a:t>hầy cô ấn vào câu trả lời, hoá đỏ là sai, hoá xanh là đúng. </a:t>
            </a:r>
            <a:r>
              <a:rPr lang="en-US" err="1"/>
              <a:t>Ấ</a:t>
            </a:r>
            <a:r>
              <a:rPr lang="en-VN"/>
              <a:t>n vào thần tài để quay lại chỗ chọn lì xì</a:t>
            </a:r>
          </a:p>
          <a:p>
            <a:endParaRPr lang="en-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77201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HS báo cáo (tuỳ theo lực học của lớp mà cho HS làm vào vở và báo cáo trên bảng hay HS làm vào PP báo cáo) chiếu bài làm học sinh</a:t>
            </a:r>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25044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THIẾU ĐỒNG HỒ</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211219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r>
              <a:rPr lang="en-VN"/>
              <a:t>au khi đọc đề, mời HS lên bảng vẽ hình, quan sát hình trên bảng để chiếu hướng dẫn</a:t>
            </a:r>
          </a:p>
        </p:txBody>
      </p:sp>
      <p:sp>
        <p:nvSpPr>
          <p:cNvPr id="4" name="Slide Number Placeholder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157775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7/31/2024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image" Target="../media/image43.png"/><Relationship Id="rId9"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47.png"/><Relationship Id="rId7" Type="http://schemas.openxmlformats.org/officeDocument/2006/relationships/oleObject" Target="../embeddings/oleObject7.bin"/><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wmf"/><Relationship Id="rId11" Type="http://schemas.openxmlformats.org/officeDocument/2006/relationships/image" Target="../media/image25.png"/><Relationship Id="rId5" Type="http://schemas.openxmlformats.org/officeDocument/2006/relationships/oleObject" Target="../embeddings/oleObject6.bin"/><Relationship Id="rId10" Type="http://schemas.openxmlformats.org/officeDocument/2006/relationships/image" Target="../media/image29.emf"/><Relationship Id="rId4" Type="http://schemas.openxmlformats.org/officeDocument/2006/relationships/image" Target="../media/image48.png"/><Relationship Id="rId9"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33.wmf"/><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32.w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png"/><Relationship Id="rId5" Type="http://schemas.openxmlformats.org/officeDocument/2006/relationships/image" Target="../media/image34.png"/><Relationship Id="rId10" Type="http://schemas.openxmlformats.org/officeDocument/2006/relationships/image" Target="../media/image41.wmf"/><Relationship Id="rId4" Type="http://schemas.openxmlformats.org/officeDocument/2006/relationships/notesSlide" Target="../notesSlides/notesSlide8.xml"/><Relationship Id="rId9"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oleObject" Target="../embeddings/oleObject13.bin"/><Relationship Id="rId4" Type="http://schemas.openxmlformats.org/officeDocument/2006/relationships/image" Target="../media/image42.wmf"/><Relationship Id="rId9"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omments" Target="../comments/comment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wmf"/><Relationship Id="rId5" Type="http://schemas.openxmlformats.org/officeDocument/2006/relationships/oleObject" Target="../embeddings/oleObject15.bin"/><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22.png"/><Relationship Id="rId7" Type="http://schemas.openxmlformats.org/officeDocument/2006/relationships/image" Target="../media/image52.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72.png"/><Relationship Id="rId4" Type="http://schemas.openxmlformats.org/officeDocument/2006/relationships/image" Target="../media/image51.jpg"/><Relationship Id="rId9" Type="http://schemas.openxmlformats.org/officeDocument/2006/relationships/image" Target="../media/image53.wmf"/></Relationships>
</file>

<file path=ppt/slides/_rels/slide22.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4.png"/><Relationship Id="rId7" Type="http://schemas.openxmlformats.org/officeDocument/2006/relationships/oleObject" Target="../embeddings/oleObject20.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wmf"/><Relationship Id="rId5" Type="http://schemas.openxmlformats.org/officeDocument/2006/relationships/oleObject" Target="../embeddings/oleObject19.bin"/><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8.png"/><Relationship Id="rId7" Type="http://schemas.openxmlformats.org/officeDocument/2006/relationships/oleObject" Target="../embeddings/oleObject22.bin"/><Relationship Id="rId12" Type="http://schemas.openxmlformats.org/officeDocument/2006/relationships/image" Target="../media/image62.wmf"/><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59.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61.wmf"/><Relationship Id="rId4" Type="http://schemas.openxmlformats.org/officeDocument/2006/relationships/image" Target="../media/image80.png"/><Relationship Id="rId9"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oleObject" Target="../embeddings/oleObject25.bin"/></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omments" Target="../comments/comment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oleObject" Target="../embeddings/oleObject26.bin"/><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omments" Target="../comments/comment6.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67.wmf"/><Relationship Id="rId7" Type="http://schemas.openxmlformats.org/officeDocument/2006/relationships/image" Target="../media/image70.png"/><Relationship Id="rId2" Type="http://schemas.openxmlformats.org/officeDocument/2006/relationships/oleObject" Target="../embeddings/oleObject27.bin"/><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oleObject" Target="../embeddings/oleObject28.bin"/></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oleObject" Target="../embeddings/oleObject29.bin"/><Relationship Id="rId7" Type="http://schemas.openxmlformats.org/officeDocument/2006/relationships/image" Target="../media/image73.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2.wmf"/><Relationship Id="rId5" Type="http://schemas.openxmlformats.org/officeDocument/2006/relationships/oleObject" Target="../embeddings/oleObject30.bin"/><Relationship Id="rId4" Type="http://schemas.openxmlformats.org/officeDocument/2006/relationships/image" Target="../media/image71.wmf"/><Relationship Id="rId9" Type="http://schemas.openxmlformats.org/officeDocument/2006/relationships/comments" Target="../comments/comment8.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comments" Target="../comments/comment9.xm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wmf"/></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104.png"/><Relationship Id="rId7" Type="http://schemas.openxmlformats.org/officeDocument/2006/relationships/oleObject" Target="../embeddings/oleObject33.bin"/><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wmf"/><Relationship Id="rId11" Type="http://schemas.openxmlformats.org/officeDocument/2006/relationships/comments" Target="../comments/comment10.xml"/><Relationship Id="rId5" Type="http://schemas.openxmlformats.org/officeDocument/2006/relationships/oleObject" Target="../embeddings/oleObject32.bin"/><Relationship Id="rId10" Type="http://schemas.openxmlformats.org/officeDocument/2006/relationships/image" Target="../media/image82.wmf"/><Relationship Id="rId4" Type="http://schemas.openxmlformats.org/officeDocument/2006/relationships/image" Target="../media/image79.png"/><Relationship Id="rId9"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4.wmf"/><Relationship Id="rId4" Type="http://schemas.openxmlformats.org/officeDocument/2006/relationships/oleObject" Target="../embeddings/oleObject35.bin"/></Relationships>
</file>

<file path=ppt/slides/_rels/slide33.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5.png"/><Relationship Id="rId7" Type="http://schemas.openxmlformats.org/officeDocument/2006/relationships/oleObject" Target="../embeddings/oleObject37.bin"/><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86.wmf"/><Relationship Id="rId11" Type="http://schemas.openxmlformats.org/officeDocument/2006/relationships/comments" Target="../comments/comment11.xml"/><Relationship Id="rId5" Type="http://schemas.openxmlformats.org/officeDocument/2006/relationships/oleObject" Target="../embeddings/oleObject36.bin"/><Relationship Id="rId10" Type="http://schemas.openxmlformats.org/officeDocument/2006/relationships/image" Target="../media/image88.wmf"/><Relationship Id="rId4" Type="http://schemas.openxmlformats.org/officeDocument/2006/relationships/image" Target="../media/image112.png"/><Relationship Id="rId9" Type="http://schemas.openxmlformats.org/officeDocument/2006/relationships/oleObject" Target="../embeddings/oleObject38.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85.png"/><Relationship Id="rId7" Type="http://schemas.openxmlformats.org/officeDocument/2006/relationships/image" Target="../media/image90.wmf"/><Relationship Id="rId12" Type="http://schemas.openxmlformats.org/officeDocument/2006/relationships/comments" Target="../comments/comment12.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oleObject" Target="../embeddings/oleObject40.bin"/><Relationship Id="rId11" Type="http://schemas.openxmlformats.org/officeDocument/2006/relationships/image" Target="../media/image92.wmf"/><Relationship Id="rId5" Type="http://schemas.openxmlformats.org/officeDocument/2006/relationships/image" Target="../media/image89.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91.wmf"/></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comments" Target="../comments/comment13.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image" Target="../media/image23.jpg"/><Relationship Id="rId7" Type="http://schemas.openxmlformats.org/officeDocument/2006/relationships/image" Target="../media/image97.wmf"/><Relationship Id="rId12" Type="http://schemas.openxmlformats.org/officeDocument/2006/relationships/comments" Target="../comments/comment1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oleObject" Target="../embeddings/oleObject43.bin"/><Relationship Id="rId11" Type="http://schemas.openxmlformats.org/officeDocument/2006/relationships/image" Target="../media/image99.wmf"/><Relationship Id="rId5" Type="http://schemas.openxmlformats.org/officeDocument/2006/relationships/image" Target="../media/image96.png"/><Relationship Id="rId10" Type="http://schemas.openxmlformats.org/officeDocument/2006/relationships/oleObject" Target="../embeddings/oleObject45.bin"/><Relationship Id="rId4" Type="http://schemas.openxmlformats.org/officeDocument/2006/relationships/image" Target="../media/image122.png"/><Relationship Id="rId9" Type="http://schemas.openxmlformats.org/officeDocument/2006/relationships/image" Target="../media/image98.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slide" Target="slide8.xml"/><Relationship Id="rId4" Type="http://schemas.openxmlformats.org/officeDocument/2006/relationships/slide" Target="slide10.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9.png"/><Relationship Id="rId3" Type="http://schemas.openxmlformats.org/officeDocument/2006/relationships/slide" Target="slide5.xml"/><Relationship Id="rId7" Type="http://schemas.openxmlformats.org/officeDocument/2006/relationships/oleObject" Target="../embeddings/oleObject2.bin"/><Relationship Id="rId12"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7.wmf"/><Relationship Id="rId4" Type="http://schemas.openxmlformats.org/officeDocument/2006/relationships/image" Target="../media/image14.png"/><Relationship Id="rId9"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5.xml"/><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54336" y="1880693"/>
            <a:ext cx="5309082" cy="1754326"/>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ĐỊNH LÍ THALÈS </a:t>
            </a:r>
          </a:p>
          <a:p>
            <a:pPr algn="ctr"/>
            <a:r>
              <a:rPr lang="en-US" sz="5400" b="1">
                <a:ln w="22225">
                  <a:solidFill>
                    <a:schemeClr val="accent2"/>
                  </a:solidFill>
                  <a:prstDash val="solid"/>
                </a:ln>
                <a:solidFill>
                  <a:schemeClr val="accent2">
                    <a:lumMod val="40000"/>
                    <a:lumOff val="60000"/>
                  </a:schemeClr>
                </a:solidFill>
              </a:rPr>
              <a:t>TRONG TAM GIÁC</a:t>
            </a: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2"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6258" y="143647"/>
            <a:ext cx="2972993"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VIII</a:t>
            </a:r>
          </a:p>
        </p:txBody>
      </p:sp>
      <p:sp>
        <p:nvSpPr>
          <p:cNvPr id="10"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240A27-2685-3E42-AD90-ECC57331B4EE}"/>
              </a:ext>
            </a:extLst>
          </p:cNvPr>
          <p:cNvSpPr/>
          <p:nvPr/>
        </p:nvSpPr>
        <p:spPr>
          <a:xfrm>
            <a:off x="2666948" y="608971"/>
            <a:ext cx="5592941" cy="1177245"/>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ĐỒNG DẠNG.</a:t>
            </a:r>
          </a:p>
          <a:p>
            <a:pPr algn="ctr"/>
            <a:r>
              <a:rPr lang="en-US" sz="3600" b="1">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 ĐỒNG DẠNG.</a:t>
            </a:r>
          </a:p>
        </p:txBody>
      </p:sp>
    </p:spTree>
    <p:extLst>
      <p:ext uri="{BB962C8B-B14F-4D97-AF65-F5344CB8AC3E}">
        <p14:creationId xmlns:p14="http://schemas.microsoft.com/office/powerpoint/2010/main" val="2274870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FF7264-853F-6E47-804A-641B836BAE06}"/>
              </a:ext>
            </a:extLst>
          </p:cNvPr>
          <p:cNvSpPr txBox="1"/>
          <p:nvPr/>
        </p:nvSpPr>
        <p:spPr>
          <a:xfrm>
            <a:off x="730981" y="364288"/>
            <a:ext cx="4876800" cy="3554819"/>
          </a:xfrm>
          <a:prstGeom prst="rect">
            <a:avLst/>
          </a:prstGeom>
          <a:noFill/>
        </p:spPr>
        <p:txBody>
          <a:bodyPr wrap="square">
            <a:spAutoFit/>
          </a:bodyPr>
          <a:lstStyle/>
          <a:p>
            <a:pPr algn="just">
              <a:lnSpc>
                <a:spcPct val="150000"/>
              </a:lnSpc>
            </a:pPr>
            <a:r>
              <a:rPr lang="en-US" sz="3000" dirty="0" err="1">
                <a:solidFill>
                  <a:srgbClr val="0000FF"/>
                </a:solidFill>
                <a:effectLst/>
                <a:latin typeface="Times New Roman" panose="02020603050405020304" pitchFamily="18" charset="0"/>
                <a:ea typeface="Times New Roman" panose="02020603050405020304" pitchFamily="18" charset="0"/>
              </a:rPr>
              <a:t>Chỉ</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dùng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thước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độ</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dài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làm</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cách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nào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để</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có</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thể</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xác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định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được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các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cạnh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AB</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và</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CD</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của</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hai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mặt</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kệ</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trong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i="1" dirty="0" err="1">
                <a:solidFill>
                  <a:srgbClr val="0000FF"/>
                </a:solidFill>
                <a:effectLst/>
                <a:latin typeface="Times New Roman" panose="02020603050405020304" pitchFamily="18" charset="0"/>
                <a:ea typeface="Times New Roman" panose="02020603050405020304" pitchFamily="18" charset="0"/>
              </a:rPr>
              <a:t>Hình</a:t>
            </a:r>
            <a:r>
              <a:rPr lang="en-US" sz="3000" i="1" dirty="0">
                <a:solidFill>
                  <a:srgbClr val="0000FF"/>
                </a:solidFill>
                <a:latin typeface="Times New Roman" panose="02020603050405020304" pitchFamily="18" charset="0"/>
                <a:ea typeface="Times New Roman" panose="02020603050405020304" pitchFamily="18" charset="0"/>
              </a:rPr>
              <a:t> </a:t>
            </a:r>
            <a:r>
              <a:rPr lang="en-US" sz="3000" i="1" dirty="0">
                <a:solidFill>
                  <a:srgbClr val="0000FF"/>
                </a:solidFill>
                <a:effectLst/>
                <a:latin typeface="Times New Roman" panose="02020603050405020304" pitchFamily="18" charset="0"/>
                <a:ea typeface="Times New Roman" panose="02020603050405020304" pitchFamily="18" charset="0"/>
              </a:rPr>
              <a:t>1</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có</a:t>
            </a:r>
            <a:r>
              <a:rPr lang="en-US" sz="3000" dirty="0">
                <a:solidFill>
                  <a:srgbClr val="0000FF"/>
                </a:solidFill>
                <a:effectLst/>
                <a:latin typeface="Times New Roman" panose="02020603050405020304" pitchFamily="18" charset="0"/>
                <a:ea typeface="Times New Roman" panose="02020603050405020304" pitchFamily="18" charset="0"/>
              </a:rPr>
              <a:t> song song </a:t>
            </a:r>
            <a:r>
              <a:rPr lang="en-US" sz="3000" dirty="0" err="1">
                <a:solidFill>
                  <a:srgbClr val="0000FF"/>
                </a:solidFill>
                <a:effectLst/>
                <a:latin typeface="Times New Roman" panose="02020603050405020304" pitchFamily="18" charset="0"/>
                <a:ea typeface="Times New Roman" panose="02020603050405020304" pitchFamily="18" charset="0"/>
              </a:rPr>
              <a:t>với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nhau</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không</a:t>
            </a:r>
            <a:r>
              <a:rPr lang="en-US" sz="3000" dirty="0">
                <a:solidFill>
                  <a:srgbClr val="0000FF"/>
                </a:solidFill>
                <a:effectLst/>
                <a:latin typeface="Times New Roman" panose="02020603050405020304" pitchFamily="18" charset="0"/>
                <a:ea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endParaRPr>
          </a:p>
        </p:txBody>
      </p:sp>
      <p:grpSp>
        <p:nvGrpSpPr>
          <p:cNvPr id="29" name="Group 28" descr="OPL20U25GSXzBJYl68kk8uQGfFKzs7yb1M4KJWUiLk6ZEvGF+qCIPSnY57AbBFCvTW2023.15.47+K4lPs7H94VUqPe2XwIsfPRnrXQE//QTEXxb8/8N4CNc6FpgZahzpTjFhMzSA7T/nHJa11DE8Ng2TP3iAmRczFlmslSuUNOgUeb6yRvs0="/>
          <p:cNvGrpSpPr/>
          <p:nvPr/>
        </p:nvGrpSpPr>
        <p:grpSpPr>
          <a:xfrm>
            <a:off x="5943600" y="666750"/>
            <a:ext cx="2652961" cy="3733800"/>
            <a:chOff x="5943600" y="710762"/>
            <a:chExt cx="2652961" cy="3733800"/>
          </a:xfrm>
        </p:grpSpPr>
        <p:pic>
          <p:nvPicPr>
            <p:cNvPr id="1026" name="Picture 2" descr="Giá để cây chữ A mã 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821"/>
            <a:stretch/>
          </p:blipFill>
          <p:spPr bwMode="auto">
            <a:xfrm>
              <a:off x="5943600" y="710762"/>
              <a:ext cx="2652961" cy="3733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6934200" y="1581150"/>
              <a:ext cx="318947" cy="22098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270080" y="1581150"/>
              <a:ext cx="27372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34200" y="3714750"/>
              <a:ext cx="609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061253" y="2686050"/>
              <a:ext cx="345687"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117223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O</a:t>
              </a:r>
            </a:p>
          </p:txBody>
        </p:sp>
        <p:sp>
          <p:nvSpPr>
            <p:cNvPr id="30" name="TextBox 29"/>
            <p:cNvSpPr txBox="1"/>
            <p:nvPr/>
          </p:nvSpPr>
          <p:spPr>
            <a:xfrm>
              <a:off x="7538896" y="3356904"/>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B</a:t>
              </a:r>
            </a:p>
          </p:txBody>
        </p:sp>
        <p:sp>
          <p:nvSpPr>
            <p:cNvPr id="31" name="TextBox 30"/>
            <p:cNvSpPr txBox="1"/>
            <p:nvPr/>
          </p:nvSpPr>
          <p:spPr>
            <a:xfrm>
              <a:off x="6641464" y="243588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C</a:t>
              </a:r>
            </a:p>
          </p:txBody>
        </p:sp>
        <p:sp>
          <p:nvSpPr>
            <p:cNvPr id="32" name="TextBox 31"/>
            <p:cNvSpPr txBox="1"/>
            <p:nvPr/>
          </p:nvSpPr>
          <p:spPr>
            <a:xfrm>
              <a:off x="7403491" y="241431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D</a:t>
              </a:r>
            </a:p>
          </p:txBody>
        </p:sp>
        <p:sp>
          <p:nvSpPr>
            <p:cNvPr id="33" name="TextBox 32"/>
            <p:cNvSpPr txBox="1"/>
            <p:nvPr/>
          </p:nvSpPr>
          <p:spPr>
            <a:xfrm>
              <a:off x="6496051" y="3428562"/>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A</a:t>
              </a:r>
            </a:p>
          </p:txBody>
        </p:sp>
      </p:grpSp>
      <p:sp>
        <p:nvSpPr>
          <p:cNvPr id="34" name="Rectangle 33" descr="OPL20U25GSXzBJYl68kk8uQGfFKzs7yb1M4KJWUiLk6ZEvGF+qCIPSnY57AbBFCvTW2023.15.47+K4lPs7H94VUqPe2XwIsfPRnrXQE//QTEXxb8/8N4CNc6FpgZahzpTjFhMzSA7T/nHJa11DE8Ng2TP3iAmRczFlmslSuUNOgUeb6yRvs0="/>
          <p:cNvSpPr/>
          <p:nvPr/>
        </p:nvSpPr>
        <p:spPr>
          <a:xfrm>
            <a:off x="6993763" y="4457380"/>
            <a:ext cx="1172116" cy="523220"/>
          </a:xfrm>
          <a:prstGeom prst="rect">
            <a:avLst/>
          </a:prstGeom>
        </p:spPr>
        <p:txBody>
          <a:bodyPr wrap="none">
            <a:spAutoFit/>
          </a:bodyPr>
          <a:lstStyle/>
          <a:p>
            <a:r>
              <a:rPr lang="en-US" sz="2800" i="1" err="1">
                <a:solidFill>
                  <a:srgbClr val="0000FF"/>
                </a:solidFill>
                <a:latin typeface="Times New Roman" panose="02020603050405020304" pitchFamily="18" charset="0"/>
                <a:ea typeface="Times New Roman" panose="02020603050405020304" pitchFamily="18" charset="0"/>
              </a:rPr>
              <a:t>Hình</a:t>
            </a:r>
            <a:r>
              <a:rPr lang="en-US" sz="2800" i="1">
                <a:solidFill>
                  <a:srgbClr val="0000FF"/>
                </a:solidFill>
                <a:latin typeface="Times New Roman" panose="02020603050405020304" pitchFamily="18" charset="0"/>
                <a:ea typeface="Times New Roman" panose="02020603050405020304" pitchFamily="18" charset="0"/>
              </a:rPr>
              <a:t> 1</a:t>
            </a:r>
            <a:endParaRPr lang="en-US" sz="2800"/>
          </a:p>
        </p:txBody>
      </p:sp>
    </p:spTree>
    <p:extLst>
      <p:ext uri="{BB962C8B-B14F-4D97-AF65-F5344CB8AC3E}">
        <p14:creationId xmlns:p14="http://schemas.microsoft.com/office/powerpoint/2010/main" val="3790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32595" y="146625"/>
            <a:ext cx="3103900" cy="28194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9EAAD4A-FAA4-1C43-823E-98672460ABA7}"/>
              </a:ext>
            </a:extLst>
          </p:cNvPr>
          <p:cNvSpPr txBox="1"/>
          <p:nvPr/>
        </p:nvSpPr>
        <p:spPr>
          <a:xfrm>
            <a:off x="3236495" y="956270"/>
            <a:ext cx="5943600" cy="584775"/>
          </a:xfrm>
          <a:prstGeom prst="rect">
            <a:avLst/>
          </a:prstGeom>
          <a:solidFill>
            <a:srgbClr val="FFFF00"/>
          </a:solidFill>
        </p:spPr>
        <p:txBody>
          <a:bodyPr wrap="square">
            <a:spAutoFit/>
          </a:bodyPr>
          <a:lstStyle/>
          <a:p>
            <a:pPr algn="ctr"/>
            <a:r>
              <a:rPr lang="en-US" sz="3200" b="1">
                <a:solidFill>
                  <a:srgbClr val="FF0000"/>
                </a:solidFill>
                <a:latin typeface="Times New Roman" panose="02020603050405020304" pitchFamily="18" charset="0"/>
              </a:rPr>
              <a:t>HÌNH THÀNH KIẾN THỨC</a:t>
            </a:r>
            <a:endParaRPr lang="en-US" sz="3200"/>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2163B4-79A8-F642-AFC6-837D7FB5F42B}"/>
              </a:ext>
            </a:extLst>
          </p:cNvPr>
          <p:cNvSpPr txBox="1"/>
          <p:nvPr/>
        </p:nvSpPr>
        <p:spPr>
          <a:xfrm>
            <a:off x="3219562" y="3712023"/>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2. Định lí Thalès đảo</a:t>
            </a:r>
          </a:p>
        </p:txBody>
      </p:sp>
      <p:cxnSp>
        <p:nvCxnSpPr>
          <p:cNvPr id="13" name="Straight Connector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E73AE6-54FF-E54E-882D-02C4B16A4B55}"/>
              </a:ext>
            </a:extLst>
          </p:cNvPr>
          <p:cNvCxnSpPr/>
          <p:nvPr/>
        </p:nvCxnSpPr>
        <p:spPr>
          <a:xfrm>
            <a:off x="3328825" y="4296798"/>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4623EA-0DAA-E042-9789-6552B126ABD8}"/>
              </a:ext>
            </a:extLst>
          </p:cNvPr>
          <p:cNvSpPr txBox="1"/>
          <p:nvPr/>
        </p:nvSpPr>
        <p:spPr>
          <a:xfrm>
            <a:off x="3259667" y="4425375"/>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3. Hệ quả Thalès </a:t>
            </a:r>
          </a:p>
        </p:txBody>
      </p:sp>
      <p:cxnSp>
        <p:nvCxnSpPr>
          <p:cNvPr id="15" name="Straight Connector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C02B49-9FE7-7642-B08D-A11B84A7E62F}"/>
              </a:ext>
            </a:extLst>
          </p:cNvPr>
          <p:cNvCxnSpPr>
            <a:cxnSpLocks/>
          </p:cNvCxnSpPr>
          <p:nvPr/>
        </p:nvCxnSpPr>
        <p:spPr>
          <a:xfrm>
            <a:off x="3368930" y="5010150"/>
            <a:ext cx="292394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3C00B6-CFFB-E64D-9F08-A2E234F9957D}"/>
              </a:ext>
            </a:extLst>
          </p:cNvPr>
          <p:cNvSpPr txBox="1"/>
          <p:nvPr/>
        </p:nvSpPr>
        <p:spPr>
          <a:xfrm>
            <a:off x="3219562" y="2279362"/>
            <a:ext cx="5713424" cy="584775"/>
          </a:xfrm>
          <a:custGeom>
            <a:avLst/>
            <a:gdLst>
              <a:gd name="connsiteX0" fmla="*/ 0 w 5713424"/>
              <a:gd name="connsiteY0" fmla="*/ 0 h 584775"/>
              <a:gd name="connsiteX1" fmla="*/ 514208 w 5713424"/>
              <a:gd name="connsiteY1" fmla="*/ 0 h 584775"/>
              <a:gd name="connsiteX2" fmla="*/ 914148 w 5713424"/>
              <a:gd name="connsiteY2" fmla="*/ 0 h 584775"/>
              <a:gd name="connsiteX3" fmla="*/ 1599759 w 5713424"/>
              <a:gd name="connsiteY3" fmla="*/ 0 h 584775"/>
              <a:gd name="connsiteX4" fmla="*/ 2113967 w 5713424"/>
              <a:gd name="connsiteY4" fmla="*/ 0 h 584775"/>
              <a:gd name="connsiteX5" fmla="*/ 2628175 w 5713424"/>
              <a:gd name="connsiteY5" fmla="*/ 0 h 584775"/>
              <a:gd name="connsiteX6" fmla="*/ 3313786 w 5713424"/>
              <a:gd name="connsiteY6" fmla="*/ 0 h 584775"/>
              <a:gd name="connsiteX7" fmla="*/ 3770860 w 5713424"/>
              <a:gd name="connsiteY7" fmla="*/ 0 h 584775"/>
              <a:gd name="connsiteX8" fmla="*/ 4456471 w 5713424"/>
              <a:gd name="connsiteY8" fmla="*/ 0 h 584775"/>
              <a:gd name="connsiteX9" fmla="*/ 5142082 w 5713424"/>
              <a:gd name="connsiteY9" fmla="*/ 0 h 584775"/>
              <a:gd name="connsiteX10" fmla="*/ 5713424 w 5713424"/>
              <a:gd name="connsiteY10" fmla="*/ 0 h 584775"/>
              <a:gd name="connsiteX11" fmla="*/ 5713424 w 5713424"/>
              <a:gd name="connsiteY11" fmla="*/ 584775 h 584775"/>
              <a:gd name="connsiteX12" fmla="*/ 5084947 w 5713424"/>
              <a:gd name="connsiteY12" fmla="*/ 584775 h 584775"/>
              <a:gd name="connsiteX13" fmla="*/ 4399336 w 5713424"/>
              <a:gd name="connsiteY13" fmla="*/ 584775 h 584775"/>
              <a:gd name="connsiteX14" fmla="*/ 3713726 w 5713424"/>
              <a:gd name="connsiteY14" fmla="*/ 584775 h 584775"/>
              <a:gd name="connsiteX15" fmla="*/ 3256652 w 5713424"/>
              <a:gd name="connsiteY15" fmla="*/ 584775 h 584775"/>
              <a:gd name="connsiteX16" fmla="*/ 2685309 w 5713424"/>
              <a:gd name="connsiteY16" fmla="*/ 584775 h 584775"/>
              <a:gd name="connsiteX17" fmla="*/ 1999698 w 5713424"/>
              <a:gd name="connsiteY17" fmla="*/ 584775 h 584775"/>
              <a:gd name="connsiteX18" fmla="*/ 1428356 w 5713424"/>
              <a:gd name="connsiteY18" fmla="*/ 584775 h 584775"/>
              <a:gd name="connsiteX19" fmla="*/ 1028416 w 5713424"/>
              <a:gd name="connsiteY19" fmla="*/ 584775 h 584775"/>
              <a:gd name="connsiteX20" fmla="*/ 571342 w 5713424"/>
              <a:gd name="connsiteY20" fmla="*/ 584775 h 584775"/>
              <a:gd name="connsiteX21" fmla="*/ 0 w 5713424"/>
              <a:gd name="connsiteY21" fmla="*/ 584775 h 584775"/>
              <a:gd name="connsiteX22" fmla="*/ 0 w 5713424"/>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424" h="584775" extrusionOk="0">
                <a:moveTo>
                  <a:pt x="0" y="0"/>
                </a:moveTo>
                <a:cubicBezTo>
                  <a:pt x="169107" y="-13589"/>
                  <a:pt x="380050" y="46841"/>
                  <a:pt x="514208" y="0"/>
                </a:cubicBezTo>
                <a:cubicBezTo>
                  <a:pt x="648366" y="-46841"/>
                  <a:pt x="791230" y="5023"/>
                  <a:pt x="914148" y="0"/>
                </a:cubicBezTo>
                <a:cubicBezTo>
                  <a:pt x="1037066" y="-5023"/>
                  <a:pt x="1269793" y="34145"/>
                  <a:pt x="1599759" y="0"/>
                </a:cubicBezTo>
                <a:cubicBezTo>
                  <a:pt x="1929725" y="-34145"/>
                  <a:pt x="1964664" y="14855"/>
                  <a:pt x="2113967" y="0"/>
                </a:cubicBezTo>
                <a:cubicBezTo>
                  <a:pt x="2263270" y="-14855"/>
                  <a:pt x="2524883" y="50666"/>
                  <a:pt x="2628175" y="0"/>
                </a:cubicBezTo>
                <a:cubicBezTo>
                  <a:pt x="2731467" y="-50666"/>
                  <a:pt x="3116576" y="23645"/>
                  <a:pt x="3313786" y="0"/>
                </a:cubicBezTo>
                <a:cubicBezTo>
                  <a:pt x="3510996" y="-23645"/>
                  <a:pt x="3663919" y="15166"/>
                  <a:pt x="3770860" y="0"/>
                </a:cubicBezTo>
                <a:cubicBezTo>
                  <a:pt x="3877801" y="-15166"/>
                  <a:pt x="4159581" y="8417"/>
                  <a:pt x="4456471" y="0"/>
                </a:cubicBezTo>
                <a:cubicBezTo>
                  <a:pt x="4753361" y="-8417"/>
                  <a:pt x="4993723" y="9100"/>
                  <a:pt x="5142082" y="0"/>
                </a:cubicBezTo>
                <a:cubicBezTo>
                  <a:pt x="5290441" y="-9100"/>
                  <a:pt x="5489807" y="53591"/>
                  <a:pt x="5713424" y="0"/>
                </a:cubicBezTo>
                <a:cubicBezTo>
                  <a:pt x="5725256" y="138318"/>
                  <a:pt x="5698697" y="373381"/>
                  <a:pt x="5713424" y="584775"/>
                </a:cubicBezTo>
                <a:cubicBezTo>
                  <a:pt x="5419384" y="595639"/>
                  <a:pt x="5308829" y="518573"/>
                  <a:pt x="5084947" y="584775"/>
                </a:cubicBezTo>
                <a:cubicBezTo>
                  <a:pt x="4861065" y="650977"/>
                  <a:pt x="4571609" y="522607"/>
                  <a:pt x="4399336" y="584775"/>
                </a:cubicBezTo>
                <a:cubicBezTo>
                  <a:pt x="4227063" y="646943"/>
                  <a:pt x="3911640" y="579894"/>
                  <a:pt x="3713726" y="584775"/>
                </a:cubicBezTo>
                <a:cubicBezTo>
                  <a:pt x="3515812" y="589656"/>
                  <a:pt x="3454533" y="554690"/>
                  <a:pt x="3256652" y="584775"/>
                </a:cubicBezTo>
                <a:cubicBezTo>
                  <a:pt x="3058771" y="614860"/>
                  <a:pt x="2866119" y="558033"/>
                  <a:pt x="2685309" y="584775"/>
                </a:cubicBezTo>
                <a:cubicBezTo>
                  <a:pt x="2504499" y="611517"/>
                  <a:pt x="2323825" y="541681"/>
                  <a:pt x="1999698" y="584775"/>
                </a:cubicBezTo>
                <a:cubicBezTo>
                  <a:pt x="1675571" y="627869"/>
                  <a:pt x="1552284" y="566645"/>
                  <a:pt x="1428356" y="584775"/>
                </a:cubicBezTo>
                <a:cubicBezTo>
                  <a:pt x="1304428" y="602905"/>
                  <a:pt x="1211788" y="575264"/>
                  <a:pt x="1028416" y="584775"/>
                </a:cubicBezTo>
                <a:cubicBezTo>
                  <a:pt x="845044" y="594286"/>
                  <a:pt x="714371" y="576266"/>
                  <a:pt x="571342" y="584775"/>
                </a:cubicBezTo>
                <a:cubicBezTo>
                  <a:pt x="428313" y="593284"/>
                  <a:pt x="168685" y="58326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II. Định lí Thalès trong tam giác</a:t>
            </a:r>
          </a:p>
        </p:txBody>
      </p:sp>
      <p:cxnSp>
        <p:nvCxnSpPr>
          <p:cNvPr id="11" name="Straight Connector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6992A5-2CFC-4247-AA55-2F48FFE6F75E}"/>
              </a:ext>
            </a:extLst>
          </p:cNvPr>
          <p:cNvCxnSpPr/>
          <p:nvPr/>
        </p:nvCxnSpPr>
        <p:spPr>
          <a:xfrm>
            <a:off x="3328825" y="2864137"/>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nvGrpSpPr>
          <p:cNvPr id="6" name="Group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00288B-125B-71FE-C350-5DE28F3A92EC}"/>
              </a:ext>
            </a:extLst>
          </p:cNvPr>
          <p:cNvGrpSpPr/>
          <p:nvPr/>
        </p:nvGrpSpPr>
        <p:grpSpPr>
          <a:xfrm>
            <a:off x="3314298" y="2956720"/>
            <a:ext cx="3033203" cy="584775"/>
            <a:chOff x="155132" y="73021"/>
            <a:chExt cx="3033203" cy="584775"/>
          </a:xfrm>
        </p:grpSpPr>
        <p:sp>
          <p:nvSpPr>
            <p:cNvPr id="7" name="TextBox 6">
              <a:extLst>
                <a:ext uri="{FF2B5EF4-FFF2-40B4-BE49-F238E27FC236}">
                  <a16:creationId xmlns:a16="http://schemas.microsoft.com/office/drawing/2014/main" id="{4A0EACE8-C802-1FE2-09B1-FB3DCFE42122}"/>
                </a:ext>
              </a:extLst>
            </p:cNvPr>
            <p:cNvSpPr txBox="1"/>
            <p:nvPr/>
          </p:nvSpPr>
          <p:spPr>
            <a:xfrm>
              <a:off x="155132" y="73021"/>
              <a:ext cx="3033203" cy="584775"/>
            </a:xfrm>
            <a:custGeom>
              <a:avLst/>
              <a:gdLst>
                <a:gd name="connsiteX0" fmla="*/ 0 w 3033203"/>
                <a:gd name="connsiteY0" fmla="*/ 0 h 584775"/>
                <a:gd name="connsiteX1" fmla="*/ 475202 w 3033203"/>
                <a:gd name="connsiteY1" fmla="*/ 0 h 584775"/>
                <a:gd name="connsiteX2" fmla="*/ 889740 w 3033203"/>
                <a:gd name="connsiteY2" fmla="*/ 0 h 584775"/>
                <a:gd name="connsiteX3" fmla="*/ 1455937 w 3033203"/>
                <a:gd name="connsiteY3" fmla="*/ 0 h 584775"/>
                <a:gd name="connsiteX4" fmla="*/ 1931139 w 3033203"/>
                <a:gd name="connsiteY4" fmla="*/ 0 h 584775"/>
                <a:gd name="connsiteX5" fmla="*/ 2406341 w 3033203"/>
                <a:gd name="connsiteY5" fmla="*/ 0 h 584775"/>
                <a:gd name="connsiteX6" fmla="*/ 3033203 w 3033203"/>
                <a:gd name="connsiteY6" fmla="*/ 0 h 584775"/>
                <a:gd name="connsiteX7" fmla="*/ 3033203 w 3033203"/>
                <a:gd name="connsiteY7" fmla="*/ 584775 h 584775"/>
                <a:gd name="connsiteX8" fmla="*/ 2527669 w 3033203"/>
                <a:gd name="connsiteY8" fmla="*/ 584775 h 584775"/>
                <a:gd name="connsiteX9" fmla="*/ 2113131 w 3033203"/>
                <a:gd name="connsiteY9" fmla="*/ 584775 h 584775"/>
                <a:gd name="connsiteX10" fmla="*/ 1607598 w 3033203"/>
                <a:gd name="connsiteY10" fmla="*/ 584775 h 584775"/>
                <a:gd name="connsiteX11" fmla="*/ 1102064 w 3033203"/>
                <a:gd name="connsiteY11" fmla="*/ 584775 h 584775"/>
                <a:gd name="connsiteX12" fmla="*/ 626862 w 3033203"/>
                <a:gd name="connsiteY12" fmla="*/ 584775 h 584775"/>
                <a:gd name="connsiteX13" fmla="*/ 0 w 3033203"/>
                <a:gd name="connsiteY13" fmla="*/ 584775 h 584775"/>
                <a:gd name="connsiteX14" fmla="*/ 0 w 3033203"/>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3203" h="584775" extrusionOk="0">
                  <a:moveTo>
                    <a:pt x="0" y="0"/>
                  </a:moveTo>
                  <a:cubicBezTo>
                    <a:pt x="144562" y="-54477"/>
                    <a:pt x="366891" y="20875"/>
                    <a:pt x="475202" y="0"/>
                  </a:cubicBezTo>
                  <a:cubicBezTo>
                    <a:pt x="583513" y="-20875"/>
                    <a:pt x="706563" y="37598"/>
                    <a:pt x="889740" y="0"/>
                  </a:cubicBezTo>
                  <a:cubicBezTo>
                    <a:pt x="1072917" y="-37598"/>
                    <a:pt x="1278877" y="20561"/>
                    <a:pt x="1455937" y="0"/>
                  </a:cubicBezTo>
                  <a:cubicBezTo>
                    <a:pt x="1632997" y="-20561"/>
                    <a:pt x="1781227" y="26280"/>
                    <a:pt x="1931139" y="0"/>
                  </a:cubicBezTo>
                  <a:cubicBezTo>
                    <a:pt x="2081051" y="-26280"/>
                    <a:pt x="2234958" y="15439"/>
                    <a:pt x="2406341" y="0"/>
                  </a:cubicBezTo>
                  <a:cubicBezTo>
                    <a:pt x="2577724" y="-15439"/>
                    <a:pt x="2770602" y="9353"/>
                    <a:pt x="3033203" y="0"/>
                  </a:cubicBezTo>
                  <a:cubicBezTo>
                    <a:pt x="3083072" y="282673"/>
                    <a:pt x="3015277" y="341227"/>
                    <a:pt x="3033203" y="584775"/>
                  </a:cubicBezTo>
                  <a:cubicBezTo>
                    <a:pt x="2929144" y="600469"/>
                    <a:pt x="2679217" y="580872"/>
                    <a:pt x="2527669" y="584775"/>
                  </a:cubicBezTo>
                  <a:cubicBezTo>
                    <a:pt x="2376121" y="588678"/>
                    <a:pt x="2222391" y="577704"/>
                    <a:pt x="2113131" y="584775"/>
                  </a:cubicBezTo>
                  <a:cubicBezTo>
                    <a:pt x="2003871" y="591846"/>
                    <a:pt x="1823539" y="533578"/>
                    <a:pt x="1607598" y="584775"/>
                  </a:cubicBezTo>
                  <a:cubicBezTo>
                    <a:pt x="1391657" y="635972"/>
                    <a:pt x="1246896" y="571506"/>
                    <a:pt x="1102064" y="584775"/>
                  </a:cubicBezTo>
                  <a:cubicBezTo>
                    <a:pt x="957232" y="598044"/>
                    <a:pt x="856192" y="540035"/>
                    <a:pt x="626862" y="584775"/>
                  </a:cubicBezTo>
                  <a:cubicBezTo>
                    <a:pt x="397532" y="629515"/>
                    <a:pt x="211551" y="53106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7030A0"/>
                  </a:solidFill>
                  <a:latin typeface="Times New Roman" panose="02020603050405020304" pitchFamily="18" charset="0"/>
                  <a:cs typeface="Times New Roman" panose="02020603050405020304" pitchFamily="18" charset="0"/>
                </a:rPr>
                <a:t>1. Định lí Thalès</a:t>
              </a:r>
            </a:p>
          </p:txBody>
        </p:sp>
        <p:cxnSp>
          <p:nvCxnSpPr>
            <p:cNvPr id="12" name="Straight Connector 11">
              <a:extLst>
                <a:ext uri="{FF2B5EF4-FFF2-40B4-BE49-F238E27FC236}">
                  <a16:creationId xmlns:a16="http://schemas.microsoft.com/office/drawing/2014/main" id="{37F7AD38-B1B3-2061-B1DD-5371814462BB}"/>
                </a:ext>
              </a:extLst>
            </p:cNvPr>
            <p:cNvCxnSpPr/>
            <p:nvPr/>
          </p:nvCxnSpPr>
          <p:spPr>
            <a:xfrm>
              <a:off x="155132" y="630599"/>
              <a:ext cx="2969068"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C92CFB-264E-4544-8C00-433AF67DC66D}"/>
              </a:ext>
            </a:extLst>
          </p:cNvPr>
          <p:cNvSpPr txBox="1"/>
          <p:nvPr/>
        </p:nvSpPr>
        <p:spPr>
          <a:xfrm>
            <a:off x="481489" y="529582"/>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AE086C3-48E4-5543-A5C7-7C59EA2BB5F7}"/>
              </a:ext>
            </a:extLst>
          </p:cNvPr>
          <p:cNvSpPr txBox="1"/>
          <p:nvPr/>
        </p:nvSpPr>
        <p:spPr>
          <a:xfrm>
            <a:off x="312966" y="91324"/>
            <a:ext cx="5812360" cy="584775"/>
          </a:xfrm>
          <a:custGeom>
            <a:avLst/>
            <a:gdLst>
              <a:gd name="connsiteX0" fmla="*/ 0 w 5812360"/>
              <a:gd name="connsiteY0" fmla="*/ 0 h 584775"/>
              <a:gd name="connsiteX1" fmla="*/ 523112 w 5812360"/>
              <a:gd name="connsiteY1" fmla="*/ 0 h 584775"/>
              <a:gd name="connsiteX2" fmla="*/ 929978 w 5812360"/>
              <a:gd name="connsiteY2" fmla="*/ 0 h 584775"/>
              <a:gd name="connsiteX3" fmla="*/ 1627461 w 5812360"/>
              <a:gd name="connsiteY3" fmla="*/ 0 h 584775"/>
              <a:gd name="connsiteX4" fmla="*/ 2150573 w 5812360"/>
              <a:gd name="connsiteY4" fmla="*/ 0 h 584775"/>
              <a:gd name="connsiteX5" fmla="*/ 2673686 w 5812360"/>
              <a:gd name="connsiteY5" fmla="*/ 0 h 584775"/>
              <a:gd name="connsiteX6" fmla="*/ 3371169 w 5812360"/>
              <a:gd name="connsiteY6" fmla="*/ 0 h 584775"/>
              <a:gd name="connsiteX7" fmla="*/ 3836158 w 5812360"/>
              <a:gd name="connsiteY7" fmla="*/ 0 h 584775"/>
              <a:gd name="connsiteX8" fmla="*/ 4533641 w 5812360"/>
              <a:gd name="connsiteY8" fmla="*/ 0 h 584775"/>
              <a:gd name="connsiteX9" fmla="*/ 5231124 w 5812360"/>
              <a:gd name="connsiteY9" fmla="*/ 0 h 584775"/>
              <a:gd name="connsiteX10" fmla="*/ 5812360 w 5812360"/>
              <a:gd name="connsiteY10" fmla="*/ 0 h 584775"/>
              <a:gd name="connsiteX11" fmla="*/ 5812360 w 5812360"/>
              <a:gd name="connsiteY11" fmla="*/ 584775 h 584775"/>
              <a:gd name="connsiteX12" fmla="*/ 5173000 w 5812360"/>
              <a:gd name="connsiteY12" fmla="*/ 584775 h 584775"/>
              <a:gd name="connsiteX13" fmla="*/ 4475517 w 5812360"/>
              <a:gd name="connsiteY13" fmla="*/ 584775 h 584775"/>
              <a:gd name="connsiteX14" fmla="*/ 3778034 w 5812360"/>
              <a:gd name="connsiteY14" fmla="*/ 584775 h 584775"/>
              <a:gd name="connsiteX15" fmla="*/ 3313045 w 5812360"/>
              <a:gd name="connsiteY15" fmla="*/ 584775 h 584775"/>
              <a:gd name="connsiteX16" fmla="*/ 2731809 w 5812360"/>
              <a:gd name="connsiteY16" fmla="*/ 584775 h 584775"/>
              <a:gd name="connsiteX17" fmla="*/ 2034326 w 5812360"/>
              <a:gd name="connsiteY17" fmla="*/ 584775 h 584775"/>
              <a:gd name="connsiteX18" fmla="*/ 1453090 w 5812360"/>
              <a:gd name="connsiteY18" fmla="*/ 584775 h 584775"/>
              <a:gd name="connsiteX19" fmla="*/ 1046225 w 5812360"/>
              <a:gd name="connsiteY19" fmla="*/ 584775 h 584775"/>
              <a:gd name="connsiteX20" fmla="*/ 581236 w 5812360"/>
              <a:gd name="connsiteY20" fmla="*/ 584775 h 584775"/>
              <a:gd name="connsiteX21" fmla="*/ 0 w 5812360"/>
              <a:gd name="connsiteY21" fmla="*/ 584775 h 584775"/>
              <a:gd name="connsiteX22" fmla="*/ 0 w 581236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2360" h="584775" extrusionOk="0">
                <a:moveTo>
                  <a:pt x="0" y="0"/>
                </a:moveTo>
                <a:cubicBezTo>
                  <a:pt x="223197" y="-10286"/>
                  <a:pt x="297973" y="6682"/>
                  <a:pt x="523112" y="0"/>
                </a:cubicBezTo>
                <a:cubicBezTo>
                  <a:pt x="748251" y="-6682"/>
                  <a:pt x="789730" y="16507"/>
                  <a:pt x="929978" y="0"/>
                </a:cubicBezTo>
                <a:cubicBezTo>
                  <a:pt x="1070226" y="-16507"/>
                  <a:pt x="1360361" y="3767"/>
                  <a:pt x="1627461" y="0"/>
                </a:cubicBezTo>
                <a:cubicBezTo>
                  <a:pt x="1894561" y="-3767"/>
                  <a:pt x="1934297" y="18328"/>
                  <a:pt x="2150573" y="0"/>
                </a:cubicBezTo>
                <a:cubicBezTo>
                  <a:pt x="2366849" y="-18328"/>
                  <a:pt x="2457320" y="42837"/>
                  <a:pt x="2673686" y="0"/>
                </a:cubicBezTo>
                <a:cubicBezTo>
                  <a:pt x="2890052" y="-42837"/>
                  <a:pt x="3173886" y="51644"/>
                  <a:pt x="3371169" y="0"/>
                </a:cubicBezTo>
                <a:cubicBezTo>
                  <a:pt x="3568452" y="-51644"/>
                  <a:pt x="3688226" y="6567"/>
                  <a:pt x="3836158" y="0"/>
                </a:cubicBezTo>
                <a:cubicBezTo>
                  <a:pt x="3984090" y="-6567"/>
                  <a:pt x="4324753" y="32639"/>
                  <a:pt x="4533641" y="0"/>
                </a:cubicBezTo>
                <a:cubicBezTo>
                  <a:pt x="4742529" y="-32639"/>
                  <a:pt x="4898954" y="65078"/>
                  <a:pt x="5231124" y="0"/>
                </a:cubicBezTo>
                <a:cubicBezTo>
                  <a:pt x="5563294" y="-65078"/>
                  <a:pt x="5595417" y="46633"/>
                  <a:pt x="5812360" y="0"/>
                </a:cubicBezTo>
                <a:cubicBezTo>
                  <a:pt x="5824192" y="138318"/>
                  <a:pt x="5797633" y="373381"/>
                  <a:pt x="5812360" y="584775"/>
                </a:cubicBezTo>
                <a:cubicBezTo>
                  <a:pt x="5518342" y="636558"/>
                  <a:pt x="5362914" y="558624"/>
                  <a:pt x="5173000" y="584775"/>
                </a:cubicBezTo>
                <a:cubicBezTo>
                  <a:pt x="4983086" y="610926"/>
                  <a:pt x="4762108" y="528215"/>
                  <a:pt x="4475517" y="584775"/>
                </a:cubicBezTo>
                <a:cubicBezTo>
                  <a:pt x="4188926" y="641335"/>
                  <a:pt x="4034379" y="576423"/>
                  <a:pt x="3778034" y="584775"/>
                </a:cubicBezTo>
                <a:cubicBezTo>
                  <a:pt x="3521689" y="593127"/>
                  <a:pt x="3448170" y="558746"/>
                  <a:pt x="3313045" y="584775"/>
                </a:cubicBezTo>
                <a:cubicBezTo>
                  <a:pt x="3177920" y="610804"/>
                  <a:pt x="2899902" y="555154"/>
                  <a:pt x="2731809" y="584775"/>
                </a:cubicBezTo>
                <a:cubicBezTo>
                  <a:pt x="2563716" y="614396"/>
                  <a:pt x="2252013" y="555113"/>
                  <a:pt x="2034326" y="584775"/>
                </a:cubicBezTo>
                <a:cubicBezTo>
                  <a:pt x="1816639" y="614437"/>
                  <a:pt x="1656541" y="569910"/>
                  <a:pt x="1453090" y="584775"/>
                </a:cubicBezTo>
                <a:cubicBezTo>
                  <a:pt x="1249639" y="599640"/>
                  <a:pt x="1249524" y="562872"/>
                  <a:pt x="1046225" y="584775"/>
                </a:cubicBezTo>
                <a:cubicBezTo>
                  <a:pt x="842927" y="606678"/>
                  <a:pt x="708482" y="529105"/>
                  <a:pt x="581236" y="584775"/>
                </a:cubicBezTo>
                <a:cubicBezTo>
                  <a:pt x="453990" y="640445"/>
                  <a:pt x="284145" y="56972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dirty="0">
                <a:solidFill>
                  <a:srgbClr val="7030A0"/>
                </a:solidFill>
                <a:latin typeface="Times New Roman" panose="02020603050405020304" pitchFamily="18" charset="0"/>
                <a:cs typeface="Times New Roman" panose="02020603050405020304" pitchFamily="18" charset="0"/>
              </a:rPr>
              <a:t>II. Định lí Thalès trong tam giác</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A9E643-D5CF-3E47-B8F9-73CD5CFC84D8}"/>
              </a:ext>
            </a:extLst>
          </p:cNvPr>
          <p:cNvSpPr txBox="1"/>
          <p:nvPr/>
        </p:nvSpPr>
        <p:spPr>
          <a:xfrm>
            <a:off x="1771105" y="4215140"/>
            <a:ext cx="1172116"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7</a:t>
            </a:r>
          </a:p>
        </p:txBody>
      </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CF2BBA-516F-8645-B2F7-1780CCF212A9}"/>
              </a:ext>
            </a:extLst>
          </p:cNvPr>
          <p:cNvSpPr/>
          <p:nvPr/>
        </p:nvSpPr>
        <p:spPr>
          <a:xfrm>
            <a:off x="5562600" y="1179058"/>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HĐ3: </a:t>
            </a:r>
          </a:p>
        </p:txBody>
      </p:sp>
      <mc:AlternateContent xmlns:mc="http://schemas.openxmlformats.org/markup-compatibility/2006" xmlns:a14="http://schemas.microsoft.com/office/drawing/2010/main">
        <mc:Choice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E97640-B34F-1D44-BA3E-2BFAE46DF680}"/>
                  </a:ext>
                </a:extLst>
              </p:cNvPr>
              <p:cNvSpPr txBox="1"/>
              <p:nvPr/>
            </p:nvSpPr>
            <p:spPr>
              <a:xfrm>
                <a:off x="3995463" y="1632046"/>
                <a:ext cx="4813549" cy="2883738"/>
              </a:xfrm>
              <a:prstGeom prst="rect">
                <a:avLst/>
              </a:prstGeom>
              <a:noFill/>
            </p:spPr>
            <p:txBody>
              <a:bodyPr wrap="square" rtlCol="0">
                <a:spAutoFit/>
              </a:bodyPr>
              <a:lstStyle/>
              <a:p>
                <a:pPr>
                  <a:spcAft>
                    <a:spcPts val="1200"/>
                  </a:spcAft>
                </a:pPr>
                <a:r>
                  <a:rPr lang="en-VN" sz="2800" dirty="0">
                    <a:latin typeface="Times New Roman" panose="02020603050405020304" pitchFamily="18" charset="0"/>
                    <a:cs typeface="Times New Roman" panose="02020603050405020304" pitchFamily="18" charset="0"/>
                  </a:rPr>
                  <a:t>Trong </a:t>
                </a:r>
                <a:r>
                  <a:rPr lang="en-VN" sz="2800" i="1" dirty="0">
                    <a:latin typeface="Times New Roman" panose="02020603050405020304" pitchFamily="18" charset="0"/>
                    <a:cs typeface="Times New Roman" panose="02020603050405020304" pitchFamily="18" charset="0"/>
                  </a:rPr>
                  <a:t>Hình 7</a:t>
                </a:r>
                <a:r>
                  <a:rPr lang="en-VN" sz="2800" dirty="0">
                    <a:latin typeface="Times New Roman" panose="02020603050405020304" pitchFamily="18" charset="0"/>
                    <a:cs typeface="Times New Roman" panose="02020603050405020304" pitchFamily="18" charset="0"/>
                  </a:rPr>
                  <a:t>, cho </a:t>
                </a:r>
                <a:r>
                  <a:rPr lang="en-VN" sz="2800" i="1" dirty="0">
                    <a:latin typeface="Times New Roman" panose="02020603050405020304" pitchFamily="18" charset="0"/>
                    <a:ea typeface="Cambria" panose="02040503050406030204" pitchFamily="18" charset="0"/>
                    <a:cs typeface="Times New Roman" panose="02020603050405020304" pitchFamily="18" charset="0"/>
                  </a:rPr>
                  <a:t>AM = 1, </a:t>
                </a:r>
              </a:p>
              <a:p>
                <a:pPr>
                  <a:spcAft>
                    <a:spcPts val="1200"/>
                  </a:spcAft>
                </a:pPr>
                <a:r>
                  <a:rPr lang="en-VN" sz="2800" i="1" dirty="0">
                    <a:latin typeface="Times New Roman" panose="02020603050405020304" pitchFamily="18" charset="0"/>
                    <a:ea typeface="Cambria" panose="02040503050406030204" pitchFamily="18" charset="0"/>
                    <a:cs typeface="Times New Roman" panose="02020603050405020304" pitchFamily="18" charset="0"/>
                  </a:rPr>
                  <a:t>MB = 2, AN = 1,5, NC = 3.</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a:p>
                <a:pPr>
                  <a:spcAft>
                    <a:spcPts val="1200"/>
                  </a:spcAft>
                </a:pPr>
                <a14:m>
                  <m:oMathPara xmlns:m="http://schemas.openxmlformats.org/officeDocument/2006/math">
                    <m:oMathParaPr>
                      <m:jc m:val="left"/>
                    </m:oMathParaPr>
                    <m:oMath xmlns:m="http://schemas.openxmlformats.org/officeDocument/2006/math">
                      <m:r>
                        <m:rPr>
                          <m:nor/>
                        </m:rPr>
                        <a:rPr lang="en-VN" sz="2800" smtClean="0">
                          <a:latin typeface="Times New Roman" panose="02020603050405020304" pitchFamily="18" charset="0"/>
                          <a:cs typeface="Times New Roman" panose="02020603050405020304" pitchFamily="18" charset="0"/>
                        </a:rPr>
                        <m:t>a</m:t>
                      </m:r>
                      <m:r>
                        <m:rPr>
                          <m:nor/>
                        </m:rPr>
                        <a:rPr lang="en-VN" sz="280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So</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á</m:t>
                      </m:r>
                      <m:r>
                        <m:rPr>
                          <m:nor/>
                        </m:rPr>
                        <a:rPr lang="en-VN" sz="2800">
                          <a:latin typeface="Times New Roman" panose="02020603050405020304" pitchFamily="18" charset="0"/>
                          <a:cs typeface="Times New Roman" panose="02020603050405020304" pitchFamily="18" charset="0"/>
                        </a:rPr>
                        <m:t>nh</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c</m:t>
                      </m:r>
                      <m:r>
                        <m:rPr>
                          <m:nor/>
                        </m:rPr>
                        <a:rPr lang="en-VN" sz="2800">
                          <a:latin typeface="Times New Roman" panose="02020603050405020304" pitchFamily="18" charset="0"/>
                          <a:cs typeface="Times New Roman" panose="02020603050405020304" pitchFamily="18" charset="0"/>
                        </a:rPr>
                        <m:t>á</m:t>
                      </m:r>
                      <m:r>
                        <m:rPr>
                          <m:nor/>
                        </m:rPr>
                        <a:rPr lang="en-VN" sz="2800">
                          <a:latin typeface="Times New Roman" panose="02020603050405020304" pitchFamily="18" charset="0"/>
                          <a:cs typeface="Times New Roman" panose="02020603050405020304" pitchFamily="18" charset="0"/>
                        </a:rPr>
                        <m:t>c</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t</m:t>
                      </m:r>
                      <m:r>
                        <m:rPr>
                          <m:nor/>
                        </m:rPr>
                        <a:rPr lang="en-VN" sz="2800">
                          <a:latin typeface="Times New Roman" panose="02020603050405020304" pitchFamily="18" charset="0"/>
                          <a:cs typeface="Times New Roman" panose="02020603050405020304" pitchFamily="18" charset="0"/>
                        </a:rPr>
                        <m:t>ỉ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ố</m:t>
                      </m:r>
                    </m:oMath>
                  </m:oMathPara>
                </a14:m>
                <a:endParaRPr lang="vi-VN" sz="2800" b="0" dirty="0">
                  <a:latin typeface="Times New Roman" panose="02020603050405020304" pitchFamily="18" charset="0"/>
                  <a:cs typeface="Times New Roman" panose="02020603050405020304" pitchFamily="18" charset="0"/>
                </a:endParaRPr>
              </a:p>
              <a:p>
                <a:pPr>
                  <a:spcAft>
                    <a:spcPts val="1200"/>
                  </a:spcAft>
                </a:pPr>
                <a:r>
                  <a:rPr lang="vi-VN" sz="2800" b="0" dirty="0">
                    <a:latin typeface="Times New Roman" panose="02020603050405020304" pitchFamily="18" charset="0"/>
                    <a:cs typeface="Times New Roman" panose="02020603050405020304" pitchFamily="18" charset="0"/>
                  </a:rPr>
                  <a:t>b) Đường thẳng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d</a:t>
                </a:r>
                <a:r>
                  <a:rPr lang="vi-VN" sz="2800" b="0" dirty="0">
                    <a:latin typeface="Times New Roman" panose="02020603050405020304" pitchFamily="18" charset="0"/>
                    <a:cs typeface="Times New Roman" panose="02020603050405020304" pitchFamily="18" charset="0"/>
                  </a:rPr>
                  <a:t> (đi qua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M, N</a:t>
                </a:r>
                <a:r>
                  <a:rPr lang="vi-VN" sz="2800" b="0" dirty="0">
                    <a:latin typeface="Times New Roman" panose="02020603050405020304" pitchFamily="18" charset="0"/>
                    <a:cs typeface="Times New Roman" panose="02020603050405020304" pitchFamily="18" charset="0"/>
                  </a:rPr>
                  <a:t>) </a:t>
                </a:r>
              </a:p>
              <a:p>
                <a:pPr>
                  <a:spcAft>
                    <a:spcPts val="1200"/>
                  </a:spcAft>
                </a:pPr>
                <a:r>
                  <a:rPr lang="vi-VN" sz="2800" b="0" dirty="0">
                    <a:latin typeface="Times New Roman" panose="02020603050405020304" pitchFamily="18" charset="0"/>
                    <a:cs typeface="Times New Roman" panose="02020603050405020304" pitchFamily="18" charset="0"/>
                  </a:rPr>
                  <a:t>có song song với </a:t>
                </a:r>
                <a:r>
                  <a:rPr lang="vi-VN" sz="2800" b="0" i="1" dirty="0">
                    <a:latin typeface="Times New Roman" panose="02020603050405020304" pitchFamily="18" charset="0"/>
                    <a:ea typeface="Cambria" panose="02040503050406030204" pitchFamily="18" charset="0"/>
                    <a:cs typeface="Times New Roman" panose="02020603050405020304" pitchFamily="18" charset="0"/>
                  </a:rPr>
                  <a:t>BC</a:t>
                </a:r>
                <a:r>
                  <a:rPr lang="vi-VN" sz="2800" b="0" dirty="0">
                    <a:latin typeface="Times New Roman" panose="02020603050405020304" pitchFamily="18" charset="0"/>
                    <a:cs typeface="Times New Roman" panose="02020603050405020304" pitchFamily="18" charset="0"/>
                  </a:rPr>
                  <a:t> không?</a:t>
                </a:r>
                <a:endParaRPr lang="en-VN" sz="2800" dirty="0">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E97640-B34F-1D44-BA3E-2BFAE46DF680}"/>
                  </a:ext>
                </a:extLst>
              </p:cNvPr>
              <p:cNvSpPr txBox="1">
                <a:spLocks noRot="1" noChangeAspect="1" noMove="1" noResize="1" noEditPoints="1" noAdjustHandles="1" noChangeArrowheads="1" noChangeShapeType="1" noTextEdit="1"/>
              </p:cNvSpPr>
              <p:nvPr/>
            </p:nvSpPr>
            <p:spPr>
              <a:xfrm>
                <a:off x="3995463" y="1632046"/>
                <a:ext cx="4813549" cy="2883738"/>
              </a:xfrm>
              <a:prstGeom prst="rect">
                <a:avLst/>
              </a:prstGeom>
              <a:blipFill>
                <a:blip r:embed="rId4"/>
                <a:stretch>
                  <a:fillRect l="-2532" t="-2326" r="-2278" b="-5074"/>
                </a:stretch>
              </a:blipFill>
            </p:spPr>
            <p:txBody>
              <a:bodyPr/>
              <a:lstStyle/>
              <a:p>
                <a:r>
                  <a:rPr lang="en-US">
                    <a:noFill/>
                  </a:rPr>
                  <a:t> </a:t>
                </a:r>
              </a:p>
            </p:txBody>
          </p:sp>
        </mc:Fallback>
      </mc:AlternateContent>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64258919"/>
              </p:ext>
            </p:extLst>
          </p:nvPr>
        </p:nvGraphicFramePr>
        <p:xfrm>
          <a:off x="6858000" y="2654815"/>
          <a:ext cx="1498600" cy="838200"/>
        </p:xfrm>
        <a:graphic>
          <a:graphicData uri="http://schemas.openxmlformats.org/presentationml/2006/ole">
            <mc:AlternateContent xmlns:mc="http://schemas.openxmlformats.org/markup-compatibility/2006">
              <mc:Choice xmlns:v="urn:schemas-microsoft-com:vml" Requires="v">
                <p:oleObj name="Equation" r:id="rId5" imgW="1498320" imgH="838080" progId="Equation.DSMT4">
                  <p:embed/>
                </p:oleObj>
              </mc:Choice>
              <mc:Fallback>
                <p:oleObj name="Equation" r:id="rId5" imgW="1498320" imgH="838080" progId="Equation.DSMT4">
                  <p:embed/>
                  <p:pic>
                    <p:nvPicPr>
                      <p:cNvPr id="0" name=""/>
                      <p:cNvPicPr/>
                      <p:nvPr/>
                    </p:nvPicPr>
                    <p:blipFill>
                      <a:blip r:embed="rId6"/>
                      <a:stretch>
                        <a:fillRect/>
                      </a:stretch>
                    </p:blipFill>
                    <p:spPr>
                      <a:xfrm>
                        <a:off x="6858000" y="2654815"/>
                        <a:ext cx="1498600" cy="838200"/>
                      </a:xfrm>
                      <a:prstGeom prst="rect">
                        <a:avLst/>
                      </a:prstGeom>
                    </p:spPr>
                  </p:pic>
                </p:oleObj>
              </mc:Fallback>
            </mc:AlternateContent>
          </a:graphicData>
        </a:graphic>
      </p:graphicFrame>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95A062-D913-884D-AE93-FAD21D296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8" b="5555"/>
          <a:stretch/>
        </p:blipFill>
        <p:spPr>
          <a:xfrm>
            <a:off x="333748" y="1273131"/>
            <a:ext cx="3661139" cy="2783234"/>
          </a:xfrm>
          <a:prstGeom prst="rect">
            <a:avLst/>
          </a:prstGeom>
        </p:spPr>
      </p:pic>
      <p:pic>
        <p:nvPicPr>
          <p:cNvPr id="4"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E9E7A6-00D8-0889-EDC0-1D417E9FD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689021" y="339146"/>
            <a:ext cx="1242004" cy="1242004"/>
          </a:xfrm>
          <a:prstGeom prst="rect">
            <a:avLst/>
          </a:prstGeom>
        </p:spPr>
      </p:pic>
    </p:spTree>
    <p:extLst>
      <p:ext uri="{BB962C8B-B14F-4D97-AF65-F5344CB8AC3E}">
        <p14:creationId xmlns:p14="http://schemas.microsoft.com/office/powerpoint/2010/main" val="40233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xit" presetSubtype="10" fill="hold" nodeType="with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77454B5-7401-7845-9A1E-CAAF677A3971}"/>
              </a:ext>
            </a:extLst>
          </p:cNvPr>
          <p:cNvSpPr txBox="1"/>
          <p:nvPr/>
        </p:nvSpPr>
        <p:spPr>
          <a:xfrm>
            <a:off x="457200" y="590550"/>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ED72F48-2610-654E-B03C-A90F18C67520}"/>
              </a:ext>
            </a:extLst>
          </p:cNvPr>
          <p:cNvSpPr txBox="1"/>
          <p:nvPr/>
        </p:nvSpPr>
        <p:spPr>
          <a:xfrm>
            <a:off x="312966" y="91324"/>
            <a:ext cx="5812360" cy="584775"/>
          </a:xfrm>
          <a:custGeom>
            <a:avLst/>
            <a:gdLst>
              <a:gd name="connsiteX0" fmla="*/ 0 w 5812360"/>
              <a:gd name="connsiteY0" fmla="*/ 0 h 584775"/>
              <a:gd name="connsiteX1" fmla="*/ 523112 w 5812360"/>
              <a:gd name="connsiteY1" fmla="*/ 0 h 584775"/>
              <a:gd name="connsiteX2" fmla="*/ 929978 w 5812360"/>
              <a:gd name="connsiteY2" fmla="*/ 0 h 584775"/>
              <a:gd name="connsiteX3" fmla="*/ 1627461 w 5812360"/>
              <a:gd name="connsiteY3" fmla="*/ 0 h 584775"/>
              <a:gd name="connsiteX4" fmla="*/ 2150573 w 5812360"/>
              <a:gd name="connsiteY4" fmla="*/ 0 h 584775"/>
              <a:gd name="connsiteX5" fmla="*/ 2673686 w 5812360"/>
              <a:gd name="connsiteY5" fmla="*/ 0 h 584775"/>
              <a:gd name="connsiteX6" fmla="*/ 3371169 w 5812360"/>
              <a:gd name="connsiteY6" fmla="*/ 0 h 584775"/>
              <a:gd name="connsiteX7" fmla="*/ 3836158 w 5812360"/>
              <a:gd name="connsiteY7" fmla="*/ 0 h 584775"/>
              <a:gd name="connsiteX8" fmla="*/ 4533641 w 5812360"/>
              <a:gd name="connsiteY8" fmla="*/ 0 h 584775"/>
              <a:gd name="connsiteX9" fmla="*/ 5231124 w 5812360"/>
              <a:gd name="connsiteY9" fmla="*/ 0 h 584775"/>
              <a:gd name="connsiteX10" fmla="*/ 5812360 w 5812360"/>
              <a:gd name="connsiteY10" fmla="*/ 0 h 584775"/>
              <a:gd name="connsiteX11" fmla="*/ 5812360 w 5812360"/>
              <a:gd name="connsiteY11" fmla="*/ 584775 h 584775"/>
              <a:gd name="connsiteX12" fmla="*/ 5173000 w 5812360"/>
              <a:gd name="connsiteY12" fmla="*/ 584775 h 584775"/>
              <a:gd name="connsiteX13" fmla="*/ 4475517 w 5812360"/>
              <a:gd name="connsiteY13" fmla="*/ 584775 h 584775"/>
              <a:gd name="connsiteX14" fmla="*/ 3778034 w 5812360"/>
              <a:gd name="connsiteY14" fmla="*/ 584775 h 584775"/>
              <a:gd name="connsiteX15" fmla="*/ 3313045 w 5812360"/>
              <a:gd name="connsiteY15" fmla="*/ 584775 h 584775"/>
              <a:gd name="connsiteX16" fmla="*/ 2731809 w 5812360"/>
              <a:gd name="connsiteY16" fmla="*/ 584775 h 584775"/>
              <a:gd name="connsiteX17" fmla="*/ 2034326 w 5812360"/>
              <a:gd name="connsiteY17" fmla="*/ 584775 h 584775"/>
              <a:gd name="connsiteX18" fmla="*/ 1453090 w 5812360"/>
              <a:gd name="connsiteY18" fmla="*/ 584775 h 584775"/>
              <a:gd name="connsiteX19" fmla="*/ 1046225 w 5812360"/>
              <a:gd name="connsiteY19" fmla="*/ 584775 h 584775"/>
              <a:gd name="connsiteX20" fmla="*/ 581236 w 5812360"/>
              <a:gd name="connsiteY20" fmla="*/ 584775 h 584775"/>
              <a:gd name="connsiteX21" fmla="*/ 0 w 5812360"/>
              <a:gd name="connsiteY21" fmla="*/ 584775 h 584775"/>
              <a:gd name="connsiteX22" fmla="*/ 0 w 5812360"/>
              <a:gd name="connsiteY2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2360" h="584775" extrusionOk="0">
                <a:moveTo>
                  <a:pt x="0" y="0"/>
                </a:moveTo>
                <a:cubicBezTo>
                  <a:pt x="223197" y="-10286"/>
                  <a:pt x="297973" y="6682"/>
                  <a:pt x="523112" y="0"/>
                </a:cubicBezTo>
                <a:cubicBezTo>
                  <a:pt x="748251" y="-6682"/>
                  <a:pt x="789730" y="16507"/>
                  <a:pt x="929978" y="0"/>
                </a:cubicBezTo>
                <a:cubicBezTo>
                  <a:pt x="1070226" y="-16507"/>
                  <a:pt x="1360361" y="3767"/>
                  <a:pt x="1627461" y="0"/>
                </a:cubicBezTo>
                <a:cubicBezTo>
                  <a:pt x="1894561" y="-3767"/>
                  <a:pt x="1934297" y="18328"/>
                  <a:pt x="2150573" y="0"/>
                </a:cubicBezTo>
                <a:cubicBezTo>
                  <a:pt x="2366849" y="-18328"/>
                  <a:pt x="2457320" y="42837"/>
                  <a:pt x="2673686" y="0"/>
                </a:cubicBezTo>
                <a:cubicBezTo>
                  <a:pt x="2890052" y="-42837"/>
                  <a:pt x="3173886" y="51644"/>
                  <a:pt x="3371169" y="0"/>
                </a:cubicBezTo>
                <a:cubicBezTo>
                  <a:pt x="3568452" y="-51644"/>
                  <a:pt x="3688226" y="6567"/>
                  <a:pt x="3836158" y="0"/>
                </a:cubicBezTo>
                <a:cubicBezTo>
                  <a:pt x="3984090" y="-6567"/>
                  <a:pt x="4324753" y="32639"/>
                  <a:pt x="4533641" y="0"/>
                </a:cubicBezTo>
                <a:cubicBezTo>
                  <a:pt x="4742529" y="-32639"/>
                  <a:pt x="4898954" y="65078"/>
                  <a:pt x="5231124" y="0"/>
                </a:cubicBezTo>
                <a:cubicBezTo>
                  <a:pt x="5563294" y="-65078"/>
                  <a:pt x="5595417" y="46633"/>
                  <a:pt x="5812360" y="0"/>
                </a:cubicBezTo>
                <a:cubicBezTo>
                  <a:pt x="5824192" y="138318"/>
                  <a:pt x="5797633" y="373381"/>
                  <a:pt x="5812360" y="584775"/>
                </a:cubicBezTo>
                <a:cubicBezTo>
                  <a:pt x="5518342" y="636558"/>
                  <a:pt x="5362914" y="558624"/>
                  <a:pt x="5173000" y="584775"/>
                </a:cubicBezTo>
                <a:cubicBezTo>
                  <a:pt x="4983086" y="610926"/>
                  <a:pt x="4762108" y="528215"/>
                  <a:pt x="4475517" y="584775"/>
                </a:cubicBezTo>
                <a:cubicBezTo>
                  <a:pt x="4188926" y="641335"/>
                  <a:pt x="4034379" y="576423"/>
                  <a:pt x="3778034" y="584775"/>
                </a:cubicBezTo>
                <a:cubicBezTo>
                  <a:pt x="3521689" y="593127"/>
                  <a:pt x="3448170" y="558746"/>
                  <a:pt x="3313045" y="584775"/>
                </a:cubicBezTo>
                <a:cubicBezTo>
                  <a:pt x="3177920" y="610804"/>
                  <a:pt x="2899902" y="555154"/>
                  <a:pt x="2731809" y="584775"/>
                </a:cubicBezTo>
                <a:cubicBezTo>
                  <a:pt x="2563716" y="614396"/>
                  <a:pt x="2252013" y="555113"/>
                  <a:pt x="2034326" y="584775"/>
                </a:cubicBezTo>
                <a:cubicBezTo>
                  <a:pt x="1816639" y="614437"/>
                  <a:pt x="1656541" y="569910"/>
                  <a:pt x="1453090" y="584775"/>
                </a:cubicBezTo>
                <a:cubicBezTo>
                  <a:pt x="1249639" y="599640"/>
                  <a:pt x="1249524" y="562872"/>
                  <a:pt x="1046225" y="584775"/>
                </a:cubicBezTo>
                <a:cubicBezTo>
                  <a:pt x="842927" y="606678"/>
                  <a:pt x="708482" y="529105"/>
                  <a:pt x="581236" y="584775"/>
                </a:cubicBezTo>
                <a:cubicBezTo>
                  <a:pt x="453990" y="640445"/>
                  <a:pt x="284145" y="569724"/>
                  <a:pt x="0" y="584775"/>
                </a:cubicBezTo>
                <a:cubicBezTo>
                  <a:pt x="-3817" y="320705"/>
                  <a:pt x="51532" y="224431"/>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dirty="0">
                <a:solidFill>
                  <a:srgbClr val="7030A0"/>
                </a:solidFill>
                <a:latin typeface="Times New Roman" panose="02020603050405020304" pitchFamily="18" charset="0"/>
                <a:cs typeface="Times New Roman" panose="02020603050405020304" pitchFamily="18" charset="0"/>
              </a:rPr>
              <a:t>II. Định lí Thalès trong tam giác</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0DBD23-F577-E34A-BF33-EB90F6759B42}"/>
              </a:ext>
            </a:extLst>
          </p:cNvPr>
          <p:cNvSpPr txBox="1"/>
          <p:nvPr/>
        </p:nvSpPr>
        <p:spPr>
          <a:xfrm>
            <a:off x="1771105" y="4215140"/>
            <a:ext cx="1172116"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7</a:t>
            </a:r>
          </a:p>
        </p:txBody>
      </p:sp>
      <p:sp>
        <p:nvSpPr>
          <p:cNvPr id="6" name="Rounded 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E234D8-23AB-F245-87AF-4B2C071A0091}"/>
              </a:ext>
            </a:extLst>
          </p:cNvPr>
          <p:cNvSpPr/>
          <p:nvPr/>
        </p:nvSpPr>
        <p:spPr>
          <a:xfrm>
            <a:off x="5486400" y="824718"/>
            <a:ext cx="1552936" cy="457191"/>
          </a:xfrm>
          <a:custGeom>
            <a:avLst/>
            <a:gdLst>
              <a:gd name="connsiteX0" fmla="*/ 0 w 1552936"/>
              <a:gd name="connsiteY0" fmla="*/ 76200 h 457191"/>
              <a:gd name="connsiteX1" fmla="*/ 76200 w 1552936"/>
              <a:gd name="connsiteY1" fmla="*/ 0 h 457191"/>
              <a:gd name="connsiteX2" fmla="*/ 557051 w 1552936"/>
              <a:gd name="connsiteY2" fmla="*/ 0 h 457191"/>
              <a:gd name="connsiteX3" fmla="*/ 1051907 w 1552936"/>
              <a:gd name="connsiteY3" fmla="*/ 0 h 457191"/>
              <a:gd name="connsiteX4" fmla="*/ 1476736 w 1552936"/>
              <a:gd name="connsiteY4" fmla="*/ 0 h 457191"/>
              <a:gd name="connsiteX5" fmla="*/ 1552936 w 1552936"/>
              <a:gd name="connsiteY5" fmla="*/ 76200 h 457191"/>
              <a:gd name="connsiteX6" fmla="*/ 1552936 w 1552936"/>
              <a:gd name="connsiteY6" fmla="*/ 380991 h 457191"/>
              <a:gd name="connsiteX7" fmla="*/ 1476736 w 1552936"/>
              <a:gd name="connsiteY7" fmla="*/ 457191 h 457191"/>
              <a:gd name="connsiteX8" fmla="*/ 995885 w 1552936"/>
              <a:gd name="connsiteY8" fmla="*/ 457191 h 457191"/>
              <a:gd name="connsiteX9" fmla="*/ 501029 w 1552936"/>
              <a:gd name="connsiteY9" fmla="*/ 457191 h 457191"/>
              <a:gd name="connsiteX10" fmla="*/ 76200 w 1552936"/>
              <a:gd name="connsiteY10" fmla="*/ 457191 h 457191"/>
              <a:gd name="connsiteX11" fmla="*/ 0 w 1552936"/>
              <a:gd name="connsiteY11" fmla="*/ 380991 h 457191"/>
              <a:gd name="connsiteX12" fmla="*/ 0 w 1552936"/>
              <a:gd name="connsiteY12"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936" h="457191" extrusionOk="0">
                <a:moveTo>
                  <a:pt x="0" y="76200"/>
                </a:moveTo>
                <a:cubicBezTo>
                  <a:pt x="468" y="32742"/>
                  <a:pt x="22334" y="3842"/>
                  <a:pt x="76200" y="0"/>
                </a:cubicBezTo>
                <a:cubicBezTo>
                  <a:pt x="221922" y="-43136"/>
                  <a:pt x="330565" y="26679"/>
                  <a:pt x="557051" y="0"/>
                </a:cubicBezTo>
                <a:cubicBezTo>
                  <a:pt x="783537" y="-26679"/>
                  <a:pt x="817815" y="3206"/>
                  <a:pt x="1051907" y="0"/>
                </a:cubicBezTo>
                <a:cubicBezTo>
                  <a:pt x="1285999" y="-3206"/>
                  <a:pt x="1333900" y="40818"/>
                  <a:pt x="1476736" y="0"/>
                </a:cubicBezTo>
                <a:cubicBezTo>
                  <a:pt x="1511900" y="-3591"/>
                  <a:pt x="1553100" y="35870"/>
                  <a:pt x="1552936" y="76200"/>
                </a:cubicBezTo>
                <a:cubicBezTo>
                  <a:pt x="1579921" y="138283"/>
                  <a:pt x="1527486" y="252332"/>
                  <a:pt x="1552936" y="380991"/>
                </a:cubicBezTo>
                <a:cubicBezTo>
                  <a:pt x="1558034" y="423905"/>
                  <a:pt x="1510184" y="450958"/>
                  <a:pt x="1476736" y="457191"/>
                </a:cubicBezTo>
                <a:cubicBezTo>
                  <a:pt x="1373410" y="504280"/>
                  <a:pt x="1127775" y="432226"/>
                  <a:pt x="995885" y="457191"/>
                </a:cubicBezTo>
                <a:cubicBezTo>
                  <a:pt x="863995" y="482156"/>
                  <a:pt x="735399" y="456841"/>
                  <a:pt x="501029" y="457191"/>
                </a:cubicBezTo>
                <a:cubicBezTo>
                  <a:pt x="266659" y="457541"/>
                  <a:pt x="210378" y="439623"/>
                  <a:pt x="76200" y="457191"/>
                </a:cubicBezTo>
                <a:cubicBezTo>
                  <a:pt x="35521" y="454329"/>
                  <a:pt x="2597" y="424591"/>
                  <a:pt x="0" y="380991"/>
                </a:cubicBezTo>
                <a:cubicBezTo>
                  <a:pt x="-20996" y="318554"/>
                  <a:pt x="3811" y="160910"/>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i="1" dirty="0">
                <a:solidFill>
                  <a:srgbClr val="FF0000"/>
                </a:solidFill>
                <a:latin typeface="Times New Roman" panose="02020603050405020304" pitchFamily="18" charset="0"/>
                <a:cs typeface="Times New Roman" panose="02020603050405020304" pitchFamily="18" charset="0"/>
              </a:rPr>
              <a:t>Bài làm</a:t>
            </a:r>
          </a:p>
        </p:txBody>
      </p:sp>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45CD5E-ED90-5840-A3B1-567FAB10F4AC}"/>
                  </a:ext>
                </a:extLst>
              </p:cNvPr>
              <p:cNvSpPr txBox="1"/>
              <p:nvPr/>
            </p:nvSpPr>
            <p:spPr>
              <a:xfrm>
                <a:off x="3995463" y="1632046"/>
                <a:ext cx="4813549" cy="2277547"/>
              </a:xfrm>
              <a:prstGeom prst="rect">
                <a:avLst/>
              </a:prstGeom>
              <a:noFill/>
            </p:spPr>
            <p:txBody>
              <a:bodyPr wrap="square" rtlCol="0">
                <a:spAutoFit/>
              </a:bodyPr>
              <a:lstStyle/>
              <a:p>
                <a:pPr>
                  <a:lnSpc>
                    <a:spcPct val="150000"/>
                  </a:lnSpc>
                  <a:spcAft>
                    <a:spcPts val="1200"/>
                  </a:spcAft>
                </a:pPr>
                <a:r>
                  <a:rPr lang="en-US" sz="2800" b="0" i="0">
                    <a:latin typeface="Times New Roman" panose="02020603050405020304" pitchFamily="18" charset="0"/>
                    <a:cs typeface="Times New Roman" panose="02020603050405020304" pitchFamily="18" charset="0"/>
                  </a:rPr>
                  <a:t>a) Có </a:t>
                </a:r>
              </a:p>
              <a:p>
                <a:pPr>
                  <a:lnSpc>
                    <a:spcPct val="150000"/>
                  </a:lnSpc>
                  <a:spcAft>
                    <a:spcPts val="1200"/>
                  </a:spcAft>
                </a:pPr>
                <a:r>
                  <a:rPr lang="en-US" sz="2800">
                    <a:latin typeface="Times New Roman" panose="02020603050405020304" pitchFamily="18" charset="0"/>
                    <a:cs typeface="Times New Roman" panose="02020603050405020304" pitchFamily="18" charset="0"/>
                  </a:rPr>
                  <a:t>Suy ra </a:t>
                </a:r>
                <a:endParaRPr lang="en-US" sz="2800" dirty="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dirty="0">
                          <a:latin typeface="Times New Roman" panose="02020603050405020304" pitchFamily="18" charset="0"/>
                          <a:cs typeface="Times New Roman" panose="02020603050405020304" pitchFamily="18" charset="0"/>
                        </a:rPr>
                        <m:t>b</m:t>
                      </m:r>
                      <m:r>
                        <m:rPr>
                          <m:nor/>
                        </m:rPr>
                        <a:rPr lang="vi-VN" sz="2800" dirty="0">
                          <a:latin typeface="Times New Roman" panose="02020603050405020304" pitchFamily="18" charset="0"/>
                          <a:cs typeface="Times New Roman" panose="02020603050405020304" pitchFamily="18" charset="0"/>
                        </a:rPr>
                        <m:t>) </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d</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 // </m:t>
                      </m:r>
                      <m:r>
                        <m:rPr>
                          <m:nor/>
                        </m:rPr>
                        <a:rPr lang="vi-VN" sz="2800" i="1" dirty="0">
                          <a:latin typeface="Times New Roman" panose="02020603050405020304" pitchFamily="18" charset="0"/>
                          <a:ea typeface="Cambria" panose="02040503050406030204" pitchFamily="18" charset="0"/>
                          <a:cs typeface="Times New Roman" panose="02020603050405020304" pitchFamily="18" charset="0"/>
                        </a:rPr>
                        <m:t>BC</m:t>
                      </m:r>
                    </m:oMath>
                  </m:oMathPara>
                </a14:m>
                <a:endParaRPr lang="en-VN" sz="2800" i="1" dirty="0">
                  <a:latin typeface="Times New Roman" panose="02020603050405020304" pitchFamily="18" charset="0"/>
                  <a:ea typeface="Cambria" panose="020405030504060302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45CD5E-ED90-5840-A3B1-567FAB10F4AC}"/>
                  </a:ext>
                </a:extLst>
              </p:cNvPr>
              <p:cNvSpPr txBox="1">
                <a:spLocks noRot="1" noChangeAspect="1" noMove="1" noResize="1" noEditPoints="1" noAdjustHandles="1" noChangeArrowheads="1" noChangeShapeType="1" noTextEdit="1"/>
              </p:cNvSpPr>
              <p:nvPr/>
            </p:nvSpPr>
            <p:spPr>
              <a:xfrm>
                <a:off x="3995463" y="1632046"/>
                <a:ext cx="4813549" cy="2277547"/>
              </a:xfrm>
              <a:prstGeom prst="rect">
                <a:avLst/>
              </a:prstGeom>
              <a:blipFill>
                <a:blip r:embed="rId3"/>
                <a:stretch>
                  <a:fillRect l="-2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loud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A8F2C1-5E5A-404C-9F1D-92D946808807}"/>
                  </a:ext>
                </a:extLst>
              </p:cNvPr>
              <p:cNvSpPr/>
              <p:nvPr/>
            </p:nvSpPr>
            <p:spPr>
              <a:xfrm>
                <a:off x="4250370" y="1300108"/>
                <a:ext cx="4343400" cy="274319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a:latin typeface="Times New Roman" panose="02020603050405020304" pitchFamily="18" charset="0"/>
                    <a:cs typeface="Times New Roman" panose="02020603050405020304" pitchFamily="18" charset="0"/>
                  </a:rPr>
                  <a:t>Nếu </a:t>
                </a:r>
              </a:p>
              <a:p>
                <a:pPr algn="ctr">
                  <a:lnSpc>
                    <a:spcPct val="150000"/>
                  </a:lnSpc>
                </a:pPr>
                <a14:m>
                  <m:oMath xmlns:m="http://schemas.openxmlformats.org/officeDocument/2006/math">
                    <m:r>
                      <m:rPr>
                        <m:nor/>
                      </m:rPr>
                      <a:rPr lang="en-VN" sz="2800">
                        <a:latin typeface="Times New Roman" panose="02020603050405020304" pitchFamily="18" charset="0"/>
                        <a:cs typeface="Times New Roman" panose="02020603050405020304" pitchFamily="18" charset="0"/>
                      </a:rPr>
                      <m:t>th</m:t>
                    </m:r>
                    <m:r>
                      <m:rPr>
                        <m:nor/>
                      </m:rPr>
                      <a:rPr lang="en-VN" sz="2800">
                        <a:latin typeface="Times New Roman" panose="02020603050405020304" pitchFamily="18" charset="0"/>
                        <a:cs typeface="Times New Roman" panose="02020603050405020304" pitchFamily="18" charset="0"/>
                      </a:rPr>
                      <m:t>ì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MN</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hay</m:t>
                    </m:r>
                    <m:r>
                      <m:rPr>
                        <m:nor/>
                      </m:rPr>
                      <a:rPr lang="en-VN" sz="2800">
                        <a:latin typeface="Times New Roman" panose="02020603050405020304" pitchFamily="18" charset="0"/>
                        <a:cs typeface="Times New Roman" panose="02020603050405020304" pitchFamily="18" charset="0"/>
                      </a:rPr>
                      <m:t>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d</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oMath>
                </a14:m>
                <a:r>
                  <a:rPr lang="en-VN" sz="2800" dirty="0">
                    <a:latin typeface="Times New Roman" panose="02020603050405020304" pitchFamily="18" charset="0"/>
                    <a:cs typeface="Times New Roman" panose="02020603050405020304" pitchFamily="18" charset="0"/>
                  </a:rPr>
                  <a:t>.</a:t>
                </a:r>
              </a:p>
            </p:txBody>
          </p:sp>
        </mc:Choice>
        <mc:Fallback xmlns="">
          <p:sp>
            <p:nvSpPr>
              <p:cNvPr id="8" name="Cloud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A8F2C1-5E5A-404C-9F1D-92D946808807}"/>
                  </a:ext>
                </a:extLst>
              </p:cNvPr>
              <p:cNvSpPr>
                <a:spLocks noRot="1" noChangeAspect="1" noMove="1" noResize="1" noEditPoints="1" noAdjustHandles="1" noChangeArrowheads="1" noChangeShapeType="1" noTextEdit="1"/>
              </p:cNvSpPr>
              <p:nvPr/>
            </p:nvSpPr>
            <p:spPr>
              <a:xfrm>
                <a:off x="4250370" y="1300108"/>
                <a:ext cx="4343400" cy="2743199"/>
              </a:xfrm>
              <a:prstGeom prst="cloud">
                <a:avLst/>
              </a:prstGeom>
              <a:blipFill>
                <a:blip r:embed="rId4"/>
                <a:stretch>
                  <a:fillRect/>
                </a:stretch>
              </a:blipFill>
            </p:spPr>
            <p:txBody>
              <a:bodyPr/>
              <a:lstStyle/>
              <a:p>
                <a:r>
                  <a:rPr lang="en-US">
                    <a:noFill/>
                  </a:rPr>
                  <a:t> </a:t>
                </a:r>
              </a:p>
            </p:txBody>
          </p:sp>
        </mc:Fallback>
      </mc:AlternateContent>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28251627"/>
              </p:ext>
            </p:extLst>
          </p:nvPr>
        </p:nvGraphicFramePr>
        <p:xfrm>
          <a:off x="5105400" y="2464334"/>
          <a:ext cx="1625600" cy="838200"/>
        </p:xfrm>
        <a:graphic>
          <a:graphicData uri="http://schemas.openxmlformats.org/presentationml/2006/ole">
            <mc:AlternateContent xmlns:mc="http://schemas.openxmlformats.org/markup-compatibility/2006">
              <mc:Choice xmlns:v="urn:schemas-microsoft-com:vml" Requires="v">
                <p:oleObj name="Equation" r:id="rId5" imgW="1625400" imgH="838080" progId="Equation.DSMT4">
                  <p:embed/>
                </p:oleObj>
              </mc:Choice>
              <mc:Fallback>
                <p:oleObj name="Equation" r:id="rId5" imgW="1625400" imgH="838080" progId="Equation.DSMT4">
                  <p:embed/>
                  <p:pic>
                    <p:nvPicPr>
                      <p:cNvPr id="0" name=""/>
                      <p:cNvPicPr/>
                      <p:nvPr/>
                    </p:nvPicPr>
                    <p:blipFill>
                      <a:blip r:embed="rId6"/>
                      <a:stretch>
                        <a:fillRect/>
                      </a:stretch>
                    </p:blipFill>
                    <p:spPr>
                      <a:xfrm>
                        <a:off x="5105400" y="2464334"/>
                        <a:ext cx="1625600" cy="838200"/>
                      </a:xfrm>
                      <a:prstGeom prst="rect">
                        <a:avLst/>
                      </a:prstGeom>
                    </p:spPr>
                  </p:pic>
                </p:oleObj>
              </mc:Fallback>
            </mc:AlternateContent>
          </a:graphicData>
        </a:graphic>
      </p:graphicFrame>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43084157"/>
              </p:ext>
            </p:extLst>
          </p:nvPr>
        </p:nvGraphicFramePr>
        <p:xfrm>
          <a:off x="4960663" y="1550182"/>
          <a:ext cx="3479800" cy="838200"/>
        </p:xfrm>
        <a:graphic>
          <a:graphicData uri="http://schemas.openxmlformats.org/presentationml/2006/ole">
            <mc:AlternateContent xmlns:mc="http://schemas.openxmlformats.org/markup-compatibility/2006">
              <mc:Choice xmlns:v="urn:schemas-microsoft-com:vml" Requires="v">
                <p:oleObj name="Equation" r:id="rId7" imgW="3479760" imgH="838080" progId="Equation.DSMT4">
                  <p:embed/>
                </p:oleObj>
              </mc:Choice>
              <mc:Fallback>
                <p:oleObj name="Equation" r:id="rId7" imgW="3479760" imgH="838080" progId="Equation.DSMT4">
                  <p:embed/>
                  <p:pic>
                    <p:nvPicPr>
                      <p:cNvPr id="0" name=""/>
                      <p:cNvPicPr/>
                      <p:nvPr/>
                    </p:nvPicPr>
                    <p:blipFill>
                      <a:blip r:embed="rId8"/>
                      <a:stretch>
                        <a:fillRect/>
                      </a:stretch>
                    </p:blipFill>
                    <p:spPr>
                      <a:xfrm>
                        <a:off x="4960663" y="1550182"/>
                        <a:ext cx="3479800" cy="838200"/>
                      </a:xfrm>
                      <a:prstGeom prst="rect">
                        <a:avLst/>
                      </a:prstGeom>
                    </p:spPr>
                  </p:pic>
                </p:oleObj>
              </mc:Fallback>
            </mc:AlternateContent>
          </a:graphicData>
        </a:graphic>
      </p:graphicFrame>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314000857"/>
              </p:ext>
            </p:extLst>
          </p:nvPr>
        </p:nvGraphicFramePr>
        <p:xfrm>
          <a:off x="5669050" y="1618515"/>
          <a:ext cx="1619250" cy="831850"/>
        </p:xfrm>
        <a:graphic>
          <a:graphicData uri="http://schemas.openxmlformats.org/presentationml/2006/ole">
            <mc:AlternateContent xmlns:mc="http://schemas.openxmlformats.org/markup-compatibility/2006">
              <mc:Choice xmlns:v="urn:schemas-microsoft-com:vml" Requires="v">
                <p:oleObj name="Equation" r:id="rId9" imgW="1619287" imgH="831681" progId="Equation.DSMT4">
                  <p:embed/>
                </p:oleObj>
              </mc:Choice>
              <mc:Fallback>
                <p:oleObj name="Equation" r:id="rId9" imgW="1619287" imgH="831681" progId="Equation.DSMT4">
                  <p:embed/>
                  <p:pic>
                    <p:nvPicPr>
                      <p:cNvPr id="0" name=""/>
                      <p:cNvPicPr/>
                      <p:nvPr/>
                    </p:nvPicPr>
                    <p:blipFill>
                      <a:blip r:embed="rId10"/>
                      <a:stretch>
                        <a:fillRect/>
                      </a:stretch>
                    </p:blipFill>
                    <p:spPr>
                      <a:xfrm>
                        <a:off x="5669050" y="1618515"/>
                        <a:ext cx="1619250" cy="831850"/>
                      </a:xfrm>
                      <a:prstGeom prst="rect">
                        <a:avLst/>
                      </a:prstGeom>
                    </p:spPr>
                  </p:pic>
                </p:oleObj>
              </mc:Fallback>
            </mc:AlternateContent>
          </a:graphicData>
        </a:graphic>
      </p:graphicFrame>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C756CF6-2A35-094A-BC45-D4AC15AC72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68" b="5555"/>
          <a:stretch/>
        </p:blipFill>
        <p:spPr>
          <a:xfrm>
            <a:off x="333748" y="1273131"/>
            <a:ext cx="3661139" cy="2783234"/>
          </a:xfrm>
          <a:prstGeom prst="rect">
            <a:avLst/>
          </a:prstGeom>
        </p:spPr>
      </p:pic>
    </p:spTree>
    <p:extLst>
      <p:ext uri="{BB962C8B-B14F-4D97-AF65-F5344CB8AC3E}">
        <p14:creationId xmlns:p14="http://schemas.microsoft.com/office/powerpoint/2010/main" val="16908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grpId="0" nodeType="clickEffect">
                                  <p:stCondLst>
                                    <p:cond delay="0"/>
                                  </p:stCondLst>
                                  <p:childTnLst>
                                    <p:animEffect transition="out" filter="checkerboard(across)">
                                      <p:cBhvr>
                                        <p:cTn id="27" dur="500"/>
                                        <p:tgtEl>
                                          <p:spTgt spid="7">
                                            <p:txEl>
                                              <p:pRg st="0" end="0"/>
                                            </p:txEl>
                                          </p:spTgt>
                                        </p:tgtEl>
                                      </p:cBhvr>
                                    </p:animEffect>
                                    <p:set>
                                      <p:cBhvr>
                                        <p:cTn id="28" dur="1" fill="hold">
                                          <p:stCondLst>
                                            <p:cond delay="499"/>
                                          </p:stCondLst>
                                        </p:cTn>
                                        <p:tgtEl>
                                          <p:spTgt spid="7">
                                            <p:txEl>
                                              <p:pRg st="0" end="0"/>
                                            </p:txEl>
                                          </p:spTgt>
                                        </p:tgtEl>
                                        <p:attrNameLst>
                                          <p:attrName>style.visibility</p:attrName>
                                        </p:attrNameLst>
                                      </p:cBhvr>
                                      <p:to>
                                        <p:strVal val="hidden"/>
                                      </p:to>
                                    </p:set>
                                  </p:childTnLst>
                                </p:cTn>
                              </p:par>
                              <p:par>
                                <p:cTn id="29" presetID="5" presetClass="exit" presetSubtype="10" fill="hold" grpId="0" nodeType="withEffect">
                                  <p:stCondLst>
                                    <p:cond delay="0"/>
                                  </p:stCondLst>
                                  <p:childTnLst>
                                    <p:animEffect transition="out" filter="checkerboard(across)">
                                      <p:cBhvr>
                                        <p:cTn id="30" dur="500"/>
                                        <p:tgtEl>
                                          <p:spTgt spid="7">
                                            <p:txEl>
                                              <p:pRg st="1" end="1"/>
                                            </p:txEl>
                                          </p:spTgt>
                                        </p:tgtEl>
                                      </p:cBhvr>
                                    </p:animEffect>
                                    <p:set>
                                      <p:cBhvr>
                                        <p:cTn id="31" dur="1" fill="hold">
                                          <p:stCondLst>
                                            <p:cond delay="499"/>
                                          </p:stCondLst>
                                        </p:cTn>
                                        <p:tgtEl>
                                          <p:spTgt spid="7">
                                            <p:txEl>
                                              <p:pRg st="1" end="1"/>
                                            </p:txEl>
                                          </p:spTgt>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7">
                                            <p:txEl>
                                              <p:pRg st="2" end="2"/>
                                            </p:txEl>
                                          </p:spTgt>
                                        </p:tgtEl>
                                      </p:cBhvr>
                                    </p:animEffect>
                                    <p:set>
                                      <p:cBhvr>
                                        <p:cTn id="34" dur="1" fill="hold">
                                          <p:stCondLst>
                                            <p:cond delay="499"/>
                                          </p:stCondLst>
                                        </p:cTn>
                                        <p:tgtEl>
                                          <p:spTgt spid="7">
                                            <p:txEl>
                                              <p:pRg st="2" end="2"/>
                                            </p:txEl>
                                          </p:spTgt>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3" presetClass="exit" presetSubtype="10" fill="hold" nodeType="with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DAE98B9-435F-B94B-AC14-B82CA15B04FF}"/>
              </a:ext>
            </a:extLst>
          </p:cNvPr>
          <p:cNvGrpSpPr/>
          <p:nvPr/>
        </p:nvGrpSpPr>
        <p:grpSpPr>
          <a:xfrm>
            <a:off x="381000" y="209550"/>
            <a:ext cx="3751348" cy="584775"/>
            <a:chOff x="152400" y="786484"/>
            <a:chExt cx="3751348" cy="584775"/>
          </a:xfrm>
        </p:grpSpPr>
        <p:sp>
          <p:nvSpPr>
            <p:cNvPr id="8" name="TextBox 7">
              <a:extLst>
                <a:ext uri="{FF2B5EF4-FFF2-40B4-BE49-F238E27FC236}">
                  <a16:creationId xmlns:a16="http://schemas.microsoft.com/office/drawing/2014/main" id="{C0EFB138-19F1-AC4F-8457-ACFA9EC0D3B6}"/>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9" name="Straight Connector 8">
              <a:extLst>
                <a:ext uri="{FF2B5EF4-FFF2-40B4-BE49-F238E27FC236}">
                  <a16:creationId xmlns:a16="http://schemas.microsoft.com/office/drawing/2014/main" id="{C638DE93-6121-9045-8A07-C29C43D181DE}"/>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C0956F-6DE0-0B4F-8B55-C14E789C035C}"/>
              </a:ext>
            </a:extLst>
          </p:cNvPr>
          <p:cNvSpPr txBox="1"/>
          <p:nvPr/>
        </p:nvSpPr>
        <p:spPr>
          <a:xfrm>
            <a:off x="1880812" y="1998839"/>
            <a:ext cx="5382375" cy="2246768"/>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Nếu một đường thẳng cắt hai cạnh của một tam giác và định ra trên hai cạnh ấy những đoạn thẳng tương ứng tỉ lệ thì đường thẳng đó song song với cạnh còn lại của tam giác.</a:t>
            </a:r>
          </a:p>
        </p:txBody>
      </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D6EA6E-1186-BF4B-A0B9-33126740E908}"/>
              </a:ext>
            </a:extLst>
          </p:cNvPr>
          <p:cNvSpPr txBox="1"/>
          <p:nvPr/>
        </p:nvSpPr>
        <p:spPr>
          <a:xfrm>
            <a:off x="2819400" y="1454605"/>
            <a:ext cx="2948243" cy="523220"/>
          </a:xfrm>
          <a:custGeom>
            <a:avLst/>
            <a:gdLst>
              <a:gd name="connsiteX0" fmla="*/ 0 w 2948243"/>
              <a:gd name="connsiteY0" fmla="*/ 0 h 523220"/>
              <a:gd name="connsiteX1" fmla="*/ 560166 w 2948243"/>
              <a:gd name="connsiteY1" fmla="*/ 0 h 523220"/>
              <a:gd name="connsiteX2" fmla="*/ 1149815 w 2948243"/>
              <a:gd name="connsiteY2" fmla="*/ 0 h 523220"/>
              <a:gd name="connsiteX3" fmla="*/ 1768946 w 2948243"/>
              <a:gd name="connsiteY3" fmla="*/ 0 h 523220"/>
              <a:gd name="connsiteX4" fmla="*/ 2388077 w 2948243"/>
              <a:gd name="connsiteY4" fmla="*/ 0 h 523220"/>
              <a:gd name="connsiteX5" fmla="*/ 2948243 w 2948243"/>
              <a:gd name="connsiteY5" fmla="*/ 0 h 523220"/>
              <a:gd name="connsiteX6" fmla="*/ 2948243 w 2948243"/>
              <a:gd name="connsiteY6" fmla="*/ 523220 h 523220"/>
              <a:gd name="connsiteX7" fmla="*/ 2299630 w 2948243"/>
              <a:gd name="connsiteY7" fmla="*/ 523220 h 523220"/>
              <a:gd name="connsiteX8" fmla="*/ 1651016 w 2948243"/>
              <a:gd name="connsiteY8" fmla="*/ 523220 h 523220"/>
              <a:gd name="connsiteX9" fmla="*/ 1061367 w 2948243"/>
              <a:gd name="connsiteY9" fmla="*/ 523220 h 523220"/>
              <a:gd name="connsiteX10" fmla="*/ 0 w 2948243"/>
              <a:gd name="connsiteY10" fmla="*/ 523220 h 523220"/>
              <a:gd name="connsiteX11" fmla="*/ 0 w 2948243"/>
              <a:gd name="connsiteY11"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8243" h="523220" fill="none" extrusionOk="0">
                <a:moveTo>
                  <a:pt x="0" y="0"/>
                </a:moveTo>
                <a:cubicBezTo>
                  <a:pt x="158004" y="-51351"/>
                  <a:pt x="288944" y="31642"/>
                  <a:pt x="560166" y="0"/>
                </a:cubicBezTo>
                <a:cubicBezTo>
                  <a:pt x="831388" y="-31642"/>
                  <a:pt x="894279" y="22841"/>
                  <a:pt x="1149815" y="0"/>
                </a:cubicBezTo>
                <a:cubicBezTo>
                  <a:pt x="1405351" y="-22841"/>
                  <a:pt x="1540093" y="41183"/>
                  <a:pt x="1768946" y="0"/>
                </a:cubicBezTo>
                <a:cubicBezTo>
                  <a:pt x="1997799" y="-41183"/>
                  <a:pt x="2261149" y="35337"/>
                  <a:pt x="2388077" y="0"/>
                </a:cubicBezTo>
                <a:cubicBezTo>
                  <a:pt x="2515005" y="-35337"/>
                  <a:pt x="2725733" y="58192"/>
                  <a:pt x="2948243" y="0"/>
                </a:cubicBezTo>
                <a:cubicBezTo>
                  <a:pt x="2994466" y="112562"/>
                  <a:pt x="2897718" y="314588"/>
                  <a:pt x="2948243" y="523220"/>
                </a:cubicBezTo>
                <a:cubicBezTo>
                  <a:pt x="2706990" y="568808"/>
                  <a:pt x="2473043" y="468701"/>
                  <a:pt x="2299630" y="523220"/>
                </a:cubicBezTo>
                <a:cubicBezTo>
                  <a:pt x="2126217" y="577739"/>
                  <a:pt x="1854716" y="446140"/>
                  <a:pt x="1651016" y="523220"/>
                </a:cubicBezTo>
                <a:cubicBezTo>
                  <a:pt x="1447316" y="600300"/>
                  <a:pt x="1202716" y="456699"/>
                  <a:pt x="1061367" y="523220"/>
                </a:cubicBezTo>
                <a:cubicBezTo>
                  <a:pt x="920018" y="589741"/>
                  <a:pt x="335415" y="451865"/>
                  <a:pt x="0" y="523220"/>
                </a:cubicBezTo>
                <a:cubicBezTo>
                  <a:pt x="-14919" y="381548"/>
                  <a:pt x="36509" y="207727"/>
                  <a:pt x="0" y="0"/>
                </a:cubicBezTo>
                <a:close/>
              </a:path>
              <a:path w="2948243" h="523220" stroke="0" extrusionOk="0">
                <a:moveTo>
                  <a:pt x="0" y="0"/>
                </a:moveTo>
                <a:cubicBezTo>
                  <a:pt x="251539" y="-36273"/>
                  <a:pt x="296891" y="57621"/>
                  <a:pt x="560166" y="0"/>
                </a:cubicBezTo>
                <a:cubicBezTo>
                  <a:pt x="823441" y="-57621"/>
                  <a:pt x="933316" y="21459"/>
                  <a:pt x="1061367" y="0"/>
                </a:cubicBezTo>
                <a:cubicBezTo>
                  <a:pt x="1189418" y="-21459"/>
                  <a:pt x="1493891" y="10967"/>
                  <a:pt x="1709981" y="0"/>
                </a:cubicBezTo>
                <a:cubicBezTo>
                  <a:pt x="1926071" y="-10967"/>
                  <a:pt x="2015081" y="1846"/>
                  <a:pt x="2270147" y="0"/>
                </a:cubicBezTo>
                <a:cubicBezTo>
                  <a:pt x="2525213" y="-1846"/>
                  <a:pt x="2769119" y="27958"/>
                  <a:pt x="2948243" y="0"/>
                </a:cubicBezTo>
                <a:cubicBezTo>
                  <a:pt x="2997311" y="196768"/>
                  <a:pt x="2892452" y="382671"/>
                  <a:pt x="2948243" y="523220"/>
                </a:cubicBezTo>
                <a:cubicBezTo>
                  <a:pt x="2812033" y="566808"/>
                  <a:pt x="2523285" y="504862"/>
                  <a:pt x="2358594" y="523220"/>
                </a:cubicBezTo>
                <a:cubicBezTo>
                  <a:pt x="2193903" y="541578"/>
                  <a:pt x="2004786" y="502279"/>
                  <a:pt x="1709981" y="523220"/>
                </a:cubicBezTo>
                <a:cubicBezTo>
                  <a:pt x="1415176" y="544161"/>
                  <a:pt x="1405639" y="489984"/>
                  <a:pt x="1208780" y="523220"/>
                </a:cubicBezTo>
                <a:cubicBezTo>
                  <a:pt x="1011921" y="556456"/>
                  <a:pt x="845791" y="499924"/>
                  <a:pt x="619131" y="523220"/>
                </a:cubicBezTo>
                <a:cubicBezTo>
                  <a:pt x="392471" y="546516"/>
                  <a:pt x="164682" y="515706"/>
                  <a:pt x="0" y="523220"/>
                </a:cubicBezTo>
                <a:cubicBezTo>
                  <a:pt x="-23839" y="301885"/>
                  <a:pt x="37804" y="228535"/>
                  <a:pt x="0" y="0"/>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2800" b="1" i="1">
                <a:latin typeface="Times New Roman" panose="02020603050405020304" pitchFamily="18" charset="0"/>
                <a:cs typeface="Times New Roman" panose="02020603050405020304" pitchFamily="18" charset="0"/>
              </a:rPr>
              <a:t>Định lí Thalès đảo</a:t>
            </a:r>
          </a:p>
        </p:txBody>
      </p:sp>
    </p:spTree>
    <p:extLst>
      <p:ext uri="{BB962C8B-B14F-4D97-AF65-F5344CB8AC3E}">
        <p14:creationId xmlns:p14="http://schemas.microsoft.com/office/powerpoint/2010/main" val="3871750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480039-1456-7148-BA29-E478F0F0385B}"/>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D9059093-CDBB-154C-BD43-FA12ECCDC78D}"/>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9FCB962D-19C2-E342-B3BB-74D9DA2DF1A6}"/>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graphicFrame>
        <p:nvGraphicFramePr>
          <p:cNvPr id="6"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0ABB71-B68D-2148-9471-5A43165E3341}"/>
              </a:ext>
            </a:extLst>
          </p:cNvPr>
          <p:cNvGraphicFramePr>
            <a:graphicFrameLocks noGrp="1"/>
          </p:cNvGraphicFramePr>
          <p:nvPr>
            <p:extLst>
              <p:ext uri="{D42A27DB-BD31-4B8C-83A1-F6EECF244321}">
                <p14:modId xmlns:p14="http://schemas.microsoft.com/office/powerpoint/2010/main" val="2771950265"/>
              </p:ext>
            </p:extLst>
          </p:nvPr>
        </p:nvGraphicFramePr>
        <p:xfrm>
          <a:off x="3843063" y="654813"/>
          <a:ext cx="5300937" cy="2575560"/>
        </p:xfrm>
        <a:graphic>
          <a:graphicData uri="http://schemas.openxmlformats.org/drawingml/2006/table">
            <a:tbl>
              <a:tblPr firstRow="1" bandRow="1">
                <a:tableStyleId>{5940675A-B579-460E-94D1-54222C63F5DA}</a:tableStyleId>
              </a:tblPr>
              <a:tblGrid>
                <a:gridCol w="795141">
                  <a:extLst>
                    <a:ext uri="{9D8B030D-6E8A-4147-A177-3AD203B41FA5}">
                      <a16:colId xmlns:a16="http://schemas.microsoft.com/office/drawing/2014/main" val="193508713"/>
                    </a:ext>
                  </a:extLst>
                </a:gridCol>
                <a:gridCol w="4505796">
                  <a:extLst>
                    <a:ext uri="{9D8B030D-6E8A-4147-A177-3AD203B41FA5}">
                      <a16:colId xmlns:a16="http://schemas.microsoft.com/office/drawing/2014/main" val="150298004"/>
                    </a:ext>
                  </a:extLst>
                </a:gridCol>
              </a:tblGrid>
              <a:tr h="37084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1800"/>
                        </a:spcAft>
                      </a:pPr>
                      <a:r>
                        <a:rPr lang="en-US" sz="2800" i="1">
                          <a:latin typeface="Times New Roman" panose="02020603050405020304" pitchFamily="18" charset="0"/>
                          <a:ea typeface="Cambria" panose="02040503050406030204" pitchFamily="18" charset="0"/>
                          <a:cs typeface="Times New Roman" panose="02020603050405020304" pitchFamily="18" charset="0"/>
                          <a:sym typeface="Symbol" panose="05050102010706020507" pitchFamily="18" charset="2"/>
                        </a:rPr>
                        <a:t>ABC</a:t>
                      </a:r>
                      <a:endParaRPr lang="en-US" sz="2800" i="1">
                        <a:latin typeface="Times New Roman" panose="02020603050405020304" pitchFamily="18" charset="0"/>
                        <a:ea typeface="Cambria" panose="02040503050406030204" pitchFamily="18" charset="0"/>
                        <a:cs typeface="Times New Roman" panose="02020603050405020304" pitchFamily="18" charset="0"/>
                      </a:endParaRPr>
                    </a:p>
                    <a:p>
                      <a:pPr>
                        <a:lnSpc>
                          <a:spcPct val="100000"/>
                        </a:lnSpc>
                        <a:spcAft>
                          <a:spcPts val="3600"/>
                        </a:spcAft>
                      </a:pPr>
                      <a:r>
                        <a:rPr lang="en-US" sz="2800" i="1">
                          <a:latin typeface="Times New Roman" panose="02020603050405020304" pitchFamily="18" charset="0"/>
                          <a:ea typeface="Cambria" panose="020405030504060302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AB</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p>
                    <a:p>
                      <a:pPr>
                        <a:lnSpc>
                          <a:spcPct val="100000"/>
                        </a:lnSpc>
                        <a:spcAft>
                          <a:spcPts val="36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182543"/>
                  </a:ext>
                </a:extLst>
              </a:tr>
              <a:tr h="37084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r>
                        <a:rPr lang="en-VN" sz="2800" i="1">
                          <a:latin typeface="Times New Roman" panose="02020603050405020304" pitchFamily="18" charset="0"/>
                          <a:ea typeface="Cambria" panose="02040503050406030204" pitchFamily="18" charset="0"/>
                          <a:cs typeface="Times New Roman" panose="02020603050405020304" pitchFamily="18" charset="0"/>
                        </a:rPr>
                        <a:t>d // BC</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79C15E-B0C4-194E-AE57-63529E47A035}"/>
                  </a:ext>
                </a:extLst>
              </p:cNvPr>
              <p:cNvSpPr txBox="1"/>
              <p:nvPr/>
            </p:nvSpPr>
            <p:spPr>
              <a:xfrm>
                <a:off x="228600" y="3639660"/>
                <a:ext cx="7886700" cy="14064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VN" sz="2800" b="1" i="1" smtClean="0">
                          <a:latin typeface="Times New Roman" panose="02020603050405020304" pitchFamily="18" charset="0"/>
                          <a:cs typeface="Times New Roman" panose="02020603050405020304" pitchFamily="18" charset="0"/>
                        </a:rPr>
                        <m:t>Nh</m:t>
                      </m:r>
                      <m:r>
                        <m:rPr>
                          <m:nor/>
                        </m:rPr>
                        <a:rPr lang="en-VN" sz="2800" b="1" i="1" smtClean="0">
                          <a:latin typeface="Times New Roman" panose="02020603050405020304" pitchFamily="18" charset="0"/>
                          <a:cs typeface="Times New Roman" panose="02020603050405020304" pitchFamily="18" charset="0"/>
                        </a:rPr>
                        <m:t>ậ</m:t>
                      </m:r>
                      <m:r>
                        <m:rPr>
                          <m:nor/>
                        </m:rPr>
                        <a:rPr lang="en-VN" sz="2800" b="1" i="1" smtClean="0">
                          <a:latin typeface="Times New Roman" panose="02020603050405020304" pitchFamily="18" charset="0"/>
                          <a:cs typeface="Times New Roman" panose="02020603050405020304" pitchFamily="18" charset="0"/>
                        </a:rPr>
                        <m:t>n</m:t>
                      </m:r>
                      <m:r>
                        <m:rPr>
                          <m:nor/>
                        </m:rPr>
                        <a:rPr lang="en-VN" sz="2800" b="1" i="1" smtClean="0">
                          <a:latin typeface="Times New Roman" panose="02020603050405020304" pitchFamily="18" charset="0"/>
                          <a:cs typeface="Times New Roman" panose="02020603050405020304" pitchFamily="18" charset="0"/>
                        </a:rPr>
                        <m:t> </m:t>
                      </m:r>
                      <m:r>
                        <m:rPr>
                          <m:nor/>
                        </m:rPr>
                        <a:rPr lang="en-VN" sz="2800" b="1" i="1" smtClean="0">
                          <a:latin typeface="Times New Roman" panose="02020603050405020304" pitchFamily="18" charset="0"/>
                          <a:cs typeface="Times New Roman" panose="02020603050405020304" pitchFamily="18" charset="0"/>
                        </a:rPr>
                        <m:t>x</m:t>
                      </m:r>
                      <m:r>
                        <m:rPr>
                          <m:nor/>
                        </m:rPr>
                        <a:rPr lang="en-VN" sz="2800" b="1" i="1" smtClean="0">
                          <a:latin typeface="Times New Roman" panose="02020603050405020304" pitchFamily="18" charset="0"/>
                          <a:cs typeface="Times New Roman" panose="02020603050405020304" pitchFamily="18" charset="0"/>
                        </a:rPr>
                        <m:t>é</m:t>
                      </m:r>
                      <m:r>
                        <m:rPr>
                          <m:nor/>
                        </m:rPr>
                        <a:rPr lang="en-VN" sz="2800" b="1" i="1" smtClean="0">
                          <a:latin typeface="Times New Roman" panose="02020603050405020304" pitchFamily="18" charset="0"/>
                          <a:cs typeface="Times New Roman" panose="02020603050405020304" pitchFamily="18" charset="0"/>
                        </a:rPr>
                        <m:t>t</m:t>
                      </m:r>
                      <m:r>
                        <m:rPr>
                          <m:nor/>
                        </m:rPr>
                        <a:rPr lang="en-VN" sz="2800" b="1" i="1"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ươ</m:t>
                      </m:r>
                      <m:r>
                        <m:rPr>
                          <m:nor/>
                        </m:rPr>
                        <a:rPr lang="en-VN" sz="2800" smtClean="0">
                          <a:latin typeface="Times New Roman" panose="02020603050405020304" pitchFamily="18" charset="0"/>
                          <a:cs typeface="Times New Roman" panose="02020603050405020304" pitchFamily="18" charset="0"/>
                        </a:rPr>
                        <m:t>ng</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ự, </m:t>
                      </m:r>
                      <m:r>
                        <m:rPr>
                          <m:nor/>
                        </m:rPr>
                        <a:rPr lang="en-VN" sz="2800" smtClean="0">
                          <a:latin typeface="Times New Roman" panose="02020603050405020304" pitchFamily="18" charset="0"/>
                          <a:cs typeface="Times New Roman" panose="02020603050405020304" pitchFamily="18" charset="0"/>
                        </a:rPr>
                        <m:t>n</m:t>
                      </m:r>
                      <m:r>
                        <m:rPr>
                          <m:nor/>
                        </m:rPr>
                        <a:rPr lang="en-VN" sz="2800" smtClean="0">
                          <a:latin typeface="Times New Roman" panose="02020603050405020304" pitchFamily="18" charset="0"/>
                          <a:cs typeface="Times New Roman" panose="02020603050405020304" pitchFamily="18" charset="0"/>
                        </a:rPr>
                        <m:t>ế</m:t>
                      </m:r>
                      <m:r>
                        <m:rPr>
                          <m:nor/>
                        </m:rPr>
                        <a:rPr lang="en-VN" sz="2800" smtClean="0">
                          <a:latin typeface="Times New Roman" panose="02020603050405020304" pitchFamily="18" charset="0"/>
                          <a:cs typeface="Times New Roman" panose="02020603050405020304" pitchFamily="18" charset="0"/>
                        </a:rPr>
                        <m:t>u</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c</m:t>
                      </m:r>
                      <m:r>
                        <m:rPr>
                          <m:nor/>
                        </m:rPr>
                        <a:rPr lang="en-VN" sz="2800" smtClean="0">
                          <a:latin typeface="Times New Roman" panose="02020603050405020304" pitchFamily="18" charset="0"/>
                          <a:cs typeface="Times New Roman" panose="02020603050405020304" pitchFamily="18" charset="0"/>
                        </a:rPr>
                        <m:t>ó </m:t>
                      </m:r>
                      <m:r>
                        <m:rPr>
                          <m:nor/>
                        </m:rPr>
                        <a:rPr lang="en-VN" sz="2800" smtClean="0">
                          <a:latin typeface="Times New Roman" panose="02020603050405020304" pitchFamily="18" charset="0"/>
                          <a:cs typeface="Times New Roman" panose="02020603050405020304" pitchFamily="18" charset="0"/>
                        </a:rPr>
                        <m:t>m</m:t>
                      </m:r>
                      <m:r>
                        <m:rPr>
                          <m:nor/>
                        </m:rPr>
                        <a:rPr lang="en-VN" sz="2800" smtClean="0">
                          <a:latin typeface="Times New Roman" panose="02020603050405020304" pitchFamily="18" charset="0"/>
                          <a:cs typeface="Times New Roman" panose="02020603050405020304" pitchFamily="18" charset="0"/>
                        </a:rPr>
                        <m:t>ộ</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trong</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hai</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m:t>
                      </m:r>
                      <m:r>
                        <m:rPr>
                          <m:nor/>
                        </m:rPr>
                        <a:rPr lang="en-VN" sz="2800" smtClean="0">
                          <a:latin typeface="Times New Roman" panose="02020603050405020304" pitchFamily="18" charset="0"/>
                          <a:cs typeface="Times New Roman" panose="02020603050405020304" pitchFamily="18" charset="0"/>
                        </a:rPr>
                        <m:t>ỉ </m:t>
                      </m:r>
                      <m:r>
                        <m:rPr>
                          <m:nor/>
                        </m:rPr>
                        <a:rPr lang="en-VN" sz="2800" smtClean="0">
                          <a:latin typeface="Times New Roman" panose="02020603050405020304" pitchFamily="18" charset="0"/>
                          <a:cs typeface="Times New Roman" panose="02020603050405020304" pitchFamily="18" charset="0"/>
                        </a:rPr>
                        <m:t>l</m:t>
                      </m:r>
                      <m:r>
                        <m:rPr>
                          <m:nor/>
                        </m:rPr>
                        <a:rPr lang="en-VN" sz="2800" smtClean="0">
                          <a:latin typeface="Times New Roman" panose="02020603050405020304" pitchFamily="18" charset="0"/>
                          <a:cs typeface="Times New Roman" panose="02020603050405020304" pitchFamily="18" charset="0"/>
                        </a:rPr>
                        <m:t>ệ </m:t>
                      </m:r>
                      <m:r>
                        <m:rPr>
                          <m:nor/>
                        </m:rPr>
                        <a:rPr lang="en-VN" sz="2800" smtClean="0">
                          <a:latin typeface="Times New Roman" panose="02020603050405020304" pitchFamily="18" charset="0"/>
                          <a:cs typeface="Times New Roman" panose="02020603050405020304" pitchFamily="18" charset="0"/>
                        </a:rPr>
                        <m:t>th</m:t>
                      </m:r>
                      <m:r>
                        <m:rPr>
                          <m:nor/>
                        </m:rPr>
                        <a:rPr lang="en-VN" sz="2800" smtClean="0">
                          <a:latin typeface="Times New Roman" panose="02020603050405020304" pitchFamily="18" charset="0"/>
                          <a:cs typeface="Times New Roman" panose="02020603050405020304" pitchFamily="18" charset="0"/>
                        </a:rPr>
                        <m:t>ứ</m:t>
                      </m:r>
                      <m:r>
                        <m:rPr>
                          <m:nor/>
                        </m:rPr>
                        <a:rPr lang="en-VN" sz="2800" smtClean="0">
                          <a:latin typeface="Times New Roman" panose="02020603050405020304" pitchFamily="18" charset="0"/>
                          <a:cs typeface="Times New Roman" panose="02020603050405020304" pitchFamily="18" charset="0"/>
                        </a:rPr>
                        <m:t>c</m:t>
                      </m:r>
                    </m:oMath>
                  </m:oMathPara>
                </a14:m>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79C15E-B0C4-194E-AE57-63529E47A035}"/>
                  </a:ext>
                </a:extLst>
              </p:cNvPr>
              <p:cNvSpPr txBox="1">
                <a:spLocks noRot="1" noChangeAspect="1" noMove="1" noResize="1" noEditPoints="1" noAdjustHandles="1" noChangeArrowheads="1" noChangeShapeType="1" noTextEdit="1"/>
              </p:cNvSpPr>
              <p:nvPr/>
            </p:nvSpPr>
            <p:spPr>
              <a:xfrm>
                <a:off x="228600" y="3639660"/>
                <a:ext cx="7886700" cy="1406411"/>
              </a:xfrm>
              <a:prstGeom prst="rect">
                <a:avLst/>
              </a:prstGeom>
              <a:blipFill>
                <a:blip r:embed="rId2"/>
                <a:stretch>
                  <a:fillRect/>
                </a:stretch>
              </a:blipFill>
            </p:spPr>
            <p:txBody>
              <a:bodyPr/>
              <a:lstStyle/>
              <a:p>
                <a:r>
                  <a:rPr lang="en-US">
                    <a:noFill/>
                  </a:rPr>
                  <a:t> </a:t>
                </a:r>
              </a:p>
            </p:txBody>
          </p:sp>
        </mc:Fallback>
      </mc:AlternateContent>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CDDDB7-572C-9D41-A13A-8F7D08CB4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4" y="732738"/>
            <a:ext cx="3534395" cy="2761246"/>
          </a:xfrm>
          <a:prstGeom prst="rect">
            <a:avLst/>
          </a:prstGeom>
        </p:spPr>
      </p:pic>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958820175"/>
              </p:ext>
            </p:extLst>
          </p:nvPr>
        </p:nvGraphicFramePr>
        <p:xfrm>
          <a:off x="4648200" y="1809750"/>
          <a:ext cx="1714500" cy="838200"/>
        </p:xfrm>
        <a:graphic>
          <a:graphicData uri="http://schemas.openxmlformats.org/presentationml/2006/ole">
            <mc:AlternateContent xmlns:mc="http://schemas.openxmlformats.org/markup-compatibility/2006">
              <mc:Choice xmlns:v="urn:schemas-microsoft-com:vml" Requires="v">
                <p:oleObj name="Equation" r:id="rId4" imgW="1714320" imgH="838080" progId="Equation.DSMT4">
                  <p:embed/>
                </p:oleObj>
              </mc:Choice>
              <mc:Fallback>
                <p:oleObj name="Equation" r:id="rId4" imgW="1714320" imgH="838080" progId="Equation.DSMT4">
                  <p:embed/>
                  <p:pic>
                    <p:nvPicPr>
                      <p:cNvPr id="0" name=""/>
                      <p:cNvPicPr/>
                      <p:nvPr/>
                    </p:nvPicPr>
                    <p:blipFill>
                      <a:blip r:embed="rId5"/>
                      <a:stretch>
                        <a:fillRect/>
                      </a:stretch>
                    </p:blipFill>
                    <p:spPr>
                      <a:xfrm>
                        <a:off x="4648200" y="1809750"/>
                        <a:ext cx="1714500" cy="838200"/>
                      </a:xfrm>
                      <a:prstGeom prst="rect">
                        <a:avLst/>
                      </a:prstGeom>
                    </p:spPr>
                  </p:pic>
                </p:oleObj>
              </mc:Fallback>
            </mc:AlternateContent>
          </a:graphicData>
        </a:graphic>
      </p:graphicFrame>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665941172"/>
              </p:ext>
            </p:extLst>
          </p:nvPr>
        </p:nvGraphicFramePr>
        <p:xfrm>
          <a:off x="800100" y="4127500"/>
          <a:ext cx="3289300" cy="838200"/>
        </p:xfrm>
        <a:graphic>
          <a:graphicData uri="http://schemas.openxmlformats.org/presentationml/2006/ole">
            <mc:AlternateContent xmlns:mc="http://schemas.openxmlformats.org/markup-compatibility/2006">
              <mc:Choice xmlns:v="urn:schemas-microsoft-com:vml" Requires="v">
                <p:oleObj name="Equation" r:id="rId6" imgW="3288960" imgH="838080" progId="Equation.DSMT4">
                  <p:embed/>
                </p:oleObj>
              </mc:Choice>
              <mc:Fallback>
                <p:oleObj name="Equation" r:id="rId6" imgW="3288960" imgH="838080" progId="Equation.DSMT4">
                  <p:embed/>
                  <p:pic>
                    <p:nvPicPr>
                      <p:cNvPr id="0" name=""/>
                      <p:cNvPicPr/>
                      <p:nvPr/>
                    </p:nvPicPr>
                    <p:blipFill>
                      <a:blip r:embed="rId7"/>
                      <a:stretch>
                        <a:fillRect/>
                      </a:stretch>
                    </p:blipFill>
                    <p:spPr>
                      <a:xfrm>
                        <a:off x="800100" y="4127500"/>
                        <a:ext cx="3289300" cy="8382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0" name="Rectangle 9" descr="OPL20U25GSXzBJYl68kk8uQGfFKzs7yb1M4KJWUiLk6ZEvGF+qCIPSnY57AbBFCvTW2023.15.47+K4lPs7H94VUqPe2XwIsfPRnrXQE//QTEXxb8/8N4CNc6FpgZahzpTjFhMzSA7T/nHJa11DE8Ng2TP3iAmRczFlmslSuUNOgUeb6yRvs0="/>
              <p:cNvSpPr/>
              <p:nvPr/>
            </p:nvSpPr>
            <p:spPr>
              <a:xfrm>
                <a:off x="4103852" y="4221016"/>
                <a:ext cx="181812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VN" sz="2800">
                          <a:latin typeface="Times New Roman" panose="02020603050405020304" pitchFamily="18" charset="0"/>
                          <a:cs typeface="Times New Roman" panose="02020603050405020304" pitchFamily="18" charset="0"/>
                        </a:rPr>
                        <m:t>th</m:t>
                      </m:r>
                      <m:r>
                        <m:rPr>
                          <m:nor/>
                        </m:rPr>
                        <a:rPr lang="en-VN" sz="2800">
                          <a:latin typeface="Times New Roman" panose="02020603050405020304" pitchFamily="18" charset="0"/>
                          <a:cs typeface="Times New Roman" panose="02020603050405020304" pitchFamily="18" charset="0"/>
                        </a:rPr>
                        <m:t>ì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d</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 // </m:t>
                      </m:r>
                      <m:r>
                        <m:rPr>
                          <m:nor/>
                        </m:rPr>
                        <a:rPr lang="en-VN" sz="2800" i="1">
                          <a:latin typeface="Times New Roman" panose="02020603050405020304" pitchFamily="18" charset="0"/>
                          <a:ea typeface="Cambria" panose="02040503050406030204" pitchFamily="18" charset="0"/>
                          <a:cs typeface="Times New Roman" panose="02020603050405020304" pitchFamily="18" charset="0"/>
                        </a:rPr>
                        <m:t>BC</m:t>
                      </m:r>
                    </m:oMath>
                  </m:oMathPara>
                </a14:m>
                <a:endParaRPr lang="en-VN" sz="2800" i="1">
                  <a:latin typeface="Times New Roman" panose="02020603050405020304" pitchFamily="18" charset="0"/>
                  <a:ea typeface="Cambria" panose="02040503050406030204" pitchFamily="18" charset="0"/>
                  <a:cs typeface="Times New Roman" panose="02020603050405020304" pitchFamily="18" charset="0"/>
                </a:endParaRPr>
              </a:p>
            </p:txBody>
          </p:sp>
        </mc:Choice>
        <mc:Fallback xmlns="">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103852" y="4221016"/>
                <a:ext cx="1818126"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06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D9C832-35DD-334C-93C1-E0E46B7A9BCC}"/>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862FB60A-8D4F-EE42-9864-9AC14C2BBC80}"/>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471FCD9B-C170-0747-8478-55D04F9438AD}"/>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grpSp>
        <p:nvGrpSpPr>
          <p:cNvPr id="14" name="Group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EBD2A3-806A-8344-B9F8-048BEEF61940}"/>
              </a:ext>
            </a:extLst>
          </p:cNvPr>
          <p:cNvGrpSpPr/>
          <p:nvPr/>
        </p:nvGrpSpPr>
        <p:grpSpPr>
          <a:xfrm>
            <a:off x="5725370" y="1641811"/>
            <a:ext cx="3311456" cy="2875414"/>
            <a:chOff x="5725369" y="1153226"/>
            <a:chExt cx="3647231" cy="3099389"/>
          </a:xfrm>
        </p:grpSpPr>
        <p:sp>
          <p:nvSpPr>
            <p:cNvPr id="11" name="Rounded Rectangle 10">
              <a:extLst>
                <a:ext uri="{FF2B5EF4-FFF2-40B4-BE49-F238E27FC236}">
                  <a16:creationId xmlns:a16="http://schemas.microsoft.com/office/drawing/2014/main" id="{08EBC217-7D98-2343-8A8E-608201581987}"/>
                </a:ext>
              </a:extLst>
            </p:cNvPr>
            <p:cNvSpPr/>
            <p:nvPr/>
          </p:nvSpPr>
          <p:spPr>
            <a:xfrm>
              <a:off x="5725369" y="1153226"/>
              <a:ext cx="3647231" cy="2637724"/>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5530046D-3349-194E-8114-5718087F734B}"/>
                </a:ext>
              </a:extLst>
            </p:cNvPr>
            <p:cNvSpPr txBox="1"/>
            <p:nvPr/>
          </p:nvSpPr>
          <p:spPr>
            <a:xfrm>
              <a:off x="6934199" y="3790950"/>
              <a:ext cx="1371600" cy="461665"/>
            </a:xfrm>
            <a:prstGeom prst="rect">
              <a:avLst/>
            </a:prstGeom>
            <a:noFill/>
          </p:spPr>
          <p:txBody>
            <a:bodyPr wrap="square">
              <a:spAutoFit/>
            </a:bodyPr>
            <a:lstStyle/>
            <a:p>
              <a:pPr algn="just"/>
              <a:r>
                <a:rPr lang="en-VN" sz="2400" i="1">
                  <a:latin typeface="Times New Roman" panose="02020603050405020304" pitchFamily="18" charset="0"/>
                  <a:cs typeface="Times New Roman" panose="02020603050405020304" pitchFamily="18" charset="0"/>
                </a:rPr>
                <a:t>Hình 9</a:t>
              </a:r>
            </a:p>
          </p:txBody>
        </p:sp>
        <p:pic>
          <p:nvPicPr>
            <p:cNvPr id="12" name="Picture 11" descr="A triangle with letters and numbers&#10;&#10;Description automatically generated">
              <a:extLst>
                <a:ext uri="{FF2B5EF4-FFF2-40B4-BE49-F238E27FC236}">
                  <a16:creationId xmlns:a16="http://schemas.microsoft.com/office/drawing/2014/main" id="{5D7B9DCF-2FAD-0D43-AAA0-E0CAF2657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430" y="1254260"/>
              <a:ext cx="3221139" cy="2435656"/>
            </a:xfrm>
            <a:prstGeom prst="rect">
              <a:avLst/>
            </a:prstGeom>
          </p:spPr>
        </p:pic>
      </p:grpSp>
      <p:sp>
        <p:nvSpPr>
          <p:cNvPr id="5"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93B66-5EC4-6145-B5C8-822A60CA6221}"/>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VD4:</a:t>
            </a:r>
          </a:p>
        </p:txBody>
      </p:sp>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A13735-D6F5-5741-A727-E374DC561205}"/>
                  </a:ext>
                </a:extLst>
              </p:cNvPr>
              <p:cNvSpPr txBox="1"/>
              <p:nvPr/>
            </p:nvSpPr>
            <p:spPr>
              <a:xfrm>
                <a:off x="0" y="1153226"/>
                <a:ext cx="5725369" cy="2985433"/>
              </a:xfrm>
              <a:prstGeom prst="rect">
                <a:avLst/>
              </a:prstGeom>
              <a:noFill/>
            </p:spPr>
            <p:txBody>
              <a:bodyPr wrap="square" rtlCol="0">
                <a:spAutoFit/>
              </a:bodyPr>
              <a:lstStyle/>
              <a:p>
                <a:pPr algn="just">
                  <a:spcAft>
                    <a:spcPts val="1200"/>
                  </a:spcAft>
                </a:pPr>
                <a:r>
                  <a:rPr lang="en-VN" sz="2800">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VN" sz="2800">
                    <a:latin typeface="Times New Roman" panose="02020603050405020304" pitchFamily="18" charset="0"/>
                    <a:cs typeface="Times New Roman" panose="02020603050405020304" pitchFamily="18" charset="0"/>
                  </a:rPr>
                  <a:t> Điểm </a:t>
                </a:r>
                <a:r>
                  <a:rPr lang="en-VN" sz="2800" i="1">
                    <a:latin typeface="Times New Roman" panose="02020603050405020304" pitchFamily="18" charset="0"/>
                    <a:ea typeface="Cambria" panose="02040503050406030204" pitchFamily="18" charset="0"/>
                    <a:cs typeface="Times New Roman" panose="02020603050405020304" pitchFamily="18" charset="0"/>
                  </a:rPr>
                  <a:t>D</a:t>
                </a:r>
                <a:r>
                  <a:rPr lang="en-VN" sz="2800">
                    <a:latin typeface="Times New Roman" panose="02020603050405020304" pitchFamily="18" charset="0"/>
                    <a:cs typeface="Times New Roman" panose="02020603050405020304" pitchFamily="18" charset="0"/>
                  </a:rPr>
                  <a:t> nằm giữa </a:t>
                </a:r>
                <a:r>
                  <a:rPr lang="en-VN" sz="2800" i="1">
                    <a:latin typeface="Times New Roman" panose="02020603050405020304" pitchFamily="18" charset="0"/>
                    <a:ea typeface="Cambria" panose="02040503050406030204" pitchFamily="18" charset="0"/>
                    <a:cs typeface="Times New Roman" panose="02020603050405020304" pitchFamily="18" charset="0"/>
                  </a:rPr>
                  <a:t>B</a:t>
                </a:r>
                <a:r>
                  <a:rPr lang="en-VN" sz="2800">
                    <a:latin typeface="Times New Roman" panose="02020603050405020304" pitchFamily="18" charset="0"/>
                    <a:cs typeface="Times New Roman" panose="02020603050405020304" pitchFamily="18" charset="0"/>
                  </a:rPr>
                  <a:t> và </a:t>
                </a:r>
                <a:r>
                  <a:rPr lang="en-VN" sz="2800" i="1">
                    <a:latin typeface="Times New Roman" panose="02020603050405020304" pitchFamily="18" charset="0"/>
                    <a:ea typeface="Cambria" panose="02040503050406030204" pitchFamily="18" charset="0"/>
                    <a:cs typeface="Times New Roman" panose="02020603050405020304" pitchFamily="18" charset="0"/>
                  </a:rPr>
                  <a:t>C</a:t>
                </a:r>
                <a:r>
                  <a:rPr lang="en-VN" sz="2800">
                    <a:latin typeface="Times New Roman" panose="02020603050405020304" pitchFamily="18" charset="0"/>
                    <a:cs typeface="Times New Roman" panose="02020603050405020304" pitchFamily="18" charset="0"/>
                  </a:rPr>
                  <a:t>. Các điểm </a:t>
                </a:r>
                <a:r>
                  <a:rPr lang="en-VN" sz="2800" i="1">
                    <a:latin typeface="Times New Roman" panose="02020603050405020304" pitchFamily="18" charset="0"/>
                    <a:ea typeface="Cambria" panose="02040503050406030204" pitchFamily="18" charset="0"/>
                    <a:cs typeface="Times New Roman" panose="02020603050405020304" pitchFamily="18" charset="0"/>
                  </a:rPr>
                  <a:t>E, F, G </a:t>
                </a:r>
                <a:r>
                  <a:rPr lang="en-VN" sz="2800">
                    <a:latin typeface="Times New Roman" panose="02020603050405020304" pitchFamily="18" charset="0"/>
                    <a:cs typeface="Times New Roman" panose="02020603050405020304" pitchFamily="18" charset="0"/>
                  </a:rPr>
                  <a:t>không trùng với đỉnh của tam giác và lần lượt thuộc các đoạn thẳng </a:t>
                </a:r>
                <a:r>
                  <a:rPr lang="en-VN" sz="2800" i="1">
                    <a:latin typeface="Times New Roman" panose="02020603050405020304" pitchFamily="18" charset="0"/>
                    <a:ea typeface="Cambria" panose="02040503050406030204" pitchFamily="18" charset="0"/>
                    <a:cs typeface="Times New Roman" panose="02020603050405020304" pitchFamily="18" charset="0"/>
                  </a:rPr>
                  <a:t>AB, AC, AD </a:t>
                </a:r>
                <a:r>
                  <a:rPr lang="en-VN" sz="2800">
                    <a:latin typeface="Times New Roman" panose="02020603050405020304" pitchFamily="18" charset="0"/>
                    <a:cs typeface="Times New Roman" panose="02020603050405020304" pitchFamily="18" charset="0"/>
                  </a:rPr>
                  <a:t>thoả mãn:</a:t>
                </a:r>
              </a:p>
              <a:p>
                <a:pPr algn="just">
                  <a:spcAft>
                    <a:spcPts val="1200"/>
                  </a:spcAft>
                </a:pPr>
                <a14:m>
                  <m:oMathPara xmlns:m="http://schemas.openxmlformats.org/officeDocument/2006/math">
                    <m:oMathParaPr>
                      <m:jc m:val="centerGroup"/>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ì</m:t>
                      </m:r>
                      <m:r>
                        <m:rPr>
                          <m:nor/>
                        </m:rPr>
                        <a:rPr lang="en-VN" sz="2800">
                          <a:latin typeface="Times New Roman" panose="02020603050405020304" pitchFamily="18" charset="0"/>
                          <a:cs typeface="Times New Roman" panose="02020603050405020304" pitchFamily="18" charset="0"/>
                        </a:rPr>
                        <m:t>nh</m:t>
                      </m:r>
                      <m:r>
                        <m:rPr>
                          <m:nor/>
                        </m:rPr>
                        <a:rPr lang="en-VN" sz="2800">
                          <a:latin typeface="Times New Roman" panose="02020603050405020304" pitchFamily="18" charset="0"/>
                          <a:cs typeface="Times New Roman" panose="02020603050405020304" pitchFamily="18" charset="0"/>
                        </a:rPr>
                        <m:t> 9).</m:t>
                      </m:r>
                    </m:oMath>
                  </m:oMathPara>
                </a14:m>
                <a:endParaRPr lang="en-VN" sz="2800">
                  <a:latin typeface="Times New Roman" panose="02020603050405020304" pitchFamily="18" charset="0"/>
                  <a:cs typeface="Times New Roman" panose="02020603050405020304" pitchFamily="18" charset="0"/>
                </a:endParaRPr>
              </a:p>
              <a:p>
                <a:pPr algn="just">
                  <a:spcAft>
                    <a:spcPts val="1200"/>
                  </a:spcAft>
                </a:pPr>
                <a:r>
                  <a:rPr lang="en-VN" sz="2800">
                    <a:latin typeface="Times New Roman" panose="02020603050405020304" pitchFamily="18" charset="0"/>
                    <a:cs typeface="Times New Roman" panose="02020603050405020304" pitchFamily="18" charset="0"/>
                  </a:rPr>
                  <a:t>a) Chứng minh </a:t>
                </a:r>
                <a:r>
                  <a:rPr lang="en-VN" sz="2800" i="1">
                    <a:latin typeface="Times New Roman" panose="02020603050405020304" pitchFamily="18" charset="0"/>
                    <a:ea typeface="Cambria" panose="02040503050406030204" pitchFamily="18" charset="0"/>
                    <a:cs typeface="Times New Roman" panose="02020603050405020304" pitchFamily="18" charset="0"/>
                  </a:rPr>
                  <a:t>EG // BD</a:t>
                </a:r>
                <a:r>
                  <a:rPr lang="en-VN" sz="2800" i="1">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và </a:t>
                </a:r>
                <a:r>
                  <a:rPr lang="en-VN" sz="2800" i="1">
                    <a:latin typeface="Times New Roman" panose="02020603050405020304" pitchFamily="18" charset="0"/>
                    <a:ea typeface="Cambria" panose="02040503050406030204" pitchFamily="18" charset="0"/>
                    <a:cs typeface="Times New Roman" panose="02020603050405020304" pitchFamily="18" charset="0"/>
                  </a:rPr>
                  <a:t>GF //DC</a:t>
                </a:r>
                <a:r>
                  <a:rPr lang="en-VN" sz="2800">
                    <a:latin typeface="Times New Roman" panose="02020603050405020304" pitchFamily="18" charset="0"/>
                    <a:ea typeface="Cambria" panose="02040503050406030204" pitchFamily="18" charset="0"/>
                    <a:cs typeface="Times New Roman" panose="02020603050405020304" pitchFamily="18" charset="0"/>
                  </a:rPr>
                  <a:t>.</a:t>
                </a: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A13735-D6F5-5741-A727-E374DC561205}"/>
                  </a:ext>
                </a:extLst>
              </p:cNvPr>
              <p:cNvSpPr txBox="1">
                <a:spLocks noRot="1" noChangeAspect="1" noMove="1" noResize="1" noEditPoints="1" noAdjustHandles="1" noChangeArrowheads="1" noChangeShapeType="1" noTextEdit="1"/>
              </p:cNvSpPr>
              <p:nvPr/>
            </p:nvSpPr>
            <p:spPr>
              <a:xfrm>
                <a:off x="0" y="1153226"/>
                <a:ext cx="5725369" cy="2985433"/>
              </a:xfrm>
              <a:prstGeom prst="rect">
                <a:avLst/>
              </a:prstGeom>
              <a:blipFill>
                <a:blip r:embed="rId6"/>
                <a:stretch>
                  <a:fillRect l="-2130" t="-2041" r="-2130" b="-4694"/>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4D9473C-939E-C045-A4C9-8A4D47DD9AB0}"/>
              </a:ext>
            </a:extLst>
          </p:cNvPr>
          <p:cNvSpPr txBox="1"/>
          <p:nvPr/>
        </p:nvSpPr>
        <p:spPr>
          <a:xfrm>
            <a:off x="0" y="4166001"/>
            <a:ext cx="7053536" cy="523220"/>
          </a:xfrm>
          <a:prstGeom prst="rect">
            <a:avLst/>
          </a:prstGeom>
          <a:noFill/>
        </p:spPr>
        <p:txBody>
          <a:bodyPr wrap="square">
            <a:spAutoFit/>
          </a:bodyPr>
          <a:lstStyle/>
          <a:p>
            <a:pPr algn="just"/>
            <a:r>
              <a:rPr lang="en-VN" sz="2800">
                <a:latin typeface="Times New Roman" panose="02020603050405020304" pitchFamily="18" charset="0"/>
                <a:cs typeface="Times New Roman" panose="02020603050405020304" pitchFamily="18" charset="0"/>
              </a:rPr>
              <a:t>b) Các điểm </a:t>
            </a:r>
            <a:r>
              <a:rPr lang="en-VN" sz="2800" i="1">
                <a:latin typeface="Times New Roman" panose="02020603050405020304" pitchFamily="18" charset="0"/>
                <a:ea typeface="Cambria" panose="02040503050406030204" pitchFamily="18" charset="0"/>
                <a:cs typeface="Times New Roman" panose="02020603050405020304" pitchFamily="18" charset="0"/>
              </a:rPr>
              <a:t>E, F, G </a:t>
            </a:r>
            <a:r>
              <a:rPr lang="en-VN" sz="2800">
                <a:latin typeface="Times New Roman" panose="02020603050405020304" pitchFamily="18" charset="0"/>
                <a:cs typeface="Times New Roman" panose="02020603050405020304" pitchFamily="18" charset="0"/>
              </a:rPr>
              <a:t>có thẳng hàng không?</a:t>
            </a: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56475E-91B1-C94D-B43D-A0C0ECB20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0630" y="57240"/>
            <a:ext cx="977141" cy="977141"/>
          </a:xfrm>
          <a:prstGeom prst="rect">
            <a:avLst/>
          </a:prstGeom>
        </p:spPr>
      </p:pic>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2FF011-74DB-734A-9BEE-5D867255DEB1}"/>
              </a:ext>
            </a:extLst>
          </p:cNvPr>
          <p:cNvSpPr txBox="1"/>
          <p:nvPr/>
        </p:nvSpPr>
        <p:spPr>
          <a:xfrm>
            <a:off x="5205673" y="160133"/>
            <a:ext cx="1847863" cy="954107"/>
          </a:xfrm>
          <a:prstGeom prst="rect">
            <a:avLst/>
          </a:prstGeom>
          <a:noFill/>
        </p:spPr>
        <p:txBody>
          <a:bodyPr wrap="square">
            <a:spAutoFit/>
          </a:bodyPr>
          <a:lstStyle/>
          <a:p>
            <a:pPr algn="just"/>
            <a:r>
              <a:rPr lang="en-VN" sz="2800" i="1">
                <a:latin typeface="Times New Roman" panose="02020603050405020304" pitchFamily="18" charset="0"/>
                <a:ea typeface="Cambria Math" panose="02040503050406030204" pitchFamily="18" charset="0"/>
                <a:cs typeface="Times New Roman" panose="02020603050405020304" pitchFamily="18" charset="0"/>
              </a:rPr>
              <a:t>Thời gian: </a:t>
            </a:r>
          </a:p>
          <a:p>
            <a:pPr algn="ctr"/>
            <a:r>
              <a:rPr lang="en-VN" sz="2800" b="1" i="1">
                <a:solidFill>
                  <a:srgbClr val="00B050"/>
                </a:solidFill>
                <a:latin typeface="Times New Roman" panose="02020603050405020304" pitchFamily="18" charset="0"/>
                <a:ea typeface="Cambria Math" panose="02040503050406030204" pitchFamily="18" charset="0"/>
                <a:cs typeface="Times New Roman" panose="02020603050405020304" pitchFamily="18" charset="0"/>
              </a:rPr>
              <a:t>2 phút</a:t>
            </a:r>
          </a:p>
        </p:txBody>
      </p:sp>
      <p:sp>
        <p:nvSpPr>
          <p:cNvPr id="17" name="Rectangl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30F30C-2C16-A944-B856-0F673FB500CD}"/>
              </a:ext>
            </a:extLst>
          </p:cNvPr>
          <p:cNvSpPr/>
          <p:nvPr/>
        </p:nvSpPr>
        <p:spPr>
          <a:xfrm>
            <a:off x="7188962" y="95951"/>
            <a:ext cx="1847863" cy="1131457"/>
          </a:xfrm>
          <a:prstGeom prst="rect">
            <a:avLst/>
          </a:prstGeom>
          <a:noFill/>
          <a:ln>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 name="ĐẾM NGƯỢC 2 PHÚT - BÓNG SỐ"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2F71E8B-4687-924E-B093-F96429E43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798" y="184625"/>
            <a:ext cx="1696190" cy="954107"/>
          </a:xfrm>
          <a:prstGeom prst="rect">
            <a:avLst/>
          </a:prstGeom>
        </p:spPr>
      </p:pic>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86690064"/>
              </p:ext>
            </p:extLst>
          </p:nvPr>
        </p:nvGraphicFramePr>
        <p:xfrm>
          <a:off x="533400" y="2865366"/>
          <a:ext cx="2425700" cy="838200"/>
        </p:xfrm>
        <a:graphic>
          <a:graphicData uri="http://schemas.openxmlformats.org/presentationml/2006/ole">
            <mc:AlternateContent xmlns:mc="http://schemas.openxmlformats.org/markup-compatibility/2006">
              <mc:Choice xmlns:v="urn:schemas-microsoft-com:vml" Requires="v">
                <p:oleObj name="Equation" r:id="rId9" imgW="2425680" imgH="838080" progId="Equation.DSMT4">
                  <p:embed/>
                </p:oleObj>
              </mc:Choice>
              <mc:Fallback>
                <p:oleObj name="Equation" r:id="rId9" imgW="2425680" imgH="838080" progId="Equation.DSMT4">
                  <p:embed/>
                  <p:pic>
                    <p:nvPicPr>
                      <p:cNvPr id="0" name=""/>
                      <p:cNvPicPr/>
                      <p:nvPr/>
                    </p:nvPicPr>
                    <p:blipFill>
                      <a:blip r:embed="rId10"/>
                      <a:stretch>
                        <a:fillRect/>
                      </a:stretch>
                    </p:blipFill>
                    <p:spPr>
                      <a:xfrm>
                        <a:off x="533400" y="2865366"/>
                        <a:ext cx="2425700" cy="838200"/>
                      </a:xfrm>
                      <a:prstGeom prst="rect">
                        <a:avLst/>
                      </a:prstGeom>
                    </p:spPr>
                  </p:pic>
                </p:oleObj>
              </mc:Fallback>
            </mc:AlternateContent>
          </a:graphicData>
        </a:graphic>
      </p:graphicFrame>
    </p:spTree>
    <p:extLst>
      <p:ext uri="{BB962C8B-B14F-4D97-AF65-F5344CB8AC3E}">
        <p14:creationId xmlns:p14="http://schemas.microsoft.com/office/powerpoint/2010/main" val="19705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3"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9"/>
                </p:tgtEl>
              </p:cMediaNode>
            </p:video>
          </p:childTnLst>
        </p:cTn>
      </p:par>
    </p:tnLst>
    <p:bldLst>
      <p:bldP spid="5" grpId="1" animBg="1"/>
      <p:bldP spid="6" grpId="0"/>
      <p:bldP spid="8"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425834" y="4530911"/>
            <a:ext cx="710822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Nên </a:t>
            </a:r>
            <a:r>
              <a:rPr lang="en-US" sz="2800" i="1">
                <a:latin typeface="Times New Roman" panose="02020603050405020304" pitchFamily="18" charset="0"/>
                <a:cs typeface="Times New Roman" panose="02020603050405020304" pitchFamily="18" charset="0"/>
              </a:rPr>
              <a:t>E, F, G</a:t>
            </a:r>
            <a:r>
              <a:rPr lang="en-US" sz="2800">
                <a:latin typeface="Times New Roman" panose="02020603050405020304" pitchFamily="18" charset="0"/>
                <a:cs typeface="Times New Roman" panose="02020603050405020304" pitchFamily="18" charset="0"/>
              </a:rPr>
              <a:t> thẳng hàng (theo                        )     </a:t>
            </a:r>
            <a:endParaRPr lang="en-VN" sz="2800">
              <a:latin typeface="Times New Roman" panose="02020603050405020304" pitchFamily="18" charset="0"/>
              <a:cs typeface="Times New Roman" panose="02020603050405020304" pitchFamily="18" charset="0"/>
            </a:endParaRPr>
          </a:p>
        </p:txBody>
      </p:sp>
      <p:sp>
        <p:nvSpPr>
          <p:cNvPr id="36" name="TextBox 3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145951" y="3911025"/>
            <a:ext cx="29715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Vì                  và</a:t>
            </a:r>
            <a:endParaRPr lang="en-VN" sz="2800">
              <a:latin typeface="Times New Roman" panose="02020603050405020304" pitchFamily="18" charset="0"/>
              <a:cs typeface="Times New Roman" panose="02020603050405020304" pitchFamily="18" charset="0"/>
            </a:endParaRPr>
          </a:p>
        </p:txBody>
      </p:sp>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D1-FA45-584D-B37E-6909ABE023D7}"/>
              </a:ext>
            </a:extLst>
          </p:cNvPr>
          <p:cNvGrpSpPr/>
          <p:nvPr/>
        </p:nvGrpSpPr>
        <p:grpSpPr>
          <a:xfrm>
            <a:off x="228600" y="-70425"/>
            <a:ext cx="3751348" cy="584775"/>
            <a:chOff x="152400" y="786484"/>
            <a:chExt cx="3751348" cy="584775"/>
          </a:xfrm>
        </p:grpSpPr>
        <p:sp>
          <p:nvSpPr>
            <p:cNvPr id="3" name="TextBox 2">
              <a:extLst>
                <a:ext uri="{FF2B5EF4-FFF2-40B4-BE49-F238E27FC236}">
                  <a16:creationId xmlns:a16="http://schemas.microsoft.com/office/drawing/2014/main" id="{0FCE1CC4-2604-8D4D-B570-ECD89F8E0D2B}"/>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4088C3B6-A0A9-D94F-B280-F0C0A957F5D9}"/>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7AF3AA-982B-DE4A-AD65-835439A601AB}"/>
              </a:ext>
            </a:extLst>
          </p:cNvPr>
          <p:cNvSpPr txBox="1"/>
          <p:nvPr/>
        </p:nvSpPr>
        <p:spPr>
          <a:xfrm>
            <a:off x="6566795" y="38507"/>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1</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F72733-7DD5-BC48-B99E-D923A722917B}"/>
              </a:ext>
            </a:extLst>
          </p:cNvPr>
          <p:cNvSpPr txBox="1"/>
          <p:nvPr/>
        </p:nvSpPr>
        <p:spPr>
          <a:xfrm>
            <a:off x="983517" y="514350"/>
            <a:ext cx="7176965"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Điền vào chỗ chấm để được bài làm hoàn chỉnh:</a:t>
            </a:r>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F926C4F-6AF8-4B46-8FA0-368345FF86C6}"/>
              </a:ext>
            </a:extLst>
          </p:cNvPr>
          <p:cNvSpPr txBox="1"/>
          <p:nvPr/>
        </p:nvSpPr>
        <p:spPr>
          <a:xfrm>
            <a:off x="966210" y="3897341"/>
            <a:ext cx="1579278"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EG // BD</a:t>
            </a: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35A614-360A-D84F-8CE7-9939289BE88C}"/>
              </a:ext>
            </a:extLst>
          </p:cNvPr>
          <p:cNvSpPr txBox="1"/>
          <p:nvPr/>
        </p:nvSpPr>
        <p:spPr>
          <a:xfrm>
            <a:off x="2918119" y="3934541"/>
            <a:ext cx="1553567"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GF // DC</a:t>
            </a:r>
          </a:p>
        </p:txBody>
      </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E4F696-0190-6F4D-911E-EC9DA98CD578}"/>
              </a:ext>
            </a:extLst>
          </p:cNvPr>
          <p:cNvSpPr txBox="1"/>
          <p:nvPr/>
        </p:nvSpPr>
        <p:spPr>
          <a:xfrm>
            <a:off x="4628528" y="4477305"/>
            <a:ext cx="2343398" cy="523220"/>
          </a:xfrm>
          <a:prstGeom prst="rect">
            <a:avLst/>
          </a:prstGeom>
          <a:noFill/>
        </p:spPr>
        <p:txBody>
          <a:bodyPr wrap="none" rtlCol="0">
            <a:spAutoFit/>
          </a:bodyPr>
          <a:lstStyle/>
          <a:p>
            <a:r>
              <a:rPr lang="en-VN" sz="2800" b="1" i="1">
                <a:solidFill>
                  <a:srgbClr val="FF0000"/>
                </a:solidFill>
                <a:latin typeface="Times New Roman" panose="02020603050405020304" pitchFamily="18" charset="0"/>
                <a:cs typeface="Times New Roman" panose="02020603050405020304" pitchFamily="18" charset="0"/>
              </a:rPr>
              <a:t>Tiên đề Euclid</a:t>
            </a: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B436A6-D25E-496D-8482-8C8A474408A2}"/>
              </a:ext>
            </a:extLst>
          </p:cNvPr>
          <p:cNvSpPr txBox="1"/>
          <p:nvPr/>
        </p:nvSpPr>
        <p:spPr>
          <a:xfrm>
            <a:off x="3814319" y="1174882"/>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17" name="TextBox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D36FE7-9118-FD64-9DE7-6006C60B57A8}"/>
              </a:ext>
            </a:extLst>
          </p:cNvPr>
          <p:cNvSpPr txBox="1"/>
          <p:nvPr/>
        </p:nvSpPr>
        <p:spPr>
          <a:xfrm>
            <a:off x="2451923" y="1958334"/>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AB6E42F-3BF6-A752-457F-8B8E3D0D6D74}"/>
              </a:ext>
            </a:extLst>
          </p:cNvPr>
          <p:cNvSpPr txBox="1"/>
          <p:nvPr/>
        </p:nvSpPr>
        <p:spPr>
          <a:xfrm>
            <a:off x="2633128" y="2472278"/>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3543CD6-8EF1-921B-7DB6-EE13243C4559}"/>
              </a:ext>
            </a:extLst>
          </p:cNvPr>
          <p:cNvSpPr txBox="1"/>
          <p:nvPr/>
        </p:nvSpPr>
        <p:spPr>
          <a:xfrm>
            <a:off x="963151" y="3969329"/>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51F73A4-9090-9ED1-E0C9-A02BCE5ECA18}"/>
              </a:ext>
            </a:extLst>
          </p:cNvPr>
          <p:cNvSpPr txBox="1"/>
          <p:nvPr/>
        </p:nvSpPr>
        <p:spPr>
          <a:xfrm>
            <a:off x="2931545" y="3976620"/>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DF9F99-8825-D4F0-F015-3F67B2CE8AB5}"/>
              </a:ext>
            </a:extLst>
          </p:cNvPr>
          <p:cNvSpPr txBox="1"/>
          <p:nvPr/>
        </p:nvSpPr>
        <p:spPr>
          <a:xfrm>
            <a:off x="4678533" y="4542451"/>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931E78C-759E-524C-9567-6EE8DBAFDDC7}"/>
              </a:ext>
            </a:extLst>
          </p:cNvPr>
          <p:cNvGrpSpPr/>
          <p:nvPr/>
        </p:nvGrpSpPr>
        <p:grpSpPr>
          <a:xfrm>
            <a:off x="5725370" y="1641811"/>
            <a:ext cx="3311456" cy="2875414"/>
            <a:chOff x="5725369" y="1153226"/>
            <a:chExt cx="3647231" cy="3099389"/>
          </a:xfrm>
        </p:grpSpPr>
        <p:sp>
          <p:nvSpPr>
            <p:cNvPr id="25" name="Rounded Rectangle 24">
              <a:extLst>
                <a:ext uri="{FF2B5EF4-FFF2-40B4-BE49-F238E27FC236}">
                  <a16:creationId xmlns:a16="http://schemas.microsoft.com/office/drawing/2014/main" id="{4D58FA3A-1336-624B-ACE2-5FC18825201C}"/>
                </a:ext>
              </a:extLst>
            </p:cNvPr>
            <p:cNvSpPr/>
            <p:nvPr/>
          </p:nvSpPr>
          <p:spPr>
            <a:xfrm>
              <a:off x="5725369" y="1153226"/>
              <a:ext cx="3647231" cy="2637724"/>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25">
              <a:extLst>
                <a:ext uri="{FF2B5EF4-FFF2-40B4-BE49-F238E27FC236}">
                  <a16:creationId xmlns:a16="http://schemas.microsoft.com/office/drawing/2014/main" id="{58D20A05-33E0-C847-B94A-1FAB1F46955E}"/>
                </a:ext>
              </a:extLst>
            </p:cNvPr>
            <p:cNvSpPr txBox="1"/>
            <p:nvPr/>
          </p:nvSpPr>
          <p:spPr>
            <a:xfrm>
              <a:off x="6934199" y="3790950"/>
              <a:ext cx="1371600" cy="461665"/>
            </a:xfrm>
            <a:prstGeom prst="rect">
              <a:avLst/>
            </a:prstGeom>
            <a:noFill/>
          </p:spPr>
          <p:txBody>
            <a:bodyPr wrap="square">
              <a:spAutoFit/>
            </a:bodyPr>
            <a:lstStyle/>
            <a:p>
              <a:pPr algn="just"/>
              <a:r>
                <a:rPr lang="en-VN" sz="2400" i="1">
                  <a:latin typeface="Times New Roman" panose="02020603050405020304" pitchFamily="18" charset="0"/>
                  <a:cs typeface="Times New Roman" panose="02020603050405020304" pitchFamily="18" charset="0"/>
                </a:rPr>
                <a:t>Hình 9</a:t>
              </a:r>
            </a:p>
          </p:txBody>
        </p:sp>
        <p:pic>
          <p:nvPicPr>
            <p:cNvPr id="27" name="Picture 26" descr="A triangle with letters and numbers&#10;&#10;Description automatically generated">
              <a:extLst>
                <a:ext uri="{FF2B5EF4-FFF2-40B4-BE49-F238E27FC236}">
                  <a16:creationId xmlns:a16="http://schemas.microsoft.com/office/drawing/2014/main" id="{1CB6F597-E69F-2742-970C-B8B762E4A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9430" y="1254260"/>
              <a:ext cx="3221139" cy="2435656"/>
            </a:xfrm>
            <a:prstGeom prst="rect">
              <a:avLst/>
            </a:prstGeom>
          </p:spPr>
        </p:pic>
      </p:grpSp>
      <p:sp>
        <p:nvSpPr>
          <p:cNvPr id="29" name="TextBox 28">
            <a:extLst>
              <a:ext uri="{FF2B5EF4-FFF2-40B4-BE49-F238E27FC236}">
                <a16:creationId xmlns:a16="http://schemas.microsoft.com/office/drawing/2014/main" id="{84F72733-7DD5-BC48-B99E-D923A722917B}"/>
              </a:ext>
            </a:extLst>
          </p:cNvPr>
          <p:cNvSpPr txBox="1"/>
          <p:nvPr/>
        </p:nvSpPr>
        <p:spPr>
          <a:xfrm>
            <a:off x="193036" y="1191737"/>
            <a:ext cx="282814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a) Trong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US" sz="2800">
                <a:latin typeface="Times New Roman" panose="02020603050405020304" pitchFamily="18" charset="0"/>
                <a:cs typeface="Times New Roman" panose="02020603050405020304" pitchFamily="18" charset="0"/>
                <a:sym typeface="Symbol" panose="05050102010706020507" pitchFamily="18" charset="2"/>
              </a:rPr>
              <a:t>có</a:t>
            </a:r>
            <a:endParaRPr lang="en-VN" sz="2800">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602371951"/>
              </p:ext>
            </p:extLst>
          </p:nvPr>
        </p:nvGraphicFramePr>
        <p:xfrm>
          <a:off x="3975135" y="1091972"/>
          <a:ext cx="635000" cy="825500"/>
        </p:xfrm>
        <a:graphic>
          <a:graphicData uri="http://schemas.openxmlformats.org/presentationml/2006/ole">
            <mc:AlternateContent xmlns:mc="http://schemas.openxmlformats.org/markup-compatibility/2006">
              <mc:Choice xmlns:v="urn:schemas-microsoft-com:vml" Requires="v">
                <p:oleObj name="Equation" r:id="rId3" imgW="634680" imgH="825480" progId="Equation.DSMT4">
                  <p:embed/>
                </p:oleObj>
              </mc:Choice>
              <mc:Fallback>
                <p:oleObj name="Equation" r:id="rId3" imgW="634680" imgH="825480" progId="Equation.DSMT4">
                  <p:embed/>
                  <p:pic>
                    <p:nvPicPr>
                      <p:cNvPr id="0" name=""/>
                      <p:cNvPicPr/>
                      <p:nvPr/>
                    </p:nvPicPr>
                    <p:blipFill>
                      <a:blip r:embed="rId4"/>
                      <a:stretch>
                        <a:fillRect/>
                      </a:stretch>
                    </p:blipFill>
                    <p:spPr>
                      <a:xfrm>
                        <a:off x="3975135" y="1091972"/>
                        <a:ext cx="635000" cy="8255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84F72733-7DD5-BC48-B99E-D923A722917B}"/>
              </a:ext>
            </a:extLst>
          </p:cNvPr>
          <p:cNvSpPr txBox="1"/>
          <p:nvPr/>
        </p:nvSpPr>
        <p:spPr>
          <a:xfrm>
            <a:off x="509995" y="1910914"/>
            <a:ext cx="206017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EG // </a:t>
            </a:r>
            <a:endParaRPr lang="en-VN" sz="28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4F72733-7DD5-BC48-B99E-D923A722917B}"/>
              </a:ext>
            </a:extLst>
          </p:cNvPr>
          <p:cNvSpPr txBox="1"/>
          <p:nvPr/>
        </p:nvSpPr>
        <p:spPr>
          <a:xfrm>
            <a:off x="2473694" y="1875908"/>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BD</a:t>
            </a:r>
            <a:endParaRPr lang="en-VN" sz="2800" b="1" i="1">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4F72733-7DD5-BC48-B99E-D923A722917B}"/>
              </a:ext>
            </a:extLst>
          </p:cNvPr>
          <p:cNvSpPr txBox="1"/>
          <p:nvPr/>
        </p:nvSpPr>
        <p:spPr>
          <a:xfrm>
            <a:off x="140626" y="2459297"/>
            <a:ext cx="250600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Trong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ADC </a:t>
            </a:r>
            <a:r>
              <a:rPr lang="en-US" sz="2800">
                <a:latin typeface="Times New Roman" panose="02020603050405020304" pitchFamily="18" charset="0"/>
                <a:cs typeface="Times New Roman" panose="02020603050405020304" pitchFamily="18" charset="0"/>
                <a:sym typeface="Symbol" panose="05050102010706020507" pitchFamily="18" charset="2"/>
              </a:rPr>
              <a:t>có</a:t>
            </a:r>
            <a:endParaRPr lang="en-VN" sz="280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4F72733-7DD5-BC48-B99E-D923A722917B}"/>
              </a:ext>
            </a:extLst>
          </p:cNvPr>
          <p:cNvSpPr txBox="1"/>
          <p:nvPr/>
        </p:nvSpPr>
        <p:spPr>
          <a:xfrm>
            <a:off x="195477" y="3150471"/>
            <a:ext cx="193995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 </a:t>
            </a:r>
            <a:endParaRPr lang="en-VN" sz="280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7B436A6-D25E-496D-8482-8C8A474408A2}"/>
              </a:ext>
            </a:extLst>
          </p:cNvPr>
          <p:cNvSpPr txBox="1"/>
          <p:nvPr/>
        </p:nvSpPr>
        <p:spPr>
          <a:xfrm>
            <a:off x="2079378" y="3193156"/>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1287615866"/>
              </p:ext>
            </p:extLst>
          </p:nvPr>
        </p:nvGraphicFramePr>
        <p:xfrm>
          <a:off x="2931545" y="1067688"/>
          <a:ext cx="850900" cy="825500"/>
        </p:xfrm>
        <a:graphic>
          <a:graphicData uri="http://schemas.openxmlformats.org/presentationml/2006/ole">
            <mc:AlternateContent xmlns:mc="http://schemas.openxmlformats.org/markup-compatibility/2006">
              <mc:Choice xmlns:v="urn:schemas-microsoft-com:vml" Requires="v">
                <p:oleObj name="Equation" r:id="rId5" imgW="850680" imgH="825480" progId="Equation.DSMT4">
                  <p:embed/>
                </p:oleObj>
              </mc:Choice>
              <mc:Fallback>
                <p:oleObj name="Equation" r:id="rId5" imgW="850680" imgH="825480" progId="Equation.DSMT4">
                  <p:embed/>
                  <p:pic>
                    <p:nvPicPr>
                      <p:cNvPr id="0" name=""/>
                      <p:cNvPicPr/>
                      <p:nvPr/>
                    </p:nvPicPr>
                    <p:blipFill>
                      <a:blip r:embed="rId6"/>
                      <a:stretch>
                        <a:fillRect/>
                      </a:stretch>
                    </p:blipFill>
                    <p:spPr>
                      <a:xfrm>
                        <a:off x="2931545" y="1067688"/>
                        <a:ext cx="850900" cy="8255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111281211"/>
              </p:ext>
            </p:extLst>
          </p:nvPr>
        </p:nvGraphicFramePr>
        <p:xfrm>
          <a:off x="2663748" y="2369484"/>
          <a:ext cx="1562100" cy="838200"/>
        </p:xfrm>
        <a:graphic>
          <a:graphicData uri="http://schemas.openxmlformats.org/presentationml/2006/ole">
            <mc:AlternateContent xmlns:mc="http://schemas.openxmlformats.org/markup-compatibility/2006">
              <mc:Choice xmlns:v="urn:schemas-microsoft-com:vml" Requires="v">
                <p:oleObj name="Equation" r:id="rId7" imgW="1562040" imgH="838080" progId="Equation.DSMT4">
                  <p:embed/>
                </p:oleObj>
              </mc:Choice>
              <mc:Fallback>
                <p:oleObj name="Equation" r:id="rId7" imgW="1562040" imgH="838080" progId="Equation.DSMT4">
                  <p:embed/>
                  <p:pic>
                    <p:nvPicPr>
                      <p:cNvPr id="30" name="Object 29"/>
                      <p:cNvPicPr/>
                      <p:nvPr/>
                    </p:nvPicPr>
                    <p:blipFill>
                      <a:blip r:embed="rId8"/>
                      <a:stretch>
                        <a:fillRect/>
                      </a:stretch>
                    </p:blipFill>
                    <p:spPr>
                      <a:xfrm>
                        <a:off x="2663748" y="2369484"/>
                        <a:ext cx="1562100" cy="838200"/>
                      </a:xfrm>
                      <a:prstGeom prst="rect">
                        <a:avLst/>
                      </a:prstGeom>
                    </p:spPr>
                  </p:pic>
                </p:oleObj>
              </mc:Fallback>
            </mc:AlternateContent>
          </a:graphicData>
        </a:graphic>
      </p:graphicFrame>
      <p:sp>
        <p:nvSpPr>
          <p:cNvPr id="41" name="TextBox 40">
            <a:extLst>
              <a:ext uri="{FF2B5EF4-FFF2-40B4-BE49-F238E27FC236}">
                <a16:creationId xmlns:a16="http://schemas.microsoft.com/office/drawing/2014/main" id="{84F72733-7DD5-BC48-B99E-D923A722917B}"/>
              </a:ext>
            </a:extLst>
          </p:cNvPr>
          <p:cNvSpPr txBox="1"/>
          <p:nvPr/>
        </p:nvSpPr>
        <p:spPr>
          <a:xfrm>
            <a:off x="1951884" y="3136787"/>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DC</a:t>
            </a:r>
            <a:endParaRPr lang="en-VN" sz="2800" b="1" i="1">
              <a:solidFill>
                <a:srgbClr val="FF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4F72733-7DD5-BC48-B99E-D923A722917B}"/>
              </a:ext>
            </a:extLst>
          </p:cNvPr>
          <p:cNvSpPr txBox="1"/>
          <p:nvPr/>
        </p:nvSpPr>
        <p:spPr>
          <a:xfrm>
            <a:off x="2733647" y="3149711"/>
            <a:ext cx="253729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(ĐL Thalès đảo)</a:t>
            </a:r>
            <a:endParaRPr lang="en-VN" sz="280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7B436A6-D25E-496D-8482-8C8A474408A2}"/>
              </a:ext>
            </a:extLst>
          </p:cNvPr>
          <p:cNvSpPr txBox="1"/>
          <p:nvPr/>
        </p:nvSpPr>
        <p:spPr>
          <a:xfrm>
            <a:off x="1219614" y="3178474"/>
            <a:ext cx="549456" cy="458074"/>
          </a:xfrm>
          <a:prstGeom prst="rect">
            <a:avLst/>
          </a:prstGeom>
          <a:noFill/>
        </p:spPr>
        <p:txBody>
          <a:bodyPr wrap="square">
            <a:spAutoFit/>
          </a:bodyPr>
          <a:lstStyle/>
          <a:p>
            <a:pPr algn="just">
              <a:lnSpc>
                <a:spcPct val="150000"/>
              </a:lnSpc>
            </a:pPr>
            <a:r>
              <a:rPr lang="en-US" sz="1800" b="1">
                <a:latin typeface="Times New Roman" panose="02020603050405020304" pitchFamily="18" charset="0"/>
                <a:cs typeface="Times New Roman" panose="02020603050405020304" pitchFamily="18" charset="0"/>
              </a:rPr>
              <a:t>. . .</a:t>
            </a:r>
            <a:endParaRPr lang="en-VN" sz="18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4F72733-7DD5-BC48-B99E-D923A722917B}"/>
              </a:ext>
            </a:extLst>
          </p:cNvPr>
          <p:cNvSpPr txBox="1"/>
          <p:nvPr/>
        </p:nvSpPr>
        <p:spPr>
          <a:xfrm>
            <a:off x="1171007" y="3113777"/>
            <a:ext cx="683200" cy="523220"/>
          </a:xfrm>
          <a:prstGeom prst="rect">
            <a:avLst/>
          </a:prstGeom>
          <a:noFill/>
        </p:spPr>
        <p:txBody>
          <a:bodyPr wrap="none" rtlCol="0">
            <a:spAutoFit/>
          </a:bodyPr>
          <a:lstStyle/>
          <a:p>
            <a:r>
              <a:rPr lang="en-US" sz="2800" b="1" i="1">
                <a:solidFill>
                  <a:srgbClr val="FF0000"/>
                </a:solidFill>
                <a:latin typeface="Times New Roman" panose="02020603050405020304" pitchFamily="18" charset="0"/>
                <a:cs typeface="Times New Roman" panose="02020603050405020304" pitchFamily="18" charset="0"/>
              </a:rPr>
              <a:t>GF</a:t>
            </a:r>
            <a:endParaRPr lang="en-VN" sz="28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50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par>
                                <p:cTn id="35" presetID="10" presetClass="exit" presetSubtype="0" fill="hold" grpId="0" nodeType="with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par>
                                <p:cTn id="49" presetID="3" presetClass="exit" presetSubtype="10" fill="hold" grpId="1" nodeType="withEffect">
                                  <p:stCondLst>
                                    <p:cond delay="0"/>
                                  </p:stCondLst>
                                  <p:childTnLst>
                                    <p:animEffect transition="out" filter="blinds(horizontal)">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par>
                                <p:cTn id="60" presetID="10" presetClass="exit" presetSubtype="0" fill="hold" grpId="0"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1"/>
      <p:bldP spid="22" grpId="0"/>
      <p:bldP spid="23" grpId="0"/>
      <p:bldP spid="32" grpId="0"/>
      <p:bldP spid="35" grpId="0"/>
      <p:bldP spid="41"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29E08A-4CC8-C243-9114-BE6F063FD7B4}"/>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B54D5FD6-90AA-2D41-B473-727562DB0019}"/>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1662DEDA-4371-D740-BA7D-1EB0BEDADD21}"/>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25CABB-2B67-B24F-A1E1-F8233F7E7AC7}"/>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LT3:</a:t>
            </a: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3E3B6-4FAC-0B4E-8264-6ACEDE2D2E34}"/>
              </a:ext>
            </a:extLst>
          </p:cNvPr>
          <p:cNvSpPr txBox="1"/>
          <p:nvPr/>
        </p:nvSpPr>
        <p:spPr>
          <a:xfrm>
            <a:off x="76200" y="1152887"/>
            <a:ext cx="5181600" cy="3323987"/>
          </a:xfrm>
          <a:prstGeom prst="rect">
            <a:avLst/>
          </a:prstGeom>
          <a:noFill/>
        </p:spPr>
        <p:txBody>
          <a:bodyPr wrap="square" rtlCol="0">
            <a:spAutoFit/>
          </a:bodyPr>
          <a:lstStyle/>
          <a:p>
            <a:pPr algn="just">
              <a:lnSpc>
                <a:spcPct val="150000"/>
              </a:lnSpc>
              <a:spcAft>
                <a:spcPts val="1200"/>
              </a:spcAft>
            </a:pPr>
            <a:r>
              <a:rPr lang="en-VN" sz="2800">
                <a:latin typeface="Times New Roman" panose="02020603050405020304" pitchFamily="18" charset="0"/>
                <a:cs typeface="Times New Roman" panose="02020603050405020304" pitchFamily="18" charset="0"/>
              </a:rPr>
              <a:t>Cho </a:t>
            </a:r>
            <a:r>
              <a:rPr lang="en-VN"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VN" sz="2800">
                <a:latin typeface="Times New Roman" panose="02020603050405020304" pitchFamily="18" charset="0"/>
                <a:cs typeface="Times New Roman" panose="02020603050405020304" pitchFamily="18" charset="0"/>
              </a:rPr>
              <a:t>vuông </a:t>
            </a:r>
            <a:r>
              <a:rPr lang="en-VN" sz="2800" dirty="0">
                <a:latin typeface="Times New Roman" panose="02020603050405020304" pitchFamily="18" charset="0"/>
                <a:cs typeface="Times New Roman" panose="02020603050405020304" pitchFamily="18" charset="0"/>
              </a:rPr>
              <a:t>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A</a:t>
            </a:r>
            <a:r>
              <a:rPr lang="en-VN" sz="2800" dirty="0">
                <a:latin typeface="Times New Roman" panose="02020603050405020304" pitchFamily="18" charset="0"/>
                <a:cs typeface="Times New Roman" panose="02020603050405020304" pitchFamily="18" charset="0"/>
              </a:rPr>
              <a:t>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CA = 4</a:t>
            </a:r>
            <a:r>
              <a:rPr lang="en-VN" sz="2800" i="1" dirty="0">
                <a:latin typeface="Times New Roman" panose="020206030504050203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CB = 5</a:t>
            </a:r>
            <a:r>
              <a:rPr lang="en-VN" sz="2800" dirty="0">
                <a:latin typeface="Times New Roman" panose="02020603050405020304" pitchFamily="18" charset="0"/>
                <a:cs typeface="Times New Roman" panose="02020603050405020304" pitchFamily="18" charset="0"/>
              </a:rPr>
              <a:t>. Giả sử </a:t>
            </a:r>
            <a:r>
              <a:rPr lang="en-VN" sz="2800" i="1" dirty="0">
                <a:latin typeface="Times New Roman" panose="02020603050405020304" pitchFamily="18" charset="0"/>
                <a:ea typeface="Cambria" panose="02040503050406030204" pitchFamily="18" charset="0"/>
                <a:cs typeface="Times New Roman" panose="02020603050405020304" pitchFamily="18" charset="0"/>
              </a:rPr>
              <a:t>M, N</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là hai điểm lần lượt nằm trên hai cạnh </a:t>
            </a:r>
            <a:r>
              <a:rPr lang="en-VN" sz="2800" i="1" dirty="0">
                <a:latin typeface="Times New Roman" panose="02020603050405020304" pitchFamily="18" charset="0"/>
                <a:ea typeface="Cambria" panose="02040503050406030204" pitchFamily="18" charset="0"/>
                <a:cs typeface="Times New Roman" panose="02020603050405020304" pitchFamily="18" charset="0"/>
              </a:rPr>
              <a:t>CA, CB</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sao cho </a:t>
            </a:r>
            <a:r>
              <a:rPr lang="en-VN" sz="2800" i="1" dirty="0">
                <a:latin typeface="Times New Roman" panose="02020603050405020304" pitchFamily="18" charset="0"/>
                <a:ea typeface="Cambria" panose="02040503050406030204" pitchFamily="18" charset="0"/>
                <a:cs typeface="Times New Roman" panose="02020603050405020304" pitchFamily="18" charset="0"/>
              </a:rPr>
              <a:t>CM = 1, CN = </a:t>
            </a:r>
            <a:r>
              <a:rPr lang="en-VN" sz="2800" i="1" dirty="0">
                <a:latin typeface="Times New Roman" panose="02020603050405020304" pitchFamily="18" charset="0"/>
                <a:cs typeface="Times New Roman" panose="02020603050405020304" pitchFamily="18" charset="0"/>
              </a:rPr>
              <a:t>1,25.</a:t>
            </a:r>
            <a:r>
              <a:rPr lang="en-VN" sz="2800" dirty="0">
                <a:latin typeface="Times New Roman" panose="02020603050405020304" pitchFamily="18" charset="0"/>
                <a:cs typeface="Times New Roman" panose="02020603050405020304" pitchFamily="18" charset="0"/>
              </a:rPr>
              <a:t> Tính độ dài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MN</a:t>
            </a:r>
            <a:r>
              <a:rPr lang="en-VN"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201571-1481-5F45-A31E-E98FFB3F7C97}"/>
              </a:ext>
            </a:extLst>
          </p:cNvPr>
          <p:cNvCxnSpPr/>
          <p:nvPr/>
        </p:nvCxnSpPr>
        <p:spPr>
          <a:xfrm>
            <a:off x="5791200" y="57150"/>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4359A8-F9E1-4A44-8F60-A282AD65C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8" r="3256"/>
          <a:stretch/>
        </p:blipFill>
        <p:spPr>
          <a:xfrm>
            <a:off x="5834458" y="440805"/>
            <a:ext cx="3342486" cy="3291736"/>
          </a:xfrm>
          <a:prstGeom prst="rect">
            <a:avLst/>
          </a:prstGeom>
        </p:spPr>
      </p:pic>
      <p:pic>
        <p:nvPicPr>
          <p:cNvPr id="5"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EEFEF-D52E-0A99-15BD-D09D2F455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689021" y="267547"/>
            <a:ext cx="1242004" cy="1242004"/>
          </a:xfrm>
          <a:prstGeom prst="rect">
            <a:avLst/>
          </a:prstGeom>
        </p:spPr>
      </p:pic>
    </p:spTree>
    <p:extLst>
      <p:ext uri="{BB962C8B-B14F-4D97-AF65-F5344CB8AC3E}">
        <p14:creationId xmlns:p14="http://schemas.microsoft.com/office/powerpoint/2010/main" val="41972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par>
                                <p:cTn id="21" presetID="3" presetClass="exit" presetSubtype="10" fill="hold" nodeType="with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29E08A-4CC8-C243-9114-BE6F063FD7B4}"/>
              </a:ext>
            </a:extLst>
          </p:cNvPr>
          <p:cNvGrpSpPr/>
          <p:nvPr/>
        </p:nvGrpSpPr>
        <p:grpSpPr>
          <a:xfrm>
            <a:off x="228600" y="2286"/>
            <a:ext cx="3751348" cy="584775"/>
            <a:chOff x="152400" y="786484"/>
            <a:chExt cx="3751348" cy="584775"/>
          </a:xfrm>
        </p:grpSpPr>
        <p:sp>
          <p:nvSpPr>
            <p:cNvPr id="3" name="TextBox 2">
              <a:extLst>
                <a:ext uri="{FF2B5EF4-FFF2-40B4-BE49-F238E27FC236}">
                  <a16:creationId xmlns:a16="http://schemas.microsoft.com/office/drawing/2014/main" id="{B54D5FD6-90AA-2D41-B473-727562DB0019}"/>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1662DEDA-4371-D740-BA7D-1EB0BEDADD21}"/>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9" name="Rounded 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25CABB-2B67-B24F-A1E1-F8233F7E7AC7}"/>
              </a:ext>
            </a:extLst>
          </p:cNvPr>
          <p:cNvSpPr/>
          <p:nvPr/>
        </p:nvSpPr>
        <p:spPr>
          <a:xfrm>
            <a:off x="228600" y="726075"/>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LT3:</a:t>
            </a: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201571-1481-5F45-A31E-E98FFB3F7C97}"/>
              </a:ext>
            </a:extLst>
          </p:cNvPr>
          <p:cNvCxnSpPr/>
          <p:nvPr/>
        </p:nvCxnSpPr>
        <p:spPr>
          <a:xfrm>
            <a:off x="5791200" y="57150"/>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DAB609-5942-1F4E-BFD3-C6B30DBA4965}"/>
              </a:ext>
            </a:extLst>
          </p:cNvPr>
          <p:cNvSpPr txBox="1"/>
          <p:nvPr/>
        </p:nvSpPr>
        <p:spPr>
          <a:xfrm>
            <a:off x="2005868" y="622735"/>
            <a:ext cx="1922321" cy="523220"/>
          </a:xfrm>
          <a:prstGeom prst="rect">
            <a:avLst/>
          </a:prstGeom>
          <a:noFill/>
        </p:spPr>
        <p:txBody>
          <a:bodyPr wrap="none" rtlCol="0">
            <a:spAutoFit/>
          </a:bodyPr>
          <a:lstStyle/>
          <a:p>
            <a:r>
              <a:rPr lang="en-VN" sz="2800" i="1" u="sng">
                <a:latin typeface="Times New Roman" panose="02020603050405020304" pitchFamily="18" charset="0"/>
                <a:cs typeface="Times New Roman" panose="02020603050405020304" pitchFamily="18" charset="0"/>
              </a:rPr>
              <a:t>Hướng dẫn:</a:t>
            </a: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9CF85B-9BA1-6B4A-83DE-31D62A671CAC}"/>
              </a:ext>
            </a:extLst>
          </p:cNvPr>
          <p:cNvSpPr txBox="1"/>
          <p:nvPr/>
        </p:nvSpPr>
        <p:spPr>
          <a:xfrm>
            <a:off x="2273503" y="1563453"/>
            <a:ext cx="1263487" cy="523220"/>
          </a:xfrm>
          <a:prstGeom prst="rect">
            <a:avLst/>
          </a:prstGeom>
          <a:noFill/>
        </p:spPr>
        <p:txBody>
          <a:bodyPr wrap="none" rtlCol="0">
            <a:spAutoFit/>
          </a:bodyPr>
          <a:lstStyle/>
          <a:p>
            <a:r>
              <a:rPr lang="en-VN" sz="2800" i="1">
                <a:latin typeface="Times New Roman" panose="02020603050405020304" pitchFamily="18" charset="0"/>
                <a:ea typeface="Cambria" panose="02040503050406030204" pitchFamily="18" charset="0"/>
                <a:cs typeface="Times New Roman" panose="02020603050405020304" pitchFamily="18" charset="0"/>
              </a:rPr>
              <a:t>MN</a:t>
            </a:r>
            <a:r>
              <a:rPr lang="en-VN" sz="2800">
                <a:latin typeface="Times New Roman" panose="02020603050405020304" pitchFamily="18" charset="0"/>
                <a:ea typeface="Cambria" panose="020405030504060302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 ?</a:t>
            </a:r>
          </a:p>
        </p:txBody>
      </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B826B4-21AD-C347-99AC-FCB260594DAF}"/>
              </a:ext>
            </a:extLst>
          </p:cNvPr>
          <p:cNvSpPr txBox="1"/>
          <p:nvPr/>
        </p:nvSpPr>
        <p:spPr>
          <a:xfrm>
            <a:off x="1828800" y="2351096"/>
            <a:ext cx="3029997"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CMN</a:t>
            </a:r>
            <a:r>
              <a:rPr lang="en-US" sz="2800">
                <a:latin typeface="Times New Roman" panose="02020603050405020304" pitchFamily="18" charset="0"/>
                <a:cs typeface="Times New Roman" panose="02020603050405020304" pitchFamily="18" charset="0"/>
                <a:sym typeface="Symbol" panose="05050102010706020507" pitchFamily="18" charset="2"/>
              </a:rPr>
              <a:t> </a:t>
            </a:r>
            <a:r>
              <a:rPr lang="en-VN" sz="2800">
                <a:latin typeface="Times New Roman" panose="02020603050405020304" pitchFamily="18" charset="0"/>
                <a:cs typeface="Times New Roman" panose="02020603050405020304" pitchFamily="18" charset="0"/>
              </a:rPr>
              <a:t>vuông tại </a:t>
            </a:r>
            <a:r>
              <a:rPr lang="en-VN" sz="2800" i="1">
                <a:latin typeface="Cambria" panose="02040503050406030204" pitchFamily="18" charset="0"/>
                <a:ea typeface="Cambria" panose="02040503050406030204" pitchFamily="18" charset="0"/>
                <a:cs typeface="Times New Roman" panose="02020603050405020304" pitchFamily="18" charset="0"/>
              </a:rPr>
              <a:t>M</a:t>
            </a: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77209E-5B66-AC47-BAB2-516A11C7DE07}"/>
              </a:ext>
            </a:extLst>
          </p:cNvPr>
          <p:cNvSpPr txBox="1"/>
          <p:nvPr/>
        </p:nvSpPr>
        <p:spPr>
          <a:xfrm>
            <a:off x="2273503" y="3142858"/>
            <a:ext cx="1534331" cy="523220"/>
          </a:xfrm>
          <a:prstGeom prst="rect">
            <a:avLst/>
          </a:prstGeom>
          <a:noFill/>
        </p:spPr>
        <p:txBody>
          <a:bodyPr wrap="none" rtlCol="0">
            <a:spAutoFit/>
          </a:bodyPr>
          <a:lstStyle/>
          <a:p>
            <a:r>
              <a:rPr lang="en-VN" sz="2800" i="1">
                <a:latin typeface="Times New Roman" panose="02020603050405020304" pitchFamily="18" charset="0"/>
                <a:ea typeface="Cambria" panose="02040503050406030204" pitchFamily="18" charset="0"/>
                <a:cs typeface="Times New Roman" panose="02020603050405020304" pitchFamily="18" charset="0"/>
              </a:rPr>
              <a:t>MN // AB</a:t>
            </a:r>
          </a:p>
        </p:txBody>
      </p:sp>
      <p:sp>
        <p:nvSpPr>
          <p:cNvPr id="18" name="Up Arrow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951C3-BD20-034B-A860-6C7C3E23151B}"/>
              </a:ext>
            </a:extLst>
          </p:cNvPr>
          <p:cNvSpPr/>
          <p:nvPr/>
        </p:nvSpPr>
        <p:spPr>
          <a:xfrm>
            <a:off x="2813310" y="2075233"/>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Up Arrow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A7DB37-2367-5A4A-AB23-012DEEE0AAE8}"/>
              </a:ext>
            </a:extLst>
          </p:cNvPr>
          <p:cNvSpPr/>
          <p:nvPr/>
        </p:nvSpPr>
        <p:spPr>
          <a:xfrm>
            <a:off x="2818994" y="2844006"/>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Up Arrow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C5B845-2971-D24A-9DB4-BEE88286AEBB}"/>
              </a:ext>
            </a:extLst>
          </p:cNvPr>
          <p:cNvSpPr/>
          <p:nvPr/>
        </p:nvSpPr>
        <p:spPr>
          <a:xfrm>
            <a:off x="2813309" y="3629820"/>
            <a:ext cx="223947"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descr="A triangle with text and numbers&#10;&#10;Description automatically generated">
            <a:extLst>
              <a:ext uri="{FF2B5EF4-FFF2-40B4-BE49-F238E27FC236}">
                <a16:creationId xmlns:a16="http://schemas.microsoft.com/office/drawing/2014/main" id="{E24359A8-F9E1-4A44-8F60-A282AD65C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8" r="3256"/>
          <a:stretch/>
        </p:blipFill>
        <p:spPr>
          <a:xfrm>
            <a:off x="5834458" y="440805"/>
            <a:ext cx="3342486" cy="329173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594636967"/>
              </p:ext>
            </p:extLst>
          </p:nvPr>
        </p:nvGraphicFramePr>
        <p:xfrm>
          <a:off x="1968280" y="4050424"/>
          <a:ext cx="2184400" cy="838200"/>
        </p:xfrm>
        <a:graphic>
          <a:graphicData uri="http://schemas.openxmlformats.org/presentationml/2006/ole">
            <mc:AlternateContent xmlns:mc="http://schemas.openxmlformats.org/markup-compatibility/2006">
              <mc:Choice xmlns:v="urn:schemas-microsoft-com:vml" Requires="v">
                <p:oleObj name="Equation" r:id="rId5" imgW="2184120" imgH="838080" progId="Equation.DSMT4">
                  <p:embed/>
                </p:oleObj>
              </mc:Choice>
              <mc:Fallback>
                <p:oleObj name="Equation" r:id="rId5" imgW="2184120" imgH="838080" progId="Equation.DSMT4">
                  <p:embed/>
                  <p:pic>
                    <p:nvPicPr>
                      <p:cNvPr id="0" name=""/>
                      <p:cNvPicPr/>
                      <p:nvPr/>
                    </p:nvPicPr>
                    <p:blipFill>
                      <a:blip r:embed="rId6"/>
                      <a:stretch>
                        <a:fillRect/>
                      </a:stretch>
                    </p:blipFill>
                    <p:spPr>
                      <a:xfrm>
                        <a:off x="1968280" y="4050424"/>
                        <a:ext cx="2184400" cy="838200"/>
                      </a:xfrm>
                      <a:prstGeom prst="rect">
                        <a:avLst/>
                      </a:prstGeom>
                    </p:spPr>
                  </p:pic>
                </p:oleObj>
              </mc:Fallback>
            </mc:AlternateContent>
          </a:graphicData>
        </a:graphic>
      </p:graphicFrame>
    </p:spTree>
    <p:extLst>
      <p:ext uri="{BB962C8B-B14F-4D97-AF65-F5344CB8AC3E}">
        <p14:creationId xmlns:p14="http://schemas.microsoft.com/office/powerpoint/2010/main" val="372658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52400" y="1333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89230"/>
            <a:ext cx="2664783" cy="646331"/>
          </a:xfrm>
          <a:prstGeom prst="rect">
            <a:avLst/>
          </a:prstGeom>
          <a:solidFill>
            <a:srgbClr val="FFFF00"/>
          </a:solidFill>
        </p:spPr>
        <p:txBody>
          <a:bodyPr wrap="square">
            <a:spAutoFit/>
          </a:bodyPr>
          <a:lstStyle/>
          <a:p>
            <a:pPr algn="ctr"/>
            <a:r>
              <a:rPr lang="en-US" sz="3600" b="1">
                <a:solidFill>
                  <a:srgbClr val="FF0000"/>
                </a:solidFill>
                <a:latin typeface="Times New Roman" panose="02020603050405020304" pitchFamily="18" charset="0"/>
              </a:rPr>
              <a:t>MỞ ĐẦU</a:t>
            </a:r>
            <a:endParaRPr lang="en-US" sz="360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707887" y="2912016"/>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C7FC16-9A07-704E-BFA4-B06F785B3095}"/>
              </a:ext>
            </a:extLst>
          </p:cNvPr>
          <p:cNvGrpSpPr/>
          <p:nvPr/>
        </p:nvGrpSpPr>
        <p:grpSpPr>
          <a:xfrm>
            <a:off x="990600" y="22644"/>
            <a:ext cx="3751348" cy="584775"/>
            <a:chOff x="152400" y="786484"/>
            <a:chExt cx="3751348" cy="584775"/>
          </a:xfrm>
        </p:grpSpPr>
        <p:sp>
          <p:nvSpPr>
            <p:cNvPr id="3" name="TextBox 2">
              <a:extLst>
                <a:ext uri="{FF2B5EF4-FFF2-40B4-BE49-F238E27FC236}">
                  <a16:creationId xmlns:a16="http://schemas.microsoft.com/office/drawing/2014/main" id="{AF41C8A7-E96D-2C42-9655-A7601F98F08B}"/>
                </a:ext>
              </a:extLst>
            </p:cNvPr>
            <p:cNvSpPr txBox="1"/>
            <p:nvPr/>
          </p:nvSpPr>
          <p:spPr>
            <a:xfrm>
              <a:off x="152400" y="786484"/>
              <a:ext cx="3751348" cy="584775"/>
            </a:xfrm>
            <a:custGeom>
              <a:avLst/>
              <a:gdLst>
                <a:gd name="connsiteX0" fmla="*/ 0 w 3751348"/>
                <a:gd name="connsiteY0" fmla="*/ 0 h 584775"/>
                <a:gd name="connsiteX1" fmla="*/ 498393 w 3751348"/>
                <a:gd name="connsiteY1" fmla="*/ 0 h 584775"/>
                <a:gd name="connsiteX2" fmla="*/ 921760 w 3751348"/>
                <a:gd name="connsiteY2" fmla="*/ 0 h 584775"/>
                <a:gd name="connsiteX3" fmla="*/ 1532694 w 3751348"/>
                <a:gd name="connsiteY3" fmla="*/ 0 h 584775"/>
                <a:gd name="connsiteX4" fmla="*/ 2031087 w 3751348"/>
                <a:gd name="connsiteY4" fmla="*/ 0 h 584775"/>
                <a:gd name="connsiteX5" fmla="*/ 2529480 w 3751348"/>
                <a:gd name="connsiteY5" fmla="*/ 0 h 584775"/>
                <a:gd name="connsiteX6" fmla="*/ 3140414 w 3751348"/>
                <a:gd name="connsiteY6" fmla="*/ 0 h 584775"/>
                <a:gd name="connsiteX7" fmla="*/ 3751348 w 3751348"/>
                <a:gd name="connsiteY7" fmla="*/ 0 h 584775"/>
                <a:gd name="connsiteX8" fmla="*/ 3751348 w 3751348"/>
                <a:gd name="connsiteY8" fmla="*/ 584775 h 584775"/>
                <a:gd name="connsiteX9" fmla="*/ 3290468 w 3751348"/>
                <a:gd name="connsiteY9" fmla="*/ 584775 h 584775"/>
                <a:gd name="connsiteX10" fmla="*/ 2754561 w 3751348"/>
                <a:gd name="connsiteY10" fmla="*/ 584775 h 584775"/>
                <a:gd name="connsiteX11" fmla="*/ 2218654 w 3751348"/>
                <a:gd name="connsiteY11" fmla="*/ 584775 h 584775"/>
                <a:gd name="connsiteX12" fmla="*/ 1720261 w 3751348"/>
                <a:gd name="connsiteY12" fmla="*/ 584775 h 584775"/>
                <a:gd name="connsiteX13" fmla="*/ 1109327 w 3751348"/>
                <a:gd name="connsiteY13" fmla="*/ 584775 h 584775"/>
                <a:gd name="connsiteX14" fmla="*/ 498393 w 3751348"/>
                <a:gd name="connsiteY14" fmla="*/ 584775 h 584775"/>
                <a:gd name="connsiteX15" fmla="*/ 0 w 3751348"/>
                <a:gd name="connsiteY15" fmla="*/ 584775 h 584775"/>
                <a:gd name="connsiteX16" fmla="*/ 0 w 3751348"/>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348" h="584775" extrusionOk="0">
                  <a:moveTo>
                    <a:pt x="0" y="0"/>
                  </a:moveTo>
                  <a:cubicBezTo>
                    <a:pt x="113103" y="-42265"/>
                    <a:pt x="352154" y="12435"/>
                    <a:pt x="498393" y="0"/>
                  </a:cubicBezTo>
                  <a:cubicBezTo>
                    <a:pt x="644632" y="-12435"/>
                    <a:pt x="766888" y="23157"/>
                    <a:pt x="921760" y="0"/>
                  </a:cubicBezTo>
                  <a:cubicBezTo>
                    <a:pt x="1076632" y="-23157"/>
                    <a:pt x="1361326" y="24620"/>
                    <a:pt x="1532694" y="0"/>
                  </a:cubicBezTo>
                  <a:cubicBezTo>
                    <a:pt x="1704062" y="-24620"/>
                    <a:pt x="1784414" y="44139"/>
                    <a:pt x="2031087" y="0"/>
                  </a:cubicBezTo>
                  <a:cubicBezTo>
                    <a:pt x="2277760" y="-44139"/>
                    <a:pt x="2294198" y="42119"/>
                    <a:pt x="2529480" y="0"/>
                  </a:cubicBezTo>
                  <a:cubicBezTo>
                    <a:pt x="2764762" y="-42119"/>
                    <a:pt x="2883438" y="57212"/>
                    <a:pt x="3140414" y="0"/>
                  </a:cubicBezTo>
                  <a:cubicBezTo>
                    <a:pt x="3397390" y="-57212"/>
                    <a:pt x="3456957" y="34329"/>
                    <a:pt x="3751348" y="0"/>
                  </a:cubicBezTo>
                  <a:cubicBezTo>
                    <a:pt x="3805153" y="188898"/>
                    <a:pt x="3739034" y="349755"/>
                    <a:pt x="3751348" y="584775"/>
                  </a:cubicBezTo>
                  <a:cubicBezTo>
                    <a:pt x="3659113" y="587489"/>
                    <a:pt x="3495967" y="548774"/>
                    <a:pt x="3290468" y="584775"/>
                  </a:cubicBezTo>
                  <a:cubicBezTo>
                    <a:pt x="3084969" y="620776"/>
                    <a:pt x="2938853" y="573901"/>
                    <a:pt x="2754561" y="584775"/>
                  </a:cubicBezTo>
                  <a:cubicBezTo>
                    <a:pt x="2570269" y="595649"/>
                    <a:pt x="2476142" y="581085"/>
                    <a:pt x="2218654" y="584775"/>
                  </a:cubicBezTo>
                  <a:cubicBezTo>
                    <a:pt x="1961166" y="588465"/>
                    <a:pt x="1842551" y="562253"/>
                    <a:pt x="1720261" y="584775"/>
                  </a:cubicBezTo>
                  <a:cubicBezTo>
                    <a:pt x="1597971" y="607297"/>
                    <a:pt x="1375056" y="583781"/>
                    <a:pt x="1109327" y="584775"/>
                  </a:cubicBezTo>
                  <a:cubicBezTo>
                    <a:pt x="843598" y="585769"/>
                    <a:pt x="721762" y="552583"/>
                    <a:pt x="498393" y="584775"/>
                  </a:cubicBezTo>
                  <a:cubicBezTo>
                    <a:pt x="275024" y="616967"/>
                    <a:pt x="200029" y="572069"/>
                    <a:pt x="0" y="584775"/>
                  </a:cubicBezTo>
                  <a:cubicBezTo>
                    <a:pt x="-37908" y="447747"/>
                    <a:pt x="53521" y="233449"/>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2. Định lí Thalès đảo</a:t>
              </a:r>
            </a:p>
          </p:txBody>
        </p:sp>
        <p:cxnSp>
          <p:nvCxnSpPr>
            <p:cNvPr id="4" name="Straight Connector 3">
              <a:extLst>
                <a:ext uri="{FF2B5EF4-FFF2-40B4-BE49-F238E27FC236}">
                  <a16:creationId xmlns:a16="http://schemas.microsoft.com/office/drawing/2014/main" id="{568F31DC-B9AF-2F49-8DC8-820DAF50AE58}"/>
                </a:ext>
              </a:extLst>
            </p:cNvPr>
            <p:cNvCxnSpPr/>
            <p:nvPr/>
          </p:nvCxnSpPr>
          <p:spPr>
            <a:xfrm>
              <a:off x="261663" y="1371259"/>
              <a:ext cx="3276600"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675035" y="607419"/>
            <a:ext cx="1311578" cy="523220"/>
          </a:xfrm>
          <a:prstGeom prst="rect">
            <a:avLst/>
          </a:prstGeom>
          <a:noFill/>
        </p:spPr>
        <p:txBody>
          <a:bodyPr wrap="none" rtlCol="0">
            <a:spAutoFit/>
          </a:bodyPr>
          <a:lstStyle/>
          <a:p>
            <a:r>
              <a:rPr lang="en-VN" sz="2800" i="1" u="sng">
                <a:latin typeface="Times New Roman" panose="02020603050405020304" pitchFamily="18" charset="0"/>
                <a:cs typeface="Times New Roman" panose="02020603050405020304" pitchFamily="18" charset="0"/>
              </a:rPr>
              <a:t>Bài làm</a:t>
            </a: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1E2F08-25BE-84EF-3622-AE18E2FA8B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8" r="3256"/>
          <a:stretch/>
        </p:blipFill>
        <p:spPr>
          <a:xfrm>
            <a:off x="5896841" y="285750"/>
            <a:ext cx="3249742" cy="3200400"/>
          </a:xfrm>
          <a:prstGeom prst="rect">
            <a:avLst/>
          </a:prstGeom>
        </p:spPr>
      </p:pic>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800" y="1201826"/>
            <a:ext cx="511616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n-US" sz="2800" i="1">
                <a:latin typeface="Times New Roman" panose="02020603050405020304" pitchFamily="18" charset="0"/>
                <a:cs typeface="Times New Roman" panose="02020603050405020304" pitchFamily="18" charset="0"/>
                <a:sym typeface="Symbol" panose="05050102010706020507" pitchFamily="18" charset="2"/>
              </a:rPr>
              <a:t>ABC </a:t>
            </a:r>
            <a:r>
              <a:rPr lang="en-US" sz="2800">
                <a:latin typeface="Times New Roman" panose="02020603050405020304" pitchFamily="18" charset="0"/>
                <a:cs typeface="Times New Roman" panose="02020603050405020304" pitchFamily="18" charset="0"/>
                <a:sym typeface="Symbol" panose="05050102010706020507" pitchFamily="18" charset="2"/>
              </a:rPr>
              <a:t>có </a:t>
            </a:r>
            <a:endParaRPr lang="en-VN" sz="2800">
              <a:latin typeface="Times New Roman" panose="02020603050405020304" pitchFamily="18" charset="0"/>
              <a:cs typeface="Times New Roman" panose="02020603050405020304" pitchFamily="18" charset="0"/>
            </a:endParaRPr>
          </a:p>
        </p:txBody>
      </p:sp>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25177608"/>
              </p:ext>
            </p:extLst>
          </p:nvPr>
        </p:nvGraphicFramePr>
        <p:xfrm>
          <a:off x="2367929" y="1090493"/>
          <a:ext cx="3200400" cy="939800"/>
        </p:xfrm>
        <a:graphic>
          <a:graphicData uri="http://schemas.openxmlformats.org/presentationml/2006/ole">
            <mc:AlternateContent xmlns:mc="http://schemas.openxmlformats.org/markup-compatibility/2006">
              <mc:Choice xmlns:v="urn:schemas-microsoft-com:vml" Requires="v">
                <p:oleObj name="Equation" r:id="rId4" imgW="3200400" imgH="939600" progId="Equation.DSMT4">
                  <p:embed/>
                </p:oleObj>
              </mc:Choice>
              <mc:Fallback>
                <p:oleObj name="Equation" r:id="rId4" imgW="3200400" imgH="939600" progId="Equation.DSMT4">
                  <p:embed/>
                  <p:pic>
                    <p:nvPicPr>
                      <p:cNvPr id="0" name=""/>
                      <p:cNvPicPr/>
                      <p:nvPr/>
                    </p:nvPicPr>
                    <p:blipFill>
                      <a:blip r:embed="rId5"/>
                      <a:stretch>
                        <a:fillRect/>
                      </a:stretch>
                    </p:blipFill>
                    <p:spPr>
                      <a:xfrm>
                        <a:off x="2367929" y="1090493"/>
                        <a:ext cx="3200400" cy="939800"/>
                      </a:xfrm>
                      <a:prstGeom prst="rect">
                        <a:avLst/>
                      </a:prstGeom>
                    </p:spPr>
                  </p:pic>
                </p:oleObj>
              </mc:Fallback>
            </mc:AlternateContent>
          </a:graphicData>
        </a:graphic>
      </p:graphicFrame>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799" y="1953646"/>
            <a:ext cx="511616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AB // MN </a:t>
            </a:r>
            <a:r>
              <a:rPr lang="en-US" sz="2800">
                <a:latin typeface="Times New Roman" panose="02020603050405020304" pitchFamily="18" charset="0"/>
                <a:cs typeface="Times New Roman" panose="02020603050405020304" pitchFamily="18" charset="0"/>
              </a:rPr>
              <a:t>(ĐL Thalès đảo) </a:t>
            </a:r>
            <a:endParaRPr lang="en-VN" sz="2800">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799" y="2505730"/>
            <a:ext cx="511616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AC</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nên</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NM</a:t>
            </a:r>
            <a:r>
              <a:rPr lang="en-US" sz="2800" dirty="0">
                <a:latin typeface="Times New Roman" panose="02020603050405020304" pitchFamily="18" charset="0"/>
                <a:cs typeface="Times New Roman" panose="02020603050405020304" pitchFamily="18" charset="0"/>
                <a:sym typeface="Symbol" panose="05050102010706020507" pitchFamily="18" charset="2"/>
              </a:rPr>
              <a:t>  </a:t>
            </a:r>
            <a:r>
              <a:rPr lang="en-US" sz="2800" i="1" dirty="0">
                <a:latin typeface="Times New Roman" panose="02020603050405020304" pitchFamily="18" charset="0"/>
                <a:cs typeface="Times New Roman" panose="02020603050405020304" pitchFamily="18" charset="0"/>
                <a:sym typeface="Symbol" panose="05050102010706020507" pitchFamily="18" charset="2"/>
              </a:rPr>
              <a:t>AC</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endParaRPr lang="en-VN" sz="2800" dirty="0">
              <a:latin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7F4782-FCF4-154A-B4C9-4E75161A7896}"/>
              </a:ext>
            </a:extLst>
          </p:cNvPr>
          <p:cNvSpPr txBox="1"/>
          <p:nvPr/>
        </p:nvSpPr>
        <p:spPr>
          <a:xfrm>
            <a:off x="304800" y="3028950"/>
            <a:ext cx="6636542" cy="1953868"/>
          </a:xfrm>
          <a:prstGeom prst="rect">
            <a:avLst/>
          </a:prstGeom>
          <a:noFill/>
        </p:spPr>
        <p:txBody>
          <a:bodyPr wrap="square" rtlCol="0">
            <a:spAutoFit/>
          </a:bodyPr>
          <a:lstStyle/>
          <a:p>
            <a:pPr>
              <a:lnSpc>
                <a:spcPct val="150000"/>
              </a:lnSpc>
            </a:pP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a:t>
            </a:r>
            <a:r>
              <a:rPr lang="en-US" sz="2800" i="1" dirty="0">
                <a:latin typeface="Times New Roman" panose="02020603050405020304" pitchFamily="18" charset="0"/>
                <a:cs typeface="Times New Roman" panose="02020603050405020304" pitchFamily="18" charset="0"/>
                <a:sym typeface="Symbol" panose="05050102010706020507" pitchFamily="18" charset="2"/>
              </a:rPr>
              <a:t>CNM </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vuông</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err="1">
                <a:latin typeface="Times New Roman" panose="02020603050405020304" pitchFamily="18" charset="0"/>
                <a:cs typeface="Times New Roman" panose="02020603050405020304" pitchFamily="18" charset="0"/>
                <a:sym typeface="Symbol" panose="05050102010706020507" pitchFamily="18" charset="2"/>
              </a:rPr>
              <a:t>tại</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i="1" dirty="0">
                <a:latin typeface="Times New Roman" panose="02020603050405020304" pitchFamily="18" charset="0"/>
                <a:cs typeface="Times New Roman" panose="02020603050405020304" pitchFamily="18" charset="0"/>
                <a:sym typeface="Symbol" panose="05050102010706020507" pitchFamily="18" charset="2"/>
              </a:rPr>
              <a:t>M.</a:t>
            </a:r>
          </a:p>
          <a:p>
            <a:pPr>
              <a:lnSpc>
                <a:spcPct val="150000"/>
              </a:lnSpc>
            </a:pPr>
            <a:r>
              <a:rPr lang="en-US" sz="2800" dirty="0" err="1">
                <a:latin typeface="Times New Roman" panose="02020603050405020304" pitchFamily="18" charset="0"/>
                <a:cs typeface="Times New Roman" panose="02020603050405020304" pitchFamily="18" charset="0"/>
                <a:sym typeface="Symbol" panose="05050102010706020507" pitchFamily="18" charset="2"/>
              </a:rPr>
              <a:t>Suy</a:t>
            </a:r>
            <a:r>
              <a:rPr lang="en-US" sz="2800" dirty="0">
                <a:latin typeface="Times New Roman" panose="02020603050405020304" pitchFamily="18" charset="0"/>
                <a:cs typeface="Times New Roman" panose="02020603050405020304" pitchFamily="18" charset="0"/>
                <a:sym typeface="Symbol" panose="05050102010706020507" pitchFamily="18" charset="2"/>
              </a:rPr>
              <a:t> ra </a:t>
            </a:r>
            <a:r>
              <a:rPr lang="en-US" sz="2800" i="1" dirty="0">
                <a:latin typeface="Times New Roman" panose="02020603050405020304" pitchFamily="18" charset="0"/>
                <a:cs typeface="Times New Roman" panose="02020603050405020304" pitchFamily="18" charset="0"/>
                <a:sym typeface="Symbol" panose="05050102010706020507" pitchFamily="18" charset="2"/>
              </a:rPr>
              <a:t>CM</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i="1" dirty="0">
                <a:latin typeface="Times New Roman" panose="02020603050405020304" pitchFamily="18" charset="0"/>
                <a:cs typeface="Times New Roman" panose="02020603050405020304" pitchFamily="18" charset="0"/>
                <a:sym typeface="Symbol" panose="05050102010706020507" pitchFamily="18" charset="2"/>
              </a:rPr>
              <a:t> + MN</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i="1" dirty="0">
                <a:latin typeface="Times New Roman" panose="02020603050405020304" pitchFamily="18" charset="0"/>
                <a:cs typeface="Times New Roman" panose="02020603050405020304" pitchFamily="18" charset="0"/>
                <a:sym typeface="Symbol" panose="05050102010706020507" pitchFamily="18" charset="2"/>
              </a:rPr>
              <a:t> = CN</a:t>
            </a:r>
            <a:r>
              <a:rPr lang="en-US" sz="2800"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800" dirty="0">
                <a:latin typeface="Times New Roman" panose="02020603050405020304" pitchFamily="18" charset="0"/>
                <a:cs typeface="Times New Roman" panose="02020603050405020304" pitchFamily="18" charset="0"/>
                <a:sym typeface="Symbol" panose="05050102010706020507" pitchFamily="18" charset="2"/>
              </a:rPr>
              <a:t> (ĐL </a:t>
            </a:r>
            <a:r>
              <a:rPr lang="en-US" sz="2800" dirty="0" err="1">
                <a:latin typeface="Times New Roman" panose="02020603050405020304" pitchFamily="18" charset="0"/>
                <a:cs typeface="Times New Roman" panose="02020603050405020304" pitchFamily="18" charset="0"/>
                <a:sym typeface="Symbol" panose="05050102010706020507" pitchFamily="18" charset="2"/>
              </a:rPr>
              <a:t>Pythagore</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p>
          <a:p>
            <a:pPr>
              <a:lnSpc>
                <a:spcPct val="150000"/>
              </a:lnSpc>
            </a:pP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 MN</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 1,25</a:t>
            </a:r>
            <a:r>
              <a:rPr lang="en-US" sz="2800" i="1" baseline="30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a:t>
            </a:r>
            <a:r>
              <a:rPr lang="en-US" sz="2800" i="1" dirty="0">
                <a:latin typeface="Times New Roman" panose="02020603050405020304" pitchFamily="18" charset="0"/>
                <a:cs typeface="Times New Roman" panose="02020603050405020304" pitchFamily="18" charset="0"/>
              </a:rPr>
              <a:t>MN = 0,75</a:t>
            </a:r>
            <a:endParaRPr lang="en-VN"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2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wipe(left)">
                                      <p:cBhvr>
                                        <p:cTn id="38" dur="500"/>
                                        <p:tgtEl>
                                          <p:spTgt spid="1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wipe(left)">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descr="OPL20U25GSXzBJYl68kk8uQGfFKzs7yb1M4KJWUiLk6ZEvGF+qCIPSnY57AbBFCvTW2023.15.47+K4lPs7H94VUqPe2XwIsfPRnrXQE//QTEXxb8/8N4CNc6FpgZahzpTjFhMzSA7T/nHJa11DE8Ng2TP3iAmRczFlmslSuUNOgUeb6yRvs0="/>
          <p:cNvGrpSpPr/>
          <p:nvPr/>
        </p:nvGrpSpPr>
        <p:grpSpPr>
          <a:xfrm>
            <a:off x="6458347" y="666750"/>
            <a:ext cx="2652961" cy="3733800"/>
            <a:chOff x="5943600" y="710762"/>
            <a:chExt cx="2652961" cy="3733800"/>
          </a:xfrm>
        </p:grpSpPr>
        <p:pic>
          <p:nvPicPr>
            <p:cNvPr id="1026" name="Picture 2" descr="Giá để cây chữ A mã 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21"/>
            <a:stretch/>
          </p:blipFill>
          <p:spPr bwMode="auto">
            <a:xfrm>
              <a:off x="5943600" y="710762"/>
              <a:ext cx="2652961" cy="3733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6934200" y="1581150"/>
              <a:ext cx="318947" cy="22098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7270080" y="1581150"/>
              <a:ext cx="27372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34200" y="3714750"/>
              <a:ext cx="609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061253" y="2686050"/>
              <a:ext cx="345687" cy="38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117223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O</a:t>
              </a:r>
            </a:p>
          </p:txBody>
        </p:sp>
        <p:sp>
          <p:nvSpPr>
            <p:cNvPr id="30" name="TextBox 29"/>
            <p:cNvSpPr txBox="1"/>
            <p:nvPr/>
          </p:nvSpPr>
          <p:spPr>
            <a:xfrm>
              <a:off x="7538896" y="3356904"/>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B</a:t>
              </a:r>
            </a:p>
          </p:txBody>
        </p:sp>
        <p:sp>
          <p:nvSpPr>
            <p:cNvPr id="31" name="TextBox 30"/>
            <p:cNvSpPr txBox="1"/>
            <p:nvPr/>
          </p:nvSpPr>
          <p:spPr>
            <a:xfrm>
              <a:off x="6641464" y="243588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C</a:t>
              </a:r>
            </a:p>
          </p:txBody>
        </p:sp>
        <p:sp>
          <p:nvSpPr>
            <p:cNvPr id="32" name="TextBox 31"/>
            <p:cNvSpPr txBox="1"/>
            <p:nvPr/>
          </p:nvSpPr>
          <p:spPr>
            <a:xfrm>
              <a:off x="7403491" y="2414310"/>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D</a:t>
              </a:r>
            </a:p>
          </p:txBody>
        </p:sp>
        <p:sp>
          <p:nvSpPr>
            <p:cNvPr id="33" name="TextBox 32"/>
            <p:cNvSpPr txBox="1"/>
            <p:nvPr/>
          </p:nvSpPr>
          <p:spPr>
            <a:xfrm>
              <a:off x="6496051" y="3428562"/>
              <a:ext cx="304800" cy="523220"/>
            </a:xfrm>
            <a:prstGeom prst="rect">
              <a:avLst/>
            </a:prstGeom>
            <a:noFill/>
          </p:spPr>
          <p:txBody>
            <a:bodyPr wrap="square" rtlCol="0">
              <a:spAutoFit/>
            </a:bodyPr>
            <a:lstStyle/>
            <a:p>
              <a:r>
                <a:rPr lang="en-US" sz="2800">
                  <a:solidFill>
                    <a:srgbClr val="FFFF00"/>
                  </a:solidFill>
                  <a:latin typeface="Times New Roman" panose="02020603050405020304" pitchFamily="18" charset="0"/>
                  <a:cs typeface="Times New Roman" panose="02020603050405020304" pitchFamily="18" charset="0"/>
                </a:rPr>
                <a:t>A</a:t>
              </a:r>
            </a:p>
          </p:txBody>
        </p:sp>
      </p:grpSp>
      <p:sp>
        <p:nvSpPr>
          <p:cNvPr id="34" name="Rectangle 33" descr="OPL20U25GSXzBJYl68kk8uQGfFKzs7yb1M4KJWUiLk6ZEvGF+qCIPSnY57AbBFCvTW2023.15.47+K4lPs7H94VUqPe2XwIsfPRnrXQE//QTEXxb8/8N4CNc6FpgZahzpTjFhMzSA7T/nHJa11DE8Ng2TP3iAmRczFlmslSuUNOgUeb6yRvs0="/>
          <p:cNvSpPr/>
          <p:nvPr/>
        </p:nvSpPr>
        <p:spPr>
          <a:xfrm>
            <a:off x="6993763" y="4457380"/>
            <a:ext cx="1172116" cy="523220"/>
          </a:xfrm>
          <a:prstGeom prst="rect">
            <a:avLst/>
          </a:prstGeom>
        </p:spPr>
        <p:txBody>
          <a:bodyPr wrap="none">
            <a:spAutoFit/>
          </a:bodyPr>
          <a:lstStyle/>
          <a:p>
            <a:r>
              <a:rPr lang="en-US" sz="2800" i="1" err="1">
                <a:solidFill>
                  <a:srgbClr val="0000FF"/>
                </a:solidFill>
                <a:latin typeface="Times New Roman" panose="02020603050405020304" pitchFamily="18" charset="0"/>
                <a:ea typeface="Times New Roman" panose="02020603050405020304" pitchFamily="18" charset="0"/>
              </a:rPr>
              <a:t>Hình</a:t>
            </a:r>
            <a:r>
              <a:rPr lang="en-US" sz="2800" i="1">
                <a:solidFill>
                  <a:srgbClr val="0000FF"/>
                </a:solidFill>
                <a:latin typeface="Times New Roman" panose="02020603050405020304" pitchFamily="18" charset="0"/>
                <a:ea typeface="Times New Roman" panose="02020603050405020304" pitchFamily="18" charset="0"/>
              </a:rPr>
              <a:t> 1</a:t>
            </a:r>
            <a:endParaRPr lang="en-US" sz="2800"/>
          </a:p>
        </p:txBody>
      </p:sp>
      <p:grpSp>
        <p:nvGrpSpPr>
          <p:cNvPr id="9" name="Group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44A342-FF82-8847-8DCD-39200CDB509E}"/>
              </a:ext>
            </a:extLst>
          </p:cNvPr>
          <p:cNvGrpSpPr/>
          <p:nvPr/>
        </p:nvGrpSpPr>
        <p:grpSpPr>
          <a:xfrm>
            <a:off x="260304" y="124736"/>
            <a:ext cx="5493032" cy="1587134"/>
            <a:chOff x="609600" y="209549"/>
            <a:chExt cx="5493032" cy="1502319"/>
          </a:xfrm>
        </p:grpSpPr>
        <p:sp>
          <p:nvSpPr>
            <p:cNvPr id="2" name="Oval 1">
              <a:extLst>
                <a:ext uri="{FF2B5EF4-FFF2-40B4-BE49-F238E27FC236}">
                  <a16:creationId xmlns:a16="http://schemas.microsoft.com/office/drawing/2014/main" id="{A49BD2E6-85A1-BD43-B98B-B97DF27A7AD4}"/>
                </a:ext>
              </a:extLst>
            </p:cNvPr>
            <p:cNvSpPr/>
            <p:nvPr/>
          </p:nvSpPr>
          <p:spPr>
            <a:xfrm>
              <a:off x="609600" y="209549"/>
              <a:ext cx="5246790" cy="1502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574AFFF0-20E8-7541-A968-BA90B17B8850}"/>
                </a:ext>
              </a:extLst>
            </p:cNvPr>
            <p:cNvSpPr txBox="1"/>
            <p:nvPr/>
          </p:nvSpPr>
          <p:spPr>
            <a:xfrm>
              <a:off x="836353" y="536873"/>
              <a:ext cx="5266279" cy="954107"/>
            </a:xfrm>
            <a:prstGeom prst="rect">
              <a:avLst/>
            </a:prstGeom>
            <a:noFill/>
          </p:spPr>
          <p:txBody>
            <a:bodyPr wrap="square" rtlCol="0">
              <a:spAutoFit/>
            </a:bodyPr>
            <a:lstStyle/>
            <a:p>
              <a:r>
                <a:rPr lang="en-VN" sz="2800" i="1" dirty="0">
                  <a:latin typeface="Times New Roman" panose="02020603050405020304" pitchFamily="18" charset="0"/>
                  <a:cs typeface="Times New Roman" panose="02020603050405020304" pitchFamily="18" charset="0"/>
                </a:rPr>
                <a:t>Làm thế nào có thể biết được AB có song song với CD không?</a:t>
              </a:r>
            </a:p>
          </p:txBody>
        </p:sp>
      </p:gr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D0DBFC7-C32A-C2BE-A203-4BCAD0ACC388}"/>
              </a:ext>
            </a:extLst>
          </p:cNvPr>
          <p:cNvPicPr>
            <a:picLocks noChangeAspect="1"/>
          </p:cNvPicPr>
          <p:nvPr/>
        </p:nvPicPr>
        <p:blipFill rotWithShape="1">
          <a:blip r:embed="rId4">
            <a:extLst>
              <a:ext uri="{28A0092B-C50C-407E-A947-70E740481C1C}">
                <a14:useLocalDpi xmlns:a14="http://schemas.microsoft.com/office/drawing/2010/main" val="0"/>
              </a:ext>
            </a:extLst>
          </a:blip>
          <a:srcRect l="15543" t="17197" r="22757" b="10174"/>
          <a:stretch/>
        </p:blipFill>
        <p:spPr>
          <a:xfrm>
            <a:off x="32692" y="1721604"/>
            <a:ext cx="2001428" cy="2038350"/>
          </a:xfrm>
          <a:prstGeom prst="rect">
            <a:avLst/>
          </a:prstGeom>
        </p:spPr>
      </p:pic>
      <mc:AlternateContent xmlns:mc="http://schemas.openxmlformats.org/markup-compatibility/2006" xmlns:a14="http://schemas.microsoft.com/office/drawing/2010/main">
        <mc:Choice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86A44-26A1-8166-50FE-C4441777C7E7}"/>
                  </a:ext>
                </a:extLst>
              </p:cNvPr>
              <p:cNvSpPr txBox="1"/>
              <p:nvPr/>
            </p:nvSpPr>
            <p:spPr>
              <a:xfrm>
                <a:off x="322382" y="480485"/>
                <a:ext cx="5989597" cy="2931444"/>
              </a:xfrm>
              <a:prstGeom prst="rect">
                <a:avLst/>
              </a:prstGeom>
              <a:noFill/>
            </p:spPr>
            <p:txBody>
              <a:bodyPr wrap="square">
                <a:spAutoFit/>
              </a:bodyPr>
              <a:lstStyle/>
              <a:p>
                <a:pPr algn="just">
                  <a:lnSpc>
                    <a:spcPct val="150000"/>
                  </a:lnSpc>
                </a:pPr>
                <a:r>
                  <a:rPr lang="en-US" sz="3000">
                    <a:latin typeface="Times New Roman" panose="02020603050405020304" pitchFamily="18" charset="0"/>
                    <a:ea typeface="Times New Roman" panose="02020603050405020304" pitchFamily="18" charset="0"/>
                    <a:cs typeface="Times New Roman" panose="02020603050405020304" pitchFamily="18" charset="0"/>
                  </a:rPr>
                  <a:t>- Đo độ dài các đoạn thẳng </a:t>
                </a:r>
                <a:r>
                  <a:rPr lang="en-US" sz="3000" i="1">
                    <a:latin typeface="Times New Roman" panose="02020603050405020304" pitchFamily="18" charset="0"/>
                    <a:ea typeface="Times New Roman" panose="02020603050405020304" pitchFamily="18" charset="0"/>
                    <a:cs typeface="Times New Roman" panose="02020603050405020304" pitchFamily="18" charset="0"/>
                  </a:rPr>
                  <a:t>OC, OA, OD, OB.</a:t>
                </a:r>
                <a:endParaRPr lang="en-US" sz="3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50000"/>
                  </a:lnSpc>
                  <a:buFontTx/>
                  <a:buChar char="-"/>
                </a:pPr>
                <a14:m>
                  <m:oMath xmlns:m="http://schemas.openxmlformats.org/officeDocument/2006/math">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í</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30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v</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à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so</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á</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nh</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hai</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t</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ỉ </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s</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ố</m:t>
                    </m:r>
                  </m:oMath>
                </a14:m>
                <a:endParaRPr lang="en-US" sz="3600" i="1">
                  <a:solidFill>
                    <a:schemeClr val="tx1"/>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14:m>
                  <m:oMath xmlns:m="http://schemas.openxmlformats.org/officeDocument/2006/math">
                    <m:r>
                      <m:rPr>
                        <m:nor/>
                      </m:rPr>
                      <a:rPr lang="en-US" sz="3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N</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ế</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u</m:t>
                    </m:r>
                    <m:r>
                      <m:rPr>
                        <m:nor/>
                      </m:rPr>
                      <a:rPr lang="en-US" sz="3000" b="0" i="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oMath>
                </a14:m>
                <a:r>
                  <a:rPr lang="en-US" sz="3000">
                    <a:solidFill>
                      <a:schemeClr val="tx1"/>
                    </a:solidFill>
                    <a:latin typeface="Times New Roman" panose="02020603050405020304" pitchFamily="18" charset="0"/>
                    <a:cs typeface="Times New Roman" panose="02020603050405020304" pitchFamily="18" charset="0"/>
                  </a:rPr>
                  <a:t>                thì </a:t>
                </a:r>
                <a:r>
                  <a:rPr lang="en-US" sz="3000" i="1">
                    <a:solidFill>
                      <a:schemeClr val="tx1"/>
                    </a:solidFill>
                    <a:latin typeface="Times New Roman" panose="02020603050405020304" pitchFamily="18" charset="0"/>
                    <a:cs typeface="Times New Roman" panose="02020603050405020304" pitchFamily="18" charset="0"/>
                  </a:rPr>
                  <a:t>AB // CD.</a:t>
                </a:r>
                <a:endParaRPr lang="en-US" sz="3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86A44-26A1-8166-50FE-C4441777C7E7}"/>
                  </a:ext>
                </a:extLst>
              </p:cNvPr>
              <p:cNvSpPr txBox="1">
                <a:spLocks noRot="1" noChangeAspect="1" noMove="1" noResize="1" noEditPoints="1" noAdjustHandles="1" noChangeArrowheads="1" noChangeShapeType="1" noTextEdit="1"/>
              </p:cNvSpPr>
              <p:nvPr/>
            </p:nvSpPr>
            <p:spPr>
              <a:xfrm>
                <a:off x="322382" y="480485"/>
                <a:ext cx="5989597" cy="2931444"/>
              </a:xfrm>
              <a:prstGeom prst="rect">
                <a:avLst/>
              </a:prstGeom>
              <a:blipFill>
                <a:blip r:embed="rId5"/>
                <a:stretch>
                  <a:fillRect l="-2444" r="-2342" b="-2495"/>
                </a:stretch>
              </a:blipFill>
            </p:spPr>
            <p:txBody>
              <a:bodyPr/>
              <a:lstStyle/>
              <a:p>
                <a:r>
                  <a:rPr lang="en-US">
                    <a:noFill/>
                  </a:rPr>
                  <a:t> </a:t>
                </a:r>
              </a:p>
            </p:txBody>
          </p:sp>
        </mc:Fallback>
      </mc:AlternateContent>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97183709"/>
              </p:ext>
            </p:extLst>
          </p:nvPr>
        </p:nvGraphicFramePr>
        <p:xfrm>
          <a:off x="4654947" y="1972768"/>
          <a:ext cx="1308100" cy="838200"/>
        </p:xfrm>
        <a:graphic>
          <a:graphicData uri="http://schemas.openxmlformats.org/presentationml/2006/ole">
            <mc:AlternateContent xmlns:mc="http://schemas.openxmlformats.org/markup-compatibility/2006">
              <mc:Choice xmlns:v="urn:schemas-microsoft-com:vml" Requires="v">
                <p:oleObj name="Equation" r:id="rId6" imgW="1307880" imgH="838080" progId="Equation.DSMT4">
                  <p:embed/>
                </p:oleObj>
              </mc:Choice>
              <mc:Fallback>
                <p:oleObj name="Equation" r:id="rId6" imgW="1307880" imgH="838080" progId="Equation.DSMT4">
                  <p:embed/>
                  <p:pic>
                    <p:nvPicPr>
                      <p:cNvPr id="0" name=""/>
                      <p:cNvPicPr/>
                      <p:nvPr/>
                    </p:nvPicPr>
                    <p:blipFill>
                      <a:blip r:embed="rId7"/>
                      <a:stretch>
                        <a:fillRect/>
                      </a:stretch>
                    </p:blipFill>
                    <p:spPr>
                      <a:xfrm>
                        <a:off x="4654947" y="1972768"/>
                        <a:ext cx="1308100" cy="838200"/>
                      </a:xfrm>
                      <a:prstGeom prst="rect">
                        <a:avLst/>
                      </a:prstGeom>
                    </p:spPr>
                  </p:pic>
                </p:oleObj>
              </mc:Fallback>
            </mc:AlternateContent>
          </a:graphicData>
        </a:graphic>
      </p:graphicFrame>
      <p:graphicFrame>
        <p:nvGraphicFramePr>
          <p:cNvPr id="20" name="Object 1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66957270"/>
              </p:ext>
            </p:extLst>
          </p:nvPr>
        </p:nvGraphicFramePr>
        <p:xfrm>
          <a:off x="1596196" y="2680138"/>
          <a:ext cx="1524000" cy="838200"/>
        </p:xfrm>
        <a:graphic>
          <a:graphicData uri="http://schemas.openxmlformats.org/presentationml/2006/ole">
            <mc:AlternateContent xmlns:mc="http://schemas.openxmlformats.org/markup-compatibility/2006">
              <mc:Choice xmlns:v="urn:schemas-microsoft-com:vml" Requires="v">
                <p:oleObj name="Equation" r:id="rId8" imgW="1523880" imgH="838080" progId="Equation.DSMT4">
                  <p:embed/>
                </p:oleObj>
              </mc:Choice>
              <mc:Fallback>
                <p:oleObj name="Equation" r:id="rId8" imgW="1523880" imgH="838080" progId="Equation.DSMT4">
                  <p:embed/>
                  <p:pic>
                    <p:nvPicPr>
                      <p:cNvPr id="4" name="Object 3"/>
                      <p:cNvPicPr/>
                      <p:nvPr/>
                    </p:nvPicPr>
                    <p:blipFill>
                      <a:blip r:embed="rId9"/>
                      <a:stretch>
                        <a:fillRect/>
                      </a:stretch>
                    </p:blipFill>
                    <p:spPr>
                      <a:xfrm>
                        <a:off x="1596196" y="2680138"/>
                        <a:ext cx="1524000" cy="838200"/>
                      </a:xfrm>
                      <a:prstGeom prst="rect">
                        <a:avLst/>
                      </a:prstGeom>
                    </p:spPr>
                  </p:pic>
                </p:oleObj>
              </mc:Fallback>
            </mc:AlternateContent>
          </a:graphicData>
        </a:graphic>
      </p:graphicFrame>
    </p:spTree>
    <p:extLst>
      <p:ext uri="{BB962C8B-B14F-4D97-AF65-F5344CB8AC3E}">
        <p14:creationId xmlns:p14="http://schemas.microsoft.com/office/powerpoint/2010/main" val="185351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fade">
                                      <p:cBhvr>
                                        <p:cTn id="31" dur="500"/>
                                        <p:tgtEl>
                                          <p:spTgt spid="1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DFCE35-376B-20B2-779B-722DE8EAC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 y="3463861"/>
            <a:ext cx="1679639" cy="1679639"/>
          </a:xfrm>
          <a:prstGeom prst="rect">
            <a:avLst/>
          </a:prstGeom>
        </p:spPr>
      </p:pic>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5EA3B6-3DCC-0F41-19ED-85BE63311275}"/>
              </a:ext>
            </a:extLst>
          </p:cNvPr>
          <p:cNvSpPr txBox="1"/>
          <p:nvPr/>
        </p:nvSpPr>
        <p:spPr>
          <a:xfrm>
            <a:off x="23036" y="0"/>
            <a:ext cx="5467202" cy="4185761"/>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sym typeface="Symbol" panose="05050102010706020507" pitchFamily="18" charset="2"/>
              </a:rPr>
              <a:t>ABC</a:t>
            </a:r>
            <a:r>
              <a:rPr lang="en-VN" sz="2800" i="1">
                <a:latin typeface="Times New Roman" panose="02020603050405020304" pitchFamily="18" charset="0"/>
                <a:ea typeface="Cambria" panose="020405030504060302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đường thẳng </a:t>
            </a:r>
            <a:r>
              <a:rPr lang="en-US" sz="2800" i="1">
                <a:latin typeface="Times New Roman" panose="02020603050405020304" pitchFamily="18" charset="0"/>
                <a:ea typeface="Cambria" panose="02040503050406030204" pitchFamily="18" charset="0"/>
                <a:cs typeface="Times New Roman" panose="02020603050405020304" pitchFamily="18" charset="0"/>
              </a:rPr>
              <a:t>d//BC </a:t>
            </a:r>
            <a:r>
              <a:rPr lang="en-US" sz="2800">
                <a:latin typeface="Times New Roman" panose="02020603050405020304" pitchFamily="18" charset="0"/>
                <a:cs typeface="Times New Roman" panose="02020603050405020304" pitchFamily="18" charset="0"/>
              </a:rPr>
              <a:t>cắt </a:t>
            </a:r>
            <a:r>
              <a:rPr lang="en-US" sz="2800" i="1">
                <a:latin typeface="Times New Roman" panose="02020603050405020304" pitchFamily="18" charset="0"/>
                <a:ea typeface="Cambria" panose="02040503050406030204" pitchFamily="18" charset="0"/>
                <a:cs typeface="Times New Roman" panose="02020603050405020304" pitchFamily="18" charset="0"/>
              </a:rPr>
              <a:t>AB, AC </a:t>
            </a:r>
            <a:r>
              <a:rPr lang="en-US" sz="2800">
                <a:latin typeface="Times New Roman" panose="02020603050405020304" pitchFamily="18" charset="0"/>
                <a:cs typeface="Times New Roman" panose="02020603050405020304" pitchFamily="18" charset="0"/>
              </a:rPr>
              <a:t>lần lượt tại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và </a:t>
            </a:r>
            <a:r>
              <a:rPr lang="en-VN" sz="2800" i="1">
                <a:latin typeface="Times New Roman" panose="02020603050405020304" pitchFamily="18" charset="0"/>
                <a:ea typeface="Cambria" panose="02040503050406030204" pitchFamily="18" charset="0"/>
                <a:cs typeface="Times New Roman" panose="02020603050405020304" pitchFamily="18" charset="0"/>
              </a:rPr>
              <a:t>N</a:t>
            </a:r>
            <a:r>
              <a:rPr lang="en-VN" sz="2800" i="1">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Qua</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r>
              <a:rPr lang="en-US" sz="2800">
                <a:latin typeface="Times New Roman" panose="02020603050405020304" pitchFamily="18" charset="0"/>
                <a:cs typeface="Times New Roman" panose="02020603050405020304" pitchFamily="18" charset="0"/>
              </a:rPr>
              <a:t> </a:t>
            </a:r>
            <a:r>
              <a:rPr lang="en-VN" sz="2800">
                <a:latin typeface="Times New Roman" panose="02020603050405020304" pitchFamily="18" charset="0"/>
                <a:cs typeface="Times New Roman" panose="02020603050405020304" pitchFamily="18" charset="0"/>
              </a:rPr>
              <a:t>kẻ đường thẳng song song với </a:t>
            </a:r>
            <a:r>
              <a:rPr lang="en-VN" sz="2800" i="1">
                <a:latin typeface="Times New Roman" panose="02020603050405020304" pitchFamily="18" charset="0"/>
                <a:ea typeface="Cambria" panose="02040503050406030204" pitchFamily="18" charset="0"/>
                <a:cs typeface="Times New Roman" panose="02020603050405020304" pitchFamily="18" charset="0"/>
              </a:rPr>
              <a:t>AB</a:t>
            </a:r>
            <a:r>
              <a:rPr lang="en-VN" sz="2800">
                <a:latin typeface="Times New Roman" panose="02020603050405020304" pitchFamily="18" charset="0"/>
                <a:cs typeface="Times New Roman" panose="02020603050405020304" pitchFamily="18" charset="0"/>
              </a:rPr>
              <a:t>, cắt </a:t>
            </a:r>
            <a:r>
              <a:rPr lang="en-VN" sz="2800" i="1">
                <a:latin typeface="Times New Roman" panose="02020603050405020304" pitchFamily="18" charset="0"/>
                <a:ea typeface="Cambria" panose="02040503050406030204" pitchFamily="18" charset="0"/>
                <a:cs typeface="Times New Roman" panose="02020603050405020304" pitchFamily="18" charset="0"/>
              </a:rPr>
              <a:t>BC</a:t>
            </a:r>
            <a:r>
              <a:rPr lang="en-VN" sz="2800">
                <a:latin typeface="Times New Roman" panose="02020603050405020304" pitchFamily="18" charset="0"/>
                <a:cs typeface="Times New Roman" panose="02020603050405020304" pitchFamily="18" charset="0"/>
              </a:rPr>
              <a:t> tại </a:t>
            </a:r>
            <a:r>
              <a:rPr lang="en-VN" sz="2800" i="1">
                <a:latin typeface="Times New Roman" panose="02020603050405020304" pitchFamily="18" charset="0"/>
                <a:ea typeface="Cambria" panose="02040503050406030204" pitchFamily="18" charset="0"/>
                <a:cs typeface="Times New Roman" panose="02020603050405020304" pitchFamily="18" charset="0"/>
              </a:rPr>
              <a:t>P</a:t>
            </a:r>
            <a:r>
              <a:rPr lang="en-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p>
          <a:p>
            <a:pPr algn="just"/>
            <a:r>
              <a:rPr lang="en-US" sz="2800">
                <a:latin typeface="Times New Roman" panose="02020603050405020304" pitchFamily="18" charset="0"/>
                <a:cs typeface="Times New Roman" panose="02020603050405020304" pitchFamily="18" charset="0"/>
              </a:rPr>
              <a:t>Chứng minh:</a:t>
            </a:r>
          </a:p>
          <a:p>
            <a:pPr algn="just"/>
            <a:r>
              <a:rPr lang="en-US" sz="2800">
                <a:latin typeface="Times New Roman" panose="02020603050405020304" pitchFamily="18" charset="0"/>
                <a:cs typeface="Times New Roman" panose="02020603050405020304" pitchFamily="18" charset="0"/>
              </a:rPr>
              <a:t>a) </a:t>
            </a:r>
            <a:r>
              <a:rPr lang="en-US" sz="2800" i="1">
                <a:latin typeface="Times New Roman" panose="02020603050405020304" pitchFamily="18" charset="0"/>
                <a:ea typeface="Cambria" panose="02040503050406030204" pitchFamily="18" charset="0"/>
                <a:cs typeface="Times New Roman" panose="02020603050405020304" pitchFamily="18" charset="0"/>
              </a:rPr>
              <a:t>BP = MN </a:t>
            </a:r>
            <a:r>
              <a:rPr lang="en-US" sz="2800">
                <a:latin typeface="Times New Roman" panose="02020603050405020304" pitchFamily="18" charset="0"/>
                <a:cs typeface="Times New Roman" panose="02020603050405020304" pitchFamily="18" charset="0"/>
              </a:rPr>
              <a:t>từ đó suy ra </a:t>
            </a:r>
          </a:p>
          <a:p>
            <a:pPr algn="just"/>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b)</a:t>
            </a:r>
            <a:endParaRPr lang="en-VN" sz="32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                        </a:t>
            </a:r>
            <a:endParaRPr lang="en-US" sz="2800" i="1">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C2ACDF-2B38-A90D-6627-51EA33B7A0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0"/>
          <a:stretch/>
        </p:blipFill>
        <p:spPr>
          <a:xfrm>
            <a:off x="5637995" y="1200150"/>
            <a:ext cx="3506005" cy="2796787"/>
          </a:xfrm>
          <a:prstGeom prst="rect">
            <a:avLst/>
          </a:prstGeom>
          <a:noFill/>
        </p:spPr>
      </p:pic>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47458872"/>
              </p:ext>
            </p:extLst>
          </p:nvPr>
        </p:nvGraphicFramePr>
        <p:xfrm>
          <a:off x="3733800" y="2038350"/>
          <a:ext cx="1600200" cy="838200"/>
        </p:xfrm>
        <a:graphic>
          <a:graphicData uri="http://schemas.openxmlformats.org/presentationml/2006/ole">
            <mc:AlternateContent xmlns:mc="http://schemas.openxmlformats.org/markup-compatibility/2006">
              <mc:Choice xmlns:v="urn:schemas-microsoft-com:vml" Requires="v">
                <p:oleObj name="Equation" r:id="rId5" imgW="1600200" imgH="838080" progId="Equation.DSMT4">
                  <p:embed/>
                </p:oleObj>
              </mc:Choice>
              <mc:Fallback>
                <p:oleObj name="Equation" r:id="rId5" imgW="1600200" imgH="838080" progId="Equation.DSMT4">
                  <p:embed/>
                  <p:pic>
                    <p:nvPicPr>
                      <p:cNvPr id="0" name=""/>
                      <p:cNvPicPr/>
                      <p:nvPr/>
                    </p:nvPicPr>
                    <p:blipFill>
                      <a:blip r:embed="rId6"/>
                      <a:stretch>
                        <a:fillRect/>
                      </a:stretch>
                    </p:blipFill>
                    <p:spPr>
                      <a:xfrm>
                        <a:off x="3733800" y="2038350"/>
                        <a:ext cx="1600200" cy="8382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4415373"/>
              </p:ext>
            </p:extLst>
          </p:nvPr>
        </p:nvGraphicFramePr>
        <p:xfrm>
          <a:off x="442178" y="2850134"/>
          <a:ext cx="2616200" cy="838200"/>
        </p:xfrm>
        <a:graphic>
          <a:graphicData uri="http://schemas.openxmlformats.org/presentationml/2006/ole">
            <mc:AlternateContent xmlns:mc="http://schemas.openxmlformats.org/markup-compatibility/2006">
              <mc:Choice xmlns:v="urn:schemas-microsoft-com:vml" Requires="v">
                <p:oleObj name="Equation" r:id="rId7" imgW="2616120" imgH="838080" progId="Equation.DSMT4">
                  <p:embed/>
                </p:oleObj>
              </mc:Choice>
              <mc:Fallback>
                <p:oleObj name="Equation" r:id="rId7" imgW="2616120" imgH="838080" progId="Equation.DSMT4">
                  <p:embed/>
                  <p:pic>
                    <p:nvPicPr>
                      <p:cNvPr id="0" name=""/>
                      <p:cNvPicPr/>
                      <p:nvPr/>
                    </p:nvPicPr>
                    <p:blipFill>
                      <a:blip r:embed="rId8"/>
                      <a:stretch>
                        <a:fillRect/>
                      </a:stretch>
                    </p:blipFill>
                    <p:spPr>
                      <a:xfrm>
                        <a:off x="442178" y="2850134"/>
                        <a:ext cx="2616200" cy="838200"/>
                      </a:xfrm>
                      <a:prstGeom prst="rect">
                        <a:avLst/>
                      </a:prstGeom>
                    </p:spPr>
                  </p:pic>
                </p:oleObj>
              </mc:Fallback>
            </mc:AlternateContent>
          </a:graphicData>
        </a:graphic>
      </p:graphicFrame>
    </p:spTree>
    <p:extLst>
      <p:ext uri="{BB962C8B-B14F-4D97-AF65-F5344CB8AC3E}">
        <p14:creationId xmlns:p14="http://schemas.microsoft.com/office/powerpoint/2010/main" val="261610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D69BA9-50E2-D746-945F-2A818FFAE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00"/>
          <a:stretch/>
        </p:blipFill>
        <p:spPr>
          <a:xfrm>
            <a:off x="304800" y="308602"/>
            <a:ext cx="3185849" cy="2541394"/>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6ACFF-C5B6-CD4F-A9C5-6AD56E92D329}"/>
                  </a:ext>
                </a:extLst>
              </p:cNvPr>
              <p:cNvSpPr txBox="1"/>
              <p:nvPr/>
            </p:nvSpPr>
            <p:spPr>
              <a:xfrm>
                <a:off x="4495800" y="252347"/>
                <a:ext cx="5181599" cy="4559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Do</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đó </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BP</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MN</m:t>
                      </m:r>
                      <m:r>
                        <m:rPr>
                          <m:nor/>
                        </m:rPr>
                        <a:rPr kumimoji="0" lang="en-VN" sz="2600" b="0" i="1" u="none"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í</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ch</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ấ</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X</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é</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a:rPr kumimoji="0" lang="en-VN" sz="26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ABC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v</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ớ</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i</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NP</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AB</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ó:</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(Đị</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í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Thal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è</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s</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m:t>
                      </m:r>
                    </m:oMath>
                  </m:oMathPara>
                </a14:m>
                <a:endPar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600" dirty="0">
                  <a:latin typeface="Times New Roman" panose="02020603050405020304" pitchFamily="18" charset="0"/>
                  <a:cs typeface="Times New Roman" panose="02020603050405020304" pitchFamily="18" charset="0"/>
                </a:endParaRPr>
              </a:p>
              <a:p>
                <a:pPr lvl="0">
                  <a:spcAft>
                    <a:spcPts val="600"/>
                  </a:spcAft>
                  <a:defRPr/>
                </a:pPr>
                <a:r>
                  <a:rPr lang="en-US" sz="2600">
                    <a:latin typeface="Times New Roman" panose="02020603050405020304" pitchFamily="18" charset="0"/>
                    <a:cs typeface="Times New Roman" panose="02020603050405020304" pitchFamily="18" charset="0"/>
                  </a:rPr>
                  <a:t>Suy ra                        (1)</a:t>
                </a:r>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lvl="0">
                  <a:spcBef>
                    <a:spcPts val="1200"/>
                  </a:spcBef>
                  <a:spcAft>
                    <a:spcPts val="600"/>
                  </a:spcAft>
                </a:pPr>
                <a:r>
                  <a:rPr kumimoji="0" lang="en-US" sz="2600" b="0" u="none" strike="noStrike" kern="1200" cap="none" spc="0" normalizeH="0" noProof="0" dirty="0">
                    <a:ln>
                      <a:noFill/>
                    </a:ln>
                    <a:solidFill>
                      <a:schemeClr val="tx1"/>
                    </a:solidFill>
                    <a:effectLst/>
                    <a:uLnTx/>
                    <a:uFillTx/>
                    <a:cs typeface="Times New Roman" panose="02020603050405020304" pitchFamily="18" charset="0"/>
                  </a:rPr>
                  <a:t> </a:t>
                </a:r>
                <a14:m>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b</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m:t>
                    </m:r>
                    <m:r>
                      <m:rPr>
                        <m:nor/>
                      </m:rPr>
                      <a:rPr lang="en-VN" sz="2600" dirty="0">
                        <a:latin typeface="Times New Roman" panose="02020603050405020304" pitchFamily="18" charset="0"/>
                        <a:cs typeface="Times New Roman" panose="02020603050405020304" pitchFamily="18" charset="0"/>
                      </a:rPr>
                      <m:t>X</m:t>
                    </m:r>
                    <m:r>
                      <m:rPr>
                        <m:nor/>
                      </m:rPr>
                      <a:rPr lang="en-VN" sz="2600" dirty="0">
                        <a:latin typeface="Times New Roman" panose="02020603050405020304" pitchFamily="18" charset="0"/>
                        <a:cs typeface="Times New Roman" panose="02020603050405020304" pitchFamily="18" charset="0"/>
                      </a:rPr>
                      <m:t>é</m:t>
                    </m:r>
                    <m:r>
                      <m:rPr>
                        <m:nor/>
                      </m:rPr>
                      <a:rPr lang="en-VN" sz="2600" dirty="0">
                        <a:latin typeface="Times New Roman" panose="02020603050405020304" pitchFamily="18" charset="0"/>
                        <a:cs typeface="Times New Roman" panose="02020603050405020304" pitchFamily="18" charset="0"/>
                      </a:rPr>
                      <m:t>t</m:t>
                    </m:r>
                    <m:r>
                      <m:rPr>
                        <m:nor/>
                      </m:rPr>
                      <a:rPr lang="en-VN" sz="2600" dirty="0">
                        <a:latin typeface="Times New Roman" panose="02020603050405020304" pitchFamily="18" charset="0"/>
                        <a:cs typeface="Times New Roman" panose="02020603050405020304" pitchFamily="18" charset="0"/>
                      </a:rPr>
                      <m:t> </m:t>
                    </m:r>
                    <m:r>
                      <a:rPr lang="en-VN" sz="2600" i="1">
                        <a:latin typeface="Cambria Math" panose="02040503050406030204" pitchFamily="18" charset="0"/>
                        <a:ea typeface="Cambria Math" panose="02040503050406030204" pitchFamily="18" charset="0"/>
                      </a:rPr>
                      <m:t>∆</m:t>
                    </m:r>
                    <m:r>
                      <m:rPr>
                        <m:nor/>
                      </m:rPr>
                      <a:rPr lang="en-VN" sz="2600" i="1" dirty="0">
                        <a:latin typeface="Times New Roman" panose="02020603050405020304" pitchFamily="18" charset="0"/>
                        <a:cs typeface="Times New Roman" panose="02020603050405020304" pitchFamily="18" charset="0"/>
                      </a:rPr>
                      <m:t>ABC</m:t>
                    </m:r>
                    <m:r>
                      <m:rPr>
                        <m:nor/>
                      </m:rPr>
                      <a:rPr lang="en-US" sz="2600" b="0" i="0" dirty="0" smtClean="0">
                        <a:latin typeface="Times New Roman" panose="02020603050405020304" pitchFamily="18" charset="0"/>
                        <a:cs typeface="Times New Roman" panose="02020603050405020304" pitchFamily="18" charset="0"/>
                      </a:rPr>
                      <m:t> </m:t>
                    </m:r>
                    <m:r>
                      <m:rPr>
                        <m:nor/>
                      </m:rPr>
                      <a:rPr lang="en-VN" sz="2600" dirty="0">
                        <a:latin typeface="Times New Roman" panose="02020603050405020304" pitchFamily="18" charset="0"/>
                        <a:cs typeface="Times New Roman" panose="02020603050405020304" pitchFamily="18" charset="0"/>
                      </a:rPr>
                      <m:t>v</m:t>
                    </m:r>
                    <m:r>
                      <m:rPr>
                        <m:nor/>
                      </m:rPr>
                      <a:rPr lang="en-VN" sz="2600" dirty="0">
                        <a:latin typeface="Times New Roman" panose="02020603050405020304" pitchFamily="18" charset="0"/>
                        <a:cs typeface="Times New Roman" panose="02020603050405020304" pitchFamily="18" charset="0"/>
                      </a:rPr>
                      <m:t>ớ</m:t>
                    </m:r>
                    <m:r>
                      <m:rPr>
                        <m:nor/>
                      </m:rPr>
                      <a:rPr lang="en-VN" sz="2600" dirty="0">
                        <a:latin typeface="Times New Roman" panose="02020603050405020304" pitchFamily="18" charset="0"/>
                        <a:cs typeface="Times New Roman" panose="02020603050405020304" pitchFamily="18" charset="0"/>
                      </a:rPr>
                      <m:t>i</m:t>
                    </m:r>
                    <m:r>
                      <m:rPr>
                        <m:nor/>
                      </m:rPr>
                      <a:rPr lang="en-US" sz="2600" b="0" i="1" dirty="0" smtClean="0">
                        <a:latin typeface="Times New Roman" panose="02020603050405020304" pitchFamily="18" charset="0"/>
                        <a:cs typeface="Times New Roman" panose="02020603050405020304" pitchFamily="18" charset="0"/>
                      </a:rPr>
                      <m:t>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MN</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 // </m:t>
                    </m:r>
                    <m:r>
                      <m:rPr>
                        <m:nor/>
                      </m:rPr>
                      <a:rPr kumimoji="0" lang="en-VN" sz="2600" b="0" i="1"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m:t>BC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c</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ó:</m:t>
                    </m:r>
                  </m:oMath>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u="none" strike="noStrike" kern="1200" cap="none" spc="0" normalizeH="0" noProof="0" dirty="0">
                    <a:ln>
                      <a:noFill/>
                    </a:ln>
                    <a:solidFill>
                      <a:schemeClr val="tx1"/>
                    </a:solidFill>
                    <a:effectLst/>
                    <a:uLnTx/>
                    <a:uFillTx/>
                    <a:cs typeface="Times New Roman" panose="02020603050405020304" pitchFamily="18" charset="0"/>
                  </a:rPr>
                  <a:t>                       </a:t>
                </a:r>
                <a14:m>
                  <m:oMath xmlns:m="http://schemas.openxmlformats.org/officeDocument/2006/math">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(Đị</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nh</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í </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Thal</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è</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s</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(2</m:t>
                    </m:r>
                    <m:r>
                      <m:rPr>
                        <m:nor/>
                      </m:rPr>
                      <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m:t>)</m:t>
                    </m:r>
                  </m:oMath>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T</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ừ 1,2 </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suy</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 </m:t>
                      </m:r>
                      <m:r>
                        <m:rPr>
                          <m:nor/>
                        </m:rPr>
                        <a:rPr kumimoji="0" lang="en-US" sz="26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m:t>ra</m:t>
                      </m:r>
                    </m:oMath>
                  </m:oMathPara>
                </a14:m>
                <a:endParaRPr kumimoji="0" lang="en-VN" sz="2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6ACFF-C5B6-CD4F-A9C5-6AD56E92D329}"/>
                  </a:ext>
                </a:extLst>
              </p:cNvPr>
              <p:cNvSpPr txBox="1">
                <a:spLocks noRot="1" noChangeAspect="1" noMove="1" noResize="1" noEditPoints="1" noAdjustHandles="1" noChangeArrowheads="1" noChangeShapeType="1" noTextEdit="1"/>
              </p:cNvSpPr>
              <p:nvPr/>
            </p:nvSpPr>
            <p:spPr>
              <a:xfrm>
                <a:off x="4495800" y="252347"/>
                <a:ext cx="5181599" cy="4559646"/>
              </a:xfrm>
              <a:prstGeom prst="rect">
                <a:avLst/>
              </a:prstGeom>
              <a:blipFill>
                <a:blip r:embed="rId4"/>
                <a:stretch>
                  <a:fillRect l="-2120"/>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EB605F-9788-254F-BC70-5007B351659B}"/>
              </a:ext>
            </a:extLst>
          </p:cNvPr>
          <p:cNvSpPr txBox="1"/>
          <p:nvPr/>
        </p:nvSpPr>
        <p:spPr>
          <a:xfrm>
            <a:off x="106009" y="3105150"/>
            <a:ext cx="448665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VN"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 </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tứ giác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BMNP</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có: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MN // BC </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và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 // NP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uy ra </a:t>
            </a:r>
            <a:r>
              <a:rPr kumimoji="0" lang="en-VN" sz="2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BMN</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a:t>
            </a:r>
            <a:r>
              <a:rPr kumimoji="0" lang="en-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 hình bình hành.</a:t>
            </a:r>
          </a:p>
        </p:txBody>
      </p:sp>
      <p:cxnSp>
        <p:nvCxnSpPr>
          <p:cNvPr id="7" name="Straight Connec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795FF4-4A93-D1B9-42C3-11575E2DA527}"/>
              </a:ext>
            </a:extLst>
          </p:cNvPr>
          <p:cNvCxnSpPr/>
          <p:nvPr/>
        </p:nvCxnSpPr>
        <p:spPr>
          <a:xfrm>
            <a:off x="4551336" y="252347"/>
            <a:ext cx="0" cy="4800600"/>
          </a:xfrm>
          <a:prstGeom prst="line">
            <a:avLst/>
          </a:prstGeom>
          <a:ln w="28575">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157453805"/>
              </p:ext>
            </p:extLst>
          </p:nvPr>
        </p:nvGraphicFramePr>
        <p:xfrm>
          <a:off x="5067300" y="1160463"/>
          <a:ext cx="1435100" cy="838200"/>
        </p:xfrm>
        <a:graphic>
          <a:graphicData uri="http://schemas.openxmlformats.org/presentationml/2006/ole">
            <mc:AlternateContent xmlns:mc="http://schemas.openxmlformats.org/markup-compatibility/2006">
              <mc:Choice xmlns:v="urn:schemas-microsoft-com:vml" Requires="v">
                <p:oleObj name="Equation" r:id="rId5" imgW="1434960" imgH="838080" progId="Equation.DSMT4">
                  <p:embed/>
                </p:oleObj>
              </mc:Choice>
              <mc:Fallback>
                <p:oleObj name="Equation" r:id="rId5" imgW="1434960" imgH="838080" progId="Equation.DSMT4">
                  <p:embed/>
                  <p:pic>
                    <p:nvPicPr>
                      <p:cNvPr id="0" name=""/>
                      <p:cNvPicPr/>
                      <p:nvPr/>
                    </p:nvPicPr>
                    <p:blipFill>
                      <a:blip r:embed="rId6"/>
                      <a:stretch>
                        <a:fillRect/>
                      </a:stretch>
                    </p:blipFill>
                    <p:spPr>
                      <a:xfrm>
                        <a:off x="5067300" y="1160463"/>
                        <a:ext cx="1435100" cy="838200"/>
                      </a:xfrm>
                      <a:prstGeom prst="rect">
                        <a:avLst/>
                      </a:prstGeom>
                    </p:spPr>
                  </p:pic>
                </p:oleObj>
              </mc:Fallback>
            </mc:AlternateContent>
          </a:graphicData>
        </a:graphic>
      </p:graphicFrame>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23847385"/>
              </p:ext>
            </p:extLst>
          </p:nvPr>
        </p:nvGraphicFramePr>
        <p:xfrm>
          <a:off x="5546725" y="2011363"/>
          <a:ext cx="1511300" cy="838200"/>
        </p:xfrm>
        <a:graphic>
          <a:graphicData uri="http://schemas.openxmlformats.org/presentationml/2006/ole">
            <mc:AlternateContent xmlns:mc="http://schemas.openxmlformats.org/markup-compatibility/2006">
              <mc:Choice xmlns:v="urn:schemas-microsoft-com:vml" Requires="v">
                <p:oleObj name="Equation" r:id="rId7" imgW="1511280" imgH="838080" progId="Equation.DSMT4">
                  <p:embed/>
                </p:oleObj>
              </mc:Choice>
              <mc:Fallback>
                <p:oleObj name="Equation" r:id="rId7" imgW="1511280" imgH="838080" progId="Equation.DSMT4">
                  <p:embed/>
                  <p:pic>
                    <p:nvPicPr>
                      <p:cNvPr id="2" name="Object 1"/>
                      <p:cNvPicPr/>
                      <p:nvPr/>
                    </p:nvPicPr>
                    <p:blipFill>
                      <a:blip r:embed="rId8"/>
                      <a:stretch>
                        <a:fillRect/>
                      </a:stretch>
                    </p:blipFill>
                    <p:spPr>
                      <a:xfrm>
                        <a:off x="5546725" y="2011363"/>
                        <a:ext cx="1511300" cy="838200"/>
                      </a:xfrm>
                      <a:prstGeom prst="rect">
                        <a:avLst/>
                      </a:prstGeom>
                    </p:spPr>
                  </p:pic>
                </p:oleObj>
              </mc:Fallback>
            </mc:AlternateContent>
          </a:graphicData>
        </a:graphic>
      </p:graphicFrame>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087624641"/>
              </p:ext>
            </p:extLst>
          </p:nvPr>
        </p:nvGraphicFramePr>
        <p:xfrm>
          <a:off x="4836437" y="3013191"/>
          <a:ext cx="1473200" cy="1206500"/>
        </p:xfrm>
        <a:graphic>
          <a:graphicData uri="http://schemas.openxmlformats.org/presentationml/2006/ole">
            <mc:AlternateContent xmlns:mc="http://schemas.openxmlformats.org/markup-compatibility/2006">
              <mc:Choice xmlns:v="urn:schemas-microsoft-com:vml" Requires="v">
                <p:oleObj name="Equation" r:id="rId9" imgW="1473120" imgH="1206360" progId="Equation.DSMT4">
                  <p:embed/>
                </p:oleObj>
              </mc:Choice>
              <mc:Fallback>
                <p:oleObj name="Equation" r:id="rId9" imgW="1473120" imgH="1206360" progId="Equation.DSMT4">
                  <p:embed/>
                  <p:pic>
                    <p:nvPicPr>
                      <p:cNvPr id="2" name="Object 1"/>
                      <p:cNvPicPr/>
                      <p:nvPr/>
                    </p:nvPicPr>
                    <p:blipFill>
                      <a:blip r:embed="rId10"/>
                      <a:stretch>
                        <a:fillRect/>
                      </a:stretch>
                    </p:blipFill>
                    <p:spPr>
                      <a:xfrm>
                        <a:off x="4836437" y="3013191"/>
                        <a:ext cx="1473200" cy="1206500"/>
                      </a:xfrm>
                      <a:prstGeom prst="rect">
                        <a:avLst/>
                      </a:prstGeom>
                    </p:spPr>
                  </p:pic>
                </p:oleObj>
              </mc:Fallback>
            </mc:AlternateContent>
          </a:graphicData>
        </a:graphic>
      </p:graphicFrame>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27621764"/>
              </p:ext>
            </p:extLst>
          </p:nvPr>
        </p:nvGraphicFramePr>
        <p:xfrm>
          <a:off x="6386968" y="4080662"/>
          <a:ext cx="2476500" cy="838200"/>
        </p:xfrm>
        <a:graphic>
          <a:graphicData uri="http://schemas.openxmlformats.org/presentationml/2006/ole">
            <mc:AlternateContent xmlns:mc="http://schemas.openxmlformats.org/markup-compatibility/2006">
              <mc:Choice xmlns:v="urn:schemas-microsoft-com:vml" Requires="v">
                <p:oleObj name="Equation" r:id="rId11" imgW="2476440" imgH="838080" progId="Equation.DSMT4">
                  <p:embed/>
                </p:oleObj>
              </mc:Choice>
              <mc:Fallback>
                <p:oleObj name="Equation" r:id="rId11" imgW="2476440" imgH="838080" progId="Equation.DSMT4">
                  <p:embed/>
                  <p:pic>
                    <p:nvPicPr>
                      <p:cNvPr id="10" name="Object 9"/>
                      <p:cNvPicPr/>
                      <p:nvPr/>
                    </p:nvPicPr>
                    <p:blipFill>
                      <a:blip r:embed="rId12"/>
                      <a:stretch>
                        <a:fillRect/>
                      </a:stretch>
                    </p:blipFill>
                    <p:spPr>
                      <a:xfrm>
                        <a:off x="6386968" y="4080662"/>
                        <a:ext cx="2476500" cy="838200"/>
                      </a:xfrm>
                      <a:prstGeom prst="rect">
                        <a:avLst/>
                      </a:prstGeom>
                    </p:spPr>
                  </p:pic>
                </p:oleObj>
              </mc:Fallback>
            </mc:AlternateContent>
          </a:graphicData>
        </a:graphic>
      </p:graphicFrame>
    </p:spTree>
    <p:extLst>
      <p:ext uri="{BB962C8B-B14F-4D97-AF65-F5344CB8AC3E}">
        <p14:creationId xmlns:p14="http://schemas.microsoft.com/office/powerpoint/2010/main" val="29426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dissolv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dissolve">
                                      <p:cBhvr>
                                        <p:cTn id="32" dur="500"/>
                                        <p:tgtEl>
                                          <p:spTgt spid="6">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dissolve">
                                      <p:cBhvr>
                                        <p:cTn id="40" dur="500"/>
                                        <p:tgtEl>
                                          <p:spTgt spid="6">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dissolve">
                                      <p:cBhvr>
                                        <p:cTn id="48" dur="500"/>
                                        <p:tgtEl>
                                          <p:spTgt spid="6">
                                            <p:txEl>
                                              <p:pRg st="5" end="5"/>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dissolve">
                                      <p:cBhvr>
                                        <p:cTn id="56" dur="5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animEffect transition="in" filter="dissolve">
                                      <p:cBhvr>
                                        <p:cTn id="61" dur="500"/>
                                        <p:tgtEl>
                                          <p:spTgt spid="6">
                                            <p:txEl>
                                              <p:pRg st="8" end="8"/>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AE83EC-212E-D445-A3A6-1594B257E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91" y="1504950"/>
            <a:ext cx="3316214" cy="2590792"/>
          </a:xfrm>
          <a:prstGeom prst="rect">
            <a:avLst/>
          </a:prstGeom>
        </p:spPr>
      </p:pic>
      <p:sp>
        <p:nvSpPr>
          <p:cNvPr id="7" name="Cloud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4326A4-D515-CC4F-9739-83CF71362051}"/>
              </a:ext>
            </a:extLst>
          </p:cNvPr>
          <p:cNvSpPr/>
          <p:nvPr/>
        </p:nvSpPr>
        <p:spPr>
          <a:xfrm>
            <a:off x="3276600" y="514350"/>
            <a:ext cx="5257800" cy="3200392"/>
          </a:xfrm>
          <a:prstGeom prst="cloud">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800" i="1">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US" sz="2800" i="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MN // BC</a:t>
            </a:r>
            <a:r>
              <a:rPr lang="vi-VN" sz="2800">
                <a:latin typeface="Times New Roman" panose="02020603050405020304" pitchFamily="18" charset="0"/>
                <a:cs typeface="Times New Roman" panose="02020603050405020304" pitchFamily="18" charset="0"/>
              </a:rPr>
              <a:t> thì</a:t>
            </a:r>
            <a:r>
              <a:rPr lang="vi-VN" sz="2800" i="1">
                <a:latin typeface="Times New Roman" panose="02020603050405020304" pitchFamily="18" charset="0"/>
                <a:cs typeface="Times New Roman" panose="02020603050405020304" pitchFamily="18" charset="0"/>
              </a:rPr>
              <a:t> </a:t>
            </a:r>
            <a:endParaRPr lang="vi-VN" sz="2800" i="1" dirty="0">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040415088"/>
              </p:ext>
            </p:extLst>
          </p:nvPr>
        </p:nvGraphicFramePr>
        <p:xfrm>
          <a:off x="4495800" y="2266950"/>
          <a:ext cx="2470150" cy="831850"/>
        </p:xfrm>
        <a:graphic>
          <a:graphicData uri="http://schemas.openxmlformats.org/presentationml/2006/ole">
            <mc:AlternateContent xmlns:mc="http://schemas.openxmlformats.org/markup-compatibility/2006">
              <mc:Choice xmlns:v="urn:schemas-microsoft-com:vml" Requires="v">
                <p:oleObj name="Equation" r:id="rId4" imgW="2469965" imgH="831681" progId="Equation.DSMT4">
                  <p:embed/>
                </p:oleObj>
              </mc:Choice>
              <mc:Fallback>
                <p:oleObj name="Equation" r:id="rId4" imgW="2469965" imgH="831681" progId="Equation.DSMT4">
                  <p:embed/>
                  <p:pic>
                    <p:nvPicPr>
                      <p:cNvPr id="0" name=""/>
                      <p:cNvPicPr/>
                      <p:nvPr/>
                    </p:nvPicPr>
                    <p:blipFill>
                      <a:blip r:embed="rId5"/>
                      <a:stretch>
                        <a:fillRect/>
                      </a:stretch>
                    </p:blipFill>
                    <p:spPr>
                      <a:xfrm>
                        <a:off x="4495800" y="2266950"/>
                        <a:ext cx="2470150" cy="831850"/>
                      </a:xfrm>
                      <a:prstGeom prst="rect">
                        <a:avLst/>
                      </a:prstGeom>
                    </p:spPr>
                  </p:pic>
                </p:oleObj>
              </mc:Fallback>
            </mc:AlternateContent>
          </a:graphicData>
        </a:graphic>
      </p:graphicFrame>
    </p:spTree>
    <p:extLst>
      <p:ext uri="{BB962C8B-B14F-4D97-AF65-F5344CB8AC3E}">
        <p14:creationId xmlns:p14="http://schemas.microsoft.com/office/powerpoint/2010/main" val="3037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Diamond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5011B5D-8C0C-5049-AF0A-EB642E9B88B0}"/>
              </a:ext>
            </a:extLst>
          </p:cNvPr>
          <p:cNvSpPr/>
          <p:nvPr/>
        </p:nvSpPr>
        <p:spPr>
          <a:xfrm>
            <a:off x="4086764" y="-1543050"/>
            <a:ext cx="9982200" cy="8229600"/>
          </a:xfrm>
          <a:prstGeom prst="diamond">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6A4D78-7291-AE40-8D89-7E0606DD345B}"/>
              </a:ext>
            </a:extLst>
          </p:cNvPr>
          <p:cNvGrpSpPr/>
          <p:nvPr/>
        </p:nvGrpSpPr>
        <p:grpSpPr>
          <a:xfrm>
            <a:off x="66136" y="0"/>
            <a:ext cx="3182281" cy="584775"/>
            <a:chOff x="152400" y="786484"/>
            <a:chExt cx="3182281" cy="584775"/>
          </a:xfrm>
        </p:grpSpPr>
        <p:sp>
          <p:nvSpPr>
            <p:cNvPr id="4" name="TextBox 3">
              <a:extLst>
                <a:ext uri="{FF2B5EF4-FFF2-40B4-BE49-F238E27FC236}">
                  <a16:creationId xmlns:a16="http://schemas.microsoft.com/office/drawing/2014/main" id="{DC7C5607-D093-8344-8785-47614CEDCF71}"/>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5" name="Straight Connector 4">
              <a:extLst>
                <a:ext uri="{FF2B5EF4-FFF2-40B4-BE49-F238E27FC236}">
                  <a16:creationId xmlns:a16="http://schemas.microsoft.com/office/drawing/2014/main" id="{C43E1208-DB97-944B-A51D-ECAC9649105A}"/>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F27DEAA-A5F8-F741-AB6F-4267F94806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68"/>
          <a:stretch/>
        </p:blipFill>
        <p:spPr>
          <a:xfrm>
            <a:off x="5916285" y="2474578"/>
            <a:ext cx="3054919" cy="2551696"/>
          </a:xfrm>
          <a:prstGeom prst="rect">
            <a:avLst/>
          </a:prstGeom>
        </p:spPr>
      </p:pic>
      <mc:AlternateContent xmlns:mc="http://schemas.openxmlformats.org/markup-compatibility/2006" xmlns:a14="http://schemas.microsoft.com/office/drawing/2010/main">
        <mc:Choice Requires="a14">
          <p:graphicFrame>
            <p:nvGraphicFramePr>
              <p:cNvPr id="7"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9A1834-932D-5A43-A636-5918C3A45D87}"/>
                  </a:ext>
                </a:extLst>
              </p:cNvPr>
              <p:cNvGraphicFramePr>
                <a:graphicFrameLocks noGrp="1"/>
              </p:cNvGraphicFramePr>
              <p:nvPr>
                <p:extLst>
                  <p:ext uri="{D42A27DB-BD31-4B8C-83A1-F6EECF244321}">
                    <p14:modId xmlns:p14="http://schemas.microsoft.com/office/powerpoint/2010/main" val="3032288981"/>
                  </p:ext>
                </p:extLst>
              </p:nvPr>
            </p:nvGraphicFramePr>
            <p:xfrm>
              <a:off x="361795" y="2755084"/>
              <a:ext cx="5082401" cy="2139591"/>
            </p:xfrm>
            <a:graphic>
              <a:graphicData uri="http://schemas.openxmlformats.org/drawingml/2006/table">
                <a:tbl>
                  <a:tblPr firstRow="1" bandRow="1">
                    <a:tableStyleId>{5940675A-B579-460E-94D1-54222C63F5DA}</a:tableStyleId>
                  </a:tblPr>
                  <a:tblGrid>
                    <a:gridCol w="762361">
                      <a:extLst>
                        <a:ext uri="{9D8B030D-6E8A-4147-A177-3AD203B41FA5}">
                          <a16:colId xmlns:a16="http://schemas.microsoft.com/office/drawing/2014/main" val="193508713"/>
                        </a:ext>
                      </a:extLst>
                    </a:gridCol>
                    <a:gridCol w="4320040">
                      <a:extLst>
                        <a:ext uri="{9D8B030D-6E8A-4147-A177-3AD203B41FA5}">
                          <a16:colId xmlns:a16="http://schemas.microsoft.com/office/drawing/2014/main" val="150298004"/>
                        </a:ext>
                      </a:extLst>
                    </a:gridCol>
                  </a:tblGrid>
                  <a:tr h="911774">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1800"/>
                            </a:spcAft>
                          </a:pPr>
                          <a14:m>
                            <m:oMath xmlns:m="http://schemas.openxmlformats.org/officeDocument/2006/math">
                              <m:r>
                                <a:rPr lang="el-GR" sz="2800" i="1" smtClean="0">
                                  <a:latin typeface="Cambria Math" panose="02040503050406030204" pitchFamily="18" charset="0"/>
                                  <a:ea typeface="Cambria Math" panose="02040503050406030204" pitchFamily="18" charset="0"/>
                                  <a:cs typeface="Times New Roman" panose="02020603050405020304" pitchFamily="18" charset="0"/>
                                </a:rPr>
                                <m:t>𝛥</m:t>
                              </m:r>
                              <m:r>
                                <a:rPr lang="vi-VN"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vi-VN" sz="2800" b="0" i="1">
                              <a:latin typeface="Times New Roman" panose="02020603050405020304" pitchFamily="18" charset="0"/>
                              <a:ea typeface="Cambria Math" panose="02040503050406030204" pitchFamily="18" charset="0"/>
                              <a:cs typeface="Times New Roman" panose="02020603050405020304" pitchFamily="18" charset="0"/>
                            </a:rPr>
                            <a:t>, </a:t>
                          </a:r>
                          <a:r>
                            <a:rPr lang="vi-VN" sz="2800" b="0" i="1">
                              <a:latin typeface="Times New Roman" panose="02020603050405020304" pitchFamily="18" charset="0"/>
                              <a:ea typeface="Cambria" panose="02040503050406030204" pitchFamily="18" charset="0"/>
                              <a:cs typeface="Times New Roman" panose="02020603050405020304" pitchFamily="18" charset="0"/>
                            </a:rPr>
                            <a:t>d // BC</a:t>
                          </a:r>
                        </a:p>
                        <a:p>
                          <a:pPr>
                            <a:lnSpc>
                              <a:spcPct val="100000"/>
                            </a:lnSpc>
                            <a:spcAft>
                              <a:spcPts val="1800"/>
                            </a:spcAft>
                          </a:pPr>
                          <a:r>
                            <a:rPr lang="en-US" sz="2800" i="1">
                              <a:latin typeface="Times New Roman" panose="02020603050405020304" pitchFamily="18" charset="0"/>
                              <a:ea typeface="Cambria" panose="02040503050406030204" pitchFamily="18" charset="0"/>
                              <a:cs typeface="Times New Roman" panose="02020603050405020304" pitchFamily="18" charset="0"/>
                            </a:rPr>
                            <a:t>d</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AB</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cắt</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AC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tại</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ea typeface="Cambria" panose="020405030504060302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182543"/>
                      </a:ext>
                    </a:extLst>
                  </a:tr>
                  <a:tr h="966111">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Choice>
        <mc:Fallback xmlns="">
          <p:graphicFrame>
            <p:nvGraphicFramePr>
              <p:cNvPr id="7"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9A1834-932D-5A43-A636-5918C3A45D87}"/>
                  </a:ext>
                </a:extLst>
              </p:cNvPr>
              <p:cNvGraphicFramePr>
                <a:graphicFrameLocks noGrp="1"/>
              </p:cNvGraphicFramePr>
              <p:nvPr>
                <p:extLst>
                  <p:ext uri="{D42A27DB-BD31-4B8C-83A1-F6EECF244321}">
                    <p14:modId xmlns:p14="http://schemas.microsoft.com/office/powerpoint/2010/main" val="3032288981"/>
                  </p:ext>
                </p:extLst>
              </p:nvPr>
            </p:nvGraphicFramePr>
            <p:xfrm>
              <a:off x="361795" y="2755084"/>
              <a:ext cx="5082401" cy="2139591"/>
            </p:xfrm>
            <a:graphic>
              <a:graphicData uri="http://schemas.openxmlformats.org/drawingml/2006/table">
                <a:tbl>
                  <a:tblPr firstRow="1" bandRow="1">
                    <a:tableStyleId>{5940675A-B579-460E-94D1-54222C63F5DA}</a:tableStyleId>
                  </a:tblPr>
                  <a:tblGrid>
                    <a:gridCol w="762361">
                      <a:extLst>
                        <a:ext uri="{9D8B030D-6E8A-4147-A177-3AD203B41FA5}">
                          <a16:colId xmlns:a16="http://schemas.microsoft.com/office/drawing/2014/main" val="193508713"/>
                        </a:ext>
                      </a:extLst>
                    </a:gridCol>
                    <a:gridCol w="4320040">
                      <a:extLst>
                        <a:ext uri="{9D8B030D-6E8A-4147-A177-3AD203B41FA5}">
                          <a16:colId xmlns:a16="http://schemas.microsoft.com/office/drawing/2014/main" val="150298004"/>
                        </a:ext>
                      </a:extLst>
                    </a:gridCol>
                  </a:tblGrid>
                  <a:tr h="1173480">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GT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7606" t="-5181" r="-141" b="-82902"/>
                          </a:stretch>
                        </a:blipFill>
                      </a:tcPr>
                    </a:tc>
                    <a:extLst>
                      <a:ext uri="{0D108BD9-81ED-4DB2-BD59-A6C34878D82A}">
                        <a16:rowId xmlns:a16="http://schemas.microsoft.com/office/drawing/2014/main" val="1350182543"/>
                      </a:ext>
                    </a:extLst>
                  </a:tr>
                  <a:tr h="966111">
                    <a:tc>
                      <a:txBody>
                        <a:bodyPr/>
                        <a:lstStyle/>
                        <a:p>
                          <a:pPr>
                            <a:lnSpc>
                              <a:spcPct val="100000"/>
                            </a:lnSpc>
                            <a:spcAft>
                              <a:spcPts val="1800"/>
                            </a:spcAft>
                          </a:pPr>
                          <a:r>
                            <a:rPr lang="en-VN" sz="2800">
                              <a:latin typeface="Times New Roman" panose="02020603050405020304" pitchFamily="18" charset="0"/>
                              <a:cs typeface="Times New Roman" panose="02020603050405020304" pitchFamily="18" charset="0"/>
                            </a:rPr>
                            <a:t>KL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0000"/>
                            </a:lnSpc>
                            <a:spcAft>
                              <a:spcPts val="1800"/>
                            </a:spcAft>
                          </a:pPr>
                          <a:endParaRPr lang="en-VN" sz="28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943153"/>
                      </a:ext>
                    </a:extLst>
                  </a:tr>
                </a:tbl>
              </a:graphicData>
            </a:graphic>
          </p:graphicFrame>
        </mc:Fallback>
      </mc:AlternateContent>
      <p:sp>
        <p:nvSpPr>
          <p:cNvPr id="15" name="Rounded Rectang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E9206-7CA5-C924-5127-4278DCA2B5EB}"/>
              </a:ext>
            </a:extLst>
          </p:cNvPr>
          <p:cNvSpPr/>
          <p:nvPr/>
        </p:nvSpPr>
        <p:spPr>
          <a:xfrm>
            <a:off x="0" y="671267"/>
            <a:ext cx="8928922" cy="1487291"/>
          </a:xfrm>
          <a:custGeom>
            <a:avLst/>
            <a:gdLst>
              <a:gd name="connsiteX0" fmla="*/ 0 w 8928922"/>
              <a:gd name="connsiteY0" fmla="*/ 247887 h 1487291"/>
              <a:gd name="connsiteX1" fmla="*/ 247887 w 8928922"/>
              <a:gd name="connsiteY1" fmla="*/ 0 h 1487291"/>
              <a:gd name="connsiteX2" fmla="*/ 810097 w 8928922"/>
              <a:gd name="connsiteY2" fmla="*/ 0 h 1487291"/>
              <a:gd name="connsiteX3" fmla="*/ 1456638 w 8928922"/>
              <a:gd name="connsiteY3" fmla="*/ 0 h 1487291"/>
              <a:gd name="connsiteX4" fmla="*/ 1934517 w 8928922"/>
              <a:gd name="connsiteY4" fmla="*/ 0 h 1487291"/>
              <a:gd name="connsiteX5" fmla="*/ 2581058 w 8928922"/>
              <a:gd name="connsiteY5" fmla="*/ 0 h 1487291"/>
              <a:gd name="connsiteX6" fmla="*/ 2974605 w 8928922"/>
              <a:gd name="connsiteY6" fmla="*/ 0 h 1487291"/>
              <a:gd name="connsiteX7" fmla="*/ 3536815 w 8928922"/>
              <a:gd name="connsiteY7" fmla="*/ 0 h 1487291"/>
              <a:gd name="connsiteX8" fmla="*/ 3846030 w 8928922"/>
              <a:gd name="connsiteY8" fmla="*/ 0 h 1487291"/>
              <a:gd name="connsiteX9" fmla="*/ 4576903 w 8928922"/>
              <a:gd name="connsiteY9" fmla="*/ 0 h 1487291"/>
              <a:gd name="connsiteX10" fmla="*/ 5139113 w 8928922"/>
              <a:gd name="connsiteY10" fmla="*/ 0 h 1487291"/>
              <a:gd name="connsiteX11" fmla="*/ 5869986 w 8928922"/>
              <a:gd name="connsiteY11" fmla="*/ 0 h 1487291"/>
              <a:gd name="connsiteX12" fmla="*/ 6347864 w 8928922"/>
              <a:gd name="connsiteY12" fmla="*/ 0 h 1487291"/>
              <a:gd name="connsiteX13" fmla="*/ 6741411 w 8928922"/>
              <a:gd name="connsiteY13" fmla="*/ 0 h 1487291"/>
              <a:gd name="connsiteX14" fmla="*/ 7303621 w 8928922"/>
              <a:gd name="connsiteY14" fmla="*/ 0 h 1487291"/>
              <a:gd name="connsiteX15" fmla="*/ 7950162 w 8928922"/>
              <a:gd name="connsiteY15" fmla="*/ 0 h 1487291"/>
              <a:gd name="connsiteX16" fmla="*/ 8681035 w 8928922"/>
              <a:gd name="connsiteY16" fmla="*/ 0 h 1487291"/>
              <a:gd name="connsiteX17" fmla="*/ 8928922 w 8928922"/>
              <a:gd name="connsiteY17" fmla="*/ 247887 h 1487291"/>
              <a:gd name="connsiteX18" fmla="*/ 8928922 w 8928922"/>
              <a:gd name="connsiteY18" fmla="*/ 753561 h 1487291"/>
              <a:gd name="connsiteX19" fmla="*/ 8928922 w 8928922"/>
              <a:gd name="connsiteY19" fmla="*/ 1239404 h 1487291"/>
              <a:gd name="connsiteX20" fmla="*/ 8681035 w 8928922"/>
              <a:gd name="connsiteY20" fmla="*/ 1487291 h 1487291"/>
              <a:gd name="connsiteX21" fmla="*/ 7950162 w 8928922"/>
              <a:gd name="connsiteY21" fmla="*/ 1487291 h 1487291"/>
              <a:gd name="connsiteX22" fmla="*/ 7640947 w 8928922"/>
              <a:gd name="connsiteY22" fmla="*/ 1487291 h 1487291"/>
              <a:gd name="connsiteX23" fmla="*/ 7247400 w 8928922"/>
              <a:gd name="connsiteY23" fmla="*/ 1487291 h 1487291"/>
              <a:gd name="connsiteX24" fmla="*/ 6853853 w 8928922"/>
              <a:gd name="connsiteY24" fmla="*/ 1487291 h 1487291"/>
              <a:gd name="connsiteX25" fmla="*/ 6291643 w 8928922"/>
              <a:gd name="connsiteY25" fmla="*/ 1487291 h 1487291"/>
              <a:gd name="connsiteX26" fmla="*/ 5729433 w 8928922"/>
              <a:gd name="connsiteY26" fmla="*/ 1487291 h 1487291"/>
              <a:gd name="connsiteX27" fmla="*/ 5251555 w 8928922"/>
              <a:gd name="connsiteY27" fmla="*/ 1487291 h 1487291"/>
              <a:gd name="connsiteX28" fmla="*/ 4520682 w 8928922"/>
              <a:gd name="connsiteY28" fmla="*/ 1487291 h 1487291"/>
              <a:gd name="connsiteX29" fmla="*/ 4127135 w 8928922"/>
              <a:gd name="connsiteY29" fmla="*/ 1487291 h 1487291"/>
              <a:gd name="connsiteX30" fmla="*/ 3396262 w 8928922"/>
              <a:gd name="connsiteY30" fmla="*/ 1487291 h 1487291"/>
              <a:gd name="connsiteX31" fmla="*/ 3002715 w 8928922"/>
              <a:gd name="connsiteY31" fmla="*/ 1487291 h 1487291"/>
              <a:gd name="connsiteX32" fmla="*/ 2356174 w 8928922"/>
              <a:gd name="connsiteY32" fmla="*/ 1487291 h 1487291"/>
              <a:gd name="connsiteX33" fmla="*/ 1625301 w 8928922"/>
              <a:gd name="connsiteY33" fmla="*/ 1487291 h 1487291"/>
              <a:gd name="connsiteX34" fmla="*/ 1316086 w 8928922"/>
              <a:gd name="connsiteY34" fmla="*/ 1487291 h 1487291"/>
              <a:gd name="connsiteX35" fmla="*/ 247887 w 8928922"/>
              <a:gd name="connsiteY35" fmla="*/ 1487291 h 1487291"/>
              <a:gd name="connsiteX36" fmla="*/ 0 w 8928922"/>
              <a:gd name="connsiteY36" fmla="*/ 1239404 h 1487291"/>
              <a:gd name="connsiteX37" fmla="*/ 0 w 8928922"/>
              <a:gd name="connsiteY37" fmla="*/ 763476 h 1487291"/>
              <a:gd name="connsiteX38" fmla="*/ 0 w 8928922"/>
              <a:gd name="connsiteY38" fmla="*/ 247887 h 148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28922" h="1487291" fill="none" extrusionOk="0">
                <a:moveTo>
                  <a:pt x="0" y="247887"/>
                </a:moveTo>
                <a:cubicBezTo>
                  <a:pt x="11703" y="141065"/>
                  <a:pt x="139675" y="13348"/>
                  <a:pt x="247887" y="0"/>
                </a:cubicBezTo>
                <a:cubicBezTo>
                  <a:pt x="499970" y="-33072"/>
                  <a:pt x="536396" y="6982"/>
                  <a:pt x="810097" y="0"/>
                </a:cubicBezTo>
                <a:cubicBezTo>
                  <a:pt x="1083798" y="-6982"/>
                  <a:pt x="1283454" y="57503"/>
                  <a:pt x="1456638" y="0"/>
                </a:cubicBezTo>
                <a:cubicBezTo>
                  <a:pt x="1629822" y="-57503"/>
                  <a:pt x="1712496" y="45949"/>
                  <a:pt x="1934517" y="0"/>
                </a:cubicBezTo>
                <a:cubicBezTo>
                  <a:pt x="2156538" y="-45949"/>
                  <a:pt x="2426753" y="2707"/>
                  <a:pt x="2581058" y="0"/>
                </a:cubicBezTo>
                <a:cubicBezTo>
                  <a:pt x="2735363" y="-2707"/>
                  <a:pt x="2798880" y="7323"/>
                  <a:pt x="2974605" y="0"/>
                </a:cubicBezTo>
                <a:cubicBezTo>
                  <a:pt x="3150330" y="-7323"/>
                  <a:pt x="3360957" y="22390"/>
                  <a:pt x="3536815" y="0"/>
                </a:cubicBezTo>
                <a:cubicBezTo>
                  <a:pt x="3712673" y="-22390"/>
                  <a:pt x="3695633" y="2571"/>
                  <a:pt x="3846030" y="0"/>
                </a:cubicBezTo>
                <a:cubicBezTo>
                  <a:pt x="3996428" y="-2571"/>
                  <a:pt x="4411334" y="76103"/>
                  <a:pt x="4576903" y="0"/>
                </a:cubicBezTo>
                <a:cubicBezTo>
                  <a:pt x="4742472" y="-76103"/>
                  <a:pt x="4932960" y="23769"/>
                  <a:pt x="5139113" y="0"/>
                </a:cubicBezTo>
                <a:cubicBezTo>
                  <a:pt x="5345266" y="-23769"/>
                  <a:pt x="5552652" y="45853"/>
                  <a:pt x="5869986" y="0"/>
                </a:cubicBezTo>
                <a:cubicBezTo>
                  <a:pt x="6187320" y="-45853"/>
                  <a:pt x="6163033" y="55583"/>
                  <a:pt x="6347864" y="0"/>
                </a:cubicBezTo>
                <a:cubicBezTo>
                  <a:pt x="6532695" y="-55583"/>
                  <a:pt x="6573129" y="2530"/>
                  <a:pt x="6741411" y="0"/>
                </a:cubicBezTo>
                <a:cubicBezTo>
                  <a:pt x="6909693" y="-2530"/>
                  <a:pt x="7093263" y="2452"/>
                  <a:pt x="7303621" y="0"/>
                </a:cubicBezTo>
                <a:cubicBezTo>
                  <a:pt x="7513979" y="-2452"/>
                  <a:pt x="7721809" y="44482"/>
                  <a:pt x="7950162" y="0"/>
                </a:cubicBezTo>
                <a:cubicBezTo>
                  <a:pt x="8178515" y="-44482"/>
                  <a:pt x="8468464" y="66213"/>
                  <a:pt x="8681035" y="0"/>
                </a:cubicBezTo>
                <a:cubicBezTo>
                  <a:pt x="8815501" y="36891"/>
                  <a:pt x="8906038" y="90926"/>
                  <a:pt x="8928922" y="247887"/>
                </a:cubicBezTo>
                <a:cubicBezTo>
                  <a:pt x="8971202" y="488162"/>
                  <a:pt x="8907650" y="510455"/>
                  <a:pt x="8928922" y="753561"/>
                </a:cubicBezTo>
                <a:cubicBezTo>
                  <a:pt x="8950194" y="996667"/>
                  <a:pt x="8872248" y="1132749"/>
                  <a:pt x="8928922" y="1239404"/>
                </a:cubicBezTo>
                <a:cubicBezTo>
                  <a:pt x="8930364" y="1358042"/>
                  <a:pt x="8814331" y="1492531"/>
                  <a:pt x="8681035" y="1487291"/>
                </a:cubicBezTo>
                <a:cubicBezTo>
                  <a:pt x="8375246" y="1496615"/>
                  <a:pt x="8315015" y="1471040"/>
                  <a:pt x="7950162" y="1487291"/>
                </a:cubicBezTo>
                <a:cubicBezTo>
                  <a:pt x="7585309" y="1503542"/>
                  <a:pt x="7717066" y="1462953"/>
                  <a:pt x="7640947" y="1487291"/>
                </a:cubicBezTo>
                <a:cubicBezTo>
                  <a:pt x="7564828" y="1511629"/>
                  <a:pt x="7379658" y="1469558"/>
                  <a:pt x="7247400" y="1487291"/>
                </a:cubicBezTo>
                <a:cubicBezTo>
                  <a:pt x="7115142" y="1505024"/>
                  <a:pt x="6963020" y="1472515"/>
                  <a:pt x="6853853" y="1487291"/>
                </a:cubicBezTo>
                <a:cubicBezTo>
                  <a:pt x="6744686" y="1502067"/>
                  <a:pt x="6422100" y="1456467"/>
                  <a:pt x="6291643" y="1487291"/>
                </a:cubicBezTo>
                <a:cubicBezTo>
                  <a:pt x="6161186" y="1518115"/>
                  <a:pt x="5878175" y="1423746"/>
                  <a:pt x="5729433" y="1487291"/>
                </a:cubicBezTo>
                <a:cubicBezTo>
                  <a:pt x="5580691" y="1550836"/>
                  <a:pt x="5431175" y="1472124"/>
                  <a:pt x="5251555" y="1487291"/>
                </a:cubicBezTo>
                <a:cubicBezTo>
                  <a:pt x="5071935" y="1502458"/>
                  <a:pt x="4865842" y="1470924"/>
                  <a:pt x="4520682" y="1487291"/>
                </a:cubicBezTo>
                <a:cubicBezTo>
                  <a:pt x="4175522" y="1503658"/>
                  <a:pt x="4230123" y="1473887"/>
                  <a:pt x="4127135" y="1487291"/>
                </a:cubicBezTo>
                <a:cubicBezTo>
                  <a:pt x="4024147" y="1500695"/>
                  <a:pt x="3572365" y="1410725"/>
                  <a:pt x="3396262" y="1487291"/>
                </a:cubicBezTo>
                <a:cubicBezTo>
                  <a:pt x="3220159" y="1563857"/>
                  <a:pt x="3138203" y="1480828"/>
                  <a:pt x="3002715" y="1487291"/>
                </a:cubicBezTo>
                <a:cubicBezTo>
                  <a:pt x="2867227" y="1493754"/>
                  <a:pt x="2600720" y="1471633"/>
                  <a:pt x="2356174" y="1487291"/>
                </a:cubicBezTo>
                <a:cubicBezTo>
                  <a:pt x="2111628" y="1502949"/>
                  <a:pt x="1885287" y="1453479"/>
                  <a:pt x="1625301" y="1487291"/>
                </a:cubicBezTo>
                <a:cubicBezTo>
                  <a:pt x="1365315" y="1521103"/>
                  <a:pt x="1384949" y="1473463"/>
                  <a:pt x="1316086" y="1487291"/>
                </a:cubicBezTo>
                <a:cubicBezTo>
                  <a:pt x="1247223" y="1501119"/>
                  <a:pt x="537345" y="1407936"/>
                  <a:pt x="247887" y="1487291"/>
                </a:cubicBezTo>
                <a:cubicBezTo>
                  <a:pt x="131112" y="1457223"/>
                  <a:pt x="-33294" y="1391839"/>
                  <a:pt x="0" y="1239404"/>
                </a:cubicBezTo>
                <a:cubicBezTo>
                  <a:pt x="-14686" y="1137759"/>
                  <a:pt x="15380" y="882124"/>
                  <a:pt x="0" y="763476"/>
                </a:cubicBezTo>
                <a:cubicBezTo>
                  <a:pt x="-15380" y="644828"/>
                  <a:pt x="56784" y="486224"/>
                  <a:pt x="0" y="247887"/>
                </a:cubicBezTo>
                <a:close/>
              </a:path>
              <a:path w="8928922" h="1487291" stroke="0" extrusionOk="0">
                <a:moveTo>
                  <a:pt x="0" y="247887"/>
                </a:moveTo>
                <a:cubicBezTo>
                  <a:pt x="-18885" y="99334"/>
                  <a:pt x="81625" y="11018"/>
                  <a:pt x="247887" y="0"/>
                </a:cubicBezTo>
                <a:cubicBezTo>
                  <a:pt x="397770" y="-9378"/>
                  <a:pt x="787159" y="53776"/>
                  <a:pt x="978760" y="0"/>
                </a:cubicBezTo>
                <a:cubicBezTo>
                  <a:pt x="1170361" y="-53776"/>
                  <a:pt x="1309128" y="44684"/>
                  <a:pt x="1456638" y="0"/>
                </a:cubicBezTo>
                <a:cubicBezTo>
                  <a:pt x="1604148" y="-44684"/>
                  <a:pt x="1717366" y="21142"/>
                  <a:pt x="1850185" y="0"/>
                </a:cubicBezTo>
                <a:cubicBezTo>
                  <a:pt x="1983004" y="-21142"/>
                  <a:pt x="2269881" y="35208"/>
                  <a:pt x="2496726" y="0"/>
                </a:cubicBezTo>
                <a:cubicBezTo>
                  <a:pt x="2723571" y="-35208"/>
                  <a:pt x="2783682" y="20224"/>
                  <a:pt x="2974605" y="0"/>
                </a:cubicBezTo>
                <a:cubicBezTo>
                  <a:pt x="3165528" y="-20224"/>
                  <a:pt x="3361636" y="14067"/>
                  <a:pt x="3705478" y="0"/>
                </a:cubicBezTo>
                <a:cubicBezTo>
                  <a:pt x="4049320" y="-14067"/>
                  <a:pt x="3989976" y="47189"/>
                  <a:pt x="4099025" y="0"/>
                </a:cubicBezTo>
                <a:cubicBezTo>
                  <a:pt x="4208074" y="-47189"/>
                  <a:pt x="4670874" y="761"/>
                  <a:pt x="4829897" y="0"/>
                </a:cubicBezTo>
                <a:cubicBezTo>
                  <a:pt x="4988920" y="-761"/>
                  <a:pt x="5012971" y="17276"/>
                  <a:pt x="5139113" y="0"/>
                </a:cubicBezTo>
                <a:cubicBezTo>
                  <a:pt x="5265255" y="-17276"/>
                  <a:pt x="5476231" y="26701"/>
                  <a:pt x="5701323" y="0"/>
                </a:cubicBezTo>
                <a:cubicBezTo>
                  <a:pt x="5926415" y="-26701"/>
                  <a:pt x="5988294" y="21464"/>
                  <a:pt x="6263533" y="0"/>
                </a:cubicBezTo>
                <a:cubicBezTo>
                  <a:pt x="6538772" y="-21464"/>
                  <a:pt x="6566386" y="55732"/>
                  <a:pt x="6741411" y="0"/>
                </a:cubicBezTo>
                <a:cubicBezTo>
                  <a:pt x="6916436" y="-55732"/>
                  <a:pt x="7306553" y="53238"/>
                  <a:pt x="7472284" y="0"/>
                </a:cubicBezTo>
                <a:cubicBezTo>
                  <a:pt x="7638015" y="-53238"/>
                  <a:pt x="7993023" y="55657"/>
                  <a:pt x="8203157" y="0"/>
                </a:cubicBezTo>
                <a:cubicBezTo>
                  <a:pt x="8413291" y="-55657"/>
                  <a:pt x="8471314" y="11721"/>
                  <a:pt x="8681035" y="0"/>
                </a:cubicBezTo>
                <a:cubicBezTo>
                  <a:pt x="8790992" y="-25389"/>
                  <a:pt x="8918744" y="95767"/>
                  <a:pt x="8928922" y="247887"/>
                </a:cubicBezTo>
                <a:cubicBezTo>
                  <a:pt x="8959768" y="425174"/>
                  <a:pt x="8923064" y="573326"/>
                  <a:pt x="8928922" y="753561"/>
                </a:cubicBezTo>
                <a:cubicBezTo>
                  <a:pt x="8934780" y="933796"/>
                  <a:pt x="8892481" y="1114809"/>
                  <a:pt x="8928922" y="1239404"/>
                </a:cubicBezTo>
                <a:cubicBezTo>
                  <a:pt x="8920382" y="1376660"/>
                  <a:pt x="8820503" y="1482668"/>
                  <a:pt x="8681035" y="1487291"/>
                </a:cubicBezTo>
                <a:cubicBezTo>
                  <a:pt x="8382044" y="1488687"/>
                  <a:pt x="8250339" y="1445252"/>
                  <a:pt x="8034494" y="1487291"/>
                </a:cubicBezTo>
                <a:cubicBezTo>
                  <a:pt x="7818649" y="1529330"/>
                  <a:pt x="7804452" y="1480096"/>
                  <a:pt x="7640947" y="1487291"/>
                </a:cubicBezTo>
                <a:cubicBezTo>
                  <a:pt x="7477442" y="1494486"/>
                  <a:pt x="7328590" y="1480333"/>
                  <a:pt x="7078737" y="1487291"/>
                </a:cubicBezTo>
                <a:cubicBezTo>
                  <a:pt x="6828884" y="1494249"/>
                  <a:pt x="6897322" y="1483748"/>
                  <a:pt x="6769521" y="1487291"/>
                </a:cubicBezTo>
                <a:cubicBezTo>
                  <a:pt x="6641720" y="1490834"/>
                  <a:pt x="6525909" y="1470828"/>
                  <a:pt x="6460306" y="1487291"/>
                </a:cubicBezTo>
                <a:cubicBezTo>
                  <a:pt x="6394703" y="1503754"/>
                  <a:pt x="6123074" y="1453154"/>
                  <a:pt x="5898096" y="1487291"/>
                </a:cubicBezTo>
                <a:cubicBezTo>
                  <a:pt x="5673118" y="1521428"/>
                  <a:pt x="5626006" y="1457936"/>
                  <a:pt x="5504549" y="1487291"/>
                </a:cubicBezTo>
                <a:cubicBezTo>
                  <a:pt x="5383092" y="1516646"/>
                  <a:pt x="5022650" y="1413228"/>
                  <a:pt x="4858008" y="1487291"/>
                </a:cubicBezTo>
                <a:cubicBezTo>
                  <a:pt x="4693366" y="1561354"/>
                  <a:pt x="4594199" y="1481775"/>
                  <a:pt x="4464461" y="1487291"/>
                </a:cubicBezTo>
                <a:cubicBezTo>
                  <a:pt x="4334723" y="1492807"/>
                  <a:pt x="4081047" y="1434630"/>
                  <a:pt x="3817920" y="1487291"/>
                </a:cubicBezTo>
                <a:cubicBezTo>
                  <a:pt x="3554793" y="1539952"/>
                  <a:pt x="3580305" y="1486577"/>
                  <a:pt x="3508704" y="1487291"/>
                </a:cubicBezTo>
                <a:cubicBezTo>
                  <a:pt x="3437103" y="1488005"/>
                  <a:pt x="3171355" y="1485355"/>
                  <a:pt x="2862163" y="1487291"/>
                </a:cubicBezTo>
                <a:cubicBezTo>
                  <a:pt x="2552971" y="1489227"/>
                  <a:pt x="2609691" y="1458349"/>
                  <a:pt x="2468616" y="1487291"/>
                </a:cubicBezTo>
                <a:cubicBezTo>
                  <a:pt x="2327541" y="1516233"/>
                  <a:pt x="2311529" y="1462764"/>
                  <a:pt x="2159401" y="1487291"/>
                </a:cubicBezTo>
                <a:cubicBezTo>
                  <a:pt x="2007274" y="1511818"/>
                  <a:pt x="1925493" y="1457403"/>
                  <a:pt x="1765854" y="1487291"/>
                </a:cubicBezTo>
                <a:cubicBezTo>
                  <a:pt x="1606215" y="1517179"/>
                  <a:pt x="1308040" y="1428003"/>
                  <a:pt x="1119312" y="1487291"/>
                </a:cubicBezTo>
                <a:cubicBezTo>
                  <a:pt x="930584" y="1546579"/>
                  <a:pt x="909497" y="1446972"/>
                  <a:pt x="725765" y="1487291"/>
                </a:cubicBezTo>
                <a:cubicBezTo>
                  <a:pt x="542033" y="1527610"/>
                  <a:pt x="412321" y="1454890"/>
                  <a:pt x="247887" y="1487291"/>
                </a:cubicBezTo>
                <a:cubicBezTo>
                  <a:pt x="135373" y="1492127"/>
                  <a:pt x="-8737" y="1381949"/>
                  <a:pt x="0" y="1239404"/>
                </a:cubicBezTo>
                <a:cubicBezTo>
                  <a:pt x="-46775" y="1087397"/>
                  <a:pt x="59434" y="907106"/>
                  <a:pt x="0" y="733730"/>
                </a:cubicBezTo>
                <a:cubicBezTo>
                  <a:pt x="-59434" y="560354"/>
                  <a:pt x="56711" y="453330"/>
                  <a:pt x="0" y="247887"/>
                </a:cubicBezTo>
                <a:close/>
              </a:path>
            </a:pathLst>
          </a:custGeom>
          <a:solidFill>
            <a:schemeClr val="accent6"/>
          </a:solidFill>
          <a:ln>
            <a:solidFill>
              <a:schemeClr val="accent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bg1"/>
                </a:solidFill>
                <a:latin typeface="Times New Roman" panose="02020603050405020304" pitchFamily="18" charset="0"/>
                <a:cs typeface="Times New Roman" panose="02020603050405020304" pitchFamily="18" charset="0"/>
              </a:rPr>
              <a:t>Nếu một đường thẳng song song với một cạnh của tam giác và cắt hai cạnh còn lạ</a:t>
            </a:r>
            <a:r>
              <a:rPr lang="en-US" sz="2800">
                <a:solidFill>
                  <a:schemeClr val="bg1"/>
                </a:solidFill>
                <a:latin typeface="Times New Roman" panose="02020603050405020304" pitchFamily="18" charset="0"/>
                <a:cs typeface="Times New Roman" panose="02020603050405020304" pitchFamily="18" charset="0"/>
              </a:rPr>
              <a:t>i</a:t>
            </a:r>
            <a:r>
              <a:rPr lang="en-VN" sz="2800">
                <a:solidFill>
                  <a:schemeClr val="bg1"/>
                </a:solidFill>
                <a:latin typeface="Times New Roman" panose="02020603050405020304" pitchFamily="18" charset="0"/>
                <a:cs typeface="Times New Roman" panose="02020603050405020304" pitchFamily="18" charset="0"/>
              </a:rPr>
              <a:t> thì nó tạo thành một tam giác mới có ba cạnh tương ứng tỉ lệ với ba cạnh của tam giác đã cho. </a:t>
            </a:r>
          </a:p>
        </p:txBody>
      </p:sp>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58529732"/>
              </p:ext>
            </p:extLst>
          </p:nvPr>
        </p:nvGraphicFramePr>
        <p:xfrm>
          <a:off x="1284054" y="4093668"/>
          <a:ext cx="2463800" cy="825500"/>
        </p:xfrm>
        <a:graphic>
          <a:graphicData uri="http://schemas.openxmlformats.org/presentationml/2006/ole">
            <mc:AlternateContent xmlns:mc="http://schemas.openxmlformats.org/markup-compatibility/2006">
              <mc:Choice xmlns:v="urn:schemas-microsoft-com:vml" Requires="v">
                <p:oleObj name="Equation" r:id="rId5" imgW="2463652" imgH="825338" progId="Equation.DSMT4">
                  <p:embed/>
                </p:oleObj>
              </mc:Choice>
              <mc:Fallback>
                <p:oleObj name="Equation" r:id="rId5" imgW="2463652" imgH="825338" progId="Equation.DSMT4">
                  <p:embed/>
                  <p:pic>
                    <p:nvPicPr>
                      <p:cNvPr id="0" name=""/>
                      <p:cNvPicPr/>
                      <p:nvPr/>
                    </p:nvPicPr>
                    <p:blipFill>
                      <a:blip r:embed="rId6"/>
                      <a:stretch>
                        <a:fillRect/>
                      </a:stretch>
                    </p:blipFill>
                    <p:spPr>
                      <a:xfrm>
                        <a:off x="1284054" y="4093668"/>
                        <a:ext cx="2463800" cy="825500"/>
                      </a:xfrm>
                      <a:prstGeom prst="rect">
                        <a:avLst/>
                      </a:prstGeom>
                    </p:spPr>
                  </p:pic>
                </p:oleObj>
              </mc:Fallback>
            </mc:AlternateContent>
          </a:graphicData>
        </a:graphic>
      </p:graphicFrame>
    </p:spTree>
    <p:extLst>
      <p:ext uri="{BB962C8B-B14F-4D97-AF65-F5344CB8AC3E}">
        <p14:creationId xmlns:p14="http://schemas.microsoft.com/office/powerpoint/2010/main" val="5610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6A9DF4-4657-8B4E-9D97-1AE2F4B8D510}"/>
              </a:ext>
            </a:extLst>
          </p:cNvPr>
          <p:cNvGrpSpPr/>
          <p:nvPr/>
        </p:nvGrpSpPr>
        <p:grpSpPr>
          <a:xfrm>
            <a:off x="221402" y="114985"/>
            <a:ext cx="3182281" cy="584775"/>
            <a:chOff x="152400" y="786484"/>
            <a:chExt cx="3182281" cy="584775"/>
          </a:xfrm>
        </p:grpSpPr>
        <p:sp>
          <p:nvSpPr>
            <p:cNvPr id="3" name="TextBox 2">
              <a:extLst>
                <a:ext uri="{FF2B5EF4-FFF2-40B4-BE49-F238E27FC236}">
                  <a16:creationId xmlns:a16="http://schemas.microsoft.com/office/drawing/2014/main" id="{16A92BF0-6E20-F84B-87A2-E52574B51CD2}"/>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1D820D06-9F02-3D49-8DBD-33B6105827FB}"/>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695868-4302-F347-A01A-4797490D87E9}"/>
              </a:ext>
            </a:extLst>
          </p:cNvPr>
          <p:cNvSpPr txBox="1"/>
          <p:nvPr/>
        </p:nvSpPr>
        <p:spPr>
          <a:xfrm>
            <a:off x="3733800" y="438150"/>
            <a:ext cx="1114408" cy="523220"/>
          </a:xfrm>
          <a:prstGeom prst="rect">
            <a:avLst/>
          </a:prstGeom>
          <a:noFill/>
        </p:spPr>
        <p:txBody>
          <a:bodyPr wrap="none" rtlCol="0">
            <a:spAutoFit/>
          </a:bodyPr>
          <a:lstStyle/>
          <a:p>
            <a:r>
              <a:rPr lang="en-VN" sz="2800" b="1" u="sng">
                <a:solidFill>
                  <a:srgbClr val="FF0000"/>
                </a:solidFill>
                <a:latin typeface="Times New Roman" panose="02020603050405020304" pitchFamily="18" charset="0"/>
                <a:cs typeface="Times New Roman" panose="02020603050405020304" pitchFamily="18" charset="0"/>
              </a:rPr>
              <a:t>Chú ý</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472156-4F72-9041-9D05-856601CC85DC}"/>
              </a:ext>
            </a:extLst>
          </p:cNvPr>
          <p:cNvSpPr txBox="1"/>
          <p:nvPr/>
        </p:nvSpPr>
        <p:spPr>
          <a:xfrm>
            <a:off x="723900" y="994922"/>
            <a:ext cx="7696200" cy="1292662"/>
          </a:xfrm>
          <a:prstGeom prst="rect">
            <a:avLst/>
          </a:prstGeom>
          <a:noFill/>
        </p:spPr>
        <p:txBody>
          <a:bodyPr wrap="square" rtlCol="0">
            <a:spAutoFit/>
          </a:bodyPr>
          <a:lstStyle/>
          <a:p>
            <a:pPr algn="just"/>
            <a:r>
              <a:rPr lang="en-VN" sz="2600" i="1" dirty="0">
                <a:latin typeface="Times New Roman" panose="02020603050405020304" pitchFamily="18" charset="0"/>
                <a:cs typeface="Times New Roman" panose="02020603050405020304" pitchFamily="18" charset="0"/>
              </a:rPr>
              <a:t>Hệ quả trên vẫn đúng cho trường hợp đường thẳng d song song với một cạnh của tam giác và cắt phần kéo dài của hai cạnh còn lại. </a:t>
            </a: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F5AEE1-96D3-E640-904F-63C5E0049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13" y="2314840"/>
            <a:ext cx="3541907" cy="2397305"/>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D4F9CD7-E25C-3942-A775-444118851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122" y="2284436"/>
            <a:ext cx="3541907" cy="2397305"/>
          </a:xfrm>
          <a:prstGeom prst="rect">
            <a:avLst/>
          </a:prstGeom>
        </p:spPr>
      </p:pic>
    </p:spTree>
    <p:extLst>
      <p:ext uri="{BB962C8B-B14F-4D97-AF65-F5344CB8AC3E}">
        <p14:creationId xmlns:p14="http://schemas.microsoft.com/office/powerpoint/2010/main" val="40366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E3C04-B722-A142-B849-9BCF874DA110}"/>
              </a:ext>
            </a:extLst>
          </p:cNvPr>
          <p:cNvGrpSpPr/>
          <p:nvPr/>
        </p:nvGrpSpPr>
        <p:grpSpPr>
          <a:xfrm>
            <a:off x="35943" y="22644"/>
            <a:ext cx="3182281" cy="584775"/>
            <a:chOff x="152400" y="786484"/>
            <a:chExt cx="3182281" cy="584775"/>
          </a:xfrm>
        </p:grpSpPr>
        <p:sp>
          <p:nvSpPr>
            <p:cNvPr id="3" name="TextBox 2">
              <a:extLst>
                <a:ext uri="{FF2B5EF4-FFF2-40B4-BE49-F238E27FC236}">
                  <a16:creationId xmlns:a16="http://schemas.microsoft.com/office/drawing/2014/main" id="{DA90F552-3064-6346-BB0C-FE7D76C0E39F}"/>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F9F8CBC3-1CBA-2340-A13E-66F79AA3C7B1}"/>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9B1BF-FD9F-4E4B-9059-4F2060C39813}"/>
              </a:ext>
            </a:extLst>
          </p:cNvPr>
          <p:cNvSpPr txBox="1"/>
          <p:nvPr/>
        </p:nvSpPr>
        <p:spPr>
          <a:xfrm>
            <a:off x="304800" y="675366"/>
            <a:ext cx="8534400" cy="1043619"/>
          </a:xfrm>
          <a:prstGeom prst="rect">
            <a:avLst/>
          </a:prstGeom>
          <a:noFill/>
        </p:spPr>
        <p:txBody>
          <a:bodyPr wrap="square">
            <a:spAutoFit/>
          </a:bodyPr>
          <a:lstStyle/>
          <a:p>
            <a:pPr>
              <a:lnSpc>
                <a:spcPct val="115000"/>
              </a:lnSpc>
            </a:pPr>
            <a:r>
              <a:rPr lang="vi-VN" sz="2800" i="1" dirty="0">
                <a:effectLst/>
                <a:latin typeface="Times New Roman" panose="02020603050405020304" pitchFamily="18" charset="0"/>
                <a:ea typeface="Times New Roman" panose="02020603050405020304" pitchFamily="18" charset="0"/>
              </a:rPr>
              <a:t>Cho hình vẽ sau, dựa vào định lí Thalès và hệ quả Thalès hãy viết các đoạn thẳng tỉ lệ: </a:t>
            </a:r>
            <a:endParaRPr lang="en-VN" sz="2800" dirty="0">
              <a:effectLst/>
              <a:latin typeface="Times New Roman" panose="02020603050405020304" pitchFamily="18" charset="0"/>
              <a:ea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310B09-4402-B94F-936A-0B7FB13C3812}"/>
              </a:ext>
            </a:extLst>
          </p:cNvPr>
          <p:cNvSpPr txBox="1"/>
          <p:nvPr/>
        </p:nvSpPr>
        <p:spPr>
          <a:xfrm>
            <a:off x="692330" y="4468134"/>
            <a:ext cx="2907968" cy="400110"/>
          </a:xfrm>
          <a:prstGeom prst="rect">
            <a:avLst/>
          </a:prstGeom>
          <a:noFill/>
        </p:spPr>
        <p:txBody>
          <a:bodyPr wrap="square">
            <a:spAutoFit/>
          </a:bodyPr>
          <a:lstStyle/>
          <a:p>
            <a:r>
              <a:rPr lang="vi-VN" sz="2000" i="1" dirty="0">
                <a:solidFill>
                  <a:srgbClr val="0000FF"/>
                </a:solidFill>
                <a:effectLst/>
                <a:latin typeface="Times New Roman" panose="02020603050405020304" pitchFamily="18" charset="0"/>
                <a:ea typeface="Times New Roman" panose="02020603050405020304" pitchFamily="18" charset="0"/>
              </a:rPr>
              <a:t>Hình 1 (</a:t>
            </a:r>
            <a:r>
              <a:rPr lang="vi-VN" sz="2000" i="1" dirty="0">
                <a:solidFill>
                  <a:srgbClr val="0000FF"/>
                </a:solidFill>
                <a:latin typeface="Times New Roman" panose="02020603050405020304" pitchFamily="18" charset="0"/>
                <a:ea typeface="Times New Roman" panose="02020603050405020304" pitchFamily="18" charset="0"/>
              </a:rPr>
              <a:t>AB // DE)</a:t>
            </a:r>
            <a:r>
              <a:rPr lang="vi-VN" sz="2000" i="1" dirty="0">
                <a:solidFill>
                  <a:srgbClr val="0000FF"/>
                </a:solidFill>
                <a:effectLst/>
                <a:latin typeface="Times New Roman" panose="02020603050405020304" pitchFamily="18" charset="0"/>
                <a:ea typeface="Times New Roman" panose="02020603050405020304" pitchFamily="18" charset="0"/>
              </a:rPr>
              <a:t> </a:t>
            </a:r>
            <a:endParaRPr lang="en-VN" sz="2000" i="1" dirty="0"/>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0031E5-A2B8-F041-8A5E-EBCA34D8960D}"/>
              </a:ext>
            </a:extLst>
          </p:cNvPr>
          <p:cNvSpPr txBox="1"/>
          <p:nvPr/>
        </p:nvSpPr>
        <p:spPr>
          <a:xfrm>
            <a:off x="4367202" y="1793383"/>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dirty="0"/>
              <a:t>- Theo Định lí Thalès: </a:t>
            </a:r>
            <a:endParaRPr lang="en-VN" dirty="0"/>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389544" y="3555572"/>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Hệ quả Thalès: </a:t>
            </a:r>
            <a:endParaRPr lang="en-VN"/>
          </a:p>
        </p:txBody>
      </p:sp>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13858633"/>
              </p:ext>
            </p:extLst>
          </p:nvPr>
        </p:nvGraphicFramePr>
        <p:xfrm>
          <a:off x="4264024" y="2454847"/>
          <a:ext cx="4635500" cy="838200"/>
        </p:xfrm>
        <a:graphic>
          <a:graphicData uri="http://schemas.openxmlformats.org/presentationml/2006/ole">
            <mc:AlternateContent xmlns:mc="http://schemas.openxmlformats.org/markup-compatibility/2006">
              <mc:Choice xmlns:v="urn:schemas-microsoft-com:vml" Requires="v">
                <p:oleObj name="Equation" r:id="rId2" imgW="4635360" imgH="838080" progId="Equation.DSMT4">
                  <p:embed/>
                </p:oleObj>
              </mc:Choice>
              <mc:Fallback>
                <p:oleObj name="Equation" r:id="rId2" imgW="4635360" imgH="838080" progId="Equation.DSMT4">
                  <p:embed/>
                  <p:pic>
                    <p:nvPicPr>
                      <p:cNvPr id="0" name=""/>
                      <p:cNvPicPr/>
                      <p:nvPr/>
                    </p:nvPicPr>
                    <p:blipFill>
                      <a:blip r:embed="rId3"/>
                      <a:stretch>
                        <a:fillRect/>
                      </a:stretch>
                    </p:blipFill>
                    <p:spPr>
                      <a:xfrm>
                        <a:off x="4264024" y="2454847"/>
                        <a:ext cx="4635500" cy="838200"/>
                      </a:xfrm>
                      <a:prstGeom prst="rect">
                        <a:avLst/>
                      </a:prstGeom>
                    </p:spPr>
                  </p:pic>
                </p:oleObj>
              </mc:Fallback>
            </mc:AlternateContent>
          </a:graphicData>
        </a:graphic>
      </p:graphicFrame>
      <p:graphicFrame>
        <p:nvGraphicFramePr>
          <p:cNvPr id="15" name="Object 1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680411530"/>
              </p:ext>
            </p:extLst>
          </p:nvPr>
        </p:nvGraphicFramePr>
        <p:xfrm>
          <a:off x="4389544" y="4112916"/>
          <a:ext cx="2387600" cy="838200"/>
        </p:xfrm>
        <a:graphic>
          <a:graphicData uri="http://schemas.openxmlformats.org/presentationml/2006/ole">
            <mc:AlternateContent xmlns:mc="http://schemas.openxmlformats.org/markup-compatibility/2006">
              <mc:Choice xmlns:v="urn:schemas-microsoft-com:vml" Requires="v">
                <p:oleObj name="Equation" r:id="rId4" imgW="2387520" imgH="838080" progId="Equation.DSMT4">
                  <p:embed/>
                </p:oleObj>
              </mc:Choice>
              <mc:Fallback>
                <p:oleObj name="Equation" r:id="rId4" imgW="2387520" imgH="838080" progId="Equation.DSMT4">
                  <p:embed/>
                  <p:pic>
                    <p:nvPicPr>
                      <p:cNvPr id="6" name="Object 5"/>
                      <p:cNvPicPr/>
                      <p:nvPr/>
                    </p:nvPicPr>
                    <p:blipFill>
                      <a:blip r:embed="rId5"/>
                      <a:stretch>
                        <a:fillRect/>
                      </a:stretch>
                    </p:blipFill>
                    <p:spPr>
                      <a:xfrm>
                        <a:off x="4389544" y="4112916"/>
                        <a:ext cx="2387600" cy="838200"/>
                      </a:xfrm>
                      <a:prstGeom prst="rect">
                        <a:avLst/>
                      </a:prstGeom>
                    </p:spPr>
                  </p:pic>
                </p:oleObj>
              </mc:Fallback>
            </mc:AlternateContent>
          </a:graphicData>
        </a:graphic>
      </p:graphicFrame>
      <p:pic>
        <p:nvPicPr>
          <p:cNvPr id="39" name="Picture 3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5CBBE0-759D-F849-95C6-EA17A82BEF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70" t="3333"/>
          <a:stretch/>
        </p:blipFill>
        <p:spPr>
          <a:xfrm>
            <a:off x="244476" y="1893729"/>
            <a:ext cx="3803677" cy="2634188"/>
          </a:xfrm>
          <a:prstGeom prst="rect">
            <a:avLst/>
          </a:prstGeom>
        </p:spPr>
      </p:pic>
      <p:pic>
        <p:nvPicPr>
          <p:cNvPr id="8"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386C13-B368-0A08-CB1E-30F2E466E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7714" y="4250647"/>
            <a:ext cx="829012" cy="829012"/>
          </a:xfrm>
          <a:prstGeom prst="rect">
            <a:avLst/>
          </a:prstGeom>
        </p:spPr>
      </p:pic>
    </p:spTree>
    <p:extLst>
      <p:ext uri="{BB962C8B-B14F-4D97-AF65-F5344CB8AC3E}">
        <p14:creationId xmlns:p14="http://schemas.microsoft.com/office/powerpoint/2010/main" val="32327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90F552-3064-6346-BB0C-FE7D76C0E39F}"/>
              </a:ext>
            </a:extLst>
          </p:cNvPr>
          <p:cNvSpPr txBox="1"/>
          <p:nvPr/>
        </p:nvSpPr>
        <p:spPr>
          <a:xfrm>
            <a:off x="35943" y="2264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0031E5-A2B8-F041-8A5E-EBCA34D8960D}"/>
              </a:ext>
            </a:extLst>
          </p:cNvPr>
          <p:cNvSpPr txBox="1"/>
          <p:nvPr/>
        </p:nvSpPr>
        <p:spPr>
          <a:xfrm>
            <a:off x="4416880" y="2142159"/>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Định lí Thalès: </a:t>
            </a:r>
            <a:endParaRPr lang="en-VN"/>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416880" y="3670865"/>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a:t>- Theo Hệ quả Thalès: </a:t>
            </a:r>
            <a:endParaRPr lang="en-VN"/>
          </a:p>
        </p:txBody>
      </p:sp>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9E3149-CF03-E64D-AE15-477DBD99A932}"/>
                  </a:ext>
                </a:extLst>
              </p:cNvPr>
              <p:cNvSpPr txBox="1"/>
              <p:nvPr/>
            </p:nvSpPr>
            <p:spPr>
              <a:xfrm>
                <a:off x="94736" y="4162021"/>
                <a:ext cx="3977948" cy="954107"/>
              </a:xfrm>
              <a:prstGeom prst="rect">
                <a:avLst/>
              </a:prstGeom>
              <a:noFill/>
            </p:spPr>
            <p:txBody>
              <a:bodyPr wrap="none" rtlCol="0">
                <a:spAutoFit/>
              </a:bodyPr>
              <a:lstStyle/>
              <a:p>
                <a:r>
                  <a:rPr lang="en-VN" sz="2800" dirty="0">
                    <a:latin typeface="Times New Roman" panose="02020603050405020304" pitchFamily="18" charset="0"/>
                    <a:cs typeface="Times New Roman" panose="02020603050405020304" pitchFamily="18" charset="0"/>
                  </a:rPr>
                  <a:t>Ta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FG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GH</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JI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GH</a:t>
                </a:r>
              </a:p>
              <a:p>
                <a:r>
                  <a:rPr lang="en-VN" sz="2800" dirty="0">
                    <a:latin typeface="Times New Roman" panose="02020603050405020304" pitchFamily="18" charset="0"/>
                    <a:cs typeface="Times New Roman" panose="02020603050405020304" pitchFamily="18" charset="0"/>
                  </a:rPr>
                  <a:t>Suy ra </a:t>
                </a:r>
                <a:r>
                  <a:rPr lang="en-VN" sz="2800" i="1" dirty="0">
                    <a:latin typeface="Times New Roman" panose="02020603050405020304" pitchFamily="18" charset="0"/>
                    <a:ea typeface="Cambria" panose="02040503050406030204" pitchFamily="18" charset="0"/>
                    <a:cs typeface="Times New Roman" panose="02020603050405020304" pitchFamily="18" charset="0"/>
                  </a:rPr>
                  <a:t>FG // JI</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9E3149-CF03-E64D-AE15-477DBD99A932}"/>
                  </a:ext>
                </a:extLst>
              </p:cNvPr>
              <p:cNvSpPr txBox="1">
                <a:spLocks noRot="1" noChangeAspect="1" noMove="1" noResize="1" noEditPoints="1" noAdjustHandles="1" noChangeArrowheads="1" noChangeShapeType="1" noTextEdit="1"/>
              </p:cNvSpPr>
              <p:nvPr/>
            </p:nvSpPr>
            <p:spPr>
              <a:xfrm>
                <a:off x="94736" y="4162021"/>
                <a:ext cx="3977948" cy="954107"/>
              </a:xfrm>
              <a:prstGeom prst="rect">
                <a:avLst/>
              </a:prstGeom>
              <a:blipFill>
                <a:blip r:embed="rId2"/>
                <a:stretch>
                  <a:fillRect l="-3221" t="-7051" r="-2147" b="-17308"/>
                </a:stretch>
              </a:blipFill>
            </p:spPr>
            <p:txBody>
              <a:bodyPr/>
              <a:lstStyle/>
              <a:p>
                <a:r>
                  <a:rPr lang="en-US">
                    <a:noFill/>
                  </a:rPr>
                  <a:t> </a:t>
                </a:r>
              </a:p>
            </p:txBody>
          </p:sp>
        </mc:Fallback>
      </mc:AlternateContent>
      <p:sp>
        <p:nvSpPr>
          <p:cNvPr id="42" name="TextBox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55F38E-8BB8-C040-9481-0E06AF6B1697}"/>
              </a:ext>
            </a:extLst>
          </p:cNvPr>
          <p:cNvSpPr txBox="1"/>
          <p:nvPr/>
        </p:nvSpPr>
        <p:spPr>
          <a:xfrm>
            <a:off x="219746" y="532670"/>
            <a:ext cx="8534400" cy="1043619"/>
          </a:xfrm>
          <a:prstGeom prst="rect">
            <a:avLst/>
          </a:prstGeom>
          <a:noFill/>
        </p:spPr>
        <p:txBody>
          <a:bodyPr wrap="square">
            <a:spAutoFit/>
          </a:bodyPr>
          <a:lstStyle/>
          <a:p>
            <a:pPr>
              <a:lnSpc>
                <a:spcPct val="115000"/>
              </a:lnSpc>
            </a:pPr>
            <a:r>
              <a:rPr lang="vi-VN" sz="2800" i="1" dirty="0">
                <a:effectLst/>
                <a:latin typeface="Times New Roman" panose="02020603050405020304" pitchFamily="18" charset="0"/>
                <a:ea typeface="Times New Roman" panose="02020603050405020304" pitchFamily="18" charset="0"/>
              </a:rPr>
              <a:t>Cho hình vẽ sau, dựa vào định lí Thalès và hệ quả Thalès hãy viết các đoạn thẳng tỉ lệ: </a:t>
            </a:r>
            <a:endParaRPr lang="en-VN" sz="2800" dirty="0">
              <a:effectLst/>
              <a:latin typeface="Times New Roman" panose="02020603050405020304" pitchFamily="18" charset="0"/>
              <a:ea typeface="Times New Roman" panose="02020603050405020304" pitchFamily="18" charset="0"/>
            </a:endParaRPr>
          </a:p>
        </p:txBody>
      </p:sp>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69005519"/>
              </p:ext>
            </p:extLst>
          </p:nvPr>
        </p:nvGraphicFramePr>
        <p:xfrm>
          <a:off x="4167498" y="2689282"/>
          <a:ext cx="4762500" cy="838200"/>
        </p:xfrm>
        <a:graphic>
          <a:graphicData uri="http://schemas.openxmlformats.org/presentationml/2006/ole">
            <mc:AlternateContent xmlns:mc="http://schemas.openxmlformats.org/markup-compatibility/2006">
              <mc:Choice xmlns:v="urn:schemas-microsoft-com:vml" Requires="v">
                <p:oleObj name="Equation" r:id="rId3" imgW="4762440" imgH="838080" progId="Equation.DSMT4">
                  <p:embed/>
                </p:oleObj>
              </mc:Choice>
              <mc:Fallback>
                <p:oleObj name="Equation" r:id="rId3" imgW="4762440" imgH="838080" progId="Equation.DSMT4">
                  <p:embed/>
                  <p:pic>
                    <p:nvPicPr>
                      <p:cNvPr id="0" name=""/>
                      <p:cNvPicPr/>
                      <p:nvPr/>
                    </p:nvPicPr>
                    <p:blipFill>
                      <a:blip r:embed="rId4"/>
                      <a:stretch>
                        <a:fillRect/>
                      </a:stretch>
                    </p:blipFill>
                    <p:spPr>
                      <a:xfrm>
                        <a:off x="4167498" y="2689282"/>
                        <a:ext cx="4762500" cy="838200"/>
                      </a:xfrm>
                      <a:prstGeom prst="rect">
                        <a:avLst/>
                      </a:prstGeom>
                    </p:spPr>
                  </p:pic>
                </p:oleObj>
              </mc:Fallback>
            </mc:AlternateContent>
          </a:graphicData>
        </a:graphic>
      </p:graphicFrame>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27203712"/>
              </p:ext>
            </p:extLst>
          </p:nvPr>
        </p:nvGraphicFramePr>
        <p:xfrm>
          <a:off x="4292600" y="4217988"/>
          <a:ext cx="2476500" cy="838200"/>
        </p:xfrm>
        <a:graphic>
          <a:graphicData uri="http://schemas.openxmlformats.org/presentationml/2006/ole">
            <mc:AlternateContent xmlns:mc="http://schemas.openxmlformats.org/markup-compatibility/2006">
              <mc:Choice xmlns:v="urn:schemas-microsoft-com:vml" Requires="v">
                <p:oleObj name="Equation" r:id="rId5" imgW="2476440" imgH="838080" progId="Equation.DSMT4">
                  <p:embed/>
                </p:oleObj>
              </mc:Choice>
              <mc:Fallback>
                <p:oleObj name="Equation" r:id="rId5" imgW="2476440" imgH="838080" progId="Equation.DSMT4">
                  <p:embed/>
                  <p:pic>
                    <p:nvPicPr>
                      <p:cNvPr id="0" name=""/>
                      <p:cNvPicPr/>
                      <p:nvPr/>
                    </p:nvPicPr>
                    <p:blipFill>
                      <a:blip r:embed="rId6"/>
                      <a:stretch>
                        <a:fillRect/>
                      </a:stretch>
                    </p:blipFill>
                    <p:spPr>
                      <a:xfrm>
                        <a:off x="4292600" y="4217988"/>
                        <a:ext cx="2476500" cy="838200"/>
                      </a:xfrm>
                      <a:prstGeom prst="rect">
                        <a:avLst/>
                      </a:prstGeom>
                    </p:spPr>
                  </p:pic>
                </p:oleObj>
              </mc:Fallback>
            </mc:AlternateContent>
          </a:graphicData>
        </a:graphic>
      </p:graphicFrame>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6669D6-CE7F-7642-A1D0-DF37952A6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002" y="1576289"/>
            <a:ext cx="3536749" cy="2545451"/>
          </a:xfrm>
          <a:prstGeom prst="rect">
            <a:avLst/>
          </a:prstGeom>
        </p:spPr>
      </p:pic>
      <p:sp>
        <p:nvSpPr>
          <p:cNvPr id="43" name="TextBox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CA70D6-4A98-0D46-8B9B-FB0FED2946EA}"/>
              </a:ext>
            </a:extLst>
          </p:cNvPr>
          <p:cNvSpPr txBox="1"/>
          <p:nvPr/>
        </p:nvSpPr>
        <p:spPr>
          <a:xfrm>
            <a:off x="842783" y="3820610"/>
            <a:ext cx="2907968" cy="400110"/>
          </a:xfrm>
          <a:prstGeom prst="rect">
            <a:avLst/>
          </a:prstGeom>
          <a:noFill/>
        </p:spPr>
        <p:txBody>
          <a:bodyPr wrap="square">
            <a:spAutoFit/>
          </a:bodyPr>
          <a:lstStyle/>
          <a:p>
            <a:r>
              <a:rPr lang="vi-VN" sz="2000" i="1" dirty="0">
                <a:solidFill>
                  <a:srgbClr val="0000FF"/>
                </a:solidFill>
                <a:effectLst/>
                <a:latin typeface="Times New Roman" panose="02020603050405020304" pitchFamily="18" charset="0"/>
                <a:ea typeface="Times New Roman" panose="02020603050405020304" pitchFamily="18" charset="0"/>
              </a:rPr>
              <a:t>Hình 2</a:t>
            </a:r>
            <a:endParaRPr lang="en-VN" sz="2000" i="1" dirty="0"/>
          </a:p>
        </p:txBody>
      </p:sp>
      <p:pic>
        <p:nvPicPr>
          <p:cNvPr id="2" name="Picture 9" descr="A picture containing toy, doll&#10;&#10;Description automatically generated">
            <a:extLst>
              <a:ext uri="{FF2B5EF4-FFF2-40B4-BE49-F238E27FC236}">
                <a16:creationId xmlns:a16="http://schemas.microsoft.com/office/drawing/2014/main" id="{48A3CC5D-A1FD-F9D5-F036-C3A406C74A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0039" y="3820610"/>
            <a:ext cx="954107" cy="954107"/>
          </a:xfrm>
          <a:prstGeom prst="rect">
            <a:avLst/>
          </a:prstGeom>
        </p:spPr>
      </p:pic>
    </p:spTree>
    <p:extLst>
      <p:ext uri="{BB962C8B-B14F-4D97-AF65-F5344CB8AC3E}">
        <p14:creationId xmlns:p14="http://schemas.microsoft.com/office/powerpoint/2010/main" val="35224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0E3C04-B722-A142-B849-9BCF874DA110}"/>
              </a:ext>
            </a:extLst>
          </p:cNvPr>
          <p:cNvGrpSpPr/>
          <p:nvPr/>
        </p:nvGrpSpPr>
        <p:grpSpPr>
          <a:xfrm>
            <a:off x="35943" y="22644"/>
            <a:ext cx="3182281" cy="584775"/>
            <a:chOff x="152400" y="786484"/>
            <a:chExt cx="3182281" cy="584775"/>
          </a:xfrm>
        </p:grpSpPr>
        <p:sp>
          <p:nvSpPr>
            <p:cNvPr id="3" name="TextBox 2">
              <a:extLst>
                <a:ext uri="{FF2B5EF4-FFF2-40B4-BE49-F238E27FC236}">
                  <a16:creationId xmlns:a16="http://schemas.microsoft.com/office/drawing/2014/main" id="{DA90F552-3064-6346-BB0C-FE7D76C0E39F}"/>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4" name="Straight Connector 3">
              <a:extLst>
                <a:ext uri="{FF2B5EF4-FFF2-40B4-BE49-F238E27FC236}">
                  <a16:creationId xmlns:a16="http://schemas.microsoft.com/office/drawing/2014/main" id="{F9F8CBC3-1CBA-2340-A13E-66F79AA3C7B1}"/>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229E8D-61B3-CF44-9DEB-A582D0C6FCCB}"/>
              </a:ext>
            </a:extLst>
          </p:cNvPr>
          <p:cNvSpPr txBox="1"/>
          <p:nvPr/>
        </p:nvSpPr>
        <p:spPr>
          <a:xfrm>
            <a:off x="6477000" y="63841"/>
            <a:ext cx="2550698" cy="523220"/>
          </a:xfrm>
          <a:custGeom>
            <a:avLst/>
            <a:gdLst>
              <a:gd name="connsiteX0" fmla="*/ 0 w 2550698"/>
              <a:gd name="connsiteY0" fmla="*/ 0 h 523220"/>
              <a:gd name="connsiteX1" fmla="*/ 2550698 w 2550698"/>
              <a:gd name="connsiteY1" fmla="*/ 0 h 523220"/>
              <a:gd name="connsiteX2" fmla="*/ 2550698 w 2550698"/>
              <a:gd name="connsiteY2" fmla="*/ 523220 h 523220"/>
              <a:gd name="connsiteX3" fmla="*/ 0 w 2550698"/>
              <a:gd name="connsiteY3" fmla="*/ 523220 h 523220"/>
              <a:gd name="connsiteX4" fmla="*/ 0 w 2550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698" h="523220" extrusionOk="0">
                <a:moveTo>
                  <a:pt x="0" y="0"/>
                </a:moveTo>
                <a:cubicBezTo>
                  <a:pt x="271604" y="56390"/>
                  <a:pt x="1679145" y="-165404"/>
                  <a:pt x="2550698" y="0"/>
                </a:cubicBezTo>
                <a:cubicBezTo>
                  <a:pt x="2540400" y="171732"/>
                  <a:pt x="2522121" y="351462"/>
                  <a:pt x="2550698" y="523220"/>
                </a:cubicBezTo>
                <a:cubicBezTo>
                  <a:pt x="2009184" y="636015"/>
                  <a:pt x="549337" y="666684"/>
                  <a:pt x="0" y="523220"/>
                </a:cubicBezTo>
                <a:cubicBezTo>
                  <a:pt x="21260" y="310064"/>
                  <a:pt x="26017" y="209120"/>
                  <a:pt x="0" y="0"/>
                </a:cubicBezTo>
                <a:close/>
              </a:path>
            </a:pathLst>
          </a:custGeom>
          <a:noFill/>
          <a:ln>
            <a:solidFill>
              <a:schemeClr val="tx1"/>
            </a:solidFill>
            <a:extLst>
              <a:ext uri="{C807C97D-BFC1-408E-A445-0C87EB9F89A2}">
                <ask:lineSketchStyleProps xmlns:ask="http://schemas.microsoft.com/office/drawing/2018/sketchyshapes" sd="399823571">
                  <a:prstGeom prst="rect">
                    <a:avLst/>
                  </a:prstGeom>
                  <ask:type>
                    <ask:lineSketchCurved/>
                  </ask:type>
                </ask:lineSketchStyleProps>
              </a:ext>
            </a:extLst>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P</a:t>
            </a:r>
            <a:r>
              <a:rPr lang="en-VN" sz="2800" b="1">
                <a:solidFill>
                  <a:srgbClr val="FF0000"/>
                </a:solidFill>
                <a:latin typeface="Times New Roman" panose="02020603050405020304" pitchFamily="18" charset="0"/>
                <a:cs typeface="Times New Roman" panose="02020603050405020304" pitchFamily="18" charset="0"/>
              </a:rPr>
              <a:t>hiếu học tập 2</a:t>
            </a: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9B1BF-FD9F-4E4B-9059-4F2060C39813}"/>
              </a:ext>
            </a:extLst>
          </p:cNvPr>
          <p:cNvSpPr txBox="1"/>
          <p:nvPr/>
        </p:nvSpPr>
        <p:spPr>
          <a:xfrm>
            <a:off x="145206" y="675366"/>
            <a:ext cx="8882492" cy="548099"/>
          </a:xfrm>
          <a:prstGeom prst="rect">
            <a:avLst/>
          </a:prstGeom>
          <a:noFill/>
        </p:spPr>
        <p:txBody>
          <a:bodyPr wrap="square">
            <a:spAutoFit/>
          </a:bodyPr>
          <a:lstStyle/>
          <a:p>
            <a:pPr>
              <a:lnSpc>
                <a:spcPct val="115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iết các đoạn thẳng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tỉ lệ</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310B09-4402-B94F-936A-0B7FB13C3812}"/>
              </a:ext>
            </a:extLst>
          </p:cNvPr>
          <p:cNvSpPr txBox="1"/>
          <p:nvPr/>
        </p:nvSpPr>
        <p:spPr>
          <a:xfrm>
            <a:off x="1620535" y="4466829"/>
            <a:ext cx="1245514" cy="523220"/>
          </a:xfrm>
          <a:prstGeom prst="rect">
            <a:avLst/>
          </a:prstGeom>
          <a:noFill/>
        </p:spPr>
        <p:txBody>
          <a:bodyPr wrap="square">
            <a:spAutoFit/>
          </a:bodyPr>
          <a:lstStyle/>
          <a:p>
            <a:r>
              <a:rPr lang="vi-VN" sz="28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 3</a:t>
            </a:r>
            <a:endParaRPr lang="en-VN" sz="2800" i="1">
              <a:latin typeface="Times New Roman" panose="02020603050405020304" pitchFamily="18" charset="0"/>
              <a:cs typeface="Times New Roman" panose="02020603050405020304" pitchFamily="18" charset="0"/>
            </a:endParaRPr>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47F0052-C727-1D46-AA16-81B7B8AC8021}"/>
              </a:ext>
            </a:extLst>
          </p:cNvPr>
          <p:cNvSpPr txBox="1"/>
          <p:nvPr/>
        </p:nvSpPr>
        <p:spPr>
          <a:xfrm>
            <a:off x="4406390" y="2811122"/>
            <a:ext cx="4632384" cy="523220"/>
          </a:xfrm>
          <a:prstGeom prst="rect">
            <a:avLst/>
          </a:prstGeom>
          <a:noFill/>
        </p:spPr>
        <p:txBody>
          <a:bodyPr wrap="square">
            <a:spAutoFit/>
          </a:bodyPr>
          <a:lstStyle>
            <a:defPPr>
              <a:defRPr lang="en-US"/>
            </a:defPPr>
            <a:lvl1pPr>
              <a:defRPr sz="2800" i="1">
                <a:solidFill>
                  <a:srgbClr val="0000FF"/>
                </a:solidFill>
                <a:effectLst/>
                <a:latin typeface="Times New Roman" panose="02020603050405020304" pitchFamily="18" charset="0"/>
                <a:ea typeface="Times New Roman" panose="02020603050405020304" pitchFamily="18" charset="0"/>
              </a:defRPr>
            </a:lvl1pPr>
          </a:lstStyle>
          <a:p>
            <a:r>
              <a:rPr lang="vi-VN" dirty="0">
                <a:cs typeface="Times New Roman" panose="02020603050405020304" pitchFamily="18" charset="0"/>
              </a:rPr>
              <a:t>Theo Hệ quả Thalès</a:t>
            </a:r>
            <a:r>
              <a:rPr lang="en-US" dirty="0">
                <a:cs typeface="Times New Roman" panose="02020603050405020304" pitchFamily="18" charset="0"/>
              </a:rPr>
              <a:t> ta </a:t>
            </a:r>
            <a:r>
              <a:rPr lang="en-US" dirty="0" err="1">
                <a:cs typeface="Times New Roman" panose="02020603050405020304" pitchFamily="18" charset="0"/>
              </a:rPr>
              <a:t>có</a:t>
            </a:r>
            <a:r>
              <a:rPr lang="en-US" dirty="0">
                <a:cs typeface="Times New Roman" panose="02020603050405020304" pitchFamily="18" charset="0"/>
              </a:rPr>
              <a:t>:</a:t>
            </a:r>
            <a:r>
              <a:rPr lang="vi-VN" dirty="0">
                <a:cs typeface="Times New Roman" panose="02020603050405020304" pitchFamily="18" charset="0"/>
              </a:rPr>
              <a:t> </a:t>
            </a:r>
            <a:endParaRPr lang="en-VN"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48860A-AC07-3244-8ADB-CEBFF931C24A}"/>
                  </a:ext>
                </a:extLst>
              </p:cNvPr>
              <p:cNvSpPr txBox="1"/>
              <p:nvPr/>
            </p:nvSpPr>
            <p:spPr>
              <a:xfrm>
                <a:off x="4395314" y="1715560"/>
                <a:ext cx="4159087" cy="954107"/>
              </a:xfrm>
              <a:prstGeom prst="rect">
                <a:avLst/>
              </a:prstGeom>
              <a:noFill/>
            </p:spPr>
            <p:txBody>
              <a:bodyPr wrap="none" rtlCol="0">
                <a:spAutoFit/>
              </a:bodyPr>
              <a:lstStyle/>
              <a:p>
                <a:r>
                  <a:rPr lang="en-VN" sz="2800" dirty="0">
                    <a:latin typeface="Times New Roman" panose="02020603050405020304" pitchFamily="18" charset="0"/>
                    <a:cs typeface="Times New Roman" panose="02020603050405020304" pitchFamily="18" charset="0"/>
                  </a:rPr>
                  <a:t>Ta có: </a:t>
                </a:r>
                <a:r>
                  <a:rPr lang="en-VN" sz="2800" i="1" dirty="0">
                    <a:latin typeface="Times New Roman" panose="02020603050405020304" pitchFamily="18" charset="0"/>
                    <a:ea typeface="Cambria" panose="02040503050406030204" pitchFamily="18" charset="0"/>
                    <a:cs typeface="Times New Roman" panose="02020603050405020304" pitchFamily="18" charset="0"/>
                  </a:rPr>
                  <a:t>LK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LM</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r>
                  <a:rPr lang="en-VN" sz="2800" i="1" dirty="0">
                    <a:latin typeface="Times New Roman" panose="02020603050405020304" pitchFamily="18" charset="0"/>
                    <a:ea typeface="Cambria" panose="02040503050406030204" pitchFamily="18" charset="0"/>
                    <a:cs typeface="Times New Roman" panose="02020603050405020304" pitchFamily="18" charset="0"/>
                  </a:rPr>
                  <a:t>MN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dirty="0">
                    <a:latin typeface="Times New Roman" panose="02020603050405020304" pitchFamily="18" charset="0"/>
                    <a:ea typeface="Cambria" panose="02040503050406030204" pitchFamily="18" charset="0"/>
                    <a:cs typeface="Times New Roman" panose="02020603050405020304" pitchFamily="18" charset="0"/>
                  </a:rPr>
                  <a:t> LM</a:t>
                </a:r>
              </a:p>
              <a:p>
                <a:r>
                  <a:rPr lang="en-VN" sz="2800" dirty="0">
                    <a:latin typeface="Times New Roman" panose="02020603050405020304" pitchFamily="18" charset="0"/>
                    <a:cs typeface="Times New Roman" panose="02020603050405020304" pitchFamily="18" charset="0"/>
                  </a:rPr>
                  <a:t>Suy ra </a:t>
                </a:r>
                <a:r>
                  <a:rPr lang="en-VN" sz="2800" i="1" dirty="0">
                    <a:latin typeface="Times New Roman" panose="02020603050405020304" pitchFamily="18" charset="0"/>
                    <a:ea typeface="Cambria" panose="02040503050406030204" pitchFamily="18" charset="0"/>
                    <a:cs typeface="Times New Roman" panose="02020603050405020304" pitchFamily="18" charset="0"/>
                  </a:rPr>
                  <a:t>KL // MN</a:t>
                </a:r>
                <a:r>
                  <a:rPr lang="en-VN" sz="2800" dirty="0">
                    <a:latin typeface="Times New Roman" panose="02020603050405020304" pitchFamily="18" charset="0"/>
                    <a:ea typeface="Cambria" panose="02040503050406030204" pitchFamily="18" charset="0"/>
                    <a:cs typeface="Times New Roman" panose="02020603050405020304" pitchFamily="18" charset="0"/>
                  </a:rPr>
                  <a:t> </a:t>
                </a:r>
              </a:p>
            </p:txBody>
          </p:sp>
        </mc:Choice>
        <mc:Fallback xmlns="">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48860A-AC07-3244-8ADB-CEBFF931C24A}"/>
                  </a:ext>
                </a:extLst>
              </p:cNvPr>
              <p:cNvSpPr txBox="1">
                <a:spLocks noRot="1" noChangeAspect="1" noMove="1" noResize="1" noEditPoints="1" noAdjustHandles="1" noChangeArrowheads="1" noChangeShapeType="1" noTextEdit="1"/>
              </p:cNvSpPr>
              <p:nvPr/>
            </p:nvSpPr>
            <p:spPr>
              <a:xfrm>
                <a:off x="4395314" y="1715560"/>
                <a:ext cx="4159087" cy="954107"/>
              </a:xfrm>
              <a:prstGeom prst="rect">
                <a:avLst/>
              </a:prstGeom>
              <a:blipFill>
                <a:blip r:embed="rId2"/>
                <a:stretch>
                  <a:fillRect l="-2933" t="-6369" r="-2053" b="-16561"/>
                </a:stretch>
              </a:blipFill>
            </p:spPr>
            <p:txBody>
              <a:bodyPr/>
              <a:lstStyle/>
              <a:p>
                <a:r>
                  <a:rPr lang="en-US">
                    <a:noFill/>
                  </a:rPr>
                  <a:t> </a:t>
                </a:r>
              </a:p>
            </p:txBody>
          </p:sp>
        </mc:Fallback>
      </mc:AlternateContent>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34984298"/>
              </p:ext>
            </p:extLst>
          </p:nvPr>
        </p:nvGraphicFramePr>
        <p:xfrm>
          <a:off x="4876800" y="3392488"/>
          <a:ext cx="2616200" cy="838200"/>
        </p:xfrm>
        <a:graphic>
          <a:graphicData uri="http://schemas.openxmlformats.org/presentationml/2006/ole">
            <mc:AlternateContent xmlns:mc="http://schemas.openxmlformats.org/markup-compatibility/2006">
              <mc:Choice xmlns:v="urn:schemas-microsoft-com:vml" Requires="v">
                <p:oleObj name="Equation" r:id="rId3" imgW="2616120" imgH="838080" progId="Equation.DSMT4">
                  <p:embed/>
                </p:oleObj>
              </mc:Choice>
              <mc:Fallback>
                <p:oleObj name="Equation" r:id="rId3" imgW="2616120" imgH="838080" progId="Equation.DSMT4">
                  <p:embed/>
                  <p:pic>
                    <p:nvPicPr>
                      <p:cNvPr id="0" name=""/>
                      <p:cNvPicPr/>
                      <p:nvPr/>
                    </p:nvPicPr>
                    <p:blipFill>
                      <a:blip r:embed="rId4"/>
                      <a:stretch>
                        <a:fillRect/>
                      </a:stretch>
                    </p:blipFill>
                    <p:spPr>
                      <a:xfrm>
                        <a:off x="4876800" y="3392488"/>
                        <a:ext cx="2616200" cy="838200"/>
                      </a:xfrm>
                      <a:prstGeom prst="rect">
                        <a:avLst/>
                      </a:prstGeom>
                    </p:spPr>
                  </p:pic>
                </p:oleObj>
              </mc:Fallback>
            </mc:AlternateContent>
          </a:graphicData>
        </a:graphic>
      </p:graphicFrame>
      <p:pic>
        <p:nvPicPr>
          <p:cNvPr id="40" name="Picture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9B4BF9-DAEF-C145-BA98-6D6A83E06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83" y="1261447"/>
            <a:ext cx="4210244" cy="3274634"/>
          </a:xfrm>
          <a:prstGeom prst="rect">
            <a:avLst/>
          </a:prstGeom>
        </p:spPr>
      </p:pic>
      <p:pic>
        <p:nvPicPr>
          <p:cNvPr id="6"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517E73-E541-4DAB-B8F8-A4588F866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1257" y="4335065"/>
            <a:ext cx="611327" cy="611327"/>
          </a:xfrm>
          <a:prstGeom prst="rect">
            <a:avLst/>
          </a:prstGeom>
        </p:spPr>
      </p:pic>
    </p:spTree>
    <p:extLst>
      <p:ext uri="{BB962C8B-B14F-4D97-AF65-F5344CB8AC3E}">
        <p14:creationId xmlns:p14="http://schemas.microsoft.com/office/powerpoint/2010/main" val="179990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7" y="500639"/>
            <a:ext cx="5538349" cy="3692232"/>
          </a:xfrm>
          <a:prstGeom prst="rect">
            <a:avLst/>
          </a:prstGeom>
        </p:spPr>
      </p:pic>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3FD1CF-FD45-4F04-9447-4A0B19B39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16" y="1510264"/>
            <a:ext cx="7068437" cy="212297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8" y="2636044"/>
            <a:ext cx="2286000" cy="2286000"/>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71A05A6-1E70-453A-A673-F5D2DBF0B9B5}"/>
              </a:ext>
            </a:extLst>
          </p:cNvPr>
          <p:cNvSpPr/>
          <p:nvPr/>
        </p:nvSpPr>
        <p:spPr>
          <a:xfrm>
            <a:off x="1540961" y="1179997"/>
            <a:ext cx="2817631" cy="692497"/>
          </a:xfrm>
          <a:prstGeom prst="rect">
            <a:avLst/>
          </a:prstGeom>
          <a:noFill/>
        </p:spPr>
        <p:txBody>
          <a:bodyPr wrap="none" lIns="68580" tIns="34290" rIns="68580" bIns="34290">
            <a:spAutoFit/>
          </a:bodyPr>
          <a:lstStyle/>
          <a:p>
            <a:pPr algn="ctr"/>
            <a:r>
              <a:rPr lang="en-US"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4050" b="1" spc="38">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4"/>
            <a:ext cx="371475" cy="328613"/>
          </a:xfrm>
          <a:prstGeom prst="rect">
            <a:avLst/>
          </a:prstGeom>
        </p:spPr>
      </p:pic>
      <p:pic>
        <p:nvPicPr>
          <p:cNvPr id="30" name="Picture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0"/>
            <a:ext cx="371475" cy="328613"/>
          </a:xfrm>
          <a:prstGeom prst="rect">
            <a:avLst/>
          </a:prstGeom>
        </p:spPr>
      </p:pic>
      <p:pic>
        <p:nvPicPr>
          <p:cNvPr id="32"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7"/>
            <a:ext cx="371475" cy="328613"/>
          </a:xfrm>
          <a:prstGeom prst="rect">
            <a:avLst/>
          </a:prstGeom>
        </p:spPr>
      </p:pic>
      <p:pic>
        <p:nvPicPr>
          <p:cNvPr id="33" name="Picture 3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1"/>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7"/>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7"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19052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4631C0-1ECC-444D-96F3-8AA775ED12B9}"/>
              </a:ext>
            </a:extLst>
          </p:cNvPr>
          <p:cNvSpPr/>
          <p:nvPr/>
        </p:nvSpPr>
        <p:spPr>
          <a:xfrm>
            <a:off x="3787486" y="412549"/>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VD5:</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E70525-A896-0D4A-896B-4B258A5DAC5B}"/>
              </a:ext>
            </a:extLst>
          </p:cNvPr>
          <p:cNvSpPr txBox="1"/>
          <p:nvPr/>
        </p:nvSpPr>
        <p:spPr>
          <a:xfrm>
            <a:off x="4114800" y="948485"/>
            <a:ext cx="4876800" cy="2031325"/>
          </a:xfrm>
          <a:prstGeom prst="rect">
            <a:avLst/>
          </a:prstGeom>
          <a:noFill/>
        </p:spPr>
        <p:txBody>
          <a:bodyPr wrap="square" rtlCol="0">
            <a:spAutoFit/>
          </a:bodyPr>
          <a:lstStyle/>
          <a:p>
            <a:pPr algn="just">
              <a:lnSpc>
                <a:spcPct val="150000"/>
              </a:lnSpc>
              <a:spcAft>
                <a:spcPts val="1200"/>
              </a:spcAft>
            </a:pPr>
            <a:r>
              <a:rPr lang="en-VN" sz="2800">
                <a:latin typeface="Times New Roman" panose="02020603050405020304" pitchFamily="18" charset="0"/>
                <a:cs typeface="Times New Roman" panose="02020603050405020304" pitchFamily="18" charset="0"/>
              </a:rPr>
              <a:t>Trong </a:t>
            </a:r>
            <a:r>
              <a:rPr lang="en-VN" sz="2800" i="1">
                <a:latin typeface="Times New Roman" panose="02020603050405020304" pitchFamily="18" charset="0"/>
                <a:cs typeface="Times New Roman" panose="02020603050405020304" pitchFamily="18" charset="0"/>
              </a:rPr>
              <a:t>Hình 13</a:t>
            </a:r>
            <a:r>
              <a:rPr lang="en-VN" sz="2800">
                <a:latin typeface="Times New Roman" panose="02020603050405020304" pitchFamily="18" charset="0"/>
                <a:cs typeface="Times New Roman" panose="02020603050405020304" pitchFamily="18" charset="0"/>
              </a:rPr>
              <a:t>, cho biết </a:t>
            </a:r>
            <a:r>
              <a:rPr lang="en-VN" sz="2800" i="1">
                <a:latin typeface="Times New Roman" panose="02020603050405020304" pitchFamily="18" charset="0"/>
                <a:ea typeface="Cambria" panose="02040503050406030204" pitchFamily="18" charset="0"/>
                <a:cs typeface="Times New Roman" panose="02020603050405020304" pitchFamily="18" charset="0"/>
              </a:rPr>
              <a:t>AB = 4</a:t>
            </a:r>
            <a:r>
              <a:rPr lang="en-VN" sz="2800" i="1">
                <a:latin typeface="Times New Roman" panose="02020603050405020304" pitchFamily="18" charset="0"/>
                <a:cs typeface="Times New Roman" panose="02020603050405020304" pitchFamily="18" charset="0"/>
              </a:rPr>
              <a:t>, </a:t>
            </a:r>
            <a:r>
              <a:rPr lang="en-VN" sz="2800" i="1">
                <a:latin typeface="Times New Roman" panose="02020603050405020304" pitchFamily="18" charset="0"/>
                <a:ea typeface="Cambria" panose="02040503050406030204" pitchFamily="18" charset="0"/>
                <a:cs typeface="Times New Roman" panose="02020603050405020304" pitchFamily="18" charset="0"/>
              </a:rPr>
              <a:t>BC = 3, AM = 3, MN // BC. </a:t>
            </a:r>
            <a:r>
              <a:rPr lang="en-VN" sz="2800">
                <a:latin typeface="Times New Roman" panose="02020603050405020304" pitchFamily="18" charset="0"/>
                <a:cs typeface="Times New Roman" panose="02020603050405020304" pitchFamily="18" charset="0"/>
              </a:rPr>
              <a:t>Tính độ dài đoạn thẳng </a:t>
            </a:r>
            <a:r>
              <a:rPr lang="en-VN" sz="2800" i="1">
                <a:latin typeface="Times New Roman" panose="02020603050405020304" pitchFamily="18" charset="0"/>
                <a:ea typeface="Cambria" panose="02040503050406030204" pitchFamily="18" charset="0"/>
                <a:cs typeface="Times New Roman" panose="02020603050405020304" pitchFamily="18" charset="0"/>
              </a:rPr>
              <a:t>MN</a:t>
            </a:r>
            <a:r>
              <a:rPr lang="en-VN" sz="2800">
                <a:latin typeface="Times New Roman" panose="02020603050405020304" pitchFamily="18" charset="0"/>
                <a:cs typeface="Times New Roman" panose="02020603050405020304" pitchFamily="18" charset="0"/>
              </a:rPr>
              <a:t>.</a:t>
            </a:r>
          </a:p>
        </p:txBody>
      </p:sp>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DE2210-11B3-C34B-9739-46A59803B368}"/>
              </a:ext>
            </a:extLst>
          </p:cNvPr>
          <p:cNvSpPr/>
          <p:nvPr/>
        </p:nvSpPr>
        <p:spPr>
          <a:xfrm rot="19998123">
            <a:off x="-1989993" y="-258811"/>
            <a:ext cx="6230852" cy="7884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nvGrpSpPr>
          <p:cNvPr id="11" name="Group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103734-3E1B-FA48-B772-6F5B860077BD}"/>
              </a:ext>
            </a:extLst>
          </p:cNvPr>
          <p:cNvGrpSpPr/>
          <p:nvPr/>
        </p:nvGrpSpPr>
        <p:grpSpPr>
          <a:xfrm>
            <a:off x="-132165" y="271635"/>
            <a:ext cx="3182281" cy="584775"/>
            <a:chOff x="152400" y="786484"/>
            <a:chExt cx="3182281" cy="584775"/>
          </a:xfrm>
        </p:grpSpPr>
        <p:sp>
          <p:nvSpPr>
            <p:cNvPr id="12" name="TextBox 11">
              <a:extLst>
                <a:ext uri="{FF2B5EF4-FFF2-40B4-BE49-F238E27FC236}">
                  <a16:creationId xmlns:a16="http://schemas.microsoft.com/office/drawing/2014/main" id="{531B593B-E1BF-2E40-B28B-342C9A3FAD10}"/>
                </a:ext>
              </a:extLst>
            </p:cNvPr>
            <p:cNvSpPr txBox="1"/>
            <p:nvPr/>
          </p:nvSpPr>
          <p:spPr>
            <a:xfrm>
              <a:off x="152400" y="786484"/>
              <a:ext cx="3182281" cy="584775"/>
            </a:xfrm>
            <a:custGeom>
              <a:avLst/>
              <a:gdLst>
                <a:gd name="connsiteX0" fmla="*/ 0 w 3182281"/>
                <a:gd name="connsiteY0" fmla="*/ 0 h 584775"/>
                <a:gd name="connsiteX1" fmla="*/ 498557 w 3182281"/>
                <a:gd name="connsiteY1" fmla="*/ 0 h 584775"/>
                <a:gd name="connsiteX2" fmla="*/ 933469 w 3182281"/>
                <a:gd name="connsiteY2" fmla="*/ 0 h 584775"/>
                <a:gd name="connsiteX3" fmla="*/ 1527495 w 3182281"/>
                <a:gd name="connsiteY3" fmla="*/ 0 h 584775"/>
                <a:gd name="connsiteX4" fmla="*/ 2026052 w 3182281"/>
                <a:gd name="connsiteY4" fmla="*/ 0 h 584775"/>
                <a:gd name="connsiteX5" fmla="*/ 2524610 w 3182281"/>
                <a:gd name="connsiteY5" fmla="*/ 0 h 584775"/>
                <a:gd name="connsiteX6" fmla="*/ 3182281 w 3182281"/>
                <a:gd name="connsiteY6" fmla="*/ 0 h 584775"/>
                <a:gd name="connsiteX7" fmla="*/ 3182281 w 3182281"/>
                <a:gd name="connsiteY7" fmla="*/ 584775 h 584775"/>
                <a:gd name="connsiteX8" fmla="*/ 2651901 w 3182281"/>
                <a:gd name="connsiteY8" fmla="*/ 584775 h 584775"/>
                <a:gd name="connsiteX9" fmla="*/ 2216989 w 3182281"/>
                <a:gd name="connsiteY9" fmla="*/ 584775 h 584775"/>
                <a:gd name="connsiteX10" fmla="*/ 1686609 w 3182281"/>
                <a:gd name="connsiteY10" fmla="*/ 584775 h 584775"/>
                <a:gd name="connsiteX11" fmla="*/ 1156229 w 3182281"/>
                <a:gd name="connsiteY11" fmla="*/ 584775 h 584775"/>
                <a:gd name="connsiteX12" fmla="*/ 657671 w 3182281"/>
                <a:gd name="connsiteY12" fmla="*/ 584775 h 584775"/>
                <a:gd name="connsiteX13" fmla="*/ 0 w 3182281"/>
                <a:gd name="connsiteY13" fmla="*/ 584775 h 584775"/>
                <a:gd name="connsiteX14" fmla="*/ 0 w 3182281"/>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2281" h="584775" extrusionOk="0">
                  <a:moveTo>
                    <a:pt x="0" y="0"/>
                  </a:moveTo>
                  <a:cubicBezTo>
                    <a:pt x="151266" y="-50298"/>
                    <a:pt x="268449" y="32287"/>
                    <a:pt x="498557" y="0"/>
                  </a:cubicBezTo>
                  <a:cubicBezTo>
                    <a:pt x="728665" y="-32287"/>
                    <a:pt x="776669" y="461"/>
                    <a:pt x="933469" y="0"/>
                  </a:cubicBezTo>
                  <a:cubicBezTo>
                    <a:pt x="1090269" y="-461"/>
                    <a:pt x="1310499" y="30548"/>
                    <a:pt x="1527495" y="0"/>
                  </a:cubicBezTo>
                  <a:cubicBezTo>
                    <a:pt x="1744491" y="-30548"/>
                    <a:pt x="1905151" y="40635"/>
                    <a:pt x="2026052" y="0"/>
                  </a:cubicBezTo>
                  <a:cubicBezTo>
                    <a:pt x="2146953" y="-40635"/>
                    <a:pt x="2399816" y="2319"/>
                    <a:pt x="2524610" y="0"/>
                  </a:cubicBezTo>
                  <a:cubicBezTo>
                    <a:pt x="2649404" y="-2319"/>
                    <a:pt x="2960940" y="77422"/>
                    <a:pt x="3182281" y="0"/>
                  </a:cubicBezTo>
                  <a:cubicBezTo>
                    <a:pt x="3232150" y="282673"/>
                    <a:pt x="3164355" y="341227"/>
                    <a:pt x="3182281" y="584775"/>
                  </a:cubicBezTo>
                  <a:cubicBezTo>
                    <a:pt x="2979650" y="593782"/>
                    <a:pt x="2859888" y="522000"/>
                    <a:pt x="2651901" y="584775"/>
                  </a:cubicBezTo>
                  <a:cubicBezTo>
                    <a:pt x="2443914" y="647550"/>
                    <a:pt x="2353044" y="554624"/>
                    <a:pt x="2216989" y="584775"/>
                  </a:cubicBezTo>
                  <a:cubicBezTo>
                    <a:pt x="2080934" y="614926"/>
                    <a:pt x="1894415" y="541818"/>
                    <a:pt x="1686609" y="584775"/>
                  </a:cubicBezTo>
                  <a:cubicBezTo>
                    <a:pt x="1478803" y="627732"/>
                    <a:pt x="1325795" y="574419"/>
                    <a:pt x="1156229" y="584775"/>
                  </a:cubicBezTo>
                  <a:cubicBezTo>
                    <a:pt x="986663" y="595131"/>
                    <a:pt x="884303" y="567729"/>
                    <a:pt x="657671" y="584775"/>
                  </a:cubicBezTo>
                  <a:cubicBezTo>
                    <a:pt x="431039" y="601821"/>
                    <a:pt x="205677" y="511999"/>
                    <a:pt x="0" y="584775"/>
                  </a:cubicBezTo>
                  <a:cubicBezTo>
                    <a:pt x="-55378" y="456293"/>
                    <a:pt x="11508" y="250004"/>
                    <a:pt x="0" y="0"/>
                  </a:cubicBezTo>
                  <a:close/>
                </a:path>
              </a:pathLst>
            </a:custGeom>
            <a:noFill/>
            <a:ln>
              <a:no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VN" sz="3200" b="1" i="1">
                  <a:solidFill>
                    <a:srgbClr val="0000FF"/>
                  </a:solidFill>
                  <a:latin typeface="Times New Roman" panose="02020603050405020304" pitchFamily="18" charset="0"/>
                  <a:cs typeface="Times New Roman" panose="02020603050405020304" pitchFamily="18" charset="0"/>
                </a:rPr>
                <a:t>3. Hệ quả Thalès</a:t>
              </a:r>
            </a:p>
          </p:txBody>
        </p:sp>
        <p:cxnSp>
          <p:nvCxnSpPr>
            <p:cNvPr id="13" name="Straight Connector 12">
              <a:extLst>
                <a:ext uri="{FF2B5EF4-FFF2-40B4-BE49-F238E27FC236}">
                  <a16:creationId xmlns:a16="http://schemas.microsoft.com/office/drawing/2014/main" id="{A232ACA5-FAD1-B643-9ABE-491FA87772ED}"/>
                </a:ext>
              </a:extLst>
            </p:cNvPr>
            <p:cNvCxnSpPr>
              <a:cxnSpLocks/>
            </p:cNvCxnSpPr>
            <p:nvPr/>
          </p:nvCxnSpPr>
          <p:spPr>
            <a:xfrm>
              <a:off x="261663" y="1371259"/>
              <a:ext cx="2862537"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0A07FC-CFE0-2948-BF2A-EDA23542322D}"/>
              </a:ext>
            </a:extLst>
          </p:cNvPr>
          <p:cNvSpPr txBox="1"/>
          <p:nvPr/>
        </p:nvSpPr>
        <p:spPr>
          <a:xfrm>
            <a:off x="741300" y="4083536"/>
            <a:ext cx="1735909" cy="523220"/>
          </a:xfrm>
          <a:prstGeom prst="rect">
            <a:avLst/>
          </a:prstGeom>
          <a:noFill/>
        </p:spPr>
        <p:txBody>
          <a:bodyPr wrap="square">
            <a:spAutoFit/>
          </a:bodyPr>
          <a:lstStyle/>
          <a:p>
            <a:r>
              <a:rPr lang="en-VN" sz="2800" i="1">
                <a:latin typeface="Times New Roman" panose="02020603050405020304" pitchFamily="18" charset="0"/>
                <a:cs typeface="Times New Roman" panose="02020603050405020304" pitchFamily="18" charset="0"/>
              </a:rPr>
              <a:t>Hình 13</a:t>
            </a:r>
            <a:endParaRPr lang="en-VN" sz="2800"/>
          </a:p>
        </p:txBody>
      </p:sp>
      <mc:AlternateContent xmlns:mc="http://schemas.openxmlformats.org/markup-compatibility/2006" xmlns:a14="http://schemas.microsoft.com/office/drawing/2010/main">
        <mc:Choice Requires="a14">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8E57E4-AFCE-B74F-9A94-A9F41BCE883F}"/>
                  </a:ext>
                </a:extLst>
              </p:cNvPr>
              <p:cNvSpPr txBox="1"/>
              <p:nvPr/>
            </p:nvSpPr>
            <p:spPr>
              <a:xfrm>
                <a:off x="4076700" y="1026819"/>
                <a:ext cx="4876800" cy="3171446"/>
              </a:xfrm>
              <a:prstGeom prst="rect">
                <a:avLst/>
              </a:prstGeom>
              <a:noFill/>
            </p:spPr>
            <p:txBody>
              <a:bodyPr wrap="square" rtlCol="0">
                <a:spAutoFit/>
              </a:bodyPr>
              <a:lstStyle/>
              <a:p>
                <a:pPr algn="just">
                  <a:lnSpc>
                    <a:spcPct val="150000"/>
                  </a:lnSpc>
                  <a:spcAft>
                    <a:spcPts val="1200"/>
                  </a:spcAft>
                </a:pPr>
                <a:r>
                  <a:rPr lang="en-US" sz="2800">
                    <a:latin typeface="Times New Roman" panose="02020603050405020304" pitchFamily="18" charset="0"/>
                    <a:cs typeface="Times New Roman" panose="02020603050405020304" pitchFamily="18" charset="0"/>
                  </a:rPr>
                  <a:t>Xét </a:t>
                </a:r>
                <a:r>
                  <a:rPr lang="en-US" sz="2800" i="1">
                    <a:latin typeface="Times New Roman" panose="02020603050405020304" pitchFamily="18" charset="0"/>
                    <a:cs typeface="Times New Roman" panose="02020603050405020304" pitchFamily="18" charset="0"/>
                    <a:sym typeface="Symbol" panose="05050102010706020507" pitchFamily="18" charset="2"/>
                  </a:rPr>
                  <a:t>ABC</a:t>
                </a:r>
                <a:r>
                  <a:rPr lang="en-US" sz="2800">
                    <a:latin typeface="Times New Roman" panose="02020603050405020304" pitchFamily="18" charset="0"/>
                    <a:cs typeface="Times New Roman" panose="02020603050405020304" pitchFamily="18" charset="0"/>
                  </a:rPr>
                  <a:t> với </a:t>
                </a:r>
                <a:r>
                  <a:rPr lang="en-US" sz="2800" i="1">
                    <a:latin typeface="Times New Roman" panose="02020603050405020304" pitchFamily="18" charset="0"/>
                    <a:cs typeface="Times New Roman" panose="02020603050405020304" pitchFamily="18" charset="0"/>
                  </a:rPr>
                  <a:t>MN // BC, </a:t>
                </a:r>
                <a:r>
                  <a:rPr lang="en-US" sz="2800">
                    <a:latin typeface="Times New Roman" panose="02020603050405020304" pitchFamily="18" charset="0"/>
                    <a:cs typeface="Times New Roman" panose="02020603050405020304" pitchFamily="18" charset="0"/>
                  </a:rPr>
                  <a:t>có</a:t>
                </a:r>
                <a:r>
                  <a:rPr lang="en-US" sz="2800" i="1">
                    <a:latin typeface="Times New Roman" panose="02020603050405020304" pitchFamily="18" charset="0"/>
                    <a:cs typeface="Times New Roman" panose="02020603050405020304" pitchFamily="18" charset="0"/>
                  </a:rPr>
                  <a:t>:</a:t>
                </a:r>
              </a:p>
              <a:p>
                <a:pPr algn="just">
                  <a:lnSpc>
                    <a:spcPct val="150000"/>
                  </a:lnSpc>
                  <a:spcAft>
                    <a:spcPts val="1200"/>
                  </a:spcAft>
                </a:pPr>
                <a14:m>
                  <m:oMathPara xmlns:m="http://schemas.openxmlformats.org/officeDocument/2006/math">
                    <m:oMathParaPr>
                      <m:jc m:val="center"/>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ệ </m:t>
                      </m:r>
                      <m:r>
                        <m:rPr>
                          <m:nor/>
                        </m:rPr>
                        <a:rPr lang="en-VN" sz="2800">
                          <a:latin typeface="Times New Roman" panose="02020603050405020304" pitchFamily="18" charset="0"/>
                          <a:cs typeface="Times New Roman" panose="02020603050405020304" pitchFamily="18" charset="0"/>
                        </a:rPr>
                        <m:t>qu</m:t>
                      </m:r>
                      <m:r>
                        <m:rPr>
                          <m:nor/>
                        </m:rPr>
                        <a:rPr lang="en-VN" sz="2800">
                          <a:latin typeface="Times New Roman" panose="02020603050405020304" pitchFamily="18" charset="0"/>
                          <a:cs typeface="Times New Roman" panose="02020603050405020304" pitchFamily="18" charset="0"/>
                        </a:rPr>
                        <m:t>ả </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Thal</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è</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s</m:t>
                      </m:r>
                      <m:r>
                        <m:rPr>
                          <m:nor/>
                        </m:rPr>
                        <a:rPr lang="en-VN" sz="2800">
                          <a:latin typeface="Times New Roman" panose="02020603050405020304" pitchFamily="18" charset="0"/>
                          <a:ea typeface="Cambria" panose="02040503050406030204" pitchFamily="18" charset="0"/>
                          <a:cs typeface="Times New Roman" panose="02020603050405020304" pitchFamily="18" charset="0"/>
                        </a:rPr>
                        <m:t>)</m:t>
                      </m:r>
                    </m:oMath>
                  </m:oMathPara>
                </a14:m>
                <a:endParaRPr lang="en-US" sz="280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200"/>
                  </a:spcAft>
                </a:pPr>
                <a14:m>
                  <m:oMathPara xmlns:m="http://schemas.openxmlformats.org/officeDocument/2006/math">
                    <m:oMathParaPr>
                      <m:jc m:val="left"/>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Thay</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s</m:t>
                      </m:r>
                      <m:r>
                        <m:rPr>
                          <m:nor/>
                        </m:rPr>
                        <a:rPr lang="en-VN" sz="2800" smtClean="0">
                          <a:latin typeface="Times New Roman" panose="02020603050405020304" pitchFamily="18" charset="0"/>
                          <a:cs typeface="Times New Roman" panose="02020603050405020304" pitchFamily="18" charset="0"/>
                        </a:rPr>
                        <m:t>ố:</m:t>
                      </m:r>
                    </m:oMath>
                  </m:oMathPara>
                </a14:m>
                <a:endParaRPr lang="vi-VN" sz="28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         Suy ra </a:t>
                </a:r>
                <a:r>
                  <a:rPr lang="en-US" sz="2800" i="1">
                    <a:latin typeface="Times New Roman" panose="02020603050405020304" pitchFamily="18" charset="0"/>
                    <a:cs typeface="Times New Roman" panose="02020603050405020304" pitchFamily="18" charset="0"/>
                  </a:rPr>
                  <a:t>MN</a:t>
                </a:r>
                <a:r>
                  <a:rPr lang="en-US" sz="2800">
                    <a:latin typeface="Times New Roman" panose="02020603050405020304" pitchFamily="18" charset="0"/>
                    <a:cs typeface="Times New Roman" panose="02020603050405020304" pitchFamily="18" charset="0"/>
                  </a:rPr>
                  <a:t> =         = 2.25</a:t>
                </a:r>
                <a:endParaRPr lang="en-VN" sz="2800">
                  <a:latin typeface="Times New Roman" panose="02020603050405020304" pitchFamily="18" charset="0"/>
                  <a:cs typeface="Times New Roman" panose="02020603050405020304" pitchFamily="18" charset="0"/>
                </a:endParaRPr>
              </a:p>
            </p:txBody>
          </p:sp>
        </mc:Choice>
        <mc:Fallback xmlns="">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8E57E4-AFCE-B74F-9A94-A9F41BCE883F}"/>
                  </a:ext>
                </a:extLst>
              </p:cNvPr>
              <p:cNvSpPr txBox="1">
                <a:spLocks noRot="1" noChangeAspect="1" noMove="1" noResize="1" noEditPoints="1" noAdjustHandles="1" noChangeArrowheads="1" noChangeShapeType="1" noTextEdit="1"/>
              </p:cNvSpPr>
              <p:nvPr/>
            </p:nvSpPr>
            <p:spPr>
              <a:xfrm>
                <a:off x="4076700" y="1026819"/>
                <a:ext cx="4876800" cy="3171446"/>
              </a:xfrm>
              <a:prstGeom prst="rect">
                <a:avLst/>
              </a:prstGeom>
              <a:blipFill>
                <a:blip r:embed="rId3"/>
                <a:stretch>
                  <a:fillRect l="-2625" b="-1919"/>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9217E5-D931-0340-B5EC-5C7DD850F934}"/>
              </a:ext>
            </a:extLst>
          </p:cNvPr>
          <p:cNvPicPr>
            <a:picLocks noChangeAspect="1"/>
          </p:cNvPicPr>
          <p:nvPr/>
        </p:nvPicPr>
        <p:blipFill rotWithShape="1">
          <a:blip r:embed="rId4">
            <a:extLst>
              <a:ext uri="{28A0092B-C50C-407E-A947-70E740481C1C}">
                <a14:useLocalDpi xmlns:a14="http://schemas.microsoft.com/office/drawing/2010/main" val="0"/>
              </a:ext>
            </a:extLst>
          </a:blip>
          <a:srcRect l="13619"/>
          <a:stretch/>
        </p:blipFill>
        <p:spPr>
          <a:xfrm>
            <a:off x="186179" y="1083335"/>
            <a:ext cx="2560243" cy="3067044"/>
          </a:xfrm>
          <a:prstGeom prst="rect">
            <a:avLst/>
          </a:prstGeom>
        </p:spPr>
      </p:pic>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50561485"/>
              </p:ext>
            </p:extLst>
          </p:nvPr>
        </p:nvGraphicFramePr>
        <p:xfrm>
          <a:off x="4604657" y="1854485"/>
          <a:ext cx="1676400" cy="838200"/>
        </p:xfrm>
        <a:graphic>
          <a:graphicData uri="http://schemas.openxmlformats.org/presentationml/2006/ole">
            <mc:AlternateContent xmlns:mc="http://schemas.openxmlformats.org/markup-compatibility/2006">
              <mc:Choice xmlns:v="urn:schemas-microsoft-com:vml" Requires="v">
                <p:oleObj name="Equation" r:id="rId5" imgW="1676160" imgH="838080" progId="Equation.DSMT4">
                  <p:embed/>
                </p:oleObj>
              </mc:Choice>
              <mc:Fallback>
                <p:oleObj name="Equation" r:id="rId5" imgW="1676160" imgH="838080" progId="Equation.DSMT4">
                  <p:embed/>
                  <p:pic>
                    <p:nvPicPr>
                      <p:cNvPr id="0" name=""/>
                      <p:cNvPicPr/>
                      <p:nvPr/>
                    </p:nvPicPr>
                    <p:blipFill>
                      <a:blip r:embed="rId6"/>
                      <a:stretch>
                        <a:fillRect/>
                      </a:stretch>
                    </p:blipFill>
                    <p:spPr>
                      <a:xfrm>
                        <a:off x="4604657" y="1854485"/>
                        <a:ext cx="1676400" cy="838200"/>
                      </a:xfrm>
                      <a:prstGeom prst="rect">
                        <a:avLst/>
                      </a:prstGeom>
                    </p:spPr>
                  </p:pic>
                </p:oleObj>
              </mc:Fallback>
            </mc:AlternateContent>
          </a:graphicData>
        </a:graphic>
      </p:graphicFrame>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67908343"/>
              </p:ext>
            </p:extLst>
          </p:nvPr>
        </p:nvGraphicFramePr>
        <p:xfrm>
          <a:off x="5886450" y="2639044"/>
          <a:ext cx="1257300" cy="838200"/>
        </p:xfrm>
        <a:graphic>
          <a:graphicData uri="http://schemas.openxmlformats.org/presentationml/2006/ole">
            <mc:AlternateContent xmlns:mc="http://schemas.openxmlformats.org/markup-compatibility/2006">
              <mc:Choice xmlns:v="urn:schemas-microsoft-com:vml" Requires="v">
                <p:oleObj name="Equation" r:id="rId7" imgW="1257120" imgH="838080" progId="Equation.DSMT4">
                  <p:embed/>
                </p:oleObj>
              </mc:Choice>
              <mc:Fallback>
                <p:oleObj name="Equation" r:id="rId7" imgW="1257120" imgH="838080" progId="Equation.DSMT4">
                  <p:embed/>
                  <p:pic>
                    <p:nvPicPr>
                      <p:cNvPr id="0" name=""/>
                      <p:cNvPicPr/>
                      <p:nvPr/>
                    </p:nvPicPr>
                    <p:blipFill>
                      <a:blip r:embed="rId8"/>
                      <a:stretch>
                        <a:fillRect/>
                      </a:stretch>
                    </p:blipFill>
                    <p:spPr>
                      <a:xfrm>
                        <a:off x="5886450" y="2639044"/>
                        <a:ext cx="1257300" cy="838200"/>
                      </a:xfrm>
                      <a:prstGeom prst="rect">
                        <a:avLst/>
                      </a:prstGeom>
                    </p:spPr>
                  </p:pic>
                </p:oleObj>
              </mc:Fallback>
            </mc:AlternateContent>
          </a:graphicData>
        </a:graphic>
      </p:graphicFrame>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90827932"/>
              </p:ext>
            </p:extLst>
          </p:nvPr>
        </p:nvGraphicFramePr>
        <p:xfrm>
          <a:off x="6923978" y="3373642"/>
          <a:ext cx="508000" cy="825500"/>
        </p:xfrm>
        <a:graphic>
          <a:graphicData uri="http://schemas.openxmlformats.org/presentationml/2006/ole">
            <mc:AlternateContent xmlns:mc="http://schemas.openxmlformats.org/markup-compatibility/2006">
              <mc:Choice xmlns:v="urn:schemas-microsoft-com:vml" Requires="v">
                <p:oleObj name="Equation" r:id="rId9" imgW="507960" imgH="825480" progId="Equation.DSMT4">
                  <p:embed/>
                </p:oleObj>
              </mc:Choice>
              <mc:Fallback>
                <p:oleObj name="Equation" r:id="rId9" imgW="507960" imgH="825480" progId="Equation.DSMT4">
                  <p:embed/>
                  <p:pic>
                    <p:nvPicPr>
                      <p:cNvPr id="0" name=""/>
                      <p:cNvPicPr/>
                      <p:nvPr/>
                    </p:nvPicPr>
                    <p:blipFill>
                      <a:blip r:embed="rId10"/>
                      <a:stretch>
                        <a:fillRect/>
                      </a:stretch>
                    </p:blipFill>
                    <p:spPr>
                      <a:xfrm>
                        <a:off x="6923978" y="3373642"/>
                        <a:ext cx="508000" cy="825500"/>
                      </a:xfrm>
                      <a:prstGeom prst="rect">
                        <a:avLst/>
                      </a:prstGeom>
                    </p:spPr>
                  </p:pic>
                </p:oleObj>
              </mc:Fallback>
            </mc:AlternateContent>
          </a:graphicData>
        </a:graphic>
      </p:graphicFrame>
    </p:spTree>
    <p:extLst>
      <p:ext uri="{BB962C8B-B14F-4D97-AF65-F5344CB8AC3E}">
        <p14:creationId xmlns:p14="http://schemas.microsoft.com/office/powerpoint/2010/main" val="297448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dissolve">
                                      <p:cBhvr>
                                        <p:cTn id="17" dur="500"/>
                                        <p:tgtEl>
                                          <p:spTgt spid="16">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dissolve">
                                      <p:cBhvr>
                                        <p:cTn id="23" dur="500"/>
                                        <p:tgtEl>
                                          <p:spTgt spid="16">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dissolve">
                                      <p:cBhvr>
                                        <p:cTn id="26" dur="500"/>
                                        <p:tgtEl>
                                          <p:spTgt spid="16">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dissolve">
                                      <p:cBhvr>
                                        <p:cTn id="34" dur="500"/>
                                        <p:tgtEl>
                                          <p:spTgt spid="16">
                                            <p:txEl>
                                              <p:pRg st="3" end="3"/>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err="1">
                <a:solidFill>
                  <a:srgbClr val="FF0000"/>
                </a:solidFill>
                <a:latin typeface="Times New Roman" panose="02020603050405020304" pitchFamily="18" charset="0"/>
                <a:ea typeface="Calibri" panose="020F0502020204030204" pitchFamily="34" charset="0"/>
              </a:rPr>
              <a:t>Luyện</a:t>
            </a:r>
            <a:r>
              <a:rPr lang="en-US" sz="4500" b="1">
                <a:solidFill>
                  <a:srgbClr val="FF0000"/>
                </a:solidFill>
                <a:latin typeface="Times New Roman" panose="02020603050405020304" pitchFamily="18" charset="0"/>
                <a:ea typeface="Calibri" panose="020F0502020204030204" pitchFamily="34" charset="0"/>
              </a:rPr>
              <a:t> </a:t>
            </a:r>
            <a:r>
              <a:rPr lang="en-US" sz="4500" b="1" err="1">
                <a:solidFill>
                  <a:srgbClr val="FF0000"/>
                </a:solidFill>
                <a:latin typeface="Times New Roman" panose="02020603050405020304" pitchFamily="18" charset="0"/>
                <a:ea typeface="Calibri" panose="020F0502020204030204" pitchFamily="34" charset="0"/>
              </a:rPr>
              <a:t>tập</a:t>
            </a:r>
            <a:endParaRPr lang="en-US" sz="450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F4E340-4724-AC4A-B6B6-9C6E4A9BA043}"/>
              </a:ext>
            </a:extLst>
          </p:cNvPr>
          <p:cNvSpPr/>
          <p:nvPr/>
        </p:nvSpPr>
        <p:spPr>
          <a:xfrm>
            <a:off x="457200" y="4381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6D23B9-223B-AE41-995C-DEF6DCC5BEE3}"/>
              </a:ext>
            </a:extLst>
          </p:cNvPr>
          <p:cNvSpPr txBox="1"/>
          <p:nvPr/>
        </p:nvSpPr>
        <p:spPr>
          <a:xfrm>
            <a:off x="152400" y="898062"/>
            <a:ext cx="8839200" cy="2831544"/>
          </a:xfrm>
          <a:prstGeom prst="rect">
            <a:avLst/>
          </a:prstGeom>
          <a:noFill/>
        </p:spPr>
        <p:txBody>
          <a:bodyPr wrap="square" rtlCol="0">
            <a:spAutoFit/>
          </a:bodyPr>
          <a:lstStyle/>
          <a:p>
            <a:pPr algn="just">
              <a:lnSpc>
                <a:spcPct val="150000"/>
              </a:lnSpc>
              <a:spcAft>
                <a:spcPts val="1200"/>
              </a:spcAft>
            </a:pPr>
            <a:r>
              <a:rPr lang="en-VN" sz="2800" dirty="0">
                <a:latin typeface="Times New Roman" panose="02020603050405020304" pitchFamily="18" charset="0"/>
                <a:cs typeface="Times New Roman" panose="02020603050405020304" pitchFamily="18" charset="0"/>
              </a:rPr>
              <a:t>Cho hình thang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ABCD</a:t>
            </a:r>
            <a:r>
              <a:rPr lang="en-VN" sz="2800" dirty="0">
                <a:latin typeface="Times New Roman" panose="02020603050405020304" pitchFamily="18" charset="0"/>
                <a:cs typeface="Times New Roman" panose="02020603050405020304" pitchFamily="18" charset="0"/>
              </a:rPr>
              <a:t> với hai đáy là </a:t>
            </a:r>
            <a:r>
              <a:rPr lang="en-VN" sz="2800" i="1" dirty="0">
                <a:latin typeface="Times New Roman" panose="02020603050405020304" pitchFamily="18" charset="0"/>
                <a:ea typeface="Cambria" panose="02040503050406030204" pitchFamily="18" charset="0"/>
                <a:cs typeface="Times New Roman" panose="02020603050405020304" pitchFamily="18" charset="0"/>
              </a:rPr>
              <a:t>AB</a:t>
            </a:r>
            <a:r>
              <a:rPr lang="en-VN" sz="2800" i="1" dirty="0">
                <a:latin typeface="Times New Roman" panose="02020603050405020304" pitchFamily="18" charset="0"/>
                <a:cs typeface="Times New Roman" panose="02020603050405020304" pitchFamily="18" charset="0"/>
              </a:rPr>
              <a:t> </a:t>
            </a:r>
            <a:r>
              <a:rPr lang="en-VN" sz="2800" dirty="0">
                <a:latin typeface="Times New Roman" panose="02020603050405020304" pitchFamily="18" charset="0"/>
                <a:cs typeface="Times New Roman" panose="02020603050405020304" pitchFamily="18" charset="0"/>
              </a:rPr>
              <a:t>và </a:t>
            </a:r>
            <a:r>
              <a:rPr lang="en-VN" sz="2800" i="1" dirty="0">
                <a:latin typeface="Times New Roman" panose="02020603050405020304" pitchFamily="18" charset="0"/>
                <a:ea typeface="Cambria" panose="02040503050406030204" pitchFamily="18" charset="0"/>
                <a:cs typeface="Times New Roman" panose="02020603050405020304" pitchFamily="18" charset="0"/>
              </a:rPr>
              <a:t>CD</a:t>
            </a:r>
            <a:r>
              <a:rPr lang="en-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a:t>
            </a:r>
            <a:r>
              <a:rPr lang="en-VN" sz="2800" dirty="0">
                <a:latin typeface="Times New Roman" panose="02020603050405020304" pitchFamily="18" charset="0"/>
                <a:cs typeface="Times New Roman" panose="02020603050405020304" pitchFamily="18" charset="0"/>
              </a:rPr>
              <a:t>ai đường chéo cắt nhau 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 Đường thẳng qua </a:t>
            </a:r>
            <a:r>
              <a:rPr lang="en-VN" sz="2800" i="1" dirty="0">
                <a:latin typeface="Times New Roman" panose="02020603050405020304" pitchFamily="18" charset="0"/>
                <a:ea typeface="Cambria" panose="020405030504060302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 và song song với hai đáy lần lượt cắt </a:t>
            </a:r>
            <a:r>
              <a:rPr lang="en-VN" sz="2800" i="1" dirty="0">
                <a:latin typeface="Times New Roman" panose="02020603050405020304" pitchFamily="18" charset="0"/>
                <a:ea typeface="Cambria" panose="02040503050406030204" pitchFamily="18" charset="0"/>
                <a:cs typeface="Times New Roman" panose="02020603050405020304" pitchFamily="18" charset="0"/>
              </a:rPr>
              <a:t>AB</a:t>
            </a:r>
            <a:r>
              <a:rPr lang="en-VN" sz="2800" dirty="0">
                <a:latin typeface="Times New Roman" panose="02020603050405020304" pitchFamily="18" charset="0"/>
                <a:cs typeface="Times New Roman" panose="02020603050405020304" pitchFamily="18" charset="0"/>
              </a:rPr>
              <a:t> và </a:t>
            </a:r>
            <a:r>
              <a:rPr lang="en-VN" sz="2800" i="1" dirty="0">
                <a:latin typeface="Times New Roman" panose="02020603050405020304" pitchFamily="18" charset="0"/>
                <a:ea typeface="Cambria" panose="02040503050406030204" pitchFamily="18" charset="0"/>
                <a:cs typeface="Times New Roman" panose="02020603050405020304" pitchFamily="18" charset="0"/>
              </a:rPr>
              <a:t>BC</a:t>
            </a:r>
            <a:r>
              <a:rPr lang="en-VN" sz="2800" dirty="0">
                <a:latin typeface="Times New Roman" panose="02020603050405020304" pitchFamily="18" charset="0"/>
                <a:cs typeface="Times New Roman" panose="02020603050405020304" pitchFamily="18" charset="0"/>
              </a:rPr>
              <a:t> tại </a:t>
            </a:r>
            <a:r>
              <a:rPr lang="en-VN" sz="2800" i="1" dirty="0">
                <a:latin typeface="Times New Roman" panose="02020603050405020304" pitchFamily="18" charset="0"/>
                <a:ea typeface="Cambria" panose="02040503050406030204" pitchFamily="18" charset="0"/>
                <a:cs typeface="Times New Roman" panose="02020603050405020304" pitchFamily="18" charset="0"/>
              </a:rPr>
              <a:t>M, N</a:t>
            </a:r>
            <a:r>
              <a:rPr lang="en-VN" sz="2800" dirty="0">
                <a:latin typeface="Times New Roman" panose="02020603050405020304" pitchFamily="18" charset="0"/>
                <a:cs typeface="Times New Roman" panose="02020603050405020304" pitchFamily="18" charset="0"/>
              </a:rPr>
              <a:t>. Chứng </a:t>
            </a:r>
            <a:r>
              <a:rPr lang="en-VN" sz="2800">
                <a:latin typeface="Times New Roman" panose="02020603050405020304" pitchFamily="18" charset="0"/>
                <a:cs typeface="Times New Roman" panose="02020603050405020304" pitchFamily="18" charset="0"/>
              </a:rPr>
              <a:t>minh:</a:t>
            </a:r>
            <a:endParaRPr lang="en-US" sz="2800">
              <a:latin typeface="Times New Roman" panose="02020603050405020304" pitchFamily="18" charset="0"/>
              <a:cs typeface="Times New Roman" panose="02020603050405020304" pitchFamily="18" charset="0"/>
            </a:endParaRPr>
          </a:p>
          <a:p>
            <a:pPr algn="just">
              <a:lnSpc>
                <a:spcPct val="150000"/>
              </a:lnSpc>
              <a:spcAft>
                <a:spcPts val="1200"/>
              </a:spcAft>
            </a:pPr>
            <a:r>
              <a:rPr lang="en-US" sz="2800">
                <a:latin typeface="Times New Roman" panose="02020603050405020304" pitchFamily="18" charset="0"/>
                <a:cs typeface="Times New Roman" panose="02020603050405020304" pitchFamily="18" charset="0"/>
              </a:rPr>
              <a:t>a)                                b) </a:t>
            </a:r>
            <a:r>
              <a:rPr lang="en-US" sz="2800" i="1">
                <a:latin typeface="Times New Roman" panose="02020603050405020304" pitchFamily="18" charset="0"/>
                <a:cs typeface="Times New Roman" panose="02020603050405020304" pitchFamily="18" charset="0"/>
              </a:rPr>
              <a:t>O</a:t>
            </a:r>
            <a:r>
              <a:rPr lang="en-US" sz="2800">
                <a:latin typeface="Times New Roman" panose="02020603050405020304" pitchFamily="18" charset="0"/>
                <a:cs typeface="Times New Roman" panose="02020603050405020304" pitchFamily="18" charset="0"/>
              </a:rPr>
              <a:t> là trung điểm của </a:t>
            </a:r>
            <a:r>
              <a:rPr lang="en-US" sz="2800" i="1">
                <a:latin typeface="Times New Roman" panose="02020603050405020304" pitchFamily="18" charset="0"/>
                <a:cs typeface="Times New Roman" panose="02020603050405020304" pitchFamily="18" charset="0"/>
              </a:rPr>
              <a:t>MN</a:t>
            </a:r>
            <a:r>
              <a:rPr lang="en-US" sz="280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463336579"/>
              </p:ext>
            </p:extLst>
          </p:nvPr>
        </p:nvGraphicFramePr>
        <p:xfrm>
          <a:off x="685800" y="2952750"/>
          <a:ext cx="1511300" cy="838200"/>
        </p:xfrm>
        <a:graphic>
          <a:graphicData uri="http://schemas.openxmlformats.org/presentationml/2006/ole">
            <mc:AlternateContent xmlns:mc="http://schemas.openxmlformats.org/markup-compatibility/2006">
              <mc:Choice xmlns:v="urn:schemas-microsoft-com:vml" Requires="v">
                <p:oleObj name="Equation" r:id="rId4" imgW="1511280" imgH="838080" progId="Equation.DSMT4">
                  <p:embed/>
                </p:oleObj>
              </mc:Choice>
              <mc:Fallback>
                <p:oleObj name="Equation" r:id="rId4" imgW="1511280" imgH="838080" progId="Equation.DSMT4">
                  <p:embed/>
                  <p:pic>
                    <p:nvPicPr>
                      <p:cNvPr id="0" name=""/>
                      <p:cNvPicPr/>
                      <p:nvPr/>
                    </p:nvPicPr>
                    <p:blipFill>
                      <a:blip r:embed="rId5"/>
                      <a:stretch>
                        <a:fillRect/>
                      </a:stretch>
                    </p:blipFill>
                    <p:spPr>
                      <a:xfrm>
                        <a:off x="685800" y="2952750"/>
                        <a:ext cx="1511300" cy="838200"/>
                      </a:xfrm>
                      <a:prstGeom prst="rect">
                        <a:avLst/>
                      </a:prstGeom>
                    </p:spPr>
                  </p:pic>
                </p:oleObj>
              </mc:Fallback>
            </mc:AlternateContent>
          </a:graphicData>
        </a:graphic>
      </p:graphicFrame>
      <p:pic>
        <p:nvPicPr>
          <p:cNvPr id="5"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0D6CB7-EB89-7A16-0FC1-8F991BC28E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7620000" y="3387146"/>
            <a:ext cx="1242004" cy="1242004"/>
          </a:xfrm>
          <a:prstGeom prst="rect">
            <a:avLst/>
          </a:prstGeom>
        </p:spPr>
      </p:pic>
    </p:spTree>
    <p:extLst>
      <p:ext uri="{BB962C8B-B14F-4D97-AF65-F5344CB8AC3E}">
        <p14:creationId xmlns:p14="http://schemas.microsoft.com/office/powerpoint/2010/main" val="23702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xit" presetSubtype="10" fill="hold" nodeType="withEffect">
                                  <p:stCondLst>
                                    <p:cond delay="0"/>
                                  </p:stCondLst>
                                  <p:childTnLst>
                                    <p:animEffect transition="out" filter="blinds(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E60681-0EA0-F04A-886B-C4AC4468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09" y="1282227"/>
            <a:ext cx="3007783" cy="2768715"/>
          </a:xfrm>
          <a:prstGeom prst="rect">
            <a:avLst/>
          </a:prstGeom>
        </p:spPr>
      </p:pic>
      <p:sp>
        <p:nvSpPr>
          <p:cNvPr id="4" name="Rounded 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1A5FF-11D3-9440-8F60-EBD54CAFA44D}"/>
              </a:ext>
            </a:extLst>
          </p:cNvPr>
          <p:cNvSpPr/>
          <p:nvPr/>
        </p:nvSpPr>
        <p:spPr>
          <a:xfrm>
            <a:off x="3048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F1E7ED-0C92-804A-A0DD-842BAC54AB52}"/>
                  </a:ext>
                </a:extLst>
              </p:cNvPr>
              <p:cNvSpPr txBox="1"/>
              <p:nvPr/>
            </p:nvSpPr>
            <p:spPr>
              <a:xfrm>
                <a:off x="533400" y="861410"/>
                <a:ext cx="5812810" cy="2862387"/>
              </a:xfrm>
              <a:prstGeom prst="rect">
                <a:avLst/>
              </a:prstGeom>
              <a:noFill/>
            </p:spPr>
            <p:txBody>
              <a:bodyPr wrap="none" rtlCol="0">
                <a:spAutoFit/>
              </a:bodyPr>
              <a:lstStyle/>
              <a:p>
                <a:pPr>
                  <a:spcAft>
                    <a:spcPts val="1200"/>
                  </a:spcAft>
                </a:pPr>
                <a:r>
                  <a:rPr lang="en-VN" sz="2800" dirty="0">
                    <a:latin typeface="Times New Roman" panose="02020603050405020304" pitchFamily="18" charset="0"/>
                    <a:cs typeface="Times New Roman" panose="02020603050405020304" pitchFamily="18" charset="0"/>
                  </a:rPr>
                  <a:t>a) Xét tam giác </a:t>
                </a:r>
                <a:r>
                  <a:rPr lang="en-VN" sz="2800" i="1" dirty="0">
                    <a:latin typeface="Times New Roman" panose="02020603050405020304" pitchFamily="18" charset="0"/>
                    <a:cs typeface="Times New Roman" panose="02020603050405020304" pitchFamily="18" charset="0"/>
                  </a:rPr>
                  <a:t>OCD</a:t>
                </a:r>
                <a:r>
                  <a:rPr lang="en-VN" sz="2800" dirty="0">
                    <a:latin typeface="Times New Roman" panose="02020603050405020304" pitchFamily="18" charset="0"/>
                    <a:cs typeface="Times New Roman" panose="02020603050405020304" pitchFamily="18" charset="0"/>
                  </a:rPr>
                  <a:t> với </a:t>
                </a:r>
                <a:r>
                  <a:rPr lang="en-VN" sz="2800" i="1" dirty="0">
                    <a:latin typeface="Times New Roman" panose="02020603050405020304" pitchFamily="18" charset="0"/>
                    <a:cs typeface="Times New Roman" panose="02020603050405020304" pitchFamily="18" charset="0"/>
                  </a:rPr>
                  <a:t>AB // CD</a:t>
                </a:r>
                <a:r>
                  <a:rPr lang="en-VN" sz="2800" dirty="0">
                    <a:latin typeface="Times New Roman" panose="02020603050405020304" pitchFamily="18" charset="0"/>
                    <a:cs typeface="Times New Roman" panose="02020603050405020304" pitchFamily="18" charset="0"/>
                  </a:rPr>
                  <a:t>, có:</a:t>
                </a:r>
              </a:p>
              <a:p>
                <a:pPr>
                  <a:spcAft>
                    <a:spcPts val="1200"/>
                  </a:spcAft>
                </a:pPr>
                <a:r>
                  <a:rPr lang="en-US" sz="2800">
                    <a:cs typeface="Times New Roman" panose="02020603050405020304" pitchFamily="18" charset="0"/>
                  </a:rPr>
                  <a:t>                                 </a:t>
                </a:r>
                <a14:m>
                  <m:oMath xmlns:m="http://schemas.openxmlformats.org/officeDocument/2006/math">
                    <m:r>
                      <m:rPr>
                        <m:nor/>
                      </m:rPr>
                      <a:rPr lang="en-VN" sz="2800">
                        <a:latin typeface="Times New Roman" panose="02020603050405020304" pitchFamily="18" charset="0"/>
                        <a:cs typeface="Times New Roman" panose="02020603050405020304" pitchFamily="18" charset="0"/>
                      </a:rPr>
                      <m:t>(</m:t>
                    </m:r>
                    <m:r>
                      <m:rPr>
                        <m:nor/>
                      </m:rPr>
                      <a:rPr lang="en-VN" sz="2800">
                        <a:latin typeface="Times New Roman" panose="02020603050405020304" pitchFamily="18" charset="0"/>
                        <a:cs typeface="Times New Roman" panose="02020603050405020304" pitchFamily="18" charset="0"/>
                      </a:rPr>
                      <m:t>H</m:t>
                    </m:r>
                    <m:r>
                      <m:rPr>
                        <m:nor/>
                      </m:rPr>
                      <a:rPr lang="en-VN" sz="2800">
                        <a:latin typeface="Times New Roman" panose="02020603050405020304" pitchFamily="18" charset="0"/>
                        <a:cs typeface="Times New Roman" panose="02020603050405020304" pitchFamily="18" charset="0"/>
                      </a:rPr>
                      <m:t>ệ </m:t>
                    </m:r>
                    <m:r>
                      <m:rPr>
                        <m:nor/>
                      </m:rPr>
                      <a:rPr lang="en-VN" sz="2800">
                        <a:latin typeface="Times New Roman" panose="02020603050405020304" pitchFamily="18" charset="0"/>
                        <a:cs typeface="Times New Roman" panose="02020603050405020304" pitchFamily="18" charset="0"/>
                      </a:rPr>
                      <m:t>qu</m:t>
                    </m:r>
                    <m:r>
                      <m:rPr>
                        <m:nor/>
                      </m:rPr>
                      <a:rPr lang="en-VN" sz="2800">
                        <a:latin typeface="Times New Roman" panose="02020603050405020304" pitchFamily="18" charset="0"/>
                        <a:cs typeface="Times New Roman" panose="02020603050405020304" pitchFamily="18" charset="0"/>
                      </a:rPr>
                      <m:t>ả </m:t>
                    </m:r>
                    <m:r>
                      <m:rPr>
                        <m:nor/>
                      </m:rPr>
                      <a:rPr lang="en-VN" sz="2800">
                        <a:latin typeface="Times New Roman" panose="02020603050405020304" pitchFamily="18" charset="0"/>
                        <a:cs typeface="Times New Roman" panose="02020603050405020304" pitchFamily="18" charset="0"/>
                      </a:rPr>
                      <m:t>Thal</m:t>
                    </m:r>
                    <m:r>
                      <m:rPr>
                        <m:nor/>
                      </m:rPr>
                      <a:rPr lang="en-VN" sz="2800">
                        <a:latin typeface="Times New Roman" panose="02020603050405020304" pitchFamily="18" charset="0"/>
                        <a:cs typeface="Times New Roman" panose="02020603050405020304" pitchFamily="18" charset="0"/>
                      </a:rPr>
                      <m:t>è</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m:t>
                    </m:r>
                    <m:r>
                      <m:rPr>
                        <m:nor/>
                      </m:rPr>
                      <a:rPr lang="vi-VN" sz="2800" b="0" i="0" smtClean="0">
                        <a:latin typeface="Times New Roman" panose="02020603050405020304" pitchFamily="18" charset="0"/>
                        <a:cs typeface="Times New Roman" panose="02020603050405020304" pitchFamily="18" charset="0"/>
                      </a:rPr>
                      <m:t>.</m:t>
                    </m:r>
                  </m:oMath>
                </a14:m>
                <a:endParaRPr lang="vi-VN" sz="2800" dirty="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a:latin typeface="Times New Roman" panose="02020603050405020304" pitchFamily="18" charset="0"/>
                          <a:cs typeface="Times New Roman" panose="02020603050405020304" pitchFamily="18" charset="0"/>
                        </a:rPr>
                        <m:t>Suy</m:t>
                      </m:r>
                      <m:r>
                        <m:rPr>
                          <m:nor/>
                        </m:rPr>
                        <a:rPr lang="vi-VN" sz="2800">
                          <a:latin typeface="Times New Roman" panose="02020603050405020304" pitchFamily="18" charset="0"/>
                          <a:cs typeface="Times New Roman" panose="02020603050405020304" pitchFamily="18" charset="0"/>
                        </a:rPr>
                        <m:t> </m:t>
                      </m:r>
                      <m:r>
                        <m:rPr>
                          <m:nor/>
                        </m:rPr>
                        <a:rPr lang="vi-VN" sz="2800">
                          <a:latin typeface="Times New Roman" panose="02020603050405020304" pitchFamily="18" charset="0"/>
                          <a:cs typeface="Times New Roman" panose="02020603050405020304" pitchFamily="18" charset="0"/>
                        </a:rPr>
                        <m:t>ra</m:t>
                      </m:r>
                    </m:oMath>
                  </m:oMathPara>
                </a14:m>
                <a:endParaRPr lang="vi-VN" sz="2800" dirty="0">
                  <a:latin typeface="Times New Roman" panose="02020603050405020304" pitchFamily="18" charset="0"/>
                  <a:cs typeface="Times New Roman" panose="02020603050405020304" pitchFamily="18" charset="0"/>
                </a:endParaRPr>
              </a:p>
              <a:p>
                <a:pPr>
                  <a:spcAft>
                    <a:spcPts val="1200"/>
                  </a:spcAft>
                </a:pPr>
                <a:endParaRPr lang="en-US" sz="2800">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left"/>
                    </m:oMathParaPr>
                    <m:oMath xmlns:m="http://schemas.openxmlformats.org/officeDocument/2006/math">
                      <m:r>
                        <m:rPr>
                          <m:nor/>
                        </m:rPr>
                        <a:rPr lang="vi-VN" sz="2800">
                          <a:latin typeface="Times New Roman" panose="02020603050405020304" pitchFamily="18" charset="0"/>
                          <a:cs typeface="Times New Roman" panose="02020603050405020304" pitchFamily="18" charset="0"/>
                        </a:rPr>
                        <m:t>V</m:t>
                      </m:r>
                      <m:r>
                        <m:rPr>
                          <m:nor/>
                        </m:rPr>
                        <a:rPr lang="vi-VN" sz="2800">
                          <a:latin typeface="Times New Roman" panose="02020603050405020304" pitchFamily="18" charset="0"/>
                          <a:cs typeface="Times New Roman" panose="02020603050405020304" pitchFamily="18" charset="0"/>
                        </a:rPr>
                        <m:t>ậ</m:t>
                      </m:r>
                      <m:r>
                        <m:rPr>
                          <m:nor/>
                        </m:rPr>
                        <a:rPr lang="vi-VN" sz="2800">
                          <a:latin typeface="Times New Roman" panose="02020603050405020304" pitchFamily="18" charset="0"/>
                          <a:cs typeface="Times New Roman" panose="02020603050405020304" pitchFamily="18" charset="0"/>
                        </a:rPr>
                        <m:t>y</m:t>
                      </m:r>
                    </m:oMath>
                  </m:oMathPara>
                </a14:m>
                <a:br>
                  <a:rPr lang="vi-VN" sz="2800" dirty="0">
                    <a:latin typeface="Times New Roman" panose="02020603050405020304" pitchFamily="18" charset="0"/>
                    <a:cs typeface="Times New Roman" panose="02020603050405020304" pitchFamily="18" charset="0"/>
                  </a:rPr>
                </a:br>
                <a:endParaRPr lang="en-VN" sz="2800" dirty="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F1E7ED-0C92-804A-A0DD-842BAC54AB52}"/>
                  </a:ext>
                </a:extLst>
              </p:cNvPr>
              <p:cNvSpPr txBox="1">
                <a:spLocks noRot="1" noChangeAspect="1" noMove="1" noResize="1" noEditPoints="1" noAdjustHandles="1" noChangeArrowheads="1" noChangeShapeType="1" noTextEdit="1"/>
              </p:cNvSpPr>
              <p:nvPr/>
            </p:nvSpPr>
            <p:spPr>
              <a:xfrm>
                <a:off x="533400" y="861410"/>
                <a:ext cx="5812810" cy="2862387"/>
              </a:xfrm>
              <a:prstGeom prst="rect">
                <a:avLst/>
              </a:prstGeom>
              <a:blipFill>
                <a:blip r:embed="rId4"/>
                <a:stretch>
                  <a:fillRect l="-2204" t="-2128" r="-1049"/>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6FF3D5-4611-6C4A-9DD7-06D83B2C9740}"/>
              </a:ext>
            </a:extLst>
          </p:cNvPr>
          <p:cNvSpPr txBox="1"/>
          <p:nvPr/>
        </p:nvSpPr>
        <p:spPr>
          <a:xfrm>
            <a:off x="3750733" y="261060"/>
            <a:ext cx="1311578" cy="523220"/>
          </a:xfrm>
          <a:prstGeom prst="rect">
            <a:avLst/>
          </a:prstGeom>
          <a:noFill/>
        </p:spPr>
        <p:txBody>
          <a:bodyPr wrap="none" rtlCol="0">
            <a:spAutoFit/>
          </a:bodyPr>
          <a:lstStyle/>
          <a:p>
            <a:r>
              <a:rPr lang="en-VN" sz="2800" i="1">
                <a:solidFill>
                  <a:srgbClr val="00B050"/>
                </a:solidFill>
                <a:latin typeface="Times New Roman" panose="02020603050405020304" pitchFamily="18" charset="0"/>
                <a:cs typeface="Times New Roman" panose="02020603050405020304" pitchFamily="18" charset="0"/>
              </a:rPr>
              <a:t>Bài làm</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3B7620-8758-1444-AD1B-C12FB776BA6B}"/>
              </a:ext>
            </a:extLst>
          </p:cNvPr>
          <p:cNvSpPr txBox="1"/>
          <p:nvPr/>
        </p:nvSpPr>
        <p:spPr>
          <a:xfrm>
            <a:off x="304800" y="182142"/>
            <a:ext cx="10346267" cy="523220"/>
          </a:xfrm>
          <a:prstGeom prst="rect">
            <a:avLst/>
          </a:prstGeom>
          <a:noFill/>
        </p:spPr>
        <p:txBody>
          <a:bodyPr wrap="square" rtlCol="0">
            <a:spAutoFit/>
          </a:bodyPr>
          <a:lstStyle/>
          <a:p>
            <a:pPr>
              <a:spcAft>
                <a:spcPts val="1200"/>
              </a:spcAft>
            </a:pPr>
            <a:endParaRPr lang="vi-VN" sz="2800" dirty="0">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6097933"/>
              </p:ext>
            </p:extLst>
          </p:nvPr>
        </p:nvGraphicFramePr>
        <p:xfrm>
          <a:off x="1658409" y="1253652"/>
          <a:ext cx="1524000" cy="838200"/>
        </p:xfrm>
        <a:graphic>
          <a:graphicData uri="http://schemas.openxmlformats.org/presentationml/2006/ole">
            <mc:AlternateContent xmlns:mc="http://schemas.openxmlformats.org/markup-compatibility/2006">
              <mc:Choice xmlns:v="urn:schemas-microsoft-com:vml" Requires="v">
                <p:oleObj name="Equation" r:id="rId5" imgW="1523880" imgH="838080" progId="Equation.DSMT4">
                  <p:embed/>
                </p:oleObj>
              </mc:Choice>
              <mc:Fallback>
                <p:oleObj name="Equation" r:id="rId5" imgW="1523880" imgH="838080" progId="Equation.DSMT4">
                  <p:embed/>
                  <p:pic>
                    <p:nvPicPr>
                      <p:cNvPr id="0" name=""/>
                      <p:cNvPicPr/>
                      <p:nvPr/>
                    </p:nvPicPr>
                    <p:blipFill>
                      <a:blip r:embed="rId6"/>
                      <a:stretch>
                        <a:fillRect/>
                      </a:stretch>
                    </p:blipFill>
                    <p:spPr>
                      <a:xfrm>
                        <a:off x="1658409" y="1253652"/>
                        <a:ext cx="1524000" cy="8382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28093199"/>
              </p:ext>
            </p:extLst>
          </p:nvPr>
        </p:nvGraphicFramePr>
        <p:xfrm>
          <a:off x="1649413" y="2062163"/>
          <a:ext cx="4203700" cy="838200"/>
        </p:xfrm>
        <a:graphic>
          <a:graphicData uri="http://schemas.openxmlformats.org/presentationml/2006/ole">
            <mc:AlternateContent xmlns:mc="http://schemas.openxmlformats.org/markup-compatibility/2006">
              <mc:Choice xmlns:v="urn:schemas-microsoft-com:vml" Requires="v">
                <p:oleObj name="Equation" r:id="rId7" imgW="4203360" imgH="838080" progId="Equation.DSMT4">
                  <p:embed/>
                </p:oleObj>
              </mc:Choice>
              <mc:Fallback>
                <p:oleObj name="Equation" r:id="rId7" imgW="4203360" imgH="838080" progId="Equation.DSMT4">
                  <p:embed/>
                  <p:pic>
                    <p:nvPicPr>
                      <p:cNvPr id="0" name=""/>
                      <p:cNvPicPr/>
                      <p:nvPr/>
                    </p:nvPicPr>
                    <p:blipFill>
                      <a:blip r:embed="rId8"/>
                      <a:stretch>
                        <a:fillRect/>
                      </a:stretch>
                    </p:blipFill>
                    <p:spPr>
                      <a:xfrm>
                        <a:off x="1649413" y="2062163"/>
                        <a:ext cx="4203700" cy="838200"/>
                      </a:xfrm>
                      <a:prstGeom prst="rect">
                        <a:avLst/>
                      </a:prstGeom>
                    </p:spPr>
                  </p:pic>
                </p:oleObj>
              </mc:Fallback>
            </mc:AlternateContent>
          </a:graphicData>
        </a:graphic>
      </p:graphicFrame>
      <p:graphicFrame>
        <p:nvGraphicFramePr>
          <p:cNvPr id="6" name="Object 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471165764"/>
              </p:ext>
            </p:extLst>
          </p:nvPr>
        </p:nvGraphicFramePr>
        <p:xfrm>
          <a:off x="1257300" y="3041650"/>
          <a:ext cx="1587500" cy="838200"/>
        </p:xfrm>
        <a:graphic>
          <a:graphicData uri="http://schemas.openxmlformats.org/presentationml/2006/ole">
            <mc:AlternateContent xmlns:mc="http://schemas.openxmlformats.org/markup-compatibility/2006">
              <mc:Choice xmlns:v="urn:schemas-microsoft-com:vml" Requires="v">
                <p:oleObj name="Equation" r:id="rId9" imgW="1587240" imgH="838080" progId="Equation.DSMT4">
                  <p:embed/>
                </p:oleObj>
              </mc:Choice>
              <mc:Fallback>
                <p:oleObj name="Equation" r:id="rId9" imgW="1587240" imgH="838080" progId="Equation.DSMT4">
                  <p:embed/>
                  <p:pic>
                    <p:nvPicPr>
                      <p:cNvPr id="0" name=""/>
                      <p:cNvPicPr/>
                      <p:nvPr/>
                    </p:nvPicPr>
                    <p:blipFill>
                      <a:blip r:embed="rId10"/>
                      <a:stretch>
                        <a:fillRect/>
                      </a:stretch>
                    </p:blipFill>
                    <p:spPr>
                      <a:xfrm>
                        <a:off x="1257300" y="3041650"/>
                        <a:ext cx="1587500" cy="838200"/>
                      </a:xfrm>
                      <a:prstGeom prst="rect">
                        <a:avLst/>
                      </a:prstGeom>
                    </p:spPr>
                  </p:pic>
                </p:oleObj>
              </mc:Fallback>
            </mc:AlternateContent>
          </a:graphicData>
        </a:graphic>
      </p:graphicFrame>
    </p:spTree>
    <p:extLst>
      <p:ext uri="{BB962C8B-B14F-4D97-AF65-F5344CB8AC3E}">
        <p14:creationId xmlns:p14="http://schemas.microsoft.com/office/powerpoint/2010/main" val="18470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1A5FF-11D3-9440-8F60-EBD54CAFA44D}"/>
              </a:ext>
            </a:extLst>
          </p:cNvPr>
          <p:cNvSpPr/>
          <p:nvPr/>
        </p:nvSpPr>
        <p:spPr>
          <a:xfrm>
            <a:off x="3048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a:solidFill>
                  <a:srgbClr val="FF0000"/>
                </a:solidFill>
                <a:latin typeface="Times New Roman" panose="02020603050405020304" pitchFamily="18" charset="0"/>
                <a:cs typeface="Times New Roman" panose="02020603050405020304" pitchFamily="18" charset="0"/>
              </a:rPr>
              <a:t>VD6:</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6FF3D5-4611-6C4A-9DD7-06D83B2C9740}"/>
              </a:ext>
            </a:extLst>
          </p:cNvPr>
          <p:cNvSpPr txBox="1"/>
          <p:nvPr/>
        </p:nvSpPr>
        <p:spPr>
          <a:xfrm>
            <a:off x="3750733" y="261060"/>
            <a:ext cx="1311578" cy="523220"/>
          </a:xfrm>
          <a:prstGeom prst="rect">
            <a:avLst/>
          </a:prstGeom>
          <a:noFill/>
        </p:spPr>
        <p:txBody>
          <a:bodyPr wrap="none" rtlCol="0">
            <a:spAutoFit/>
          </a:bodyPr>
          <a:lstStyle/>
          <a:p>
            <a:r>
              <a:rPr lang="en-VN" sz="2800" i="1">
                <a:solidFill>
                  <a:srgbClr val="00B050"/>
                </a:solidFill>
                <a:latin typeface="Times New Roman" panose="02020603050405020304" pitchFamily="18" charset="0"/>
                <a:cs typeface="Times New Roman" panose="02020603050405020304" pitchFamily="18" charset="0"/>
              </a:rPr>
              <a:t>Bài làm</a:t>
            </a: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E60681-0EA0-F04A-886B-C4AC4468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11" y="2156444"/>
            <a:ext cx="3007783" cy="2768715"/>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304798" y="78135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Xét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ACD</a:t>
            </a:r>
            <a:r>
              <a:rPr lang="en-US" sz="2800">
                <a:latin typeface="Times New Roman" panose="02020603050405020304" pitchFamily="18" charset="0"/>
                <a:cs typeface="Times New Roman" panose="02020603050405020304" pitchFamily="18" charset="0"/>
                <a:sym typeface="Symbol" panose="05050102010706020507" pitchFamily="18" charset="2"/>
              </a:rPr>
              <a:t> với </a:t>
            </a:r>
            <a:r>
              <a:rPr lang="en-US" sz="2800" i="1">
                <a:latin typeface="Times New Roman" panose="02020603050405020304" pitchFamily="18" charset="0"/>
                <a:cs typeface="Times New Roman" panose="02020603050405020304" pitchFamily="18" charset="0"/>
                <a:sym typeface="Symbol" panose="05050102010706020507" pitchFamily="18" charset="2"/>
              </a:rPr>
              <a:t>OM // CD, </a:t>
            </a:r>
            <a:r>
              <a:rPr lang="en-US" sz="2800">
                <a:latin typeface="Times New Roman" panose="02020603050405020304" pitchFamily="18" charset="0"/>
                <a:cs typeface="Times New Roman" panose="02020603050405020304" pitchFamily="18" charset="0"/>
                <a:sym typeface="Symbol" panose="05050102010706020507" pitchFamily="18" charset="2"/>
              </a:rPr>
              <a:t>có                     (hệ quả Thalès) </a:t>
            </a:r>
            <a:endParaRPr lang="en-US" sz="2800">
              <a:latin typeface="Times New Roman" panose="02020603050405020304" pitchFamily="18" charset="0"/>
              <a:cs typeface="Times New Roman" panose="02020603050405020304" pitchFamily="18" charset="0"/>
            </a:endParaRPr>
          </a:p>
        </p:txBody>
      </p:sp>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47826493"/>
              </p:ext>
            </p:extLst>
          </p:nvPr>
        </p:nvGraphicFramePr>
        <p:xfrm>
          <a:off x="5025269" y="669759"/>
          <a:ext cx="1612900" cy="866782"/>
        </p:xfrm>
        <a:graphic>
          <a:graphicData uri="http://schemas.openxmlformats.org/presentationml/2006/ole">
            <mc:AlternateContent xmlns:mc="http://schemas.openxmlformats.org/markup-compatibility/2006">
              <mc:Choice xmlns:v="urn:schemas-microsoft-com:vml" Requires="v">
                <p:oleObj name="Equation" r:id="rId4" imgW="1612800" imgH="838080" progId="Equation.DSMT4">
                  <p:embed/>
                </p:oleObj>
              </mc:Choice>
              <mc:Fallback>
                <p:oleObj name="Equation" r:id="rId4" imgW="1612800" imgH="838080" progId="Equation.DSMT4">
                  <p:embed/>
                  <p:pic>
                    <p:nvPicPr>
                      <p:cNvPr id="0" name=""/>
                      <p:cNvPicPr/>
                      <p:nvPr/>
                    </p:nvPicPr>
                    <p:blipFill>
                      <a:blip r:embed="rId5"/>
                      <a:stretch>
                        <a:fillRect/>
                      </a:stretch>
                    </p:blipFill>
                    <p:spPr>
                      <a:xfrm>
                        <a:off x="5025269" y="669759"/>
                        <a:ext cx="1612900" cy="866782"/>
                      </a:xfrm>
                      <a:prstGeom prst="rect">
                        <a:avLst/>
                      </a:prstGeom>
                    </p:spPr>
                  </p:pic>
                </p:oleObj>
              </mc:Fallback>
            </mc:AlternateContent>
          </a:graphicData>
        </a:graphic>
      </p:graphicFrame>
      <p:sp>
        <p:nvSpPr>
          <p:cNvPr id="10" name="TextBox 9" descr="OPL20U25GSXzBJYl68kk8uQGfFKzs7yb1M4KJWUiLk6ZEvGF+qCIPSnY57AbBFCvTW2023.15.47+K4lPs7H94VUqPe2XwIsfPRnrXQE//QTEXxb8/8N4CNc6FpgZahzpTjFhMzSA7T/nHJa11DE8Ng2TP3iAmRczFlmslSuUNOgUeb6yRvs0="/>
          <p:cNvSpPr txBox="1"/>
          <p:nvPr/>
        </p:nvSpPr>
        <p:spPr>
          <a:xfrm>
            <a:off x="304798" y="168877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r>
              <a:rPr lang="en-US" sz="2800">
                <a:latin typeface="Times New Roman" panose="02020603050405020304" pitchFamily="18" charset="0"/>
                <a:cs typeface="Times New Roman" panose="02020603050405020304" pitchFamily="18" charset="0"/>
                <a:sym typeface="Symbol" panose="05050102010706020507" pitchFamily="18" charset="2"/>
              </a:rPr>
              <a:t></a:t>
            </a:r>
            <a:r>
              <a:rPr lang="en-US" sz="2800" i="1">
                <a:latin typeface="Times New Roman" panose="02020603050405020304" pitchFamily="18" charset="0"/>
                <a:cs typeface="Times New Roman" panose="02020603050405020304" pitchFamily="18" charset="0"/>
                <a:sym typeface="Symbol" panose="05050102010706020507" pitchFamily="18" charset="2"/>
              </a:rPr>
              <a:t>BCD</a:t>
            </a:r>
            <a:r>
              <a:rPr lang="en-US" sz="2800">
                <a:latin typeface="Times New Roman" panose="02020603050405020304" pitchFamily="18" charset="0"/>
                <a:cs typeface="Times New Roman" panose="02020603050405020304" pitchFamily="18" charset="0"/>
                <a:sym typeface="Symbol" panose="05050102010706020507" pitchFamily="18" charset="2"/>
              </a:rPr>
              <a:t> với </a:t>
            </a:r>
            <a:r>
              <a:rPr lang="en-US" sz="2800" i="1">
                <a:latin typeface="Times New Roman" panose="02020603050405020304" pitchFamily="18" charset="0"/>
                <a:cs typeface="Times New Roman" panose="02020603050405020304" pitchFamily="18" charset="0"/>
                <a:sym typeface="Symbol" panose="05050102010706020507" pitchFamily="18" charset="2"/>
              </a:rPr>
              <a:t>ON // CD, </a:t>
            </a:r>
            <a:r>
              <a:rPr lang="en-US" sz="2800">
                <a:latin typeface="Times New Roman" panose="02020603050405020304" pitchFamily="18" charset="0"/>
                <a:cs typeface="Times New Roman" panose="02020603050405020304" pitchFamily="18" charset="0"/>
                <a:sym typeface="Symbol" panose="05050102010706020507" pitchFamily="18" charset="2"/>
              </a:rPr>
              <a:t>có                   (hệ quả Thalès) </a:t>
            </a:r>
            <a:endParaRPr lang="en-US" sz="2800">
              <a:latin typeface="Times New Roman" panose="02020603050405020304" pitchFamily="18" charset="0"/>
              <a:cs typeface="Times New Roman" panose="02020603050405020304" pitchFamily="18" charset="0"/>
            </a:endParaRPr>
          </a:p>
        </p:txBody>
      </p:sp>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6089663"/>
              </p:ext>
            </p:extLst>
          </p:nvPr>
        </p:nvGraphicFramePr>
        <p:xfrm>
          <a:off x="4537075" y="1562100"/>
          <a:ext cx="1524000" cy="866775"/>
        </p:xfrm>
        <a:graphic>
          <a:graphicData uri="http://schemas.openxmlformats.org/presentationml/2006/ole">
            <mc:AlternateContent xmlns:mc="http://schemas.openxmlformats.org/markup-compatibility/2006">
              <mc:Choice xmlns:v="urn:schemas-microsoft-com:vml" Requires="v">
                <p:oleObj name="Equation" r:id="rId6" imgW="1523880" imgH="838080" progId="Equation.DSMT4">
                  <p:embed/>
                </p:oleObj>
              </mc:Choice>
              <mc:Fallback>
                <p:oleObj name="Equation" r:id="rId6" imgW="1523880" imgH="838080" progId="Equation.DSMT4">
                  <p:embed/>
                  <p:pic>
                    <p:nvPicPr>
                      <p:cNvPr id="5" name="Object 4"/>
                      <p:cNvPicPr/>
                      <p:nvPr/>
                    </p:nvPicPr>
                    <p:blipFill>
                      <a:blip r:embed="rId7"/>
                      <a:stretch>
                        <a:fillRect/>
                      </a:stretch>
                    </p:blipFill>
                    <p:spPr>
                      <a:xfrm>
                        <a:off x="4537075" y="1562100"/>
                        <a:ext cx="1524000" cy="866775"/>
                      </a:xfrm>
                      <a:prstGeom prst="rect">
                        <a:avLst/>
                      </a:prstGeom>
                    </p:spPr>
                  </p:pic>
                </p:oleObj>
              </mc:Fallback>
            </mc:AlternateContent>
          </a:graphicData>
        </a:graphic>
      </p:graphicFrame>
      <p:sp>
        <p:nvSpPr>
          <p:cNvPr id="12" name="TextBox 11" descr="OPL20U25GSXzBJYl68kk8uQGfFKzs7yb1M4KJWUiLk6ZEvGF+qCIPSnY57AbBFCvTW2023.15.47+K4lPs7H94VUqPe2XwIsfPRnrXQE//QTEXxb8/8N4CNc6FpgZahzpTjFhMzSA7T/nHJa11DE8Ng2TP3iAmRczFlmslSuUNOgUeb6yRvs0="/>
          <p:cNvSpPr txBox="1"/>
          <p:nvPr/>
        </p:nvSpPr>
        <p:spPr>
          <a:xfrm>
            <a:off x="304798" y="2454434"/>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Mà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 </a:t>
            </a:r>
            <a:endParaRPr lang="en-US" sz="2800">
              <a:latin typeface="Times New Roman" panose="02020603050405020304" pitchFamily="18" charset="0"/>
              <a:cs typeface="Times New Roman" panose="02020603050405020304" pitchFamily="18" charset="0"/>
            </a:endParaRPr>
          </a:p>
        </p:txBody>
      </p:sp>
      <p:graphicFrame>
        <p:nvGraphicFramePr>
          <p:cNvPr id="13" name="Object 12"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824699897"/>
              </p:ext>
            </p:extLst>
          </p:nvPr>
        </p:nvGraphicFramePr>
        <p:xfrm>
          <a:off x="1142999" y="2331509"/>
          <a:ext cx="1511300" cy="866775"/>
        </p:xfrm>
        <a:graphic>
          <a:graphicData uri="http://schemas.openxmlformats.org/presentationml/2006/ole">
            <mc:AlternateContent xmlns:mc="http://schemas.openxmlformats.org/markup-compatibility/2006">
              <mc:Choice xmlns:v="urn:schemas-microsoft-com:vml" Requires="v">
                <p:oleObj name="Equation" r:id="rId8" imgW="1511280" imgH="838080" progId="Equation.DSMT4">
                  <p:embed/>
                </p:oleObj>
              </mc:Choice>
              <mc:Fallback>
                <p:oleObj name="Equation" r:id="rId8" imgW="1511280" imgH="838080" progId="Equation.DSMT4">
                  <p:embed/>
                  <p:pic>
                    <p:nvPicPr>
                      <p:cNvPr id="11" name="Object 10"/>
                      <p:cNvPicPr/>
                      <p:nvPr/>
                    </p:nvPicPr>
                    <p:blipFill>
                      <a:blip r:embed="rId9"/>
                      <a:stretch>
                        <a:fillRect/>
                      </a:stretch>
                    </p:blipFill>
                    <p:spPr>
                      <a:xfrm>
                        <a:off x="1142999" y="2331509"/>
                        <a:ext cx="1511300" cy="866775"/>
                      </a:xfrm>
                      <a:prstGeom prst="rect">
                        <a:avLst/>
                      </a:prstGeom>
                    </p:spPr>
                  </p:pic>
                </p:oleObj>
              </mc:Fallback>
            </mc:AlternateContent>
          </a:graphicData>
        </a:graphic>
      </p:graphicFrame>
      <p:sp>
        <p:nvSpPr>
          <p:cNvPr id="14" name="TextBox 13" descr="OPL20U25GSXzBJYl68kk8uQGfFKzs7yb1M4KJWUiLk6ZEvGF+qCIPSnY57AbBFCvTW2023.15.47+K4lPs7H94VUqPe2XwIsfPRnrXQE//QTEXxb8/8N4CNc6FpgZahzpTjFhMzSA7T/nHJa11DE8Ng2TP3iAmRczFlmslSuUNOgUeb6yRvs0="/>
          <p:cNvSpPr txBox="1"/>
          <p:nvPr/>
        </p:nvSpPr>
        <p:spPr>
          <a:xfrm>
            <a:off x="228600" y="3958558"/>
            <a:ext cx="9179983"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OM = ON</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a:t>
            </a:r>
          </a:p>
          <a:p>
            <a:r>
              <a:rPr lang="en-US" sz="2800">
                <a:latin typeface="Times New Roman" panose="02020603050405020304" pitchFamily="18" charset="0"/>
                <a:cs typeface="Times New Roman" panose="02020603050405020304" pitchFamily="18" charset="0"/>
                <a:sym typeface="Symbol" panose="05050102010706020507" pitchFamily="18" charset="2"/>
              </a:rPr>
              <a:t>Vậy </a:t>
            </a:r>
            <a:r>
              <a:rPr lang="en-US" sz="2800" i="1">
                <a:latin typeface="Times New Roman" panose="02020603050405020304" pitchFamily="18" charset="0"/>
                <a:cs typeface="Times New Roman" panose="02020603050405020304" pitchFamily="18" charset="0"/>
                <a:sym typeface="Symbol" panose="05050102010706020507" pitchFamily="18" charset="2"/>
              </a:rPr>
              <a:t>O</a:t>
            </a:r>
            <a:r>
              <a:rPr lang="en-US" sz="2800">
                <a:latin typeface="Times New Roman" panose="02020603050405020304" pitchFamily="18" charset="0"/>
                <a:cs typeface="Times New Roman" panose="02020603050405020304" pitchFamily="18" charset="0"/>
                <a:sym typeface="Symbol" panose="05050102010706020507" pitchFamily="18" charset="2"/>
              </a:rPr>
              <a:t> là trung điểm của </a:t>
            </a:r>
            <a:r>
              <a:rPr lang="en-US" sz="2800" i="1">
                <a:latin typeface="Times New Roman" panose="02020603050405020304" pitchFamily="18" charset="0"/>
                <a:cs typeface="Times New Roman" panose="02020603050405020304" pitchFamily="18" charset="0"/>
                <a:sym typeface="Symbol" panose="05050102010706020507" pitchFamily="18" charset="2"/>
              </a:rPr>
              <a:t>MN</a:t>
            </a:r>
            <a:r>
              <a:rPr lang="en-US" sz="2800">
                <a:latin typeface="Times New Roman" panose="02020603050405020304" pitchFamily="18" charset="0"/>
                <a:cs typeface="Times New Roman" panose="02020603050405020304" pitchFamily="18" charset="0"/>
                <a:sym typeface="Symbol" panose="05050102010706020507" pitchFamily="18" charset="2"/>
              </a:rPr>
              <a:t> </a:t>
            </a:r>
            <a:endParaRPr lang="en-US" sz="2800">
              <a:latin typeface="Times New Roman" panose="02020603050405020304" pitchFamily="18" charset="0"/>
              <a:cs typeface="Times New Roman" panose="02020603050405020304" pitchFamily="18" charset="0"/>
            </a:endParaRPr>
          </a:p>
        </p:txBody>
      </p:sp>
      <p:sp>
        <p:nvSpPr>
          <p:cNvPr id="15" name="TextBox 14"/>
          <p:cNvSpPr txBox="1"/>
          <p:nvPr/>
        </p:nvSpPr>
        <p:spPr>
          <a:xfrm>
            <a:off x="228599" y="3378618"/>
            <a:ext cx="91799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Suy ra                    </a:t>
            </a:r>
            <a:r>
              <a:rPr lang="en-US" sz="2800">
                <a:latin typeface="Times New Roman" panose="02020603050405020304" pitchFamily="18" charset="0"/>
                <a:cs typeface="Times New Roman" panose="02020603050405020304" pitchFamily="18" charset="0"/>
                <a:sym typeface="Symbol" panose="05050102010706020507" pitchFamily="18" charset="2"/>
              </a:rPr>
              <a:t>(chứng minh trên) </a:t>
            </a:r>
            <a:endParaRPr lang="en-US" sz="280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4012665068"/>
              </p:ext>
            </p:extLst>
          </p:nvPr>
        </p:nvGraphicFramePr>
        <p:xfrm>
          <a:off x="1323293" y="3206840"/>
          <a:ext cx="1625600" cy="866775"/>
        </p:xfrm>
        <a:graphic>
          <a:graphicData uri="http://schemas.openxmlformats.org/presentationml/2006/ole">
            <mc:AlternateContent xmlns:mc="http://schemas.openxmlformats.org/markup-compatibility/2006">
              <mc:Choice xmlns:v="urn:schemas-microsoft-com:vml" Requires="v">
                <p:oleObj name="Equation" r:id="rId10" imgW="1625400" imgH="838080" progId="Equation.DSMT4">
                  <p:embed/>
                </p:oleObj>
              </mc:Choice>
              <mc:Fallback>
                <p:oleObj name="Equation" r:id="rId10" imgW="1625400" imgH="838080" progId="Equation.DSMT4">
                  <p:embed/>
                  <p:pic>
                    <p:nvPicPr>
                      <p:cNvPr id="13" name="Object 12"/>
                      <p:cNvPicPr/>
                      <p:nvPr/>
                    </p:nvPicPr>
                    <p:blipFill>
                      <a:blip r:embed="rId11"/>
                      <a:stretch>
                        <a:fillRect/>
                      </a:stretch>
                    </p:blipFill>
                    <p:spPr>
                      <a:xfrm>
                        <a:off x="1323293" y="3206840"/>
                        <a:ext cx="1625600" cy="866775"/>
                      </a:xfrm>
                      <a:prstGeom prst="rect">
                        <a:avLst/>
                      </a:prstGeom>
                    </p:spPr>
                  </p:pic>
                </p:oleObj>
              </mc:Fallback>
            </mc:AlternateContent>
          </a:graphicData>
        </a:graphic>
      </p:graphicFrame>
    </p:spTree>
    <p:extLst>
      <p:ext uri="{BB962C8B-B14F-4D97-AF65-F5344CB8AC3E}">
        <p14:creationId xmlns:p14="http://schemas.microsoft.com/office/powerpoint/2010/main" val="1646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a:solidFill>
                  <a:srgbClr val="FF0000"/>
                </a:solidFill>
                <a:latin typeface="Times New Roman" panose="02020603050405020304" pitchFamily="18" charset="0"/>
              </a:rPr>
              <a:t>VẬN DỤNG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6CC6922-DE8B-8F48-9FC1-C1F0EED93487}"/>
              </a:ext>
            </a:extLst>
          </p:cNvPr>
          <p:cNvSpPr/>
          <p:nvPr/>
        </p:nvSpPr>
        <p:spPr>
          <a:xfrm>
            <a:off x="228600" y="285750"/>
            <a:ext cx="1125452" cy="457191"/>
          </a:xfrm>
          <a:custGeom>
            <a:avLst/>
            <a:gdLst>
              <a:gd name="connsiteX0" fmla="*/ 0 w 1125452"/>
              <a:gd name="connsiteY0" fmla="*/ 76200 h 457191"/>
              <a:gd name="connsiteX1" fmla="*/ 76200 w 1125452"/>
              <a:gd name="connsiteY1" fmla="*/ 0 h 457191"/>
              <a:gd name="connsiteX2" fmla="*/ 572457 w 1125452"/>
              <a:gd name="connsiteY2" fmla="*/ 0 h 457191"/>
              <a:gd name="connsiteX3" fmla="*/ 1049252 w 1125452"/>
              <a:gd name="connsiteY3" fmla="*/ 0 h 457191"/>
              <a:gd name="connsiteX4" fmla="*/ 1125452 w 1125452"/>
              <a:gd name="connsiteY4" fmla="*/ 76200 h 457191"/>
              <a:gd name="connsiteX5" fmla="*/ 1125452 w 1125452"/>
              <a:gd name="connsiteY5" fmla="*/ 380991 h 457191"/>
              <a:gd name="connsiteX6" fmla="*/ 1049252 w 1125452"/>
              <a:gd name="connsiteY6" fmla="*/ 457191 h 457191"/>
              <a:gd name="connsiteX7" fmla="*/ 572457 w 1125452"/>
              <a:gd name="connsiteY7" fmla="*/ 457191 h 457191"/>
              <a:gd name="connsiteX8" fmla="*/ 76200 w 1125452"/>
              <a:gd name="connsiteY8" fmla="*/ 457191 h 457191"/>
              <a:gd name="connsiteX9" fmla="*/ 0 w 1125452"/>
              <a:gd name="connsiteY9" fmla="*/ 380991 h 457191"/>
              <a:gd name="connsiteX10" fmla="*/ 0 w 1125452"/>
              <a:gd name="connsiteY10" fmla="*/ 76200 h 4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452" h="457191" extrusionOk="0">
                <a:moveTo>
                  <a:pt x="0" y="76200"/>
                </a:moveTo>
                <a:cubicBezTo>
                  <a:pt x="468" y="32742"/>
                  <a:pt x="22334" y="3842"/>
                  <a:pt x="76200" y="0"/>
                </a:cubicBezTo>
                <a:cubicBezTo>
                  <a:pt x="275106" y="-33818"/>
                  <a:pt x="327767" y="6577"/>
                  <a:pt x="572457" y="0"/>
                </a:cubicBezTo>
                <a:cubicBezTo>
                  <a:pt x="817147" y="-6577"/>
                  <a:pt x="924571" y="4466"/>
                  <a:pt x="1049252" y="0"/>
                </a:cubicBezTo>
                <a:cubicBezTo>
                  <a:pt x="1094062" y="159"/>
                  <a:pt x="1128191" y="37229"/>
                  <a:pt x="1125452" y="76200"/>
                </a:cubicBezTo>
                <a:cubicBezTo>
                  <a:pt x="1142829" y="186543"/>
                  <a:pt x="1106811" y="249982"/>
                  <a:pt x="1125452" y="380991"/>
                </a:cubicBezTo>
                <a:cubicBezTo>
                  <a:pt x="1126556" y="426554"/>
                  <a:pt x="1099322" y="463788"/>
                  <a:pt x="1049252" y="457191"/>
                </a:cubicBezTo>
                <a:cubicBezTo>
                  <a:pt x="933375" y="478623"/>
                  <a:pt x="761760" y="439054"/>
                  <a:pt x="572457" y="457191"/>
                </a:cubicBezTo>
                <a:cubicBezTo>
                  <a:pt x="383154" y="475328"/>
                  <a:pt x="205787" y="450636"/>
                  <a:pt x="76200" y="457191"/>
                </a:cubicBezTo>
                <a:cubicBezTo>
                  <a:pt x="38578" y="457570"/>
                  <a:pt x="5187" y="426099"/>
                  <a:pt x="0" y="380991"/>
                </a:cubicBezTo>
                <a:cubicBezTo>
                  <a:pt x="-2483" y="247329"/>
                  <a:pt x="11953" y="196957"/>
                  <a:pt x="0" y="76200"/>
                </a:cubicBezTo>
                <a:close/>
              </a:path>
            </a:pathLst>
          </a:custGeom>
          <a:noFill/>
          <a:ln>
            <a:extLst>
              <a:ext uri="{C807C97D-BFC1-408E-A445-0C87EB9F89A2}">
                <ask:lineSketchStyleProps xmlns:ask="http://schemas.microsoft.com/office/drawing/2018/sketchyshapes" sd="39982357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FF0000"/>
                </a:solidFill>
                <a:latin typeface="Times New Roman" panose="02020603050405020304" pitchFamily="18" charset="0"/>
                <a:cs typeface="Times New Roman" panose="02020603050405020304" pitchFamily="18" charset="0"/>
              </a:rPr>
              <a:t>BT4:</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378341-AF7E-ED46-8E2C-FBC43679CF59}"/>
              </a:ext>
            </a:extLst>
          </p:cNvPr>
          <p:cNvSpPr txBox="1"/>
          <p:nvPr/>
        </p:nvSpPr>
        <p:spPr>
          <a:xfrm>
            <a:off x="304800" y="519679"/>
            <a:ext cx="5562600" cy="3246017"/>
          </a:xfrm>
          <a:prstGeom prst="rect">
            <a:avLst/>
          </a:prstGeom>
          <a:noFill/>
        </p:spPr>
        <p:txBody>
          <a:bodyPr wrap="square" rtlCol="0">
            <a:spAutoFit/>
          </a:bodyPr>
          <a:lstStyle/>
          <a:p>
            <a:pPr algn="just">
              <a:lnSpc>
                <a:spcPct val="150000"/>
              </a:lnSpc>
              <a:spcAft>
                <a:spcPts val="1200"/>
              </a:spcAft>
            </a:pPr>
            <a:r>
              <a:rPr lang="en-VN" sz="2800" dirty="0">
                <a:latin typeface="Times New Roman" panose="02020603050405020304" pitchFamily="18" charset="0"/>
                <a:cs typeface="Times New Roman" panose="02020603050405020304" pitchFamily="18" charset="0"/>
              </a:rPr>
              <a:t>Trong </a:t>
            </a:r>
            <a:r>
              <a:rPr lang="en-VN" sz="2800" i="1" dirty="0">
                <a:latin typeface="Times New Roman" panose="02020603050405020304" pitchFamily="18" charset="0"/>
                <a:cs typeface="Times New Roman" panose="02020603050405020304" pitchFamily="18" charset="0"/>
              </a:rPr>
              <a:t>Hình 16</a:t>
            </a:r>
            <a:r>
              <a:rPr lang="en-VN" sz="2800" dirty="0">
                <a:latin typeface="Times New Roman" panose="02020603050405020304" pitchFamily="18" charset="0"/>
                <a:cs typeface="Times New Roman" panose="02020603050405020304" pitchFamily="18" charset="0"/>
              </a:rPr>
              <a:t>, độ dài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A’C’</a:t>
            </a:r>
            <a:r>
              <a:rPr lang="en-VN" sz="2800" dirty="0">
                <a:latin typeface="Times New Roman" panose="02020603050405020304" pitchFamily="18" charset="0"/>
                <a:cs typeface="Times New Roman" panose="02020603050405020304" pitchFamily="18" charset="0"/>
              </a:rPr>
              <a:t> mô tả chiều cao của một cái cây, đoạn thẳng </a:t>
            </a:r>
            <a:r>
              <a:rPr lang="en-VN" sz="2800" i="1" dirty="0">
                <a:latin typeface="Times New Roman" panose="02020603050405020304" pitchFamily="18" charset="0"/>
                <a:ea typeface="Cambria" panose="02040503050406030204" pitchFamily="18" charset="0"/>
                <a:cs typeface="Times New Roman" panose="02020603050405020304" pitchFamily="18" charset="0"/>
              </a:rPr>
              <a:t>AC</a:t>
            </a:r>
            <a:r>
              <a:rPr lang="en-VN" sz="2800" dirty="0">
                <a:latin typeface="Times New Roman" panose="02020603050405020304" pitchFamily="18" charset="0"/>
                <a:cs typeface="Times New Roman" panose="02020603050405020304" pitchFamily="18" charset="0"/>
              </a:rPr>
              <a:t> mô tả một cái cọc (cây và cọc cùng vuông góc với đường thẳng đi qua 3 điểm </a:t>
            </a:r>
            <a:r>
              <a:rPr lang="en-VN" sz="2800" i="1" dirty="0">
                <a:latin typeface="Times New Roman" panose="02020603050405020304" pitchFamily="18" charset="0"/>
                <a:ea typeface="Cambria" panose="02040503050406030204" pitchFamily="18" charset="0"/>
                <a:cs typeface="Times New Roman" panose="02020603050405020304" pitchFamily="18" charset="0"/>
              </a:rPr>
              <a:t>A’, A, B</a:t>
            </a:r>
            <a:r>
              <a:rPr lang="en-VN" sz="2800" dirty="0">
                <a:latin typeface="Times New Roman" panose="02020603050405020304" pitchFamily="18" charset="0"/>
                <a:cs typeface="Times New Roman" panose="02020603050405020304" pitchFamily="18" charset="0"/>
              </a:rPr>
              <a:t>). </a:t>
            </a:r>
          </a:p>
        </p:txBody>
      </p:sp>
      <p:grpSp>
        <p:nvGrpSpPr>
          <p:cNvPr id="12" name="Group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3E6ABF-197D-9F45-9A3C-F93354EA11B4}"/>
              </a:ext>
            </a:extLst>
          </p:cNvPr>
          <p:cNvGrpSpPr/>
          <p:nvPr/>
        </p:nvGrpSpPr>
        <p:grpSpPr>
          <a:xfrm>
            <a:off x="5867400" y="403537"/>
            <a:ext cx="2971800" cy="3478300"/>
            <a:chOff x="5867400" y="761082"/>
            <a:chExt cx="2971800" cy="3478300"/>
          </a:xfrm>
        </p:grpSpPr>
        <p:pic>
          <p:nvPicPr>
            <p:cNvPr id="9" name="Picture 8" descr="A tree with a straight line&#10;&#10;Description automatically generated">
              <a:extLst>
                <a:ext uri="{FF2B5EF4-FFF2-40B4-BE49-F238E27FC236}">
                  <a16:creationId xmlns:a16="http://schemas.microsoft.com/office/drawing/2014/main" id="{AAE99738-6A59-CC45-A227-1F0A1B27E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95373"/>
              <a:ext cx="2895600" cy="3444009"/>
            </a:xfrm>
            <a:prstGeom prst="rect">
              <a:avLst/>
            </a:prstGeom>
          </p:spPr>
        </p:pic>
        <p:sp>
          <p:nvSpPr>
            <p:cNvPr id="10" name="Rectangle 9">
              <a:extLst>
                <a:ext uri="{FF2B5EF4-FFF2-40B4-BE49-F238E27FC236}">
                  <a16:creationId xmlns:a16="http://schemas.microsoft.com/office/drawing/2014/main" id="{920F3469-BDA0-3847-9841-CA52647FE013}"/>
                </a:ext>
              </a:extLst>
            </p:cNvPr>
            <p:cNvSpPr/>
            <p:nvPr/>
          </p:nvSpPr>
          <p:spPr>
            <a:xfrm>
              <a:off x="5943600" y="761082"/>
              <a:ext cx="1524000" cy="97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10791A94-11EA-5F4F-8B0C-8C6B65BE5F86}"/>
                </a:ext>
              </a:extLst>
            </p:cNvPr>
            <p:cNvSpPr/>
            <p:nvPr/>
          </p:nvSpPr>
          <p:spPr>
            <a:xfrm>
              <a:off x="5867400" y="1733549"/>
              <a:ext cx="1066800" cy="97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B8D87E-EF30-FD44-B3DD-4161865989BA}"/>
              </a:ext>
            </a:extLst>
          </p:cNvPr>
          <p:cNvSpPr txBox="1"/>
          <p:nvPr/>
        </p:nvSpPr>
        <p:spPr>
          <a:xfrm>
            <a:off x="277368" y="3733901"/>
            <a:ext cx="8686800" cy="1384995"/>
          </a:xfrm>
          <a:prstGeom prst="rect">
            <a:avLst/>
          </a:prstGeom>
          <a:noFill/>
        </p:spPr>
        <p:txBody>
          <a:bodyPr wrap="square" rtlCol="0">
            <a:spAutoFit/>
          </a:bodyPr>
          <a:lstStyle>
            <a:defPPr>
              <a:defRPr lang="en-US"/>
            </a:defPPr>
            <a:lvl1pPr algn="just">
              <a:lnSpc>
                <a:spcPct val="150000"/>
              </a:lnSpc>
              <a:spcAft>
                <a:spcPts val="1200"/>
              </a:spcAft>
              <a:defRPr sz="2800">
                <a:latin typeface="Times New Roman" panose="02020603050405020304" pitchFamily="18" charset="0"/>
                <a:cs typeface="Times New Roman" panose="02020603050405020304" pitchFamily="18" charset="0"/>
              </a:defRPr>
            </a:lvl1pPr>
          </a:lstStyle>
          <a:p>
            <a:r>
              <a:rPr lang="en-VN"/>
              <a:t>Giả sử </a:t>
            </a:r>
            <a:r>
              <a:rPr lang="en-VN" i="1">
                <a:ea typeface="Cambria" panose="02040503050406030204" pitchFamily="18" charset="0"/>
              </a:rPr>
              <a:t>AC = 2 m, AB = 1,5 m, A’B = 4,5 m</a:t>
            </a:r>
            <a:r>
              <a:rPr lang="en-VN"/>
              <a:t>. </a:t>
            </a:r>
            <a:r>
              <a:rPr lang="en-VN" dirty="0"/>
              <a:t>Tính chiều cao của </a:t>
            </a:r>
            <a:r>
              <a:rPr lang="en-VN"/>
              <a:t>cây.</a:t>
            </a:r>
            <a:endParaRPr lang="en-VN" dirty="0"/>
          </a:p>
        </p:txBody>
      </p:sp>
      <p:pic>
        <p:nvPicPr>
          <p:cNvPr id="4"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9146E3-EBC9-3326-A5AE-5D78CE7D37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5875782" y="222859"/>
            <a:ext cx="1242004" cy="1242004"/>
          </a:xfrm>
          <a:prstGeom prst="rect">
            <a:avLst/>
          </a:prstGeom>
        </p:spPr>
      </p:pic>
    </p:spTree>
    <p:extLst>
      <p:ext uri="{BB962C8B-B14F-4D97-AF65-F5344CB8AC3E}">
        <p14:creationId xmlns:p14="http://schemas.microsoft.com/office/powerpoint/2010/main" val="7821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xit" presetSubtype="10" fill="hold" nodeType="withEffect">
                                  <p:stCondLst>
                                    <p:cond delay="0"/>
                                  </p:stCondLst>
                                  <p:childTnLst>
                                    <p:animEffect transition="out" filter="blinds(horizontal)">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6BE313-1551-E242-B858-59BAD383B4B9}"/>
                  </a:ext>
                </a:extLst>
              </p:cNvPr>
              <p:cNvSpPr txBox="1"/>
              <p:nvPr/>
            </p:nvSpPr>
            <p:spPr>
              <a:xfrm>
                <a:off x="3423911" y="172069"/>
                <a:ext cx="5636479" cy="4679551"/>
              </a:xfrm>
              <a:prstGeom prst="rect">
                <a:avLst/>
              </a:prstGeom>
              <a:noFill/>
            </p:spPr>
            <p:txBody>
              <a:bodyPr wrap="none" rtlCol="0">
                <a:spAutoFit/>
              </a:bodyPr>
              <a:lstStyle/>
              <a:p>
                <a:pPr>
                  <a:spcAft>
                    <a:spcPts val="600"/>
                  </a:spcAft>
                </a:pPr>
                <a:r>
                  <a:rPr lang="en-VN" sz="2800">
                    <a:latin typeface="Times New Roman" panose="02020603050405020304" pitchFamily="18" charset="0"/>
                    <a:cs typeface="Times New Roman" panose="02020603050405020304" pitchFamily="18" charset="0"/>
                  </a:rPr>
                  <a:t>Vì </a:t>
                </a:r>
                <a:r>
                  <a:rPr lang="en-VN" sz="2800" i="1">
                    <a:latin typeface="Times New Roman" panose="02020603050405020304" pitchFamily="18" charset="0"/>
                    <a:ea typeface="Cambria" panose="02040503050406030204" pitchFamily="18" charset="0"/>
                    <a:cs typeface="Times New Roman" panose="02020603050405020304" pitchFamily="18" charset="0"/>
                  </a:rPr>
                  <a:t>CA </a:t>
                </a:r>
                <a14:m>
                  <m:oMath xmlns:m="http://schemas.openxmlformats.org/officeDocument/2006/math">
                    <m:r>
                      <a:rPr lang="en-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a:latin typeface="Times New Roman" panose="02020603050405020304" pitchFamily="18" charset="0"/>
                    <a:ea typeface="Cambria" panose="02040503050406030204" pitchFamily="18" charset="0"/>
                    <a:cs typeface="Times New Roman" panose="02020603050405020304" pitchFamily="18" charset="0"/>
                  </a:rPr>
                  <a:t> BA’ </a:t>
                </a:r>
                <a:r>
                  <a:rPr lang="en-VN" sz="2800">
                    <a:latin typeface="Times New Roman" panose="02020603050405020304" pitchFamily="18" charset="0"/>
                    <a:ea typeface="Cambria" panose="02040503050406030204" pitchFamily="18" charset="0"/>
                    <a:cs typeface="Times New Roman" panose="02020603050405020304" pitchFamily="18" charset="0"/>
                  </a:rPr>
                  <a:t>và </a:t>
                </a:r>
                <a:r>
                  <a:rPr lang="en-VN" sz="2800" i="1">
                    <a:latin typeface="Times New Roman" panose="02020603050405020304" pitchFamily="18" charset="0"/>
                    <a:ea typeface="Cambria" panose="02040503050406030204" pitchFamily="18" charset="0"/>
                    <a:cs typeface="Times New Roman" panose="02020603050405020304" pitchFamily="18" charset="0"/>
                  </a:rPr>
                  <a:t>C’A’ </a:t>
                </a:r>
                <a14:m>
                  <m:oMath xmlns:m="http://schemas.openxmlformats.org/officeDocument/2006/math">
                    <m:r>
                      <a:rPr lang="en-VN"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VN" sz="2800" i="1">
                    <a:latin typeface="Times New Roman" panose="02020603050405020304" pitchFamily="18" charset="0"/>
                    <a:ea typeface="Cambria" panose="02040503050406030204" pitchFamily="18" charset="0"/>
                    <a:cs typeface="Times New Roman" panose="02020603050405020304" pitchFamily="18" charset="0"/>
                  </a:rPr>
                  <a:t> BA’ </a:t>
                </a:r>
              </a:p>
              <a:p>
                <a:pPr>
                  <a:spcAft>
                    <a:spcPts val="600"/>
                  </a:spcAft>
                </a:pPr>
                <a:r>
                  <a:rPr lang="en-VN" sz="2800">
                    <a:latin typeface="Times New Roman" panose="02020603050405020304" pitchFamily="18" charset="0"/>
                    <a:cs typeface="Times New Roman" panose="02020603050405020304" pitchFamily="18" charset="0"/>
                  </a:rPr>
                  <a:t>nên </a:t>
                </a:r>
                <a:r>
                  <a:rPr lang="en-VN" sz="2800" i="1">
                    <a:latin typeface="Times New Roman" panose="02020603050405020304" pitchFamily="18" charset="0"/>
                    <a:ea typeface="Cambria" panose="02040503050406030204" pitchFamily="18" charset="0"/>
                    <a:cs typeface="Times New Roman" panose="02020603050405020304" pitchFamily="18" charset="0"/>
                  </a:rPr>
                  <a:t>CA // C’A’.</a:t>
                </a:r>
              </a:p>
              <a:p>
                <a:pPr>
                  <a:lnSpc>
                    <a:spcPct val="150000"/>
                  </a:lnSpc>
                  <a:spcAft>
                    <a:spcPts val="600"/>
                  </a:spcAft>
                </a:pPr>
                <a:r>
                  <a:rPr lang="en-VN" sz="2800">
                    <a:latin typeface="Times New Roman" panose="02020603050405020304" pitchFamily="18" charset="0"/>
                    <a:cs typeface="Times New Roman" panose="02020603050405020304" pitchFamily="18" charset="0"/>
                  </a:rPr>
                  <a:t>Xét tam giác </a:t>
                </a:r>
                <a:r>
                  <a:rPr lang="en-VN" sz="2800" i="1">
                    <a:latin typeface="Times New Roman" panose="02020603050405020304" pitchFamily="18" charset="0"/>
                    <a:ea typeface="Cambria" panose="02040503050406030204" pitchFamily="18" charset="0"/>
                    <a:cs typeface="Times New Roman" panose="02020603050405020304" pitchFamily="18" charset="0"/>
                  </a:rPr>
                  <a:t>BAC</a:t>
                </a:r>
                <a:r>
                  <a:rPr lang="en-VN" sz="2800">
                    <a:latin typeface="Times New Roman" panose="02020603050405020304" pitchFamily="18" charset="0"/>
                    <a:cs typeface="Times New Roman" panose="02020603050405020304" pitchFamily="18" charset="0"/>
                  </a:rPr>
                  <a:t> với </a:t>
                </a:r>
                <a:r>
                  <a:rPr lang="en-VN" sz="2800" i="1">
                    <a:latin typeface="Times New Roman" panose="02020603050405020304" pitchFamily="18" charset="0"/>
                    <a:ea typeface="Cambria" panose="02040503050406030204" pitchFamily="18" charset="0"/>
                    <a:cs typeface="Times New Roman" panose="02020603050405020304" pitchFamily="18" charset="0"/>
                  </a:rPr>
                  <a:t>CA // C’A’ </a:t>
                </a:r>
                <a:r>
                  <a:rPr lang="en-VN" sz="2800">
                    <a:latin typeface="Times New Roman" panose="02020603050405020304" pitchFamily="18" charset="0"/>
                    <a:cs typeface="Times New Roman" panose="02020603050405020304" pitchFamily="18" charset="0"/>
                  </a:rPr>
                  <a:t>có:</a:t>
                </a:r>
              </a:p>
              <a:p>
                <a:pPr>
                  <a:lnSpc>
                    <a:spcPct val="150000"/>
                  </a:lnSpc>
                  <a:spcAft>
                    <a:spcPts val="600"/>
                  </a:spcAft>
                </a:pPr>
                <a:r>
                  <a:rPr lang="en-US" sz="2800">
                    <a:latin typeface="Times New Roman" panose="02020603050405020304" pitchFamily="18" charset="0"/>
                    <a:cs typeface="Times New Roman" panose="02020603050405020304" pitchFamily="18" charset="0"/>
                  </a:rPr>
                  <a:t>                      </a:t>
                </a:r>
                <a14:m>
                  <m:oMath xmlns:m="http://schemas.openxmlformats.org/officeDocument/2006/math">
                    <m:r>
                      <m:rPr>
                        <m:nor/>
                      </m:rPr>
                      <a:rPr lang="en-VN" sz="2800" smtClean="0">
                        <a:latin typeface="Times New Roman" panose="02020603050405020304" pitchFamily="18" charset="0"/>
                        <a:cs typeface="Times New Roman" panose="02020603050405020304" pitchFamily="18" charset="0"/>
                      </a:rPr>
                      <m:t>(</m:t>
                    </m:r>
                    <m:r>
                      <m:rPr>
                        <m:nor/>
                      </m:rPr>
                      <a:rPr lang="en-VN" sz="2800" smtClean="0">
                        <a:latin typeface="Times New Roman" panose="02020603050405020304" pitchFamily="18" charset="0"/>
                        <a:cs typeface="Times New Roman" panose="02020603050405020304" pitchFamily="18" charset="0"/>
                      </a:rPr>
                      <m:t>h</m:t>
                    </m:r>
                    <m:r>
                      <m:rPr>
                        <m:nor/>
                      </m:rPr>
                      <a:rPr lang="en-VN" sz="2800" smtClean="0">
                        <a:latin typeface="Times New Roman" panose="02020603050405020304" pitchFamily="18" charset="0"/>
                        <a:cs typeface="Times New Roman" panose="02020603050405020304" pitchFamily="18" charset="0"/>
                      </a:rPr>
                      <m:t>ệ </m:t>
                    </m:r>
                    <m:r>
                      <m:rPr>
                        <m:nor/>
                      </m:rPr>
                      <a:rPr lang="en-VN" sz="2800" smtClean="0">
                        <a:latin typeface="Times New Roman" panose="02020603050405020304" pitchFamily="18" charset="0"/>
                        <a:cs typeface="Times New Roman" panose="02020603050405020304" pitchFamily="18" charset="0"/>
                      </a:rPr>
                      <m:t>qu</m:t>
                    </m:r>
                    <m:r>
                      <m:rPr>
                        <m:nor/>
                      </m:rPr>
                      <a:rPr lang="en-VN" sz="2800" smtClean="0">
                        <a:latin typeface="Times New Roman" panose="02020603050405020304" pitchFamily="18" charset="0"/>
                        <a:cs typeface="Times New Roman" panose="02020603050405020304" pitchFamily="18" charset="0"/>
                      </a:rPr>
                      <m:t>ả</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ủ</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Đ</m:t>
                    </m:r>
                    <m:r>
                      <m:rPr>
                        <m:nor/>
                      </m:rPr>
                      <a:rPr lang="en-US" sz="2800" b="0" i="0" smtClean="0">
                        <a:latin typeface="Times New Roman" panose="02020603050405020304" pitchFamily="18" charset="0"/>
                        <a:cs typeface="Times New Roman" panose="02020603050405020304" pitchFamily="18" charset="0"/>
                      </a:rPr>
                      <m:t>L</m:t>
                    </m:r>
                    <m:r>
                      <m:rPr>
                        <m:nor/>
                      </m:rPr>
                      <a:rPr lang="en-VN" sz="2800" smtClean="0">
                        <a:latin typeface="Times New Roman" panose="02020603050405020304" pitchFamily="18" charset="0"/>
                        <a:cs typeface="Times New Roman" panose="02020603050405020304" pitchFamily="18" charset="0"/>
                      </a:rPr>
                      <m:t> </m:t>
                    </m:r>
                    <m:r>
                      <m:rPr>
                        <m:nor/>
                      </m:rPr>
                      <a:rPr lang="en-VN" sz="2800" smtClean="0">
                        <a:latin typeface="Times New Roman" panose="02020603050405020304" pitchFamily="18" charset="0"/>
                        <a:cs typeface="Times New Roman" panose="02020603050405020304" pitchFamily="18" charset="0"/>
                      </a:rPr>
                      <m:t>Thal</m:t>
                    </m:r>
                    <m:r>
                      <m:rPr>
                        <m:nor/>
                      </m:rPr>
                      <a:rPr lang="en-VN" sz="2800" smtClean="0">
                        <a:latin typeface="Times New Roman" panose="02020603050405020304" pitchFamily="18" charset="0"/>
                        <a:cs typeface="Times New Roman" panose="02020603050405020304" pitchFamily="18" charset="0"/>
                      </a:rPr>
                      <m:t>è</m:t>
                    </m:r>
                    <m:r>
                      <m:rPr>
                        <m:nor/>
                      </m:rPr>
                      <a:rPr lang="en-VN" sz="2800" smtClean="0">
                        <a:latin typeface="Times New Roman" panose="02020603050405020304" pitchFamily="18" charset="0"/>
                        <a:cs typeface="Times New Roman" panose="02020603050405020304" pitchFamily="18" charset="0"/>
                      </a:rPr>
                      <m:t>s</m:t>
                    </m:r>
                    <m:r>
                      <m:rPr>
                        <m:nor/>
                      </m:rPr>
                      <a:rPr lang="en-VN" sz="2800" smtClean="0">
                        <a:latin typeface="Times New Roman" panose="02020603050405020304" pitchFamily="18" charset="0"/>
                        <a:cs typeface="Times New Roman" panose="02020603050405020304" pitchFamily="18" charset="0"/>
                      </a:rPr>
                      <m:t>)</m:t>
                    </m:r>
                    <m:r>
                      <m:rPr>
                        <m:nor/>
                      </m:rPr>
                      <a:rPr lang="vi-VN" sz="2800" b="0" i="0" smtClean="0">
                        <a:latin typeface="Times New Roman" panose="02020603050405020304" pitchFamily="18" charset="0"/>
                        <a:cs typeface="Times New Roman" panose="02020603050405020304" pitchFamily="18" charset="0"/>
                      </a:rPr>
                      <m:t>.</m:t>
                    </m:r>
                  </m:oMath>
                </a14:m>
                <a:endParaRPr lang="en-VN" sz="2800">
                  <a:latin typeface="Times New Roman" panose="02020603050405020304" pitchFamily="18" charset="0"/>
                  <a:cs typeface="Times New Roman" panose="02020603050405020304" pitchFamily="18" charset="0"/>
                </a:endParaRPr>
              </a:p>
              <a:p>
                <a:pPr>
                  <a:lnSpc>
                    <a:spcPct val="150000"/>
                  </a:lnSpc>
                  <a:spcAft>
                    <a:spcPts val="600"/>
                  </a:spcAft>
                </a:pPr>
                <a14:m>
                  <m:oMathPara xmlns:m="http://schemas.openxmlformats.org/officeDocument/2006/math">
                    <m:oMathParaPr>
                      <m:jc m:val="left"/>
                    </m:oMathParaPr>
                    <m:oMath xmlns:m="http://schemas.openxmlformats.org/officeDocument/2006/math">
                      <m:r>
                        <m:rPr>
                          <m:nor/>
                        </m:rPr>
                        <a:rPr lang="en-VN" sz="2800">
                          <a:latin typeface="Times New Roman" panose="02020603050405020304" pitchFamily="18" charset="0"/>
                          <a:cs typeface="Times New Roman" panose="02020603050405020304" pitchFamily="18" charset="0"/>
                        </a:rPr>
                        <m:t>Thay</m:t>
                      </m:r>
                      <m:r>
                        <m:rPr>
                          <m:nor/>
                        </m:rPr>
                        <a:rPr lang="en-VN" sz="2800">
                          <a:latin typeface="Times New Roman" panose="02020603050405020304" pitchFamily="18" charset="0"/>
                          <a:cs typeface="Times New Roman" panose="02020603050405020304" pitchFamily="18" charset="0"/>
                        </a:rPr>
                        <m:t> </m:t>
                      </m:r>
                      <m:r>
                        <m:rPr>
                          <m:nor/>
                        </m:rPr>
                        <a:rPr lang="en-VN" sz="2800">
                          <a:latin typeface="Times New Roman" panose="02020603050405020304" pitchFamily="18" charset="0"/>
                          <a:cs typeface="Times New Roman" panose="02020603050405020304" pitchFamily="18" charset="0"/>
                        </a:rPr>
                        <m:t>s</m:t>
                      </m:r>
                      <m:r>
                        <m:rPr>
                          <m:nor/>
                        </m:rPr>
                        <a:rPr lang="en-VN" sz="2800">
                          <a:latin typeface="Times New Roman" panose="02020603050405020304" pitchFamily="18" charset="0"/>
                          <a:cs typeface="Times New Roman" panose="02020603050405020304" pitchFamily="18" charset="0"/>
                        </a:rPr>
                        <m:t>ố</m:t>
                      </m:r>
                    </m:oMath>
                  </m:oMathPara>
                </a14:m>
                <a:endParaRPr lang="vi-VN" sz="2800" b="0" i="1">
                  <a:latin typeface="Times New Roman" panose="02020603050405020304" pitchFamily="18" charset="0"/>
                  <a:cs typeface="Times New Roman" panose="02020603050405020304" pitchFamily="18" charset="0"/>
                </a:endParaRPr>
              </a:p>
              <a:p>
                <a:pPr>
                  <a:lnSpc>
                    <a:spcPct val="150000"/>
                  </a:lnSpc>
                  <a:spcAft>
                    <a:spcPts val="600"/>
                  </a:spcAft>
                </a:pPr>
                <a:r>
                  <a:rPr lang="en-US" sz="2800">
                    <a:latin typeface="Times New Roman" panose="02020603050405020304" pitchFamily="18" charset="0"/>
                    <a:cs typeface="Times New Roman" panose="02020603050405020304" pitchFamily="18" charset="0"/>
                  </a:rPr>
                  <a:t>Suy ra </a:t>
                </a:r>
                <a:r>
                  <a:rPr lang="en-US" sz="2800" i="1">
                    <a:latin typeface="Times New Roman" panose="02020603050405020304" pitchFamily="18" charset="0"/>
                    <a:cs typeface="Times New Roman" panose="02020603050405020304" pitchFamily="18" charset="0"/>
                  </a:rPr>
                  <a:t>C’A’</a:t>
                </a:r>
                <a:r>
                  <a:rPr lang="en-US" sz="2800">
                    <a:latin typeface="Times New Roman" panose="02020603050405020304" pitchFamily="18" charset="0"/>
                    <a:cs typeface="Times New Roman" panose="02020603050405020304" pitchFamily="18" charset="0"/>
                  </a:rPr>
                  <a:t> =             = 6</a:t>
                </a:r>
              </a:p>
              <a:p>
                <a:pPr>
                  <a:lnSpc>
                    <a:spcPct val="150000"/>
                  </a:lnSpc>
                  <a:spcAft>
                    <a:spcPts val="600"/>
                  </a:spcAft>
                </a:pPr>
                <a:r>
                  <a:rPr lang="en-VN" sz="2800">
                    <a:latin typeface="Times New Roman" panose="02020603050405020304" pitchFamily="18" charset="0"/>
                    <a:cs typeface="Times New Roman" panose="02020603050405020304" pitchFamily="18" charset="0"/>
                  </a:rPr>
                  <a:t>Vậy chiều cao của cây là </a:t>
                </a:r>
                <a:r>
                  <a:rPr lang="en-US" sz="2800" i="1">
                    <a:latin typeface="Times New Roman" panose="02020603050405020304" pitchFamily="18" charset="0"/>
                    <a:ea typeface="Cambria" panose="02040503050406030204" pitchFamily="18" charset="0"/>
                    <a:cs typeface="Times New Roman" panose="02020603050405020304" pitchFamily="18" charset="0"/>
                  </a:rPr>
                  <a:t>6</a:t>
                </a:r>
                <a:r>
                  <a:rPr lang="en-VN" sz="2800" i="1">
                    <a:latin typeface="Times New Roman" panose="02020603050405020304" pitchFamily="18" charset="0"/>
                    <a:ea typeface="Cambria" panose="02040503050406030204" pitchFamily="18" charset="0"/>
                    <a:cs typeface="Times New Roman" panose="02020603050405020304" pitchFamily="18" charset="0"/>
                  </a:rPr>
                  <a:t>m</a:t>
                </a:r>
                <a:r>
                  <a:rPr lang="en-VN" sz="2800">
                    <a:latin typeface="Times New Roman" panose="02020603050405020304" pitchFamily="18" charset="0"/>
                    <a:cs typeface="Times New Roman" panose="02020603050405020304" pitchFamily="18" charset="0"/>
                  </a:rPr>
                  <a:t>. </a:t>
                </a:r>
              </a:p>
            </p:txBody>
          </p:sp>
        </mc:Choice>
        <mc:Fallback xmlns="">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6BE313-1551-E242-B858-59BAD383B4B9}"/>
                  </a:ext>
                </a:extLst>
              </p:cNvPr>
              <p:cNvSpPr txBox="1">
                <a:spLocks noRot="1" noChangeAspect="1" noMove="1" noResize="1" noEditPoints="1" noAdjustHandles="1" noChangeArrowheads="1" noChangeShapeType="1" noTextEdit="1"/>
              </p:cNvSpPr>
              <p:nvPr/>
            </p:nvSpPr>
            <p:spPr>
              <a:xfrm>
                <a:off x="3423911" y="172069"/>
                <a:ext cx="5636479" cy="4679551"/>
              </a:xfrm>
              <a:prstGeom prst="rect">
                <a:avLst/>
              </a:prstGeom>
              <a:blipFill>
                <a:blip r:embed="rId4"/>
                <a:stretch>
                  <a:fillRect l="-2273" t="-1302" b="-1042"/>
                </a:stretch>
              </a:blipFill>
            </p:spPr>
            <p:txBody>
              <a:bodyPr/>
              <a:lstStyle/>
              <a:p>
                <a:r>
                  <a:rPr lang="en-US">
                    <a:noFill/>
                  </a:rPr>
                  <a:t> </a:t>
                </a:r>
              </a:p>
            </p:txBody>
          </p:sp>
        </mc:Fallback>
      </mc:AlternateContent>
      <p:grpSp>
        <p:nvGrpSpPr>
          <p:cNvPr id="9" name="Group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4ED592-656A-A84E-B92C-FB19A6843DBC}"/>
              </a:ext>
            </a:extLst>
          </p:cNvPr>
          <p:cNvGrpSpPr/>
          <p:nvPr/>
        </p:nvGrpSpPr>
        <p:grpSpPr>
          <a:xfrm>
            <a:off x="208780" y="285754"/>
            <a:ext cx="3124200" cy="4691065"/>
            <a:chOff x="255730" y="509611"/>
            <a:chExt cx="3124200" cy="4691065"/>
          </a:xfrm>
        </p:grpSpPr>
        <p:grpSp>
          <p:nvGrpSpPr>
            <p:cNvPr id="14" name="Group 13">
              <a:extLst>
                <a:ext uri="{FF2B5EF4-FFF2-40B4-BE49-F238E27FC236}">
                  <a16:creationId xmlns:a16="http://schemas.microsoft.com/office/drawing/2014/main" id="{856D2BCF-799E-C643-9534-8DE118740C07}"/>
                </a:ext>
              </a:extLst>
            </p:cNvPr>
            <p:cNvGrpSpPr/>
            <p:nvPr/>
          </p:nvGrpSpPr>
          <p:grpSpPr>
            <a:xfrm>
              <a:off x="255730" y="509611"/>
              <a:ext cx="3124200" cy="4691065"/>
              <a:chOff x="255730" y="357211"/>
              <a:chExt cx="3124200" cy="4691065"/>
            </a:xfrm>
          </p:grpSpPr>
          <p:sp>
            <p:nvSpPr>
              <p:cNvPr id="3" name="TextBox 2">
                <a:extLst>
                  <a:ext uri="{FF2B5EF4-FFF2-40B4-BE49-F238E27FC236}">
                    <a16:creationId xmlns:a16="http://schemas.microsoft.com/office/drawing/2014/main" id="{F5E173BE-2944-0249-A0BA-F6AB2B83625D}"/>
                  </a:ext>
                </a:extLst>
              </p:cNvPr>
              <p:cNvSpPr txBox="1"/>
              <p:nvPr/>
            </p:nvSpPr>
            <p:spPr>
              <a:xfrm>
                <a:off x="960201" y="4525056"/>
                <a:ext cx="1351652" cy="523220"/>
              </a:xfrm>
              <a:prstGeom prst="rect">
                <a:avLst/>
              </a:prstGeom>
              <a:noFill/>
            </p:spPr>
            <p:txBody>
              <a:bodyPr wrap="none" rtlCol="0">
                <a:spAutoFit/>
              </a:bodyPr>
              <a:lstStyle/>
              <a:p>
                <a:r>
                  <a:rPr lang="en-VN" sz="2800" i="1">
                    <a:latin typeface="Times New Roman" panose="02020603050405020304" pitchFamily="18" charset="0"/>
                    <a:cs typeface="Times New Roman" panose="02020603050405020304" pitchFamily="18" charset="0"/>
                  </a:rPr>
                  <a:t>Hình 16</a:t>
                </a:r>
              </a:p>
            </p:txBody>
          </p:sp>
          <p:pic>
            <p:nvPicPr>
              <p:cNvPr id="6" name="Picture 5">
                <a:extLst>
                  <a:ext uri="{FF2B5EF4-FFF2-40B4-BE49-F238E27FC236}">
                    <a16:creationId xmlns:a16="http://schemas.microsoft.com/office/drawing/2014/main" id="{8CFADD22-3671-DF48-86BD-B4D9D4E0AD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81" t="3666"/>
              <a:stretch/>
            </p:blipFill>
            <p:spPr>
              <a:xfrm>
                <a:off x="255730" y="357211"/>
                <a:ext cx="3124200" cy="3879292"/>
              </a:xfrm>
              <a:prstGeom prst="rect">
                <a:avLst/>
              </a:prstGeom>
            </p:spPr>
          </p:pic>
        </p:grpSp>
        <p:sp>
          <p:nvSpPr>
            <p:cNvPr id="7" name="TextBox 6">
              <a:extLst>
                <a:ext uri="{FF2B5EF4-FFF2-40B4-BE49-F238E27FC236}">
                  <a16:creationId xmlns:a16="http://schemas.microsoft.com/office/drawing/2014/main" id="{E8A7C4D0-8881-0349-B3F0-2F695CD4D0D5}"/>
                </a:ext>
              </a:extLst>
            </p:cNvPr>
            <p:cNvSpPr txBox="1"/>
            <p:nvPr/>
          </p:nvSpPr>
          <p:spPr>
            <a:xfrm>
              <a:off x="1364740" y="3333750"/>
              <a:ext cx="30168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2</a:t>
              </a:r>
            </a:p>
          </p:txBody>
        </p:sp>
        <p:sp>
          <p:nvSpPr>
            <p:cNvPr id="8" name="TextBox 7">
              <a:extLst>
                <a:ext uri="{FF2B5EF4-FFF2-40B4-BE49-F238E27FC236}">
                  <a16:creationId xmlns:a16="http://schemas.microsoft.com/office/drawing/2014/main" id="{6A247884-9E67-9940-BDA3-3F49D4106AE3}"/>
                </a:ext>
              </a:extLst>
            </p:cNvPr>
            <p:cNvSpPr txBox="1"/>
            <p:nvPr/>
          </p:nvSpPr>
          <p:spPr>
            <a:xfrm>
              <a:off x="762000" y="3958373"/>
              <a:ext cx="47320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1,5</a:t>
              </a:r>
            </a:p>
          </p:txBody>
        </p:sp>
        <p:cxnSp>
          <p:nvCxnSpPr>
            <p:cNvPr id="10" name="Straight Arrow Connector 9">
              <a:extLst>
                <a:ext uri="{FF2B5EF4-FFF2-40B4-BE49-F238E27FC236}">
                  <a16:creationId xmlns:a16="http://schemas.microsoft.com/office/drawing/2014/main" id="{5856A7C0-89EA-BF41-A2C4-35129E0DC3E4}"/>
                </a:ext>
              </a:extLst>
            </p:cNvPr>
            <p:cNvCxnSpPr>
              <a:cxnSpLocks/>
            </p:cNvCxnSpPr>
            <p:nvPr/>
          </p:nvCxnSpPr>
          <p:spPr>
            <a:xfrm>
              <a:off x="457200" y="4388903"/>
              <a:ext cx="25908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1D2ABEF-03F6-044E-890B-5B7BB1403ED6}"/>
                </a:ext>
              </a:extLst>
            </p:cNvPr>
            <p:cNvSpPr txBox="1"/>
            <p:nvPr/>
          </p:nvSpPr>
          <p:spPr>
            <a:xfrm>
              <a:off x="1280926" y="4327705"/>
              <a:ext cx="473206"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4,5</a:t>
              </a:r>
            </a:p>
          </p:txBody>
        </p:sp>
        <p:sp>
          <p:nvSpPr>
            <p:cNvPr id="13" name="TextBox 12">
              <a:extLst>
                <a:ext uri="{FF2B5EF4-FFF2-40B4-BE49-F238E27FC236}">
                  <a16:creationId xmlns:a16="http://schemas.microsoft.com/office/drawing/2014/main" id="{865B78D3-BD70-E94C-A071-4F2D65B402D8}"/>
                </a:ext>
              </a:extLst>
            </p:cNvPr>
            <p:cNvSpPr txBox="1"/>
            <p:nvPr/>
          </p:nvSpPr>
          <p:spPr>
            <a:xfrm>
              <a:off x="2735750" y="2537524"/>
              <a:ext cx="287258" cy="369332"/>
            </a:xfrm>
            <a:prstGeom prst="rect">
              <a:avLst/>
            </a:prstGeom>
            <a:noFill/>
          </p:spPr>
          <p:txBody>
            <a:bodyPr wrap="none" rtlCol="0">
              <a:spAutoFit/>
            </a:bodyPr>
            <a:lstStyle/>
            <a:p>
              <a:r>
                <a:rPr lang="en-VN">
                  <a:latin typeface="Times New Roman" panose="02020603050405020304" pitchFamily="18" charset="0"/>
                  <a:cs typeface="Times New Roman" panose="02020603050405020304" pitchFamily="18" charset="0"/>
                </a:rPr>
                <a:t>?</a:t>
              </a:r>
            </a:p>
          </p:txBody>
        </p:sp>
      </p:gr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63464389"/>
              </p:ext>
            </p:extLst>
          </p:nvPr>
        </p:nvGraphicFramePr>
        <p:xfrm>
          <a:off x="3510697" y="1803926"/>
          <a:ext cx="1714500" cy="838200"/>
        </p:xfrm>
        <a:graphic>
          <a:graphicData uri="http://schemas.openxmlformats.org/presentationml/2006/ole">
            <mc:AlternateContent xmlns:mc="http://schemas.openxmlformats.org/markup-compatibility/2006">
              <mc:Choice xmlns:v="urn:schemas-microsoft-com:vml" Requires="v">
                <p:oleObj name="Equation" r:id="rId6" imgW="1714320" imgH="838080" progId="Equation.DSMT4">
                  <p:embed/>
                </p:oleObj>
              </mc:Choice>
              <mc:Fallback>
                <p:oleObj name="Equation" r:id="rId6" imgW="1714320" imgH="838080" progId="Equation.DSMT4">
                  <p:embed/>
                  <p:pic>
                    <p:nvPicPr>
                      <p:cNvPr id="0" name=""/>
                      <p:cNvPicPr/>
                      <p:nvPr/>
                    </p:nvPicPr>
                    <p:blipFill>
                      <a:blip r:embed="rId7"/>
                      <a:stretch>
                        <a:fillRect/>
                      </a:stretch>
                    </p:blipFill>
                    <p:spPr>
                      <a:xfrm>
                        <a:off x="3510697" y="1803926"/>
                        <a:ext cx="1714500" cy="838200"/>
                      </a:xfrm>
                      <a:prstGeom prst="rect">
                        <a:avLst/>
                      </a:prstGeom>
                    </p:spPr>
                  </p:pic>
                </p:oleObj>
              </mc:Fallback>
            </mc:AlternateContent>
          </a:graphicData>
        </a:graphic>
      </p:graphicFrame>
      <p:graphicFrame>
        <p:nvGraphicFramePr>
          <p:cNvPr id="15" name="Object 1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579132673"/>
              </p:ext>
            </p:extLst>
          </p:nvPr>
        </p:nvGraphicFramePr>
        <p:xfrm>
          <a:off x="4768850" y="2642126"/>
          <a:ext cx="1739900" cy="889000"/>
        </p:xfrm>
        <a:graphic>
          <a:graphicData uri="http://schemas.openxmlformats.org/presentationml/2006/ole">
            <mc:AlternateContent xmlns:mc="http://schemas.openxmlformats.org/markup-compatibility/2006">
              <mc:Choice xmlns:v="urn:schemas-microsoft-com:vml" Requires="v">
                <p:oleObj name="Equation" r:id="rId8" imgW="1739880" imgH="888840" progId="Equation.DSMT4">
                  <p:embed/>
                </p:oleObj>
              </mc:Choice>
              <mc:Fallback>
                <p:oleObj name="Equation" r:id="rId8" imgW="1739880" imgH="888840" progId="Equation.DSMT4">
                  <p:embed/>
                  <p:pic>
                    <p:nvPicPr>
                      <p:cNvPr id="2" name="Object 1"/>
                      <p:cNvPicPr/>
                      <p:nvPr/>
                    </p:nvPicPr>
                    <p:blipFill>
                      <a:blip r:embed="rId9"/>
                      <a:stretch>
                        <a:fillRect/>
                      </a:stretch>
                    </p:blipFill>
                    <p:spPr>
                      <a:xfrm>
                        <a:off x="4768850" y="2642126"/>
                        <a:ext cx="1739900" cy="889000"/>
                      </a:xfrm>
                      <a:prstGeom prst="rect">
                        <a:avLst/>
                      </a:prstGeom>
                    </p:spPr>
                  </p:pic>
                </p:oleObj>
              </mc:Fallback>
            </mc:AlternateContent>
          </a:graphicData>
        </a:graphic>
      </p:graphicFrame>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999888528"/>
              </p:ext>
            </p:extLst>
          </p:nvPr>
        </p:nvGraphicFramePr>
        <p:xfrm>
          <a:off x="5638800" y="3407216"/>
          <a:ext cx="812800" cy="889000"/>
        </p:xfrm>
        <a:graphic>
          <a:graphicData uri="http://schemas.openxmlformats.org/presentationml/2006/ole">
            <mc:AlternateContent xmlns:mc="http://schemas.openxmlformats.org/markup-compatibility/2006">
              <mc:Choice xmlns:v="urn:schemas-microsoft-com:vml" Requires="v">
                <p:oleObj name="Equation" r:id="rId10" imgW="812520" imgH="888840" progId="Equation.DSMT4">
                  <p:embed/>
                </p:oleObj>
              </mc:Choice>
              <mc:Fallback>
                <p:oleObj name="Equation" r:id="rId10" imgW="812520" imgH="888840" progId="Equation.DSMT4">
                  <p:embed/>
                  <p:pic>
                    <p:nvPicPr>
                      <p:cNvPr id="0" name=""/>
                      <p:cNvPicPr/>
                      <p:nvPr/>
                    </p:nvPicPr>
                    <p:blipFill>
                      <a:blip r:embed="rId11"/>
                      <a:stretch>
                        <a:fillRect/>
                      </a:stretch>
                    </p:blipFill>
                    <p:spPr>
                      <a:xfrm>
                        <a:off x="5638800" y="3407216"/>
                        <a:ext cx="812800" cy="889000"/>
                      </a:xfrm>
                      <a:prstGeom prst="rect">
                        <a:avLst/>
                      </a:prstGeom>
                    </p:spPr>
                  </p:pic>
                </p:oleObj>
              </mc:Fallback>
            </mc:AlternateContent>
          </a:graphicData>
        </a:graphic>
      </p:graphicFrame>
    </p:spTree>
    <p:extLst>
      <p:ext uri="{BB962C8B-B14F-4D97-AF65-F5344CB8AC3E}">
        <p14:creationId xmlns:p14="http://schemas.microsoft.com/office/powerpoint/2010/main" val="24884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9"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dissolv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dissolve">
                                      <p:cBhvr>
                                        <p:cTn id="26" dur="500"/>
                                        <p:tgtEl>
                                          <p:spTgt spid="4">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dissolve">
                                      <p:cBhvr>
                                        <p:cTn id="34" dur="500"/>
                                        <p:tgtEl>
                                          <p:spTgt spid="4">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checkerboard(across)">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5800" y="267864"/>
            <a:ext cx="7772400" cy="646331"/>
          </a:xfrm>
          <a:prstGeom prst="rect">
            <a:avLst/>
          </a:prstGeom>
          <a:noFill/>
        </p:spPr>
        <p:txBody>
          <a:bodyPr wrap="square">
            <a:spAutoFit/>
          </a:bodyPr>
          <a:lstStyle/>
          <a:p>
            <a:pPr algn="ctr"/>
            <a:r>
              <a:rPr lang="en-US" sz="3600" b="1">
                <a:solidFill>
                  <a:srgbClr val="FF0000"/>
                </a:solidFill>
                <a:latin typeface="Times New Roman" panose="02020603050405020304" pitchFamily="18" charset="0"/>
                <a:ea typeface="Calibri" panose="020F0502020204030204" pitchFamily="34" charset="0"/>
              </a:rPr>
              <a:t> HƯỚNG DẪN VỀ NHÀ</a:t>
            </a:r>
            <a:endParaRPr lang="en-US" sz="3600">
              <a:solidFill>
                <a:prstClr val="black"/>
              </a:solidFill>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807231-42A8-C44E-97E6-967E32C22CC1}"/>
              </a:ext>
            </a:extLst>
          </p:cNvPr>
          <p:cNvSpPr txBox="1"/>
          <p:nvPr/>
        </p:nvSpPr>
        <p:spPr>
          <a:xfrm>
            <a:off x="838200" y="948485"/>
            <a:ext cx="7848600" cy="3246530"/>
          </a:xfrm>
          <a:prstGeom prst="rect">
            <a:avLst/>
          </a:prstGeom>
          <a:noFill/>
        </p:spPr>
        <p:txBody>
          <a:bodyPr wrap="square">
            <a:spAutoFit/>
          </a:bodyPr>
          <a:lstStyle/>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Ôn tập kiến thức về Định lí Thalès, Định lí Thalès đảo, Hệ quả Thalès.</a:t>
            </a:r>
            <a:endParaRPr lang="en-VN" sz="2800">
              <a:effectLst/>
              <a:latin typeface="Times New Roman" panose="02020603050405020304" pitchFamily="18" charset="0"/>
              <a:ea typeface="Times New Roman" panose="02020603050405020304" pitchFamily="18" charset="0"/>
            </a:endParaRPr>
          </a:p>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Hoàn thành bài tập 2, 5 ( SGK – 57).</a:t>
            </a:r>
            <a:endParaRPr lang="en-VN" sz="2800">
              <a:effectLst/>
              <a:latin typeface="Times New Roman" panose="02020603050405020304" pitchFamily="18" charset="0"/>
              <a:ea typeface="Times New Roman" panose="02020603050405020304" pitchFamily="18" charset="0"/>
            </a:endParaRPr>
          </a:p>
          <a:p>
            <a:pPr algn="just">
              <a:lnSpc>
                <a:spcPct val="150000"/>
              </a:lnSpc>
            </a:pPr>
            <a:r>
              <a:rPr lang="vi-VN" sz="2800">
                <a:solidFill>
                  <a:srgbClr val="0000FF"/>
                </a:solidFill>
                <a:effectLst/>
                <a:latin typeface="Times New Roman" panose="02020603050405020304" pitchFamily="18" charset="0"/>
                <a:ea typeface="Times New Roman" panose="02020603050405020304" pitchFamily="18" charset="0"/>
              </a:rPr>
              <a:t>- Vẽ sơ đồ tư duy kiến thức bài 1 – Hoạt động nhóm đôi (vẽ giấy A4 hoặc sử dụng Slide).</a:t>
            </a:r>
            <a:endParaRPr lang="en-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4EF98-374D-0847-8C69-45C63962A947}"/>
              </a:ext>
            </a:extLst>
          </p:cNvPr>
          <p:cNvSpPr txBox="1"/>
          <p:nvPr/>
        </p:nvSpPr>
        <p:spPr>
          <a:xfrm>
            <a:off x="190500" y="1047750"/>
            <a:ext cx="8763000" cy="3471848"/>
          </a:xfrm>
          <a:prstGeom prst="rect">
            <a:avLst/>
          </a:prstGeom>
          <a:noFill/>
        </p:spPr>
        <p:txBody>
          <a:bodyPr wrap="square">
            <a:spAutoFit/>
          </a:bodyPr>
          <a:lstStyle/>
          <a:p>
            <a:pPr algn="just">
              <a:lnSpc>
                <a:spcPct val="150000"/>
              </a:lnSpc>
            </a:pP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HS </a:t>
            </a:r>
            <a:r>
              <a:rPr lang="en-US" sz="3000" err="1">
                <a:solidFill>
                  <a:srgbClr val="0000FF"/>
                </a:solidFill>
                <a:effectLst/>
                <a:latin typeface="Times New Roman" panose="02020603050405020304" pitchFamily="18" charset="0"/>
                <a:ea typeface="Times New Roman" panose="02020603050405020304" pitchFamily="18" charset="0"/>
              </a:rPr>
              <a:t>được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chọn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một</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phong</a:t>
            </a:r>
            <a:r>
              <a:rPr lang="en-US" sz="3000">
                <a:solidFill>
                  <a:srgbClr val="0000FF"/>
                </a:solidFill>
                <a:effectLst/>
                <a:latin typeface="Times New Roman" panose="02020603050405020304" pitchFamily="18" charset="0"/>
                <a:ea typeface="Times New Roman" panose="02020603050405020304" pitchFamily="18" charset="0"/>
              </a:rPr>
              <a:t> bao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có</a:t>
            </a:r>
            <a:r>
              <a:rPr lang="en-US" sz="3000">
                <a:solidFill>
                  <a:srgbClr val="0000FF"/>
                </a:solidFill>
                <a:effectLst/>
                <a:latin typeface="Times New Roman" panose="02020603050405020304" pitchFamily="18" charset="0"/>
                <a:ea typeface="Times New Roman" panose="02020603050405020304" pitchFamily="18" charset="0"/>
              </a:rPr>
              <a:t> 1 </a:t>
            </a:r>
            <a:r>
              <a:rPr lang="en-US" sz="3000" err="1">
                <a:solidFill>
                  <a:srgbClr val="0000FF"/>
                </a:solidFill>
                <a:effectLst/>
                <a:latin typeface="Times New Roman" panose="02020603050405020304" pitchFamily="18" charset="0"/>
                <a:ea typeface="Times New Roman" panose="02020603050405020304" pitchFamily="18" charset="0"/>
              </a:rPr>
              <a:t>câu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hỏi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trong</a:t>
            </a:r>
            <a:r>
              <a:rPr lang="en-US" sz="3000">
                <a:solidFill>
                  <a:srgbClr val="0000FF"/>
                </a:solidFill>
                <a:effectLst/>
                <a:latin typeface="Times New Roman" panose="02020603050405020304" pitchFamily="18" charset="0"/>
                <a:ea typeface="Times New Roman" panose="02020603050405020304" pitchFamily="18" charset="0"/>
              </a:rPr>
              <a:t> 15s (</a:t>
            </a:r>
            <a:r>
              <a:rPr lang="en-US" sz="3000" err="1">
                <a:solidFill>
                  <a:srgbClr val="0000FF"/>
                </a:solidFill>
                <a:effectLst/>
                <a:latin typeface="Times New Roman" panose="02020603050405020304" pitchFamily="18" charset="0"/>
                <a:ea typeface="Times New Roman" panose="02020603050405020304" pitchFamily="18" charset="0"/>
              </a:rPr>
              <a:t>sau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khi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đọc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xong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đề</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bài</a:t>
            </a:r>
            <a:r>
              <a:rPr lang="en-US" sz="3000">
                <a:solidFill>
                  <a:srgbClr val="0000FF"/>
                </a:solidFill>
                <a:effectLst/>
                <a:latin typeface="Times New Roman" panose="02020603050405020304" pitchFamily="18" charset="0"/>
                <a:ea typeface="Times New Roman" panose="02020603050405020304" pitchFamily="18" charset="0"/>
              </a:rPr>
              <a:t>). </a:t>
            </a:r>
          </a:p>
          <a:p>
            <a:pPr algn="just">
              <a:lnSpc>
                <a:spcPct val="150000"/>
              </a:lnSpc>
            </a:pPr>
            <a:r>
              <a:rPr lang="en-US" sz="3000">
                <a:solidFill>
                  <a:srgbClr val="0000FF"/>
                </a:solidFill>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Nếu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đúng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được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nhận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phần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quà</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trong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xì</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nếu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sai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nhường</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cho</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bạn</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khác</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và</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mỗi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câu</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chỉ</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có</a:t>
            </a:r>
            <a:r>
              <a:rPr lang="en-US" sz="3000">
                <a:solidFill>
                  <a:srgbClr val="0000FF"/>
                </a:solidFill>
                <a:effectLst/>
                <a:latin typeface="Times New Roman" panose="02020603050405020304" pitchFamily="18" charset="0"/>
                <a:ea typeface="Times New Roman" panose="02020603050405020304" pitchFamily="18" charset="0"/>
              </a:rPr>
              <a:t> 2 </a:t>
            </a:r>
            <a:r>
              <a:rPr lang="en-US" sz="3000" err="1">
                <a:solidFill>
                  <a:srgbClr val="0000FF"/>
                </a:solidFill>
                <a:effectLst/>
                <a:latin typeface="Times New Roman" panose="02020603050405020304" pitchFamily="18" charset="0"/>
                <a:ea typeface="Times New Roman" panose="02020603050405020304" pitchFamily="18" charset="0"/>
              </a:rPr>
              <a:t>người</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trả</a:t>
            </a:r>
            <a:r>
              <a:rPr lang="en-US" sz="3000">
                <a:solidFill>
                  <a:srgbClr val="0000FF"/>
                </a:solidFill>
                <a:effectLst/>
                <a:latin typeface="Times New Roman" panose="02020603050405020304" pitchFamily="18" charset="0"/>
                <a:ea typeface="Times New Roman" panose="02020603050405020304" pitchFamily="18" charset="0"/>
              </a:rPr>
              <a:t> </a:t>
            </a:r>
            <a:r>
              <a:rPr lang="en-US" sz="3000" err="1">
                <a:solidFill>
                  <a:srgbClr val="0000FF"/>
                </a:solidFill>
                <a:effectLst/>
                <a:latin typeface="Times New Roman" panose="02020603050405020304" pitchFamily="18" charset="0"/>
                <a:ea typeface="Times New Roman" panose="02020603050405020304" pitchFamily="18" charset="0"/>
              </a:rPr>
              <a:t>lời</a:t>
            </a:r>
            <a:r>
              <a:rPr lang="en-US" sz="3000">
                <a:solidFill>
                  <a:srgbClr val="0000FF"/>
                </a:solidFill>
                <a:effectLst/>
                <a:latin typeface="Times New Roman" panose="02020603050405020304" pitchFamily="18" charset="0"/>
                <a:ea typeface="Times New Roman" panose="02020603050405020304" pitchFamily="18" charset="0"/>
              </a:rPr>
              <a:t>.</a:t>
            </a:r>
            <a:endParaRPr lang="en-VN" sz="3000">
              <a:effectLst/>
              <a:latin typeface="Times New Roman" panose="02020603050405020304" pitchFamily="18" charset="0"/>
              <a:ea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C08CE0-1A48-D44B-B6A4-9ADDD015BA32}"/>
              </a:ext>
            </a:extLst>
          </p:cNvPr>
          <p:cNvSpPr txBox="1"/>
          <p:nvPr/>
        </p:nvSpPr>
        <p:spPr>
          <a:xfrm>
            <a:off x="3124200" y="474187"/>
            <a:ext cx="2367443" cy="553998"/>
          </a:xfrm>
          <a:prstGeom prst="rect">
            <a:avLst/>
          </a:prstGeom>
          <a:noFill/>
        </p:spPr>
        <p:txBody>
          <a:bodyPr wrap="none" rtlCol="0">
            <a:spAutoFit/>
          </a:bodyPr>
          <a:lstStyle/>
          <a:p>
            <a:r>
              <a:rPr lang="en-VN" sz="3000" b="1">
                <a:solidFill>
                  <a:srgbClr val="FF0000"/>
                </a:solidFill>
                <a:latin typeface="Times New Roman" panose="02020603050405020304" pitchFamily="18" charset="0"/>
                <a:cs typeface="Times New Roman" panose="02020603050405020304" pitchFamily="18" charset="0"/>
              </a:rPr>
              <a:t>LUẬT CHƠI</a:t>
            </a:r>
          </a:p>
        </p:txBody>
      </p:sp>
    </p:spTree>
    <p:extLst>
      <p:ext uri="{BB962C8B-B14F-4D97-AF65-F5344CB8AC3E}">
        <p14:creationId xmlns:p14="http://schemas.microsoft.com/office/powerpoint/2010/main" val="17088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5D5684-0000-BF4D-BCC1-035D364AF881}"/>
              </a:ext>
            </a:extLst>
          </p:cNvPr>
          <p:cNvGrpSpPr/>
          <p:nvPr/>
        </p:nvGrpSpPr>
        <p:grpSpPr>
          <a:xfrm>
            <a:off x="-73959" y="-44710"/>
            <a:ext cx="9233045" cy="3207774"/>
            <a:chOff x="-73959" y="-44710"/>
            <a:chExt cx="9233045" cy="3207774"/>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54015">
              <a:off x="4742524" y="1154036"/>
              <a:ext cx="3689790" cy="1844895"/>
            </a:xfrm>
            <a:prstGeom prst="rect">
              <a:avLst/>
            </a:prstGeom>
          </p:spPr>
        </p:pic>
        <p:pic>
          <p:nvPicPr>
            <p:cNvPr id="7" name="Picture 6">
              <a:hlinkClick r:id="rId4" action="ppaction://hlinksldjump"/>
              <a:extLst>
                <a:ext uri="{FF2B5EF4-FFF2-40B4-BE49-F238E27FC236}">
                  <a16:creationId xmlns:a16="http://schemas.microsoft.com/office/drawing/2014/main" id="{857472FD-0989-46C8-89B2-F37067C39EA6}"/>
                </a:ext>
              </a:extLst>
            </p:cNvPr>
            <p:cNvPicPr>
              <a:picLocks noChangeAspect="1"/>
            </p:cNvPicPr>
            <p:nvPr/>
          </p:nvPicPr>
          <p:blipFill rotWithShape="1">
            <a:blip r:embed="rId5">
              <a:extLst>
                <a:ext uri="{28A0092B-C50C-407E-A947-70E740481C1C}">
                  <a14:useLocalDpi xmlns:a14="http://schemas.microsoft.com/office/drawing/2010/main" val="0"/>
                </a:ext>
              </a:extLst>
            </a:blip>
            <a:srcRect r="9447" b="23832"/>
            <a:stretch/>
          </p:blipFill>
          <p:spPr>
            <a:xfrm>
              <a:off x="-73959" y="-37574"/>
              <a:ext cx="5200772" cy="2916399"/>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46798"/>
            <a:stretch/>
          </p:blipFill>
          <p:spPr>
            <a:xfrm rot="7626350">
              <a:off x="4944565" y="1562200"/>
              <a:ext cx="2016464" cy="981510"/>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53945">
              <a:off x="5469296" y="566148"/>
              <a:ext cx="3689790" cy="1844895"/>
            </a:xfrm>
            <a:prstGeom prst="rect">
              <a:avLst/>
            </a:prstGeom>
          </p:spPr>
        </p:pic>
        <p:pic>
          <p:nvPicPr>
            <p:cNvPr id="32" name="Picture 31">
              <a:hlinkClick r:id="rId4" action="ppaction://hlinksldjump"/>
              <a:extLst>
                <a:ext uri="{FF2B5EF4-FFF2-40B4-BE49-F238E27FC236}">
                  <a16:creationId xmlns:a16="http://schemas.microsoft.com/office/drawing/2014/main" id="{8A7B03A0-6164-492B-AA67-EB51E7388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38705">
              <a:off x="4991541" y="-44710"/>
              <a:ext cx="3689790" cy="1844895"/>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53293"/>
            <a:stretch/>
          </p:blipFill>
          <p:spPr>
            <a:xfrm rot="7626350">
              <a:off x="6460736" y="1723981"/>
              <a:ext cx="2016464" cy="861701"/>
            </a:xfrm>
            <a:prstGeom prst="rect">
              <a:avLst/>
            </a:prstGeom>
          </p:spPr>
        </p:pic>
      </p:grpSp>
      <p:pic>
        <p:nvPicPr>
          <p:cNvPr id="3" name="Picture 2" descr="OPL20U25GSXzBJYl68kk8uQGfFKzs7yb1M4KJWUiLk6ZEvGF+qCIPSnY57AbBFCvTW2023.15.47+K4lPs7H94VUqPe2XwIsfPRnrXQE//QTEXxb8/8N4CNc6FpgZahzpTjFhMzSA7T/nHJa11DE8Ng2TP3iAmRczFlmslSuUNOgUeb6yRvs0=">
            <a:hlinkClick r:id="rId6" action="ppaction://hlinksldjump"/>
            <a:extLst>
              <a:ext uri="{FF2B5EF4-FFF2-40B4-BE49-F238E27FC236}">
                <a16:creationId xmlns:a16="http://schemas.microsoft.com/office/drawing/2014/main" id="{F19C8935-224A-8846-B890-FFDC4FF08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115" y="2468928"/>
            <a:ext cx="922511" cy="1857924"/>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8" action="ppaction://hlinksldjump"/>
            <a:extLst>
              <a:ext uri="{FF2B5EF4-FFF2-40B4-BE49-F238E27FC236}">
                <a16:creationId xmlns:a16="http://schemas.microsoft.com/office/drawing/2014/main" id="{F01F431D-BF5C-A64A-BB6F-BB8327FBB3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9837" y="2571750"/>
            <a:ext cx="948451" cy="1857925"/>
          </a:xfrm>
          <a:prstGeom prst="rect">
            <a:avLst/>
          </a:prstGeom>
        </p:spPr>
      </p:pic>
      <p:pic>
        <p:nvPicPr>
          <p:cNvPr id="9" name="Picture 8" descr="OPL20U25GSXzBJYl68kk8uQGfFKzs7yb1M4KJWUiLk6ZEvGF+qCIPSnY57AbBFCvTW2023.15.47+K4lPs7H94VUqPe2XwIsfPRnrXQE//QTEXxb8/8N4CNc6FpgZahzpTjFhMzSA7T/nHJa11DE8Ng2TP3iAmRczFlmslSuUNOgUeb6yRvs0=">
            <a:hlinkClick r:id="rId10" action="ppaction://hlinksldjump"/>
            <a:extLst>
              <a:ext uri="{FF2B5EF4-FFF2-40B4-BE49-F238E27FC236}">
                <a16:creationId xmlns:a16="http://schemas.microsoft.com/office/drawing/2014/main" id="{C4B2BA79-BAF0-A045-A8FB-A967165DF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9965" y="2167807"/>
            <a:ext cx="924505" cy="1855521"/>
          </a:xfrm>
          <a:prstGeom prst="rect">
            <a:avLst/>
          </a:prstGeom>
        </p:spPr>
      </p:pic>
      <p:pic>
        <p:nvPicPr>
          <p:cNvPr id="11" name="Picture 10" descr="OPL20U25GSXzBJYl68kk8uQGfFKzs7yb1M4KJWUiLk6ZEvGF+qCIPSnY57AbBFCvTW2023.15.47+K4lPs7H94VUqPe2XwIsfPRnrXQE//QTEXxb8/8N4CNc6FpgZahzpTjFhMzSA7T/nHJa11DE8Ng2TP3iAmRczFlmslSuUNOgUeb6yRvs0=">
            <a:hlinkClick r:id="rId12" action="ppaction://hlinksldjump"/>
            <a:extLst>
              <a:ext uri="{FF2B5EF4-FFF2-40B4-BE49-F238E27FC236}">
                <a16:creationId xmlns:a16="http://schemas.microsoft.com/office/drawing/2014/main" id="{7FA63767-01A4-2B46-97E6-2D5ACA7BA4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6848" y="2421080"/>
            <a:ext cx="1122013" cy="1905772"/>
          </a:xfrm>
          <a:prstGeom prst="rect">
            <a:avLst/>
          </a:prstGeom>
        </p:spPr>
      </p:pic>
    </p:spTree>
    <p:extLst>
      <p:ext uri="{BB962C8B-B14F-4D97-AF65-F5344CB8AC3E}">
        <p14:creationId xmlns:p14="http://schemas.microsoft.com/office/powerpoint/2010/main" val="277545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6453CF-BD46-4F20-8197-80821EAB8B2E}"/>
              </a:ext>
            </a:extLst>
          </p:cNvPr>
          <p:cNvGrpSpPr/>
          <p:nvPr/>
        </p:nvGrpSpPr>
        <p:grpSpPr>
          <a:xfrm>
            <a:off x="1447799" y="133350"/>
            <a:ext cx="7379173" cy="1513115"/>
            <a:chOff x="1930399" y="177800"/>
            <a:chExt cx="9838896" cy="2017487"/>
          </a:xfrm>
        </p:grpSpPr>
        <p:sp>
          <p:nvSpPr>
            <p:cNvPr id="25" name="Rectangle 24">
              <a:extLst>
                <a:ext uri="{FF2B5EF4-FFF2-40B4-BE49-F238E27FC236}">
                  <a16:creationId xmlns:a16="http://schemas.microsoft.com/office/drawing/2014/main" id="{00597D2C-F7CC-4796-9272-EDE175F24214}"/>
                </a:ext>
              </a:extLst>
            </p:cNvPr>
            <p:cNvSpPr/>
            <p:nvPr/>
          </p:nvSpPr>
          <p:spPr>
            <a:xfrm>
              <a:off x="1930399" y="177800"/>
              <a:ext cx="9838896" cy="20174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BD53F101-3E09-48A7-9C1A-D241DC18E2BC}"/>
                </a:ext>
              </a:extLst>
            </p:cNvPr>
            <p:cNvSpPr/>
            <p:nvPr/>
          </p:nvSpPr>
          <p:spPr>
            <a:xfrm>
              <a:off x="2108140" y="319983"/>
              <a:ext cx="9575859" cy="1637823"/>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a:t>
              </a:r>
              <a:r>
                <a:rPr lang="en-US" sz="2800" b="1" i="1">
                  <a:solidFill>
                    <a:srgbClr val="FFFF00"/>
                  </a:solidFill>
                  <a:latin typeface="Times New Roman" panose="02020603050405020304" pitchFamily="18" charset="0"/>
                  <a:cs typeface="Times New Roman" panose="02020603050405020304" pitchFamily="18" charset="0"/>
                </a:rPr>
                <a:t>EF // MP</a:t>
              </a:r>
              <a:r>
                <a:rPr lang="en-US" sz="2800" b="1">
                  <a:solidFill>
                    <a:srgbClr val="FFFF00"/>
                  </a:solidFill>
                  <a:latin typeface="Times New Roman" panose="02020603050405020304" pitchFamily="18" charset="0"/>
                  <a:cs typeface="Times New Roman" panose="02020603050405020304" pitchFamily="18" charset="0"/>
                </a:rPr>
                <a:t>. Khi </a:t>
              </a:r>
              <a:r>
                <a:rPr lang="en-US" sz="2800" b="1" err="1">
                  <a:solidFill>
                    <a:srgbClr val="FFFF00"/>
                  </a:solidFill>
                  <a:latin typeface="Times New Roman" panose="02020603050405020304" pitchFamily="18" charset="0"/>
                  <a:cs typeface="Times New Roman" panose="02020603050405020304" pitchFamily="18" charset="0"/>
                </a:rPr>
                <a:t>đó</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khẳng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định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nào</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đây</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là</a:t>
              </a:r>
              <a:r>
                <a:rPr lang="en-US" sz="2800" b="1">
                  <a:solidFill>
                    <a:srgbClr val="FFFF00"/>
                  </a:solidFill>
                  <a:latin typeface="Times New Roman" panose="02020603050405020304" pitchFamily="18" charset="0"/>
                  <a:cs typeface="Times New Roman" panose="02020603050405020304" pitchFamily="18" charset="0"/>
                </a:rPr>
                <a:t> SAI? </a:t>
              </a:r>
            </a:p>
          </p:txBody>
        </p:sp>
      </p:grpSp>
      <p:pic>
        <p:nvPicPr>
          <p:cNvPr id="27" name="Picture 26"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 y="0"/>
            <a:ext cx="1913130" cy="1913130"/>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B7E42E-73CA-D142-A3EE-F46997B10ED5}"/>
              </a:ext>
            </a:extLst>
          </p:cNvPr>
          <p:cNvSpPr txBox="1"/>
          <p:nvPr/>
        </p:nvSpPr>
        <p:spPr>
          <a:xfrm>
            <a:off x="381000" y="2103673"/>
            <a:ext cx="184731" cy="523220"/>
          </a:xfrm>
          <a:prstGeom prst="rect">
            <a:avLst/>
          </a:prstGeom>
          <a:noFill/>
        </p:spPr>
        <p:txBody>
          <a:bodyPr wrap="none" rtlCol="0">
            <a:spAutoFit/>
          </a:bodyPr>
          <a:lstStyle/>
          <a:p>
            <a:endParaRPr lang="en-VN" sz="2800" b="1">
              <a:latin typeface="Times New Roman" panose="02020603050405020304" pitchFamily="18" charset="0"/>
              <a:cs typeface="Times New Roman" panose="02020603050405020304" pitchFamily="18" charset="0"/>
            </a:endParaRPr>
          </a:p>
        </p:txBody>
      </p:sp>
      <p:sp>
        <p:nvSpPr>
          <p:cNvPr id="22" name="TextBox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16EC81-BC39-424B-A87B-C1EB69A3CC38}"/>
              </a:ext>
            </a:extLst>
          </p:cNvPr>
          <p:cNvSpPr txBox="1"/>
          <p:nvPr/>
        </p:nvSpPr>
        <p:spPr>
          <a:xfrm>
            <a:off x="380999" y="3497035"/>
            <a:ext cx="184731" cy="523220"/>
          </a:xfrm>
          <a:prstGeom prst="rect">
            <a:avLst/>
          </a:prstGeom>
          <a:noFill/>
        </p:spPr>
        <p:txBody>
          <a:bodyPr wrap="none" rtlCol="0">
            <a:spAutoFit/>
          </a:bodyPr>
          <a:lstStyle/>
          <a:p>
            <a:endParaRPr lang="en-VN" sz="2800" b="1">
              <a:latin typeface="Cambria Math" panose="02040503050406030204" pitchFamily="18" charset="0"/>
              <a:cs typeface="Times New Roman" panose="02020603050405020304" pitchFamily="18" charset="0"/>
            </a:endParaRPr>
          </a:p>
        </p:txBody>
      </p:sp>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FD1B44-6D7B-294F-AC4F-08ECACB3F4BC}"/>
              </a:ext>
            </a:extLst>
          </p:cNvPr>
          <p:cNvSpPr/>
          <p:nvPr/>
        </p:nvSpPr>
        <p:spPr>
          <a:xfrm>
            <a:off x="379985" y="2157465"/>
            <a:ext cx="2509097" cy="102042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endParaRPr lang="en-VN" sz="2800" b="1">
              <a:solidFill>
                <a:srgbClr val="7030A0"/>
              </a:solidFill>
              <a:latin typeface="Times New Roman" panose="02020603050405020304" pitchFamily="18" charset="0"/>
              <a:cs typeface="Times New Roman" panose="02020603050405020304" pitchFamily="18" charset="0"/>
            </a:endParaRPr>
          </a:p>
        </p:txBody>
      </p:sp>
      <p:sp>
        <p:nvSpPr>
          <p:cNvPr id="3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D6AA19-3AE4-CA4B-8A25-439B7204C668}"/>
              </a:ext>
            </a:extLst>
          </p:cNvPr>
          <p:cNvSpPr/>
          <p:nvPr/>
        </p:nvSpPr>
        <p:spPr>
          <a:xfrm>
            <a:off x="3179676" y="2205204"/>
            <a:ext cx="2382924" cy="97268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endParaRPr lang="en-VN" sz="2800" b="1">
              <a:solidFill>
                <a:srgbClr val="7030A0"/>
              </a:solidFill>
              <a:latin typeface="Times New Roman" panose="02020603050405020304" pitchFamily="18" charset="0"/>
              <a:cs typeface="Times New Roman" panose="02020603050405020304" pitchFamily="18" charset="0"/>
            </a:endParaRPr>
          </a:p>
        </p:txBody>
      </p:sp>
      <p:sp>
        <p:nvSpPr>
          <p:cNvPr id="34"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2E5E3D-64B5-E448-BC27-7B19E25FCD0B}"/>
              </a:ext>
            </a:extLst>
          </p:cNvPr>
          <p:cNvSpPr/>
          <p:nvPr/>
        </p:nvSpPr>
        <p:spPr>
          <a:xfrm>
            <a:off x="379986" y="3638550"/>
            <a:ext cx="2509096" cy="946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endParaRPr lang="en-VN" sz="2800">
              <a:solidFill>
                <a:srgbClr val="7030A0"/>
              </a:solidFill>
              <a:latin typeface="Cambria Math" panose="02040503050406030204" pitchFamily="18" charset="0"/>
              <a:cs typeface="Times New Roman" panose="02020603050405020304" pitchFamily="18" charset="0"/>
            </a:endParaRPr>
          </a:p>
        </p:txBody>
      </p:sp>
      <p:sp>
        <p:nvSpPr>
          <p:cNvPr id="4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2467AA-A630-E84B-86D4-2A8B761E2761}"/>
              </a:ext>
            </a:extLst>
          </p:cNvPr>
          <p:cNvSpPr/>
          <p:nvPr/>
        </p:nvSpPr>
        <p:spPr>
          <a:xfrm>
            <a:off x="3177255" y="3758645"/>
            <a:ext cx="238534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endParaRPr lang="en-VN" sz="2800" b="1">
              <a:solidFill>
                <a:srgbClr val="7030A0"/>
              </a:solidFill>
              <a:latin typeface="Times New Roman" panose="02020603050405020304" pitchFamily="18" charset="0"/>
              <a:cs typeface="Times New Roman" panose="02020603050405020304" pitchFamily="18" charset="0"/>
            </a:endParaRPr>
          </a:p>
        </p:txBody>
      </p:sp>
      <p:graphicFrame>
        <p:nvGraphicFramePr>
          <p:cNvPr id="2" name="Object 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92217964"/>
              </p:ext>
            </p:extLst>
          </p:nvPr>
        </p:nvGraphicFramePr>
        <p:xfrm>
          <a:off x="958286" y="2197464"/>
          <a:ext cx="1574800" cy="825500"/>
        </p:xfrm>
        <a:graphic>
          <a:graphicData uri="http://schemas.openxmlformats.org/presentationml/2006/ole">
            <mc:AlternateContent xmlns:mc="http://schemas.openxmlformats.org/markup-compatibility/2006">
              <mc:Choice xmlns:v="urn:schemas-microsoft-com:vml" Requires="v">
                <p:oleObj name="Equation" r:id="rId5" imgW="1574640" imgH="825480" progId="Equation.DSMT4">
                  <p:embed/>
                </p:oleObj>
              </mc:Choice>
              <mc:Fallback>
                <p:oleObj name="Equation" r:id="rId5" imgW="1574640" imgH="825480" progId="Equation.DSMT4">
                  <p:embed/>
                  <p:pic>
                    <p:nvPicPr>
                      <p:cNvPr id="0" name=""/>
                      <p:cNvPicPr/>
                      <p:nvPr/>
                    </p:nvPicPr>
                    <p:blipFill>
                      <a:blip r:embed="rId6"/>
                      <a:stretch>
                        <a:fillRect/>
                      </a:stretch>
                    </p:blipFill>
                    <p:spPr>
                      <a:xfrm>
                        <a:off x="958286" y="2197464"/>
                        <a:ext cx="1574800" cy="825500"/>
                      </a:xfrm>
                      <a:prstGeom prst="rect">
                        <a:avLst/>
                      </a:prstGeom>
                    </p:spPr>
                  </p:pic>
                </p:oleObj>
              </mc:Fallback>
            </mc:AlternateContent>
          </a:graphicData>
        </a:graphic>
      </p:graphicFrame>
      <p:graphicFrame>
        <p:nvGraphicFramePr>
          <p:cNvPr id="14" name="Object 1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6570462"/>
              </p:ext>
            </p:extLst>
          </p:nvPr>
        </p:nvGraphicFramePr>
        <p:xfrm>
          <a:off x="904041" y="3692548"/>
          <a:ext cx="1612900" cy="838200"/>
        </p:xfrm>
        <a:graphic>
          <a:graphicData uri="http://schemas.openxmlformats.org/presentationml/2006/ole">
            <mc:AlternateContent xmlns:mc="http://schemas.openxmlformats.org/markup-compatibility/2006">
              <mc:Choice xmlns:v="urn:schemas-microsoft-com:vml" Requires="v">
                <p:oleObj name="Equation" r:id="rId7" imgW="1612800" imgH="838080" progId="Equation.DSMT4">
                  <p:embed/>
                </p:oleObj>
              </mc:Choice>
              <mc:Fallback>
                <p:oleObj name="Equation" r:id="rId7" imgW="1612800" imgH="838080" progId="Equation.DSMT4">
                  <p:embed/>
                  <p:pic>
                    <p:nvPicPr>
                      <p:cNvPr id="2" name="Object 1"/>
                      <p:cNvPicPr/>
                      <p:nvPr/>
                    </p:nvPicPr>
                    <p:blipFill>
                      <a:blip r:embed="rId8"/>
                      <a:stretch>
                        <a:fillRect/>
                      </a:stretch>
                    </p:blipFill>
                    <p:spPr>
                      <a:xfrm>
                        <a:off x="904041" y="3692548"/>
                        <a:ext cx="1612900" cy="838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45523271"/>
              </p:ext>
            </p:extLst>
          </p:nvPr>
        </p:nvGraphicFramePr>
        <p:xfrm>
          <a:off x="3733800" y="2283455"/>
          <a:ext cx="1612900" cy="838200"/>
        </p:xfrm>
        <a:graphic>
          <a:graphicData uri="http://schemas.openxmlformats.org/presentationml/2006/ole">
            <mc:AlternateContent xmlns:mc="http://schemas.openxmlformats.org/markup-compatibility/2006">
              <mc:Choice xmlns:v="urn:schemas-microsoft-com:vml" Requires="v">
                <p:oleObj name="Equation" r:id="rId9" imgW="1612800" imgH="838080" progId="Equation.DSMT4">
                  <p:embed/>
                </p:oleObj>
              </mc:Choice>
              <mc:Fallback>
                <p:oleObj name="Equation" r:id="rId9" imgW="1612800" imgH="838080" progId="Equation.DSMT4">
                  <p:embed/>
                  <p:pic>
                    <p:nvPicPr>
                      <p:cNvPr id="2" name="Object 1"/>
                      <p:cNvPicPr/>
                      <p:nvPr/>
                    </p:nvPicPr>
                    <p:blipFill>
                      <a:blip r:embed="rId10"/>
                      <a:stretch>
                        <a:fillRect/>
                      </a:stretch>
                    </p:blipFill>
                    <p:spPr>
                      <a:xfrm>
                        <a:off x="3733800" y="2283455"/>
                        <a:ext cx="16129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42745055"/>
              </p:ext>
            </p:extLst>
          </p:nvPr>
        </p:nvGraphicFramePr>
        <p:xfrm>
          <a:off x="3649507" y="3777177"/>
          <a:ext cx="1625600" cy="838200"/>
        </p:xfrm>
        <a:graphic>
          <a:graphicData uri="http://schemas.openxmlformats.org/presentationml/2006/ole">
            <mc:AlternateContent xmlns:mc="http://schemas.openxmlformats.org/markup-compatibility/2006">
              <mc:Choice xmlns:v="urn:schemas-microsoft-com:vml" Requires="v">
                <p:oleObj name="Equation" r:id="rId11" imgW="1625400" imgH="838080" progId="Equation.DSMT4">
                  <p:embed/>
                </p:oleObj>
              </mc:Choice>
              <mc:Fallback>
                <p:oleObj name="Equation" r:id="rId11" imgW="1625400" imgH="838080" progId="Equation.DSMT4">
                  <p:embed/>
                  <p:pic>
                    <p:nvPicPr>
                      <p:cNvPr id="15" name="Object 14"/>
                      <p:cNvPicPr/>
                      <p:nvPr/>
                    </p:nvPicPr>
                    <p:blipFill>
                      <a:blip r:embed="rId12"/>
                      <a:stretch>
                        <a:fillRect/>
                      </a:stretch>
                    </p:blipFill>
                    <p:spPr>
                      <a:xfrm>
                        <a:off x="3649507" y="3777177"/>
                        <a:ext cx="1625600" cy="838200"/>
                      </a:xfrm>
                      <a:prstGeom prst="rect">
                        <a:avLst/>
                      </a:prstGeom>
                    </p:spPr>
                  </p:pic>
                </p:oleObj>
              </mc:Fallback>
            </mc:AlternateContent>
          </a:graphicData>
        </a:graphic>
      </p:graphicFrame>
      <p:pic>
        <p:nvPicPr>
          <p:cNvPr id="5" name="Picture 4" descr="A triangle with letters and numbers&#10;&#10;Description automatically generated">
            <a:extLst>
              <a:ext uri="{FF2B5EF4-FFF2-40B4-BE49-F238E27FC236}">
                <a16:creationId xmlns:a16="http://schemas.microsoft.com/office/drawing/2014/main" id="{0F0E3D05-13E3-F448-A7EA-0A206C410C4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14" r="2054"/>
          <a:stretch/>
        </p:blipFill>
        <p:spPr>
          <a:xfrm>
            <a:off x="5899612" y="1779815"/>
            <a:ext cx="3048000" cy="2880411"/>
          </a:xfrm>
          <a:prstGeom prst="rect">
            <a:avLst/>
          </a:prstGeom>
        </p:spPr>
      </p:pic>
    </p:spTree>
    <p:extLst>
      <p:ext uri="{BB962C8B-B14F-4D97-AF65-F5344CB8AC3E}">
        <p14:creationId xmlns:p14="http://schemas.microsoft.com/office/powerpoint/2010/main" val="1577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nodePh="1">
                                  <p:stCondLst>
                                    <p:cond delay="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dissolve">
                                      <p:cBhvr>
                                        <p:cTn id="33" dur="500"/>
                                        <p:tgtEl>
                                          <p:spTgt spid="41"/>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32"/>
                                        </p:tgtEl>
                                        <p:attrNameLst>
                                          <p:attrName>fillcolor</p:attrName>
                                        </p:attrNameLst>
                                      </p:cBhvr>
                                      <p:to>
                                        <a:srgbClr val="FF0000"/>
                                      </p:to>
                                    </p:animClr>
                                    <p:set>
                                      <p:cBhvr>
                                        <p:cTn id="51" dur="2000" fill="hold"/>
                                        <p:tgtEl>
                                          <p:spTgt spid="32"/>
                                        </p:tgtEl>
                                        <p:attrNameLst>
                                          <p:attrName>fill.type</p:attrName>
                                        </p:attrNameLst>
                                      </p:cBhvr>
                                      <p:to>
                                        <p:strVal val="solid"/>
                                      </p:to>
                                    </p:set>
                                    <p:set>
                                      <p:cBhvr>
                                        <p:cTn id="52"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3"/>
                                        </p:tgtEl>
                                        <p:attrNameLst>
                                          <p:attrName>fillcolor</p:attrName>
                                        </p:attrNameLst>
                                      </p:cBhvr>
                                      <p:to>
                                        <a:srgbClr val="FF0000"/>
                                      </p:to>
                                    </p:animClr>
                                    <p:set>
                                      <p:cBhvr>
                                        <p:cTn id="58" dur="2000" fill="hold"/>
                                        <p:tgtEl>
                                          <p:spTgt spid="33"/>
                                        </p:tgtEl>
                                        <p:attrNameLst>
                                          <p:attrName>fill.type</p:attrName>
                                        </p:attrNameLst>
                                      </p:cBhvr>
                                      <p:to>
                                        <p:strVal val="solid"/>
                                      </p:to>
                                    </p:set>
                                    <p:set>
                                      <p:cBhvr>
                                        <p:cTn id="59"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34"/>
                                        </p:tgtEl>
                                        <p:attrNameLst>
                                          <p:attrName>fillcolor</p:attrName>
                                        </p:attrNameLst>
                                      </p:cBhvr>
                                      <p:to>
                                        <a:srgbClr val="FF0000"/>
                                      </p:to>
                                    </p:animClr>
                                    <p:set>
                                      <p:cBhvr>
                                        <p:cTn id="65" dur="2000" fill="hold"/>
                                        <p:tgtEl>
                                          <p:spTgt spid="34"/>
                                        </p:tgtEl>
                                        <p:attrNameLst>
                                          <p:attrName>fill.type</p:attrName>
                                        </p:attrNameLst>
                                      </p:cBhvr>
                                      <p:to>
                                        <p:strVal val="solid"/>
                                      </p:to>
                                    </p:set>
                                    <p:set>
                                      <p:cBhvr>
                                        <p:cTn id="66" dur="20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41"/>
                                        </p:tgtEl>
                                        <p:attrNameLst>
                                          <p:attrName>fillcolor</p:attrName>
                                        </p:attrNameLst>
                                      </p:cBhvr>
                                      <p:to>
                                        <a:srgbClr val="A8D08D"/>
                                      </p:to>
                                    </p:animClr>
                                    <p:set>
                                      <p:cBhvr>
                                        <p:cTn id="72" dur="2000" fill="hold"/>
                                        <p:tgtEl>
                                          <p:spTgt spid="41"/>
                                        </p:tgtEl>
                                        <p:attrNameLst>
                                          <p:attrName>fill.type</p:attrName>
                                        </p:attrNameLst>
                                      </p:cBhvr>
                                      <p:to>
                                        <p:strVal val="solid"/>
                                      </p:to>
                                    </p:set>
                                    <p:set>
                                      <p:cBhvr>
                                        <p:cTn id="73" dur="20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childTnLst>
        </p:cTn>
      </p:par>
    </p:tnLst>
    <p:bldLst>
      <p:bldP spid="4" grpId="0"/>
      <p:bldP spid="22" grpId="0"/>
      <p:bldP spid="32" grpId="1" animBg="1"/>
      <p:bldP spid="33" grpId="1" animBg="1"/>
      <p:bldP spid="34"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E45A2E-02E0-411D-A5F7-7B50DE39AAC5}"/>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6" name="Group 6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321D38-5D18-4B3D-AEA2-302F1282CEE1}"/>
              </a:ext>
            </a:extLst>
          </p:cNvPr>
          <p:cNvGrpSpPr/>
          <p:nvPr/>
        </p:nvGrpSpPr>
        <p:grpSpPr>
          <a:xfrm>
            <a:off x="1839410" y="355130"/>
            <a:ext cx="6857314" cy="1513115"/>
            <a:chOff x="1930400" y="663984"/>
            <a:chExt cx="9143085" cy="2017486"/>
          </a:xfrm>
        </p:grpSpPr>
        <p:sp>
          <p:nvSpPr>
            <p:cNvPr id="67" name="Rectangle 66">
              <a:extLst>
                <a:ext uri="{FF2B5EF4-FFF2-40B4-BE49-F238E27FC236}">
                  <a16:creationId xmlns:a16="http://schemas.microsoft.com/office/drawing/2014/main"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71892DED-C0AC-48C6-90C0-F322DC320A52}"/>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MN // BC. </a:t>
              </a:r>
              <a:r>
                <a:rPr lang="en-US" sz="2800" b="1" err="1">
                  <a:solidFill>
                    <a:srgbClr val="FFFF00"/>
                  </a:solidFill>
                  <a:latin typeface="Times New Roman" panose="02020603050405020304" pitchFamily="18" charset="0"/>
                  <a:cs typeface="Times New Roman" panose="02020603050405020304" pitchFamily="18" charset="0"/>
                </a:rPr>
                <a:t>Tính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độ</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dài</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NE.</a:t>
              </a:r>
            </a:p>
          </p:txBody>
        </p:sp>
      </p:grpSp>
      <p:pic>
        <p:nvPicPr>
          <p:cNvPr id="69" name="Picture 68"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830505CF-7341-4FD8-ABF7-10FBAE2EE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27" y="155123"/>
            <a:ext cx="1913130" cy="1913130"/>
          </a:xfrm>
          <a:prstGeom prst="rect">
            <a:avLst/>
          </a:prstGeom>
        </p:spPr>
      </p:pic>
      <p:sp>
        <p:nvSpPr>
          <p:cNvPr id="19"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947D77-DB5A-0049-9EC9-C9A2F7BA6A43}"/>
              </a:ext>
            </a:extLst>
          </p:cNvPr>
          <p:cNvSpPr/>
          <p:nvPr/>
        </p:nvSpPr>
        <p:spPr>
          <a:xfrm>
            <a:off x="3317451" y="4043132"/>
            <a:ext cx="2397549" cy="8100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r>
              <a:rPr lang="en-US" sz="2800">
                <a:solidFill>
                  <a:srgbClr val="7030A0"/>
                </a:solidFill>
                <a:latin typeface="Times New Roman" panose="02020603050405020304" pitchFamily="18" charset="0"/>
                <a:cs typeface="Times New Roman" panose="02020603050405020304" pitchFamily="18" charset="0"/>
              </a:rPr>
              <a:t>7,5</a:t>
            </a:r>
            <a:endParaRPr lang="en-VN" sz="280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085AD7-B17B-D240-A79F-217BF851C45C}"/>
                  </a:ext>
                </a:extLst>
              </p:cNvPr>
              <p:cNvSpPr/>
              <p:nvPr/>
            </p:nvSpPr>
            <p:spPr>
              <a:xfrm>
                <a:off x="3300477" y="2486968"/>
                <a:ext cx="241452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r>
                  <a:rPr lang="en-US" sz="2800">
                    <a:solidFill>
                      <a:srgbClr val="7030A0"/>
                    </a:solidFill>
                    <a:latin typeface="Times New Roman" panose="02020603050405020304" pitchFamily="18" charset="0"/>
                    <a:cs typeface="Times New Roman" panose="02020603050405020304" pitchFamily="18" charset="0"/>
                  </a:rPr>
                  <a:t>3</a:t>
                </a:r>
                <a14:m>
                  <m:oMath xmlns:m="http://schemas.openxmlformats.org/officeDocument/2006/math">
                    <m:r>
                      <a:rPr lang="en-VN" sz="2800" b="1" i="1">
                        <a:solidFill>
                          <a:srgbClr val="7030A0"/>
                        </a:solidFill>
                        <a:latin typeface="Cambria Math" panose="02040503050406030204" pitchFamily="18" charset="0"/>
                        <a:cs typeface="Times New Roman" panose="02020603050405020304" pitchFamily="18" charset="0"/>
                      </a:rPr>
                      <m:t> </m:t>
                    </m:r>
                  </m:oMath>
                </a14:m>
                <a:endParaRPr lang="en-VN" sz="2800" b="1">
                  <a:solidFill>
                    <a:srgbClr val="7030A0"/>
                  </a:solidFill>
                  <a:latin typeface="Times New Roman" panose="02020603050405020304" pitchFamily="18" charset="0"/>
                  <a:cs typeface="Times New Roman" panose="02020603050405020304" pitchFamily="18" charset="0"/>
                </a:endParaRPr>
              </a:p>
            </p:txBody>
          </p:sp>
        </mc:Choice>
        <mc:Fallback xmlns="">
          <p:sp>
            <p:nvSpPr>
              <p:cNvPr id="20"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085AD7-B17B-D240-A79F-217BF851C45C}"/>
                  </a:ext>
                </a:extLst>
              </p:cNvPr>
              <p:cNvSpPr>
                <a:spLocks noRot="1" noChangeAspect="1" noMove="1" noResize="1" noEditPoints="1" noAdjustHandles="1" noChangeArrowheads="1" noChangeShapeType="1" noTextEdit="1"/>
              </p:cNvSpPr>
              <p:nvPr/>
            </p:nvSpPr>
            <p:spPr>
              <a:xfrm>
                <a:off x="3300477" y="2486968"/>
                <a:ext cx="241452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5"/>
                <a:stretch>
                  <a:fillRect/>
                </a:stretch>
              </a:blipFill>
            </p:spPr>
            <p:txBody>
              <a:bodyPr/>
              <a:lstStyle/>
              <a:p>
                <a:r>
                  <a:rPr lang="en-US">
                    <a:noFill/>
                  </a:rPr>
                  <a:t> </a:t>
                </a:r>
              </a:p>
            </p:txBody>
          </p:sp>
        </mc:Fallback>
      </mc:AlternateContent>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8C2A30-BA40-714F-8366-F9606A8A847D}"/>
              </a:ext>
            </a:extLst>
          </p:cNvPr>
          <p:cNvSpPr/>
          <p:nvPr/>
        </p:nvSpPr>
        <p:spPr>
          <a:xfrm>
            <a:off x="235999" y="3996385"/>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r>
              <a:rPr lang="en-US" sz="2800">
                <a:solidFill>
                  <a:srgbClr val="7030A0"/>
                </a:solidFill>
                <a:latin typeface="Times New Roman" panose="02020603050405020304" pitchFamily="18" charset="0"/>
                <a:cs typeface="Times New Roman" panose="02020603050405020304" pitchFamily="18" charset="0"/>
              </a:rPr>
              <a:t>10</a:t>
            </a:r>
            <a:endParaRPr lang="en-VN" sz="2800">
              <a:solidFill>
                <a:srgbClr val="7030A0"/>
              </a:solidFill>
              <a:latin typeface="Cambria Math" panose="02040503050406030204" pitchFamily="18" charset="0"/>
              <a:cs typeface="Times New Roman" panose="02020603050405020304" pitchFamily="18" charset="0"/>
            </a:endParaRPr>
          </a:p>
        </p:txBody>
      </p:sp>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E3B589-A2C9-104D-BA2B-49FE7B4C8D3B}"/>
              </a:ext>
            </a:extLst>
          </p:cNvPr>
          <p:cNvSpPr/>
          <p:nvPr/>
        </p:nvSpPr>
        <p:spPr>
          <a:xfrm>
            <a:off x="243266" y="2486968"/>
            <a:ext cx="2501830"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r>
              <a:rPr lang="en-US" sz="2800">
                <a:solidFill>
                  <a:srgbClr val="7030A0"/>
                </a:solidFill>
                <a:latin typeface="Times New Roman" panose="02020603050405020304" pitchFamily="18" charset="0"/>
                <a:cs typeface="Times New Roman" panose="02020603050405020304" pitchFamily="18" charset="0"/>
              </a:rPr>
              <a:t>2,5</a:t>
            </a:r>
            <a:endParaRPr lang="en-VN" sz="2800">
              <a:solidFill>
                <a:srgbClr val="7030A0"/>
              </a:solidFill>
              <a:latin typeface="Times New Roman" panose="02020603050405020304" pitchFamily="18" charset="0"/>
              <a:cs typeface="Times New Roman" panose="02020603050405020304" pitchFamily="18" charset="0"/>
            </a:endParaRPr>
          </a:p>
        </p:txBody>
      </p:sp>
      <p:pic>
        <p:nvPicPr>
          <p:cNvPr id="41" name="Picture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0977671-4DFA-324B-8D26-72B9A439A3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02"/>
          <a:stretch/>
        </p:blipFill>
        <p:spPr>
          <a:xfrm>
            <a:off x="5867400" y="2105885"/>
            <a:ext cx="3136900" cy="2895600"/>
          </a:xfrm>
          <a:prstGeom prst="rect">
            <a:avLst/>
          </a:prstGeom>
        </p:spPr>
      </p:pic>
    </p:spTree>
    <p:extLst>
      <p:ext uri="{BB962C8B-B14F-4D97-AF65-F5344CB8AC3E}">
        <p14:creationId xmlns:p14="http://schemas.microsoft.com/office/powerpoint/2010/main" val="1374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9"/>
                                        </p:tgtEl>
                                        <p:attrNameLst>
                                          <p:attrName>fillcolor</p:attrName>
                                        </p:attrNameLst>
                                      </p:cBhvr>
                                      <p:to>
                                        <a:srgbClr val="FF0000"/>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0"/>
                                        </p:tgtEl>
                                        <p:attrNameLst>
                                          <p:attrName>fillcolor</p:attrName>
                                        </p:attrNameLst>
                                      </p:cBhvr>
                                      <p:to>
                                        <a:srgbClr val="FF0000"/>
                                      </p:to>
                                    </p:animClr>
                                    <p:set>
                                      <p:cBhvr>
                                        <p:cTn id="40" dur="2000" fill="hold"/>
                                        <p:tgtEl>
                                          <p:spTgt spid="20"/>
                                        </p:tgtEl>
                                        <p:attrNameLst>
                                          <p:attrName>fill.type</p:attrName>
                                        </p:attrNameLst>
                                      </p:cBhvr>
                                      <p:to>
                                        <p:strVal val="solid"/>
                                      </p:to>
                                    </p:set>
                                    <p:set>
                                      <p:cBhvr>
                                        <p:cTn id="41"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1"/>
                                        </p:tgtEl>
                                        <p:attrNameLst>
                                          <p:attrName>fillcolor</p:attrName>
                                        </p:attrNameLst>
                                      </p:cBhvr>
                                      <p:to>
                                        <a:srgbClr val="FF0000"/>
                                      </p:to>
                                    </p:animClr>
                                    <p:set>
                                      <p:cBhvr>
                                        <p:cTn id="47" dur="2000" fill="hold"/>
                                        <p:tgtEl>
                                          <p:spTgt spid="21"/>
                                        </p:tgtEl>
                                        <p:attrNameLst>
                                          <p:attrName>fill.type</p:attrName>
                                        </p:attrNameLst>
                                      </p:cBhvr>
                                      <p:to>
                                        <p:strVal val="solid"/>
                                      </p:to>
                                    </p:set>
                                    <p:set>
                                      <p:cBhvr>
                                        <p:cTn id="4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2"/>
                                        </p:tgtEl>
                                        <p:attrNameLst>
                                          <p:attrName>fillcolor</p:attrName>
                                        </p:attrNameLst>
                                      </p:cBhvr>
                                      <p:to>
                                        <a:srgbClr val="A8D08D"/>
                                      </p:to>
                                    </p:animClr>
                                    <p:set>
                                      <p:cBhvr>
                                        <p:cTn id="54" dur="2000" fill="hold"/>
                                        <p:tgtEl>
                                          <p:spTgt spid="22"/>
                                        </p:tgtEl>
                                        <p:attrNameLst>
                                          <p:attrName>fill.type</p:attrName>
                                        </p:attrNameLst>
                                      </p:cBhvr>
                                      <p:to>
                                        <p:strVal val="solid"/>
                                      </p:to>
                                    </p:set>
                                    <p:set>
                                      <p:cBhvr>
                                        <p:cTn id="55"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6EFB7B-8311-4E0E-AEEB-C5FC84B41E3C}"/>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853EB3-8EBD-472C-9BD3-3A70C81B5FED}"/>
              </a:ext>
            </a:extLst>
          </p:cNvPr>
          <p:cNvGrpSpPr/>
          <p:nvPr/>
        </p:nvGrpSpPr>
        <p:grpSpPr>
          <a:xfrm>
            <a:off x="1600200" y="239987"/>
            <a:ext cx="7498552" cy="1513115"/>
            <a:chOff x="1930400" y="663984"/>
            <a:chExt cx="9143085" cy="2017486"/>
          </a:xfrm>
        </p:grpSpPr>
        <p:sp>
          <p:nvSpPr>
            <p:cNvPr id="26" name="Rectangle 25">
              <a:extLst>
                <a:ext uri="{FF2B5EF4-FFF2-40B4-BE49-F238E27FC236}">
                  <a16:creationId xmlns:a16="http://schemas.microsoft.com/office/drawing/2014/main"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các</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thẳng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AB = 5cm, CD = 1dm, EF = 3cm, MN = 6cm. </a:t>
              </a:r>
              <a:r>
                <a:rPr lang="en-US" sz="2800" b="1" err="1">
                  <a:solidFill>
                    <a:srgbClr val="FFFF00"/>
                  </a:solidFill>
                  <a:latin typeface="Times New Roman" panose="02020603050405020304" pitchFamily="18" charset="0"/>
                  <a:cs typeface="Times New Roman" panose="02020603050405020304" pitchFamily="18" charset="0"/>
                </a:rPr>
                <a:t>Em</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hãy</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chỉ</a:t>
              </a:r>
              <a:r>
                <a:rPr lang="en-US" sz="2800" b="1">
                  <a:solidFill>
                    <a:srgbClr val="FFFF00"/>
                  </a:solidFill>
                  <a:latin typeface="Times New Roman" panose="02020603050405020304" pitchFamily="18" charset="0"/>
                  <a:cs typeface="Times New Roman" panose="02020603050405020304" pitchFamily="18" charset="0"/>
                </a:rPr>
                <a:t> ra </a:t>
              </a:r>
              <a:r>
                <a:rPr lang="en-US" sz="2800" b="1" err="1">
                  <a:solidFill>
                    <a:srgbClr val="FFFF00"/>
                  </a:solidFill>
                  <a:latin typeface="Times New Roman" panose="02020603050405020304" pitchFamily="18" charset="0"/>
                  <a:cs typeface="Times New Roman" panose="02020603050405020304" pitchFamily="18" charset="0"/>
                </a:rPr>
                <a:t>đâu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là</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đẳng</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thức</a:t>
              </a:r>
              <a:r>
                <a:rPr lang="en-US" sz="2800" b="1">
                  <a:solidFill>
                    <a:srgbClr val="FFFF00"/>
                  </a:solidFill>
                  <a:latin typeface="Times New Roman" panose="02020603050405020304" pitchFamily="18" charset="0"/>
                  <a:cs typeface="Times New Roman" panose="02020603050405020304" pitchFamily="18" charset="0"/>
                </a:rPr>
                <a:t> ĐÚNG? </a:t>
              </a:r>
            </a:p>
          </p:txBody>
        </p:sp>
      </p:grpSp>
      <p:pic>
        <p:nvPicPr>
          <p:cNvPr id="29" name="Picture 28"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B0E8154B-B306-4ED7-8535-3F396D397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8" y="97973"/>
            <a:ext cx="1913130" cy="1913130"/>
          </a:xfrm>
          <a:prstGeom prst="rect">
            <a:avLst/>
          </a:prstGeom>
        </p:spPr>
      </p:pic>
      <mc:AlternateContent xmlns:mc="http://schemas.openxmlformats.org/markup-compatibility/2006" xmlns:a14="http://schemas.microsoft.com/office/drawing/2010/main">
        <mc:Choice Requires="a14">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612E577-DFCB-9344-9E78-B722CDC10752}"/>
                  </a:ext>
                </a:extLst>
              </p:cNvPr>
              <p:cNvSpPr/>
              <p:nvPr/>
            </p:nvSpPr>
            <p:spPr>
              <a:xfrm>
                <a:off x="4817574" y="3760054"/>
                <a:ext cx="250909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𝑀𝑁</m:t>
                        </m:r>
                      </m:num>
                      <m:den>
                        <m:r>
                          <a:rPr lang="vi-VN" sz="2800" b="0" i="1">
                            <a:solidFill>
                              <a:srgbClr val="7030A0"/>
                            </a:solidFill>
                            <a:latin typeface="Cambria Math" panose="02040503050406030204" pitchFamily="18" charset="0"/>
                            <a:cs typeface="Times New Roman" panose="02020603050405020304" pitchFamily="18" charset="0"/>
                          </a:rPr>
                          <m:t>𝐹𝐸</m:t>
                        </m:r>
                      </m:den>
                    </m:f>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xmlns="">
          <p:sp>
            <p:nvSpPr>
              <p:cNvPr id="21"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612E577-DFCB-9344-9E78-B722CDC10752}"/>
                  </a:ext>
                </a:extLst>
              </p:cNvPr>
              <p:cNvSpPr>
                <a:spLocks noRot="1" noChangeAspect="1" noMove="1" noResize="1" noEditPoints="1" noAdjustHandles="1" noChangeArrowheads="1" noChangeShapeType="1" noTextEdit="1"/>
              </p:cNvSpPr>
              <p:nvPr/>
            </p:nvSpPr>
            <p:spPr>
              <a:xfrm>
                <a:off x="4817574" y="3760054"/>
                <a:ext cx="250909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D9264-F990-1D4A-B876-B953067F3D42}"/>
                  </a:ext>
                </a:extLst>
              </p:cNvPr>
              <p:cNvSpPr/>
              <p:nvPr/>
            </p:nvSpPr>
            <p:spPr>
              <a:xfrm>
                <a:off x="4800600" y="2203891"/>
                <a:ext cx="252607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14:m>
                  <m:oMath xmlns:m="http://schemas.openxmlformats.org/officeDocument/2006/math">
                    <m:r>
                      <a:rPr lang="en-US" sz="2800" b="1" i="0" smtClean="0">
                        <a:solidFill>
                          <a:srgbClr val="7030A0"/>
                        </a:solidFill>
                        <a:latin typeface="Cambria Math" panose="02040503050406030204" pitchFamily="18" charset="0"/>
                        <a:cs typeface="Times New Roman" panose="02020603050405020304" pitchFamily="18" charset="0"/>
                      </a:rPr>
                      <m:t>  </m:t>
                    </m:r>
                    <m:r>
                      <a:rPr lang="vi-VN" sz="2800" b="0">
                        <a:solidFill>
                          <a:srgbClr val="7030A0"/>
                        </a:solidFill>
                        <a:latin typeface="Cambria Math" panose="02040503050406030204" pitchFamily="18" charset="0"/>
                        <a:cs typeface="Times New Roman" panose="02020603050405020304" pitchFamily="18" charset="0"/>
                      </a:rPr>
                      <m:t> </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𝑀𝑁</m:t>
                        </m:r>
                      </m:num>
                      <m:den>
                        <m:r>
                          <a:rPr lang="vi-VN" sz="2800" b="0" i="1">
                            <a:solidFill>
                              <a:srgbClr val="7030A0"/>
                            </a:solidFill>
                            <a:latin typeface="Cambria Math" panose="02040503050406030204" pitchFamily="18" charset="0"/>
                            <a:cs typeface="Times New Roman" panose="02020603050405020304" pitchFamily="18" charset="0"/>
                          </a:rPr>
                          <m:t>𝐻𝐾</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en-VN" sz="2800" b="0" i="1">
                        <a:solidFill>
                          <a:srgbClr val="7030A0"/>
                        </a:solidFill>
                        <a:latin typeface="Cambria Math" panose="02040503050406030204" pitchFamily="18" charset="0"/>
                        <a:cs typeface="Times New Roman" panose="02020603050405020304" pitchFamily="18" charset="0"/>
                      </a:rPr>
                      <m:t> </m:t>
                    </m:r>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xmlns="">
          <p:sp>
            <p:nvSpPr>
              <p:cNvPr id="2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D9264-F990-1D4A-B876-B953067F3D42}"/>
                  </a:ext>
                </a:extLst>
              </p:cNvPr>
              <p:cNvSpPr>
                <a:spLocks noRot="1" noChangeAspect="1" noMove="1" noResize="1" noEditPoints="1" noAdjustHandles="1" noChangeArrowheads="1" noChangeShapeType="1" noTextEdit="1"/>
              </p:cNvSpPr>
              <p:nvPr/>
            </p:nvSpPr>
            <p:spPr>
              <a:xfrm>
                <a:off x="4800600" y="2203891"/>
                <a:ext cx="252607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932F3A-A839-6949-90A7-180C0E4F67BB}"/>
                  </a:ext>
                </a:extLst>
              </p:cNvPr>
              <p:cNvSpPr/>
              <p:nvPr/>
            </p:nvSpPr>
            <p:spPr>
              <a:xfrm>
                <a:off x="1207550" y="2261458"/>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𝐶𝐷</m:t>
                        </m:r>
                      </m:num>
                      <m:den>
                        <m:r>
                          <a:rPr lang="vi-VN" sz="2800" b="0" i="1">
                            <a:solidFill>
                              <a:srgbClr val="7030A0"/>
                            </a:solidFill>
                            <a:latin typeface="Cambria Math" panose="02040503050406030204" pitchFamily="18" charset="0"/>
                            <a:cs typeface="Times New Roman" panose="02020603050405020304" pitchFamily="18" charset="0"/>
                          </a:rPr>
                          <m:t>𝐹𝐸</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𝐻𝐾</m:t>
                        </m:r>
                      </m:den>
                    </m:f>
                  </m:oMath>
                </a14:m>
                <a:endParaRPr lang="en-VN" sz="2800">
                  <a:solidFill>
                    <a:srgbClr val="7030A0"/>
                  </a:solidFill>
                  <a:latin typeface="Cambria Math" panose="02040503050406030204" pitchFamily="18" charset="0"/>
                  <a:cs typeface="Times New Roman" panose="02020603050405020304" pitchFamily="18" charset="0"/>
                </a:endParaRPr>
              </a:p>
            </p:txBody>
          </p:sp>
        </mc:Choice>
        <mc:Fallback xmlns="">
          <p:sp>
            <p:nvSpPr>
              <p:cNvPr id="23"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932F3A-A839-6949-90A7-180C0E4F67BB}"/>
                  </a:ext>
                </a:extLst>
              </p:cNvPr>
              <p:cNvSpPr>
                <a:spLocks noRot="1" noChangeAspect="1" noMove="1" noResize="1" noEditPoints="1" noAdjustHandles="1" noChangeArrowheads="1" noChangeShapeType="1" noTextEdit="1"/>
              </p:cNvSpPr>
              <p:nvPr/>
            </p:nvSpPr>
            <p:spPr>
              <a:xfrm>
                <a:off x="1207550" y="2261458"/>
                <a:ext cx="2509096"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7EC029-93D7-B545-ADCD-CA2F2286E9AA}"/>
                  </a:ext>
                </a:extLst>
              </p:cNvPr>
              <p:cNvSpPr/>
              <p:nvPr/>
            </p:nvSpPr>
            <p:spPr>
              <a:xfrm>
                <a:off x="1141193" y="3789804"/>
                <a:ext cx="257545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2800" i="1" smtClean="0">
                            <a:solidFill>
                              <a:srgbClr val="7030A0"/>
                            </a:solidFill>
                            <a:latin typeface="Cambria Math" panose="02040503050406030204" pitchFamily="18" charset="0"/>
                            <a:cs typeface="Times New Roman" panose="02020603050405020304" pitchFamily="18" charset="0"/>
                          </a:rPr>
                        </m:ctrlPr>
                      </m:fPr>
                      <m:num>
                        <m:r>
                          <a:rPr lang="vi-VN" sz="2800" b="0" i="1">
                            <a:solidFill>
                              <a:srgbClr val="7030A0"/>
                            </a:solidFill>
                            <a:latin typeface="Cambria Math" panose="02040503050406030204" pitchFamily="18" charset="0"/>
                            <a:cs typeface="Times New Roman" panose="02020603050405020304" pitchFamily="18" charset="0"/>
                          </a:rPr>
                          <m:t>𝐴𝐵</m:t>
                        </m:r>
                      </m:num>
                      <m:den>
                        <m:r>
                          <a:rPr lang="vi-VN" sz="2800" b="0" i="1">
                            <a:solidFill>
                              <a:srgbClr val="7030A0"/>
                            </a:solidFill>
                            <a:latin typeface="Cambria Math" panose="02040503050406030204" pitchFamily="18" charset="0"/>
                            <a:cs typeface="Times New Roman" panose="02020603050405020304" pitchFamily="18" charset="0"/>
                          </a:rPr>
                          <m:t>𝐶𝐷</m:t>
                        </m:r>
                      </m:den>
                    </m:f>
                    <m:r>
                      <a:rPr lang="vi-VN" sz="2800" b="0" i="1" smtClean="0">
                        <a:solidFill>
                          <a:srgbClr val="7030A0"/>
                        </a:solidFill>
                        <a:latin typeface="Cambria Math" panose="02040503050406030204" pitchFamily="18" charset="0"/>
                        <a:cs typeface="Times New Roman" panose="02020603050405020304" pitchFamily="18" charset="0"/>
                      </a:rPr>
                      <m:t>=</m:t>
                    </m:r>
                    <m:f>
                      <m:fPr>
                        <m:ctrlPr>
                          <a:rPr lang="vi-VN" sz="2800" i="1">
                            <a:solidFill>
                              <a:srgbClr val="7030A0"/>
                            </a:solidFill>
                            <a:latin typeface="Cambria Math" panose="02040503050406030204" pitchFamily="18" charset="0"/>
                            <a:cs typeface="Times New Roman" panose="02020603050405020304" pitchFamily="18" charset="0"/>
                          </a:rPr>
                        </m:ctrlPr>
                      </m:fPr>
                      <m:num>
                        <m:r>
                          <a:rPr lang="vi-VN" sz="2800" b="0" i="1" smtClean="0">
                            <a:solidFill>
                              <a:srgbClr val="7030A0"/>
                            </a:solidFill>
                            <a:latin typeface="Cambria Math" panose="02040503050406030204" pitchFamily="18" charset="0"/>
                            <a:cs typeface="Times New Roman" panose="02020603050405020304" pitchFamily="18" charset="0"/>
                          </a:rPr>
                          <m:t>𝐹𝐸</m:t>
                        </m:r>
                      </m:num>
                      <m:den>
                        <m:r>
                          <a:rPr lang="vi-VN" sz="2800" b="0" i="1">
                            <a:solidFill>
                              <a:srgbClr val="7030A0"/>
                            </a:solidFill>
                            <a:latin typeface="Cambria Math" panose="02040503050406030204" pitchFamily="18" charset="0"/>
                            <a:cs typeface="Times New Roman" panose="02020603050405020304" pitchFamily="18" charset="0"/>
                          </a:rPr>
                          <m:t>𝑀𝑁</m:t>
                        </m:r>
                      </m:den>
                    </m:f>
                  </m:oMath>
                </a14:m>
                <a:endParaRPr lang="en-VN" sz="2800">
                  <a:solidFill>
                    <a:srgbClr val="7030A0"/>
                  </a:solidFill>
                  <a:latin typeface="Times New Roman" panose="02020603050405020304" pitchFamily="18" charset="0"/>
                  <a:cs typeface="Times New Roman" panose="02020603050405020304" pitchFamily="18" charset="0"/>
                </a:endParaRPr>
              </a:p>
            </p:txBody>
          </p:sp>
        </mc:Choice>
        <mc:Fallback xmlns="">
          <p:sp>
            <p:nvSpPr>
              <p:cNvPr id="32"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7EC029-93D7-B545-ADCD-CA2F2286E9AA}"/>
                  </a:ext>
                </a:extLst>
              </p:cNvPr>
              <p:cNvSpPr>
                <a:spLocks noRot="1" noChangeAspect="1" noMove="1" noResize="1" noEditPoints="1" noAdjustHandles="1" noChangeArrowheads="1" noChangeShapeType="1" noTextEdit="1"/>
              </p:cNvSpPr>
              <p:nvPr/>
            </p:nvSpPr>
            <p:spPr>
              <a:xfrm>
                <a:off x="1141193" y="3789804"/>
                <a:ext cx="2575453"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7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1"/>
                                        </p:tgtEl>
                                        <p:attrNameLst>
                                          <p:attrName>fillcolor</p:attrName>
                                        </p:attrNameLst>
                                      </p:cBhvr>
                                      <p:to>
                                        <a:srgbClr val="FF0000"/>
                                      </p:to>
                                    </p:animClr>
                                    <p:set>
                                      <p:cBhvr>
                                        <p:cTn id="33" dur="2000" fill="hold"/>
                                        <p:tgtEl>
                                          <p:spTgt spid="21"/>
                                        </p:tgtEl>
                                        <p:attrNameLst>
                                          <p:attrName>fill.type</p:attrName>
                                        </p:attrNameLst>
                                      </p:cBhvr>
                                      <p:to>
                                        <p:strVal val="solid"/>
                                      </p:to>
                                    </p:set>
                                    <p:set>
                                      <p:cBhvr>
                                        <p:cTn id="34"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2"/>
                                        </p:tgtEl>
                                        <p:attrNameLst>
                                          <p:attrName>fillcolor</p:attrName>
                                        </p:attrNameLst>
                                      </p:cBhvr>
                                      <p:to>
                                        <a:srgbClr val="FF0000"/>
                                      </p:to>
                                    </p:animClr>
                                    <p:set>
                                      <p:cBhvr>
                                        <p:cTn id="40" dur="2000" fill="hold"/>
                                        <p:tgtEl>
                                          <p:spTgt spid="22"/>
                                        </p:tgtEl>
                                        <p:attrNameLst>
                                          <p:attrName>fill.type</p:attrName>
                                        </p:attrNameLst>
                                      </p:cBhvr>
                                      <p:to>
                                        <p:strVal val="solid"/>
                                      </p:to>
                                    </p:set>
                                    <p:set>
                                      <p:cBhvr>
                                        <p:cTn id="41"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3"/>
                                        </p:tgtEl>
                                        <p:attrNameLst>
                                          <p:attrName>fillcolor</p:attrName>
                                        </p:attrNameLst>
                                      </p:cBhvr>
                                      <p:to>
                                        <a:srgbClr val="FF0000"/>
                                      </p:to>
                                    </p:animClr>
                                    <p:set>
                                      <p:cBhvr>
                                        <p:cTn id="47" dur="2000" fill="hold"/>
                                        <p:tgtEl>
                                          <p:spTgt spid="23"/>
                                        </p:tgtEl>
                                        <p:attrNameLst>
                                          <p:attrName>fill.type</p:attrName>
                                        </p:attrNameLst>
                                      </p:cBhvr>
                                      <p:to>
                                        <p:strVal val="solid"/>
                                      </p:to>
                                    </p:set>
                                    <p:set>
                                      <p:cBhvr>
                                        <p:cTn id="48"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32"/>
                                        </p:tgtEl>
                                        <p:attrNameLst>
                                          <p:attrName>fillcolor</p:attrName>
                                        </p:attrNameLst>
                                      </p:cBhvr>
                                      <p:to>
                                        <a:srgbClr val="A8D08D"/>
                                      </p:to>
                                    </p:animClr>
                                    <p:set>
                                      <p:cBhvr>
                                        <p:cTn id="54" dur="2000" fill="hold"/>
                                        <p:tgtEl>
                                          <p:spTgt spid="32"/>
                                        </p:tgtEl>
                                        <p:attrNameLst>
                                          <p:attrName>fill.type</p:attrName>
                                        </p:attrNameLst>
                                      </p:cBhvr>
                                      <p:to>
                                        <p:strVal val="solid"/>
                                      </p:to>
                                    </p:set>
                                    <p:set>
                                      <p:cBhvr>
                                        <p:cTn id="55"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1" grpId="0" animBg="1"/>
      <p:bldP spid="22" grpId="0" animBg="1"/>
      <p:bldP spid="23"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61977C-759C-40DE-8AEC-8F95E7871239}"/>
              </a:ext>
            </a:extLst>
          </p:cNvPr>
          <p:cNvSpPr/>
          <p:nvPr/>
        </p:nvSpPr>
        <p:spPr>
          <a:xfrm>
            <a:off x="317027" y="239987"/>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1" name="Group 6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99BDEE1-934A-4620-8521-F006D3E68E6C}"/>
              </a:ext>
            </a:extLst>
          </p:cNvPr>
          <p:cNvGrpSpPr/>
          <p:nvPr/>
        </p:nvGrpSpPr>
        <p:grpSpPr>
          <a:xfrm>
            <a:off x="1447800" y="497988"/>
            <a:ext cx="7013433" cy="1513115"/>
            <a:chOff x="1930400" y="663984"/>
            <a:chExt cx="9351243" cy="2017486"/>
          </a:xfrm>
        </p:grpSpPr>
        <p:sp>
          <p:nvSpPr>
            <p:cNvPr id="22" name="Rectangle 21">
              <a:extLst>
                <a:ext uri="{FF2B5EF4-FFF2-40B4-BE49-F238E27FC236}">
                  <a16:creationId xmlns:a16="http://schemas.microsoft.com/office/drawing/2014/main"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B7B73DD2-DA58-47B7-9EA1-FAFC5DD88A0B}"/>
                </a:ext>
              </a:extLst>
            </p:cNvPr>
            <p:cNvSpPr/>
            <p:nvPr/>
          </p:nvSpPr>
          <p:spPr>
            <a:xfrm>
              <a:off x="2456957" y="794612"/>
              <a:ext cx="8824686" cy="1756227"/>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Cho </a:t>
              </a:r>
              <a:r>
                <a:rPr lang="en-US" sz="2800" b="1" err="1">
                  <a:solidFill>
                    <a:srgbClr val="FFFF00"/>
                  </a:solidFill>
                  <a:latin typeface="Times New Roman" panose="02020603050405020304" pitchFamily="18" charset="0"/>
                  <a:cs typeface="Times New Roman" panose="02020603050405020304" pitchFamily="18" charset="0"/>
                </a:rPr>
                <a:t>hình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vẽ</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sau</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biết</a:t>
              </a:r>
              <a:r>
                <a:rPr lang="en-US" sz="2800" b="1">
                  <a:solidFill>
                    <a:srgbClr val="FFFF00"/>
                  </a:solidFill>
                  <a:latin typeface="Times New Roman" panose="02020603050405020304" pitchFamily="18" charset="0"/>
                  <a:cs typeface="Times New Roman" panose="02020603050405020304" pitchFamily="18" charset="0"/>
                </a:rPr>
                <a:t> MN // BC. </a:t>
              </a:r>
              <a:r>
                <a:rPr lang="en-US" sz="2800" b="1" err="1">
                  <a:solidFill>
                    <a:srgbClr val="FFFF00"/>
                  </a:solidFill>
                  <a:latin typeface="Times New Roman" panose="02020603050405020304" pitchFamily="18" charset="0"/>
                  <a:cs typeface="Times New Roman" panose="02020603050405020304" pitchFamily="18" charset="0"/>
                </a:rPr>
                <a:t>Tính</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độ</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dài</a:t>
              </a:r>
              <a:r>
                <a:rPr lang="en-US" sz="2800" b="1">
                  <a:solidFill>
                    <a:srgbClr val="FFFF00"/>
                  </a:solidFill>
                  <a:latin typeface="Times New Roman" panose="02020603050405020304" pitchFamily="18" charset="0"/>
                  <a:cs typeface="Times New Roman" panose="02020603050405020304" pitchFamily="18" charset="0"/>
                </a:rPr>
                <a:t> </a:t>
              </a:r>
              <a:r>
                <a:rPr lang="en-US" sz="2800" b="1" err="1">
                  <a:solidFill>
                    <a:srgbClr val="FFFF00"/>
                  </a:solidFill>
                  <a:latin typeface="Times New Roman" panose="02020603050405020304" pitchFamily="18" charset="0"/>
                  <a:cs typeface="Times New Roman" panose="02020603050405020304" pitchFamily="18" charset="0"/>
                </a:rPr>
                <a:t>đoạn</a:t>
              </a:r>
              <a:r>
                <a:rPr lang="en-US" sz="2800" b="1">
                  <a:solidFill>
                    <a:srgbClr val="FFFF00"/>
                  </a:solidFill>
                  <a:latin typeface="Times New Roman" panose="02020603050405020304" pitchFamily="18" charset="0"/>
                  <a:cs typeface="Times New Roman" panose="02020603050405020304" pitchFamily="18" charset="0"/>
                </a:rPr>
                <a:t> MB.</a:t>
              </a:r>
            </a:p>
          </p:txBody>
        </p:sp>
      </p:grpSp>
      <p:pic>
        <p:nvPicPr>
          <p:cNvPr id="21" name="Picture 20" descr="OPL20U25GSXzBJYl68kk8uQGfFKzs7yb1M4KJWUiLk6ZEvGF+qCIPSnY57AbBFCvTW2023.15.47+K4lPs7H94VUqPe2XwIsfPRnrXQE//QTEXxb8/8N4CNc6FpgZahzpTjFhMzSA7T/nHJa11DE8Ng2TP3iAmRczFlmslSuUNOgUeb6yRvs0=">
            <a:hlinkClick r:id="rId3"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27" y="155123"/>
            <a:ext cx="1913130" cy="1913130"/>
          </a:xfrm>
          <a:prstGeom prst="rect">
            <a:avLst/>
          </a:prstGeom>
        </p:spPr>
      </p:pic>
      <p:sp>
        <p:nvSpPr>
          <p:cNvPr id="25"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8F76B7-0DF7-C04E-A6C8-03EA993145D4}"/>
              </a:ext>
            </a:extLst>
          </p:cNvPr>
          <p:cNvSpPr/>
          <p:nvPr/>
        </p:nvSpPr>
        <p:spPr>
          <a:xfrm>
            <a:off x="3505254" y="3805471"/>
            <a:ext cx="2133492"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D.</a:t>
            </a:r>
            <a:r>
              <a:rPr lang="en-US" sz="2800">
                <a:solidFill>
                  <a:srgbClr val="7030A0"/>
                </a:solidFill>
                <a:latin typeface="Times New Roman" panose="02020603050405020304" pitchFamily="18" charset="0"/>
                <a:cs typeface="Times New Roman" panose="02020603050405020304" pitchFamily="18" charset="0"/>
              </a:rPr>
              <a:t> 3</a:t>
            </a:r>
            <a:endParaRPr lang="en-VN" sz="2800">
              <a:solidFill>
                <a:srgbClr val="7030A0"/>
              </a:solidFill>
              <a:latin typeface="Times New Roman" panose="02020603050405020304" pitchFamily="18" charset="0"/>
              <a:cs typeface="Times New Roman" panose="02020603050405020304" pitchFamily="18" charset="0"/>
            </a:endParaRPr>
          </a:p>
        </p:txBody>
      </p:sp>
      <p:sp>
        <p:nvSpPr>
          <p:cNvPr id="26"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9995A8-3047-FA43-9588-AE8AC96762D4}"/>
              </a:ext>
            </a:extLst>
          </p:cNvPr>
          <p:cNvSpPr/>
          <p:nvPr/>
        </p:nvSpPr>
        <p:spPr>
          <a:xfrm>
            <a:off x="3488321" y="2489911"/>
            <a:ext cx="2150425"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C. </a:t>
            </a:r>
            <a:r>
              <a:rPr lang="en-US" sz="2800">
                <a:solidFill>
                  <a:srgbClr val="7030A0"/>
                </a:solidFill>
                <a:latin typeface="Times New Roman" panose="02020603050405020304" pitchFamily="18" charset="0"/>
                <a:cs typeface="Times New Roman" panose="02020603050405020304" pitchFamily="18" charset="0"/>
              </a:rPr>
              <a:t>4,5</a:t>
            </a:r>
            <a:endParaRPr lang="en-VN" sz="2800">
              <a:solidFill>
                <a:srgbClr val="7030A0"/>
              </a:solidFill>
              <a:latin typeface="Times New Roman" panose="02020603050405020304" pitchFamily="18" charset="0"/>
              <a:cs typeface="Times New Roman" panose="02020603050405020304" pitchFamily="18" charset="0"/>
            </a:endParaRPr>
          </a:p>
        </p:txBody>
      </p:sp>
      <p:sp>
        <p:nvSpPr>
          <p:cNvPr id="27"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F99BD7-1D9A-3A46-8AAD-D3DD9685C7E3}"/>
              </a:ext>
            </a:extLst>
          </p:cNvPr>
          <p:cNvSpPr/>
          <p:nvPr/>
        </p:nvSpPr>
        <p:spPr>
          <a:xfrm>
            <a:off x="497266" y="2486967"/>
            <a:ext cx="2093534"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A. </a:t>
            </a:r>
            <a:r>
              <a:rPr lang="en-US" sz="2800">
                <a:solidFill>
                  <a:srgbClr val="7030A0"/>
                </a:solidFill>
                <a:latin typeface="Times New Roman" panose="02020603050405020304" pitchFamily="18" charset="0"/>
                <a:cs typeface="Times New Roman" panose="02020603050405020304" pitchFamily="18" charset="0"/>
              </a:rPr>
              <a:t>10,5</a:t>
            </a:r>
            <a:endParaRPr lang="en-VN" sz="2800">
              <a:solidFill>
                <a:srgbClr val="7030A0"/>
              </a:solidFill>
              <a:latin typeface="Cambria Math" panose="02040503050406030204" pitchFamily="18" charset="0"/>
              <a:cs typeface="Times New Roman" panose="02020603050405020304" pitchFamily="18" charset="0"/>
            </a:endParaRPr>
          </a:p>
        </p:txBody>
      </p:sp>
      <p:sp>
        <p:nvSpPr>
          <p:cNvPr id="29" name="Flowchart: Terminator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803B37-C04B-5040-9118-F4E72FCEFE35}"/>
              </a:ext>
            </a:extLst>
          </p:cNvPr>
          <p:cNvSpPr/>
          <p:nvPr/>
        </p:nvSpPr>
        <p:spPr>
          <a:xfrm>
            <a:off x="464087" y="3787158"/>
            <a:ext cx="2148901"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a:solidFill>
                  <a:srgbClr val="7030A0"/>
                </a:solidFill>
                <a:latin typeface="Times New Roman" panose="02020603050405020304" pitchFamily="18" charset="0"/>
                <a:cs typeface="Times New Roman" panose="02020603050405020304" pitchFamily="18" charset="0"/>
              </a:rPr>
              <a:t>B. </a:t>
            </a:r>
            <a:r>
              <a:rPr lang="en-US" sz="2800">
                <a:solidFill>
                  <a:srgbClr val="7030A0"/>
                </a:solidFill>
                <a:latin typeface="Times New Roman" panose="02020603050405020304" pitchFamily="18" charset="0"/>
                <a:cs typeface="Times New Roman" panose="02020603050405020304" pitchFamily="18" charset="0"/>
              </a:rPr>
              <a:t>5</a:t>
            </a:r>
            <a:endParaRPr lang="en-VN" sz="2800">
              <a:solidFill>
                <a:srgbClr val="7030A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6B789C-E64F-5044-BB6D-0D8ACA3FC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539" y="2067095"/>
            <a:ext cx="3343673" cy="2878398"/>
          </a:xfrm>
          <a:prstGeom prst="rect">
            <a:avLst/>
          </a:prstGeom>
        </p:spPr>
      </p:pic>
    </p:spTree>
    <p:extLst>
      <p:ext uri="{BB962C8B-B14F-4D97-AF65-F5344CB8AC3E}">
        <p14:creationId xmlns:p14="http://schemas.microsoft.com/office/powerpoint/2010/main" val="8348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5"/>
                                        </p:tgtEl>
                                        <p:attrNameLst>
                                          <p:attrName>fillcolor</p:attrName>
                                        </p:attrNameLst>
                                      </p:cBhvr>
                                      <p:to>
                                        <a:srgbClr val="FF0000"/>
                                      </p:to>
                                    </p:animClr>
                                    <p:set>
                                      <p:cBhvr>
                                        <p:cTn id="33" dur="2000" fill="hold"/>
                                        <p:tgtEl>
                                          <p:spTgt spid="25"/>
                                        </p:tgtEl>
                                        <p:attrNameLst>
                                          <p:attrName>fill.type</p:attrName>
                                        </p:attrNameLst>
                                      </p:cBhvr>
                                      <p:to>
                                        <p:strVal val="solid"/>
                                      </p:to>
                                    </p:set>
                                    <p:set>
                                      <p:cBhvr>
                                        <p:cTn id="34"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6"/>
                                        </p:tgtEl>
                                        <p:attrNameLst>
                                          <p:attrName>fillcolor</p:attrName>
                                        </p:attrNameLst>
                                      </p:cBhvr>
                                      <p:to>
                                        <a:srgbClr val="FF0000"/>
                                      </p:to>
                                    </p:animClr>
                                    <p:set>
                                      <p:cBhvr>
                                        <p:cTn id="40" dur="2000" fill="hold"/>
                                        <p:tgtEl>
                                          <p:spTgt spid="26"/>
                                        </p:tgtEl>
                                        <p:attrNameLst>
                                          <p:attrName>fill.type</p:attrName>
                                        </p:attrNameLst>
                                      </p:cBhvr>
                                      <p:to>
                                        <p:strVal val="solid"/>
                                      </p:to>
                                    </p:set>
                                    <p:set>
                                      <p:cBhvr>
                                        <p:cTn id="4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27"/>
                                        </p:tgtEl>
                                        <p:attrNameLst>
                                          <p:attrName>fillcolor</p:attrName>
                                        </p:attrNameLst>
                                      </p:cBhvr>
                                      <p:to>
                                        <a:srgbClr val="FF0000"/>
                                      </p:to>
                                    </p:animClr>
                                    <p:set>
                                      <p:cBhvr>
                                        <p:cTn id="47" dur="2000" fill="hold"/>
                                        <p:tgtEl>
                                          <p:spTgt spid="27"/>
                                        </p:tgtEl>
                                        <p:attrNameLst>
                                          <p:attrName>fill.type</p:attrName>
                                        </p:attrNameLst>
                                      </p:cBhvr>
                                      <p:to>
                                        <p:strVal val="solid"/>
                                      </p:to>
                                    </p:set>
                                    <p:set>
                                      <p:cBhvr>
                                        <p:cTn id="48"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9"/>
                                        </p:tgtEl>
                                        <p:attrNameLst>
                                          <p:attrName>fillcolor</p:attrName>
                                        </p:attrNameLst>
                                      </p:cBhvr>
                                      <p:to>
                                        <a:srgbClr val="A8D08D"/>
                                      </p:to>
                                    </p:animClr>
                                    <p:set>
                                      <p:cBhvr>
                                        <p:cTn id="54" dur="2000" fill="hold"/>
                                        <p:tgtEl>
                                          <p:spTgt spid="29"/>
                                        </p:tgtEl>
                                        <p:attrNameLst>
                                          <p:attrName>fill.type</p:attrName>
                                        </p:attrNameLst>
                                      </p:cBhvr>
                                      <p:to>
                                        <p:strVal val="solid"/>
                                      </p:to>
                                    </p:set>
                                    <p:set>
                                      <p:cBhvr>
                                        <p:cTn id="55"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7"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A4A4AC4-1C06-DB4A-95EB-22BB2FDCB248}">
  <we:reference id="wa104381909" version="3.1.0.0" store="en-US" storeType="OMEX"/>
  <we:alternateReferences>
    <we:reference id="WA104381909" version="3.1.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4495</TotalTime>
  <Words>1985</Words>
  <Application>Microsoft Office PowerPoint</Application>
  <PresentationFormat>On-screen Show (16:9)</PresentationFormat>
  <Paragraphs>266</Paragraphs>
  <Slides>38</Slides>
  <Notes>18</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Cambria</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CHU THU</cp:lastModifiedBy>
  <cp:revision>385</cp:revision>
  <dcterms:created xsi:type="dcterms:W3CDTF">2021-07-22T17:31:00Z</dcterms:created>
  <dcterms:modified xsi:type="dcterms:W3CDTF">2024-07-31T06:19:21Z</dcterms:modified>
</cp:coreProperties>
</file>