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Microsoft Yahei" panose="020B0503020204020204" pitchFamily="34" charset="-122"/>
      <p:regular r:id="rId68"/>
      <p:bold r:id="rId69"/>
    </p:embeddedFont>
    <p:embeddedFont>
      <p:font typeface="Abril Fatface" panose="02000503000000020003" pitchFamily="2" charset="77"/>
      <p:regular r:id="rId70"/>
    </p:embeddedFont>
    <p:embeddedFont>
      <p:font typeface="Arima Madurai" pitchFamily="2" charset="77"/>
      <p:regular r:id="rId71"/>
      <p:bold r:id="rId72"/>
    </p:embeddedFont>
    <p:embeddedFont>
      <p:font typeface="Arima Madurai Black" pitchFamily="2" charset="77"/>
      <p:bold r:id="rId73"/>
    </p:embeddedFont>
    <p:embeddedFont>
      <p:font typeface="Calibri" panose="020F0502020204030204" pitchFamily="34" charset="0"/>
      <p:regular r:id="rId74"/>
      <p:bold r:id="rId75"/>
      <p:italic r:id="rId76"/>
      <p:boldItalic r:id="rId77"/>
    </p:embeddedFont>
    <p:embeddedFont>
      <p:font typeface="Cookie" panose="02000000000000000000" pitchFamily="2" charset="77"/>
      <p:regular r:id="rId78"/>
    </p:embeddedFont>
    <p:embeddedFont>
      <p:font typeface="Lobster Two" panose="02000506000000020003" pitchFamily="2" charset="0"/>
      <p:regular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j7ceyMmsC1TTXif8imw0qJAHo3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974A1-0AF4-4E0C-A666-E28BF4A079A9}">
  <a:tblStyle styleId="{242974A1-0AF4-4E0C-A666-E28BF4A079A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106" d="100"/>
          <a:sy n="106" d="100"/>
        </p:scale>
        <p:origin x="80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i="1">
                <a:solidFill>
                  <a:srgbClr val="000000"/>
                </a:solidFill>
                <a:latin typeface="Times New Roman"/>
                <a:ea typeface="Times New Roman"/>
                <a:cs typeface="Times New Roman"/>
                <a:sym typeface="Times New Roman"/>
              </a:rPr>
              <a:t>Thân gửi nhà văn An-dec-xen - tác giả câu chuyện Cô bé bán diêm: Đã hơn một thế kỷ trôi qua kể từ ngày ông viết truyện ngắn Cô bé bán diêm, nhưng người đọc trên khắp hành tinh này, nhất là những bạn nhỏ vẫn luôn nghe văng vẳng đâu đây lời nguyện cầu tội nghiệp của cô bé. Ước mơ của cô bé trong câu chuyện là được sống mãi bên bà ttrong tình yêu thương, muốn thoát khỏi cảnh đói rét, đau khổ. Thực tế, cô bé đã chết rét, chết đói trong đêm giao thừa giữa khu phố với những ngôi nhà ngập tràn ánh sáng. Nhưng dưới ngòi bút ngập tràn yêu thương, chứa chan sự đồng cảm của ông, người đọc vẫn cảm giác rằng cô bé tội nghiệp ấy không chết. Em đang đi vào một thế giới khác, hạnh phúc và yêu thương hơn.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070" name="Google Shape;107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7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7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7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7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7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0"/>
          <p:cNvSpPr>
            <a:spLocks noGrp="1"/>
          </p:cNvSpPr>
          <p:nvPr>
            <p:ph type="pic" idx="2"/>
          </p:nvPr>
        </p:nvSpPr>
        <p:spPr>
          <a:xfrm>
            <a:off x="5183188" y="987425"/>
            <a:ext cx="6172200" cy="4873625"/>
          </a:xfrm>
          <a:prstGeom prst="rect">
            <a:avLst/>
          </a:prstGeom>
          <a:noFill/>
          <a:ln>
            <a:noFill/>
          </a:ln>
        </p:spPr>
      </p:sp>
      <p:sp>
        <p:nvSpPr>
          <p:cNvPr id="75" name="Google Shape;75;p8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8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1"/>
        <p:cNvGrpSpPr/>
        <p:nvPr/>
      </p:nvGrpSpPr>
      <p:grpSpPr>
        <a:xfrm>
          <a:off x="0" y="0"/>
          <a:ext cx="0" cy="0"/>
          <a:chOff x="0" y="0"/>
          <a:chExt cx="0" cy="0"/>
        </a:xfrm>
      </p:grpSpPr>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Layout">
  <p:cSld name="Agenda Layout">
    <p:spTree>
      <p:nvGrpSpPr>
        <p:cNvPr id="1" name="Shape 3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rush Stroke 05">
  <p:cSld name="Brush Stroke 05">
    <p:spTree>
      <p:nvGrpSpPr>
        <p:cNvPr id="1" name="Shape 33"/>
        <p:cNvGrpSpPr/>
        <p:nvPr/>
      </p:nvGrpSpPr>
      <p:grpSpPr>
        <a:xfrm>
          <a:off x="0" y="0"/>
          <a:ext cx="0" cy="0"/>
          <a:chOff x="0" y="0"/>
          <a:chExt cx="0" cy="0"/>
        </a:xfrm>
      </p:grpSpPr>
      <p:sp>
        <p:nvSpPr>
          <p:cNvPr id="34" name="Google Shape;34;p72"/>
          <p:cNvSpPr>
            <a:spLocks noGrp="1"/>
          </p:cNvSpPr>
          <p:nvPr>
            <p:ph type="pic" idx="2"/>
          </p:nvPr>
        </p:nvSpPr>
        <p:spPr>
          <a:xfrm>
            <a:off x="-803191" y="0"/>
            <a:ext cx="7175104" cy="7019132"/>
          </a:xfrm>
          <a:prstGeom prst="rect">
            <a:avLst/>
          </a:prstGeom>
          <a:solidFill>
            <a:srgbClr val="CCCCCC"/>
          </a:solidFill>
          <a:ln>
            <a:noFill/>
          </a:ln>
        </p:spPr>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ush Stroke 06">
  <p:cSld name="Brush Stroke 06">
    <p:spTree>
      <p:nvGrpSpPr>
        <p:cNvPr id="1" name="Shape 36"/>
        <p:cNvGrpSpPr/>
        <p:nvPr/>
      </p:nvGrpSpPr>
      <p:grpSpPr>
        <a:xfrm>
          <a:off x="0" y="0"/>
          <a:ext cx="0" cy="0"/>
          <a:chOff x="0" y="0"/>
          <a:chExt cx="0" cy="0"/>
        </a:xfrm>
      </p:grpSpPr>
      <p:sp>
        <p:nvSpPr>
          <p:cNvPr id="37" name="Google Shape;37;p74"/>
          <p:cNvSpPr>
            <a:spLocks noGrp="1"/>
          </p:cNvSpPr>
          <p:nvPr>
            <p:ph type="pic" idx="2"/>
          </p:nvPr>
        </p:nvSpPr>
        <p:spPr>
          <a:xfrm>
            <a:off x="6757542" y="0"/>
            <a:ext cx="7175104" cy="7019132"/>
          </a:xfrm>
          <a:prstGeom prst="rect">
            <a:avLst/>
          </a:prstGeom>
          <a:solidFill>
            <a:srgbClr val="CCCCCC"/>
          </a:solidFill>
          <a:ln>
            <a:noFill/>
          </a:ln>
        </p:spPr>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7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48627"/>
          </a:schemeClr>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21" Type="http://schemas.openxmlformats.org/officeDocument/2006/relationships/image" Target="../media/image77.jp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64.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jp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 descr="Một Nửa Trái Tim – Hội Văn Nghệ Tự Do"/>
          <p:cNvPicPr preferRelativeResize="0"/>
          <p:nvPr/>
        </p:nvPicPr>
        <p:blipFill rotWithShape="1">
          <a:blip r:embed="rId3">
            <a:alphaModFix/>
          </a:blip>
          <a:srcRect/>
          <a:stretch/>
        </p:blipFill>
        <p:spPr>
          <a:xfrm>
            <a:off x="-1710069" y="1137241"/>
            <a:ext cx="9167036" cy="4583518"/>
          </a:xfrm>
          <a:prstGeom prst="rect">
            <a:avLst/>
          </a:prstGeom>
          <a:noFill/>
          <a:ln>
            <a:noFill/>
          </a:ln>
        </p:spPr>
      </p:pic>
      <p:sp>
        <p:nvSpPr>
          <p:cNvPr id="96" name="Google Shape;96;p1"/>
          <p:cNvSpPr txBox="1"/>
          <p:nvPr/>
        </p:nvSpPr>
        <p:spPr>
          <a:xfrm>
            <a:off x="2284260" y="2549327"/>
            <a:ext cx="986039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i="0" u="none" strike="noStrike" cap="none">
                <a:solidFill>
                  <a:srgbClr val="FF0000"/>
                </a:solidFill>
                <a:latin typeface="Times New Roman"/>
                <a:ea typeface="Times New Roman"/>
                <a:cs typeface="Times New Roman"/>
                <a:sym typeface="Times New Roman"/>
              </a:rPr>
              <a:t>Chủ đề 3:</a:t>
            </a:r>
            <a:endParaRPr/>
          </a:p>
          <a:p>
            <a:pPr marL="0" marR="0" lvl="0" indent="0" algn="ctr" rtl="0">
              <a:spcBef>
                <a:spcPts val="0"/>
              </a:spcBef>
              <a:spcAft>
                <a:spcPts val="0"/>
              </a:spcAft>
              <a:buNone/>
            </a:pPr>
            <a:r>
              <a:rPr lang="en-US" sz="8000" b="1" i="0" u="none" strike="noStrike" cap="none">
                <a:solidFill>
                  <a:srgbClr val="FF0000"/>
                </a:solidFill>
                <a:latin typeface="Times New Roman"/>
                <a:ea typeface="Times New Roman"/>
                <a:cs typeface="Times New Roman"/>
                <a:sym typeface="Times New Roman"/>
              </a:rPr>
              <a:t>Yêu thương và chia sẻ</a:t>
            </a:r>
            <a:endParaRPr sz="8000" b="1" i="0" u="none" strike="noStrike" cap="none">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p:nvPr/>
        </p:nvSpPr>
        <p:spPr>
          <a:xfrm>
            <a:off x="180148" y="242727"/>
            <a:ext cx="512663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chemeClr val="lt1"/>
              </a:solidFill>
              <a:latin typeface="Calibri"/>
              <a:ea typeface="Calibri"/>
              <a:cs typeface="Calibri"/>
              <a:sym typeface="Calibri"/>
            </a:endParaRPr>
          </a:p>
        </p:txBody>
      </p:sp>
      <p:grpSp>
        <p:nvGrpSpPr>
          <p:cNvPr id="165" name="Google Shape;165;p10"/>
          <p:cNvGrpSpPr/>
          <p:nvPr/>
        </p:nvGrpSpPr>
        <p:grpSpPr>
          <a:xfrm>
            <a:off x="286229" y="615013"/>
            <a:ext cx="148135" cy="148136"/>
            <a:chOff x="4486616" y="3001075"/>
            <a:chExt cx="274695" cy="274699"/>
          </a:xfrm>
        </p:grpSpPr>
        <p:sp>
          <p:nvSpPr>
            <p:cNvPr id="166" name="Google Shape;166;p10"/>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167" name="Google Shape;167;p10"/>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grpSp>
        <p:nvGrpSpPr>
          <p:cNvPr id="168" name="Google Shape;168;p10"/>
          <p:cNvGrpSpPr/>
          <p:nvPr/>
        </p:nvGrpSpPr>
        <p:grpSpPr>
          <a:xfrm>
            <a:off x="-26878" y="650091"/>
            <a:ext cx="360298" cy="57591"/>
            <a:chOff x="4318304" y="3089061"/>
            <a:chExt cx="384317" cy="61430"/>
          </a:xfrm>
        </p:grpSpPr>
        <p:sp>
          <p:nvSpPr>
            <p:cNvPr id="169" name="Google Shape;169;p10"/>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170" name="Google Shape;170;p10"/>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sp>
        <p:nvSpPr>
          <p:cNvPr id="171" name="Google Shape;171;p10"/>
          <p:cNvSpPr txBox="1"/>
          <p:nvPr/>
        </p:nvSpPr>
        <p:spPr>
          <a:xfrm>
            <a:off x="434361" y="376724"/>
            <a:ext cx="4872426"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chemeClr val="dk1"/>
                </a:solidFill>
                <a:latin typeface="Arima Madurai"/>
                <a:ea typeface="Arima Madurai"/>
                <a:cs typeface="Arima Madurai"/>
                <a:sym typeface="Arima Madurai"/>
              </a:rPr>
              <a:t>1</a:t>
            </a:r>
            <a:r>
              <a:rPr lang="en-US" sz="3000" b="1" i="0" u="none" strike="noStrike" cap="none">
                <a:solidFill>
                  <a:schemeClr val="dk1"/>
                </a:solidFill>
                <a:latin typeface="Times New Roman"/>
                <a:ea typeface="Times New Roman"/>
                <a:cs typeface="Times New Roman"/>
                <a:sym typeface="Times New Roman"/>
              </a:rPr>
              <a:t>. Đọc, chú thích, tóm tắt</a:t>
            </a:r>
            <a:endParaRPr sz="3000" b="1" i="0" u="none" strike="noStrike" cap="none">
              <a:solidFill>
                <a:schemeClr val="dk1"/>
              </a:solidFill>
              <a:latin typeface="Times New Roman"/>
              <a:ea typeface="Times New Roman"/>
              <a:cs typeface="Times New Roman"/>
              <a:sym typeface="Times New Roman"/>
            </a:endParaRPr>
          </a:p>
        </p:txBody>
      </p:sp>
      <p:sp>
        <p:nvSpPr>
          <p:cNvPr id="172" name="Google Shape;172;p10"/>
          <p:cNvSpPr txBox="1"/>
          <p:nvPr/>
        </p:nvSpPr>
        <p:spPr>
          <a:xfrm>
            <a:off x="1163286" y="2243003"/>
            <a:ext cx="3834043" cy="899154"/>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1000"/>
              </a:spcBef>
              <a:spcAft>
                <a:spcPts val="1000"/>
              </a:spcAft>
              <a:buClr>
                <a:schemeClr val="dk1"/>
              </a:buClr>
              <a:buSzPts val="3200"/>
              <a:buFont typeface="Arial"/>
              <a:buNone/>
            </a:pPr>
            <a:r>
              <a:rPr lang="en-US" sz="3200" b="1" i="0" u="none" strike="noStrike" cap="none">
                <a:solidFill>
                  <a:schemeClr val="dk1"/>
                </a:solidFill>
                <a:latin typeface="Times New Roman"/>
                <a:ea typeface="Times New Roman"/>
                <a:cs typeface="Times New Roman"/>
                <a:sym typeface="Times New Roman"/>
              </a:rPr>
              <a:t>Đọc: </a:t>
            </a:r>
            <a:r>
              <a:rPr lang="en-US" sz="3200" b="0" i="0" u="none" strike="noStrike" cap="none">
                <a:solidFill>
                  <a:schemeClr val="dk1"/>
                </a:solidFill>
                <a:latin typeface="Times New Roman"/>
                <a:ea typeface="Times New Roman"/>
                <a:cs typeface="Times New Roman"/>
                <a:sym typeface="Times New Roman"/>
              </a:rPr>
              <a:t>Giọng chậm, cảm thông, cố gắng phân biệt những cảnh thực và ảo ảnh trong từng lần cô bé quẹt diêm.</a:t>
            </a:r>
            <a:endParaRPr sz="2400" b="0" i="0" u="none" strike="noStrike" cap="none">
              <a:solidFill>
                <a:schemeClr val="dk1"/>
              </a:solidFill>
              <a:latin typeface="Times New Roman"/>
              <a:ea typeface="Times New Roman"/>
              <a:cs typeface="Times New Roman"/>
              <a:sym typeface="Times New Roman"/>
            </a:endParaRPr>
          </a:p>
        </p:txBody>
      </p:sp>
      <p:sp>
        <p:nvSpPr>
          <p:cNvPr id="173" name="Google Shape;173;p10"/>
          <p:cNvSpPr txBox="1"/>
          <p:nvPr/>
        </p:nvSpPr>
        <p:spPr>
          <a:xfrm>
            <a:off x="6989375" y="2403195"/>
            <a:ext cx="3915453" cy="899154"/>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2100"/>
              </a:spcAft>
              <a:buClr>
                <a:schemeClr val="dk1"/>
              </a:buClr>
              <a:buSzPts val="1800"/>
              <a:buFont typeface="Arial"/>
              <a:buNone/>
            </a:pPr>
            <a:r>
              <a:rPr lang="en-US" sz="3200" b="1" i="0" u="none" strike="noStrike" cap="none">
                <a:solidFill>
                  <a:schemeClr val="dk1"/>
                </a:solidFill>
                <a:latin typeface="Times New Roman"/>
                <a:ea typeface="Times New Roman"/>
                <a:cs typeface="Times New Roman"/>
                <a:sym typeface="Times New Roman"/>
              </a:rPr>
              <a:t>Chú thích: </a:t>
            </a:r>
            <a:r>
              <a:rPr lang="en-US" sz="3200" b="0" i="1" u="none" strike="noStrike" cap="none">
                <a:solidFill>
                  <a:srgbClr val="000000"/>
                </a:solidFill>
                <a:latin typeface="Times New Roman"/>
                <a:ea typeface="Times New Roman"/>
                <a:cs typeface="Times New Roman"/>
                <a:sym typeface="Times New Roman"/>
              </a:rPr>
              <a:t>Gia sản, trường xuân, phuốc sét, thịnh soạn, lãnh đạm, cây thông Nô - en, chí nghĩa, ảo ảnh.</a:t>
            </a:r>
            <a:endParaRPr sz="3200" b="0" i="0" u="none" strike="noStrike" cap="none">
              <a:solidFill>
                <a:schemeClr val="dk1"/>
              </a:solidFill>
              <a:latin typeface="Times New Roman"/>
              <a:ea typeface="Times New Roman"/>
              <a:cs typeface="Times New Roman"/>
              <a:sym typeface="Times New Roman"/>
            </a:endParaRPr>
          </a:p>
        </p:txBody>
      </p:sp>
      <p:grpSp>
        <p:nvGrpSpPr>
          <p:cNvPr id="174" name="Google Shape;174;p10"/>
          <p:cNvGrpSpPr/>
          <p:nvPr/>
        </p:nvGrpSpPr>
        <p:grpSpPr>
          <a:xfrm>
            <a:off x="843011" y="1878574"/>
            <a:ext cx="4606879" cy="4335276"/>
            <a:chOff x="1017886" y="2820184"/>
            <a:chExt cx="3386041" cy="2926172"/>
          </a:xfrm>
        </p:grpSpPr>
        <p:pic>
          <p:nvPicPr>
            <p:cNvPr id="175" name="Google Shape;175;p10"/>
            <p:cNvPicPr preferRelativeResize="0"/>
            <p:nvPr/>
          </p:nvPicPr>
          <p:blipFill rotWithShape="1">
            <a:blip r:embed="rId3">
              <a:alphaModFix/>
            </a:blip>
            <a:srcRect/>
            <a:stretch/>
          </p:blipFill>
          <p:spPr>
            <a:xfrm rot="10800000" flipH="1">
              <a:off x="1199926" y="5538246"/>
              <a:ext cx="3204000" cy="208110"/>
            </a:xfrm>
            <a:prstGeom prst="rect">
              <a:avLst/>
            </a:prstGeom>
            <a:noFill/>
            <a:ln>
              <a:noFill/>
            </a:ln>
          </p:spPr>
        </p:pic>
        <p:pic>
          <p:nvPicPr>
            <p:cNvPr id="176" name="Google Shape;176;p10"/>
            <p:cNvPicPr preferRelativeResize="0"/>
            <p:nvPr/>
          </p:nvPicPr>
          <p:blipFill rotWithShape="1">
            <a:blip r:embed="rId3">
              <a:alphaModFix/>
            </a:blip>
            <a:srcRect/>
            <a:stretch/>
          </p:blipFill>
          <p:spPr>
            <a:xfrm rot="10800000" flipH="1">
              <a:off x="1064808" y="2820184"/>
              <a:ext cx="3204000" cy="208110"/>
            </a:xfrm>
            <a:prstGeom prst="rect">
              <a:avLst/>
            </a:prstGeom>
            <a:noFill/>
            <a:ln>
              <a:noFill/>
            </a:ln>
          </p:spPr>
        </p:pic>
        <p:pic>
          <p:nvPicPr>
            <p:cNvPr id="177" name="Google Shape;177;p10"/>
            <p:cNvPicPr preferRelativeResize="0"/>
            <p:nvPr/>
          </p:nvPicPr>
          <p:blipFill rotWithShape="1">
            <a:blip r:embed="rId3">
              <a:alphaModFix/>
            </a:blip>
            <a:srcRect/>
            <a:stretch/>
          </p:blipFill>
          <p:spPr>
            <a:xfrm rot="5400000" flipH="1">
              <a:off x="-305220" y="4165076"/>
              <a:ext cx="2830034" cy="183823"/>
            </a:xfrm>
            <a:prstGeom prst="rect">
              <a:avLst/>
            </a:prstGeom>
            <a:noFill/>
            <a:ln>
              <a:noFill/>
            </a:ln>
          </p:spPr>
        </p:pic>
        <p:pic>
          <p:nvPicPr>
            <p:cNvPr id="178" name="Google Shape;178;p10"/>
            <p:cNvPicPr preferRelativeResize="0"/>
            <p:nvPr/>
          </p:nvPicPr>
          <p:blipFill rotWithShape="1">
            <a:blip r:embed="rId3">
              <a:alphaModFix/>
            </a:blip>
            <a:srcRect/>
            <a:stretch/>
          </p:blipFill>
          <p:spPr>
            <a:xfrm rot="5400000" flipH="1">
              <a:off x="2816624" y="4190215"/>
              <a:ext cx="2830034" cy="183823"/>
            </a:xfrm>
            <a:prstGeom prst="rect">
              <a:avLst/>
            </a:prstGeom>
            <a:noFill/>
            <a:ln>
              <a:noFill/>
            </a:ln>
          </p:spPr>
        </p:pic>
      </p:grpSp>
      <p:grpSp>
        <p:nvGrpSpPr>
          <p:cNvPr id="179" name="Google Shape;179;p10"/>
          <p:cNvGrpSpPr/>
          <p:nvPr/>
        </p:nvGrpSpPr>
        <p:grpSpPr>
          <a:xfrm>
            <a:off x="6739906" y="1846297"/>
            <a:ext cx="4606879" cy="4335276"/>
            <a:chOff x="1017886" y="2820184"/>
            <a:chExt cx="3386041" cy="2926172"/>
          </a:xfrm>
        </p:grpSpPr>
        <p:pic>
          <p:nvPicPr>
            <p:cNvPr id="180" name="Google Shape;180;p10"/>
            <p:cNvPicPr preferRelativeResize="0"/>
            <p:nvPr/>
          </p:nvPicPr>
          <p:blipFill rotWithShape="1">
            <a:blip r:embed="rId4">
              <a:alphaModFix/>
            </a:blip>
            <a:srcRect/>
            <a:stretch/>
          </p:blipFill>
          <p:spPr>
            <a:xfrm rot="10800000" flipH="1">
              <a:off x="1199926" y="5538246"/>
              <a:ext cx="3204000" cy="208110"/>
            </a:xfrm>
            <a:prstGeom prst="rect">
              <a:avLst/>
            </a:prstGeom>
            <a:noFill/>
            <a:ln>
              <a:noFill/>
            </a:ln>
          </p:spPr>
        </p:pic>
        <p:pic>
          <p:nvPicPr>
            <p:cNvPr id="181" name="Google Shape;181;p10"/>
            <p:cNvPicPr preferRelativeResize="0"/>
            <p:nvPr/>
          </p:nvPicPr>
          <p:blipFill rotWithShape="1">
            <a:blip r:embed="rId4">
              <a:alphaModFix/>
            </a:blip>
            <a:srcRect/>
            <a:stretch/>
          </p:blipFill>
          <p:spPr>
            <a:xfrm rot="10800000" flipH="1">
              <a:off x="1064808" y="2820184"/>
              <a:ext cx="3204000" cy="208110"/>
            </a:xfrm>
            <a:prstGeom prst="rect">
              <a:avLst/>
            </a:prstGeom>
            <a:noFill/>
            <a:ln>
              <a:noFill/>
            </a:ln>
          </p:spPr>
        </p:pic>
        <p:pic>
          <p:nvPicPr>
            <p:cNvPr id="182" name="Google Shape;182;p10"/>
            <p:cNvPicPr preferRelativeResize="0"/>
            <p:nvPr/>
          </p:nvPicPr>
          <p:blipFill rotWithShape="1">
            <a:blip r:embed="rId4">
              <a:alphaModFix/>
            </a:blip>
            <a:srcRect/>
            <a:stretch/>
          </p:blipFill>
          <p:spPr>
            <a:xfrm rot="5400000" flipH="1">
              <a:off x="-305220" y="4165076"/>
              <a:ext cx="2830034" cy="183823"/>
            </a:xfrm>
            <a:prstGeom prst="rect">
              <a:avLst/>
            </a:prstGeom>
            <a:noFill/>
            <a:ln>
              <a:noFill/>
            </a:ln>
          </p:spPr>
        </p:pic>
        <p:pic>
          <p:nvPicPr>
            <p:cNvPr id="183" name="Google Shape;183;p10"/>
            <p:cNvPicPr preferRelativeResize="0"/>
            <p:nvPr/>
          </p:nvPicPr>
          <p:blipFill rotWithShape="1">
            <a:blip r:embed="rId4">
              <a:alphaModFix/>
            </a:blip>
            <a:srcRect/>
            <a:stretch/>
          </p:blipFill>
          <p:spPr>
            <a:xfrm rot="5400000" flipH="1">
              <a:off x="2816624" y="4190215"/>
              <a:ext cx="2830034" cy="18382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164"/>
                                        </p:tgtEl>
                                        <p:attrNameLst>
                                          <p:attrName>style.visibility</p:attrName>
                                        </p:attrNameLst>
                                      </p:cBhvr>
                                      <p:to>
                                        <p:strVal val="visible"/>
                                      </p:to>
                                    </p:set>
                                    <p:anim calcmode="lin" valueType="num">
                                      <p:cBhvr additive="base">
                                        <p:cTn id="14" dur="500"/>
                                        <p:tgtEl>
                                          <p:spTgt spid="164"/>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171"/>
                                        </p:tgtEl>
                                        <p:attrNameLst>
                                          <p:attrName>style.visibility</p:attrName>
                                        </p:attrNameLst>
                                      </p:cBhvr>
                                      <p:to>
                                        <p:strVal val="visible"/>
                                      </p:to>
                                    </p:set>
                                    <p:animEffect transition="in" filter="fade">
                                      <p:cBhvr>
                                        <p:cTn id="18" dur="700"/>
                                        <p:tgtEl>
                                          <p:spTgt spid="1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par>
                                <p:cTn id="24" presetID="10" presetClass="entr" presetSubtype="0" fill="hold" nodeType="withEffect">
                                  <p:stCondLst>
                                    <p:cond delay="0"/>
                                  </p:stCondLst>
                                  <p:childTnLst>
                                    <p:set>
                                      <p:cBhvr>
                                        <p:cTn id="25" dur="1" fill="hold">
                                          <p:stCondLst>
                                            <p:cond delay="0"/>
                                          </p:stCondLst>
                                        </p:cTn>
                                        <p:tgtEl>
                                          <p:spTgt spid="174"/>
                                        </p:tgtEl>
                                        <p:attrNameLst>
                                          <p:attrName>style.visibility</p:attrName>
                                        </p:attrNameLst>
                                      </p:cBhvr>
                                      <p:to>
                                        <p:strVal val="visible"/>
                                      </p:to>
                                    </p:set>
                                    <p:animEffect transition="in" filter="fade">
                                      <p:cBhvr>
                                        <p:cTn id="26" dur="500"/>
                                        <p:tgtEl>
                                          <p:spTgt spid="1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3"/>
                                        </p:tgtEl>
                                        <p:attrNameLst>
                                          <p:attrName>style.visibility</p:attrName>
                                        </p:attrNameLst>
                                      </p:cBhvr>
                                      <p:to>
                                        <p:strVal val="visible"/>
                                      </p:to>
                                    </p:set>
                                    <p:animEffect transition="in" filter="fade">
                                      <p:cBhvr>
                                        <p:cTn id="31" dur="500"/>
                                        <p:tgtEl>
                                          <p:spTgt spid="173"/>
                                        </p:tgtEl>
                                      </p:cBhvr>
                                    </p:animEffect>
                                  </p:childTnLst>
                                </p:cTn>
                              </p:par>
                              <p:par>
                                <p:cTn id="32" presetID="10" presetClass="entr" presetSubtype="0" fill="hold" nodeType="withEffect">
                                  <p:stCondLst>
                                    <p:cond delay="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p:nvPr/>
        </p:nvSpPr>
        <p:spPr>
          <a:xfrm>
            <a:off x="0" y="80010"/>
            <a:ext cx="12192000" cy="66928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100" b="0" i="0" u="none" strike="noStrike" cap="none">
                <a:solidFill>
                  <a:schemeClr val="dk1"/>
                </a:solidFill>
                <a:latin typeface="Arima Madurai"/>
                <a:ea typeface="Arima Madurai"/>
                <a:cs typeface="Arima Madurai"/>
                <a:sym typeface="Arima Madurai"/>
              </a:rPr>
              <a:t>a</a:t>
            </a:r>
            <a:r>
              <a:rPr lang="en-US" sz="2100" b="0" i="0" u="none" strike="noStrike" cap="none">
                <a:solidFill>
                  <a:schemeClr val="dk1"/>
                </a:solidFill>
                <a:latin typeface="Times New Roman"/>
                <a:ea typeface="Times New Roman"/>
                <a:cs typeface="Times New Roman"/>
                <a:sym typeface="Times New Roman"/>
              </a:rPr>
              <a:t>. Em quẹt tất cả các que diêm để níu giữ bà ở lại. Bà và em cùng bay lên trời.</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b. Nhìn thấy những ánh đèn cửa sổ, trong phố sực mùi ngỗng quay, em nhớ về khoảng thời gian lúc trước: Khi bà còn sống, em được đón giao thừa ở nhà.</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c. Em quẹt que diêm thứ ba, trước mắt bỗng có một cây thông Nô-en được trang trí lộng lẫy. Em định đưa tay với lấy thì cây thông biến mất.</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d. Em quẹt que diêm nữa vào tường, hình ảnh bà xuất hiện. Em van xin bà ở lại và đưa em đi những rồi khi que diêm tắt, bà cũng biến mất.</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e. Em không dám về nhà vì nếu không bán được diêm hay không ai bố thí cho xu nào thì nhất định cha em sẽ đánh em.</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f. Sáng hôm sau, người ta thấy bên đường có một cô bé đã chết với đôi má hồng và nụ cười mỉm.</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g. Em quẹt que diêm tiếp theo, bức tường như tấm rèm, em có thể nhìn thấy vào tận trong nhà, trước mắt có bàn tiệc thịnh soạn. Que diêm tắt, trước mắt lại là bức tường lạnh lẽo.</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h. Đêm giao thừa, trời rét mướt. Một cô bé bán diêm nhà nghèo, mồ coi mẹ, chân đất, bụng đói dò dẫm trong bóng tối đi bán diêm.</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k. Em đánh liều quẹt 1 que diêm, tưởng như đang ngồi trước lò sưởi. Nhưng rồi diêm tắt, em bần thần.</a:t>
            </a:r>
            <a:endParaRPr sz="2100" b="0"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p:nvPr/>
        </p:nvSpPr>
        <p:spPr>
          <a:xfrm>
            <a:off x="0" y="80010"/>
            <a:ext cx="12192000" cy="66928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100" b="0" i="0" u="none" strike="noStrike" cap="none">
                <a:solidFill>
                  <a:schemeClr val="dk1"/>
                </a:solidFill>
                <a:latin typeface="Times New Roman"/>
                <a:ea typeface="Times New Roman"/>
                <a:cs typeface="Times New Roman"/>
                <a:sym typeface="Times New Roman"/>
              </a:rPr>
              <a:t>h. Đêm giao thừa, trời rét mướt. Một cô bé bán diêm nhà nghèo, mồ coi mẹ, chân đất, bụng đói dò dẫm trong bóng tối đi bán diêm.</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b. Nhìn thấy những ánh đèn cửa sổ, trong phố sực mùi ngỗng quay, em nhớ về khoảng thời gian lúc trước: Khi bà còn sống, em được đón giao thừa ở nhà.</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e. Em không dám về nhà vì nếu không bán được diêm hay không ai bố thí cho xu nào thì nhất định cha em sẽ đánh em.</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k. Em đánh liều quẹt 1 que diêm, tưởng như đang ngồi trước lò sưởi. Nhưng rồi diêm tắt, em bần thần.</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g. Em quẹt que diêm tiếp theo, bức tường như tấm rèm, em có thể nhìn thấy vào tận trong nhà, trước mắt có bàn tiệc thịnh soạn. Que diêm tắt, trước mắt lại là bức tường lạnh lẽo.</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c. Em quẹt que diêm thứ ba, trước mắt bỗng có một cây thông Nô-en được trang trí lộng lẫy. Em định đưa tay với lấy thì cây thông biến mất.</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d. Em quẹt que diêm nữa vào tường, hình ảnh bà xuất hiện. Em van xin bà ở lại và đưa em đi những rồi khi que diêm tắt, bà cũng biến mất.</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a. Em quẹt tất cả các que diêm để níu giữ bà ở lại. Bà và em cùng bay lên trời.</a:t>
            </a:r>
            <a:endParaRPr/>
          </a:p>
          <a:p>
            <a:pPr marL="0" marR="0" lvl="0" indent="0" algn="just" rtl="0">
              <a:lnSpc>
                <a:spcPct val="115000"/>
              </a:lnSpc>
              <a:spcBef>
                <a:spcPts val="1000"/>
              </a:spcBef>
              <a:spcAft>
                <a:spcPts val="0"/>
              </a:spcAft>
              <a:buNone/>
            </a:pPr>
            <a:r>
              <a:rPr lang="en-US" sz="2100" b="0" i="0" u="none" strike="noStrike" cap="none">
                <a:solidFill>
                  <a:schemeClr val="dk1"/>
                </a:solidFill>
                <a:latin typeface="Times New Roman"/>
                <a:ea typeface="Times New Roman"/>
                <a:cs typeface="Times New Roman"/>
                <a:sym typeface="Times New Roman"/>
              </a:rPr>
              <a:t>f. Sáng hôm sau, người ta thấy bên đường có một cô bé đã chết với đôi má hồng và nụ cười mỉm.</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3"/>
          <p:cNvSpPr/>
          <p:nvPr/>
        </p:nvSpPr>
        <p:spPr>
          <a:xfrm>
            <a:off x="1727708" y="1168400"/>
            <a:ext cx="9592012" cy="471366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3"/>
          <p:cNvSpPr/>
          <p:nvPr/>
        </p:nvSpPr>
        <p:spPr>
          <a:xfrm>
            <a:off x="1242708"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 name="Google Shape;203;p13" descr="—Pngtree—hand painted andersens fairytales q_3813215.png"/>
          <p:cNvPicPr preferRelativeResize="0"/>
          <p:nvPr/>
        </p:nvPicPr>
        <p:blipFill rotWithShape="1">
          <a:blip r:embed="rId3">
            <a:alphaModFix/>
          </a:blip>
          <a:srcRect/>
          <a:stretch/>
        </p:blipFill>
        <p:spPr>
          <a:xfrm>
            <a:off x="1130300" y="4142092"/>
            <a:ext cx="2474608" cy="2474608"/>
          </a:xfrm>
          <a:prstGeom prst="rect">
            <a:avLst/>
          </a:prstGeom>
          <a:noFill/>
          <a:ln>
            <a:noFill/>
          </a:ln>
        </p:spPr>
      </p:pic>
      <p:sp>
        <p:nvSpPr>
          <p:cNvPr id="204" name="Google Shape;204;p13"/>
          <p:cNvSpPr txBox="1"/>
          <p:nvPr/>
        </p:nvSpPr>
        <p:spPr>
          <a:xfrm>
            <a:off x="1910588" y="1473200"/>
            <a:ext cx="9189212" cy="4163960"/>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None/>
            </a:pPr>
            <a:r>
              <a:rPr lang="en-US" sz="3200" b="0" i="0" u="none" strike="noStrike" cap="none">
                <a:solidFill>
                  <a:schemeClr val="dk1"/>
                </a:solidFill>
                <a:latin typeface="Times New Roman"/>
                <a:ea typeface="Times New Roman"/>
                <a:cs typeface="Times New Roman"/>
                <a:sym typeface="Times New Roman"/>
              </a:rPr>
              <a:t> 	Truyện kể về một em bé mồ côi mẹ phải đi bán diêm trong đêm giao thừa rét buốt, không bán được diêm em chẳng dám về nhà vì sợ bố đánh, đành ngồi nép vào góc tường, liên tục quẹt diêm để sưởi ấm. Hết một bao diêm thì em bé đã chết cóng trong giấc mơ 		cùng bà nội lên trời. Sáng hôm sau – ngày 		đầu năm, mọi người qua đường vẫn thản 		nhiên nhìn cảnh tượng thương tâm ấy.</a:t>
            </a:r>
            <a:endParaRPr/>
          </a:p>
        </p:txBody>
      </p:sp>
      <p:sp>
        <p:nvSpPr>
          <p:cNvPr id="205" name="Google Shape;205;p13"/>
          <p:cNvSpPr txBox="1"/>
          <p:nvPr/>
        </p:nvSpPr>
        <p:spPr>
          <a:xfrm rot="-5400000" flipH="1">
            <a:off x="-493216" y="2090851"/>
            <a:ext cx="31962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Times New Roman"/>
                <a:ea typeface="Times New Roman"/>
                <a:cs typeface="Times New Roman"/>
                <a:sym typeface="Times New Roman"/>
              </a:rPr>
              <a:t>Tóm tắt</a:t>
            </a:r>
            <a:endParaRPr sz="4800" b="1" i="0" u="none" strike="noStrike" cap="none">
              <a:solidFill>
                <a:srgbClr val="FF000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500"/>
                                        <p:tgtEl>
                                          <p:spTgt spid="204"/>
                                        </p:tgtEl>
                                      </p:cBhvr>
                                    </p:animEffect>
                                  </p:childTnLst>
                                </p:cTn>
                              </p:par>
                              <p:par>
                                <p:cTn id="13" presetID="10"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fade">
                                      <p:cBhvr>
                                        <p:cTn id="15" dur="500"/>
                                        <p:tgtEl>
                                          <p:spTgt spid="201"/>
                                        </p:tgtEl>
                                      </p:cBhvr>
                                    </p:animEffect>
                                  </p:childTnLst>
                                </p:cTn>
                              </p:par>
                              <p:par>
                                <p:cTn id="16" presetID="10" presetClass="entr" presetSubtype="0" fill="hold" nodeType="withEffect">
                                  <p:stCondLst>
                                    <p:cond delay="0"/>
                                  </p:stCondLst>
                                  <p:childTnLst>
                                    <p:set>
                                      <p:cBhvr>
                                        <p:cTn id="17" dur="1" fill="hold">
                                          <p:stCondLst>
                                            <p:cond delay="0"/>
                                          </p:stCondLst>
                                        </p:cTn>
                                        <p:tgtEl>
                                          <p:spTgt spid="202"/>
                                        </p:tgtEl>
                                        <p:attrNameLst>
                                          <p:attrName>style.visibility</p:attrName>
                                        </p:attrNameLst>
                                      </p:cBhvr>
                                      <p:to>
                                        <p:strVal val="visible"/>
                                      </p:to>
                                    </p:set>
                                    <p:animEffect transition="in" filter="fade">
                                      <p:cBhvr>
                                        <p:cTn id="18" dur="500"/>
                                        <p:tgtEl>
                                          <p:spTgt spid="202"/>
                                        </p:tgtEl>
                                      </p:cBhvr>
                                    </p:animEffect>
                                  </p:childTnLst>
                                </p:cTn>
                              </p:par>
                              <p:par>
                                <p:cTn id="19" presetID="10" presetClass="entr" presetSubtype="0" fill="hold" nodeType="withEffect">
                                  <p:stCondLst>
                                    <p:cond delay="0"/>
                                  </p:stCondLst>
                                  <p:childTnLst>
                                    <p:set>
                                      <p:cBhvr>
                                        <p:cTn id="20" dur="1" fill="hold">
                                          <p:stCondLst>
                                            <p:cond delay="0"/>
                                          </p:stCondLst>
                                        </p:cTn>
                                        <p:tgtEl>
                                          <p:spTgt spid="203"/>
                                        </p:tgtEl>
                                        <p:attrNameLst>
                                          <p:attrName>style.visibility</p:attrName>
                                        </p:attrNameLst>
                                      </p:cBhvr>
                                      <p:to>
                                        <p:strVal val="visible"/>
                                      </p:to>
                                    </p:set>
                                    <p:animEffect transition="in" filter="fade">
                                      <p:cBhvr>
                                        <p:cTn id="21"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4" descr="22858PICdbgea5Gz679dY_PIC2018.png"/>
          <p:cNvPicPr preferRelativeResize="0"/>
          <p:nvPr/>
        </p:nvPicPr>
        <p:blipFill rotWithShape="1">
          <a:blip r:embed="rId3">
            <a:alphaModFix/>
          </a:blip>
          <a:srcRect/>
          <a:stretch/>
        </p:blipFill>
        <p:spPr>
          <a:xfrm>
            <a:off x="7703300" y="2230166"/>
            <a:ext cx="4627834" cy="4627834"/>
          </a:xfrm>
          <a:prstGeom prst="rect">
            <a:avLst/>
          </a:prstGeom>
          <a:noFill/>
          <a:ln>
            <a:noFill/>
          </a:ln>
        </p:spPr>
      </p:pic>
      <p:grpSp>
        <p:nvGrpSpPr>
          <p:cNvPr id="211" name="Google Shape;211;p14"/>
          <p:cNvGrpSpPr/>
          <p:nvPr/>
        </p:nvGrpSpPr>
        <p:grpSpPr>
          <a:xfrm>
            <a:off x="409008" y="597549"/>
            <a:ext cx="7247680" cy="4827925"/>
            <a:chOff x="342273" y="274320"/>
            <a:chExt cx="7247680" cy="4827925"/>
          </a:xfrm>
        </p:grpSpPr>
        <p:sp>
          <p:nvSpPr>
            <p:cNvPr id="212" name="Google Shape;212;p14"/>
            <p:cNvSpPr/>
            <p:nvPr/>
          </p:nvSpPr>
          <p:spPr>
            <a:xfrm flipH="1">
              <a:off x="342273" y="274320"/>
              <a:ext cx="7247680" cy="4827925"/>
            </a:xfrm>
            <a:prstGeom prst="wedgeEllipseCallout">
              <a:avLst>
                <a:gd name="adj1" fmla="val -55142"/>
                <a:gd name="adj2" fmla="val 42334"/>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0" i="0" u="none" strike="noStrike" cap="none">
                <a:solidFill>
                  <a:schemeClr val="dk1"/>
                </a:solidFill>
                <a:latin typeface="Arial"/>
                <a:ea typeface="Arial"/>
                <a:cs typeface="Arial"/>
                <a:sym typeface="Arial"/>
              </a:endParaRPr>
            </a:p>
          </p:txBody>
        </p:sp>
        <p:sp>
          <p:nvSpPr>
            <p:cNvPr id="213" name="Google Shape;213;p14"/>
            <p:cNvSpPr txBox="1"/>
            <p:nvPr/>
          </p:nvSpPr>
          <p:spPr>
            <a:xfrm>
              <a:off x="922973" y="1534120"/>
              <a:ext cx="6395084"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a:solidFill>
                    <a:schemeClr val="dk1"/>
                  </a:solidFill>
                  <a:latin typeface="Times New Roman"/>
                  <a:ea typeface="Times New Roman"/>
                  <a:cs typeface="Times New Roman"/>
                  <a:sym typeface="Times New Roman"/>
                </a:rPr>
                <a:t>Dựa vào phần tìm hiểu ở nhà, em hãy nêu những nét khái quát về tác giả và tác phẩm</a:t>
              </a:r>
              <a:endParaRPr sz="48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p:nvPr/>
        </p:nvSpPr>
        <p:spPr>
          <a:xfrm>
            <a:off x="180148" y="242727"/>
            <a:ext cx="3497771"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chemeClr val="lt1"/>
              </a:solidFill>
              <a:latin typeface="Calibri"/>
              <a:ea typeface="Calibri"/>
              <a:cs typeface="Calibri"/>
              <a:sym typeface="Calibri"/>
            </a:endParaRPr>
          </a:p>
        </p:txBody>
      </p:sp>
      <p:grpSp>
        <p:nvGrpSpPr>
          <p:cNvPr id="219" name="Google Shape;219;p15"/>
          <p:cNvGrpSpPr/>
          <p:nvPr/>
        </p:nvGrpSpPr>
        <p:grpSpPr>
          <a:xfrm>
            <a:off x="286229" y="615013"/>
            <a:ext cx="148135" cy="148136"/>
            <a:chOff x="4486616" y="3001075"/>
            <a:chExt cx="274695" cy="274699"/>
          </a:xfrm>
        </p:grpSpPr>
        <p:sp>
          <p:nvSpPr>
            <p:cNvPr id="220" name="Google Shape;220;p15"/>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221" name="Google Shape;221;p15"/>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grpSp>
        <p:nvGrpSpPr>
          <p:cNvPr id="222" name="Google Shape;222;p15"/>
          <p:cNvGrpSpPr/>
          <p:nvPr/>
        </p:nvGrpSpPr>
        <p:grpSpPr>
          <a:xfrm>
            <a:off x="-26878" y="650091"/>
            <a:ext cx="360298" cy="57591"/>
            <a:chOff x="4318304" y="3089061"/>
            <a:chExt cx="384317" cy="61430"/>
          </a:xfrm>
        </p:grpSpPr>
        <p:sp>
          <p:nvSpPr>
            <p:cNvPr id="223" name="Google Shape;223;p15"/>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224" name="Google Shape;224;p15"/>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sp>
        <p:nvSpPr>
          <p:cNvPr id="225" name="Google Shape;225;p15"/>
          <p:cNvSpPr txBox="1"/>
          <p:nvPr/>
        </p:nvSpPr>
        <p:spPr>
          <a:xfrm>
            <a:off x="434361" y="376723"/>
            <a:ext cx="366959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2. Tác giả (SGK):</a:t>
            </a:r>
            <a:endParaRPr/>
          </a:p>
        </p:txBody>
      </p:sp>
      <p:pic>
        <p:nvPicPr>
          <p:cNvPr id="226" name="Google Shape;226;p15" descr="C:\Users\Khaikv\Pictures\hcabychristianalbrechtjensencut.jpg"/>
          <p:cNvPicPr preferRelativeResize="0"/>
          <p:nvPr/>
        </p:nvPicPr>
        <p:blipFill rotWithShape="1">
          <a:blip r:embed="rId3">
            <a:alphaModFix/>
          </a:blip>
          <a:srcRect/>
          <a:stretch/>
        </p:blipFill>
        <p:spPr>
          <a:xfrm>
            <a:off x="8893519" y="2923846"/>
            <a:ext cx="3110581" cy="3753469"/>
          </a:xfrm>
          <a:prstGeom prst="rect">
            <a:avLst/>
          </a:prstGeom>
          <a:noFill/>
          <a:ln>
            <a:noFill/>
          </a:ln>
        </p:spPr>
      </p:pic>
      <p:sp>
        <p:nvSpPr>
          <p:cNvPr id="227" name="Google Shape;227;p15"/>
          <p:cNvSpPr/>
          <p:nvPr/>
        </p:nvSpPr>
        <p:spPr>
          <a:xfrm>
            <a:off x="954833" y="5077907"/>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8" name="Google Shape;228;p15"/>
          <p:cNvSpPr/>
          <p:nvPr/>
        </p:nvSpPr>
        <p:spPr>
          <a:xfrm>
            <a:off x="991027" y="1496358"/>
            <a:ext cx="10839024"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9" name="Google Shape;229;p15"/>
          <p:cNvSpPr txBox="1"/>
          <p:nvPr/>
        </p:nvSpPr>
        <p:spPr>
          <a:xfrm>
            <a:off x="1797034" y="3632831"/>
            <a:ext cx="6898847"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1" i="0" u="none" strike="noStrike" cap="none">
                <a:solidFill>
                  <a:srgbClr val="0070C0"/>
                </a:solidFill>
                <a:latin typeface="Times New Roman"/>
                <a:ea typeface="Times New Roman"/>
                <a:cs typeface="Times New Roman"/>
                <a:sym typeface="Times New Roman"/>
              </a:rPr>
              <a:t>b. Sự nghiệp: </a:t>
            </a:r>
            <a:r>
              <a:rPr lang="en-US" sz="3200" b="0" i="0" u="none" strike="noStrike" cap="none">
                <a:solidFill>
                  <a:schemeClr val="dk1"/>
                </a:solidFill>
                <a:latin typeface="Times New Roman"/>
                <a:ea typeface="Times New Roman"/>
                <a:cs typeface="Times New Roman"/>
                <a:sym typeface="Times New Roman"/>
              </a:rPr>
              <a:t>Tổng có tới 168 truyện </a:t>
            </a:r>
            <a:endParaRPr sz="2400" b="0" i="0" u="none" strike="noStrike" cap="none">
              <a:solidFill>
                <a:schemeClr val="dk1"/>
              </a:solidFill>
              <a:latin typeface="Times New Roman"/>
              <a:ea typeface="Times New Roman"/>
              <a:cs typeface="Times New Roman"/>
              <a:sym typeface="Times New Roman"/>
            </a:endParaRPr>
          </a:p>
        </p:txBody>
      </p:sp>
      <p:sp>
        <p:nvSpPr>
          <p:cNvPr id="230" name="Google Shape;230;p15"/>
          <p:cNvSpPr txBox="1"/>
          <p:nvPr/>
        </p:nvSpPr>
        <p:spPr>
          <a:xfrm>
            <a:off x="1880350" y="5253221"/>
            <a:ext cx="6687718"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chemeClr val="dk1"/>
                </a:solidFill>
                <a:latin typeface="Times New Roman"/>
                <a:ea typeface="Times New Roman"/>
                <a:cs typeface="Times New Roman"/>
                <a:sym typeface="Times New Roman"/>
              </a:rPr>
              <a:t>Phong cách: nhân văn, hư ảo, thơ mộng, thông minh, vui vẻ, đáng yêu</a:t>
            </a:r>
            <a:endParaRPr sz="3200" b="0" i="0" u="none" strike="noStrike" cap="none">
              <a:solidFill>
                <a:schemeClr val="dk1"/>
              </a:solidFill>
              <a:latin typeface="Times New Roman"/>
              <a:ea typeface="Times New Roman"/>
              <a:cs typeface="Times New Roman"/>
              <a:sym typeface="Times New Roman"/>
            </a:endParaRPr>
          </a:p>
        </p:txBody>
      </p:sp>
      <p:sp>
        <p:nvSpPr>
          <p:cNvPr id="231" name="Google Shape;231;p15"/>
          <p:cNvSpPr/>
          <p:nvPr/>
        </p:nvSpPr>
        <p:spPr>
          <a:xfrm>
            <a:off x="634896" y="3460342"/>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5"/>
          <p:cNvSpPr/>
          <p:nvPr/>
        </p:nvSpPr>
        <p:spPr>
          <a:xfrm>
            <a:off x="991026" y="3372974"/>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3" name="Google Shape;233;p15"/>
          <p:cNvSpPr/>
          <p:nvPr/>
        </p:nvSpPr>
        <p:spPr>
          <a:xfrm>
            <a:off x="634896" y="5121650"/>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5"/>
          <p:cNvSpPr txBox="1"/>
          <p:nvPr/>
        </p:nvSpPr>
        <p:spPr>
          <a:xfrm>
            <a:off x="1880350" y="1605520"/>
            <a:ext cx="9588291"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1" i="0" u="none" strike="noStrike" cap="none">
                <a:solidFill>
                  <a:srgbClr val="0070C0"/>
                </a:solidFill>
                <a:latin typeface="Times New Roman"/>
                <a:ea typeface="Times New Roman"/>
                <a:cs typeface="Times New Roman"/>
                <a:sym typeface="Times New Roman"/>
              </a:rPr>
              <a:t>a. Cuộc đời: </a:t>
            </a:r>
            <a:r>
              <a:rPr lang="en-US" sz="3200" b="0" i="0" u="none" strike="noStrike" cap="none">
                <a:solidFill>
                  <a:schemeClr val="dk1"/>
                </a:solidFill>
                <a:latin typeface="Times New Roman"/>
                <a:ea typeface="Times New Roman"/>
                <a:cs typeface="Times New Roman"/>
                <a:sym typeface="Times New Roman"/>
              </a:rPr>
              <a:t>An – đéc – xen ( 1805- 1875) là nhà văn Đan Mạch, nổi tiếng với loại truyện kể cho trẻ em.</a:t>
            </a:r>
            <a:endParaRPr/>
          </a:p>
        </p:txBody>
      </p:sp>
      <p:sp>
        <p:nvSpPr>
          <p:cNvPr id="235" name="Google Shape;235;p15"/>
          <p:cNvSpPr/>
          <p:nvPr/>
        </p:nvSpPr>
        <p:spPr>
          <a:xfrm>
            <a:off x="780509" y="1546008"/>
            <a:ext cx="857797" cy="857797"/>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15"/>
          <p:cNvPicPr preferRelativeResize="0"/>
          <p:nvPr/>
        </p:nvPicPr>
        <p:blipFill rotWithShape="1">
          <a:blip r:embed="rId4">
            <a:alphaModFix/>
          </a:blip>
          <a:srcRect b="15971"/>
          <a:stretch/>
        </p:blipFill>
        <p:spPr>
          <a:xfrm>
            <a:off x="499526" y="5408654"/>
            <a:ext cx="1334354" cy="1121228"/>
          </a:xfrm>
          <a:prstGeom prst="rect">
            <a:avLst/>
          </a:prstGeom>
          <a:noFill/>
          <a:ln>
            <a:noFill/>
          </a:ln>
        </p:spPr>
      </p:pic>
      <p:pic>
        <p:nvPicPr>
          <p:cNvPr id="237" name="Google Shape;237;p15"/>
          <p:cNvPicPr preferRelativeResize="0"/>
          <p:nvPr/>
        </p:nvPicPr>
        <p:blipFill rotWithShape="1">
          <a:blip r:embed="rId5">
            <a:alphaModFix/>
          </a:blip>
          <a:srcRect t="11440" r="49040" b="17969"/>
          <a:stretch/>
        </p:blipFill>
        <p:spPr>
          <a:xfrm>
            <a:off x="685941" y="3535304"/>
            <a:ext cx="898468" cy="1244599"/>
          </a:xfrm>
          <a:prstGeom prst="rect">
            <a:avLst/>
          </a:prstGeom>
          <a:noFill/>
          <a:ln>
            <a:noFill/>
          </a:ln>
        </p:spPr>
      </p:pic>
      <p:pic>
        <p:nvPicPr>
          <p:cNvPr id="238" name="Google Shape;238;p15"/>
          <p:cNvPicPr preferRelativeResize="0"/>
          <p:nvPr/>
        </p:nvPicPr>
        <p:blipFill rotWithShape="1">
          <a:blip r:embed="rId6">
            <a:alphaModFix/>
          </a:blip>
          <a:srcRect/>
          <a:stretch/>
        </p:blipFill>
        <p:spPr>
          <a:xfrm>
            <a:off x="271705" y="1663148"/>
            <a:ext cx="1443006" cy="14430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218"/>
                                        </p:tgtEl>
                                        <p:attrNameLst>
                                          <p:attrName>style.visibility</p:attrName>
                                        </p:attrNameLst>
                                      </p:cBhvr>
                                      <p:to>
                                        <p:strVal val="visible"/>
                                      </p:to>
                                    </p:set>
                                    <p:anim calcmode="lin" valueType="num">
                                      <p:cBhvr additive="base">
                                        <p:cTn id="14" dur="500"/>
                                        <p:tgtEl>
                                          <p:spTgt spid="218"/>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225"/>
                                        </p:tgtEl>
                                        <p:attrNameLst>
                                          <p:attrName>style.visibility</p:attrName>
                                        </p:attrNameLst>
                                      </p:cBhvr>
                                      <p:to>
                                        <p:strVal val="visible"/>
                                      </p:to>
                                    </p:set>
                                    <p:animEffect transition="in" filter="fade">
                                      <p:cBhvr>
                                        <p:cTn id="18" dur="700"/>
                                        <p:tgtEl>
                                          <p:spTgt spid="225"/>
                                        </p:tgtEl>
                                      </p:cBhvr>
                                    </p:animEffect>
                                  </p:childTnLst>
                                </p:cTn>
                              </p:par>
                              <p:par>
                                <p:cTn id="19" presetID="23" presetClass="entr" presetSubtype="16" fill="hold" nodeType="withEffect">
                                  <p:stCondLst>
                                    <p:cond delay="0"/>
                                  </p:stCondLst>
                                  <p:childTnLst>
                                    <p:set>
                                      <p:cBhvr>
                                        <p:cTn id="20" dur="1" fill="hold">
                                          <p:stCondLst>
                                            <p:cond delay="0"/>
                                          </p:stCondLst>
                                        </p:cTn>
                                        <p:tgtEl>
                                          <p:spTgt spid="226"/>
                                        </p:tgtEl>
                                        <p:attrNameLst>
                                          <p:attrName>style.visibility</p:attrName>
                                        </p:attrNameLst>
                                      </p:cBhvr>
                                      <p:to>
                                        <p:strVal val="visible"/>
                                      </p:to>
                                    </p:set>
                                    <p:anim calcmode="lin" valueType="num">
                                      <p:cBhvr additive="base">
                                        <p:cTn id="21" dur="500"/>
                                        <p:tgtEl>
                                          <p:spTgt spid="226"/>
                                        </p:tgtEl>
                                        <p:attrNameLst>
                                          <p:attrName>ppt_w</p:attrName>
                                        </p:attrNameLst>
                                      </p:cBhvr>
                                      <p:tavLst>
                                        <p:tav tm="0">
                                          <p:val>
                                            <p:strVal val="0"/>
                                          </p:val>
                                        </p:tav>
                                        <p:tav tm="100000">
                                          <p:val>
                                            <p:strVal val="#ppt_w"/>
                                          </p:val>
                                        </p:tav>
                                      </p:tavLst>
                                    </p:anim>
                                    <p:anim calcmode="lin" valueType="num">
                                      <p:cBhvr additive="base">
                                        <p:cTn id="22" dur="500"/>
                                        <p:tgtEl>
                                          <p:spTgt spid="226"/>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par>
                                <p:cTn id="28" presetID="10" presetClass="entr" presetSubtype="0" fill="hold" nodeType="with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500"/>
                                        <p:tgtEl>
                                          <p:spTgt spid="235"/>
                                        </p:tgtEl>
                                      </p:cBhvr>
                                    </p:animEffect>
                                  </p:childTnLst>
                                </p:cTn>
                              </p:par>
                              <p:par>
                                <p:cTn id="31" presetID="10" presetClass="entr" presetSubtype="0" fill="hold" nodeType="withEffect">
                                  <p:stCondLst>
                                    <p:cond delay="0"/>
                                  </p:stCondLst>
                                  <p:childTnLst>
                                    <p:set>
                                      <p:cBhvr>
                                        <p:cTn id="32" dur="1" fill="hold">
                                          <p:stCondLst>
                                            <p:cond delay="0"/>
                                          </p:stCondLst>
                                        </p:cTn>
                                        <p:tgtEl>
                                          <p:spTgt spid="228"/>
                                        </p:tgtEl>
                                        <p:attrNameLst>
                                          <p:attrName>style.visibility</p:attrName>
                                        </p:attrNameLst>
                                      </p:cBhvr>
                                      <p:to>
                                        <p:strVal val="visible"/>
                                      </p:to>
                                    </p:set>
                                    <p:animEffect transition="in" filter="fade">
                                      <p:cBhvr>
                                        <p:cTn id="33" dur="500"/>
                                        <p:tgtEl>
                                          <p:spTgt spid="228"/>
                                        </p:tgtEl>
                                      </p:cBhvr>
                                    </p:animEffect>
                                  </p:childTnLst>
                                </p:cTn>
                              </p:par>
                              <p:par>
                                <p:cTn id="34" presetID="10" presetClass="entr" presetSubtype="0" fill="hold" nodeType="withEffect">
                                  <p:stCondLst>
                                    <p:cond delay="0"/>
                                  </p:stCondLst>
                                  <p:childTnLst>
                                    <p:set>
                                      <p:cBhvr>
                                        <p:cTn id="35" dur="1" fill="hold">
                                          <p:stCondLst>
                                            <p:cond delay="0"/>
                                          </p:stCondLst>
                                        </p:cTn>
                                        <p:tgtEl>
                                          <p:spTgt spid="234"/>
                                        </p:tgtEl>
                                        <p:attrNameLst>
                                          <p:attrName>style.visibility</p:attrName>
                                        </p:attrNameLst>
                                      </p:cBhvr>
                                      <p:to>
                                        <p:strVal val="visible"/>
                                      </p:to>
                                    </p:set>
                                    <p:animEffect transition="in" filter="fade">
                                      <p:cBhvr>
                                        <p:cTn id="36" dur="500"/>
                                        <p:tgtEl>
                                          <p:spTgt spid="2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7"/>
                                        </p:tgtEl>
                                        <p:attrNameLst>
                                          <p:attrName>style.visibility</p:attrName>
                                        </p:attrNameLst>
                                      </p:cBhvr>
                                      <p:to>
                                        <p:strVal val="visible"/>
                                      </p:to>
                                    </p:set>
                                    <p:animEffect transition="in" filter="fade">
                                      <p:cBhvr>
                                        <p:cTn id="41" dur="500"/>
                                        <p:tgtEl>
                                          <p:spTgt spid="237"/>
                                        </p:tgtEl>
                                      </p:cBhvr>
                                    </p:animEffect>
                                  </p:childTnLst>
                                </p:cTn>
                              </p:par>
                              <p:par>
                                <p:cTn id="42" presetID="10" presetClass="entr" presetSubtype="0" fill="hold" nodeType="withEffect">
                                  <p:stCondLst>
                                    <p:cond delay="0"/>
                                  </p:stCondLst>
                                  <p:childTnLst>
                                    <p:set>
                                      <p:cBhvr>
                                        <p:cTn id="43" dur="1" fill="hold">
                                          <p:stCondLst>
                                            <p:cond delay="0"/>
                                          </p:stCondLst>
                                        </p:cTn>
                                        <p:tgtEl>
                                          <p:spTgt spid="231"/>
                                        </p:tgtEl>
                                        <p:attrNameLst>
                                          <p:attrName>style.visibility</p:attrName>
                                        </p:attrNameLst>
                                      </p:cBhvr>
                                      <p:to>
                                        <p:strVal val="visible"/>
                                      </p:to>
                                    </p:set>
                                    <p:animEffect transition="in" filter="fade">
                                      <p:cBhvr>
                                        <p:cTn id="44" dur="500"/>
                                        <p:tgtEl>
                                          <p:spTgt spid="231"/>
                                        </p:tgtEl>
                                      </p:cBhvr>
                                    </p:animEffect>
                                  </p:childTnLst>
                                </p:cTn>
                              </p:par>
                              <p:par>
                                <p:cTn id="45" presetID="10" presetClass="entr" presetSubtype="0" fill="hold" nodeType="with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fade">
                                      <p:cBhvr>
                                        <p:cTn id="47" dur="500"/>
                                        <p:tgtEl>
                                          <p:spTgt spid="229"/>
                                        </p:tgtEl>
                                      </p:cBhvr>
                                    </p:animEffect>
                                  </p:childTnLst>
                                </p:cTn>
                              </p:par>
                              <p:par>
                                <p:cTn id="48" presetID="10" presetClass="entr" presetSubtype="0" fill="hold" nodeType="withEffect">
                                  <p:stCondLst>
                                    <p:cond delay="0"/>
                                  </p:stCondLst>
                                  <p:childTnLst>
                                    <p:set>
                                      <p:cBhvr>
                                        <p:cTn id="49" dur="1" fill="hold">
                                          <p:stCondLst>
                                            <p:cond delay="0"/>
                                          </p:stCondLst>
                                        </p:cTn>
                                        <p:tgtEl>
                                          <p:spTgt spid="232"/>
                                        </p:tgtEl>
                                        <p:attrNameLst>
                                          <p:attrName>style.visibility</p:attrName>
                                        </p:attrNameLst>
                                      </p:cBhvr>
                                      <p:to>
                                        <p:strVal val="visible"/>
                                      </p:to>
                                    </p:set>
                                    <p:animEffect transition="in" filter="fade">
                                      <p:cBhvr>
                                        <p:cTn id="50" dur="500"/>
                                        <p:tgtEl>
                                          <p:spTgt spid="2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6"/>
                                        </p:tgtEl>
                                        <p:attrNameLst>
                                          <p:attrName>style.visibility</p:attrName>
                                        </p:attrNameLst>
                                      </p:cBhvr>
                                      <p:to>
                                        <p:strVal val="visible"/>
                                      </p:to>
                                    </p:set>
                                    <p:animEffect transition="in" filter="fade">
                                      <p:cBhvr>
                                        <p:cTn id="55" dur="500"/>
                                        <p:tgtEl>
                                          <p:spTgt spid="236"/>
                                        </p:tgtEl>
                                      </p:cBhvr>
                                    </p:animEffect>
                                  </p:childTnLst>
                                </p:cTn>
                              </p:par>
                              <p:par>
                                <p:cTn id="56" presetID="10" presetClass="entr" presetSubtype="0" fill="hold" nodeType="withEffect">
                                  <p:stCondLst>
                                    <p:cond delay="0"/>
                                  </p:stCondLst>
                                  <p:childTnLst>
                                    <p:set>
                                      <p:cBhvr>
                                        <p:cTn id="57" dur="1" fill="hold">
                                          <p:stCondLst>
                                            <p:cond delay="0"/>
                                          </p:stCondLst>
                                        </p:cTn>
                                        <p:tgtEl>
                                          <p:spTgt spid="233"/>
                                        </p:tgtEl>
                                        <p:attrNameLst>
                                          <p:attrName>style.visibility</p:attrName>
                                        </p:attrNameLst>
                                      </p:cBhvr>
                                      <p:to>
                                        <p:strVal val="visible"/>
                                      </p:to>
                                    </p:set>
                                    <p:animEffect transition="in" filter="fade">
                                      <p:cBhvr>
                                        <p:cTn id="58" dur="500"/>
                                        <p:tgtEl>
                                          <p:spTgt spid="233"/>
                                        </p:tgtEl>
                                      </p:cBhvr>
                                    </p:animEffect>
                                  </p:childTnLst>
                                </p:cTn>
                              </p:par>
                              <p:par>
                                <p:cTn id="59" presetID="10" presetClass="entr" presetSubtype="0" fill="hold" nodeType="withEffect">
                                  <p:stCondLst>
                                    <p:cond delay="0"/>
                                  </p:stCondLst>
                                  <p:childTnLst>
                                    <p:set>
                                      <p:cBhvr>
                                        <p:cTn id="60" dur="1" fill="hold">
                                          <p:stCondLst>
                                            <p:cond delay="0"/>
                                          </p:stCondLst>
                                        </p:cTn>
                                        <p:tgtEl>
                                          <p:spTgt spid="230"/>
                                        </p:tgtEl>
                                        <p:attrNameLst>
                                          <p:attrName>style.visibility</p:attrName>
                                        </p:attrNameLst>
                                      </p:cBhvr>
                                      <p:to>
                                        <p:strVal val="visible"/>
                                      </p:to>
                                    </p:set>
                                    <p:animEffect transition="in" filter="fade">
                                      <p:cBhvr>
                                        <p:cTn id="61" dur="500"/>
                                        <p:tgtEl>
                                          <p:spTgt spid="230"/>
                                        </p:tgtEl>
                                      </p:cBhvr>
                                    </p:animEffect>
                                  </p:childTnLst>
                                </p:cTn>
                              </p:par>
                              <p:par>
                                <p:cTn id="62" presetID="10" presetClass="entr" presetSubtype="0" fill="hold" nodeType="withEffect">
                                  <p:stCondLst>
                                    <p:cond delay="0"/>
                                  </p:stCondLst>
                                  <p:childTnLst>
                                    <p:set>
                                      <p:cBhvr>
                                        <p:cTn id="63" dur="1" fill="hold">
                                          <p:stCondLst>
                                            <p:cond delay="0"/>
                                          </p:stCondLst>
                                        </p:cTn>
                                        <p:tgtEl>
                                          <p:spTgt spid="227"/>
                                        </p:tgtEl>
                                        <p:attrNameLst>
                                          <p:attrName>style.visibility</p:attrName>
                                        </p:attrNameLst>
                                      </p:cBhvr>
                                      <p:to>
                                        <p:strVal val="visible"/>
                                      </p:to>
                                    </p:set>
                                    <p:animEffect transition="in" filter="fade">
                                      <p:cBhvr>
                                        <p:cTn id="64"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16"/>
          <p:cNvSpPr/>
          <p:nvPr/>
        </p:nvSpPr>
        <p:spPr>
          <a:xfrm>
            <a:off x="6892851" y="468313"/>
            <a:ext cx="4578497"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i="0" u="none" strike="noStrike" cap="none">
                <a:solidFill>
                  <a:srgbClr val="FF0000"/>
                </a:solidFill>
                <a:latin typeface="Times New Roman"/>
                <a:ea typeface="Times New Roman"/>
                <a:cs typeface="Times New Roman"/>
                <a:sym typeface="Times New Roman"/>
              </a:rPr>
              <a:t>Một số tác phẩm</a:t>
            </a:r>
            <a:endParaRPr sz="4800" b="1" i="0" u="none" strike="noStrike" cap="none">
              <a:solidFill>
                <a:srgbClr val="FF0000"/>
              </a:solidFill>
              <a:latin typeface="Times New Roman"/>
              <a:ea typeface="Times New Roman"/>
              <a:cs typeface="Times New Roman"/>
              <a:sym typeface="Times New Roman"/>
            </a:endParaRPr>
          </a:p>
        </p:txBody>
      </p:sp>
      <p:pic>
        <p:nvPicPr>
          <p:cNvPr id="246" name="Google Shape;246;p16" descr="Hình ảnh có liên quan"/>
          <p:cNvPicPr preferRelativeResize="0"/>
          <p:nvPr/>
        </p:nvPicPr>
        <p:blipFill rotWithShape="1">
          <a:blip r:embed="rId3">
            <a:alphaModFix/>
          </a:blip>
          <a:srcRect/>
          <a:stretch/>
        </p:blipFill>
        <p:spPr>
          <a:xfrm>
            <a:off x="178595" y="671513"/>
            <a:ext cx="2889984" cy="4049165"/>
          </a:xfrm>
          <a:prstGeom prst="rect">
            <a:avLst/>
          </a:prstGeom>
          <a:noFill/>
          <a:ln>
            <a:noFill/>
          </a:ln>
        </p:spPr>
      </p:pic>
      <p:pic>
        <p:nvPicPr>
          <p:cNvPr id="247" name="Google Shape;247;p16" descr="Kết quả hình ảnh cho nàng công chúa và hạt đậu"/>
          <p:cNvPicPr preferRelativeResize="0"/>
          <p:nvPr/>
        </p:nvPicPr>
        <p:blipFill rotWithShape="1">
          <a:blip r:embed="rId4">
            <a:alphaModFix/>
          </a:blip>
          <a:srcRect/>
          <a:stretch/>
        </p:blipFill>
        <p:spPr>
          <a:xfrm>
            <a:off x="3233761" y="1420737"/>
            <a:ext cx="2893967" cy="4206510"/>
          </a:xfrm>
          <a:prstGeom prst="rect">
            <a:avLst/>
          </a:prstGeom>
          <a:noFill/>
          <a:ln>
            <a:noFill/>
          </a:ln>
        </p:spPr>
      </p:pic>
      <p:pic>
        <p:nvPicPr>
          <p:cNvPr id="248" name="Google Shape;248;p16" descr="Hình ảnh có liên quan"/>
          <p:cNvPicPr preferRelativeResize="0"/>
          <p:nvPr/>
        </p:nvPicPr>
        <p:blipFill rotWithShape="1">
          <a:blip r:embed="rId5">
            <a:alphaModFix/>
          </a:blip>
          <a:srcRect/>
          <a:stretch/>
        </p:blipFill>
        <p:spPr>
          <a:xfrm>
            <a:off x="6292874" y="2006599"/>
            <a:ext cx="2724672" cy="3967505"/>
          </a:xfrm>
          <a:prstGeom prst="rect">
            <a:avLst/>
          </a:prstGeom>
          <a:noFill/>
          <a:ln>
            <a:noFill/>
          </a:ln>
        </p:spPr>
      </p:pic>
      <p:pic>
        <p:nvPicPr>
          <p:cNvPr id="249" name="Google Shape;249;p16" descr="Kết quả hình ảnh cho nàng tiên cá"/>
          <p:cNvPicPr preferRelativeResize="0"/>
          <p:nvPr/>
        </p:nvPicPr>
        <p:blipFill rotWithShape="1">
          <a:blip r:embed="rId6">
            <a:alphaModFix/>
          </a:blip>
          <a:srcRect/>
          <a:stretch/>
        </p:blipFill>
        <p:spPr>
          <a:xfrm>
            <a:off x="9296400" y="2564802"/>
            <a:ext cx="2690812" cy="396750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10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10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7"/>
          <p:cNvSpPr/>
          <p:nvPr/>
        </p:nvSpPr>
        <p:spPr>
          <a:xfrm>
            <a:off x="180149" y="334167"/>
            <a:ext cx="2526010"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chemeClr val="lt1"/>
              </a:solidFill>
              <a:latin typeface="Calibri"/>
              <a:ea typeface="Calibri"/>
              <a:cs typeface="Calibri"/>
              <a:sym typeface="Calibri"/>
            </a:endParaRPr>
          </a:p>
        </p:txBody>
      </p:sp>
      <p:grpSp>
        <p:nvGrpSpPr>
          <p:cNvPr id="255" name="Google Shape;255;p17"/>
          <p:cNvGrpSpPr/>
          <p:nvPr/>
        </p:nvGrpSpPr>
        <p:grpSpPr>
          <a:xfrm>
            <a:off x="286229" y="706453"/>
            <a:ext cx="148135" cy="148136"/>
            <a:chOff x="4486616" y="3001075"/>
            <a:chExt cx="274695" cy="274699"/>
          </a:xfrm>
        </p:grpSpPr>
        <p:sp>
          <p:nvSpPr>
            <p:cNvPr id="256" name="Google Shape;256;p17"/>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257" name="Google Shape;257;p17"/>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grpSp>
        <p:nvGrpSpPr>
          <p:cNvPr id="258" name="Google Shape;258;p17"/>
          <p:cNvGrpSpPr/>
          <p:nvPr/>
        </p:nvGrpSpPr>
        <p:grpSpPr>
          <a:xfrm>
            <a:off x="-26878" y="741531"/>
            <a:ext cx="360298" cy="57591"/>
            <a:chOff x="4318304" y="3089061"/>
            <a:chExt cx="384317" cy="61430"/>
          </a:xfrm>
        </p:grpSpPr>
        <p:sp>
          <p:nvSpPr>
            <p:cNvPr id="259" name="Google Shape;259;p17"/>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sp>
          <p:nvSpPr>
            <p:cNvPr id="260" name="Google Shape;260;p17"/>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b="0" i="0" u="none" strike="noStrike" cap="none">
                <a:solidFill>
                  <a:srgbClr val="FFFFFF"/>
                </a:solidFill>
                <a:latin typeface="Calibri"/>
                <a:ea typeface="Calibri"/>
                <a:cs typeface="Calibri"/>
                <a:sym typeface="Calibri"/>
              </a:endParaRPr>
            </a:p>
          </p:txBody>
        </p:sp>
      </p:grpSp>
      <p:sp>
        <p:nvSpPr>
          <p:cNvPr id="261" name="Google Shape;261;p17"/>
          <p:cNvSpPr txBox="1"/>
          <p:nvPr/>
        </p:nvSpPr>
        <p:spPr>
          <a:xfrm>
            <a:off x="434361" y="468164"/>
            <a:ext cx="252600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3. Tác phẩm</a:t>
            </a:r>
            <a:endParaRPr sz="3000" b="1" i="0" u="none" strike="noStrike" cap="none">
              <a:solidFill>
                <a:schemeClr val="dk1"/>
              </a:solidFill>
              <a:latin typeface="Times New Roman"/>
              <a:ea typeface="Times New Roman"/>
              <a:cs typeface="Times New Roman"/>
              <a:sym typeface="Times New Roman"/>
            </a:endParaRPr>
          </a:p>
        </p:txBody>
      </p:sp>
      <p:sp>
        <p:nvSpPr>
          <p:cNvPr id="262" name="Google Shape;262;p17"/>
          <p:cNvSpPr/>
          <p:nvPr/>
        </p:nvSpPr>
        <p:spPr>
          <a:xfrm>
            <a:off x="886253" y="486073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3" name="Google Shape;263;p17"/>
          <p:cNvSpPr/>
          <p:nvPr/>
        </p:nvSpPr>
        <p:spPr>
          <a:xfrm>
            <a:off x="3854159" y="113830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4" name="Google Shape;264;p17"/>
          <p:cNvSpPr txBox="1"/>
          <p:nvPr/>
        </p:nvSpPr>
        <p:spPr>
          <a:xfrm>
            <a:off x="2900791" y="3389160"/>
            <a:ext cx="6107837"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Thể loại: </a:t>
            </a:r>
            <a:r>
              <a:rPr lang="en-US" sz="3200" b="0" i="0" u="none" strike="noStrike" cap="none">
                <a:solidFill>
                  <a:schemeClr val="dk1"/>
                </a:solidFill>
                <a:latin typeface="Times New Roman"/>
                <a:ea typeface="Times New Roman"/>
                <a:cs typeface="Times New Roman"/>
                <a:sym typeface="Times New Roman"/>
              </a:rPr>
              <a:t>Truyện ngắn</a:t>
            </a:r>
            <a:endParaRPr sz="3200" b="0" i="0" u="none" strike="noStrike" cap="none">
              <a:solidFill>
                <a:schemeClr val="dk1"/>
              </a:solidFill>
              <a:latin typeface="Times New Roman"/>
              <a:ea typeface="Times New Roman"/>
              <a:cs typeface="Times New Roman"/>
              <a:sym typeface="Times New Roman"/>
            </a:endParaRPr>
          </a:p>
        </p:txBody>
      </p:sp>
      <p:sp>
        <p:nvSpPr>
          <p:cNvPr id="265" name="Google Shape;265;p17"/>
          <p:cNvSpPr txBox="1"/>
          <p:nvPr/>
        </p:nvSpPr>
        <p:spPr>
          <a:xfrm>
            <a:off x="1968316" y="5042444"/>
            <a:ext cx="6074930"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Ngôi kể: </a:t>
            </a:r>
            <a:r>
              <a:rPr lang="en-US" sz="3200" b="0" i="0" u="none" strike="noStrike" cap="none">
                <a:solidFill>
                  <a:schemeClr val="dk1"/>
                </a:solidFill>
                <a:latin typeface="Times New Roman"/>
                <a:ea typeface="Times New Roman"/>
                <a:cs typeface="Times New Roman"/>
                <a:sym typeface="Times New Roman"/>
              </a:rPr>
              <a:t>ngôi thứ 3</a:t>
            </a:r>
            <a:endParaRPr/>
          </a:p>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Nhân vật chính: </a:t>
            </a:r>
            <a:r>
              <a:rPr lang="en-US" sz="3200" b="0" i="0" u="none" strike="noStrike" cap="none">
                <a:solidFill>
                  <a:schemeClr val="dk1"/>
                </a:solidFill>
                <a:latin typeface="Times New Roman"/>
                <a:ea typeface="Times New Roman"/>
                <a:cs typeface="Times New Roman"/>
                <a:sym typeface="Times New Roman"/>
              </a:rPr>
              <a:t>Cô bé bán diêm</a:t>
            </a:r>
            <a:endParaRPr sz="3200" b="0" i="0" u="none" strike="noStrike" cap="none">
              <a:solidFill>
                <a:schemeClr val="dk1"/>
              </a:solidFill>
              <a:latin typeface="Times New Roman"/>
              <a:ea typeface="Times New Roman"/>
              <a:cs typeface="Times New Roman"/>
              <a:sym typeface="Times New Roman"/>
            </a:endParaRPr>
          </a:p>
        </p:txBody>
      </p:sp>
      <p:sp>
        <p:nvSpPr>
          <p:cNvPr id="266" name="Google Shape;266;p17"/>
          <p:cNvSpPr/>
          <p:nvPr/>
        </p:nvSpPr>
        <p:spPr>
          <a:xfrm>
            <a:off x="1705426" y="3152641"/>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7"/>
          <p:cNvSpPr/>
          <p:nvPr/>
        </p:nvSpPr>
        <p:spPr>
          <a:xfrm>
            <a:off x="2130136" y="3065273"/>
            <a:ext cx="6827330"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8" name="Google Shape;268;p17"/>
          <p:cNvSpPr/>
          <p:nvPr/>
        </p:nvSpPr>
        <p:spPr>
          <a:xfrm>
            <a:off x="566316" y="4904480"/>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7"/>
          <p:cNvSpPr txBox="1"/>
          <p:nvPr/>
        </p:nvSpPr>
        <p:spPr>
          <a:xfrm>
            <a:off x="4324356" y="1310767"/>
            <a:ext cx="5861044" cy="734984"/>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Là một trong những truyện cổ tích nổi tiếng nhất của An-đec-xen</a:t>
            </a:r>
            <a:endParaRPr sz="3200" b="0" i="0" u="none" strike="noStrike" cap="none">
              <a:solidFill>
                <a:schemeClr val="dk1"/>
              </a:solidFill>
              <a:latin typeface="Times New Roman"/>
              <a:ea typeface="Times New Roman"/>
              <a:cs typeface="Times New Roman"/>
              <a:sym typeface="Times New Roman"/>
            </a:endParaRPr>
          </a:p>
        </p:txBody>
      </p:sp>
      <p:sp>
        <p:nvSpPr>
          <p:cNvPr id="270" name="Google Shape;270;p17"/>
          <p:cNvSpPr/>
          <p:nvPr/>
        </p:nvSpPr>
        <p:spPr>
          <a:xfrm>
            <a:off x="3466559" y="1187954"/>
            <a:ext cx="857797" cy="857797"/>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p17"/>
          <p:cNvPicPr preferRelativeResize="0"/>
          <p:nvPr/>
        </p:nvPicPr>
        <p:blipFill rotWithShape="1">
          <a:blip r:embed="rId3">
            <a:alphaModFix/>
          </a:blip>
          <a:srcRect b="15971"/>
          <a:stretch/>
        </p:blipFill>
        <p:spPr>
          <a:xfrm>
            <a:off x="430946" y="5191484"/>
            <a:ext cx="1334354" cy="1121228"/>
          </a:xfrm>
          <a:prstGeom prst="rect">
            <a:avLst/>
          </a:prstGeom>
          <a:noFill/>
          <a:ln>
            <a:noFill/>
          </a:ln>
        </p:spPr>
      </p:pic>
      <p:pic>
        <p:nvPicPr>
          <p:cNvPr id="272" name="Google Shape;272;p17"/>
          <p:cNvPicPr preferRelativeResize="0"/>
          <p:nvPr/>
        </p:nvPicPr>
        <p:blipFill rotWithShape="1">
          <a:blip r:embed="rId4">
            <a:alphaModFix/>
          </a:blip>
          <a:srcRect t="11440" r="49040" b="17969"/>
          <a:stretch/>
        </p:blipFill>
        <p:spPr>
          <a:xfrm>
            <a:off x="1756471" y="3227603"/>
            <a:ext cx="898468" cy="1244599"/>
          </a:xfrm>
          <a:prstGeom prst="rect">
            <a:avLst/>
          </a:prstGeom>
          <a:noFill/>
          <a:ln>
            <a:noFill/>
          </a:ln>
        </p:spPr>
      </p:pic>
      <p:pic>
        <p:nvPicPr>
          <p:cNvPr id="273" name="Google Shape;273;p17"/>
          <p:cNvPicPr preferRelativeResize="0"/>
          <p:nvPr/>
        </p:nvPicPr>
        <p:blipFill rotWithShape="1">
          <a:blip r:embed="rId5">
            <a:alphaModFix/>
          </a:blip>
          <a:srcRect/>
          <a:stretch/>
        </p:blipFill>
        <p:spPr>
          <a:xfrm>
            <a:off x="2957755" y="1305094"/>
            <a:ext cx="1443006" cy="1443006"/>
          </a:xfrm>
          <a:prstGeom prst="rect">
            <a:avLst/>
          </a:prstGeom>
          <a:noFill/>
          <a:ln>
            <a:noFill/>
          </a:ln>
        </p:spPr>
      </p:pic>
      <p:pic>
        <p:nvPicPr>
          <p:cNvPr id="274" name="Google Shape;274;p17" descr="C:\Users\Khaikv\Pictures\co_be_ban_diem.jpg"/>
          <p:cNvPicPr preferRelativeResize="0"/>
          <p:nvPr/>
        </p:nvPicPr>
        <p:blipFill rotWithShape="1">
          <a:blip r:embed="rId6">
            <a:alphaModFix/>
          </a:blip>
          <a:srcRect/>
          <a:stretch/>
        </p:blipFill>
        <p:spPr>
          <a:xfrm>
            <a:off x="9083576" y="3192817"/>
            <a:ext cx="3056211" cy="35866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254"/>
                                        </p:tgtEl>
                                        <p:attrNameLst>
                                          <p:attrName>style.visibility</p:attrName>
                                        </p:attrNameLst>
                                      </p:cBhvr>
                                      <p:to>
                                        <p:strVal val="visible"/>
                                      </p:to>
                                    </p:set>
                                    <p:anim calcmode="lin" valueType="num">
                                      <p:cBhvr additive="base">
                                        <p:cTn id="14" dur="500"/>
                                        <p:tgtEl>
                                          <p:spTgt spid="254"/>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261"/>
                                        </p:tgtEl>
                                        <p:attrNameLst>
                                          <p:attrName>style.visibility</p:attrName>
                                        </p:attrNameLst>
                                      </p:cBhvr>
                                      <p:to>
                                        <p:strVal val="visible"/>
                                      </p:to>
                                    </p:set>
                                    <p:animEffect transition="in" filter="fade">
                                      <p:cBhvr>
                                        <p:cTn id="18" dur="700"/>
                                        <p:tgtEl>
                                          <p:spTgt spid="2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3"/>
                                        </p:tgtEl>
                                        <p:attrNameLst>
                                          <p:attrName>style.visibility</p:attrName>
                                        </p:attrNameLst>
                                      </p:cBhvr>
                                      <p:to>
                                        <p:strVal val="visible"/>
                                      </p:to>
                                    </p:set>
                                    <p:animEffect transition="in" filter="fade">
                                      <p:cBhvr>
                                        <p:cTn id="23" dur="500"/>
                                        <p:tgtEl>
                                          <p:spTgt spid="273"/>
                                        </p:tgtEl>
                                      </p:cBhvr>
                                    </p:animEffect>
                                  </p:childTnLst>
                                </p:cTn>
                              </p:par>
                              <p:par>
                                <p:cTn id="24" presetID="10" presetClass="entr" presetSubtype="0" fill="hold" nodeType="withEffect">
                                  <p:stCondLst>
                                    <p:cond delay="0"/>
                                  </p:stCondLst>
                                  <p:childTnLst>
                                    <p:set>
                                      <p:cBhvr>
                                        <p:cTn id="25" dur="1" fill="hold">
                                          <p:stCondLst>
                                            <p:cond delay="0"/>
                                          </p:stCondLst>
                                        </p:cTn>
                                        <p:tgtEl>
                                          <p:spTgt spid="270"/>
                                        </p:tgtEl>
                                        <p:attrNameLst>
                                          <p:attrName>style.visibility</p:attrName>
                                        </p:attrNameLst>
                                      </p:cBhvr>
                                      <p:to>
                                        <p:strVal val="visible"/>
                                      </p:to>
                                    </p:set>
                                    <p:animEffect transition="in" filter="fade">
                                      <p:cBhvr>
                                        <p:cTn id="26" dur="500"/>
                                        <p:tgtEl>
                                          <p:spTgt spid="270"/>
                                        </p:tgtEl>
                                      </p:cBhvr>
                                    </p:animEffect>
                                  </p:childTnLst>
                                </p:cTn>
                              </p:par>
                              <p:par>
                                <p:cTn id="27" presetID="10" presetClass="entr" presetSubtype="0" fill="hold" nodeType="withEffect">
                                  <p:stCondLst>
                                    <p:cond delay="0"/>
                                  </p:stCondLst>
                                  <p:childTnLst>
                                    <p:set>
                                      <p:cBhvr>
                                        <p:cTn id="28" dur="1" fill="hold">
                                          <p:stCondLst>
                                            <p:cond delay="0"/>
                                          </p:stCondLst>
                                        </p:cTn>
                                        <p:tgtEl>
                                          <p:spTgt spid="263"/>
                                        </p:tgtEl>
                                        <p:attrNameLst>
                                          <p:attrName>style.visibility</p:attrName>
                                        </p:attrNameLst>
                                      </p:cBhvr>
                                      <p:to>
                                        <p:strVal val="visible"/>
                                      </p:to>
                                    </p:set>
                                    <p:animEffect transition="in" filter="fade">
                                      <p:cBhvr>
                                        <p:cTn id="29" dur="500"/>
                                        <p:tgtEl>
                                          <p:spTgt spid="263"/>
                                        </p:tgtEl>
                                      </p:cBhvr>
                                    </p:animEffect>
                                  </p:childTnLst>
                                </p:cTn>
                              </p:par>
                              <p:par>
                                <p:cTn id="30" presetID="10" presetClass="entr" presetSubtype="0" fill="hold" nodeType="withEffect">
                                  <p:stCondLst>
                                    <p:cond delay="0"/>
                                  </p:stCondLst>
                                  <p:childTnLst>
                                    <p:set>
                                      <p:cBhvr>
                                        <p:cTn id="31" dur="1" fill="hold">
                                          <p:stCondLst>
                                            <p:cond delay="0"/>
                                          </p:stCondLst>
                                        </p:cTn>
                                        <p:tgtEl>
                                          <p:spTgt spid="269"/>
                                        </p:tgtEl>
                                        <p:attrNameLst>
                                          <p:attrName>style.visibility</p:attrName>
                                        </p:attrNameLst>
                                      </p:cBhvr>
                                      <p:to>
                                        <p:strVal val="visible"/>
                                      </p:to>
                                    </p:set>
                                    <p:animEffect transition="in" filter="fade">
                                      <p:cBhvr>
                                        <p:cTn id="32" dur="500"/>
                                        <p:tgtEl>
                                          <p:spTgt spid="2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4"/>
                                        </p:tgtEl>
                                        <p:attrNameLst>
                                          <p:attrName>style.visibility</p:attrName>
                                        </p:attrNameLst>
                                      </p:cBhvr>
                                      <p:to>
                                        <p:strVal val="visible"/>
                                      </p:to>
                                    </p:set>
                                    <p:animEffect transition="in" filter="fade">
                                      <p:cBhvr>
                                        <p:cTn id="37" dur="500"/>
                                        <p:tgtEl>
                                          <p:spTgt spid="2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
                                        </p:tgtEl>
                                        <p:attrNameLst>
                                          <p:attrName>style.visibility</p:attrName>
                                        </p:attrNameLst>
                                      </p:cBhvr>
                                      <p:to>
                                        <p:strVal val="visible"/>
                                      </p:to>
                                    </p:set>
                                    <p:animEffect transition="in" filter="fade">
                                      <p:cBhvr>
                                        <p:cTn id="42" dur="500"/>
                                        <p:tgtEl>
                                          <p:spTgt spid="272"/>
                                        </p:tgtEl>
                                      </p:cBhvr>
                                    </p:animEffect>
                                  </p:childTnLst>
                                </p:cTn>
                              </p:par>
                              <p:par>
                                <p:cTn id="43" presetID="10" presetClass="entr" presetSubtype="0" fill="hold" nodeType="withEffect">
                                  <p:stCondLst>
                                    <p:cond delay="0"/>
                                  </p:stCondLst>
                                  <p:childTnLst>
                                    <p:set>
                                      <p:cBhvr>
                                        <p:cTn id="44" dur="1" fill="hold">
                                          <p:stCondLst>
                                            <p:cond delay="0"/>
                                          </p:stCondLst>
                                        </p:cTn>
                                        <p:tgtEl>
                                          <p:spTgt spid="266"/>
                                        </p:tgtEl>
                                        <p:attrNameLst>
                                          <p:attrName>style.visibility</p:attrName>
                                        </p:attrNameLst>
                                      </p:cBhvr>
                                      <p:to>
                                        <p:strVal val="visible"/>
                                      </p:to>
                                    </p:set>
                                    <p:animEffect transition="in" filter="fade">
                                      <p:cBhvr>
                                        <p:cTn id="45" dur="500"/>
                                        <p:tgtEl>
                                          <p:spTgt spid="266"/>
                                        </p:tgtEl>
                                      </p:cBhvr>
                                    </p:animEffect>
                                  </p:childTnLst>
                                </p:cTn>
                              </p:par>
                              <p:par>
                                <p:cTn id="46" presetID="10" presetClass="entr" presetSubtype="0" fill="hold" nodeType="withEffect">
                                  <p:stCondLst>
                                    <p:cond delay="0"/>
                                  </p:stCondLst>
                                  <p:childTnLst>
                                    <p:set>
                                      <p:cBhvr>
                                        <p:cTn id="47" dur="1" fill="hold">
                                          <p:stCondLst>
                                            <p:cond delay="0"/>
                                          </p:stCondLst>
                                        </p:cTn>
                                        <p:tgtEl>
                                          <p:spTgt spid="264"/>
                                        </p:tgtEl>
                                        <p:attrNameLst>
                                          <p:attrName>style.visibility</p:attrName>
                                        </p:attrNameLst>
                                      </p:cBhvr>
                                      <p:to>
                                        <p:strVal val="visible"/>
                                      </p:to>
                                    </p:set>
                                    <p:animEffect transition="in" filter="fade">
                                      <p:cBhvr>
                                        <p:cTn id="48" dur="500"/>
                                        <p:tgtEl>
                                          <p:spTgt spid="264"/>
                                        </p:tgtEl>
                                      </p:cBhvr>
                                    </p:animEffect>
                                  </p:childTnLst>
                                </p:cTn>
                              </p:par>
                              <p:par>
                                <p:cTn id="49" presetID="10" presetClass="entr" presetSubtype="0" fill="hold" nodeType="withEffect">
                                  <p:stCondLst>
                                    <p:cond delay="0"/>
                                  </p:stCondLst>
                                  <p:childTnLst>
                                    <p:set>
                                      <p:cBhvr>
                                        <p:cTn id="50" dur="1" fill="hold">
                                          <p:stCondLst>
                                            <p:cond delay="0"/>
                                          </p:stCondLst>
                                        </p:cTn>
                                        <p:tgtEl>
                                          <p:spTgt spid="267"/>
                                        </p:tgtEl>
                                        <p:attrNameLst>
                                          <p:attrName>style.visibility</p:attrName>
                                        </p:attrNameLst>
                                      </p:cBhvr>
                                      <p:to>
                                        <p:strVal val="visible"/>
                                      </p:to>
                                    </p:set>
                                    <p:animEffect transition="in" filter="fade">
                                      <p:cBhvr>
                                        <p:cTn id="51" dur="500"/>
                                        <p:tgtEl>
                                          <p:spTgt spid="26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1"/>
                                        </p:tgtEl>
                                        <p:attrNameLst>
                                          <p:attrName>style.visibility</p:attrName>
                                        </p:attrNameLst>
                                      </p:cBhvr>
                                      <p:to>
                                        <p:strVal val="visible"/>
                                      </p:to>
                                    </p:set>
                                    <p:animEffect transition="in" filter="fade">
                                      <p:cBhvr>
                                        <p:cTn id="56" dur="500"/>
                                        <p:tgtEl>
                                          <p:spTgt spid="271"/>
                                        </p:tgtEl>
                                      </p:cBhvr>
                                    </p:animEffect>
                                  </p:childTnLst>
                                </p:cTn>
                              </p:par>
                              <p:par>
                                <p:cTn id="57" presetID="10" presetClass="entr" presetSubtype="0" fill="hold" nodeType="withEffect">
                                  <p:stCondLst>
                                    <p:cond delay="0"/>
                                  </p:stCondLst>
                                  <p:childTnLst>
                                    <p:set>
                                      <p:cBhvr>
                                        <p:cTn id="58" dur="1" fill="hold">
                                          <p:stCondLst>
                                            <p:cond delay="0"/>
                                          </p:stCondLst>
                                        </p:cTn>
                                        <p:tgtEl>
                                          <p:spTgt spid="268"/>
                                        </p:tgtEl>
                                        <p:attrNameLst>
                                          <p:attrName>style.visibility</p:attrName>
                                        </p:attrNameLst>
                                      </p:cBhvr>
                                      <p:to>
                                        <p:strVal val="visible"/>
                                      </p:to>
                                    </p:set>
                                    <p:animEffect transition="in" filter="fade">
                                      <p:cBhvr>
                                        <p:cTn id="59" dur="500"/>
                                        <p:tgtEl>
                                          <p:spTgt spid="268"/>
                                        </p:tgtEl>
                                      </p:cBhvr>
                                    </p:animEffect>
                                  </p:childTnLst>
                                </p:cTn>
                              </p:par>
                              <p:par>
                                <p:cTn id="60" presetID="10" presetClass="entr" presetSubtype="0" fill="hold" nodeType="withEffect">
                                  <p:stCondLst>
                                    <p:cond delay="0"/>
                                  </p:stCondLst>
                                  <p:childTnLst>
                                    <p:set>
                                      <p:cBhvr>
                                        <p:cTn id="61" dur="1" fill="hold">
                                          <p:stCondLst>
                                            <p:cond delay="0"/>
                                          </p:stCondLst>
                                        </p:cTn>
                                        <p:tgtEl>
                                          <p:spTgt spid="265"/>
                                        </p:tgtEl>
                                        <p:attrNameLst>
                                          <p:attrName>style.visibility</p:attrName>
                                        </p:attrNameLst>
                                      </p:cBhvr>
                                      <p:to>
                                        <p:strVal val="visible"/>
                                      </p:to>
                                    </p:set>
                                    <p:animEffect transition="in" filter="fade">
                                      <p:cBhvr>
                                        <p:cTn id="62" dur="500"/>
                                        <p:tgtEl>
                                          <p:spTgt spid="265"/>
                                        </p:tgtEl>
                                      </p:cBhvr>
                                    </p:animEffect>
                                  </p:childTnLst>
                                </p:cTn>
                              </p:par>
                              <p:par>
                                <p:cTn id="63" presetID="10" presetClass="entr" presetSubtype="0" fill="hold" nodeType="with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fade">
                                      <p:cBhvr>
                                        <p:cTn id="65"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p:nvPr/>
        </p:nvSpPr>
        <p:spPr>
          <a:xfrm rot="-5400000" flipH="1">
            <a:off x="-596895" y="2384405"/>
            <a:ext cx="319623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FF0000"/>
                </a:solidFill>
                <a:latin typeface="Times New Roman"/>
                <a:ea typeface="Times New Roman"/>
                <a:cs typeface="Times New Roman"/>
                <a:sym typeface="Times New Roman"/>
              </a:rPr>
              <a:t>Bố cục</a:t>
            </a:r>
            <a:endParaRPr sz="5400" b="1" i="0" u="none" strike="noStrike" cap="none">
              <a:solidFill>
                <a:srgbClr val="FF0000"/>
              </a:solidFill>
              <a:latin typeface="Times New Roman"/>
              <a:ea typeface="Times New Roman"/>
              <a:cs typeface="Times New Roman"/>
              <a:sym typeface="Times New Roman"/>
            </a:endParaRPr>
          </a:p>
        </p:txBody>
      </p:sp>
      <p:sp>
        <p:nvSpPr>
          <p:cNvPr id="281" name="Google Shape;281;p18"/>
          <p:cNvSpPr/>
          <p:nvPr/>
        </p:nvSpPr>
        <p:spPr>
          <a:xfrm>
            <a:off x="8767582" y="173989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a:off x="2007821" y="1739894"/>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p:nvPr/>
        </p:nvSpPr>
        <p:spPr>
          <a:xfrm>
            <a:off x="5389700" y="49630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18"/>
          <p:cNvPicPr preferRelativeResize="0"/>
          <p:nvPr/>
        </p:nvPicPr>
        <p:blipFill rotWithShape="1">
          <a:blip r:embed="rId3">
            <a:alphaModFix/>
          </a:blip>
          <a:srcRect/>
          <a:stretch/>
        </p:blipFill>
        <p:spPr>
          <a:xfrm>
            <a:off x="6301482" y="3464467"/>
            <a:ext cx="1356533" cy="1959437"/>
          </a:xfrm>
          <a:prstGeom prst="rect">
            <a:avLst/>
          </a:prstGeom>
          <a:noFill/>
          <a:ln>
            <a:noFill/>
          </a:ln>
        </p:spPr>
      </p:pic>
      <p:sp>
        <p:nvSpPr>
          <p:cNvPr id="285" name="Google Shape;285;p18"/>
          <p:cNvSpPr/>
          <p:nvPr/>
        </p:nvSpPr>
        <p:spPr>
          <a:xfrm>
            <a:off x="2073198" y="2558196"/>
            <a:ext cx="2807268"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Phần 1: Từ đầu … cứng đờ ra: </a:t>
            </a:r>
            <a:r>
              <a:rPr lang="en-US" sz="3200" b="0" i="0" u="none" strike="noStrike" cap="none">
                <a:solidFill>
                  <a:schemeClr val="dk1"/>
                </a:solidFill>
                <a:latin typeface="Times New Roman"/>
                <a:ea typeface="Times New Roman"/>
                <a:cs typeface="Times New Roman"/>
                <a:sym typeface="Times New Roman"/>
              </a:rPr>
              <a:t>Hoàn cảnh sống của cô bé bán diêm      </a:t>
            </a:r>
            <a:endParaRPr/>
          </a:p>
        </p:txBody>
      </p:sp>
      <p:sp>
        <p:nvSpPr>
          <p:cNvPr id="286" name="Google Shape;286;p18"/>
          <p:cNvSpPr/>
          <p:nvPr/>
        </p:nvSpPr>
        <p:spPr>
          <a:xfrm>
            <a:off x="5411103" y="572185"/>
            <a:ext cx="2873969"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Phần 2: Tiếp … chầu thượng đế : </a:t>
            </a:r>
            <a:r>
              <a:rPr lang="en-US" sz="3200" b="0" i="0" u="none" strike="noStrike" cap="none">
                <a:solidFill>
                  <a:schemeClr val="dk1"/>
                </a:solidFill>
                <a:latin typeface="Times New Roman"/>
                <a:ea typeface="Times New Roman"/>
                <a:cs typeface="Times New Roman"/>
                <a:sym typeface="Times New Roman"/>
              </a:rPr>
              <a:t>Những lần quẹt diêm và mộng tưởng của cô bé</a:t>
            </a:r>
            <a:endParaRPr sz="3200" b="0" i="0" u="none" strike="noStrike" cap="none">
              <a:solidFill>
                <a:schemeClr val="dk1"/>
              </a:solidFill>
              <a:latin typeface="Times New Roman"/>
              <a:ea typeface="Times New Roman"/>
              <a:cs typeface="Times New Roman"/>
              <a:sym typeface="Times New Roman"/>
            </a:endParaRPr>
          </a:p>
        </p:txBody>
      </p:sp>
      <p:sp>
        <p:nvSpPr>
          <p:cNvPr id="287" name="Google Shape;287;p18"/>
          <p:cNvSpPr/>
          <p:nvPr/>
        </p:nvSpPr>
        <p:spPr>
          <a:xfrm>
            <a:off x="8822248" y="2822277"/>
            <a:ext cx="2823652"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Phần 3: Còn lại: </a:t>
            </a:r>
            <a:r>
              <a:rPr lang="en-US" sz="3200" b="0" i="0" u="none" strike="noStrike" cap="none">
                <a:solidFill>
                  <a:schemeClr val="dk1"/>
                </a:solidFill>
                <a:latin typeface="Times New Roman"/>
                <a:ea typeface="Times New Roman"/>
                <a:cs typeface="Times New Roman"/>
                <a:sym typeface="Times New Roman"/>
              </a:rPr>
              <a:t>Cái chết của cô bé bán diêm</a:t>
            </a:r>
            <a:endParaRPr sz="3200" b="0" i="0" u="none" strike="noStrike" cap="none">
              <a:solidFill>
                <a:schemeClr val="dk1"/>
              </a:solidFill>
              <a:latin typeface="Times New Roman"/>
              <a:ea typeface="Times New Roman"/>
              <a:cs typeface="Times New Roman"/>
              <a:sym typeface="Times New Roman"/>
            </a:endParaRPr>
          </a:p>
        </p:txBody>
      </p:sp>
      <p:pic>
        <p:nvPicPr>
          <p:cNvPr id="288" name="Google Shape;288;p18" descr="SÃ¡ch - Truyá»n cá» tÃ­ch tháº¿ giá»i hay nháº¥t - CÃ´ bÃ© bÃ¡n diÃªm | Shopee ..."/>
          <p:cNvPicPr preferRelativeResize="0"/>
          <p:nvPr/>
        </p:nvPicPr>
        <p:blipFill rotWithShape="1">
          <a:blip r:embed="rId4">
            <a:alphaModFix/>
          </a:blip>
          <a:srcRect/>
          <a:stretch/>
        </p:blipFill>
        <p:spPr>
          <a:xfrm>
            <a:off x="2355404" y="2425"/>
            <a:ext cx="2717800" cy="2717800"/>
          </a:xfrm>
          <a:prstGeom prst="rect">
            <a:avLst/>
          </a:prstGeom>
          <a:noFill/>
          <a:ln>
            <a:noFill/>
          </a:ln>
        </p:spPr>
      </p:pic>
      <p:pic>
        <p:nvPicPr>
          <p:cNvPr id="289" name="Google Shape;289;p18" descr="ThÃ´ng Äiá»p vÃ  Ã½ nghÄ©a truyá»n CÃ´ bÃ© bÃ¡n diÃªm"/>
          <p:cNvPicPr preferRelativeResize="0"/>
          <p:nvPr/>
        </p:nvPicPr>
        <p:blipFill rotWithShape="1">
          <a:blip r:embed="rId5">
            <a:alphaModFix/>
          </a:blip>
          <a:srcRect l="5480" t="43922" r="63910" b="694"/>
          <a:stretch/>
        </p:blipFill>
        <p:spPr>
          <a:xfrm>
            <a:off x="9172824" y="784602"/>
            <a:ext cx="2022710" cy="1910584"/>
          </a:xfrm>
          <a:prstGeom prst="ellipse">
            <a:avLst/>
          </a:prstGeom>
          <a:noFill/>
          <a:ln>
            <a:noFill/>
          </a:ln>
        </p:spPr>
      </p:pic>
      <p:sp>
        <p:nvSpPr>
          <p:cNvPr id="290" name="Google Shape;290;p18"/>
          <p:cNvSpPr txBox="1"/>
          <p:nvPr/>
        </p:nvSpPr>
        <p:spPr>
          <a:xfrm>
            <a:off x="729358" y="5966762"/>
            <a:ext cx="11717912" cy="65864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 Bố cục 3 phần mạch lạc, hợp lý;</a:t>
            </a:r>
            <a:r>
              <a:rPr lang="en-US" sz="3200" b="1" i="1" u="none" strike="noStrike" cap="none">
                <a:solidFill>
                  <a:srgbClr val="0070C0"/>
                </a:solidFill>
                <a:latin typeface="Times New Roman"/>
                <a:ea typeface="Times New Roman"/>
                <a:cs typeface="Times New Roman"/>
                <a:sym typeface="Times New Roman"/>
              </a:rPr>
              <a:t> </a:t>
            </a:r>
            <a:r>
              <a:rPr lang="en-US" sz="3200" b="1" i="0" u="none" strike="noStrike" cap="none">
                <a:solidFill>
                  <a:srgbClr val="0070C0"/>
                </a:solidFill>
                <a:latin typeface="Times New Roman"/>
                <a:ea typeface="Times New Roman"/>
                <a:cs typeface="Times New Roman"/>
                <a:sym typeface="Times New Roman"/>
              </a:rPr>
              <a:t>Phần 2 là trọng tâm</a:t>
            </a:r>
            <a:endParaRPr sz="3200" b="1" i="0" u="none" strike="noStrike" cap="none">
              <a:solidFill>
                <a:srgbClr val="0070C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gtEl>
                                        <p:attrNameLst>
                                          <p:attrName>style.visibility</p:attrName>
                                        </p:attrNameLst>
                                      </p:cBhvr>
                                      <p:to>
                                        <p:strVal val="visible"/>
                                      </p:to>
                                    </p:set>
                                    <p:animEffect transition="in" filter="fade">
                                      <p:cBhvr>
                                        <p:cTn id="12" dur="500"/>
                                        <p:tgtEl>
                                          <p:spTgt spid="288"/>
                                        </p:tgtEl>
                                      </p:cBhvr>
                                    </p:animEffect>
                                  </p:childTnLst>
                                </p:cTn>
                              </p:par>
                              <p:par>
                                <p:cTn id="13" presetID="10"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par>
                                <p:cTn id="16" presetID="10" presetClass="entr" presetSubtype="0" fill="hold" nodeType="with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fade">
                                      <p:cBhvr>
                                        <p:cTn id="18" dur="500"/>
                                        <p:tgtEl>
                                          <p:spTgt spid="2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4"/>
                                        </p:tgtEl>
                                        <p:attrNameLst>
                                          <p:attrName>style.visibility</p:attrName>
                                        </p:attrNameLst>
                                      </p:cBhvr>
                                      <p:to>
                                        <p:strVal val="visible"/>
                                      </p:to>
                                    </p:set>
                                    <p:animEffect transition="in" filter="fade">
                                      <p:cBhvr>
                                        <p:cTn id="23" dur="500"/>
                                        <p:tgtEl>
                                          <p:spTgt spid="284"/>
                                        </p:tgtEl>
                                      </p:cBhvr>
                                    </p:animEffect>
                                  </p:childTnLst>
                                </p:cTn>
                              </p:par>
                              <p:par>
                                <p:cTn id="24" presetID="10" presetClass="entr" presetSubtype="0" fill="hold" nodeType="with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fade">
                                      <p:cBhvr>
                                        <p:cTn id="26" dur="500"/>
                                        <p:tgtEl>
                                          <p:spTgt spid="286"/>
                                        </p:tgtEl>
                                      </p:cBhvr>
                                    </p:animEffect>
                                  </p:childTnLst>
                                </p:cTn>
                              </p:par>
                              <p:par>
                                <p:cTn id="27" presetID="10" presetClass="entr" presetSubtype="0" fill="hold" nodeType="withEffect">
                                  <p:stCondLst>
                                    <p:cond delay="0"/>
                                  </p:stCondLst>
                                  <p:childTnLst>
                                    <p:set>
                                      <p:cBhvr>
                                        <p:cTn id="28" dur="1" fill="hold">
                                          <p:stCondLst>
                                            <p:cond delay="0"/>
                                          </p:stCondLst>
                                        </p:cTn>
                                        <p:tgtEl>
                                          <p:spTgt spid="283"/>
                                        </p:tgtEl>
                                        <p:attrNameLst>
                                          <p:attrName>style.visibility</p:attrName>
                                        </p:attrNameLst>
                                      </p:cBhvr>
                                      <p:to>
                                        <p:strVal val="visible"/>
                                      </p:to>
                                    </p:set>
                                    <p:animEffect transition="in" filter="fade">
                                      <p:cBhvr>
                                        <p:cTn id="29" dur="500"/>
                                        <p:tgtEl>
                                          <p:spTgt spid="28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9"/>
                                        </p:tgtEl>
                                        <p:attrNameLst>
                                          <p:attrName>style.visibility</p:attrName>
                                        </p:attrNameLst>
                                      </p:cBhvr>
                                      <p:to>
                                        <p:strVal val="visible"/>
                                      </p:to>
                                    </p:set>
                                    <p:animEffect transition="in" filter="fade">
                                      <p:cBhvr>
                                        <p:cTn id="34" dur="500"/>
                                        <p:tgtEl>
                                          <p:spTgt spid="289"/>
                                        </p:tgtEl>
                                      </p:cBhvr>
                                    </p:animEffect>
                                  </p:childTnLst>
                                </p:cTn>
                              </p:par>
                              <p:par>
                                <p:cTn id="35" presetID="10" presetClass="entr" presetSubtype="0" fill="hold" nodeType="withEffect">
                                  <p:stCondLst>
                                    <p:cond delay="0"/>
                                  </p:stCondLst>
                                  <p:childTnLst>
                                    <p:set>
                                      <p:cBhvr>
                                        <p:cTn id="36" dur="1" fill="hold">
                                          <p:stCondLst>
                                            <p:cond delay="0"/>
                                          </p:stCondLst>
                                        </p:cTn>
                                        <p:tgtEl>
                                          <p:spTgt spid="281"/>
                                        </p:tgtEl>
                                        <p:attrNameLst>
                                          <p:attrName>style.visibility</p:attrName>
                                        </p:attrNameLst>
                                      </p:cBhvr>
                                      <p:to>
                                        <p:strVal val="visible"/>
                                      </p:to>
                                    </p:set>
                                    <p:animEffect transition="in" filter="fade">
                                      <p:cBhvr>
                                        <p:cTn id="37" dur="500"/>
                                        <p:tgtEl>
                                          <p:spTgt spid="281"/>
                                        </p:tgtEl>
                                      </p:cBhvr>
                                    </p:animEffect>
                                  </p:childTnLst>
                                </p:cTn>
                              </p:par>
                              <p:par>
                                <p:cTn id="38" presetID="10" presetClass="entr" presetSubtype="0" fill="hold" nodeType="withEffect">
                                  <p:stCondLst>
                                    <p:cond delay="0"/>
                                  </p:stCondLst>
                                  <p:childTnLst>
                                    <p:set>
                                      <p:cBhvr>
                                        <p:cTn id="39" dur="1" fill="hold">
                                          <p:stCondLst>
                                            <p:cond delay="0"/>
                                          </p:stCondLst>
                                        </p:cTn>
                                        <p:tgtEl>
                                          <p:spTgt spid="287"/>
                                        </p:tgtEl>
                                        <p:attrNameLst>
                                          <p:attrName>style.visibility</p:attrName>
                                        </p:attrNameLst>
                                      </p:cBhvr>
                                      <p:to>
                                        <p:strVal val="visible"/>
                                      </p:to>
                                    </p:set>
                                    <p:animEffect transition="in" filter="fade">
                                      <p:cBhvr>
                                        <p:cTn id="40" dur="500"/>
                                        <p:tgtEl>
                                          <p:spTgt spid="28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0"/>
                                        </p:tgtEl>
                                        <p:attrNameLst>
                                          <p:attrName>style.visibility</p:attrName>
                                        </p:attrNameLst>
                                      </p:cBhvr>
                                      <p:to>
                                        <p:strVal val="visible"/>
                                      </p:to>
                                    </p:set>
                                    <p:animEffect transition="in" filter="fade">
                                      <p:cBhvr>
                                        <p:cTn id="45"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6" name="Google Shape;296;p19"/>
          <p:cNvSpPr txBox="1"/>
          <p:nvPr/>
        </p:nvSpPr>
        <p:spPr>
          <a:xfrm flipH="1">
            <a:off x="1197535" y="2639408"/>
            <a:ext cx="958208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0" i="0" u="none" strike="noStrike" cap="none">
                <a:solidFill>
                  <a:schemeClr val="dk1"/>
                </a:solidFill>
                <a:latin typeface="Times New Roman"/>
                <a:ea typeface="Times New Roman"/>
                <a:cs typeface="Times New Roman"/>
                <a:sym typeface="Times New Roman"/>
              </a:rPr>
              <a:t>II. Đọc hiểu văn bản</a:t>
            </a:r>
            <a:endParaRPr sz="88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a:stretch/>
        </p:blipFill>
        <p:spPr>
          <a:xfrm>
            <a:off x="5216088" y="1115501"/>
            <a:ext cx="6440437" cy="5352299"/>
          </a:xfrm>
          <a:prstGeom prst="rect">
            <a:avLst/>
          </a:prstGeom>
          <a:noFill/>
          <a:ln>
            <a:noFill/>
          </a:ln>
        </p:spPr>
      </p:pic>
      <p:sp>
        <p:nvSpPr>
          <p:cNvPr id="103" name="Google Shape;103;p2"/>
          <p:cNvSpPr txBox="1"/>
          <p:nvPr/>
        </p:nvSpPr>
        <p:spPr>
          <a:xfrm>
            <a:off x="535475" y="1166842"/>
            <a:ext cx="4159988"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i="0" u="none" strike="noStrike" cap="none">
                <a:solidFill>
                  <a:srgbClr val="FF0000"/>
                </a:solidFill>
                <a:latin typeface="Times New Roman"/>
                <a:ea typeface="Times New Roman"/>
                <a:cs typeface="Times New Roman"/>
                <a:sym typeface="Times New Roman"/>
              </a:rPr>
              <a:t>Thiếu nhi thế giới liên hoan</a:t>
            </a:r>
            <a:endParaRPr sz="8000" b="0" i="0" u="none" strike="noStrike" cap="none">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0"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303" name="Google Shape;303;p20"/>
          <p:cNvSpPr txBox="1"/>
          <p:nvPr/>
        </p:nvSpPr>
        <p:spPr>
          <a:xfrm>
            <a:off x="0" y="5768471"/>
            <a:ext cx="12192000" cy="108952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5400">
                <a:solidFill>
                  <a:srgbClr val="3F3F3F"/>
                </a:solidFill>
                <a:latin typeface="Times New Roman"/>
                <a:ea typeface="Times New Roman"/>
                <a:cs typeface="Times New Roman"/>
                <a:sym typeface="Times New Roman"/>
              </a:rPr>
              <a:t>1. </a:t>
            </a:r>
            <a:r>
              <a:rPr lang="en-US" sz="5400" b="1">
                <a:solidFill>
                  <a:srgbClr val="3F3F3F"/>
                </a:solidFill>
                <a:latin typeface="Times New Roman"/>
                <a:ea typeface="Times New Roman"/>
                <a:cs typeface="Times New Roman"/>
                <a:sym typeface="Times New Roman"/>
              </a:rPr>
              <a:t>Cảnh ngộ của em bé bán diêm</a:t>
            </a:r>
            <a:endParaRPr sz="5400" b="1">
              <a:solidFill>
                <a:srgbClr val="3F3F3F"/>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0" name="Google Shape;310;p21"/>
          <p:cNvGrpSpPr/>
          <p:nvPr/>
        </p:nvGrpSpPr>
        <p:grpSpPr>
          <a:xfrm flipH="1">
            <a:off x="1082189" y="1393222"/>
            <a:ext cx="952137" cy="782050"/>
            <a:chOff x="783426" y="4293096"/>
            <a:chExt cx="2956243" cy="1529162"/>
          </a:xfrm>
        </p:grpSpPr>
        <p:sp>
          <p:nvSpPr>
            <p:cNvPr id="311" name="Google Shape;311;p21"/>
            <p:cNvSpPr/>
            <p:nvPr/>
          </p:nvSpPr>
          <p:spPr>
            <a:xfrm flipH="1">
              <a:off x="783426" y="4293096"/>
              <a:ext cx="2956243" cy="1529162"/>
            </a:xfrm>
            <a:prstGeom prst="round2DiagRect">
              <a:avLst>
                <a:gd name="adj1" fmla="val 0"/>
                <a:gd name="adj2" fmla="val 0"/>
              </a:avLst>
            </a:prstGeom>
            <a:solidFill>
              <a:srgbClr val="EDEDED"/>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312" name="Google Shape;312;p21"/>
            <p:cNvSpPr/>
            <p:nvPr/>
          </p:nvSpPr>
          <p:spPr>
            <a:xfrm flipH="1">
              <a:off x="857391" y="4373601"/>
              <a:ext cx="2808312" cy="1368152"/>
            </a:xfrm>
            <a:prstGeom prst="round2DiagRect">
              <a:avLst>
                <a:gd name="adj1" fmla="val 50000"/>
                <a:gd name="adj2" fmla="val 0"/>
              </a:avLst>
            </a:prstGeom>
            <a:solidFill>
              <a:srgbClr val="C9C9C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ma Madurai Black"/>
                  <a:ea typeface="Arima Madurai Black"/>
                  <a:cs typeface="Arima Madurai Black"/>
                  <a:sym typeface="Arima Madurai Black"/>
                </a:rPr>
                <a:t>(2)</a:t>
              </a:r>
              <a:endParaRPr sz="3200">
                <a:solidFill>
                  <a:schemeClr val="lt1"/>
                </a:solidFill>
                <a:latin typeface="Arima Madurai Black"/>
                <a:ea typeface="Arima Madurai Black"/>
                <a:cs typeface="Arima Madurai Black"/>
                <a:sym typeface="Arima Madurai Black"/>
              </a:endParaRPr>
            </a:p>
          </p:txBody>
        </p:sp>
      </p:grpSp>
      <p:grpSp>
        <p:nvGrpSpPr>
          <p:cNvPr id="313" name="Google Shape;313;p21"/>
          <p:cNvGrpSpPr/>
          <p:nvPr/>
        </p:nvGrpSpPr>
        <p:grpSpPr>
          <a:xfrm flipH="1">
            <a:off x="1058366" y="268072"/>
            <a:ext cx="952138" cy="782050"/>
            <a:chOff x="783426" y="4293096"/>
            <a:chExt cx="2956243" cy="1529162"/>
          </a:xfrm>
        </p:grpSpPr>
        <p:sp>
          <p:nvSpPr>
            <p:cNvPr id="314" name="Google Shape;314;p21"/>
            <p:cNvSpPr/>
            <p:nvPr/>
          </p:nvSpPr>
          <p:spPr>
            <a:xfrm flipH="1">
              <a:off x="783426" y="4293096"/>
              <a:ext cx="2956243" cy="1529162"/>
            </a:xfrm>
            <a:prstGeom prst="round2DiagRect">
              <a:avLst>
                <a:gd name="adj1" fmla="val 0"/>
                <a:gd name="adj2" fmla="val 0"/>
              </a:avLst>
            </a:prstGeom>
            <a:solidFill>
              <a:srgbClr val="FFF2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Arima Madurai Black"/>
                <a:ea typeface="Arima Madurai Black"/>
                <a:cs typeface="Arima Madurai Black"/>
                <a:sym typeface="Arima Madurai Black"/>
              </a:endParaRPr>
            </a:p>
          </p:txBody>
        </p:sp>
        <p:sp>
          <p:nvSpPr>
            <p:cNvPr id="315" name="Google Shape;315;p21"/>
            <p:cNvSpPr/>
            <p:nvPr/>
          </p:nvSpPr>
          <p:spPr>
            <a:xfrm flipH="1">
              <a:off x="857391" y="4373601"/>
              <a:ext cx="2808312" cy="1368152"/>
            </a:xfrm>
            <a:prstGeom prst="round2DiagRect">
              <a:avLst>
                <a:gd name="adj1" fmla="val 50000"/>
                <a:gd name="adj2" fmla="val 0"/>
              </a:avLst>
            </a:prstGeom>
            <a:solidFill>
              <a:srgbClr val="FFD96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ma Madurai Black"/>
                  <a:ea typeface="Arima Madurai Black"/>
                  <a:cs typeface="Arima Madurai Black"/>
                  <a:sym typeface="Arima Madurai Black"/>
                </a:rPr>
                <a:t>(1)</a:t>
              </a:r>
              <a:endParaRPr sz="3200">
                <a:solidFill>
                  <a:schemeClr val="lt1"/>
                </a:solidFill>
                <a:latin typeface="Arima Madurai Black"/>
                <a:ea typeface="Arima Madurai Black"/>
                <a:cs typeface="Arima Madurai Black"/>
                <a:sym typeface="Arima Madurai Black"/>
              </a:endParaRPr>
            </a:p>
          </p:txBody>
        </p:sp>
      </p:grpSp>
      <p:sp>
        <p:nvSpPr>
          <p:cNvPr id="316" name="Google Shape;316;p21"/>
          <p:cNvSpPr txBox="1"/>
          <p:nvPr/>
        </p:nvSpPr>
        <p:spPr>
          <a:xfrm flipH="1">
            <a:off x="2297705" y="208546"/>
            <a:ext cx="75965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Đọc thầm đoạn đầu văn bản</a:t>
            </a:r>
            <a:endParaRPr sz="3600">
              <a:solidFill>
                <a:schemeClr val="dk1"/>
              </a:solidFill>
              <a:latin typeface="Times New Roman"/>
              <a:ea typeface="Times New Roman"/>
              <a:cs typeface="Times New Roman"/>
              <a:sym typeface="Times New Roman"/>
            </a:endParaRPr>
          </a:p>
        </p:txBody>
      </p:sp>
      <p:sp>
        <p:nvSpPr>
          <p:cNvPr id="317" name="Google Shape;317;p21"/>
          <p:cNvSpPr txBox="1"/>
          <p:nvPr/>
        </p:nvSpPr>
        <p:spPr>
          <a:xfrm flipH="1">
            <a:off x="2225697" y="1321192"/>
            <a:ext cx="8796569"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Hoàn thiện PHT sau (2 bàn / nhóm)</a:t>
            </a:r>
            <a:endParaRPr sz="3600">
              <a:solidFill>
                <a:schemeClr val="dk1"/>
              </a:solidFill>
              <a:latin typeface="Times New Roman"/>
              <a:ea typeface="Times New Roman"/>
              <a:cs typeface="Times New Roman"/>
              <a:sym typeface="Times New Roman"/>
            </a:endParaRPr>
          </a:p>
        </p:txBody>
      </p:sp>
      <p:graphicFrame>
        <p:nvGraphicFramePr>
          <p:cNvPr id="318" name="Google Shape;318;p21"/>
          <p:cNvGraphicFramePr/>
          <p:nvPr/>
        </p:nvGraphicFramePr>
        <p:xfrm>
          <a:off x="535561" y="2438393"/>
          <a:ext cx="3000000" cy="3000000"/>
        </p:xfrm>
        <a:graphic>
          <a:graphicData uri="http://schemas.openxmlformats.org/drawingml/2006/table">
            <a:tbl>
              <a:tblPr firstRow="1" bandRow="1">
                <a:noFill/>
                <a:tableStyleId>{242974A1-0AF4-4E0C-A666-E28BF4A079A9}</a:tableStyleId>
              </a:tblPr>
              <a:tblGrid>
                <a:gridCol w="2332400">
                  <a:extLst>
                    <a:ext uri="{9D8B030D-6E8A-4147-A177-3AD203B41FA5}">
                      <a16:colId xmlns:a16="http://schemas.microsoft.com/office/drawing/2014/main" val="20000"/>
                    </a:ext>
                  </a:extLst>
                </a:gridCol>
                <a:gridCol w="4264775">
                  <a:extLst>
                    <a:ext uri="{9D8B030D-6E8A-4147-A177-3AD203B41FA5}">
                      <a16:colId xmlns:a16="http://schemas.microsoft.com/office/drawing/2014/main" val="20001"/>
                    </a:ext>
                  </a:extLst>
                </a:gridCol>
                <a:gridCol w="4523700">
                  <a:extLst>
                    <a:ext uri="{9D8B030D-6E8A-4147-A177-3AD203B41FA5}">
                      <a16:colId xmlns:a16="http://schemas.microsoft.com/office/drawing/2014/main" val="20002"/>
                    </a:ext>
                  </a:extLst>
                </a:gridCol>
              </a:tblGrid>
              <a:tr h="687525">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Cảnh vật, lòng người</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Em bé bán diêm</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786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Cảnh ngộ</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row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58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Ngoại hình</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vMerge="1">
                  <a:txBody>
                    <a:bodyPr/>
                    <a:lstStyle/>
                    <a:p>
                      <a:endParaRPr lang="en-VN"/>
                    </a:p>
                  </a:txBody>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07232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Hành động, ứng xử</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86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Nhận xét</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grid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VN"/>
                    </a:p>
                  </a:txBody>
                  <a:tcPr/>
                </a:tc>
                <a:extLst>
                  <a:ext uri="{0D108BD9-81ED-4DB2-BD59-A6C34878D82A}">
                    <a16:rowId xmlns:a16="http://schemas.microsoft.com/office/drawing/2014/main" val="1000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0"/>
                                        </p:tgtEl>
                                        <p:attrNameLst>
                                          <p:attrName>style.visibility</p:attrName>
                                        </p:attrNameLst>
                                      </p:cBhvr>
                                      <p:to>
                                        <p:strVal val="visible"/>
                                      </p:to>
                                    </p:set>
                                    <p:animEffect transition="in" filter="fade">
                                      <p:cBhvr>
                                        <p:cTn id="15" dur="500"/>
                                        <p:tgtEl>
                                          <p:spTgt spid="310"/>
                                        </p:tgtEl>
                                      </p:cBhvr>
                                    </p:animEffect>
                                  </p:childTnLst>
                                </p:cTn>
                              </p:par>
                              <p:par>
                                <p:cTn id="16" presetID="10" presetClass="entr" presetSubtype="0" fill="hold" nodeType="withEffect">
                                  <p:stCondLst>
                                    <p:cond delay="0"/>
                                  </p:stCondLst>
                                  <p:childTnLst>
                                    <p:set>
                                      <p:cBhvr>
                                        <p:cTn id="17" dur="1" fill="hold">
                                          <p:stCondLst>
                                            <p:cond delay="0"/>
                                          </p:stCondLst>
                                        </p:cTn>
                                        <p:tgtEl>
                                          <p:spTgt spid="317"/>
                                        </p:tgtEl>
                                        <p:attrNameLst>
                                          <p:attrName>style.visibility</p:attrName>
                                        </p:attrNameLst>
                                      </p:cBhvr>
                                      <p:to>
                                        <p:strVal val="visible"/>
                                      </p:to>
                                    </p:set>
                                    <p:animEffect transition="in" filter="fade">
                                      <p:cBhvr>
                                        <p:cTn id="18" dur="500"/>
                                        <p:tgtEl>
                                          <p:spTgt spid="3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8"/>
                                        </p:tgtEl>
                                        <p:attrNameLst>
                                          <p:attrName>style.visibility</p:attrName>
                                        </p:attrNameLst>
                                      </p:cBhvr>
                                      <p:to>
                                        <p:strVal val="visible"/>
                                      </p:to>
                                    </p:set>
                                    <p:animEffect transition="in" filter="fade">
                                      <p:cBhvr>
                                        <p:cTn id="23"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23" name="Google Shape;323;p22"/>
          <p:cNvGraphicFramePr/>
          <p:nvPr/>
        </p:nvGraphicFramePr>
        <p:xfrm>
          <a:off x="0" y="17145"/>
          <a:ext cx="3000000" cy="3000000"/>
        </p:xfrm>
        <a:graphic>
          <a:graphicData uri="http://schemas.openxmlformats.org/drawingml/2006/table">
            <a:tbl>
              <a:tblPr firstRow="1" bandRow="1">
                <a:noFill/>
                <a:tableStyleId>{242974A1-0AF4-4E0C-A666-E28BF4A079A9}</a:tableStyleId>
              </a:tblPr>
              <a:tblGrid>
                <a:gridCol w="2034550">
                  <a:extLst>
                    <a:ext uri="{9D8B030D-6E8A-4147-A177-3AD203B41FA5}">
                      <a16:colId xmlns:a16="http://schemas.microsoft.com/office/drawing/2014/main" val="20000"/>
                    </a:ext>
                  </a:extLst>
                </a:gridCol>
                <a:gridCol w="3509000">
                  <a:extLst>
                    <a:ext uri="{9D8B030D-6E8A-4147-A177-3AD203B41FA5}">
                      <a16:colId xmlns:a16="http://schemas.microsoft.com/office/drawing/2014/main" val="20001"/>
                    </a:ext>
                  </a:extLst>
                </a:gridCol>
                <a:gridCol w="6648450">
                  <a:extLst>
                    <a:ext uri="{9D8B030D-6E8A-4147-A177-3AD203B41FA5}">
                      <a16:colId xmlns:a16="http://schemas.microsoft.com/office/drawing/2014/main" val="20002"/>
                    </a:ext>
                  </a:extLst>
                </a:gridCol>
              </a:tblGrid>
              <a:tr h="822950">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Cảnh vật, lòng người</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Em bé bán diêm</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14799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Cảnh ngộ</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row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46050">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Ngoại hình</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vMerge="1">
                  <a:txBody>
                    <a:bodyPr/>
                    <a:lstStyle/>
                    <a:p>
                      <a:endParaRPr lang="en-VN"/>
                    </a:p>
                  </a:txBody>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600200">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Hành động, ứng xử</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452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Nhận xét</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grid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VN"/>
                    </a:p>
                  </a:txBody>
                  <a:tcPr/>
                </a:tc>
                <a:extLst>
                  <a:ext uri="{0D108BD9-81ED-4DB2-BD59-A6C34878D82A}">
                    <a16:rowId xmlns:a16="http://schemas.microsoft.com/office/drawing/2014/main" val="10004"/>
                  </a:ext>
                </a:extLst>
              </a:tr>
            </a:tbl>
          </a:graphicData>
        </a:graphic>
      </p:graphicFrame>
      <p:sp>
        <p:nvSpPr>
          <p:cNvPr id="324" name="Google Shape;324;p22"/>
          <p:cNvSpPr txBox="1"/>
          <p:nvPr/>
        </p:nvSpPr>
        <p:spPr>
          <a:xfrm>
            <a:off x="2083118" y="949048"/>
            <a:ext cx="3403282"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Trời đông tối đen, giá rét tuyết rơi; Phố sực nức mùi ngỗng quay</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Mọi người mặc đồ ấm, ở trong nhà rực sáng ánh đèn</a:t>
            </a:r>
            <a:endParaRPr sz="2400">
              <a:solidFill>
                <a:schemeClr val="dk1"/>
              </a:solidFill>
              <a:latin typeface="Calibri"/>
              <a:ea typeface="Calibri"/>
              <a:cs typeface="Calibri"/>
              <a:sym typeface="Calibri"/>
            </a:endParaRPr>
          </a:p>
        </p:txBody>
      </p:sp>
      <p:sp>
        <p:nvSpPr>
          <p:cNvPr id="325" name="Google Shape;325;p22"/>
          <p:cNvSpPr txBox="1"/>
          <p:nvPr/>
        </p:nvSpPr>
        <p:spPr>
          <a:xfrm>
            <a:off x="5566410" y="948601"/>
            <a:ext cx="662559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Mồ côi mẹ, gia sản tiêu tán sau khi bà mất</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Bố nghiện rượu, hay đánh đập, chửi rủa em</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Cô đơn, đói rét, phải bán diêm trong đêm giao thừa</a:t>
            </a:r>
            <a:endParaRPr sz="2400">
              <a:solidFill>
                <a:schemeClr val="dk1"/>
              </a:solidFill>
              <a:latin typeface="Times New Roman"/>
              <a:ea typeface="Times New Roman"/>
              <a:cs typeface="Times New Roman"/>
              <a:sym typeface="Times New Roman"/>
            </a:endParaRPr>
          </a:p>
        </p:txBody>
      </p:sp>
      <p:sp>
        <p:nvSpPr>
          <p:cNvPr id="326" name="Google Shape;326;p22"/>
          <p:cNvSpPr txBox="1"/>
          <p:nvPr/>
        </p:nvSpPr>
        <p:spPr>
          <a:xfrm>
            <a:off x="5621654" y="2403961"/>
            <a:ext cx="6501765"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Cô bé đầu trần (bông tuyết bám đầy trên tóc), chân đất (chân đỏ ửng lên rồi tím bầm lại), cầm giỏ diêm </a:t>
            </a:r>
            <a:endParaRPr sz="2400">
              <a:solidFill>
                <a:schemeClr val="dk1"/>
              </a:solidFill>
              <a:latin typeface="Times New Roman"/>
              <a:ea typeface="Times New Roman"/>
              <a:cs typeface="Times New Roman"/>
              <a:sym typeface="Times New Roman"/>
            </a:endParaRPr>
          </a:p>
        </p:txBody>
      </p:sp>
      <p:sp>
        <p:nvSpPr>
          <p:cNvPr id="327" name="Google Shape;327;p22"/>
          <p:cNvSpPr txBox="1"/>
          <p:nvPr/>
        </p:nvSpPr>
        <p:spPr>
          <a:xfrm>
            <a:off x="5566410" y="3345597"/>
            <a:ext cx="662559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Dò dẫm trong bóng tối.</a:t>
            </a:r>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Ngồi trong xó xỉnh lạnh lẽo trú rét</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Không bán được diêm 🡪 không về vì sợ bố đánh</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Nhớ về quá khứ 🡪 Quẹt diêm sưởi ấm</a:t>
            </a:r>
            <a:endParaRPr sz="2400">
              <a:solidFill>
                <a:schemeClr val="dk1"/>
              </a:solidFill>
              <a:latin typeface="Times New Roman"/>
              <a:ea typeface="Times New Roman"/>
              <a:cs typeface="Times New Roman"/>
              <a:sym typeface="Times New Roman"/>
            </a:endParaRPr>
          </a:p>
        </p:txBody>
      </p:sp>
      <p:sp>
        <p:nvSpPr>
          <p:cNvPr id="328" name="Google Shape;328;p22"/>
          <p:cNvSpPr txBox="1"/>
          <p:nvPr/>
        </p:nvSpPr>
        <p:spPr>
          <a:xfrm>
            <a:off x="2208848" y="5131444"/>
            <a:ext cx="9745027"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Times New Roman"/>
                <a:ea typeface="Times New Roman"/>
                <a:cs typeface="Times New Roman"/>
                <a:sym typeface="Times New Roman"/>
              </a:rPr>
              <a:t>→ Các hình ảnh đối lập, tương phản làm nổi bật hiện thực khốc liệt, tình cảnh hết sức tội nghiệp của cô bé: Cô độc, đói rét, bị đày ải mà không được ai đoái hoài. 🡪 Thiếu thốn cả vật chất và tinh thần</a:t>
            </a:r>
            <a:endParaRPr sz="2400">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FF0000"/>
                </a:solidFill>
                <a:latin typeface="Times New Roman"/>
                <a:ea typeface="Times New Roman"/>
                <a:cs typeface="Times New Roman"/>
                <a:sym typeface="Times New Roman"/>
              </a:rPr>
              <a:t>🡺 Tác động đến lòng trắc ẩn của độc giả</a:t>
            </a:r>
            <a:endParaRPr sz="2400">
              <a:solidFill>
                <a:srgbClr val="FF0000"/>
              </a:solidFill>
              <a:latin typeface="Times New Roman"/>
              <a:ea typeface="Times New Roman"/>
              <a:cs typeface="Times New Roman"/>
              <a:sym typeface="Times New Roman"/>
            </a:endParaRPr>
          </a:p>
        </p:txBody>
      </p:sp>
      <p:sp>
        <p:nvSpPr>
          <p:cNvPr id="329" name="Google Shape;329;p22"/>
          <p:cNvSpPr txBox="1"/>
          <p:nvPr/>
        </p:nvSpPr>
        <p:spPr>
          <a:xfrm>
            <a:off x="2083118" y="3542139"/>
            <a:ext cx="3403282"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Không ai quan tâm, để ý đến cô bé 🡪Thờ ơ, lãnh đạm</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
                                        </p:tgtEl>
                                        <p:attrNameLst>
                                          <p:attrName>style.visibility</p:attrName>
                                        </p:attrNameLst>
                                      </p:cBhvr>
                                      <p:to>
                                        <p:strVal val="visible"/>
                                      </p:to>
                                    </p:set>
                                    <p:animEffect transition="in" filter="fade">
                                      <p:cBhvr>
                                        <p:cTn id="12" dur="500"/>
                                        <p:tgtEl>
                                          <p:spTgt spid="3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gtEl>
                                        <p:attrNameLst>
                                          <p:attrName>style.visibility</p:attrName>
                                        </p:attrNameLst>
                                      </p:cBhvr>
                                      <p:to>
                                        <p:strVal val="visible"/>
                                      </p:to>
                                    </p:set>
                                    <p:animEffect transition="in" filter="fade">
                                      <p:cBhvr>
                                        <p:cTn id="17" dur="500"/>
                                        <p:tgtEl>
                                          <p:spTgt spid="3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9"/>
                                        </p:tgtEl>
                                        <p:attrNameLst>
                                          <p:attrName>style.visibility</p:attrName>
                                        </p:attrNameLst>
                                      </p:cBhvr>
                                      <p:to>
                                        <p:strVal val="visible"/>
                                      </p:to>
                                    </p:set>
                                    <p:animEffect transition="in" filter="fade">
                                      <p:cBhvr>
                                        <p:cTn id="22" dur="500"/>
                                        <p:tgtEl>
                                          <p:spTgt spid="3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
                                        </p:tgtEl>
                                        <p:attrNameLst>
                                          <p:attrName>style.visibility</p:attrName>
                                        </p:attrNameLst>
                                      </p:cBhvr>
                                      <p:to>
                                        <p:strVal val="visible"/>
                                      </p:to>
                                    </p:set>
                                    <p:animEffect transition="in" filter="fade">
                                      <p:cBhvr>
                                        <p:cTn id="27" dur="500"/>
                                        <p:tgtEl>
                                          <p:spTgt spid="3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8"/>
                                        </p:tgtEl>
                                        <p:attrNameLst>
                                          <p:attrName>style.visibility</p:attrName>
                                        </p:attrNameLst>
                                      </p:cBhvr>
                                      <p:to>
                                        <p:strVal val="visible"/>
                                      </p:to>
                                    </p:set>
                                    <p:animEffect transition="in" filter="fade">
                                      <p:cBhvr>
                                        <p:cTn id="3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3"/>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335" name="Google Shape;335;p23"/>
          <p:cNvGrpSpPr/>
          <p:nvPr/>
        </p:nvGrpSpPr>
        <p:grpSpPr>
          <a:xfrm>
            <a:off x="286229" y="615013"/>
            <a:ext cx="148135" cy="148136"/>
            <a:chOff x="4486616" y="3001075"/>
            <a:chExt cx="274695" cy="274699"/>
          </a:xfrm>
        </p:grpSpPr>
        <p:sp>
          <p:nvSpPr>
            <p:cNvPr id="336" name="Google Shape;336;p23"/>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37" name="Google Shape;337;p23"/>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338" name="Google Shape;338;p23"/>
          <p:cNvGrpSpPr/>
          <p:nvPr/>
        </p:nvGrpSpPr>
        <p:grpSpPr>
          <a:xfrm>
            <a:off x="-26878" y="650091"/>
            <a:ext cx="360298" cy="57591"/>
            <a:chOff x="4318304" y="3089061"/>
            <a:chExt cx="384317" cy="61430"/>
          </a:xfrm>
        </p:grpSpPr>
        <p:sp>
          <p:nvSpPr>
            <p:cNvPr id="339" name="Google Shape;339;p23"/>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40" name="Google Shape;340;p23"/>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341" name="Google Shape;341;p23"/>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grpSp>
        <p:nvGrpSpPr>
          <p:cNvPr id="342" name="Google Shape;342;p23"/>
          <p:cNvGrpSpPr/>
          <p:nvPr/>
        </p:nvGrpSpPr>
        <p:grpSpPr>
          <a:xfrm>
            <a:off x="2943649" y="1693790"/>
            <a:ext cx="8736971" cy="1219200"/>
            <a:chOff x="1151472" y="3187501"/>
            <a:chExt cx="6552728" cy="914400"/>
          </a:xfrm>
        </p:grpSpPr>
        <p:sp>
          <p:nvSpPr>
            <p:cNvPr id="343" name="Google Shape;343;p23"/>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44" name="Google Shape;344;p23"/>
            <p:cNvSpPr/>
            <p:nvPr/>
          </p:nvSpPr>
          <p:spPr>
            <a:xfrm>
              <a:off x="1633824" y="3284701"/>
              <a:ext cx="5914970"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45" name="Google Shape;345;p23"/>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46" name="Google Shape;346;p23"/>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47" name="Google Shape;347;p23"/>
          <p:cNvSpPr txBox="1"/>
          <p:nvPr/>
        </p:nvSpPr>
        <p:spPr>
          <a:xfrm>
            <a:off x="4236873" y="2015309"/>
            <a:ext cx="6880508"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Mồ côi mẹ, gia sản tiêu tán sau khi bà mất</a:t>
            </a:r>
            <a:endParaRPr sz="2000" b="1">
              <a:solidFill>
                <a:schemeClr val="dk1"/>
              </a:solidFill>
              <a:latin typeface="Times New Roman"/>
              <a:ea typeface="Times New Roman"/>
              <a:cs typeface="Times New Roman"/>
              <a:sym typeface="Times New Roman"/>
            </a:endParaRPr>
          </a:p>
        </p:txBody>
      </p:sp>
      <p:grpSp>
        <p:nvGrpSpPr>
          <p:cNvPr id="348" name="Google Shape;348;p23"/>
          <p:cNvGrpSpPr/>
          <p:nvPr/>
        </p:nvGrpSpPr>
        <p:grpSpPr>
          <a:xfrm>
            <a:off x="2893461" y="3386306"/>
            <a:ext cx="8736971" cy="1219200"/>
            <a:chOff x="1151472" y="3187501"/>
            <a:chExt cx="6552728" cy="914400"/>
          </a:xfrm>
        </p:grpSpPr>
        <p:sp>
          <p:nvSpPr>
            <p:cNvPr id="349" name="Google Shape;349;p23"/>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0" name="Google Shape;350;p23"/>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1" name="Google Shape;351;p23"/>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352" name="Google Shape;352;p23"/>
          <p:cNvGrpSpPr/>
          <p:nvPr/>
        </p:nvGrpSpPr>
        <p:grpSpPr>
          <a:xfrm>
            <a:off x="2935633" y="5088525"/>
            <a:ext cx="8736971" cy="1219200"/>
            <a:chOff x="1151472" y="3187501"/>
            <a:chExt cx="6552728" cy="914400"/>
          </a:xfrm>
        </p:grpSpPr>
        <p:sp>
          <p:nvSpPr>
            <p:cNvPr id="353" name="Google Shape;353;p23"/>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4" name="Google Shape;354;p23"/>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5" name="Google Shape;355;p23"/>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56" name="Google Shape;356;p23"/>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57" name="Google Shape;357;p23"/>
          <p:cNvSpPr txBox="1"/>
          <p:nvPr/>
        </p:nvSpPr>
        <p:spPr>
          <a:xfrm>
            <a:off x="4162849" y="3719999"/>
            <a:ext cx="7025504"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Bố nghiện rượu, hay đánh đập, chửi rủa em</a:t>
            </a:r>
            <a:endParaRPr sz="2000" b="1">
              <a:solidFill>
                <a:schemeClr val="dk1"/>
              </a:solidFill>
              <a:latin typeface="Times New Roman"/>
              <a:ea typeface="Times New Roman"/>
              <a:cs typeface="Times New Roman"/>
              <a:sym typeface="Times New Roman"/>
            </a:endParaRPr>
          </a:p>
        </p:txBody>
      </p:sp>
      <p:sp>
        <p:nvSpPr>
          <p:cNvPr id="358" name="Google Shape;358;p23"/>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59" name="Google Shape;359;p23"/>
          <p:cNvSpPr txBox="1"/>
          <p:nvPr/>
        </p:nvSpPr>
        <p:spPr>
          <a:xfrm>
            <a:off x="4190785" y="5172756"/>
            <a:ext cx="7232439"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Cô đơn, đói rét, phải bán diêm trong đêm giao thừa</a:t>
            </a:r>
            <a:endParaRPr sz="2000" b="1">
              <a:solidFill>
                <a:schemeClr val="dk1"/>
              </a:solidFill>
              <a:latin typeface="Times New Roman"/>
              <a:ea typeface="Times New Roman"/>
              <a:cs typeface="Times New Roman"/>
              <a:sym typeface="Times New Roman"/>
            </a:endParaRPr>
          </a:p>
        </p:txBody>
      </p:sp>
      <p:grpSp>
        <p:nvGrpSpPr>
          <p:cNvPr id="360" name="Google Shape;360;p23"/>
          <p:cNvGrpSpPr/>
          <p:nvPr/>
        </p:nvGrpSpPr>
        <p:grpSpPr>
          <a:xfrm>
            <a:off x="912407" y="1938355"/>
            <a:ext cx="1447544" cy="3954723"/>
            <a:chOff x="912407" y="1938355"/>
            <a:chExt cx="1447544" cy="3954723"/>
          </a:xfrm>
        </p:grpSpPr>
        <p:grpSp>
          <p:nvGrpSpPr>
            <p:cNvPr id="361" name="Google Shape;361;p23"/>
            <p:cNvGrpSpPr/>
            <p:nvPr/>
          </p:nvGrpSpPr>
          <p:grpSpPr>
            <a:xfrm rot="-5400000">
              <a:off x="-341183" y="3191944"/>
              <a:ext cx="3954723" cy="1447544"/>
              <a:chOff x="2954893" y="780608"/>
              <a:chExt cx="3223534" cy="1689581"/>
            </a:xfrm>
          </p:grpSpPr>
          <p:sp>
            <p:nvSpPr>
              <p:cNvPr id="362" name="Google Shape;362;p23"/>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3"/>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p23"/>
            <p:cNvSpPr txBox="1"/>
            <p:nvPr/>
          </p:nvSpPr>
          <p:spPr>
            <a:xfrm rot="-5400000">
              <a:off x="-151287" y="3586975"/>
              <a:ext cx="33873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a/ </a:t>
              </a:r>
              <a:r>
                <a:rPr lang="en-US" sz="4800">
                  <a:solidFill>
                    <a:srgbClr val="0070C0"/>
                  </a:solidFill>
                  <a:latin typeface="Times New Roman"/>
                  <a:ea typeface="Times New Roman"/>
                  <a:cs typeface="Times New Roman"/>
                  <a:sym typeface="Times New Roman"/>
                </a:rPr>
                <a:t>Cảnh ngộ</a:t>
              </a:r>
              <a:endParaRPr sz="4800">
                <a:solidFill>
                  <a:srgbClr val="0070C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334"/>
                                        </p:tgtEl>
                                        <p:attrNameLst>
                                          <p:attrName>style.visibility</p:attrName>
                                        </p:attrNameLst>
                                      </p:cBhvr>
                                      <p:to>
                                        <p:strVal val="visible"/>
                                      </p:to>
                                    </p:set>
                                    <p:anim calcmode="lin" valueType="num">
                                      <p:cBhvr additive="base">
                                        <p:cTn id="14" dur="500"/>
                                        <p:tgtEl>
                                          <p:spTgt spid="334"/>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341"/>
                                        </p:tgtEl>
                                        <p:attrNameLst>
                                          <p:attrName>style.visibility</p:attrName>
                                        </p:attrNameLst>
                                      </p:cBhvr>
                                      <p:to>
                                        <p:strVal val="visible"/>
                                      </p:to>
                                    </p:set>
                                    <p:animEffect transition="in" filter="fade">
                                      <p:cBhvr>
                                        <p:cTn id="18" dur="700"/>
                                        <p:tgtEl>
                                          <p:spTgt spid="3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0"/>
                                        </p:tgtEl>
                                        <p:attrNameLst>
                                          <p:attrName>style.visibility</p:attrName>
                                        </p:attrNameLst>
                                      </p:cBhvr>
                                      <p:to>
                                        <p:strVal val="visible"/>
                                      </p:to>
                                    </p:set>
                                    <p:animEffect transition="in" filter="fade">
                                      <p:cBhvr>
                                        <p:cTn id="23" dur="500"/>
                                        <p:tgtEl>
                                          <p:spTgt spid="3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6"/>
                                        </p:tgtEl>
                                        <p:attrNameLst>
                                          <p:attrName>style.visibility</p:attrName>
                                        </p:attrNameLst>
                                      </p:cBhvr>
                                      <p:to>
                                        <p:strVal val="visible"/>
                                      </p:to>
                                    </p:set>
                                    <p:animEffect transition="in" filter="fade">
                                      <p:cBhvr>
                                        <p:cTn id="28" dur="500"/>
                                        <p:tgtEl>
                                          <p:spTgt spid="346"/>
                                        </p:tgtEl>
                                      </p:cBhvr>
                                    </p:animEffect>
                                  </p:childTnLst>
                                </p:cTn>
                              </p:par>
                              <p:par>
                                <p:cTn id="29" presetID="10" presetClass="entr" presetSubtype="0" fill="hold" nodeType="with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10" presetClass="entr" presetSubtype="0" fill="hold" nodeType="withEffect">
                                  <p:stCondLst>
                                    <p:cond delay="0"/>
                                  </p:stCondLst>
                                  <p:childTnLst>
                                    <p:set>
                                      <p:cBhvr>
                                        <p:cTn id="33" dur="1" fill="hold">
                                          <p:stCondLst>
                                            <p:cond delay="0"/>
                                          </p:stCondLst>
                                        </p:cTn>
                                        <p:tgtEl>
                                          <p:spTgt spid="347"/>
                                        </p:tgtEl>
                                        <p:attrNameLst>
                                          <p:attrName>style.visibility</p:attrName>
                                        </p:attrNameLst>
                                      </p:cBhvr>
                                      <p:to>
                                        <p:strVal val="visible"/>
                                      </p:to>
                                    </p:set>
                                    <p:animEffect transition="in" filter="fade">
                                      <p:cBhvr>
                                        <p:cTn id="34" dur="500"/>
                                        <p:tgtEl>
                                          <p:spTgt spid="3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6"/>
                                        </p:tgtEl>
                                        <p:attrNameLst>
                                          <p:attrName>style.visibility</p:attrName>
                                        </p:attrNameLst>
                                      </p:cBhvr>
                                      <p:to>
                                        <p:strVal val="visible"/>
                                      </p:to>
                                    </p:set>
                                    <p:animEffect transition="in" filter="fade">
                                      <p:cBhvr>
                                        <p:cTn id="39" dur="500"/>
                                        <p:tgtEl>
                                          <p:spTgt spid="356"/>
                                        </p:tgtEl>
                                      </p:cBhvr>
                                    </p:animEffect>
                                  </p:childTnLst>
                                </p:cTn>
                              </p:par>
                              <p:par>
                                <p:cTn id="40" presetID="10" presetClass="entr" presetSubtype="0" fill="hold" nodeType="withEffect">
                                  <p:stCondLst>
                                    <p:cond delay="0"/>
                                  </p:stCondLst>
                                  <p:childTnLst>
                                    <p:set>
                                      <p:cBhvr>
                                        <p:cTn id="41" dur="1" fill="hold">
                                          <p:stCondLst>
                                            <p:cond delay="0"/>
                                          </p:stCondLst>
                                        </p:cTn>
                                        <p:tgtEl>
                                          <p:spTgt spid="348"/>
                                        </p:tgtEl>
                                        <p:attrNameLst>
                                          <p:attrName>style.visibility</p:attrName>
                                        </p:attrNameLst>
                                      </p:cBhvr>
                                      <p:to>
                                        <p:strVal val="visible"/>
                                      </p:to>
                                    </p:set>
                                    <p:animEffect transition="in" filter="fade">
                                      <p:cBhvr>
                                        <p:cTn id="42" dur="500"/>
                                        <p:tgtEl>
                                          <p:spTgt spid="348"/>
                                        </p:tgtEl>
                                      </p:cBhvr>
                                    </p:animEffect>
                                  </p:childTnLst>
                                </p:cTn>
                              </p:par>
                              <p:par>
                                <p:cTn id="43" presetID="10" presetClass="entr" presetSubtype="0" fill="hold" nodeType="withEffect">
                                  <p:stCondLst>
                                    <p:cond delay="0"/>
                                  </p:stCondLst>
                                  <p:childTnLst>
                                    <p:set>
                                      <p:cBhvr>
                                        <p:cTn id="44" dur="1" fill="hold">
                                          <p:stCondLst>
                                            <p:cond delay="0"/>
                                          </p:stCondLst>
                                        </p:cTn>
                                        <p:tgtEl>
                                          <p:spTgt spid="357"/>
                                        </p:tgtEl>
                                        <p:attrNameLst>
                                          <p:attrName>style.visibility</p:attrName>
                                        </p:attrNameLst>
                                      </p:cBhvr>
                                      <p:to>
                                        <p:strVal val="visible"/>
                                      </p:to>
                                    </p:set>
                                    <p:animEffect transition="in" filter="fade">
                                      <p:cBhvr>
                                        <p:cTn id="45" dur="500"/>
                                        <p:tgtEl>
                                          <p:spTgt spid="3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8"/>
                                        </p:tgtEl>
                                        <p:attrNameLst>
                                          <p:attrName>style.visibility</p:attrName>
                                        </p:attrNameLst>
                                      </p:cBhvr>
                                      <p:to>
                                        <p:strVal val="visible"/>
                                      </p:to>
                                    </p:set>
                                    <p:animEffect transition="in" filter="fade">
                                      <p:cBhvr>
                                        <p:cTn id="50" dur="500"/>
                                        <p:tgtEl>
                                          <p:spTgt spid="358"/>
                                        </p:tgtEl>
                                      </p:cBhvr>
                                    </p:animEffect>
                                  </p:childTnLst>
                                </p:cTn>
                              </p:par>
                              <p:par>
                                <p:cTn id="51" presetID="10" presetClass="entr" presetSubtype="0" fill="hold" nodeType="withEffect">
                                  <p:stCondLst>
                                    <p:cond delay="0"/>
                                  </p:stCondLst>
                                  <p:childTnLst>
                                    <p:set>
                                      <p:cBhvr>
                                        <p:cTn id="52" dur="1" fill="hold">
                                          <p:stCondLst>
                                            <p:cond delay="0"/>
                                          </p:stCondLst>
                                        </p:cTn>
                                        <p:tgtEl>
                                          <p:spTgt spid="352"/>
                                        </p:tgtEl>
                                        <p:attrNameLst>
                                          <p:attrName>style.visibility</p:attrName>
                                        </p:attrNameLst>
                                      </p:cBhvr>
                                      <p:to>
                                        <p:strVal val="visible"/>
                                      </p:to>
                                    </p:set>
                                    <p:animEffect transition="in" filter="fade">
                                      <p:cBhvr>
                                        <p:cTn id="53" dur="500"/>
                                        <p:tgtEl>
                                          <p:spTgt spid="352"/>
                                        </p:tgtEl>
                                      </p:cBhvr>
                                    </p:animEffect>
                                  </p:childTnLst>
                                </p:cTn>
                              </p:par>
                              <p:par>
                                <p:cTn id="54" presetID="10" presetClass="entr" presetSubtype="0" fill="hold" nodeType="withEffect">
                                  <p:stCondLst>
                                    <p:cond delay="0"/>
                                  </p:stCondLst>
                                  <p:childTnLst>
                                    <p:set>
                                      <p:cBhvr>
                                        <p:cTn id="55" dur="1" fill="hold">
                                          <p:stCondLst>
                                            <p:cond delay="0"/>
                                          </p:stCondLst>
                                        </p:cTn>
                                        <p:tgtEl>
                                          <p:spTgt spid="359"/>
                                        </p:tgtEl>
                                        <p:attrNameLst>
                                          <p:attrName>style.visibility</p:attrName>
                                        </p:attrNameLst>
                                      </p:cBhvr>
                                      <p:to>
                                        <p:strVal val="visible"/>
                                      </p:to>
                                    </p:set>
                                    <p:animEffect transition="in" filter="fade">
                                      <p:cBhvr>
                                        <p:cTn id="56"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4"/>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370" name="Google Shape;370;p24"/>
          <p:cNvGrpSpPr/>
          <p:nvPr/>
        </p:nvGrpSpPr>
        <p:grpSpPr>
          <a:xfrm>
            <a:off x="286229" y="615013"/>
            <a:ext cx="148135" cy="148136"/>
            <a:chOff x="4486616" y="3001075"/>
            <a:chExt cx="274695" cy="274699"/>
          </a:xfrm>
        </p:grpSpPr>
        <p:sp>
          <p:nvSpPr>
            <p:cNvPr id="371" name="Google Shape;371;p24"/>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72" name="Google Shape;372;p24"/>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373" name="Google Shape;373;p24"/>
          <p:cNvGrpSpPr/>
          <p:nvPr/>
        </p:nvGrpSpPr>
        <p:grpSpPr>
          <a:xfrm>
            <a:off x="-26878" y="650091"/>
            <a:ext cx="360298" cy="57591"/>
            <a:chOff x="4318304" y="3089061"/>
            <a:chExt cx="384317" cy="61430"/>
          </a:xfrm>
        </p:grpSpPr>
        <p:sp>
          <p:nvSpPr>
            <p:cNvPr id="374" name="Google Shape;374;p24"/>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75" name="Google Shape;375;p24"/>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376" name="Google Shape;376;p24"/>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grpSp>
        <p:nvGrpSpPr>
          <p:cNvPr id="377" name="Google Shape;377;p24"/>
          <p:cNvGrpSpPr/>
          <p:nvPr/>
        </p:nvGrpSpPr>
        <p:grpSpPr>
          <a:xfrm>
            <a:off x="2943649" y="1693790"/>
            <a:ext cx="8736971" cy="1219200"/>
            <a:chOff x="1151472" y="3187501"/>
            <a:chExt cx="6552728" cy="914400"/>
          </a:xfrm>
        </p:grpSpPr>
        <p:sp>
          <p:nvSpPr>
            <p:cNvPr id="378" name="Google Shape;378;p24"/>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79" name="Google Shape;379;p24"/>
            <p:cNvSpPr/>
            <p:nvPr/>
          </p:nvSpPr>
          <p:spPr>
            <a:xfrm>
              <a:off x="1633824" y="3284701"/>
              <a:ext cx="5914970"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0" name="Google Shape;380;p24"/>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81" name="Google Shape;381;p24"/>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82" name="Google Shape;382;p24"/>
          <p:cNvSpPr txBox="1"/>
          <p:nvPr/>
        </p:nvSpPr>
        <p:spPr>
          <a:xfrm>
            <a:off x="4222783" y="2015309"/>
            <a:ext cx="6880508"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Đầu trần (bông tuyết bám đầy trên tóc)</a:t>
            </a:r>
            <a:endParaRPr sz="2000" b="1">
              <a:solidFill>
                <a:schemeClr val="dk1"/>
              </a:solidFill>
              <a:latin typeface="Times New Roman"/>
              <a:ea typeface="Times New Roman"/>
              <a:cs typeface="Times New Roman"/>
              <a:sym typeface="Times New Roman"/>
            </a:endParaRPr>
          </a:p>
        </p:txBody>
      </p:sp>
      <p:grpSp>
        <p:nvGrpSpPr>
          <p:cNvPr id="383" name="Google Shape;383;p24"/>
          <p:cNvGrpSpPr/>
          <p:nvPr/>
        </p:nvGrpSpPr>
        <p:grpSpPr>
          <a:xfrm>
            <a:off x="2893461" y="3386306"/>
            <a:ext cx="8736971" cy="1219200"/>
            <a:chOff x="1151472" y="3187501"/>
            <a:chExt cx="6552728" cy="914400"/>
          </a:xfrm>
        </p:grpSpPr>
        <p:sp>
          <p:nvSpPr>
            <p:cNvPr id="384" name="Google Shape;384;p24"/>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5" name="Google Shape;385;p24"/>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6" name="Google Shape;386;p24"/>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387" name="Google Shape;387;p24"/>
          <p:cNvGrpSpPr/>
          <p:nvPr/>
        </p:nvGrpSpPr>
        <p:grpSpPr>
          <a:xfrm>
            <a:off x="2935633" y="5088525"/>
            <a:ext cx="8736971" cy="1219200"/>
            <a:chOff x="1151472" y="3187501"/>
            <a:chExt cx="6552728" cy="914400"/>
          </a:xfrm>
        </p:grpSpPr>
        <p:sp>
          <p:nvSpPr>
            <p:cNvPr id="388" name="Google Shape;388;p24"/>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9" name="Google Shape;389;p24"/>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90" name="Google Shape;390;p24"/>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91" name="Google Shape;391;p24"/>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92" name="Google Shape;392;p24"/>
          <p:cNvSpPr txBox="1"/>
          <p:nvPr/>
        </p:nvSpPr>
        <p:spPr>
          <a:xfrm>
            <a:off x="4322338" y="3730632"/>
            <a:ext cx="70255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Chân đất (chân đỏ ửng lên rồi tím bầm lại) </a:t>
            </a:r>
            <a:endParaRPr sz="2800" b="1">
              <a:solidFill>
                <a:schemeClr val="dk1"/>
              </a:solidFill>
              <a:latin typeface="Times New Roman"/>
              <a:ea typeface="Times New Roman"/>
              <a:cs typeface="Times New Roman"/>
              <a:sym typeface="Times New Roman"/>
            </a:endParaRPr>
          </a:p>
        </p:txBody>
      </p:sp>
      <p:sp>
        <p:nvSpPr>
          <p:cNvPr id="393" name="Google Shape;393;p24"/>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94" name="Google Shape;394;p24"/>
          <p:cNvSpPr txBox="1"/>
          <p:nvPr/>
        </p:nvSpPr>
        <p:spPr>
          <a:xfrm>
            <a:off x="4394167" y="5392735"/>
            <a:ext cx="6782015"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Cầm giỏ diêm </a:t>
            </a:r>
            <a:endParaRPr sz="2000" b="1">
              <a:solidFill>
                <a:schemeClr val="dk1"/>
              </a:solidFill>
              <a:latin typeface="Times New Roman"/>
              <a:ea typeface="Times New Roman"/>
              <a:cs typeface="Times New Roman"/>
              <a:sym typeface="Times New Roman"/>
            </a:endParaRPr>
          </a:p>
        </p:txBody>
      </p:sp>
      <p:grpSp>
        <p:nvGrpSpPr>
          <p:cNvPr id="395" name="Google Shape;395;p24"/>
          <p:cNvGrpSpPr/>
          <p:nvPr/>
        </p:nvGrpSpPr>
        <p:grpSpPr>
          <a:xfrm>
            <a:off x="912406" y="1938355"/>
            <a:ext cx="1775411" cy="3954723"/>
            <a:chOff x="912407" y="1938355"/>
            <a:chExt cx="1775411" cy="3954723"/>
          </a:xfrm>
        </p:grpSpPr>
        <p:grpSp>
          <p:nvGrpSpPr>
            <p:cNvPr id="396" name="Google Shape;396;p24"/>
            <p:cNvGrpSpPr/>
            <p:nvPr/>
          </p:nvGrpSpPr>
          <p:grpSpPr>
            <a:xfrm rot="-5400000">
              <a:off x="-341183" y="3191944"/>
              <a:ext cx="3954723" cy="1447544"/>
              <a:chOff x="2954893" y="780608"/>
              <a:chExt cx="3223534" cy="1689581"/>
            </a:xfrm>
          </p:grpSpPr>
          <p:sp>
            <p:nvSpPr>
              <p:cNvPr id="397" name="Google Shape;397;p24"/>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4"/>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9" name="Google Shape;399;p24"/>
            <p:cNvSpPr txBox="1"/>
            <p:nvPr/>
          </p:nvSpPr>
          <p:spPr>
            <a:xfrm rot="-5400000">
              <a:off x="209335" y="3183353"/>
              <a:ext cx="338730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b. </a:t>
              </a:r>
              <a:r>
                <a:rPr lang="en-US" sz="4800">
                  <a:solidFill>
                    <a:srgbClr val="0070C0"/>
                  </a:solidFill>
                  <a:latin typeface="Times New Roman"/>
                  <a:ea typeface="Times New Roman"/>
                  <a:cs typeface="Times New Roman"/>
                  <a:sym typeface="Times New Roman"/>
                </a:rPr>
                <a:t>Ngoại hình</a:t>
              </a:r>
              <a:endParaRPr sz="4800">
                <a:solidFill>
                  <a:srgbClr val="0070C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anim calcmode="lin" valueType="num">
                                      <p:cBhvr additive="base">
                                        <p:cTn id="14" dur="500"/>
                                        <p:tgtEl>
                                          <p:spTgt spid="369"/>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376"/>
                                        </p:tgtEl>
                                        <p:attrNameLst>
                                          <p:attrName>style.visibility</p:attrName>
                                        </p:attrNameLst>
                                      </p:cBhvr>
                                      <p:to>
                                        <p:strVal val="visible"/>
                                      </p:to>
                                    </p:set>
                                    <p:animEffect transition="in" filter="fade">
                                      <p:cBhvr>
                                        <p:cTn id="18" dur="700"/>
                                        <p:tgtEl>
                                          <p:spTgt spid="3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5"/>
                                        </p:tgtEl>
                                        <p:attrNameLst>
                                          <p:attrName>style.visibility</p:attrName>
                                        </p:attrNameLst>
                                      </p:cBhvr>
                                      <p:to>
                                        <p:strVal val="visible"/>
                                      </p:to>
                                    </p:set>
                                    <p:animEffect transition="in" filter="fade">
                                      <p:cBhvr>
                                        <p:cTn id="23" dur="500"/>
                                        <p:tgtEl>
                                          <p:spTgt spid="3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1"/>
                                        </p:tgtEl>
                                        <p:attrNameLst>
                                          <p:attrName>style.visibility</p:attrName>
                                        </p:attrNameLst>
                                      </p:cBhvr>
                                      <p:to>
                                        <p:strVal val="visible"/>
                                      </p:to>
                                    </p:set>
                                    <p:animEffect transition="in" filter="fade">
                                      <p:cBhvr>
                                        <p:cTn id="28" dur="500"/>
                                        <p:tgtEl>
                                          <p:spTgt spid="381"/>
                                        </p:tgtEl>
                                      </p:cBhvr>
                                    </p:animEffect>
                                  </p:childTnLst>
                                </p:cTn>
                              </p:par>
                              <p:par>
                                <p:cTn id="29" presetID="10" presetClass="entr" presetSubtype="0" fill="hold" nodeType="withEffect">
                                  <p:stCondLst>
                                    <p:cond delay="0"/>
                                  </p:stCondLst>
                                  <p:childTnLst>
                                    <p:set>
                                      <p:cBhvr>
                                        <p:cTn id="30" dur="1" fill="hold">
                                          <p:stCondLst>
                                            <p:cond delay="0"/>
                                          </p:stCondLst>
                                        </p:cTn>
                                        <p:tgtEl>
                                          <p:spTgt spid="377"/>
                                        </p:tgtEl>
                                        <p:attrNameLst>
                                          <p:attrName>style.visibility</p:attrName>
                                        </p:attrNameLst>
                                      </p:cBhvr>
                                      <p:to>
                                        <p:strVal val="visible"/>
                                      </p:to>
                                    </p:set>
                                    <p:animEffect transition="in" filter="fade">
                                      <p:cBhvr>
                                        <p:cTn id="31" dur="500"/>
                                        <p:tgtEl>
                                          <p:spTgt spid="377"/>
                                        </p:tgtEl>
                                      </p:cBhvr>
                                    </p:animEffect>
                                  </p:childTnLst>
                                </p:cTn>
                              </p:par>
                              <p:par>
                                <p:cTn id="32" presetID="10" presetClass="entr" presetSubtype="0" fill="hold" nodeType="withEffect">
                                  <p:stCondLst>
                                    <p:cond delay="0"/>
                                  </p:stCondLst>
                                  <p:childTnLst>
                                    <p:set>
                                      <p:cBhvr>
                                        <p:cTn id="33" dur="1" fill="hold">
                                          <p:stCondLst>
                                            <p:cond delay="0"/>
                                          </p:stCondLst>
                                        </p:cTn>
                                        <p:tgtEl>
                                          <p:spTgt spid="382"/>
                                        </p:tgtEl>
                                        <p:attrNameLst>
                                          <p:attrName>style.visibility</p:attrName>
                                        </p:attrNameLst>
                                      </p:cBhvr>
                                      <p:to>
                                        <p:strVal val="visible"/>
                                      </p:to>
                                    </p:set>
                                    <p:animEffect transition="in" filter="fade">
                                      <p:cBhvr>
                                        <p:cTn id="34" dur="500"/>
                                        <p:tgtEl>
                                          <p:spTgt spid="38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1"/>
                                        </p:tgtEl>
                                        <p:attrNameLst>
                                          <p:attrName>style.visibility</p:attrName>
                                        </p:attrNameLst>
                                      </p:cBhvr>
                                      <p:to>
                                        <p:strVal val="visible"/>
                                      </p:to>
                                    </p:set>
                                    <p:animEffect transition="in" filter="fade">
                                      <p:cBhvr>
                                        <p:cTn id="39" dur="500"/>
                                        <p:tgtEl>
                                          <p:spTgt spid="391"/>
                                        </p:tgtEl>
                                      </p:cBhvr>
                                    </p:animEffect>
                                  </p:childTnLst>
                                </p:cTn>
                              </p:par>
                              <p:par>
                                <p:cTn id="40" presetID="10" presetClass="entr" presetSubtype="0" fill="hold" nodeType="withEffect">
                                  <p:stCondLst>
                                    <p:cond delay="0"/>
                                  </p:stCondLst>
                                  <p:childTnLst>
                                    <p:set>
                                      <p:cBhvr>
                                        <p:cTn id="41" dur="1" fill="hold">
                                          <p:stCondLst>
                                            <p:cond delay="0"/>
                                          </p:stCondLst>
                                        </p:cTn>
                                        <p:tgtEl>
                                          <p:spTgt spid="383"/>
                                        </p:tgtEl>
                                        <p:attrNameLst>
                                          <p:attrName>style.visibility</p:attrName>
                                        </p:attrNameLst>
                                      </p:cBhvr>
                                      <p:to>
                                        <p:strVal val="visible"/>
                                      </p:to>
                                    </p:set>
                                    <p:animEffect transition="in" filter="fade">
                                      <p:cBhvr>
                                        <p:cTn id="42" dur="500"/>
                                        <p:tgtEl>
                                          <p:spTgt spid="383"/>
                                        </p:tgtEl>
                                      </p:cBhvr>
                                    </p:animEffect>
                                  </p:childTnLst>
                                </p:cTn>
                              </p:par>
                              <p:par>
                                <p:cTn id="43" presetID="10" presetClass="entr" presetSubtype="0" fill="hold" nodeType="withEffect">
                                  <p:stCondLst>
                                    <p:cond delay="0"/>
                                  </p:stCondLst>
                                  <p:childTnLst>
                                    <p:set>
                                      <p:cBhvr>
                                        <p:cTn id="44" dur="1" fill="hold">
                                          <p:stCondLst>
                                            <p:cond delay="0"/>
                                          </p:stCondLst>
                                        </p:cTn>
                                        <p:tgtEl>
                                          <p:spTgt spid="392"/>
                                        </p:tgtEl>
                                        <p:attrNameLst>
                                          <p:attrName>style.visibility</p:attrName>
                                        </p:attrNameLst>
                                      </p:cBhvr>
                                      <p:to>
                                        <p:strVal val="visible"/>
                                      </p:to>
                                    </p:set>
                                    <p:animEffect transition="in" filter="fade">
                                      <p:cBhvr>
                                        <p:cTn id="45" dur="500"/>
                                        <p:tgtEl>
                                          <p:spTgt spid="39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93"/>
                                        </p:tgtEl>
                                        <p:attrNameLst>
                                          <p:attrName>style.visibility</p:attrName>
                                        </p:attrNameLst>
                                      </p:cBhvr>
                                      <p:to>
                                        <p:strVal val="visible"/>
                                      </p:to>
                                    </p:set>
                                    <p:animEffect transition="in" filter="fade">
                                      <p:cBhvr>
                                        <p:cTn id="50" dur="500"/>
                                        <p:tgtEl>
                                          <p:spTgt spid="393"/>
                                        </p:tgtEl>
                                      </p:cBhvr>
                                    </p:animEffect>
                                  </p:childTnLst>
                                </p:cTn>
                              </p:par>
                              <p:par>
                                <p:cTn id="51" presetID="10" presetClass="entr" presetSubtype="0" fill="hold" nodeType="withEffect">
                                  <p:stCondLst>
                                    <p:cond delay="0"/>
                                  </p:stCondLst>
                                  <p:childTnLst>
                                    <p:set>
                                      <p:cBhvr>
                                        <p:cTn id="52" dur="1" fill="hold">
                                          <p:stCondLst>
                                            <p:cond delay="0"/>
                                          </p:stCondLst>
                                        </p:cTn>
                                        <p:tgtEl>
                                          <p:spTgt spid="387"/>
                                        </p:tgtEl>
                                        <p:attrNameLst>
                                          <p:attrName>style.visibility</p:attrName>
                                        </p:attrNameLst>
                                      </p:cBhvr>
                                      <p:to>
                                        <p:strVal val="visible"/>
                                      </p:to>
                                    </p:set>
                                    <p:animEffect transition="in" filter="fade">
                                      <p:cBhvr>
                                        <p:cTn id="53" dur="500"/>
                                        <p:tgtEl>
                                          <p:spTgt spid="387"/>
                                        </p:tgtEl>
                                      </p:cBhvr>
                                    </p:animEffect>
                                  </p:childTnLst>
                                </p:cTn>
                              </p:par>
                              <p:par>
                                <p:cTn id="54" presetID="10" presetClass="entr" presetSubtype="0" fill="hold" nodeType="withEffect">
                                  <p:stCondLst>
                                    <p:cond delay="0"/>
                                  </p:stCondLst>
                                  <p:childTnLst>
                                    <p:set>
                                      <p:cBhvr>
                                        <p:cTn id="55" dur="1" fill="hold">
                                          <p:stCondLst>
                                            <p:cond delay="0"/>
                                          </p:stCondLst>
                                        </p:cTn>
                                        <p:tgtEl>
                                          <p:spTgt spid="394"/>
                                        </p:tgtEl>
                                        <p:attrNameLst>
                                          <p:attrName>style.visibility</p:attrName>
                                        </p:attrNameLst>
                                      </p:cBhvr>
                                      <p:to>
                                        <p:strVal val="visible"/>
                                      </p:to>
                                    </p:set>
                                    <p:animEffect transition="in" filter="fade">
                                      <p:cBhvr>
                                        <p:cTn id="56"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5"/>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405" name="Google Shape;405;p25"/>
          <p:cNvGrpSpPr/>
          <p:nvPr/>
        </p:nvGrpSpPr>
        <p:grpSpPr>
          <a:xfrm>
            <a:off x="286229" y="615013"/>
            <a:ext cx="148135" cy="148136"/>
            <a:chOff x="4486616" y="3001075"/>
            <a:chExt cx="274695" cy="274699"/>
          </a:xfrm>
        </p:grpSpPr>
        <p:sp>
          <p:nvSpPr>
            <p:cNvPr id="406" name="Google Shape;406;p25"/>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07" name="Google Shape;407;p25"/>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408" name="Google Shape;408;p25"/>
          <p:cNvGrpSpPr/>
          <p:nvPr/>
        </p:nvGrpSpPr>
        <p:grpSpPr>
          <a:xfrm>
            <a:off x="-26878" y="650091"/>
            <a:ext cx="360298" cy="57591"/>
            <a:chOff x="4318304" y="3089061"/>
            <a:chExt cx="384317" cy="61430"/>
          </a:xfrm>
        </p:grpSpPr>
        <p:sp>
          <p:nvSpPr>
            <p:cNvPr id="409" name="Google Shape;409;p25"/>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10" name="Google Shape;410;p25"/>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411" name="Google Shape;411;p25"/>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grpSp>
        <p:nvGrpSpPr>
          <p:cNvPr id="412" name="Google Shape;412;p25"/>
          <p:cNvGrpSpPr/>
          <p:nvPr/>
        </p:nvGrpSpPr>
        <p:grpSpPr>
          <a:xfrm>
            <a:off x="2943649" y="1693790"/>
            <a:ext cx="8736971" cy="1219200"/>
            <a:chOff x="1151472" y="3187501"/>
            <a:chExt cx="6552728" cy="914400"/>
          </a:xfrm>
        </p:grpSpPr>
        <p:sp>
          <p:nvSpPr>
            <p:cNvPr id="413" name="Google Shape;413;p25"/>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14" name="Google Shape;414;p25"/>
            <p:cNvSpPr/>
            <p:nvPr/>
          </p:nvSpPr>
          <p:spPr>
            <a:xfrm>
              <a:off x="1633824" y="3284701"/>
              <a:ext cx="5914970"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15" name="Google Shape;415;p25"/>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416" name="Google Shape;416;p25"/>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17" name="Google Shape;417;p25"/>
          <p:cNvSpPr txBox="1"/>
          <p:nvPr/>
        </p:nvSpPr>
        <p:spPr>
          <a:xfrm>
            <a:off x="4252888" y="1751818"/>
            <a:ext cx="7032982"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Dò dẫm trong bóng tối, ngồi trong xó xỉnh lạnh lẽo trú rét</a:t>
            </a:r>
            <a:endParaRPr sz="2000" b="1">
              <a:solidFill>
                <a:schemeClr val="dk1"/>
              </a:solidFill>
              <a:latin typeface="Times New Roman"/>
              <a:ea typeface="Times New Roman"/>
              <a:cs typeface="Times New Roman"/>
              <a:sym typeface="Times New Roman"/>
            </a:endParaRPr>
          </a:p>
        </p:txBody>
      </p:sp>
      <p:grpSp>
        <p:nvGrpSpPr>
          <p:cNvPr id="418" name="Google Shape;418;p25"/>
          <p:cNvGrpSpPr/>
          <p:nvPr/>
        </p:nvGrpSpPr>
        <p:grpSpPr>
          <a:xfrm>
            <a:off x="2893461" y="3386306"/>
            <a:ext cx="8736971" cy="1219200"/>
            <a:chOff x="1151472" y="3187501"/>
            <a:chExt cx="6552728" cy="914400"/>
          </a:xfrm>
        </p:grpSpPr>
        <p:sp>
          <p:nvSpPr>
            <p:cNvPr id="419" name="Google Shape;419;p25"/>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0" name="Google Shape;420;p25"/>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1" name="Google Shape;421;p25"/>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422" name="Google Shape;422;p25"/>
          <p:cNvGrpSpPr/>
          <p:nvPr/>
        </p:nvGrpSpPr>
        <p:grpSpPr>
          <a:xfrm>
            <a:off x="2935633" y="5088525"/>
            <a:ext cx="8736971" cy="1219200"/>
            <a:chOff x="1151472" y="3187501"/>
            <a:chExt cx="6552728" cy="914400"/>
          </a:xfrm>
        </p:grpSpPr>
        <p:sp>
          <p:nvSpPr>
            <p:cNvPr id="423" name="Google Shape;423;p25"/>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4" name="Google Shape;424;p25"/>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5" name="Google Shape;425;p25"/>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426" name="Google Shape;426;p25"/>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27" name="Google Shape;427;p25"/>
          <p:cNvSpPr txBox="1"/>
          <p:nvPr/>
        </p:nvSpPr>
        <p:spPr>
          <a:xfrm>
            <a:off x="4252887" y="3525609"/>
            <a:ext cx="6799425"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Không bán được diêm 🡪 không dám về vì sợ bố đánh</a:t>
            </a:r>
            <a:endParaRPr sz="2000" b="1">
              <a:solidFill>
                <a:schemeClr val="dk1"/>
              </a:solidFill>
              <a:latin typeface="Times New Roman"/>
              <a:ea typeface="Times New Roman"/>
              <a:cs typeface="Times New Roman"/>
              <a:sym typeface="Times New Roman"/>
            </a:endParaRPr>
          </a:p>
        </p:txBody>
      </p:sp>
      <p:sp>
        <p:nvSpPr>
          <p:cNvPr id="428" name="Google Shape;428;p25"/>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29" name="Google Shape;429;p25"/>
          <p:cNvSpPr txBox="1"/>
          <p:nvPr/>
        </p:nvSpPr>
        <p:spPr>
          <a:xfrm>
            <a:off x="4394167" y="5392735"/>
            <a:ext cx="6782015"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Nhớ về quá khứ 🡪 Quẹt diêm sưởi ấm</a:t>
            </a:r>
            <a:endParaRPr sz="2000" b="1">
              <a:solidFill>
                <a:schemeClr val="dk1"/>
              </a:solidFill>
              <a:latin typeface="Times New Roman"/>
              <a:ea typeface="Times New Roman"/>
              <a:cs typeface="Times New Roman"/>
              <a:sym typeface="Times New Roman"/>
            </a:endParaRPr>
          </a:p>
        </p:txBody>
      </p:sp>
      <p:grpSp>
        <p:nvGrpSpPr>
          <p:cNvPr id="430" name="Google Shape;430;p25"/>
          <p:cNvGrpSpPr/>
          <p:nvPr/>
        </p:nvGrpSpPr>
        <p:grpSpPr>
          <a:xfrm>
            <a:off x="791060" y="1938356"/>
            <a:ext cx="1569660" cy="4349797"/>
            <a:chOff x="791060" y="1938355"/>
            <a:chExt cx="1569660" cy="4033280"/>
          </a:xfrm>
        </p:grpSpPr>
        <p:grpSp>
          <p:nvGrpSpPr>
            <p:cNvPr id="431" name="Google Shape;431;p25"/>
            <p:cNvGrpSpPr/>
            <p:nvPr/>
          </p:nvGrpSpPr>
          <p:grpSpPr>
            <a:xfrm rot="-5400000">
              <a:off x="-341183" y="3191944"/>
              <a:ext cx="3954723" cy="1447544"/>
              <a:chOff x="2954893" y="780608"/>
              <a:chExt cx="3223534" cy="1689581"/>
            </a:xfrm>
          </p:grpSpPr>
          <p:sp>
            <p:nvSpPr>
              <p:cNvPr id="432" name="Google Shape;432;p25"/>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5"/>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4" name="Google Shape;434;p25"/>
            <p:cNvSpPr txBox="1"/>
            <p:nvPr/>
          </p:nvSpPr>
          <p:spPr>
            <a:xfrm rot="-5400000">
              <a:off x="-362996" y="3247919"/>
              <a:ext cx="387777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c. </a:t>
              </a:r>
              <a:r>
                <a:rPr lang="en-US" sz="4800">
                  <a:solidFill>
                    <a:srgbClr val="0070C0"/>
                  </a:solidFill>
                  <a:latin typeface="Times New Roman"/>
                  <a:ea typeface="Times New Roman"/>
                  <a:cs typeface="Times New Roman"/>
                  <a:sym typeface="Times New Roman"/>
                </a:rPr>
                <a:t>Hành động, ứng xử</a:t>
              </a:r>
              <a:endParaRPr sz="4800">
                <a:solidFill>
                  <a:srgbClr val="0070C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404"/>
                                        </p:tgtEl>
                                        <p:attrNameLst>
                                          <p:attrName>style.visibility</p:attrName>
                                        </p:attrNameLst>
                                      </p:cBhvr>
                                      <p:to>
                                        <p:strVal val="visible"/>
                                      </p:to>
                                    </p:set>
                                    <p:anim calcmode="lin" valueType="num">
                                      <p:cBhvr additive="base">
                                        <p:cTn id="14" dur="500"/>
                                        <p:tgtEl>
                                          <p:spTgt spid="404"/>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411"/>
                                        </p:tgtEl>
                                        <p:attrNameLst>
                                          <p:attrName>style.visibility</p:attrName>
                                        </p:attrNameLst>
                                      </p:cBhvr>
                                      <p:to>
                                        <p:strVal val="visible"/>
                                      </p:to>
                                    </p:set>
                                    <p:animEffect transition="in" filter="fade">
                                      <p:cBhvr>
                                        <p:cTn id="18" dur="700"/>
                                        <p:tgtEl>
                                          <p:spTgt spid="4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0"/>
                                        </p:tgtEl>
                                        <p:attrNameLst>
                                          <p:attrName>style.visibility</p:attrName>
                                        </p:attrNameLst>
                                      </p:cBhvr>
                                      <p:to>
                                        <p:strVal val="visible"/>
                                      </p:to>
                                    </p:set>
                                    <p:animEffect transition="in" filter="fade">
                                      <p:cBhvr>
                                        <p:cTn id="23" dur="500"/>
                                        <p:tgtEl>
                                          <p:spTgt spid="4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6"/>
                                        </p:tgtEl>
                                        <p:attrNameLst>
                                          <p:attrName>style.visibility</p:attrName>
                                        </p:attrNameLst>
                                      </p:cBhvr>
                                      <p:to>
                                        <p:strVal val="visible"/>
                                      </p:to>
                                    </p:set>
                                    <p:animEffect transition="in" filter="fade">
                                      <p:cBhvr>
                                        <p:cTn id="28" dur="500"/>
                                        <p:tgtEl>
                                          <p:spTgt spid="416"/>
                                        </p:tgtEl>
                                      </p:cBhvr>
                                    </p:animEffect>
                                  </p:childTnLst>
                                </p:cTn>
                              </p:par>
                              <p:par>
                                <p:cTn id="29" presetID="10" presetClass="entr" presetSubtype="0" fill="hold" nodeType="withEffect">
                                  <p:stCondLst>
                                    <p:cond delay="0"/>
                                  </p:stCondLst>
                                  <p:childTnLst>
                                    <p:set>
                                      <p:cBhvr>
                                        <p:cTn id="30" dur="1" fill="hold">
                                          <p:stCondLst>
                                            <p:cond delay="0"/>
                                          </p:stCondLst>
                                        </p:cTn>
                                        <p:tgtEl>
                                          <p:spTgt spid="412"/>
                                        </p:tgtEl>
                                        <p:attrNameLst>
                                          <p:attrName>style.visibility</p:attrName>
                                        </p:attrNameLst>
                                      </p:cBhvr>
                                      <p:to>
                                        <p:strVal val="visible"/>
                                      </p:to>
                                    </p:set>
                                    <p:animEffect transition="in" filter="fade">
                                      <p:cBhvr>
                                        <p:cTn id="31" dur="500"/>
                                        <p:tgtEl>
                                          <p:spTgt spid="412"/>
                                        </p:tgtEl>
                                      </p:cBhvr>
                                    </p:animEffect>
                                  </p:childTnLst>
                                </p:cTn>
                              </p:par>
                              <p:par>
                                <p:cTn id="32" presetID="10" presetClass="entr" presetSubtype="0" fill="hold" nodeType="withEffect">
                                  <p:stCondLst>
                                    <p:cond delay="0"/>
                                  </p:stCondLst>
                                  <p:childTnLst>
                                    <p:set>
                                      <p:cBhvr>
                                        <p:cTn id="33" dur="1" fill="hold">
                                          <p:stCondLst>
                                            <p:cond delay="0"/>
                                          </p:stCondLst>
                                        </p:cTn>
                                        <p:tgtEl>
                                          <p:spTgt spid="417"/>
                                        </p:tgtEl>
                                        <p:attrNameLst>
                                          <p:attrName>style.visibility</p:attrName>
                                        </p:attrNameLst>
                                      </p:cBhvr>
                                      <p:to>
                                        <p:strVal val="visible"/>
                                      </p:to>
                                    </p:set>
                                    <p:animEffect transition="in" filter="fade">
                                      <p:cBhvr>
                                        <p:cTn id="34" dur="500"/>
                                        <p:tgtEl>
                                          <p:spTgt spid="4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6"/>
                                        </p:tgtEl>
                                        <p:attrNameLst>
                                          <p:attrName>style.visibility</p:attrName>
                                        </p:attrNameLst>
                                      </p:cBhvr>
                                      <p:to>
                                        <p:strVal val="visible"/>
                                      </p:to>
                                    </p:set>
                                    <p:animEffect transition="in" filter="fade">
                                      <p:cBhvr>
                                        <p:cTn id="39" dur="500"/>
                                        <p:tgtEl>
                                          <p:spTgt spid="426"/>
                                        </p:tgtEl>
                                      </p:cBhvr>
                                    </p:animEffect>
                                  </p:childTnLst>
                                </p:cTn>
                              </p:par>
                              <p:par>
                                <p:cTn id="40" presetID="10" presetClass="entr" presetSubtype="0" fill="hold" nodeType="withEffect">
                                  <p:stCondLst>
                                    <p:cond delay="0"/>
                                  </p:stCondLst>
                                  <p:childTnLst>
                                    <p:set>
                                      <p:cBhvr>
                                        <p:cTn id="41" dur="1" fill="hold">
                                          <p:stCondLst>
                                            <p:cond delay="0"/>
                                          </p:stCondLst>
                                        </p:cTn>
                                        <p:tgtEl>
                                          <p:spTgt spid="418"/>
                                        </p:tgtEl>
                                        <p:attrNameLst>
                                          <p:attrName>style.visibility</p:attrName>
                                        </p:attrNameLst>
                                      </p:cBhvr>
                                      <p:to>
                                        <p:strVal val="visible"/>
                                      </p:to>
                                    </p:set>
                                    <p:animEffect transition="in" filter="fade">
                                      <p:cBhvr>
                                        <p:cTn id="42" dur="500"/>
                                        <p:tgtEl>
                                          <p:spTgt spid="418"/>
                                        </p:tgtEl>
                                      </p:cBhvr>
                                    </p:animEffect>
                                  </p:childTnLst>
                                </p:cTn>
                              </p:par>
                              <p:par>
                                <p:cTn id="43" presetID="10" presetClass="entr" presetSubtype="0" fill="hold" nodeType="withEffect">
                                  <p:stCondLst>
                                    <p:cond delay="0"/>
                                  </p:stCondLst>
                                  <p:childTnLst>
                                    <p:set>
                                      <p:cBhvr>
                                        <p:cTn id="44" dur="1" fill="hold">
                                          <p:stCondLst>
                                            <p:cond delay="0"/>
                                          </p:stCondLst>
                                        </p:cTn>
                                        <p:tgtEl>
                                          <p:spTgt spid="427"/>
                                        </p:tgtEl>
                                        <p:attrNameLst>
                                          <p:attrName>style.visibility</p:attrName>
                                        </p:attrNameLst>
                                      </p:cBhvr>
                                      <p:to>
                                        <p:strVal val="visible"/>
                                      </p:to>
                                    </p:set>
                                    <p:animEffect transition="in" filter="fade">
                                      <p:cBhvr>
                                        <p:cTn id="45" dur="500"/>
                                        <p:tgtEl>
                                          <p:spTgt spid="4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28"/>
                                        </p:tgtEl>
                                        <p:attrNameLst>
                                          <p:attrName>style.visibility</p:attrName>
                                        </p:attrNameLst>
                                      </p:cBhvr>
                                      <p:to>
                                        <p:strVal val="visible"/>
                                      </p:to>
                                    </p:set>
                                    <p:animEffect transition="in" filter="fade">
                                      <p:cBhvr>
                                        <p:cTn id="50" dur="500"/>
                                        <p:tgtEl>
                                          <p:spTgt spid="428"/>
                                        </p:tgtEl>
                                      </p:cBhvr>
                                    </p:animEffect>
                                  </p:childTnLst>
                                </p:cTn>
                              </p:par>
                              <p:par>
                                <p:cTn id="51" presetID="10" presetClass="entr" presetSubtype="0" fill="hold" nodeType="withEffect">
                                  <p:stCondLst>
                                    <p:cond delay="0"/>
                                  </p:stCondLst>
                                  <p:childTnLst>
                                    <p:set>
                                      <p:cBhvr>
                                        <p:cTn id="52" dur="1" fill="hold">
                                          <p:stCondLst>
                                            <p:cond delay="0"/>
                                          </p:stCondLst>
                                        </p:cTn>
                                        <p:tgtEl>
                                          <p:spTgt spid="422"/>
                                        </p:tgtEl>
                                        <p:attrNameLst>
                                          <p:attrName>style.visibility</p:attrName>
                                        </p:attrNameLst>
                                      </p:cBhvr>
                                      <p:to>
                                        <p:strVal val="visible"/>
                                      </p:to>
                                    </p:set>
                                    <p:animEffect transition="in" filter="fade">
                                      <p:cBhvr>
                                        <p:cTn id="53" dur="500"/>
                                        <p:tgtEl>
                                          <p:spTgt spid="422"/>
                                        </p:tgtEl>
                                      </p:cBhvr>
                                    </p:animEffect>
                                  </p:childTnLst>
                                </p:cTn>
                              </p:par>
                              <p:par>
                                <p:cTn id="54" presetID="10" presetClass="entr" presetSubtype="0" fill="hold" nodeType="withEffect">
                                  <p:stCondLst>
                                    <p:cond delay="0"/>
                                  </p:stCondLst>
                                  <p:childTnLst>
                                    <p:set>
                                      <p:cBhvr>
                                        <p:cTn id="55" dur="1" fill="hold">
                                          <p:stCondLst>
                                            <p:cond delay="0"/>
                                          </p:stCondLst>
                                        </p:cTn>
                                        <p:tgtEl>
                                          <p:spTgt spid="429"/>
                                        </p:tgtEl>
                                        <p:attrNameLst>
                                          <p:attrName>style.visibility</p:attrName>
                                        </p:attrNameLst>
                                      </p:cBhvr>
                                      <p:to>
                                        <p:strVal val="visible"/>
                                      </p:to>
                                    </p:set>
                                    <p:animEffect transition="in" filter="fade">
                                      <p:cBhvr>
                                        <p:cTn id="56"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6"/>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440" name="Google Shape;440;p26"/>
          <p:cNvGrpSpPr/>
          <p:nvPr/>
        </p:nvGrpSpPr>
        <p:grpSpPr>
          <a:xfrm>
            <a:off x="286229" y="615013"/>
            <a:ext cx="148135" cy="148136"/>
            <a:chOff x="4486616" y="3001075"/>
            <a:chExt cx="274695" cy="274699"/>
          </a:xfrm>
        </p:grpSpPr>
        <p:sp>
          <p:nvSpPr>
            <p:cNvPr id="441" name="Google Shape;441;p26"/>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42" name="Google Shape;442;p26"/>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443" name="Google Shape;443;p26"/>
          <p:cNvGrpSpPr/>
          <p:nvPr/>
        </p:nvGrpSpPr>
        <p:grpSpPr>
          <a:xfrm>
            <a:off x="-26878" y="650091"/>
            <a:ext cx="360298" cy="57591"/>
            <a:chOff x="4318304" y="3089061"/>
            <a:chExt cx="384317" cy="61430"/>
          </a:xfrm>
        </p:grpSpPr>
        <p:sp>
          <p:nvSpPr>
            <p:cNvPr id="444" name="Google Shape;444;p26"/>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45" name="Google Shape;445;p26"/>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446" name="Google Shape;446;p26"/>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sp>
        <p:nvSpPr>
          <p:cNvPr id="447" name="Google Shape;447;p26"/>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48" name="Google Shape;448;p26"/>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49" name="Google Shape;449;p26"/>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grpSp>
        <p:nvGrpSpPr>
          <p:cNvPr id="450" name="Google Shape;450;p26"/>
          <p:cNvGrpSpPr/>
          <p:nvPr/>
        </p:nvGrpSpPr>
        <p:grpSpPr>
          <a:xfrm>
            <a:off x="373936" y="1680999"/>
            <a:ext cx="1569660" cy="4613434"/>
            <a:chOff x="813026" y="1938355"/>
            <a:chExt cx="1569660" cy="3940734"/>
          </a:xfrm>
        </p:grpSpPr>
        <p:grpSp>
          <p:nvGrpSpPr>
            <p:cNvPr id="451" name="Google Shape;451;p26"/>
            <p:cNvGrpSpPr/>
            <p:nvPr/>
          </p:nvGrpSpPr>
          <p:grpSpPr>
            <a:xfrm rot="-5400000">
              <a:off x="-334188" y="3184949"/>
              <a:ext cx="3940733" cy="1447545"/>
              <a:chOff x="2966296" y="780607"/>
              <a:chExt cx="3212131" cy="1689582"/>
            </a:xfrm>
          </p:grpSpPr>
          <p:sp>
            <p:nvSpPr>
              <p:cNvPr id="452" name="Google Shape;452;p26"/>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6"/>
              <p:cNvSpPr/>
              <p:nvPr/>
            </p:nvSpPr>
            <p:spPr>
              <a:xfrm>
                <a:off x="2966296" y="780607"/>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4" name="Google Shape;454;p26"/>
            <p:cNvSpPr txBox="1"/>
            <p:nvPr/>
          </p:nvSpPr>
          <p:spPr>
            <a:xfrm rot="-5400000">
              <a:off x="-341030" y="3155373"/>
              <a:ext cx="387777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d</a:t>
              </a:r>
              <a:r>
                <a:rPr lang="en-US" sz="4800">
                  <a:solidFill>
                    <a:srgbClr val="0070C0"/>
                  </a:solidFill>
                  <a:latin typeface="Times New Roman"/>
                  <a:ea typeface="Times New Roman"/>
                  <a:cs typeface="Times New Roman"/>
                  <a:sym typeface="Times New Roman"/>
                </a:rPr>
                <a:t>. Các hình ảnh đối lập</a:t>
              </a:r>
              <a:endParaRPr sz="4800">
                <a:solidFill>
                  <a:srgbClr val="0070C0"/>
                </a:solidFill>
                <a:latin typeface="Times New Roman"/>
                <a:ea typeface="Times New Roman"/>
                <a:cs typeface="Times New Roman"/>
                <a:sym typeface="Times New Roman"/>
              </a:endParaRPr>
            </a:p>
          </p:txBody>
        </p:sp>
      </p:grpSp>
      <p:sp>
        <p:nvSpPr>
          <p:cNvPr id="455" name="Google Shape;455;p26"/>
          <p:cNvSpPr txBox="1"/>
          <p:nvPr/>
        </p:nvSpPr>
        <p:spPr>
          <a:xfrm>
            <a:off x="2299817" y="1680999"/>
            <a:ext cx="9351671" cy="108337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Quá khứ (được yêu thương, ở nơi ấm áp) &gt; &lt; Hiện tại (đau khổ, sống tối tăm, lạnh lẽo)</a:t>
            </a:r>
            <a:endParaRPr sz="2800">
              <a:solidFill>
                <a:schemeClr val="dk1"/>
              </a:solidFill>
              <a:latin typeface="Times New Roman"/>
              <a:ea typeface="Times New Roman"/>
              <a:cs typeface="Times New Roman"/>
              <a:sym typeface="Times New Roman"/>
            </a:endParaRPr>
          </a:p>
        </p:txBody>
      </p:sp>
      <p:sp>
        <p:nvSpPr>
          <p:cNvPr id="456" name="Google Shape;456;p26"/>
          <p:cNvSpPr txBox="1"/>
          <p:nvPr/>
        </p:nvSpPr>
        <p:spPr>
          <a:xfrm>
            <a:off x="2347496" y="2962804"/>
            <a:ext cx="9351671" cy="157889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Sự đầy đủ, sung túc, thái độ thờ ơ, lãnh đạm của mọi người, khung cảnh rực rỡ đêm giao thừa &gt;&lt; Cảnh ngộ đáng thương, thiếu thốn vật chất và tinh thần của cô bé</a:t>
            </a:r>
            <a:endParaRPr sz="2800">
              <a:solidFill>
                <a:schemeClr val="dk1"/>
              </a:solidFill>
              <a:latin typeface="Times New Roman"/>
              <a:ea typeface="Times New Roman"/>
              <a:cs typeface="Times New Roman"/>
              <a:sym typeface="Times New Roman"/>
            </a:endParaRPr>
          </a:p>
        </p:txBody>
      </p:sp>
      <p:sp>
        <p:nvSpPr>
          <p:cNvPr id="457" name="Google Shape;457;p26"/>
          <p:cNvSpPr txBox="1"/>
          <p:nvPr/>
        </p:nvSpPr>
        <p:spPr>
          <a:xfrm>
            <a:off x="2541180" y="4657676"/>
            <a:ext cx="9071178"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a:solidFill>
                  <a:srgbClr val="0070C0"/>
                </a:solidFill>
                <a:latin typeface="Times New Roman"/>
                <a:ea typeface="Times New Roman"/>
                <a:cs typeface="Times New Roman"/>
                <a:sym typeface="Times New Roman"/>
              </a:rPr>
              <a:t>→ Làm nổi bật hiện thực khốc liệt, tình cảnh hết sức tội nghiệp của cô bé</a:t>
            </a:r>
            <a:endParaRPr sz="2800">
              <a:solidFill>
                <a:srgbClr val="0070C0"/>
              </a:solidFill>
              <a:latin typeface="Times New Roman"/>
              <a:ea typeface="Times New Roman"/>
              <a:cs typeface="Times New Roman"/>
              <a:sym typeface="Times New Roman"/>
            </a:endParaRPr>
          </a:p>
        </p:txBody>
      </p:sp>
      <p:sp>
        <p:nvSpPr>
          <p:cNvPr id="458" name="Google Shape;458;p26"/>
          <p:cNvSpPr txBox="1"/>
          <p:nvPr/>
        </p:nvSpPr>
        <p:spPr>
          <a:xfrm>
            <a:off x="2541180" y="6022189"/>
            <a:ext cx="90711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70C0"/>
                </a:solidFill>
                <a:latin typeface="Times New Roman"/>
                <a:ea typeface="Times New Roman"/>
                <a:cs typeface="Times New Roman"/>
                <a:sym typeface="Times New Roman"/>
              </a:rPr>
              <a:t>🡺 Tác động đến lòng trắc ẩn của độc giả</a:t>
            </a:r>
            <a:endParaRPr sz="2800">
              <a:solidFill>
                <a:srgbClr val="0070C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40"/>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439"/>
                                        </p:tgtEl>
                                        <p:attrNameLst>
                                          <p:attrName>style.visibility</p:attrName>
                                        </p:attrNameLst>
                                      </p:cBhvr>
                                      <p:to>
                                        <p:strVal val="visible"/>
                                      </p:to>
                                    </p:set>
                                    <p:anim calcmode="lin" valueType="num">
                                      <p:cBhvr additive="base">
                                        <p:cTn id="14" dur="500"/>
                                        <p:tgtEl>
                                          <p:spTgt spid="439"/>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446"/>
                                        </p:tgtEl>
                                        <p:attrNameLst>
                                          <p:attrName>style.visibility</p:attrName>
                                        </p:attrNameLst>
                                      </p:cBhvr>
                                      <p:to>
                                        <p:strVal val="visible"/>
                                      </p:to>
                                    </p:set>
                                    <p:animEffect transition="in" filter="fade">
                                      <p:cBhvr>
                                        <p:cTn id="18" dur="700"/>
                                        <p:tgtEl>
                                          <p:spTgt spid="4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0"/>
                                        </p:tgtEl>
                                        <p:attrNameLst>
                                          <p:attrName>style.visibility</p:attrName>
                                        </p:attrNameLst>
                                      </p:cBhvr>
                                      <p:to>
                                        <p:strVal val="visible"/>
                                      </p:to>
                                    </p:set>
                                    <p:animEffect transition="in" filter="fade">
                                      <p:cBhvr>
                                        <p:cTn id="23" dur="500"/>
                                        <p:tgtEl>
                                          <p:spTgt spid="4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7"/>
                                        </p:tgtEl>
                                        <p:attrNameLst>
                                          <p:attrName>style.visibility</p:attrName>
                                        </p:attrNameLst>
                                      </p:cBhvr>
                                      <p:to>
                                        <p:strVal val="visible"/>
                                      </p:to>
                                    </p:set>
                                    <p:animEffect transition="in" filter="fade">
                                      <p:cBhvr>
                                        <p:cTn id="28" dur="500"/>
                                        <p:tgtEl>
                                          <p:spTgt spid="4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8"/>
                                        </p:tgtEl>
                                        <p:attrNameLst>
                                          <p:attrName>style.visibility</p:attrName>
                                        </p:attrNameLst>
                                      </p:cBhvr>
                                      <p:to>
                                        <p:strVal val="visible"/>
                                      </p:to>
                                    </p:set>
                                    <p:animEffect transition="in" filter="fade">
                                      <p:cBhvr>
                                        <p:cTn id="33" dur="500"/>
                                        <p:tgtEl>
                                          <p:spTgt spid="4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9"/>
                                        </p:tgtEl>
                                        <p:attrNameLst>
                                          <p:attrName>style.visibility</p:attrName>
                                        </p:attrNameLst>
                                      </p:cBhvr>
                                      <p:to>
                                        <p:strVal val="visible"/>
                                      </p:to>
                                    </p:set>
                                    <p:animEffect transition="in" filter="fade">
                                      <p:cBhvr>
                                        <p:cTn id="38" dur="500"/>
                                        <p:tgtEl>
                                          <p:spTgt spid="4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55"/>
                                        </p:tgtEl>
                                        <p:attrNameLst>
                                          <p:attrName>style.visibility</p:attrName>
                                        </p:attrNameLst>
                                      </p:cBhvr>
                                      <p:to>
                                        <p:strVal val="visible"/>
                                      </p:to>
                                    </p:set>
                                    <p:animEffect transition="in" filter="fade">
                                      <p:cBhvr>
                                        <p:cTn id="43" dur="500"/>
                                        <p:tgtEl>
                                          <p:spTgt spid="4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56"/>
                                        </p:tgtEl>
                                        <p:attrNameLst>
                                          <p:attrName>style.visibility</p:attrName>
                                        </p:attrNameLst>
                                      </p:cBhvr>
                                      <p:to>
                                        <p:strVal val="visible"/>
                                      </p:to>
                                    </p:set>
                                    <p:animEffect transition="in" filter="fade">
                                      <p:cBhvr>
                                        <p:cTn id="48" dur="500"/>
                                        <p:tgtEl>
                                          <p:spTgt spid="4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57"/>
                                        </p:tgtEl>
                                        <p:attrNameLst>
                                          <p:attrName>style.visibility</p:attrName>
                                        </p:attrNameLst>
                                      </p:cBhvr>
                                      <p:to>
                                        <p:strVal val="visible"/>
                                      </p:to>
                                    </p:set>
                                    <p:animEffect transition="in" filter="fade">
                                      <p:cBhvr>
                                        <p:cTn id="53" dur="500"/>
                                        <p:tgtEl>
                                          <p:spTgt spid="4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58"/>
                                        </p:tgtEl>
                                        <p:attrNameLst>
                                          <p:attrName>style.visibility</p:attrName>
                                        </p:attrNameLst>
                                      </p:cBhvr>
                                      <p:to>
                                        <p:strVal val="visible"/>
                                      </p:to>
                                    </p:set>
                                    <p:animEffect transition="in" filter="fade">
                                      <p:cBhvr>
                                        <p:cTn id="58"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27"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465" name="Google Shape;465;p27"/>
          <p:cNvSpPr txBox="1"/>
          <p:nvPr/>
        </p:nvSpPr>
        <p:spPr>
          <a:xfrm>
            <a:off x="0" y="5949225"/>
            <a:ext cx="12192000" cy="76655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000" b="1">
                <a:solidFill>
                  <a:srgbClr val="FF0000"/>
                </a:solidFill>
                <a:latin typeface="Times New Roman"/>
                <a:ea typeface="Times New Roman"/>
                <a:cs typeface="Times New Roman"/>
                <a:sym typeface="Times New Roman"/>
              </a:rPr>
              <a:t>2/ Những lần quẹt diêm và mộng tưởng của cô bé</a:t>
            </a:r>
            <a:endParaRPr sz="9600">
              <a:solidFill>
                <a:srgbClr val="FF000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5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470" name="Google Shape;470;p28"/>
          <p:cNvGrpSpPr/>
          <p:nvPr/>
        </p:nvGrpSpPr>
        <p:grpSpPr>
          <a:xfrm>
            <a:off x="-203791" y="1052622"/>
            <a:ext cx="5858540" cy="5858540"/>
            <a:chOff x="-23038" y="1052622"/>
            <a:chExt cx="5858540" cy="5858540"/>
          </a:xfrm>
        </p:grpSpPr>
        <p:pic>
          <p:nvPicPr>
            <p:cNvPr id="471" name="Google Shape;471;p28"/>
            <p:cNvPicPr preferRelativeResize="0"/>
            <p:nvPr/>
          </p:nvPicPr>
          <p:blipFill rotWithShape="1">
            <a:blip r:embed="rId3">
              <a:alphaModFix/>
            </a:blip>
            <a:srcRect/>
            <a:stretch/>
          </p:blipFill>
          <p:spPr>
            <a:xfrm>
              <a:off x="-23038" y="1052622"/>
              <a:ext cx="5858540" cy="5858540"/>
            </a:xfrm>
            <a:prstGeom prst="rect">
              <a:avLst/>
            </a:prstGeom>
            <a:noFill/>
            <a:ln>
              <a:noFill/>
            </a:ln>
          </p:spPr>
        </p:pic>
        <p:sp>
          <p:nvSpPr>
            <p:cNvPr id="472" name="Google Shape;472;p28"/>
            <p:cNvSpPr/>
            <p:nvPr/>
          </p:nvSpPr>
          <p:spPr>
            <a:xfrm>
              <a:off x="3583172" y="1998920"/>
              <a:ext cx="1616149" cy="16267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73" name="Google Shape;473;p28"/>
          <p:cNvGrpSpPr/>
          <p:nvPr/>
        </p:nvGrpSpPr>
        <p:grpSpPr>
          <a:xfrm flipH="1">
            <a:off x="4584763" y="850604"/>
            <a:ext cx="6898397" cy="3610124"/>
            <a:chOff x="342273" y="274320"/>
            <a:chExt cx="7247680" cy="4827925"/>
          </a:xfrm>
        </p:grpSpPr>
        <p:sp>
          <p:nvSpPr>
            <p:cNvPr id="474" name="Google Shape;474;p28"/>
            <p:cNvSpPr/>
            <p:nvPr/>
          </p:nvSpPr>
          <p:spPr>
            <a:xfrm flipH="1">
              <a:off x="342273" y="274320"/>
              <a:ext cx="7247680" cy="4827925"/>
            </a:xfrm>
            <a:prstGeom prst="wedgeEllipseCallout">
              <a:avLst>
                <a:gd name="adj1" fmla="val -55142"/>
                <a:gd name="adj2" fmla="val 42334"/>
              </a:avLst>
            </a:prstGeom>
            <a:solidFill>
              <a:srgbClr val="F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a:solidFill>
                  <a:schemeClr val="dk1"/>
                </a:solidFill>
                <a:latin typeface="Arial"/>
                <a:ea typeface="Arial"/>
                <a:cs typeface="Arial"/>
                <a:sym typeface="Arial"/>
              </a:endParaRPr>
            </a:p>
          </p:txBody>
        </p:sp>
        <p:sp>
          <p:nvSpPr>
            <p:cNvPr id="475" name="Google Shape;475;p28"/>
            <p:cNvSpPr txBox="1"/>
            <p:nvPr/>
          </p:nvSpPr>
          <p:spPr>
            <a:xfrm>
              <a:off x="980914" y="1054628"/>
              <a:ext cx="5970401" cy="34162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Đọc lướt văn bản và cho biết có mấy lần em bé quẹt diêm? Sự khác biệt giữa các lần quẹt diêm là gì?</a:t>
              </a:r>
              <a:endParaRPr sz="4000">
                <a:solidFill>
                  <a:schemeClr val="dk1"/>
                </a:solidFill>
                <a:latin typeface="Times New Roman"/>
                <a:ea typeface="Times New Roman"/>
                <a:cs typeface="Times New Roman"/>
                <a:sym typeface="Times New Roman"/>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grpSp>
        <p:nvGrpSpPr>
          <p:cNvPr id="480" name="Google Shape;480;p29"/>
          <p:cNvGrpSpPr/>
          <p:nvPr/>
        </p:nvGrpSpPr>
        <p:grpSpPr>
          <a:xfrm flipH="1">
            <a:off x="4584763" y="1186780"/>
            <a:ext cx="6898397" cy="3610124"/>
            <a:chOff x="342273" y="723898"/>
            <a:chExt cx="7247680" cy="4827925"/>
          </a:xfrm>
        </p:grpSpPr>
        <p:sp>
          <p:nvSpPr>
            <p:cNvPr id="481" name="Google Shape;481;p29"/>
            <p:cNvSpPr/>
            <p:nvPr/>
          </p:nvSpPr>
          <p:spPr>
            <a:xfrm flipH="1">
              <a:off x="342273" y="723898"/>
              <a:ext cx="7247680" cy="4827925"/>
            </a:xfrm>
            <a:prstGeom prst="wedgeEllipseCallout">
              <a:avLst>
                <a:gd name="adj1" fmla="val -55142"/>
                <a:gd name="adj2" fmla="val 42334"/>
              </a:avLst>
            </a:prstGeom>
            <a:solidFill>
              <a:srgbClr val="F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a:solidFill>
                  <a:schemeClr val="dk1"/>
                </a:solidFill>
                <a:latin typeface="Arial"/>
                <a:ea typeface="Arial"/>
                <a:cs typeface="Arial"/>
                <a:sym typeface="Arial"/>
              </a:endParaRPr>
            </a:p>
          </p:txBody>
        </p:sp>
        <p:sp>
          <p:nvSpPr>
            <p:cNvPr id="482" name="Google Shape;482;p29"/>
            <p:cNvSpPr txBox="1"/>
            <p:nvPr/>
          </p:nvSpPr>
          <p:spPr>
            <a:xfrm>
              <a:off x="621547" y="1087730"/>
              <a:ext cx="6439578" cy="3745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5 lần quẹt diêm:</a:t>
              </a:r>
              <a:endParaRPr/>
            </a:p>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Lần 1 ; 2 ; 3 ; 4 : Quẹt 1 que </a:t>
              </a:r>
              <a:endParaRPr/>
            </a:p>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Lần 5: Quẹt cả bao</a:t>
              </a:r>
              <a:endParaRPr sz="3600">
                <a:solidFill>
                  <a:schemeClr val="dk1"/>
                </a:solidFill>
                <a:latin typeface="Times New Roman"/>
                <a:ea typeface="Times New Roman"/>
                <a:cs typeface="Times New Roman"/>
                <a:sym typeface="Times New Roman"/>
              </a:endParaRPr>
            </a:p>
          </p:txBody>
        </p:sp>
      </p:grpSp>
      <p:pic>
        <p:nvPicPr>
          <p:cNvPr id="483" name="Google Shape;483;p29"/>
          <p:cNvPicPr preferRelativeResize="0"/>
          <p:nvPr/>
        </p:nvPicPr>
        <p:blipFill rotWithShape="1">
          <a:blip r:embed="rId3">
            <a:alphaModFix/>
          </a:blip>
          <a:srcRect/>
          <a:stretch/>
        </p:blipFill>
        <p:spPr>
          <a:xfrm>
            <a:off x="-1403497" y="15953"/>
            <a:ext cx="7368362" cy="7368362"/>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5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descr="Thiếu nhi thế giới liên hoan - Lưu Hữu Phước - 45 bài hát thiếu nhi - Đội ta lớn lên cùng đất nước.mp4"/>
          <p:cNvPicPr preferRelativeResize="0"/>
          <p:nvPr/>
        </p:nvPicPr>
        <p:blipFill rotWithShape="1">
          <a:blip r:embed="rId3">
            <a:alphaModFix/>
          </a:blip>
          <a:srcRect/>
          <a:stretch/>
        </p:blipFill>
        <p:spPr>
          <a:xfrm>
            <a:off x="0" y="0"/>
            <a:ext cx="12192000" cy="68526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490" name="Google Shape;490;p30"/>
          <p:cNvGrpSpPr/>
          <p:nvPr/>
        </p:nvGrpSpPr>
        <p:grpSpPr>
          <a:xfrm flipH="1">
            <a:off x="1082189" y="1393222"/>
            <a:ext cx="952137" cy="782050"/>
            <a:chOff x="783426" y="4293096"/>
            <a:chExt cx="2956243" cy="1529162"/>
          </a:xfrm>
        </p:grpSpPr>
        <p:sp>
          <p:nvSpPr>
            <p:cNvPr id="491" name="Google Shape;491;p30"/>
            <p:cNvSpPr/>
            <p:nvPr/>
          </p:nvSpPr>
          <p:spPr>
            <a:xfrm flipH="1">
              <a:off x="783426" y="4293096"/>
              <a:ext cx="2956243" cy="1529162"/>
            </a:xfrm>
            <a:prstGeom prst="round2DiagRect">
              <a:avLst>
                <a:gd name="adj1" fmla="val 0"/>
                <a:gd name="adj2" fmla="val 0"/>
              </a:avLst>
            </a:prstGeom>
            <a:solidFill>
              <a:srgbClr val="EDEDED"/>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492" name="Google Shape;492;p30"/>
            <p:cNvSpPr/>
            <p:nvPr/>
          </p:nvSpPr>
          <p:spPr>
            <a:xfrm flipH="1">
              <a:off x="857391" y="4373601"/>
              <a:ext cx="2808312" cy="1368152"/>
            </a:xfrm>
            <a:prstGeom prst="round2DiagRect">
              <a:avLst>
                <a:gd name="adj1" fmla="val 50000"/>
                <a:gd name="adj2" fmla="val 0"/>
              </a:avLst>
            </a:prstGeom>
            <a:solidFill>
              <a:srgbClr val="C9C9C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(2)</a:t>
              </a:r>
              <a:endParaRPr sz="3200">
                <a:solidFill>
                  <a:schemeClr val="lt1"/>
                </a:solidFill>
                <a:latin typeface="Times New Roman"/>
                <a:ea typeface="Times New Roman"/>
                <a:cs typeface="Times New Roman"/>
                <a:sym typeface="Times New Roman"/>
              </a:endParaRPr>
            </a:p>
          </p:txBody>
        </p:sp>
      </p:grpSp>
      <p:grpSp>
        <p:nvGrpSpPr>
          <p:cNvPr id="493" name="Google Shape;493;p30"/>
          <p:cNvGrpSpPr/>
          <p:nvPr/>
        </p:nvGrpSpPr>
        <p:grpSpPr>
          <a:xfrm flipH="1">
            <a:off x="1058366" y="268072"/>
            <a:ext cx="952138" cy="782050"/>
            <a:chOff x="783426" y="4293096"/>
            <a:chExt cx="2956243" cy="1529162"/>
          </a:xfrm>
        </p:grpSpPr>
        <p:sp>
          <p:nvSpPr>
            <p:cNvPr id="494" name="Google Shape;494;p30"/>
            <p:cNvSpPr/>
            <p:nvPr/>
          </p:nvSpPr>
          <p:spPr>
            <a:xfrm flipH="1">
              <a:off x="783426" y="4293096"/>
              <a:ext cx="2956243" cy="1529162"/>
            </a:xfrm>
            <a:prstGeom prst="round2DiagRect">
              <a:avLst>
                <a:gd name="adj1" fmla="val 0"/>
                <a:gd name="adj2" fmla="val 0"/>
              </a:avLst>
            </a:prstGeom>
            <a:solidFill>
              <a:srgbClr val="FFF2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495" name="Google Shape;495;p30"/>
            <p:cNvSpPr/>
            <p:nvPr/>
          </p:nvSpPr>
          <p:spPr>
            <a:xfrm flipH="1">
              <a:off x="857391" y="4373601"/>
              <a:ext cx="2808312" cy="1368152"/>
            </a:xfrm>
            <a:prstGeom prst="round2DiagRect">
              <a:avLst>
                <a:gd name="adj1" fmla="val 50000"/>
                <a:gd name="adj2" fmla="val 0"/>
              </a:avLst>
            </a:prstGeom>
            <a:solidFill>
              <a:srgbClr val="FFD96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(1)</a:t>
              </a:r>
              <a:endParaRPr sz="3200">
                <a:solidFill>
                  <a:schemeClr val="lt1"/>
                </a:solidFill>
                <a:latin typeface="Times New Roman"/>
                <a:ea typeface="Times New Roman"/>
                <a:cs typeface="Times New Roman"/>
                <a:sym typeface="Times New Roman"/>
              </a:endParaRPr>
            </a:p>
          </p:txBody>
        </p:sp>
      </p:grpSp>
      <p:sp>
        <p:nvSpPr>
          <p:cNvPr id="496" name="Google Shape;496;p30"/>
          <p:cNvSpPr txBox="1"/>
          <p:nvPr/>
        </p:nvSpPr>
        <p:spPr>
          <a:xfrm flipH="1">
            <a:off x="2297705" y="208546"/>
            <a:ext cx="75965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Đọc thầm phần 2 của văn bản</a:t>
            </a:r>
            <a:endParaRPr sz="3600">
              <a:solidFill>
                <a:schemeClr val="dk1"/>
              </a:solidFill>
              <a:latin typeface="Times New Roman"/>
              <a:ea typeface="Times New Roman"/>
              <a:cs typeface="Times New Roman"/>
              <a:sym typeface="Times New Roman"/>
            </a:endParaRPr>
          </a:p>
        </p:txBody>
      </p:sp>
      <p:sp>
        <p:nvSpPr>
          <p:cNvPr id="497" name="Google Shape;497;p30"/>
          <p:cNvSpPr txBox="1"/>
          <p:nvPr/>
        </p:nvSpPr>
        <p:spPr>
          <a:xfrm flipH="1">
            <a:off x="2292494" y="1313243"/>
            <a:ext cx="8796569" cy="8237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Hoàn thiện PHT sau:</a:t>
            </a:r>
            <a:endParaRPr sz="3600">
              <a:solidFill>
                <a:schemeClr val="dk1"/>
              </a:solidFill>
              <a:latin typeface="Times New Roman"/>
              <a:ea typeface="Times New Roman"/>
              <a:cs typeface="Times New Roman"/>
              <a:sym typeface="Times New Roman"/>
            </a:endParaRPr>
          </a:p>
        </p:txBody>
      </p:sp>
      <p:graphicFrame>
        <p:nvGraphicFramePr>
          <p:cNvPr id="498" name="Google Shape;498;p30"/>
          <p:cNvGraphicFramePr/>
          <p:nvPr/>
        </p:nvGraphicFramePr>
        <p:xfrm>
          <a:off x="691117" y="2646061"/>
          <a:ext cx="3000000" cy="3000000"/>
        </p:xfrm>
        <a:graphic>
          <a:graphicData uri="http://schemas.openxmlformats.org/drawingml/2006/table">
            <a:tbl>
              <a:tblPr firstRow="1" firstCol="1" bandRow="1">
                <a:noFill/>
                <a:tableStyleId>{242974A1-0AF4-4E0C-A666-E28BF4A079A9}</a:tableStyleId>
              </a:tblPr>
              <a:tblGrid>
                <a:gridCol w="1834825">
                  <a:extLst>
                    <a:ext uri="{9D8B030D-6E8A-4147-A177-3AD203B41FA5}">
                      <a16:colId xmlns:a16="http://schemas.microsoft.com/office/drawing/2014/main" val="20000"/>
                    </a:ext>
                  </a:extLst>
                </a:gridCol>
                <a:gridCol w="3304600">
                  <a:extLst>
                    <a:ext uri="{9D8B030D-6E8A-4147-A177-3AD203B41FA5}">
                      <a16:colId xmlns:a16="http://schemas.microsoft.com/office/drawing/2014/main" val="20001"/>
                    </a:ext>
                  </a:extLst>
                </a:gridCol>
                <a:gridCol w="3016400">
                  <a:extLst>
                    <a:ext uri="{9D8B030D-6E8A-4147-A177-3AD203B41FA5}">
                      <a16:colId xmlns:a16="http://schemas.microsoft.com/office/drawing/2014/main" val="20002"/>
                    </a:ext>
                  </a:extLst>
                </a:gridCol>
                <a:gridCol w="2859500">
                  <a:extLst>
                    <a:ext uri="{9D8B030D-6E8A-4147-A177-3AD203B41FA5}">
                      <a16:colId xmlns:a16="http://schemas.microsoft.com/office/drawing/2014/main" val="20003"/>
                    </a:ext>
                  </a:extLst>
                </a:gridCol>
              </a:tblGrid>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quẹt diêm</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Hình ảnh mộng tưởng</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Nguyên nhân</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Thực tại</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0"/>
                  </a:ext>
                </a:extLst>
              </a:tr>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nhất</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hai</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5297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ba</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46350">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tư</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16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năm</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500"/>
                                        <p:tgtEl>
                                          <p:spTgt spid="493"/>
                                        </p:tgtEl>
                                      </p:cBhvr>
                                    </p:animEffect>
                                  </p:childTnLst>
                                </p:cTn>
                              </p:par>
                              <p:par>
                                <p:cTn id="8" presetID="10" presetClass="entr" presetSubtype="0" fill="hold" nodeType="withEffect">
                                  <p:stCondLst>
                                    <p:cond delay="0"/>
                                  </p:stCondLst>
                                  <p:childTnLst>
                                    <p:set>
                                      <p:cBhvr>
                                        <p:cTn id="9" dur="1" fill="hold">
                                          <p:stCondLst>
                                            <p:cond delay="0"/>
                                          </p:stCondLst>
                                        </p:cTn>
                                        <p:tgtEl>
                                          <p:spTgt spid="496"/>
                                        </p:tgtEl>
                                        <p:attrNameLst>
                                          <p:attrName>style.visibility</p:attrName>
                                        </p:attrNameLst>
                                      </p:cBhvr>
                                      <p:to>
                                        <p:strVal val="visible"/>
                                      </p:to>
                                    </p:set>
                                    <p:animEffect transition="in" filter="fade">
                                      <p:cBhvr>
                                        <p:cTn id="10" dur="500"/>
                                        <p:tgtEl>
                                          <p:spTgt spid="4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0"/>
                                        </p:tgtEl>
                                        <p:attrNameLst>
                                          <p:attrName>style.visibility</p:attrName>
                                        </p:attrNameLst>
                                      </p:cBhvr>
                                      <p:to>
                                        <p:strVal val="visible"/>
                                      </p:to>
                                    </p:set>
                                    <p:animEffect transition="in" filter="fade">
                                      <p:cBhvr>
                                        <p:cTn id="15" dur="500"/>
                                        <p:tgtEl>
                                          <p:spTgt spid="490"/>
                                        </p:tgtEl>
                                      </p:cBhvr>
                                    </p:animEffect>
                                  </p:childTnLst>
                                </p:cTn>
                              </p:par>
                              <p:par>
                                <p:cTn id="16" presetID="10" presetClass="entr" presetSubtype="0" fill="hold" nodeType="withEffect">
                                  <p:stCondLst>
                                    <p:cond delay="0"/>
                                  </p:stCondLst>
                                  <p:childTnLst>
                                    <p:set>
                                      <p:cBhvr>
                                        <p:cTn id="17" dur="1" fill="hold">
                                          <p:stCondLst>
                                            <p:cond delay="0"/>
                                          </p:stCondLst>
                                        </p:cTn>
                                        <p:tgtEl>
                                          <p:spTgt spid="497"/>
                                        </p:tgtEl>
                                        <p:attrNameLst>
                                          <p:attrName>style.visibility</p:attrName>
                                        </p:attrNameLst>
                                      </p:cBhvr>
                                      <p:to>
                                        <p:strVal val="visible"/>
                                      </p:to>
                                    </p:set>
                                    <p:animEffect transition="in" filter="fade">
                                      <p:cBhvr>
                                        <p:cTn id="18" dur="500"/>
                                        <p:tgtEl>
                                          <p:spTgt spid="4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8"/>
                                        </p:tgtEl>
                                        <p:attrNameLst>
                                          <p:attrName>style.visibility</p:attrName>
                                        </p:attrNameLst>
                                      </p:cBhvr>
                                      <p:to>
                                        <p:strVal val="visible"/>
                                      </p:to>
                                    </p:set>
                                    <p:animEffect transition="in" filter="fade">
                                      <p:cBhvr>
                                        <p:cTn id="23"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aphicFrame>
        <p:nvGraphicFramePr>
          <p:cNvPr id="503" name="Google Shape;503;p31"/>
          <p:cNvGraphicFramePr/>
          <p:nvPr/>
        </p:nvGraphicFramePr>
        <p:xfrm>
          <a:off x="0" y="0"/>
          <a:ext cx="3000000" cy="3000000"/>
        </p:xfrm>
        <a:graphic>
          <a:graphicData uri="http://schemas.openxmlformats.org/drawingml/2006/table">
            <a:tbl>
              <a:tblPr firstRow="1" firstCol="1" bandRow="1">
                <a:noFill/>
                <a:tableStyleId>{242974A1-0AF4-4E0C-A666-E28BF4A079A9}</a:tableStyleId>
              </a:tblPr>
              <a:tblGrid>
                <a:gridCol w="2030825">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338625">
                  <a:extLst>
                    <a:ext uri="{9D8B030D-6E8A-4147-A177-3AD203B41FA5}">
                      <a16:colId xmlns:a16="http://schemas.microsoft.com/office/drawing/2014/main" val="20002"/>
                    </a:ext>
                  </a:extLst>
                </a:gridCol>
                <a:gridCol w="3164950">
                  <a:extLst>
                    <a:ext uri="{9D8B030D-6E8A-4147-A177-3AD203B41FA5}">
                      <a16:colId xmlns:a16="http://schemas.microsoft.com/office/drawing/2014/main" val="20003"/>
                    </a:ext>
                  </a:extLst>
                </a:gridCol>
              </a:tblGrid>
              <a:tr h="781350">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quẹt diêm</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Hình ảnh mộng tưởng</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Nguyên nhân</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Thực tại</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0"/>
                  </a:ext>
                </a:extLst>
              </a:tr>
              <a:tr h="112802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nhất</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3307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hai</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20887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ba</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9662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tư</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410050">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năm</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504" name="Google Shape;504;p31"/>
          <p:cNvSpPr txBox="1"/>
          <p:nvPr/>
        </p:nvSpPr>
        <p:spPr>
          <a:xfrm>
            <a:off x="2049425" y="904051"/>
            <a:ext cx="3617729"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Ngồi trước lò sưởi lửa cháy vui mắt toả hơi nóng dịu dàng.”  🡪 Sáng sủa, ấm áp.</a:t>
            </a:r>
            <a:endParaRPr sz="2000">
              <a:solidFill>
                <a:schemeClr val="dk1"/>
              </a:solidFill>
              <a:latin typeface="Times New Roman"/>
              <a:ea typeface="Times New Roman"/>
              <a:cs typeface="Times New Roman"/>
              <a:sym typeface="Times New Roman"/>
            </a:endParaRPr>
          </a:p>
        </p:txBody>
      </p:sp>
      <p:sp>
        <p:nvSpPr>
          <p:cNvPr id="505" name="Google Shape;505;p31"/>
          <p:cNvSpPr txBox="1"/>
          <p:nvPr/>
        </p:nvSpPr>
        <p:spPr>
          <a:xfrm>
            <a:off x="5895750" y="1069062"/>
            <a:ext cx="3023193"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Vì em đang rét, muốn được sưởi ấm.</a:t>
            </a:r>
            <a:endParaRPr sz="2000">
              <a:solidFill>
                <a:schemeClr val="dk1"/>
              </a:solidFill>
              <a:latin typeface="Times New Roman"/>
              <a:ea typeface="Times New Roman"/>
              <a:cs typeface="Times New Roman"/>
              <a:sym typeface="Times New Roman"/>
            </a:endParaRPr>
          </a:p>
        </p:txBody>
      </p:sp>
      <p:sp>
        <p:nvSpPr>
          <p:cNvPr id="506" name="Google Shape;506;p31"/>
          <p:cNvSpPr txBox="1"/>
          <p:nvPr/>
        </p:nvSpPr>
        <p:spPr>
          <a:xfrm>
            <a:off x="9130707" y="1024955"/>
            <a:ext cx="2963825"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Lửa vụt tắt, sợ hãi 🡪 Tối tăm, lạnh lẽo.</a:t>
            </a:r>
            <a:endParaRPr sz="2000">
              <a:solidFill>
                <a:schemeClr val="dk1"/>
              </a:solidFill>
              <a:latin typeface="Times New Roman"/>
              <a:ea typeface="Times New Roman"/>
              <a:cs typeface="Times New Roman"/>
              <a:sym typeface="Times New Roman"/>
            </a:endParaRPr>
          </a:p>
        </p:txBody>
      </p:sp>
      <p:sp>
        <p:nvSpPr>
          <p:cNvPr id="507" name="Google Shape;507;p31"/>
          <p:cNvSpPr txBox="1"/>
          <p:nvPr/>
        </p:nvSpPr>
        <p:spPr>
          <a:xfrm>
            <a:off x="2110561" y="2163524"/>
            <a:ext cx="3500770"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Bàn ăn, đồ quý giá, ngỗng quay…” 🡪 Sung túc, đủ đầy.</a:t>
            </a:r>
            <a:endParaRPr sz="2000">
              <a:solidFill>
                <a:schemeClr val="dk1"/>
              </a:solidFill>
              <a:latin typeface="Times New Roman"/>
              <a:ea typeface="Times New Roman"/>
              <a:cs typeface="Times New Roman"/>
              <a:sym typeface="Times New Roman"/>
            </a:endParaRPr>
          </a:p>
        </p:txBody>
      </p:sp>
      <p:sp>
        <p:nvSpPr>
          <p:cNvPr id="508" name="Google Shape;508;p31"/>
          <p:cNvSpPr txBox="1"/>
          <p:nvPr/>
        </p:nvSpPr>
        <p:spPr>
          <a:xfrm>
            <a:off x="5855882" y="2134583"/>
            <a:ext cx="3012559"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Vì em đang đói, muốn ăn (gần 12 giờ đêm rồi)</a:t>
            </a:r>
            <a:endParaRPr sz="2000">
              <a:solidFill>
                <a:schemeClr val="dk1"/>
              </a:solidFill>
              <a:latin typeface="Times New Roman"/>
              <a:ea typeface="Times New Roman"/>
              <a:cs typeface="Times New Roman"/>
              <a:sym typeface="Times New Roman"/>
            </a:endParaRPr>
          </a:p>
        </p:txBody>
      </p:sp>
      <p:sp>
        <p:nvSpPr>
          <p:cNvPr id="509" name="Google Shape;509;p31"/>
          <p:cNvSpPr txBox="1"/>
          <p:nvPr/>
        </p:nvSpPr>
        <p:spPr>
          <a:xfrm>
            <a:off x="9092606" y="2018213"/>
            <a:ext cx="3012559"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Bức tường dày, phố lạnh lẽo 🡪 Nghèo khổ, thiếu thốn.</a:t>
            </a:r>
            <a:endParaRPr sz="2000">
              <a:solidFill>
                <a:schemeClr val="dk1"/>
              </a:solidFill>
              <a:latin typeface="Times New Roman"/>
              <a:ea typeface="Times New Roman"/>
              <a:cs typeface="Times New Roman"/>
              <a:sym typeface="Times New Roman"/>
            </a:endParaRPr>
          </a:p>
        </p:txBody>
      </p:sp>
      <p:sp>
        <p:nvSpPr>
          <p:cNvPr id="510" name="Google Shape;510;p31"/>
          <p:cNvSpPr txBox="1"/>
          <p:nvPr/>
        </p:nvSpPr>
        <p:spPr>
          <a:xfrm>
            <a:off x="2087967" y="3165600"/>
            <a:ext cx="354064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Cây thông Noel, ngọn nến sáng rực, lấp lánh…”  🡪 Vui tươi, đẹp đẽ.</a:t>
            </a:r>
            <a:endParaRPr sz="2000">
              <a:solidFill>
                <a:schemeClr val="dk1"/>
              </a:solidFill>
              <a:latin typeface="Times New Roman"/>
              <a:ea typeface="Times New Roman"/>
              <a:cs typeface="Times New Roman"/>
              <a:sym typeface="Times New Roman"/>
            </a:endParaRPr>
          </a:p>
        </p:txBody>
      </p:sp>
      <p:sp>
        <p:nvSpPr>
          <p:cNvPr id="511" name="Google Shape;511;p31"/>
          <p:cNvSpPr txBox="1"/>
          <p:nvPr/>
        </p:nvSpPr>
        <p:spPr>
          <a:xfrm>
            <a:off x="5845248" y="3156271"/>
            <a:ext cx="302319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bé muốn được đón niềm vui, hi vọng vào năm mới.</a:t>
            </a:r>
            <a:endParaRPr sz="2000">
              <a:solidFill>
                <a:schemeClr val="dk1"/>
              </a:solidFill>
              <a:latin typeface="Times New Roman"/>
              <a:ea typeface="Times New Roman"/>
              <a:cs typeface="Times New Roman"/>
              <a:sym typeface="Times New Roman"/>
            </a:endParaRPr>
          </a:p>
        </p:txBody>
      </p:sp>
      <p:sp>
        <p:nvSpPr>
          <p:cNvPr id="512" name="Google Shape;512;p31"/>
          <p:cNvSpPr txBox="1"/>
          <p:nvPr/>
        </p:nvSpPr>
        <p:spPr>
          <a:xfrm>
            <a:off x="9154627" y="3250573"/>
            <a:ext cx="2950538"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“Ngọn nến biến thành sao” 🡪 Nuối tiếc, xót xa.</a:t>
            </a:r>
            <a:endParaRPr sz="2000">
              <a:solidFill>
                <a:schemeClr val="dk1"/>
              </a:solidFill>
              <a:latin typeface="Times New Roman"/>
              <a:ea typeface="Times New Roman"/>
              <a:cs typeface="Times New Roman"/>
              <a:sym typeface="Times New Roman"/>
            </a:endParaRPr>
          </a:p>
        </p:txBody>
      </p:sp>
      <p:sp>
        <p:nvSpPr>
          <p:cNvPr id="513" name="Google Shape;513;p31"/>
          <p:cNvSpPr txBox="1"/>
          <p:nvPr/>
        </p:nvSpPr>
        <p:spPr>
          <a:xfrm>
            <a:off x="2110561" y="4332940"/>
            <a:ext cx="3439634"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Thấy bà nội hiện về đang mỉm cười với em”  🡪 Vui sướng, hạnh phúc.</a:t>
            </a:r>
            <a:endParaRPr sz="2000">
              <a:solidFill>
                <a:schemeClr val="dk1"/>
              </a:solidFill>
              <a:latin typeface="Times New Roman"/>
              <a:ea typeface="Times New Roman"/>
              <a:cs typeface="Times New Roman"/>
              <a:sym typeface="Times New Roman"/>
            </a:endParaRPr>
          </a:p>
        </p:txBody>
      </p:sp>
      <p:sp>
        <p:nvSpPr>
          <p:cNvPr id="514" name="Google Shape;514;p31"/>
          <p:cNvSpPr txBox="1"/>
          <p:nvPr/>
        </p:nvSpPr>
        <p:spPr>
          <a:xfrm>
            <a:off x="5760188" y="4481009"/>
            <a:ext cx="3158755"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khao khát tình yêu thương</a:t>
            </a:r>
            <a:endParaRPr sz="2000">
              <a:solidFill>
                <a:schemeClr val="dk1"/>
              </a:solidFill>
              <a:latin typeface="Times New Roman"/>
              <a:ea typeface="Times New Roman"/>
              <a:cs typeface="Times New Roman"/>
              <a:sym typeface="Times New Roman"/>
            </a:endParaRPr>
          </a:p>
        </p:txBody>
      </p:sp>
      <p:sp>
        <p:nvSpPr>
          <p:cNvPr id="515" name="Google Shape;515;p31"/>
          <p:cNvSpPr txBox="1"/>
          <p:nvPr/>
        </p:nvSpPr>
        <p:spPr>
          <a:xfrm>
            <a:off x="9251651" y="4448016"/>
            <a:ext cx="2745859"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“Ảo ảnh biến mất” 🡪 Đau khổ, tuyệt vọng.</a:t>
            </a:r>
            <a:endParaRPr sz="2000">
              <a:solidFill>
                <a:schemeClr val="dk1"/>
              </a:solidFill>
              <a:latin typeface="Times New Roman"/>
              <a:ea typeface="Times New Roman"/>
              <a:cs typeface="Times New Roman"/>
              <a:sym typeface="Times New Roman"/>
            </a:endParaRPr>
          </a:p>
        </p:txBody>
      </p:sp>
      <p:sp>
        <p:nvSpPr>
          <p:cNvPr id="516" name="Google Shape;516;p31"/>
          <p:cNvSpPr txBox="1"/>
          <p:nvPr/>
        </p:nvSpPr>
        <p:spPr>
          <a:xfrm>
            <a:off x="2110561" y="5620021"/>
            <a:ext cx="3439634"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quẹt tất cả những que diêm còn lại trong bao.” 🡪  Hạnh phúc ngập tràn.</a:t>
            </a:r>
            <a:endParaRPr sz="2000">
              <a:solidFill>
                <a:schemeClr val="dk1"/>
              </a:solidFill>
              <a:latin typeface="Times New Roman"/>
              <a:ea typeface="Times New Roman"/>
              <a:cs typeface="Times New Roman"/>
              <a:sym typeface="Times New Roman"/>
            </a:endParaRPr>
          </a:p>
        </p:txBody>
      </p:sp>
      <p:sp>
        <p:nvSpPr>
          <p:cNvPr id="517" name="Google Shape;517;p31"/>
          <p:cNvSpPr txBox="1"/>
          <p:nvPr/>
        </p:nvSpPr>
        <p:spPr>
          <a:xfrm>
            <a:off x="5760188" y="5614699"/>
            <a:ext cx="315875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Níu giữ bà 🡪 Khát khao cháy bỏng về 1 cuộc sống tốt đẹp hạnh phúc.</a:t>
            </a:r>
            <a:endParaRPr sz="2000">
              <a:solidFill>
                <a:schemeClr val="dk1"/>
              </a:solidFill>
              <a:latin typeface="Times New Roman"/>
              <a:ea typeface="Times New Roman"/>
              <a:cs typeface="Times New Roman"/>
              <a:sym typeface="Times New Roman"/>
            </a:endParaRPr>
          </a:p>
        </p:txBody>
      </p:sp>
      <p:sp>
        <p:nvSpPr>
          <p:cNvPr id="518" name="Google Shape;518;p31"/>
          <p:cNvSpPr txBox="1"/>
          <p:nvPr/>
        </p:nvSpPr>
        <p:spPr>
          <a:xfrm>
            <a:off x="9123616" y="5614698"/>
            <a:ext cx="2950538"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Cô bé chết bên đường”</a:t>
            </a:r>
            <a:endParaRPr/>
          </a:p>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 Hiện thực phũ phàng, tàn nhẫn.</a:t>
            </a:r>
            <a:endParaRPr sz="2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gtEl>
                                        <p:attrNameLst>
                                          <p:attrName>style.visibility</p:attrName>
                                        </p:attrNameLst>
                                      </p:cBhvr>
                                      <p:to>
                                        <p:strVal val="visible"/>
                                      </p:to>
                                    </p:set>
                                    <p:animEffect transition="in" filter="fade">
                                      <p:cBhvr>
                                        <p:cTn id="12" dur="500"/>
                                        <p:tgtEl>
                                          <p:spTgt spid="5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6"/>
                                        </p:tgtEl>
                                        <p:attrNameLst>
                                          <p:attrName>style.visibility</p:attrName>
                                        </p:attrNameLst>
                                      </p:cBhvr>
                                      <p:to>
                                        <p:strVal val="visible"/>
                                      </p:to>
                                    </p:set>
                                    <p:animEffect transition="in" filter="fade">
                                      <p:cBhvr>
                                        <p:cTn id="17" dur="500"/>
                                        <p:tgtEl>
                                          <p:spTgt spid="5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7"/>
                                        </p:tgtEl>
                                        <p:attrNameLst>
                                          <p:attrName>style.visibility</p:attrName>
                                        </p:attrNameLst>
                                      </p:cBhvr>
                                      <p:to>
                                        <p:strVal val="visible"/>
                                      </p:to>
                                    </p:set>
                                    <p:animEffect transition="in" filter="fade">
                                      <p:cBhvr>
                                        <p:cTn id="22" dur="500"/>
                                        <p:tgtEl>
                                          <p:spTgt spid="5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8"/>
                                        </p:tgtEl>
                                        <p:attrNameLst>
                                          <p:attrName>style.visibility</p:attrName>
                                        </p:attrNameLst>
                                      </p:cBhvr>
                                      <p:to>
                                        <p:strVal val="visible"/>
                                      </p:to>
                                    </p:set>
                                    <p:animEffect transition="in" filter="fade">
                                      <p:cBhvr>
                                        <p:cTn id="27" dur="500"/>
                                        <p:tgtEl>
                                          <p:spTgt spid="5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9"/>
                                        </p:tgtEl>
                                        <p:attrNameLst>
                                          <p:attrName>style.visibility</p:attrName>
                                        </p:attrNameLst>
                                      </p:cBhvr>
                                      <p:to>
                                        <p:strVal val="visible"/>
                                      </p:to>
                                    </p:set>
                                    <p:animEffect transition="in" filter="fade">
                                      <p:cBhvr>
                                        <p:cTn id="32" dur="500"/>
                                        <p:tgtEl>
                                          <p:spTgt spid="5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0"/>
                                        </p:tgtEl>
                                        <p:attrNameLst>
                                          <p:attrName>style.visibility</p:attrName>
                                        </p:attrNameLst>
                                      </p:cBhvr>
                                      <p:to>
                                        <p:strVal val="visible"/>
                                      </p:to>
                                    </p:set>
                                    <p:animEffect transition="in" filter="fade">
                                      <p:cBhvr>
                                        <p:cTn id="37" dur="500"/>
                                        <p:tgtEl>
                                          <p:spTgt spid="5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1"/>
                                        </p:tgtEl>
                                        <p:attrNameLst>
                                          <p:attrName>style.visibility</p:attrName>
                                        </p:attrNameLst>
                                      </p:cBhvr>
                                      <p:to>
                                        <p:strVal val="visible"/>
                                      </p:to>
                                    </p:set>
                                    <p:animEffect transition="in" filter="fade">
                                      <p:cBhvr>
                                        <p:cTn id="42" dur="500"/>
                                        <p:tgtEl>
                                          <p:spTgt spid="5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2"/>
                                        </p:tgtEl>
                                        <p:attrNameLst>
                                          <p:attrName>style.visibility</p:attrName>
                                        </p:attrNameLst>
                                      </p:cBhvr>
                                      <p:to>
                                        <p:strVal val="visible"/>
                                      </p:to>
                                    </p:set>
                                    <p:animEffect transition="in" filter="fade">
                                      <p:cBhvr>
                                        <p:cTn id="47" dur="500"/>
                                        <p:tgtEl>
                                          <p:spTgt spid="5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3"/>
                                        </p:tgtEl>
                                        <p:attrNameLst>
                                          <p:attrName>style.visibility</p:attrName>
                                        </p:attrNameLst>
                                      </p:cBhvr>
                                      <p:to>
                                        <p:strVal val="visible"/>
                                      </p:to>
                                    </p:set>
                                    <p:animEffect transition="in" filter="fade">
                                      <p:cBhvr>
                                        <p:cTn id="52" dur="500"/>
                                        <p:tgtEl>
                                          <p:spTgt spid="5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4"/>
                                        </p:tgtEl>
                                        <p:attrNameLst>
                                          <p:attrName>style.visibility</p:attrName>
                                        </p:attrNameLst>
                                      </p:cBhvr>
                                      <p:to>
                                        <p:strVal val="visible"/>
                                      </p:to>
                                    </p:set>
                                    <p:animEffect transition="in" filter="fade">
                                      <p:cBhvr>
                                        <p:cTn id="57" dur="500"/>
                                        <p:tgtEl>
                                          <p:spTgt spid="5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5"/>
                                        </p:tgtEl>
                                        <p:attrNameLst>
                                          <p:attrName>style.visibility</p:attrName>
                                        </p:attrNameLst>
                                      </p:cBhvr>
                                      <p:to>
                                        <p:strVal val="visible"/>
                                      </p:to>
                                    </p:set>
                                    <p:animEffect transition="in" filter="fade">
                                      <p:cBhvr>
                                        <p:cTn id="62" dur="500"/>
                                        <p:tgtEl>
                                          <p:spTgt spid="5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6"/>
                                        </p:tgtEl>
                                        <p:attrNameLst>
                                          <p:attrName>style.visibility</p:attrName>
                                        </p:attrNameLst>
                                      </p:cBhvr>
                                      <p:to>
                                        <p:strVal val="visible"/>
                                      </p:to>
                                    </p:set>
                                    <p:animEffect transition="in" filter="fade">
                                      <p:cBhvr>
                                        <p:cTn id="67" dur="500"/>
                                        <p:tgtEl>
                                          <p:spTgt spid="5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17"/>
                                        </p:tgtEl>
                                        <p:attrNameLst>
                                          <p:attrName>style.visibility</p:attrName>
                                        </p:attrNameLst>
                                      </p:cBhvr>
                                      <p:to>
                                        <p:strVal val="visible"/>
                                      </p:to>
                                    </p:set>
                                    <p:animEffect transition="in" filter="fade">
                                      <p:cBhvr>
                                        <p:cTn id="72" dur="500"/>
                                        <p:tgtEl>
                                          <p:spTgt spid="5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18"/>
                                        </p:tgtEl>
                                        <p:attrNameLst>
                                          <p:attrName>style.visibility</p:attrName>
                                        </p:attrNameLst>
                                      </p:cBhvr>
                                      <p:to>
                                        <p:strVal val="visible"/>
                                      </p:to>
                                    </p:set>
                                    <p:animEffect transition="in" filter="fade">
                                      <p:cBhvr>
                                        <p:cTn id="77" dur="5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pSp>
        <p:nvGrpSpPr>
          <p:cNvPr id="523" name="Google Shape;523;p32"/>
          <p:cNvGrpSpPr/>
          <p:nvPr/>
        </p:nvGrpSpPr>
        <p:grpSpPr>
          <a:xfrm>
            <a:off x="-203791" y="1052622"/>
            <a:ext cx="5858540" cy="5858540"/>
            <a:chOff x="-23038" y="1052622"/>
            <a:chExt cx="5858540" cy="5858540"/>
          </a:xfrm>
        </p:grpSpPr>
        <p:pic>
          <p:nvPicPr>
            <p:cNvPr id="524" name="Google Shape;524;p32"/>
            <p:cNvPicPr preferRelativeResize="0"/>
            <p:nvPr/>
          </p:nvPicPr>
          <p:blipFill rotWithShape="1">
            <a:blip r:embed="rId3">
              <a:alphaModFix/>
            </a:blip>
            <a:srcRect/>
            <a:stretch/>
          </p:blipFill>
          <p:spPr>
            <a:xfrm>
              <a:off x="-23038" y="1052622"/>
              <a:ext cx="5858540" cy="5858540"/>
            </a:xfrm>
            <a:prstGeom prst="rect">
              <a:avLst/>
            </a:prstGeom>
            <a:noFill/>
            <a:ln>
              <a:noFill/>
            </a:ln>
          </p:spPr>
        </p:pic>
        <p:sp>
          <p:nvSpPr>
            <p:cNvPr id="525" name="Google Shape;525;p32"/>
            <p:cNvSpPr/>
            <p:nvPr/>
          </p:nvSpPr>
          <p:spPr>
            <a:xfrm>
              <a:off x="3583172" y="1998920"/>
              <a:ext cx="1616149" cy="16267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26" name="Google Shape;526;p32"/>
          <p:cNvGrpSpPr/>
          <p:nvPr/>
        </p:nvGrpSpPr>
        <p:grpSpPr>
          <a:xfrm flipH="1">
            <a:off x="4584763" y="850604"/>
            <a:ext cx="6898397" cy="3610124"/>
            <a:chOff x="342273" y="274320"/>
            <a:chExt cx="7247680" cy="4827925"/>
          </a:xfrm>
        </p:grpSpPr>
        <p:sp>
          <p:nvSpPr>
            <p:cNvPr id="527" name="Google Shape;527;p32"/>
            <p:cNvSpPr/>
            <p:nvPr/>
          </p:nvSpPr>
          <p:spPr>
            <a:xfrm flipH="1">
              <a:off x="342273" y="274320"/>
              <a:ext cx="7247680" cy="4827925"/>
            </a:xfrm>
            <a:prstGeom prst="wedgeEllipseCallout">
              <a:avLst>
                <a:gd name="adj1" fmla="val -55142"/>
                <a:gd name="adj2" fmla="val 42334"/>
              </a:avLst>
            </a:prstGeom>
            <a:solidFill>
              <a:srgbClr val="F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a:solidFill>
                  <a:schemeClr val="dk1"/>
                </a:solidFill>
                <a:latin typeface="Arial"/>
                <a:ea typeface="Arial"/>
                <a:cs typeface="Arial"/>
                <a:sym typeface="Arial"/>
              </a:endParaRPr>
            </a:p>
          </p:txBody>
        </p:sp>
        <p:sp>
          <p:nvSpPr>
            <p:cNvPr id="528" name="Google Shape;528;p32"/>
            <p:cNvSpPr txBox="1"/>
            <p:nvPr/>
          </p:nvSpPr>
          <p:spPr>
            <a:xfrm>
              <a:off x="980914" y="815508"/>
              <a:ext cx="5970401" cy="34162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Nhận xét về trình tự xuất hiện các mộng tưởng. Theo em, có thể thay đổi trình tự đó được không?</a:t>
              </a:r>
              <a:endParaRPr sz="4000">
                <a:solidFill>
                  <a:schemeClr val="dk1"/>
                </a:solidFill>
                <a:latin typeface="Times New Roman"/>
                <a:ea typeface="Times New Roman"/>
                <a:cs typeface="Times New Roman"/>
                <a:sym typeface="Times New Roman"/>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3"/>
          <p:cNvSpPr/>
          <p:nvPr/>
        </p:nvSpPr>
        <p:spPr>
          <a:xfrm>
            <a:off x="1052623" y="712382"/>
            <a:ext cx="10470827" cy="5454502"/>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3"/>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p33" descr="—Pngtree—hand painted andersens fairytales q_3813215.png"/>
          <p:cNvPicPr preferRelativeResize="0"/>
          <p:nvPr/>
        </p:nvPicPr>
        <p:blipFill rotWithShape="1">
          <a:blip r:embed="rId3">
            <a:alphaModFix/>
          </a:blip>
          <a:srcRect/>
          <a:stretch/>
        </p:blipFill>
        <p:spPr>
          <a:xfrm>
            <a:off x="556142" y="4142092"/>
            <a:ext cx="2474608" cy="2474608"/>
          </a:xfrm>
          <a:prstGeom prst="rect">
            <a:avLst/>
          </a:prstGeom>
          <a:noFill/>
          <a:ln>
            <a:noFill/>
          </a:ln>
        </p:spPr>
      </p:pic>
      <p:sp>
        <p:nvSpPr>
          <p:cNvPr id="537" name="Google Shape;537;p33"/>
          <p:cNvSpPr txBox="1"/>
          <p:nvPr/>
        </p:nvSpPr>
        <p:spPr>
          <a:xfrm>
            <a:off x="1195041" y="945617"/>
            <a:ext cx="10185990" cy="498803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200" b="1">
                <a:solidFill>
                  <a:srgbClr val="0070C0"/>
                </a:solidFill>
                <a:latin typeface="Times New Roman"/>
                <a:ea typeface="Times New Roman"/>
                <a:cs typeface="Times New Roman"/>
                <a:sym typeface="Times New Roman"/>
              </a:rPr>
              <a:t>Các mộng tưởng của em bé diễn ra lần lượt theo thứ tự hợp lí (phù hợp với tâm lí tuổi thơ và hoàn cảnh thực tế của em)</a:t>
            </a:r>
            <a:endParaRPr sz="2400" b="1">
              <a:solidFill>
                <a:srgbClr val="0070C0"/>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Mong được ấm no (Lần 1 – 2)</a:t>
            </a:r>
            <a:endParaRPr sz="2400">
              <a:solidFill>
                <a:schemeClr val="dk1"/>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 Mong được sum vầy, hạnh phúc bên gia đình</a:t>
            </a:r>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(Lần 3)</a:t>
            </a:r>
            <a:endParaRPr sz="2400">
              <a:solidFill>
                <a:schemeClr val="dk1"/>
              </a:solidFill>
              <a:latin typeface="Times New Roman"/>
              <a:ea typeface="Times New Roman"/>
              <a:cs typeface="Times New Roman"/>
              <a:sym typeface="Times New Roman"/>
            </a:endParaRPr>
          </a:p>
          <a:p>
            <a:pPr marL="0" marR="0" lvl="0" indent="0" algn="l" rtl="0">
              <a:spcBef>
                <a:spcPts val="1000"/>
              </a:spcBef>
              <a:spcAft>
                <a:spcPts val="0"/>
              </a:spcAft>
              <a:buNone/>
            </a:pPr>
            <a:r>
              <a:rPr lang="en-US" sz="3200">
                <a:solidFill>
                  <a:schemeClr val="dk1"/>
                </a:solidFill>
                <a:latin typeface="Times New Roman"/>
                <a:ea typeface="Times New Roman"/>
                <a:cs typeface="Times New Roman"/>
                <a:sym typeface="Times New Roman"/>
              </a:rPr>
              <a:t>		  - Mong được vui chơi, sống trong tình yêu</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thương (Lần 4-5)</a:t>
            </a:r>
            <a:endParaRPr sz="3200">
              <a:solidFill>
                <a:schemeClr val="dk1"/>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500"/>
                                        <p:tgtEl>
                                          <p:spTgt spid="537"/>
                                        </p:tgtEl>
                                      </p:cBhvr>
                                    </p:animEffect>
                                  </p:childTnLst>
                                </p:cTn>
                              </p:par>
                              <p:par>
                                <p:cTn id="8" presetID="10" presetClass="entr" presetSubtype="0" fill="hold" nodeType="withEffect">
                                  <p:stCondLst>
                                    <p:cond delay="0"/>
                                  </p:stCondLst>
                                  <p:childTnLst>
                                    <p:set>
                                      <p:cBhvr>
                                        <p:cTn id="9" dur="1" fill="hold">
                                          <p:stCondLst>
                                            <p:cond delay="0"/>
                                          </p:stCondLst>
                                        </p:cTn>
                                        <p:tgtEl>
                                          <p:spTgt spid="534"/>
                                        </p:tgtEl>
                                        <p:attrNameLst>
                                          <p:attrName>style.visibility</p:attrName>
                                        </p:attrNameLst>
                                      </p:cBhvr>
                                      <p:to>
                                        <p:strVal val="visible"/>
                                      </p:to>
                                    </p:set>
                                    <p:animEffect transition="in" filter="fade">
                                      <p:cBhvr>
                                        <p:cTn id="10" dur="500"/>
                                        <p:tgtEl>
                                          <p:spTgt spid="534"/>
                                        </p:tgtEl>
                                      </p:cBhvr>
                                    </p:animEffect>
                                  </p:childTnLst>
                                </p:cTn>
                              </p:par>
                              <p:par>
                                <p:cTn id="11" presetID="10" presetClass="entr" presetSubtype="0" fill="hold" nodeType="withEffect">
                                  <p:stCondLst>
                                    <p:cond delay="0"/>
                                  </p:stCondLst>
                                  <p:childTnLst>
                                    <p:set>
                                      <p:cBhvr>
                                        <p:cTn id="12" dur="1" fill="hold">
                                          <p:stCondLst>
                                            <p:cond delay="0"/>
                                          </p:stCondLst>
                                        </p:cTn>
                                        <p:tgtEl>
                                          <p:spTgt spid="535"/>
                                        </p:tgtEl>
                                        <p:attrNameLst>
                                          <p:attrName>style.visibility</p:attrName>
                                        </p:attrNameLst>
                                      </p:cBhvr>
                                      <p:to>
                                        <p:strVal val="visible"/>
                                      </p:to>
                                    </p:set>
                                    <p:animEffect transition="in" filter="fade">
                                      <p:cBhvr>
                                        <p:cTn id="13" dur="500"/>
                                        <p:tgtEl>
                                          <p:spTgt spid="535"/>
                                        </p:tgtEl>
                                      </p:cBhvr>
                                    </p:animEffect>
                                  </p:childTnLst>
                                </p:cTn>
                              </p:par>
                              <p:par>
                                <p:cTn id="14" presetID="10" presetClass="entr" presetSubtype="0" fill="hold" nodeType="withEffect">
                                  <p:stCondLst>
                                    <p:cond delay="0"/>
                                  </p:stCondLst>
                                  <p:childTnLst>
                                    <p:set>
                                      <p:cBhvr>
                                        <p:cTn id="15" dur="1" fill="hold">
                                          <p:stCondLst>
                                            <p:cond delay="0"/>
                                          </p:stCondLst>
                                        </p:cTn>
                                        <p:tgtEl>
                                          <p:spTgt spid="536"/>
                                        </p:tgtEl>
                                        <p:attrNameLst>
                                          <p:attrName>style.visibility</p:attrName>
                                        </p:attrNameLst>
                                      </p:cBhvr>
                                      <p:to>
                                        <p:strVal val="visible"/>
                                      </p:to>
                                    </p:set>
                                    <p:animEffect transition="in" filter="fade">
                                      <p:cBhvr>
                                        <p:cTn id="16"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4"/>
          <p:cNvSpPr/>
          <p:nvPr/>
        </p:nvSpPr>
        <p:spPr>
          <a:xfrm>
            <a:off x="180147" y="24272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543" name="Google Shape;543;p34"/>
          <p:cNvGrpSpPr/>
          <p:nvPr/>
        </p:nvGrpSpPr>
        <p:grpSpPr>
          <a:xfrm>
            <a:off x="286229" y="615013"/>
            <a:ext cx="148135" cy="148136"/>
            <a:chOff x="4486616" y="3001075"/>
            <a:chExt cx="274695" cy="274699"/>
          </a:xfrm>
        </p:grpSpPr>
        <p:sp>
          <p:nvSpPr>
            <p:cNvPr id="544" name="Google Shape;544;p34"/>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545" name="Google Shape;545;p34"/>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546" name="Google Shape;546;p34"/>
          <p:cNvGrpSpPr/>
          <p:nvPr/>
        </p:nvGrpSpPr>
        <p:grpSpPr>
          <a:xfrm>
            <a:off x="-26878" y="650091"/>
            <a:ext cx="360298" cy="57591"/>
            <a:chOff x="4318304" y="3089061"/>
            <a:chExt cx="384317" cy="61430"/>
          </a:xfrm>
        </p:grpSpPr>
        <p:sp>
          <p:nvSpPr>
            <p:cNvPr id="547" name="Google Shape;547;p34"/>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548" name="Google Shape;548;p34"/>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549" name="Google Shape;549;p34"/>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2. Những lần quẹt diêm và mộng tưởng</a:t>
            </a:r>
            <a:endParaRPr sz="3000" b="1">
              <a:solidFill>
                <a:schemeClr val="dk1"/>
              </a:solidFill>
              <a:latin typeface="Times New Roman"/>
              <a:ea typeface="Times New Roman"/>
              <a:cs typeface="Times New Roman"/>
              <a:sym typeface="Times New Roman"/>
            </a:endParaRPr>
          </a:p>
        </p:txBody>
      </p:sp>
      <p:sp>
        <p:nvSpPr>
          <p:cNvPr id="550" name="Google Shape;550;p34"/>
          <p:cNvSpPr/>
          <p:nvPr/>
        </p:nvSpPr>
        <p:spPr>
          <a:xfrm>
            <a:off x="328093" y="1418000"/>
            <a:ext cx="3778884" cy="2862322"/>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5 lần quẹt diêm = 5 mộng tưởng đẹp đẽ hiện ra: 4 lần đầu: quẹt 1 lần; lần cuối: cả bao</a:t>
            </a:r>
            <a:endParaRPr sz="3600">
              <a:solidFill>
                <a:schemeClr val="dk1"/>
              </a:solidFill>
              <a:latin typeface="Times New Roman"/>
              <a:ea typeface="Times New Roman"/>
              <a:cs typeface="Times New Roman"/>
              <a:sym typeface="Times New Roman"/>
            </a:endParaRPr>
          </a:p>
        </p:txBody>
      </p:sp>
      <p:pic>
        <p:nvPicPr>
          <p:cNvPr id="551" name="Google Shape;551;p34" descr="Quet diem lan 1"/>
          <p:cNvPicPr preferRelativeResize="0"/>
          <p:nvPr/>
        </p:nvPicPr>
        <p:blipFill rotWithShape="1">
          <a:blip r:embed="rId3">
            <a:alphaModFix/>
          </a:blip>
          <a:srcRect/>
          <a:stretch/>
        </p:blipFill>
        <p:spPr>
          <a:xfrm>
            <a:off x="4252675" y="1443815"/>
            <a:ext cx="3497719" cy="2527910"/>
          </a:xfrm>
          <a:prstGeom prst="rect">
            <a:avLst/>
          </a:prstGeom>
          <a:noFill/>
          <a:ln>
            <a:noFill/>
          </a:ln>
        </p:spPr>
      </p:pic>
      <p:pic>
        <p:nvPicPr>
          <p:cNvPr id="552" name="Google Shape;552;p34" descr="Quet diem lan 2"/>
          <p:cNvPicPr preferRelativeResize="0"/>
          <p:nvPr/>
        </p:nvPicPr>
        <p:blipFill rotWithShape="1">
          <a:blip r:embed="rId4">
            <a:alphaModFix/>
          </a:blip>
          <a:srcRect l="1554" r="52432"/>
          <a:stretch/>
        </p:blipFill>
        <p:spPr>
          <a:xfrm>
            <a:off x="8085025" y="1440681"/>
            <a:ext cx="3710699" cy="2527910"/>
          </a:xfrm>
          <a:prstGeom prst="rect">
            <a:avLst/>
          </a:prstGeom>
          <a:noFill/>
          <a:ln>
            <a:noFill/>
          </a:ln>
        </p:spPr>
      </p:pic>
      <p:pic>
        <p:nvPicPr>
          <p:cNvPr id="553" name="Google Shape;553;p34" descr="Quet diem lan 3"/>
          <p:cNvPicPr preferRelativeResize="0"/>
          <p:nvPr/>
        </p:nvPicPr>
        <p:blipFill rotWithShape="1">
          <a:blip r:embed="rId5">
            <a:alphaModFix/>
          </a:blip>
          <a:srcRect/>
          <a:stretch/>
        </p:blipFill>
        <p:spPr>
          <a:xfrm>
            <a:off x="414407" y="4153363"/>
            <a:ext cx="3578905" cy="2451454"/>
          </a:xfrm>
          <a:prstGeom prst="rect">
            <a:avLst/>
          </a:prstGeom>
          <a:noFill/>
          <a:ln>
            <a:noFill/>
          </a:ln>
        </p:spPr>
      </p:pic>
      <p:pic>
        <p:nvPicPr>
          <p:cNvPr id="554" name="Google Shape;554;p34" descr="Quet diem lan 4"/>
          <p:cNvPicPr preferRelativeResize="0"/>
          <p:nvPr/>
        </p:nvPicPr>
        <p:blipFill rotWithShape="1">
          <a:blip r:embed="rId6">
            <a:alphaModFix/>
          </a:blip>
          <a:srcRect/>
          <a:stretch/>
        </p:blipFill>
        <p:spPr>
          <a:xfrm>
            <a:off x="4192507" y="4153364"/>
            <a:ext cx="3515707" cy="2451453"/>
          </a:xfrm>
          <a:prstGeom prst="rect">
            <a:avLst/>
          </a:prstGeom>
          <a:noFill/>
          <a:ln>
            <a:noFill/>
          </a:ln>
        </p:spPr>
      </p:pic>
      <p:pic>
        <p:nvPicPr>
          <p:cNvPr id="555" name="Google Shape;555;p34" descr="Quet diem lan 5"/>
          <p:cNvPicPr preferRelativeResize="0"/>
          <p:nvPr/>
        </p:nvPicPr>
        <p:blipFill rotWithShape="1">
          <a:blip r:embed="rId7">
            <a:alphaModFix/>
          </a:blip>
          <a:srcRect/>
          <a:stretch/>
        </p:blipFill>
        <p:spPr>
          <a:xfrm>
            <a:off x="8031245" y="4108668"/>
            <a:ext cx="3796797" cy="2496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500"/>
                                        <p:tgtEl>
                                          <p:spTgt spid="54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542"/>
                                        </p:tgtEl>
                                        <p:attrNameLst>
                                          <p:attrName>style.visibility</p:attrName>
                                        </p:attrNameLst>
                                      </p:cBhvr>
                                      <p:to>
                                        <p:strVal val="visible"/>
                                      </p:to>
                                    </p:set>
                                    <p:anim calcmode="lin" valueType="num">
                                      <p:cBhvr additive="base">
                                        <p:cTn id="14" dur="500"/>
                                        <p:tgtEl>
                                          <p:spTgt spid="542"/>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549"/>
                                        </p:tgtEl>
                                        <p:attrNameLst>
                                          <p:attrName>style.visibility</p:attrName>
                                        </p:attrNameLst>
                                      </p:cBhvr>
                                      <p:to>
                                        <p:strVal val="visible"/>
                                      </p:to>
                                    </p:set>
                                    <p:animEffect transition="in" filter="fade">
                                      <p:cBhvr>
                                        <p:cTn id="18" dur="700"/>
                                        <p:tgtEl>
                                          <p:spTgt spid="5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0"/>
                                        </p:tgtEl>
                                        <p:attrNameLst>
                                          <p:attrName>style.visibility</p:attrName>
                                        </p:attrNameLst>
                                      </p:cBhvr>
                                      <p:to>
                                        <p:strVal val="visible"/>
                                      </p:to>
                                    </p:set>
                                    <p:animEffect transition="in" filter="fade">
                                      <p:cBhvr>
                                        <p:cTn id="23" dur="500"/>
                                        <p:tgtEl>
                                          <p:spTgt spid="5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1"/>
                                        </p:tgtEl>
                                        <p:attrNameLst>
                                          <p:attrName>style.visibility</p:attrName>
                                        </p:attrNameLst>
                                      </p:cBhvr>
                                      <p:to>
                                        <p:strVal val="visible"/>
                                      </p:to>
                                    </p:set>
                                    <p:animEffect transition="in" filter="fade">
                                      <p:cBhvr>
                                        <p:cTn id="28" dur="500"/>
                                        <p:tgtEl>
                                          <p:spTgt spid="5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52"/>
                                        </p:tgtEl>
                                        <p:attrNameLst>
                                          <p:attrName>style.visibility</p:attrName>
                                        </p:attrNameLst>
                                      </p:cBhvr>
                                      <p:to>
                                        <p:strVal val="visible"/>
                                      </p:to>
                                    </p:set>
                                    <p:animEffect transition="in" filter="fade">
                                      <p:cBhvr>
                                        <p:cTn id="33" dur="500"/>
                                        <p:tgtEl>
                                          <p:spTgt spid="5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53"/>
                                        </p:tgtEl>
                                        <p:attrNameLst>
                                          <p:attrName>style.visibility</p:attrName>
                                        </p:attrNameLst>
                                      </p:cBhvr>
                                      <p:to>
                                        <p:strVal val="visible"/>
                                      </p:to>
                                    </p:set>
                                    <p:animEffect transition="in" filter="fade">
                                      <p:cBhvr>
                                        <p:cTn id="38" dur="500"/>
                                        <p:tgtEl>
                                          <p:spTgt spid="55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54"/>
                                        </p:tgtEl>
                                        <p:attrNameLst>
                                          <p:attrName>style.visibility</p:attrName>
                                        </p:attrNameLst>
                                      </p:cBhvr>
                                      <p:to>
                                        <p:strVal val="visible"/>
                                      </p:to>
                                    </p:set>
                                    <p:animEffect transition="in" filter="fade">
                                      <p:cBhvr>
                                        <p:cTn id="43" dur="500"/>
                                        <p:tgtEl>
                                          <p:spTgt spid="55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55"/>
                                        </p:tgtEl>
                                        <p:attrNameLst>
                                          <p:attrName>style.visibility</p:attrName>
                                        </p:attrNameLst>
                                      </p:cBhvr>
                                      <p:to>
                                        <p:strVal val="visible"/>
                                      </p:to>
                                    </p:set>
                                    <p:animEffect transition="in" filter="fade">
                                      <p:cBhvr>
                                        <p:cTn id="48"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35"/>
          <p:cNvSpPr txBox="1"/>
          <p:nvPr/>
        </p:nvSpPr>
        <p:spPr>
          <a:xfrm>
            <a:off x="2082188" y="5741268"/>
            <a:ext cx="987592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5: “Em quẹt tất cả những que diêm còn lại trong bao” 🡪 Níu giữ bà 🡪 Khát khao cháy bỏng 1 c/s tốt đẹp, hạnh phúc.</a:t>
            </a:r>
            <a:endParaRPr/>
          </a:p>
        </p:txBody>
      </p:sp>
      <p:pic>
        <p:nvPicPr>
          <p:cNvPr id="561" name="Google Shape;561;p35" descr="Quet diem lan 1"/>
          <p:cNvPicPr preferRelativeResize="0"/>
          <p:nvPr/>
        </p:nvPicPr>
        <p:blipFill rotWithShape="1">
          <a:blip r:embed="rId3">
            <a:alphaModFix/>
          </a:blip>
          <a:srcRect/>
          <a:stretch/>
        </p:blipFill>
        <p:spPr>
          <a:xfrm>
            <a:off x="2668525" y="158026"/>
            <a:ext cx="1711767" cy="1237147"/>
          </a:xfrm>
          <a:prstGeom prst="rect">
            <a:avLst/>
          </a:prstGeom>
          <a:noFill/>
          <a:ln>
            <a:noFill/>
          </a:ln>
        </p:spPr>
      </p:pic>
      <p:sp>
        <p:nvSpPr>
          <p:cNvPr id="562" name="Google Shape;562;p35"/>
          <p:cNvSpPr/>
          <p:nvPr/>
        </p:nvSpPr>
        <p:spPr>
          <a:xfrm>
            <a:off x="-191095" y="-539511"/>
            <a:ext cx="2643570" cy="2577128"/>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35"/>
          <p:cNvSpPr txBox="1"/>
          <p:nvPr/>
        </p:nvSpPr>
        <p:spPr>
          <a:xfrm>
            <a:off x="157158" y="316843"/>
            <a:ext cx="1902996" cy="86442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Lobster Two"/>
              <a:buNone/>
            </a:pPr>
            <a:r>
              <a:rPr lang="en-US" sz="2800" b="0" i="0" u="none" strike="noStrike" cap="none">
                <a:solidFill>
                  <a:srgbClr val="FF0000"/>
                </a:solidFill>
                <a:latin typeface="Times New Roman"/>
                <a:ea typeface="Times New Roman"/>
                <a:cs typeface="Times New Roman"/>
                <a:sym typeface="Times New Roman"/>
              </a:rPr>
              <a:t>YN 5 lần quẹt diêm</a:t>
            </a:r>
            <a:endParaRPr sz="2800" b="0" i="0" u="none" strike="noStrike" cap="none">
              <a:solidFill>
                <a:srgbClr val="FF0000"/>
              </a:solidFill>
              <a:latin typeface="Times New Roman"/>
              <a:ea typeface="Times New Roman"/>
              <a:cs typeface="Times New Roman"/>
              <a:sym typeface="Times New Roman"/>
            </a:endParaRPr>
          </a:p>
        </p:txBody>
      </p:sp>
      <p:sp>
        <p:nvSpPr>
          <p:cNvPr id="564" name="Google Shape;564;p35"/>
          <p:cNvSpPr txBox="1"/>
          <p:nvPr/>
        </p:nvSpPr>
        <p:spPr>
          <a:xfrm>
            <a:off x="4499365" y="141390"/>
            <a:ext cx="742823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1: “Ngồi trước lò sưởi lửa cháy vui mắt toả hơi nóng dịu dàng.” 🡪 Vì em đang rét, muốn được sưởi ấm.</a:t>
            </a:r>
            <a:endParaRPr sz="2800">
              <a:solidFill>
                <a:schemeClr val="dk1"/>
              </a:solidFill>
              <a:latin typeface="Times New Roman"/>
              <a:ea typeface="Times New Roman"/>
              <a:cs typeface="Times New Roman"/>
              <a:sym typeface="Times New Roman"/>
            </a:endParaRPr>
          </a:p>
        </p:txBody>
      </p:sp>
      <p:pic>
        <p:nvPicPr>
          <p:cNvPr id="565" name="Google Shape;565;p35" descr="Quet diem lan 2"/>
          <p:cNvPicPr preferRelativeResize="0"/>
          <p:nvPr/>
        </p:nvPicPr>
        <p:blipFill rotWithShape="1">
          <a:blip r:embed="rId4">
            <a:alphaModFix/>
          </a:blip>
          <a:srcRect l="1554" r="52432"/>
          <a:stretch/>
        </p:blipFill>
        <p:spPr>
          <a:xfrm>
            <a:off x="2082188" y="1587651"/>
            <a:ext cx="1711767" cy="1237147"/>
          </a:xfrm>
          <a:prstGeom prst="rect">
            <a:avLst/>
          </a:prstGeom>
          <a:noFill/>
          <a:ln>
            <a:noFill/>
          </a:ln>
        </p:spPr>
      </p:pic>
      <p:sp>
        <p:nvSpPr>
          <p:cNvPr id="566" name="Google Shape;566;p35"/>
          <p:cNvSpPr txBox="1"/>
          <p:nvPr/>
        </p:nvSpPr>
        <p:spPr>
          <a:xfrm>
            <a:off x="3877939" y="1726948"/>
            <a:ext cx="8049656"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2: “Bàn ăn, đồ quý giá, ngỗng quay…” 🡪 Vì em đang đói, muốn ăn (gần 12 giờ đêm rồi).</a:t>
            </a:r>
            <a:endParaRPr sz="2000">
              <a:solidFill>
                <a:schemeClr val="dk1"/>
              </a:solidFill>
              <a:latin typeface="Times New Roman"/>
              <a:ea typeface="Times New Roman"/>
              <a:cs typeface="Times New Roman"/>
              <a:sym typeface="Times New Roman"/>
            </a:endParaRPr>
          </a:p>
        </p:txBody>
      </p:sp>
      <p:pic>
        <p:nvPicPr>
          <p:cNvPr id="567" name="Google Shape;567;p35" descr="Quet diem lan 3"/>
          <p:cNvPicPr preferRelativeResize="0"/>
          <p:nvPr/>
        </p:nvPicPr>
        <p:blipFill rotWithShape="1">
          <a:blip r:embed="rId5">
            <a:alphaModFix/>
          </a:blip>
          <a:srcRect/>
          <a:stretch/>
        </p:blipFill>
        <p:spPr>
          <a:xfrm>
            <a:off x="1515609" y="2936474"/>
            <a:ext cx="1705469" cy="1237147"/>
          </a:xfrm>
          <a:prstGeom prst="rect">
            <a:avLst/>
          </a:prstGeom>
          <a:noFill/>
          <a:ln>
            <a:noFill/>
          </a:ln>
        </p:spPr>
      </p:pic>
      <p:sp>
        <p:nvSpPr>
          <p:cNvPr id="568" name="Google Shape;568;p35"/>
          <p:cNvSpPr txBox="1"/>
          <p:nvPr/>
        </p:nvSpPr>
        <p:spPr>
          <a:xfrm>
            <a:off x="3335219" y="3074506"/>
            <a:ext cx="8592376"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3: “Cây thông Noel, ngọn nến sáng rực, lấp lánh…” 🡪 Em muốn được đón niềm vui, hi vọng vào năm mới.</a:t>
            </a:r>
            <a:endParaRPr sz="2000">
              <a:solidFill>
                <a:schemeClr val="dk1"/>
              </a:solidFill>
              <a:latin typeface="Times New Roman"/>
              <a:ea typeface="Times New Roman"/>
              <a:cs typeface="Times New Roman"/>
              <a:sym typeface="Times New Roman"/>
            </a:endParaRPr>
          </a:p>
        </p:txBody>
      </p:sp>
      <p:pic>
        <p:nvPicPr>
          <p:cNvPr id="569" name="Google Shape;569;p35" descr="Quet diem lan 4"/>
          <p:cNvPicPr preferRelativeResize="0"/>
          <p:nvPr/>
        </p:nvPicPr>
        <p:blipFill rotWithShape="1">
          <a:blip r:embed="rId6">
            <a:alphaModFix/>
          </a:blip>
          <a:srcRect/>
          <a:stretch/>
        </p:blipFill>
        <p:spPr>
          <a:xfrm>
            <a:off x="1130690" y="4294775"/>
            <a:ext cx="1705468" cy="1237147"/>
          </a:xfrm>
          <a:prstGeom prst="rect">
            <a:avLst/>
          </a:prstGeom>
          <a:noFill/>
          <a:ln>
            <a:noFill/>
          </a:ln>
        </p:spPr>
      </p:pic>
      <p:sp>
        <p:nvSpPr>
          <p:cNvPr id="570" name="Google Shape;570;p35"/>
          <p:cNvSpPr txBox="1"/>
          <p:nvPr/>
        </p:nvSpPr>
        <p:spPr>
          <a:xfrm>
            <a:off x="2938071" y="4480391"/>
            <a:ext cx="8989524"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4: “Thấy bà nội hiện về đang mỉm cười với em” 🡪 Vì em khao khát tình yêu thương</a:t>
            </a:r>
            <a:endParaRPr sz="2000">
              <a:solidFill>
                <a:schemeClr val="dk1"/>
              </a:solidFill>
              <a:latin typeface="Times New Roman"/>
              <a:ea typeface="Times New Roman"/>
              <a:cs typeface="Times New Roman"/>
              <a:sym typeface="Times New Roman"/>
            </a:endParaRPr>
          </a:p>
        </p:txBody>
      </p:sp>
      <p:pic>
        <p:nvPicPr>
          <p:cNvPr id="571" name="Google Shape;571;p35" descr="Quet diem lan 5"/>
          <p:cNvPicPr preferRelativeResize="0"/>
          <p:nvPr/>
        </p:nvPicPr>
        <p:blipFill rotWithShape="1">
          <a:blip r:embed="rId7">
            <a:alphaModFix/>
          </a:blip>
          <a:srcRect/>
          <a:stretch/>
        </p:blipFill>
        <p:spPr>
          <a:xfrm>
            <a:off x="277956" y="5615577"/>
            <a:ext cx="1705468" cy="1121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par>
                                <p:cTn id="8" presetID="10" presetClass="entr" presetSubtype="0" fill="hold" nodeType="withEffect">
                                  <p:stCondLst>
                                    <p:cond delay="0"/>
                                  </p:stCondLst>
                                  <p:childTnLst>
                                    <p:set>
                                      <p:cBhvr>
                                        <p:cTn id="9" dur="1" fill="hold">
                                          <p:stCondLst>
                                            <p:cond delay="0"/>
                                          </p:stCondLst>
                                        </p:cTn>
                                        <p:tgtEl>
                                          <p:spTgt spid="562"/>
                                        </p:tgtEl>
                                        <p:attrNameLst>
                                          <p:attrName>style.visibility</p:attrName>
                                        </p:attrNameLst>
                                      </p:cBhvr>
                                      <p:to>
                                        <p:strVal val="visible"/>
                                      </p:to>
                                    </p:set>
                                    <p:animEffect transition="in" filter="fade">
                                      <p:cBhvr>
                                        <p:cTn id="10" dur="500"/>
                                        <p:tgtEl>
                                          <p:spTgt spid="5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1"/>
                                        </p:tgtEl>
                                        <p:attrNameLst>
                                          <p:attrName>style.visibility</p:attrName>
                                        </p:attrNameLst>
                                      </p:cBhvr>
                                      <p:to>
                                        <p:strVal val="visible"/>
                                      </p:to>
                                    </p:set>
                                    <p:animEffect transition="in" filter="fade">
                                      <p:cBhvr>
                                        <p:cTn id="15" dur="500"/>
                                        <p:tgtEl>
                                          <p:spTgt spid="561"/>
                                        </p:tgtEl>
                                      </p:cBhvr>
                                    </p:animEffect>
                                  </p:childTnLst>
                                </p:cTn>
                              </p:par>
                              <p:par>
                                <p:cTn id="16" presetID="10" presetClass="entr" presetSubtype="0" fill="hold" nodeType="withEffect">
                                  <p:stCondLst>
                                    <p:cond delay="0"/>
                                  </p:stCondLst>
                                  <p:childTnLst>
                                    <p:set>
                                      <p:cBhvr>
                                        <p:cTn id="17" dur="1" fill="hold">
                                          <p:stCondLst>
                                            <p:cond delay="0"/>
                                          </p:stCondLst>
                                        </p:cTn>
                                        <p:tgtEl>
                                          <p:spTgt spid="564"/>
                                        </p:tgtEl>
                                        <p:attrNameLst>
                                          <p:attrName>style.visibility</p:attrName>
                                        </p:attrNameLst>
                                      </p:cBhvr>
                                      <p:to>
                                        <p:strVal val="visible"/>
                                      </p:to>
                                    </p:set>
                                    <p:animEffect transition="in" filter="fade">
                                      <p:cBhvr>
                                        <p:cTn id="18" dur="500"/>
                                        <p:tgtEl>
                                          <p:spTgt spid="5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5"/>
                                        </p:tgtEl>
                                        <p:attrNameLst>
                                          <p:attrName>style.visibility</p:attrName>
                                        </p:attrNameLst>
                                      </p:cBhvr>
                                      <p:to>
                                        <p:strVal val="visible"/>
                                      </p:to>
                                    </p:set>
                                    <p:animEffect transition="in" filter="fade">
                                      <p:cBhvr>
                                        <p:cTn id="23" dur="500"/>
                                        <p:tgtEl>
                                          <p:spTgt spid="565"/>
                                        </p:tgtEl>
                                      </p:cBhvr>
                                    </p:animEffect>
                                  </p:childTnLst>
                                </p:cTn>
                              </p:par>
                              <p:par>
                                <p:cTn id="24" presetID="10" presetClass="entr" presetSubtype="0" fill="hold" nodeType="withEffect">
                                  <p:stCondLst>
                                    <p:cond delay="0"/>
                                  </p:stCondLst>
                                  <p:childTnLst>
                                    <p:set>
                                      <p:cBhvr>
                                        <p:cTn id="25" dur="1" fill="hold">
                                          <p:stCondLst>
                                            <p:cond delay="0"/>
                                          </p:stCondLst>
                                        </p:cTn>
                                        <p:tgtEl>
                                          <p:spTgt spid="566"/>
                                        </p:tgtEl>
                                        <p:attrNameLst>
                                          <p:attrName>style.visibility</p:attrName>
                                        </p:attrNameLst>
                                      </p:cBhvr>
                                      <p:to>
                                        <p:strVal val="visible"/>
                                      </p:to>
                                    </p:set>
                                    <p:animEffect transition="in" filter="fade">
                                      <p:cBhvr>
                                        <p:cTn id="26" dur="500"/>
                                        <p:tgtEl>
                                          <p:spTgt spid="5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67"/>
                                        </p:tgtEl>
                                        <p:attrNameLst>
                                          <p:attrName>style.visibility</p:attrName>
                                        </p:attrNameLst>
                                      </p:cBhvr>
                                      <p:to>
                                        <p:strVal val="visible"/>
                                      </p:to>
                                    </p:set>
                                    <p:animEffect transition="in" filter="fade">
                                      <p:cBhvr>
                                        <p:cTn id="31" dur="500"/>
                                        <p:tgtEl>
                                          <p:spTgt spid="567"/>
                                        </p:tgtEl>
                                      </p:cBhvr>
                                    </p:animEffect>
                                  </p:childTnLst>
                                </p:cTn>
                              </p:par>
                              <p:par>
                                <p:cTn id="32" presetID="10" presetClass="entr" presetSubtype="0" fill="hold" nodeType="withEffect">
                                  <p:stCondLst>
                                    <p:cond delay="0"/>
                                  </p:stCondLst>
                                  <p:childTnLst>
                                    <p:set>
                                      <p:cBhvr>
                                        <p:cTn id="33" dur="1" fill="hold">
                                          <p:stCondLst>
                                            <p:cond delay="0"/>
                                          </p:stCondLst>
                                        </p:cTn>
                                        <p:tgtEl>
                                          <p:spTgt spid="568"/>
                                        </p:tgtEl>
                                        <p:attrNameLst>
                                          <p:attrName>style.visibility</p:attrName>
                                        </p:attrNameLst>
                                      </p:cBhvr>
                                      <p:to>
                                        <p:strVal val="visible"/>
                                      </p:to>
                                    </p:set>
                                    <p:animEffect transition="in" filter="fade">
                                      <p:cBhvr>
                                        <p:cTn id="34" dur="500"/>
                                        <p:tgtEl>
                                          <p:spTgt spid="5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9"/>
                                        </p:tgtEl>
                                        <p:attrNameLst>
                                          <p:attrName>style.visibility</p:attrName>
                                        </p:attrNameLst>
                                      </p:cBhvr>
                                      <p:to>
                                        <p:strVal val="visible"/>
                                      </p:to>
                                    </p:set>
                                    <p:animEffect transition="in" filter="fade">
                                      <p:cBhvr>
                                        <p:cTn id="39" dur="500"/>
                                        <p:tgtEl>
                                          <p:spTgt spid="569"/>
                                        </p:tgtEl>
                                      </p:cBhvr>
                                    </p:animEffect>
                                  </p:childTnLst>
                                </p:cTn>
                              </p:par>
                              <p:par>
                                <p:cTn id="40" presetID="10" presetClass="entr" presetSubtype="0" fill="hold" nodeType="withEffect">
                                  <p:stCondLst>
                                    <p:cond delay="0"/>
                                  </p:stCondLst>
                                  <p:childTnLst>
                                    <p:set>
                                      <p:cBhvr>
                                        <p:cTn id="41" dur="1" fill="hold">
                                          <p:stCondLst>
                                            <p:cond delay="0"/>
                                          </p:stCondLst>
                                        </p:cTn>
                                        <p:tgtEl>
                                          <p:spTgt spid="570"/>
                                        </p:tgtEl>
                                        <p:attrNameLst>
                                          <p:attrName>style.visibility</p:attrName>
                                        </p:attrNameLst>
                                      </p:cBhvr>
                                      <p:to>
                                        <p:strVal val="visible"/>
                                      </p:to>
                                    </p:set>
                                    <p:animEffect transition="in" filter="fade">
                                      <p:cBhvr>
                                        <p:cTn id="42" dur="500"/>
                                        <p:tgtEl>
                                          <p:spTgt spid="5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1"/>
                                        </p:tgtEl>
                                        <p:attrNameLst>
                                          <p:attrName>style.visibility</p:attrName>
                                        </p:attrNameLst>
                                      </p:cBhvr>
                                      <p:to>
                                        <p:strVal val="visible"/>
                                      </p:to>
                                    </p:set>
                                    <p:animEffect transition="in" filter="fade">
                                      <p:cBhvr>
                                        <p:cTn id="47" dur="500"/>
                                        <p:tgtEl>
                                          <p:spTgt spid="571"/>
                                        </p:tgtEl>
                                      </p:cBhvr>
                                    </p:animEffect>
                                  </p:childTnLst>
                                </p:cTn>
                              </p:par>
                              <p:par>
                                <p:cTn id="48" presetID="10" presetClass="entr" presetSubtype="0" fill="hold" nodeType="withEffect">
                                  <p:stCondLst>
                                    <p:cond delay="0"/>
                                  </p:stCondLst>
                                  <p:childTnLst>
                                    <p:set>
                                      <p:cBhvr>
                                        <p:cTn id="49" dur="1" fill="hold">
                                          <p:stCondLst>
                                            <p:cond delay="0"/>
                                          </p:stCondLst>
                                        </p:cTn>
                                        <p:tgtEl>
                                          <p:spTgt spid="560"/>
                                        </p:tgtEl>
                                        <p:attrNameLst>
                                          <p:attrName>style.visibility</p:attrName>
                                        </p:attrNameLst>
                                      </p:cBhvr>
                                      <p:to>
                                        <p:strVal val="visible"/>
                                      </p:to>
                                    </p:set>
                                    <p:animEffect transition="in" filter="fade">
                                      <p:cBhvr>
                                        <p:cTn id="50"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6"/>
          <p:cNvPicPr preferRelativeResize="0">
            <a:picLocks noGrp="1"/>
          </p:cNvPicPr>
          <p:nvPr>
            <p:ph type="pic" idx="2"/>
          </p:nvPr>
        </p:nvPicPr>
        <p:blipFill rotWithShape="1">
          <a:blip r:embed="rId3">
            <a:alphaModFix/>
          </a:blip>
          <a:srcRect l="-2092" t="19322" r="14317" b="3950"/>
          <a:stretch/>
        </p:blipFill>
        <p:spPr>
          <a:xfrm>
            <a:off x="-753029" y="2238053"/>
            <a:ext cx="5333925" cy="5116529"/>
          </a:xfrm>
          <a:prstGeom prst="rect">
            <a:avLst/>
          </a:prstGeom>
          <a:solidFill>
            <a:srgbClr val="CCCCCC"/>
          </a:solidFill>
          <a:ln>
            <a:noFill/>
          </a:ln>
        </p:spPr>
      </p:pic>
      <p:sp>
        <p:nvSpPr>
          <p:cNvPr id="578" name="Google Shape;578;p36"/>
          <p:cNvSpPr txBox="1"/>
          <p:nvPr/>
        </p:nvSpPr>
        <p:spPr>
          <a:xfrm>
            <a:off x="1247145" y="71831"/>
            <a:ext cx="9694235" cy="2365969"/>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4400">
                <a:solidFill>
                  <a:srgbClr val="FF0000"/>
                </a:solidFill>
                <a:latin typeface="Times New Roman"/>
                <a:ea typeface="Times New Roman"/>
                <a:cs typeface="Times New Roman"/>
                <a:sym typeface="Times New Roman"/>
              </a:rPr>
              <a:t>Các mộng tưởng diễn ra theo trình tự hợp lí (phù hợp với tâm lí tuổi thơ và hoàn cảnh thực tế của em)</a:t>
            </a:r>
            <a:endParaRPr sz="3600">
              <a:solidFill>
                <a:srgbClr val="FF0000"/>
              </a:solidFill>
              <a:latin typeface="Times New Roman"/>
              <a:ea typeface="Times New Roman"/>
              <a:cs typeface="Times New Roman"/>
              <a:sym typeface="Times New Roman"/>
            </a:endParaRPr>
          </a:p>
        </p:txBody>
      </p:sp>
      <p:grpSp>
        <p:nvGrpSpPr>
          <p:cNvPr id="579" name="Google Shape;579;p36"/>
          <p:cNvGrpSpPr/>
          <p:nvPr/>
        </p:nvGrpSpPr>
        <p:grpSpPr>
          <a:xfrm>
            <a:off x="5029200" y="2327286"/>
            <a:ext cx="6879265" cy="1015663"/>
            <a:chOff x="5410199" y="719518"/>
            <a:chExt cx="7213127" cy="1015663"/>
          </a:xfrm>
        </p:grpSpPr>
        <p:sp>
          <p:nvSpPr>
            <p:cNvPr id="580" name="Google Shape;580;p36"/>
            <p:cNvSpPr/>
            <p:nvPr/>
          </p:nvSpPr>
          <p:spPr>
            <a:xfrm>
              <a:off x="5410199" y="719518"/>
              <a:ext cx="7213127" cy="1015663"/>
            </a:xfrm>
            <a:prstGeom prst="homePlate">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81" name="Google Shape;581;p36"/>
            <p:cNvSpPr txBox="1"/>
            <p:nvPr/>
          </p:nvSpPr>
          <p:spPr>
            <a:xfrm>
              <a:off x="5619923" y="931701"/>
              <a:ext cx="5464899" cy="7160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ấm no (Lần 1 – 2)</a:t>
              </a:r>
              <a:endParaRPr sz="2800" b="0" i="0" u="none" strike="noStrike" cap="none">
                <a:solidFill>
                  <a:srgbClr val="000000"/>
                </a:solidFill>
                <a:latin typeface="Times New Roman"/>
                <a:ea typeface="Times New Roman"/>
                <a:cs typeface="Times New Roman"/>
                <a:sym typeface="Times New Roman"/>
              </a:endParaRPr>
            </a:p>
          </p:txBody>
        </p:sp>
      </p:grpSp>
      <p:grpSp>
        <p:nvGrpSpPr>
          <p:cNvPr id="582" name="Google Shape;582;p36"/>
          <p:cNvGrpSpPr/>
          <p:nvPr/>
        </p:nvGrpSpPr>
        <p:grpSpPr>
          <a:xfrm>
            <a:off x="5029201" y="3745611"/>
            <a:ext cx="6879265" cy="1211573"/>
            <a:chOff x="5410199" y="684474"/>
            <a:chExt cx="7213127" cy="1211573"/>
          </a:xfrm>
        </p:grpSpPr>
        <p:sp>
          <p:nvSpPr>
            <p:cNvPr id="583" name="Google Shape;583;p36"/>
            <p:cNvSpPr/>
            <p:nvPr/>
          </p:nvSpPr>
          <p:spPr>
            <a:xfrm>
              <a:off x="5410199" y="719518"/>
              <a:ext cx="7213127" cy="1015663"/>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84" name="Google Shape;584;p36"/>
            <p:cNvSpPr txBox="1"/>
            <p:nvPr/>
          </p:nvSpPr>
          <p:spPr>
            <a:xfrm>
              <a:off x="5531012" y="684474"/>
              <a:ext cx="6501439" cy="121157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sum vầy, hạnh phúc bên gia đình (Lần 3)</a:t>
              </a:r>
              <a:endParaRPr sz="2800" b="0" i="0" u="none" strike="noStrike" cap="none">
                <a:solidFill>
                  <a:srgbClr val="000000"/>
                </a:solidFill>
                <a:latin typeface="Times New Roman"/>
                <a:ea typeface="Times New Roman"/>
                <a:cs typeface="Times New Roman"/>
                <a:sym typeface="Times New Roman"/>
              </a:endParaRPr>
            </a:p>
          </p:txBody>
        </p:sp>
      </p:grpSp>
      <p:grpSp>
        <p:nvGrpSpPr>
          <p:cNvPr id="585" name="Google Shape;585;p36"/>
          <p:cNvGrpSpPr/>
          <p:nvPr/>
        </p:nvGrpSpPr>
        <p:grpSpPr>
          <a:xfrm>
            <a:off x="5029200" y="5234024"/>
            <a:ext cx="6879265" cy="1211573"/>
            <a:chOff x="5410199" y="684474"/>
            <a:chExt cx="7213127" cy="1211573"/>
          </a:xfrm>
        </p:grpSpPr>
        <p:sp>
          <p:nvSpPr>
            <p:cNvPr id="586" name="Google Shape;586;p36"/>
            <p:cNvSpPr/>
            <p:nvPr/>
          </p:nvSpPr>
          <p:spPr>
            <a:xfrm>
              <a:off x="5410199" y="719518"/>
              <a:ext cx="7213127" cy="1015663"/>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87" name="Google Shape;587;p36"/>
            <p:cNvSpPr txBox="1"/>
            <p:nvPr/>
          </p:nvSpPr>
          <p:spPr>
            <a:xfrm>
              <a:off x="5531012" y="684474"/>
              <a:ext cx="6794961" cy="121157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vui chơi, sống trong tình yêu thương (Lần 4 - 5)</a:t>
              </a:r>
              <a:endParaRPr sz="2800" b="0" i="0" u="none" strike="noStrike" cap="none">
                <a:solidFill>
                  <a:srgbClr val="000000"/>
                </a:solidFill>
                <a:latin typeface="Times New Roman"/>
                <a:ea typeface="Times New Roman"/>
                <a:cs typeface="Times New Roman"/>
                <a:sym typeface="Times New Roman"/>
              </a:endParaRPr>
            </a:p>
          </p:txBody>
        </p:sp>
      </p:grpSp>
      <p:grpSp>
        <p:nvGrpSpPr>
          <p:cNvPr id="588" name="Google Shape;588;p36"/>
          <p:cNvGrpSpPr/>
          <p:nvPr/>
        </p:nvGrpSpPr>
        <p:grpSpPr>
          <a:xfrm>
            <a:off x="10161270" y="2342020"/>
            <a:ext cx="1013547" cy="1015664"/>
            <a:chOff x="6096000" y="535709"/>
            <a:chExt cx="5561715" cy="6322291"/>
          </a:xfrm>
        </p:grpSpPr>
        <p:pic>
          <p:nvPicPr>
            <p:cNvPr id="589" name="Google Shape;589;p36"/>
            <p:cNvPicPr preferRelativeResize="0"/>
            <p:nvPr/>
          </p:nvPicPr>
          <p:blipFill rotWithShape="1">
            <a:blip r:embed="rId4">
              <a:alphaModFix/>
            </a:blip>
            <a:srcRect l="32303" t="27463" r="26009" b="25149"/>
            <a:stretch/>
          </p:blipFill>
          <p:spPr>
            <a:xfrm>
              <a:off x="6096000" y="535709"/>
              <a:ext cx="5561715" cy="6322291"/>
            </a:xfrm>
            <a:prstGeom prst="rect">
              <a:avLst/>
            </a:prstGeom>
            <a:noFill/>
            <a:ln>
              <a:noFill/>
            </a:ln>
          </p:spPr>
        </p:pic>
        <p:sp>
          <p:nvSpPr>
            <p:cNvPr id="590" name="Google Shape;590;p36"/>
            <p:cNvSpPr/>
            <p:nvPr/>
          </p:nvSpPr>
          <p:spPr>
            <a:xfrm>
              <a:off x="6825673" y="2740276"/>
              <a:ext cx="2336845" cy="2201178"/>
            </a:xfrm>
            <a:custGeom>
              <a:avLst/>
              <a:gdLst/>
              <a:ahLst/>
              <a:cxnLst/>
              <a:rect l="l" t="t" r="r" b="b"/>
              <a:pathLst>
                <a:path w="2336845" h="2201178" extrusionOk="0">
                  <a:moveTo>
                    <a:pt x="905164" y="2923"/>
                  </a:moveTo>
                  <a:cubicBezTo>
                    <a:pt x="860522" y="-4774"/>
                    <a:pt x="757025" y="4281"/>
                    <a:pt x="683491" y="12160"/>
                  </a:cubicBezTo>
                  <a:cubicBezTo>
                    <a:pt x="669801" y="13627"/>
                    <a:pt x="659330" y="25519"/>
                    <a:pt x="646546" y="30632"/>
                  </a:cubicBezTo>
                  <a:cubicBezTo>
                    <a:pt x="585905" y="54888"/>
                    <a:pt x="588529" y="43399"/>
                    <a:pt x="526473" y="76814"/>
                  </a:cubicBezTo>
                  <a:cubicBezTo>
                    <a:pt x="427182" y="130279"/>
                    <a:pt x="506172" y="92605"/>
                    <a:pt x="443346" y="141469"/>
                  </a:cubicBezTo>
                  <a:cubicBezTo>
                    <a:pt x="425821" y="155099"/>
                    <a:pt x="405688" y="165093"/>
                    <a:pt x="387927" y="178414"/>
                  </a:cubicBezTo>
                  <a:cubicBezTo>
                    <a:pt x="368690" y="192842"/>
                    <a:pt x="353128" y="212224"/>
                    <a:pt x="332509" y="224596"/>
                  </a:cubicBezTo>
                  <a:cubicBezTo>
                    <a:pt x="321624" y="231127"/>
                    <a:pt x="307607" y="229818"/>
                    <a:pt x="295564" y="233832"/>
                  </a:cubicBezTo>
                  <a:cubicBezTo>
                    <a:pt x="279835" y="239075"/>
                    <a:pt x="264776" y="246147"/>
                    <a:pt x="249382" y="252305"/>
                  </a:cubicBezTo>
                  <a:cubicBezTo>
                    <a:pt x="240146" y="261541"/>
                    <a:pt x="232541" y="272768"/>
                    <a:pt x="221673" y="280014"/>
                  </a:cubicBezTo>
                  <a:cubicBezTo>
                    <a:pt x="213572" y="285414"/>
                    <a:pt x="201443" y="283017"/>
                    <a:pt x="193964" y="289250"/>
                  </a:cubicBezTo>
                  <a:cubicBezTo>
                    <a:pt x="182138" y="299105"/>
                    <a:pt x="176273" y="314508"/>
                    <a:pt x="166255" y="326196"/>
                  </a:cubicBezTo>
                  <a:cubicBezTo>
                    <a:pt x="157754" y="336114"/>
                    <a:pt x="145559" y="342885"/>
                    <a:pt x="138546" y="353905"/>
                  </a:cubicBezTo>
                  <a:cubicBezTo>
                    <a:pt x="113045" y="393978"/>
                    <a:pt x="85250" y="469733"/>
                    <a:pt x="64655" y="510923"/>
                  </a:cubicBezTo>
                  <a:cubicBezTo>
                    <a:pt x="59691" y="520852"/>
                    <a:pt x="52340" y="529396"/>
                    <a:pt x="46182" y="538632"/>
                  </a:cubicBezTo>
                  <a:cubicBezTo>
                    <a:pt x="40024" y="563262"/>
                    <a:pt x="39063" y="589815"/>
                    <a:pt x="27709" y="612523"/>
                  </a:cubicBezTo>
                  <a:cubicBezTo>
                    <a:pt x="3560" y="660823"/>
                    <a:pt x="12577" y="636111"/>
                    <a:pt x="0" y="686414"/>
                  </a:cubicBezTo>
                  <a:cubicBezTo>
                    <a:pt x="3079" y="812644"/>
                    <a:pt x="3980" y="938947"/>
                    <a:pt x="9237" y="1065105"/>
                  </a:cubicBezTo>
                  <a:cubicBezTo>
                    <a:pt x="10490" y="1095170"/>
                    <a:pt x="24040" y="1153989"/>
                    <a:pt x="27709" y="1185178"/>
                  </a:cubicBezTo>
                  <a:cubicBezTo>
                    <a:pt x="31748" y="1219508"/>
                    <a:pt x="40816" y="1368410"/>
                    <a:pt x="55418" y="1397614"/>
                  </a:cubicBezTo>
                  <a:lnTo>
                    <a:pt x="73891" y="1434560"/>
                  </a:lnTo>
                  <a:cubicBezTo>
                    <a:pt x="90703" y="1569059"/>
                    <a:pt x="71229" y="1452513"/>
                    <a:pt x="101600" y="1563869"/>
                  </a:cubicBezTo>
                  <a:cubicBezTo>
                    <a:pt x="107921" y="1587046"/>
                    <a:pt x="108866" y="1615345"/>
                    <a:pt x="120073" y="1637760"/>
                  </a:cubicBezTo>
                  <a:cubicBezTo>
                    <a:pt x="125037" y="1647689"/>
                    <a:pt x="131778" y="1656670"/>
                    <a:pt x="138546" y="1665469"/>
                  </a:cubicBezTo>
                  <a:cubicBezTo>
                    <a:pt x="162586" y="1696720"/>
                    <a:pt x="187574" y="1727232"/>
                    <a:pt x="212437" y="1757832"/>
                  </a:cubicBezTo>
                  <a:cubicBezTo>
                    <a:pt x="324191" y="1895376"/>
                    <a:pt x="202196" y="1746454"/>
                    <a:pt x="295564" y="1850196"/>
                  </a:cubicBezTo>
                  <a:cubicBezTo>
                    <a:pt x="359510" y="1921247"/>
                    <a:pt x="316818" y="1888995"/>
                    <a:pt x="369455" y="1924087"/>
                  </a:cubicBezTo>
                  <a:cubicBezTo>
                    <a:pt x="384993" y="1970701"/>
                    <a:pt x="367408" y="1936847"/>
                    <a:pt x="406400" y="1970269"/>
                  </a:cubicBezTo>
                  <a:cubicBezTo>
                    <a:pt x="419623" y="1981603"/>
                    <a:pt x="429413" y="1996764"/>
                    <a:pt x="443346" y="2007214"/>
                  </a:cubicBezTo>
                  <a:cubicBezTo>
                    <a:pt x="457012" y="2017463"/>
                    <a:pt x="513396" y="2039405"/>
                    <a:pt x="526473" y="2044160"/>
                  </a:cubicBezTo>
                  <a:cubicBezTo>
                    <a:pt x="544773" y="2050814"/>
                    <a:pt x="563418" y="2056474"/>
                    <a:pt x="581891" y="2062632"/>
                  </a:cubicBezTo>
                  <a:cubicBezTo>
                    <a:pt x="591127" y="2065711"/>
                    <a:pt x="599904" y="2070988"/>
                    <a:pt x="609600" y="2071869"/>
                  </a:cubicBezTo>
                  <a:lnTo>
                    <a:pt x="711200" y="2081105"/>
                  </a:lnTo>
                  <a:lnTo>
                    <a:pt x="757382" y="2090341"/>
                  </a:lnTo>
                  <a:cubicBezTo>
                    <a:pt x="775807" y="2093691"/>
                    <a:pt x="794862" y="2094197"/>
                    <a:pt x="812800" y="2099578"/>
                  </a:cubicBezTo>
                  <a:cubicBezTo>
                    <a:pt x="825988" y="2103534"/>
                    <a:pt x="837090" y="2112626"/>
                    <a:pt x="849746" y="2118050"/>
                  </a:cubicBezTo>
                  <a:cubicBezTo>
                    <a:pt x="873899" y="2128401"/>
                    <a:pt x="888347" y="2128707"/>
                    <a:pt x="914400" y="2136523"/>
                  </a:cubicBezTo>
                  <a:cubicBezTo>
                    <a:pt x="933051" y="2142118"/>
                    <a:pt x="951345" y="2148838"/>
                    <a:pt x="969818" y="2154996"/>
                  </a:cubicBezTo>
                  <a:cubicBezTo>
                    <a:pt x="979054" y="2158075"/>
                    <a:pt x="988487" y="2160616"/>
                    <a:pt x="997527" y="2164232"/>
                  </a:cubicBezTo>
                  <a:cubicBezTo>
                    <a:pt x="1012921" y="2170390"/>
                    <a:pt x="1027624" y="2178684"/>
                    <a:pt x="1043709" y="2182705"/>
                  </a:cubicBezTo>
                  <a:cubicBezTo>
                    <a:pt x="1064829" y="2187985"/>
                    <a:pt x="1086945" y="2188047"/>
                    <a:pt x="1108364" y="2191941"/>
                  </a:cubicBezTo>
                  <a:cubicBezTo>
                    <a:pt x="1120853" y="2194212"/>
                    <a:pt x="1132994" y="2198099"/>
                    <a:pt x="1145309" y="2201178"/>
                  </a:cubicBezTo>
                  <a:cubicBezTo>
                    <a:pt x="1277697" y="2198099"/>
                    <a:pt x="1410307" y="2200201"/>
                    <a:pt x="1542473" y="2191941"/>
                  </a:cubicBezTo>
                  <a:cubicBezTo>
                    <a:pt x="1559020" y="2190907"/>
                    <a:pt x="1572926" y="2178712"/>
                    <a:pt x="1588655" y="2173469"/>
                  </a:cubicBezTo>
                  <a:cubicBezTo>
                    <a:pt x="1600698" y="2169455"/>
                    <a:pt x="1613557" y="2168246"/>
                    <a:pt x="1625600" y="2164232"/>
                  </a:cubicBezTo>
                  <a:cubicBezTo>
                    <a:pt x="1641329" y="2158989"/>
                    <a:pt x="1656258" y="2151582"/>
                    <a:pt x="1671782" y="2145760"/>
                  </a:cubicBezTo>
                  <a:cubicBezTo>
                    <a:pt x="1680898" y="2142341"/>
                    <a:pt x="1690255" y="2139602"/>
                    <a:pt x="1699491" y="2136523"/>
                  </a:cubicBezTo>
                  <a:cubicBezTo>
                    <a:pt x="1788919" y="2069453"/>
                    <a:pt x="1675153" y="2148692"/>
                    <a:pt x="1791855" y="2090341"/>
                  </a:cubicBezTo>
                  <a:cubicBezTo>
                    <a:pt x="1817834" y="2077352"/>
                    <a:pt x="1841579" y="2060272"/>
                    <a:pt x="1865746" y="2044160"/>
                  </a:cubicBezTo>
                  <a:cubicBezTo>
                    <a:pt x="1874982" y="2038002"/>
                    <a:pt x="1883526" y="2030652"/>
                    <a:pt x="1893455" y="2025687"/>
                  </a:cubicBezTo>
                  <a:cubicBezTo>
                    <a:pt x="1902163" y="2021333"/>
                    <a:pt x="1912215" y="2020285"/>
                    <a:pt x="1921164" y="2016450"/>
                  </a:cubicBezTo>
                  <a:cubicBezTo>
                    <a:pt x="1933819" y="2011026"/>
                    <a:pt x="1945794" y="2004135"/>
                    <a:pt x="1958109" y="1997978"/>
                  </a:cubicBezTo>
                  <a:cubicBezTo>
                    <a:pt x="2048073" y="1908014"/>
                    <a:pt x="1909551" y="2039259"/>
                    <a:pt x="2032000" y="1951796"/>
                  </a:cubicBezTo>
                  <a:cubicBezTo>
                    <a:pt x="2041033" y="1945344"/>
                    <a:pt x="2042624" y="1931936"/>
                    <a:pt x="2050473" y="1924087"/>
                  </a:cubicBezTo>
                  <a:cubicBezTo>
                    <a:pt x="2058322" y="1916238"/>
                    <a:pt x="2069654" y="1912721"/>
                    <a:pt x="2078182" y="1905614"/>
                  </a:cubicBezTo>
                  <a:cubicBezTo>
                    <a:pt x="2108308" y="1880509"/>
                    <a:pt x="2158083" y="1814511"/>
                    <a:pt x="2170546" y="1794778"/>
                  </a:cubicBezTo>
                  <a:cubicBezTo>
                    <a:pt x="2188927" y="1765675"/>
                    <a:pt x="2199851" y="1732415"/>
                    <a:pt x="2216727" y="1702414"/>
                  </a:cubicBezTo>
                  <a:cubicBezTo>
                    <a:pt x="2227612" y="1683064"/>
                    <a:pt x="2244423" y="1667179"/>
                    <a:pt x="2253673" y="1646996"/>
                  </a:cubicBezTo>
                  <a:cubicBezTo>
                    <a:pt x="2278448" y="1592942"/>
                    <a:pt x="2318327" y="1480741"/>
                    <a:pt x="2318327" y="1480741"/>
                  </a:cubicBezTo>
                  <a:cubicBezTo>
                    <a:pt x="2321406" y="1459190"/>
                    <a:pt x="2325020" y="1437708"/>
                    <a:pt x="2327564" y="1416087"/>
                  </a:cubicBezTo>
                  <a:cubicBezTo>
                    <a:pt x="2334909" y="1353658"/>
                    <a:pt x="2344136" y="1310597"/>
                    <a:pt x="2327564" y="1249832"/>
                  </a:cubicBezTo>
                  <a:cubicBezTo>
                    <a:pt x="2324643" y="1239122"/>
                    <a:pt x="2314599" y="1231761"/>
                    <a:pt x="2309091" y="1222123"/>
                  </a:cubicBezTo>
                  <a:cubicBezTo>
                    <a:pt x="2302260" y="1210169"/>
                    <a:pt x="2296776" y="1197493"/>
                    <a:pt x="2290618" y="1185178"/>
                  </a:cubicBezTo>
                  <a:cubicBezTo>
                    <a:pt x="2287539" y="1172863"/>
                    <a:pt x="2285839" y="1160118"/>
                    <a:pt x="2281382" y="1148232"/>
                  </a:cubicBezTo>
                  <a:cubicBezTo>
                    <a:pt x="2266936" y="1109709"/>
                    <a:pt x="2253121" y="1099052"/>
                    <a:pt x="2225964" y="1065105"/>
                  </a:cubicBezTo>
                  <a:cubicBezTo>
                    <a:pt x="2206195" y="1005803"/>
                    <a:pt x="2222128" y="1045499"/>
                    <a:pt x="2161309" y="954269"/>
                  </a:cubicBezTo>
                  <a:cubicBezTo>
                    <a:pt x="2142304" y="925762"/>
                    <a:pt x="2142787" y="922558"/>
                    <a:pt x="2115127" y="898850"/>
                  </a:cubicBezTo>
                  <a:cubicBezTo>
                    <a:pt x="2103439" y="888832"/>
                    <a:pt x="2090793" y="879969"/>
                    <a:pt x="2078182" y="871141"/>
                  </a:cubicBezTo>
                  <a:cubicBezTo>
                    <a:pt x="2059994" y="858409"/>
                    <a:pt x="2039621" y="848644"/>
                    <a:pt x="2022764" y="834196"/>
                  </a:cubicBezTo>
                  <a:cubicBezTo>
                    <a:pt x="2001212" y="815723"/>
                    <a:pt x="1976967" y="799993"/>
                    <a:pt x="1958109" y="778778"/>
                  </a:cubicBezTo>
                  <a:cubicBezTo>
                    <a:pt x="1927427" y="744261"/>
                    <a:pt x="1902691" y="704887"/>
                    <a:pt x="1874982" y="667941"/>
                  </a:cubicBezTo>
                  <a:cubicBezTo>
                    <a:pt x="1865746" y="655626"/>
                    <a:pt x="1860081" y="639535"/>
                    <a:pt x="1847273" y="630996"/>
                  </a:cubicBezTo>
                  <a:cubicBezTo>
                    <a:pt x="1828800" y="618681"/>
                    <a:pt x="1809921" y="606954"/>
                    <a:pt x="1791855" y="594050"/>
                  </a:cubicBezTo>
                  <a:cubicBezTo>
                    <a:pt x="1766802" y="576155"/>
                    <a:pt x="1743939" y="555161"/>
                    <a:pt x="1717964" y="538632"/>
                  </a:cubicBezTo>
                  <a:cubicBezTo>
                    <a:pt x="1709390" y="533176"/>
                    <a:pt x="1659048" y="521595"/>
                    <a:pt x="1653309" y="520160"/>
                  </a:cubicBezTo>
                  <a:cubicBezTo>
                    <a:pt x="1557455" y="456256"/>
                    <a:pt x="1700879" y="558493"/>
                    <a:pt x="1607127" y="464741"/>
                  </a:cubicBezTo>
                  <a:cubicBezTo>
                    <a:pt x="1597391" y="455005"/>
                    <a:pt x="1582497" y="452426"/>
                    <a:pt x="1570182" y="446269"/>
                  </a:cubicBezTo>
                  <a:cubicBezTo>
                    <a:pt x="1554788" y="427796"/>
                    <a:pt x="1538143" y="410297"/>
                    <a:pt x="1524000" y="390850"/>
                  </a:cubicBezTo>
                  <a:cubicBezTo>
                    <a:pt x="1488665" y="342264"/>
                    <a:pt x="1506810" y="349774"/>
                    <a:pt x="1468582" y="307723"/>
                  </a:cubicBezTo>
                  <a:cubicBezTo>
                    <a:pt x="1448080" y="285171"/>
                    <a:pt x="1428310" y="261356"/>
                    <a:pt x="1403927" y="243069"/>
                  </a:cubicBezTo>
                  <a:cubicBezTo>
                    <a:pt x="1283227" y="152543"/>
                    <a:pt x="1433784" y="264394"/>
                    <a:pt x="1339273" y="196887"/>
                  </a:cubicBezTo>
                  <a:cubicBezTo>
                    <a:pt x="1326746" y="187939"/>
                    <a:pt x="1315381" y="177337"/>
                    <a:pt x="1302327" y="169178"/>
                  </a:cubicBezTo>
                  <a:cubicBezTo>
                    <a:pt x="1274789" y="151967"/>
                    <a:pt x="1240510" y="140959"/>
                    <a:pt x="1209964" y="132232"/>
                  </a:cubicBezTo>
                  <a:lnTo>
                    <a:pt x="1145309" y="113760"/>
                  </a:lnTo>
                  <a:cubicBezTo>
                    <a:pt x="1135984" y="110962"/>
                    <a:pt x="1127104" y="106635"/>
                    <a:pt x="1117600" y="104523"/>
                  </a:cubicBezTo>
                  <a:cubicBezTo>
                    <a:pt x="1099319" y="100460"/>
                    <a:pt x="1080655" y="98366"/>
                    <a:pt x="1062182" y="95287"/>
                  </a:cubicBezTo>
                  <a:cubicBezTo>
                    <a:pt x="1052946" y="92208"/>
                    <a:pt x="1043834" y="88725"/>
                    <a:pt x="1034473" y="86050"/>
                  </a:cubicBezTo>
                  <a:cubicBezTo>
                    <a:pt x="993310" y="74289"/>
                    <a:pt x="993814" y="79575"/>
                    <a:pt x="951346" y="58341"/>
                  </a:cubicBezTo>
                  <a:cubicBezTo>
                    <a:pt x="928041" y="46689"/>
                    <a:pt x="949806" y="10620"/>
                    <a:pt x="905164" y="2923"/>
                  </a:cubicBezTo>
                  <a:close/>
                </a:path>
              </a:pathLst>
            </a:custGeom>
            <a:blipFill rotWithShape="1">
              <a:blip r:embed="rId5">
                <a:alphaModFix amt="52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500"/>
                                        <p:tgtEl>
                                          <p:spTgt spid="5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9"/>
                                        </p:tgtEl>
                                        <p:attrNameLst>
                                          <p:attrName>style.visibility</p:attrName>
                                        </p:attrNameLst>
                                      </p:cBhvr>
                                      <p:to>
                                        <p:strVal val="visible"/>
                                      </p:to>
                                    </p:set>
                                    <p:animEffect transition="in" filter="fade">
                                      <p:cBhvr>
                                        <p:cTn id="15" dur="2000"/>
                                        <p:tgtEl>
                                          <p:spTgt spid="579"/>
                                        </p:tgtEl>
                                      </p:cBhvr>
                                    </p:animEffect>
                                  </p:childTnLst>
                                </p:cTn>
                              </p:par>
                              <p:par>
                                <p:cTn id="16" presetID="10" presetClass="entr" presetSubtype="0" fill="hold" nodeType="withEffect">
                                  <p:stCondLst>
                                    <p:cond delay="0"/>
                                  </p:stCondLst>
                                  <p:childTnLst>
                                    <p:set>
                                      <p:cBhvr>
                                        <p:cTn id="17" dur="1" fill="hold">
                                          <p:stCondLst>
                                            <p:cond delay="0"/>
                                          </p:stCondLst>
                                        </p:cTn>
                                        <p:tgtEl>
                                          <p:spTgt spid="588"/>
                                        </p:tgtEl>
                                        <p:attrNameLst>
                                          <p:attrName>style.visibility</p:attrName>
                                        </p:attrNameLst>
                                      </p:cBhvr>
                                      <p:to>
                                        <p:strVal val="visible"/>
                                      </p:to>
                                    </p:set>
                                    <p:animEffect transition="in" filter="fade">
                                      <p:cBhvr>
                                        <p:cTn id="18" dur="2000"/>
                                        <p:tgtEl>
                                          <p:spTgt spid="58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2"/>
                                        </p:tgtEl>
                                        <p:attrNameLst>
                                          <p:attrName>style.visibility</p:attrName>
                                        </p:attrNameLst>
                                      </p:cBhvr>
                                      <p:to>
                                        <p:strVal val="visible"/>
                                      </p:to>
                                    </p:set>
                                    <p:animEffect transition="in" filter="fade">
                                      <p:cBhvr>
                                        <p:cTn id="23" dur="2000"/>
                                        <p:tgtEl>
                                          <p:spTgt spid="58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85"/>
                                        </p:tgtEl>
                                        <p:attrNameLst>
                                          <p:attrName>style.visibility</p:attrName>
                                        </p:attrNameLst>
                                      </p:cBhvr>
                                      <p:to>
                                        <p:strVal val="visible"/>
                                      </p:to>
                                    </p:set>
                                    <p:animEffect transition="in" filter="fade">
                                      <p:cBhvr>
                                        <p:cTn id="28" dur="2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7"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597" name="Google Shape;597;p37"/>
          <p:cNvSpPr txBox="1"/>
          <p:nvPr/>
        </p:nvSpPr>
        <p:spPr>
          <a:xfrm>
            <a:off x="0" y="5882771"/>
            <a:ext cx="12192000" cy="90140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800" b="1">
                <a:solidFill>
                  <a:srgbClr val="3F3F3F"/>
                </a:solidFill>
                <a:latin typeface="Times New Roman"/>
                <a:ea typeface="Times New Roman"/>
                <a:cs typeface="Times New Roman"/>
                <a:sym typeface="Times New Roman"/>
              </a:rPr>
              <a:t>3. Cái chết của cô bé bán diêm</a:t>
            </a:r>
            <a:endParaRPr sz="4800" b="1">
              <a:solidFill>
                <a:srgbClr val="3F3F3F"/>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2" name="Google Shape;602;p38"/>
          <p:cNvGrpSpPr/>
          <p:nvPr/>
        </p:nvGrpSpPr>
        <p:grpSpPr>
          <a:xfrm rot="-518131">
            <a:off x="963531" y="623919"/>
            <a:ext cx="1273412" cy="1406268"/>
            <a:chOff x="2841171" y="1150142"/>
            <a:chExt cx="877741" cy="996941"/>
          </a:xfrm>
        </p:grpSpPr>
        <p:sp>
          <p:nvSpPr>
            <p:cNvPr id="603" name="Google Shape;603;p38"/>
            <p:cNvSpPr/>
            <p:nvPr/>
          </p:nvSpPr>
          <p:spPr>
            <a:xfrm>
              <a:off x="2841171" y="1150142"/>
              <a:ext cx="870858" cy="856571"/>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04" name="Google Shape;604;p38"/>
            <p:cNvSpPr txBox="1"/>
            <p:nvPr/>
          </p:nvSpPr>
          <p:spPr>
            <a:xfrm>
              <a:off x="2848054" y="1361595"/>
              <a:ext cx="870858" cy="7854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T</a:t>
              </a:r>
              <a:endParaRPr sz="6600">
                <a:solidFill>
                  <a:schemeClr val="dk1"/>
                </a:solidFill>
                <a:latin typeface="Times New Roman"/>
                <a:ea typeface="Times New Roman"/>
                <a:cs typeface="Times New Roman"/>
                <a:sym typeface="Times New Roman"/>
              </a:endParaRPr>
            </a:p>
          </p:txBody>
        </p:sp>
      </p:grpSp>
      <p:grpSp>
        <p:nvGrpSpPr>
          <p:cNvPr id="605" name="Google Shape;605;p38"/>
          <p:cNvGrpSpPr/>
          <p:nvPr/>
        </p:nvGrpSpPr>
        <p:grpSpPr>
          <a:xfrm rot="291544">
            <a:off x="2466746" y="586862"/>
            <a:ext cx="1277513" cy="1302951"/>
            <a:chOff x="2831465" y="1150142"/>
            <a:chExt cx="880564" cy="923696"/>
          </a:xfrm>
        </p:grpSpPr>
        <p:sp>
          <p:nvSpPr>
            <p:cNvPr id="606" name="Google Shape;606;p38"/>
            <p:cNvSpPr/>
            <p:nvPr/>
          </p:nvSpPr>
          <p:spPr>
            <a:xfrm>
              <a:off x="2841171" y="1150142"/>
              <a:ext cx="870858" cy="856571"/>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07" name="Google Shape;607;p38"/>
            <p:cNvSpPr txBox="1"/>
            <p:nvPr/>
          </p:nvSpPr>
          <p:spPr>
            <a:xfrm>
              <a:off x="2831465" y="1288351"/>
              <a:ext cx="870858" cy="7854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H</a:t>
              </a:r>
              <a:endParaRPr sz="6600">
                <a:solidFill>
                  <a:schemeClr val="dk1"/>
                </a:solidFill>
                <a:latin typeface="Times New Roman"/>
                <a:ea typeface="Times New Roman"/>
                <a:cs typeface="Times New Roman"/>
                <a:sym typeface="Times New Roman"/>
              </a:endParaRPr>
            </a:p>
          </p:txBody>
        </p:sp>
      </p:grpSp>
      <p:grpSp>
        <p:nvGrpSpPr>
          <p:cNvPr id="608" name="Google Shape;608;p38"/>
          <p:cNvGrpSpPr/>
          <p:nvPr/>
        </p:nvGrpSpPr>
        <p:grpSpPr>
          <a:xfrm rot="-204983">
            <a:off x="3949789" y="619773"/>
            <a:ext cx="1277513" cy="1302951"/>
            <a:chOff x="2831465" y="1150142"/>
            <a:chExt cx="880564" cy="923696"/>
          </a:xfrm>
        </p:grpSpPr>
        <p:sp>
          <p:nvSpPr>
            <p:cNvPr id="609" name="Google Shape;609;p38"/>
            <p:cNvSpPr/>
            <p:nvPr/>
          </p:nvSpPr>
          <p:spPr>
            <a:xfrm>
              <a:off x="2841171" y="1150142"/>
              <a:ext cx="870858" cy="856571"/>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10" name="Google Shape;610;p38"/>
            <p:cNvSpPr txBox="1"/>
            <p:nvPr/>
          </p:nvSpPr>
          <p:spPr>
            <a:xfrm>
              <a:off x="2831465" y="1288351"/>
              <a:ext cx="870858" cy="7854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I</a:t>
              </a:r>
              <a:endParaRPr/>
            </a:p>
          </p:txBody>
        </p:sp>
      </p:grpSp>
      <p:grpSp>
        <p:nvGrpSpPr>
          <p:cNvPr id="611" name="Google Shape;611;p38"/>
          <p:cNvGrpSpPr/>
          <p:nvPr/>
        </p:nvGrpSpPr>
        <p:grpSpPr>
          <a:xfrm rot="291544">
            <a:off x="5430392" y="634632"/>
            <a:ext cx="1277513" cy="1302951"/>
            <a:chOff x="2831465" y="1150142"/>
            <a:chExt cx="880564" cy="923696"/>
          </a:xfrm>
        </p:grpSpPr>
        <p:sp>
          <p:nvSpPr>
            <p:cNvPr id="612" name="Google Shape;612;p38"/>
            <p:cNvSpPr/>
            <p:nvPr/>
          </p:nvSpPr>
          <p:spPr>
            <a:xfrm>
              <a:off x="2841171" y="1150142"/>
              <a:ext cx="870858" cy="856571"/>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13" name="Google Shape;613;p38"/>
            <p:cNvSpPr txBox="1"/>
            <p:nvPr/>
          </p:nvSpPr>
          <p:spPr>
            <a:xfrm>
              <a:off x="2831465" y="1288351"/>
              <a:ext cx="870858" cy="7854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N</a:t>
              </a:r>
              <a:endParaRPr sz="6600">
                <a:solidFill>
                  <a:schemeClr val="dk1"/>
                </a:solidFill>
                <a:latin typeface="Times New Roman"/>
                <a:ea typeface="Times New Roman"/>
                <a:cs typeface="Times New Roman"/>
                <a:sym typeface="Times New Roman"/>
              </a:endParaRPr>
            </a:p>
          </p:txBody>
        </p:sp>
      </p:grpSp>
      <p:grpSp>
        <p:nvGrpSpPr>
          <p:cNvPr id="614" name="Google Shape;614;p38"/>
          <p:cNvGrpSpPr/>
          <p:nvPr/>
        </p:nvGrpSpPr>
        <p:grpSpPr>
          <a:xfrm rot="291544">
            <a:off x="1765586" y="2773289"/>
            <a:ext cx="1277513" cy="1302951"/>
            <a:chOff x="2831465" y="1150142"/>
            <a:chExt cx="880564" cy="923696"/>
          </a:xfrm>
        </p:grpSpPr>
        <p:sp>
          <p:nvSpPr>
            <p:cNvPr id="615" name="Google Shape;615;p38"/>
            <p:cNvSpPr/>
            <p:nvPr/>
          </p:nvSpPr>
          <p:spPr>
            <a:xfrm>
              <a:off x="2841171" y="1150142"/>
              <a:ext cx="870858" cy="856571"/>
            </a:xfrm>
            <a:prstGeom prst="rect">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16" name="Google Shape;616;p38"/>
            <p:cNvSpPr txBox="1"/>
            <p:nvPr/>
          </p:nvSpPr>
          <p:spPr>
            <a:xfrm>
              <a:off x="2831465" y="1288351"/>
              <a:ext cx="870858" cy="785487"/>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P</a:t>
              </a:r>
              <a:endParaRPr/>
            </a:p>
          </p:txBody>
        </p:sp>
      </p:grpSp>
      <p:grpSp>
        <p:nvGrpSpPr>
          <p:cNvPr id="617" name="Google Shape;617;p38"/>
          <p:cNvGrpSpPr/>
          <p:nvPr/>
        </p:nvGrpSpPr>
        <p:grpSpPr>
          <a:xfrm rot="-204983">
            <a:off x="3248629" y="2806200"/>
            <a:ext cx="1277513" cy="1302951"/>
            <a:chOff x="2831465" y="1150142"/>
            <a:chExt cx="880564" cy="923696"/>
          </a:xfrm>
        </p:grpSpPr>
        <p:sp>
          <p:nvSpPr>
            <p:cNvPr id="618" name="Google Shape;618;p38"/>
            <p:cNvSpPr/>
            <p:nvPr/>
          </p:nvSpPr>
          <p:spPr>
            <a:xfrm>
              <a:off x="2841171" y="1150142"/>
              <a:ext cx="870858" cy="856571"/>
            </a:xfrm>
            <a:prstGeom prst="rect">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19" name="Google Shape;619;p38"/>
            <p:cNvSpPr txBox="1"/>
            <p:nvPr/>
          </p:nvSpPr>
          <p:spPr>
            <a:xfrm>
              <a:off x="2831465" y="1288351"/>
              <a:ext cx="870858" cy="785487"/>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A</a:t>
              </a:r>
              <a:endParaRPr/>
            </a:p>
          </p:txBody>
        </p:sp>
      </p:grpSp>
      <p:grpSp>
        <p:nvGrpSpPr>
          <p:cNvPr id="620" name="Google Shape;620;p38"/>
          <p:cNvGrpSpPr/>
          <p:nvPr/>
        </p:nvGrpSpPr>
        <p:grpSpPr>
          <a:xfrm rot="291544">
            <a:off x="4729232" y="2791344"/>
            <a:ext cx="1277513" cy="1302951"/>
            <a:chOff x="2831465" y="1150142"/>
            <a:chExt cx="880564" cy="923696"/>
          </a:xfrm>
        </p:grpSpPr>
        <p:sp>
          <p:nvSpPr>
            <p:cNvPr id="621" name="Google Shape;621;p38"/>
            <p:cNvSpPr/>
            <p:nvPr/>
          </p:nvSpPr>
          <p:spPr>
            <a:xfrm>
              <a:off x="2841171" y="1150142"/>
              <a:ext cx="870858" cy="856571"/>
            </a:xfrm>
            <a:prstGeom prst="rect">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22" name="Google Shape;622;p38"/>
            <p:cNvSpPr txBox="1"/>
            <p:nvPr/>
          </p:nvSpPr>
          <p:spPr>
            <a:xfrm>
              <a:off x="2831465" y="1288351"/>
              <a:ext cx="870858" cy="785487"/>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I</a:t>
              </a:r>
              <a:endParaRPr/>
            </a:p>
          </p:txBody>
        </p:sp>
      </p:grpSp>
      <p:grpSp>
        <p:nvGrpSpPr>
          <p:cNvPr id="623" name="Google Shape;623;p38"/>
          <p:cNvGrpSpPr/>
          <p:nvPr/>
        </p:nvGrpSpPr>
        <p:grpSpPr>
          <a:xfrm rot="-204983">
            <a:off x="6212275" y="2824255"/>
            <a:ext cx="1277513" cy="1302951"/>
            <a:chOff x="2831465" y="1150142"/>
            <a:chExt cx="880564" cy="923696"/>
          </a:xfrm>
        </p:grpSpPr>
        <p:sp>
          <p:nvSpPr>
            <p:cNvPr id="624" name="Google Shape;624;p38"/>
            <p:cNvSpPr/>
            <p:nvPr/>
          </p:nvSpPr>
          <p:spPr>
            <a:xfrm>
              <a:off x="2841171" y="1150142"/>
              <a:ext cx="870858" cy="856571"/>
            </a:xfrm>
            <a:prstGeom prst="rect">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25" name="Google Shape;625;p38"/>
            <p:cNvSpPr txBox="1"/>
            <p:nvPr/>
          </p:nvSpPr>
          <p:spPr>
            <a:xfrm>
              <a:off x="2831465" y="1288351"/>
              <a:ext cx="870858" cy="785487"/>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R</a:t>
              </a:r>
              <a:endParaRPr sz="6600">
                <a:solidFill>
                  <a:schemeClr val="dk1"/>
                </a:solidFill>
                <a:latin typeface="Times New Roman"/>
                <a:ea typeface="Times New Roman"/>
                <a:cs typeface="Times New Roman"/>
                <a:sym typeface="Times New Roman"/>
              </a:endParaRPr>
            </a:p>
          </p:txBody>
        </p:sp>
      </p:grpSp>
      <p:grpSp>
        <p:nvGrpSpPr>
          <p:cNvPr id="626" name="Google Shape;626;p38"/>
          <p:cNvGrpSpPr/>
          <p:nvPr/>
        </p:nvGrpSpPr>
        <p:grpSpPr>
          <a:xfrm rot="-204983">
            <a:off x="6986352" y="616865"/>
            <a:ext cx="1277513" cy="1302951"/>
            <a:chOff x="2831465" y="1150142"/>
            <a:chExt cx="880564" cy="923696"/>
          </a:xfrm>
        </p:grpSpPr>
        <p:sp>
          <p:nvSpPr>
            <p:cNvPr id="627" name="Google Shape;627;p38"/>
            <p:cNvSpPr/>
            <p:nvPr/>
          </p:nvSpPr>
          <p:spPr>
            <a:xfrm>
              <a:off x="2841171" y="1150142"/>
              <a:ext cx="870858" cy="856571"/>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28" name="Google Shape;628;p38"/>
            <p:cNvSpPr txBox="1"/>
            <p:nvPr/>
          </p:nvSpPr>
          <p:spPr>
            <a:xfrm>
              <a:off x="2831465" y="1288351"/>
              <a:ext cx="870858" cy="7854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K</a:t>
              </a:r>
              <a:endParaRPr sz="6600">
                <a:solidFill>
                  <a:schemeClr val="dk1"/>
                </a:solidFill>
                <a:latin typeface="Times New Roman"/>
                <a:ea typeface="Times New Roman"/>
                <a:cs typeface="Times New Roman"/>
                <a:sym typeface="Times New Roman"/>
              </a:endParaRPr>
            </a:p>
          </p:txBody>
        </p:sp>
      </p:grpSp>
      <p:grpSp>
        <p:nvGrpSpPr>
          <p:cNvPr id="629" name="Google Shape;629;p38"/>
          <p:cNvGrpSpPr/>
          <p:nvPr/>
        </p:nvGrpSpPr>
        <p:grpSpPr>
          <a:xfrm rot="-518131">
            <a:off x="957177" y="4985753"/>
            <a:ext cx="1288693" cy="1247166"/>
            <a:chOff x="2841171" y="1150142"/>
            <a:chExt cx="888274" cy="884149"/>
          </a:xfrm>
        </p:grpSpPr>
        <p:sp>
          <p:nvSpPr>
            <p:cNvPr id="630" name="Google Shape;630;p38"/>
            <p:cNvSpPr/>
            <p:nvPr/>
          </p:nvSpPr>
          <p:spPr>
            <a:xfrm>
              <a:off x="2841171" y="1150142"/>
              <a:ext cx="870858" cy="856571"/>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31" name="Google Shape;631;p38"/>
            <p:cNvSpPr txBox="1"/>
            <p:nvPr/>
          </p:nvSpPr>
          <p:spPr>
            <a:xfrm>
              <a:off x="2858587" y="1248803"/>
              <a:ext cx="870858" cy="785488"/>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S</a:t>
              </a:r>
              <a:endParaRPr/>
            </a:p>
          </p:txBody>
        </p:sp>
      </p:grpSp>
      <p:grpSp>
        <p:nvGrpSpPr>
          <p:cNvPr id="632" name="Google Shape;632;p38"/>
          <p:cNvGrpSpPr/>
          <p:nvPr/>
        </p:nvGrpSpPr>
        <p:grpSpPr>
          <a:xfrm rot="291544">
            <a:off x="2472423" y="4948941"/>
            <a:ext cx="1277513" cy="1302951"/>
            <a:chOff x="2831465" y="1150142"/>
            <a:chExt cx="880564" cy="923696"/>
          </a:xfrm>
        </p:grpSpPr>
        <p:sp>
          <p:nvSpPr>
            <p:cNvPr id="633" name="Google Shape;633;p38"/>
            <p:cNvSpPr/>
            <p:nvPr/>
          </p:nvSpPr>
          <p:spPr>
            <a:xfrm>
              <a:off x="2841171" y="1150142"/>
              <a:ext cx="870858" cy="856571"/>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34" name="Google Shape;634;p38"/>
            <p:cNvSpPr txBox="1"/>
            <p:nvPr/>
          </p:nvSpPr>
          <p:spPr>
            <a:xfrm>
              <a:off x="2831465" y="1288351"/>
              <a:ext cx="870858" cy="785487"/>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H</a:t>
              </a:r>
              <a:endParaRPr sz="6600">
                <a:solidFill>
                  <a:schemeClr val="dk1"/>
                </a:solidFill>
                <a:latin typeface="Times New Roman"/>
                <a:ea typeface="Times New Roman"/>
                <a:cs typeface="Times New Roman"/>
                <a:sym typeface="Times New Roman"/>
              </a:endParaRPr>
            </a:p>
          </p:txBody>
        </p:sp>
      </p:grpSp>
      <p:grpSp>
        <p:nvGrpSpPr>
          <p:cNvPr id="635" name="Google Shape;635;p38"/>
          <p:cNvGrpSpPr/>
          <p:nvPr/>
        </p:nvGrpSpPr>
        <p:grpSpPr>
          <a:xfrm rot="-204983">
            <a:off x="3955466" y="4981852"/>
            <a:ext cx="1277513" cy="1302951"/>
            <a:chOff x="2831465" y="1150142"/>
            <a:chExt cx="880564" cy="923696"/>
          </a:xfrm>
        </p:grpSpPr>
        <p:sp>
          <p:nvSpPr>
            <p:cNvPr id="636" name="Google Shape;636;p38"/>
            <p:cNvSpPr/>
            <p:nvPr/>
          </p:nvSpPr>
          <p:spPr>
            <a:xfrm>
              <a:off x="2841171" y="1150142"/>
              <a:ext cx="870858" cy="856571"/>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37" name="Google Shape;637;p38"/>
            <p:cNvSpPr txBox="1"/>
            <p:nvPr/>
          </p:nvSpPr>
          <p:spPr>
            <a:xfrm>
              <a:off x="2831465" y="1288351"/>
              <a:ext cx="870858" cy="785487"/>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A</a:t>
              </a:r>
              <a:endParaRPr sz="6600">
                <a:solidFill>
                  <a:schemeClr val="dk1"/>
                </a:solidFill>
                <a:latin typeface="Times New Roman"/>
                <a:ea typeface="Times New Roman"/>
                <a:cs typeface="Times New Roman"/>
                <a:sym typeface="Times New Roman"/>
              </a:endParaRPr>
            </a:p>
          </p:txBody>
        </p:sp>
      </p:grpSp>
      <p:grpSp>
        <p:nvGrpSpPr>
          <p:cNvPr id="638" name="Google Shape;638;p38"/>
          <p:cNvGrpSpPr/>
          <p:nvPr/>
        </p:nvGrpSpPr>
        <p:grpSpPr>
          <a:xfrm rot="291544">
            <a:off x="5436069" y="4996711"/>
            <a:ext cx="1277513" cy="1302951"/>
            <a:chOff x="2831465" y="1150142"/>
            <a:chExt cx="880564" cy="923696"/>
          </a:xfrm>
        </p:grpSpPr>
        <p:sp>
          <p:nvSpPr>
            <p:cNvPr id="639" name="Google Shape;639;p38"/>
            <p:cNvSpPr/>
            <p:nvPr/>
          </p:nvSpPr>
          <p:spPr>
            <a:xfrm>
              <a:off x="2841171" y="1150142"/>
              <a:ext cx="870858" cy="856571"/>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40" name="Google Shape;640;p38"/>
            <p:cNvSpPr txBox="1"/>
            <p:nvPr/>
          </p:nvSpPr>
          <p:spPr>
            <a:xfrm>
              <a:off x="2831465" y="1288351"/>
              <a:ext cx="870858" cy="785487"/>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R</a:t>
              </a:r>
              <a:endParaRPr/>
            </a:p>
          </p:txBody>
        </p:sp>
      </p:grpSp>
      <p:grpSp>
        <p:nvGrpSpPr>
          <p:cNvPr id="641" name="Google Shape;641;p38"/>
          <p:cNvGrpSpPr/>
          <p:nvPr/>
        </p:nvGrpSpPr>
        <p:grpSpPr>
          <a:xfrm rot="-204983">
            <a:off x="6992029" y="4978944"/>
            <a:ext cx="1277513" cy="1302951"/>
            <a:chOff x="2831465" y="1150142"/>
            <a:chExt cx="880564" cy="923696"/>
          </a:xfrm>
        </p:grpSpPr>
        <p:sp>
          <p:nvSpPr>
            <p:cNvPr id="642" name="Google Shape;642;p38"/>
            <p:cNvSpPr/>
            <p:nvPr/>
          </p:nvSpPr>
          <p:spPr>
            <a:xfrm>
              <a:off x="2841171" y="1150142"/>
              <a:ext cx="870858" cy="856571"/>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1">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643" name="Google Shape;643;p38"/>
            <p:cNvSpPr txBox="1"/>
            <p:nvPr/>
          </p:nvSpPr>
          <p:spPr>
            <a:xfrm>
              <a:off x="2831465" y="1288351"/>
              <a:ext cx="870858" cy="785487"/>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Times New Roman"/>
                  <a:ea typeface="Times New Roman"/>
                  <a:cs typeface="Times New Roman"/>
                  <a:sym typeface="Times New Roman"/>
                </a:rPr>
                <a:t>E</a:t>
              </a:r>
              <a:endParaRPr/>
            </a:p>
          </p:txBody>
        </p:sp>
      </p:grpSp>
      <p:pic>
        <p:nvPicPr>
          <p:cNvPr id="644" name="Google Shape;644;p38"/>
          <p:cNvPicPr preferRelativeResize="0"/>
          <p:nvPr/>
        </p:nvPicPr>
        <p:blipFill rotWithShape="1">
          <a:blip r:embed="rId3">
            <a:alphaModFix/>
          </a:blip>
          <a:srcRect/>
          <a:stretch/>
        </p:blipFill>
        <p:spPr>
          <a:xfrm>
            <a:off x="9071292" y="1806487"/>
            <a:ext cx="2502470" cy="3747354"/>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1000"/>
                                        <p:tgtEl>
                                          <p:spTgt spid="602"/>
                                        </p:tgtEl>
                                      </p:cBhvr>
                                    </p:animEffect>
                                  </p:childTnLst>
                                </p:cTn>
                              </p:par>
                              <p:par>
                                <p:cTn id="8" presetID="10" presetClass="entr" presetSubtype="0" fill="hold" nodeType="withEffect">
                                  <p:stCondLst>
                                    <p:cond delay="0"/>
                                  </p:stCondLst>
                                  <p:childTnLst>
                                    <p:set>
                                      <p:cBhvr>
                                        <p:cTn id="9" dur="1" fill="hold">
                                          <p:stCondLst>
                                            <p:cond delay="0"/>
                                          </p:stCondLst>
                                        </p:cTn>
                                        <p:tgtEl>
                                          <p:spTgt spid="605"/>
                                        </p:tgtEl>
                                        <p:attrNameLst>
                                          <p:attrName>style.visibility</p:attrName>
                                        </p:attrNameLst>
                                      </p:cBhvr>
                                      <p:to>
                                        <p:strVal val="visible"/>
                                      </p:to>
                                    </p:set>
                                    <p:animEffect transition="in" filter="fade">
                                      <p:cBhvr>
                                        <p:cTn id="10" dur="1000"/>
                                        <p:tgtEl>
                                          <p:spTgt spid="605"/>
                                        </p:tgtEl>
                                      </p:cBhvr>
                                    </p:animEffect>
                                  </p:childTnLst>
                                </p:cTn>
                              </p:par>
                              <p:par>
                                <p:cTn id="11" presetID="10" presetClass="entr" presetSubtype="0" fill="hold" nodeType="withEffect">
                                  <p:stCondLst>
                                    <p:cond delay="0"/>
                                  </p:stCondLst>
                                  <p:childTnLst>
                                    <p:set>
                                      <p:cBhvr>
                                        <p:cTn id="12" dur="1" fill="hold">
                                          <p:stCondLst>
                                            <p:cond delay="0"/>
                                          </p:stCondLst>
                                        </p:cTn>
                                        <p:tgtEl>
                                          <p:spTgt spid="608"/>
                                        </p:tgtEl>
                                        <p:attrNameLst>
                                          <p:attrName>style.visibility</p:attrName>
                                        </p:attrNameLst>
                                      </p:cBhvr>
                                      <p:to>
                                        <p:strVal val="visible"/>
                                      </p:to>
                                    </p:set>
                                    <p:animEffect transition="in" filter="fade">
                                      <p:cBhvr>
                                        <p:cTn id="13" dur="1000"/>
                                        <p:tgtEl>
                                          <p:spTgt spid="608"/>
                                        </p:tgtEl>
                                      </p:cBhvr>
                                    </p:animEffect>
                                  </p:childTnLst>
                                </p:cTn>
                              </p:par>
                              <p:par>
                                <p:cTn id="14" presetID="10" presetClass="entr" presetSubtype="0" fill="hold"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fade">
                                      <p:cBhvr>
                                        <p:cTn id="16" dur="1000"/>
                                        <p:tgtEl>
                                          <p:spTgt spid="611"/>
                                        </p:tgtEl>
                                      </p:cBhvr>
                                    </p:animEffect>
                                  </p:childTnLst>
                                </p:cTn>
                              </p:par>
                              <p:par>
                                <p:cTn id="17" presetID="10" presetClass="entr" presetSubtype="0" fill="hold" nodeType="withEffect">
                                  <p:stCondLst>
                                    <p:cond delay="0"/>
                                  </p:stCondLst>
                                  <p:childTnLst>
                                    <p:set>
                                      <p:cBhvr>
                                        <p:cTn id="18" dur="1" fill="hold">
                                          <p:stCondLst>
                                            <p:cond delay="0"/>
                                          </p:stCondLst>
                                        </p:cTn>
                                        <p:tgtEl>
                                          <p:spTgt spid="614"/>
                                        </p:tgtEl>
                                        <p:attrNameLst>
                                          <p:attrName>style.visibility</p:attrName>
                                        </p:attrNameLst>
                                      </p:cBhvr>
                                      <p:to>
                                        <p:strVal val="visible"/>
                                      </p:to>
                                    </p:set>
                                    <p:animEffect transition="in" filter="fade">
                                      <p:cBhvr>
                                        <p:cTn id="19" dur="1000"/>
                                        <p:tgtEl>
                                          <p:spTgt spid="614"/>
                                        </p:tgtEl>
                                      </p:cBhvr>
                                    </p:animEffect>
                                  </p:childTnLst>
                                </p:cTn>
                              </p:par>
                              <p:par>
                                <p:cTn id="20" presetID="10" presetClass="entr" presetSubtype="0" fill="hold" nodeType="withEffect">
                                  <p:stCondLst>
                                    <p:cond delay="0"/>
                                  </p:stCondLst>
                                  <p:childTnLst>
                                    <p:set>
                                      <p:cBhvr>
                                        <p:cTn id="21" dur="1" fill="hold">
                                          <p:stCondLst>
                                            <p:cond delay="0"/>
                                          </p:stCondLst>
                                        </p:cTn>
                                        <p:tgtEl>
                                          <p:spTgt spid="617"/>
                                        </p:tgtEl>
                                        <p:attrNameLst>
                                          <p:attrName>style.visibility</p:attrName>
                                        </p:attrNameLst>
                                      </p:cBhvr>
                                      <p:to>
                                        <p:strVal val="visible"/>
                                      </p:to>
                                    </p:set>
                                    <p:animEffect transition="in" filter="fade">
                                      <p:cBhvr>
                                        <p:cTn id="22" dur="1000"/>
                                        <p:tgtEl>
                                          <p:spTgt spid="617"/>
                                        </p:tgtEl>
                                      </p:cBhvr>
                                    </p:animEffect>
                                  </p:childTnLst>
                                </p:cTn>
                              </p:par>
                              <p:par>
                                <p:cTn id="23" presetID="10" presetClass="entr" presetSubtype="0" fill="hold" nodeType="withEffect">
                                  <p:stCondLst>
                                    <p:cond delay="0"/>
                                  </p:stCondLst>
                                  <p:childTnLst>
                                    <p:set>
                                      <p:cBhvr>
                                        <p:cTn id="24" dur="1" fill="hold">
                                          <p:stCondLst>
                                            <p:cond delay="0"/>
                                          </p:stCondLst>
                                        </p:cTn>
                                        <p:tgtEl>
                                          <p:spTgt spid="620"/>
                                        </p:tgtEl>
                                        <p:attrNameLst>
                                          <p:attrName>style.visibility</p:attrName>
                                        </p:attrNameLst>
                                      </p:cBhvr>
                                      <p:to>
                                        <p:strVal val="visible"/>
                                      </p:to>
                                    </p:set>
                                    <p:animEffect transition="in" filter="fade">
                                      <p:cBhvr>
                                        <p:cTn id="25" dur="1000"/>
                                        <p:tgtEl>
                                          <p:spTgt spid="620"/>
                                        </p:tgtEl>
                                      </p:cBhvr>
                                    </p:animEffect>
                                  </p:childTnLst>
                                </p:cTn>
                              </p:par>
                              <p:par>
                                <p:cTn id="26" presetID="10" presetClass="entr" presetSubtype="0" fill="hold" nodeType="withEffect">
                                  <p:stCondLst>
                                    <p:cond delay="0"/>
                                  </p:stCondLst>
                                  <p:childTnLst>
                                    <p:set>
                                      <p:cBhvr>
                                        <p:cTn id="27" dur="1" fill="hold">
                                          <p:stCondLst>
                                            <p:cond delay="0"/>
                                          </p:stCondLst>
                                        </p:cTn>
                                        <p:tgtEl>
                                          <p:spTgt spid="623"/>
                                        </p:tgtEl>
                                        <p:attrNameLst>
                                          <p:attrName>style.visibility</p:attrName>
                                        </p:attrNameLst>
                                      </p:cBhvr>
                                      <p:to>
                                        <p:strVal val="visible"/>
                                      </p:to>
                                    </p:set>
                                    <p:animEffect transition="in" filter="fade">
                                      <p:cBhvr>
                                        <p:cTn id="28" dur="1000"/>
                                        <p:tgtEl>
                                          <p:spTgt spid="623"/>
                                        </p:tgtEl>
                                      </p:cBhvr>
                                    </p:animEffect>
                                  </p:childTnLst>
                                </p:cTn>
                              </p:par>
                              <p:par>
                                <p:cTn id="29" presetID="10" presetClass="entr" presetSubtype="0" fill="hold" nodeType="withEffect">
                                  <p:stCondLst>
                                    <p:cond delay="0"/>
                                  </p:stCondLst>
                                  <p:childTnLst>
                                    <p:set>
                                      <p:cBhvr>
                                        <p:cTn id="30" dur="1" fill="hold">
                                          <p:stCondLst>
                                            <p:cond delay="0"/>
                                          </p:stCondLst>
                                        </p:cTn>
                                        <p:tgtEl>
                                          <p:spTgt spid="626"/>
                                        </p:tgtEl>
                                        <p:attrNameLst>
                                          <p:attrName>style.visibility</p:attrName>
                                        </p:attrNameLst>
                                      </p:cBhvr>
                                      <p:to>
                                        <p:strVal val="visible"/>
                                      </p:to>
                                    </p:set>
                                    <p:animEffect transition="in" filter="fade">
                                      <p:cBhvr>
                                        <p:cTn id="31" dur="1000"/>
                                        <p:tgtEl>
                                          <p:spTgt spid="626"/>
                                        </p:tgtEl>
                                      </p:cBhvr>
                                    </p:animEffect>
                                  </p:childTnLst>
                                </p:cTn>
                              </p:par>
                              <p:par>
                                <p:cTn id="32" presetID="10" presetClass="entr" presetSubtype="0" fill="hold" nodeType="withEffect">
                                  <p:stCondLst>
                                    <p:cond delay="0"/>
                                  </p:stCondLst>
                                  <p:childTnLst>
                                    <p:set>
                                      <p:cBhvr>
                                        <p:cTn id="33" dur="1" fill="hold">
                                          <p:stCondLst>
                                            <p:cond delay="0"/>
                                          </p:stCondLst>
                                        </p:cTn>
                                        <p:tgtEl>
                                          <p:spTgt spid="629"/>
                                        </p:tgtEl>
                                        <p:attrNameLst>
                                          <p:attrName>style.visibility</p:attrName>
                                        </p:attrNameLst>
                                      </p:cBhvr>
                                      <p:to>
                                        <p:strVal val="visible"/>
                                      </p:to>
                                    </p:set>
                                    <p:animEffect transition="in" filter="fade">
                                      <p:cBhvr>
                                        <p:cTn id="34" dur="1000"/>
                                        <p:tgtEl>
                                          <p:spTgt spid="629"/>
                                        </p:tgtEl>
                                      </p:cBhvr>
                                    </p:animEffect>
                                  </p:childTnLst>
                                </p:cTn>
                              </p:par>
                              <p:par>
                                <p:cTn id="35" presetID="10" presetClass="entr" presetSubtype="0" fill="hold" nodeType="withEffect">
                                  <p:stCondLst>
                                    <p:cond delay="0"/>
                                  </p:stCondLst>
                                  <p:childTnLst>
                                    <p:set>
                                      <p:cBhvr>
                                        <p:cTn id="36" dur="1" fill="hold">
                                          <p:stCondLst>
                                            <p:cond delay="0"/>
                                          </p:stCondLst>
                                        </p:cTn>
                                        <p:tgtEl>
                                          <p:spTgt spid="632"/>
                                        </p:tgtEl>
                                        <p:attrNameLst>
                                          <p:attrName>style.visibility</p:attrName>
                                        </p:attrNameLst>
                                      </p:cBhvr>
                                      <p:to>
                                        <p:strVal val="visible"/>
                                      </p:to>
                                    </p:set>
                                    <p:animEffect transition="in" filter="fade">
                                      <p:cBhvr>
                                        <p:cTn id="37" dur="1000"/>
                                        <p:tgtEl>
                                          <p:spTgt spid="632"/>
                                        </p:tgtEl>
                                      </p:cBhvr>
                                    </p:animEffect>
                                  </p:childTnLst>
                                </p:cTn>
                              </p:par>
                              <p:par>
                                <p:cTn id="38" presetID="10" presetClass="entr" presetSubtype="0" fill="hold" nodeType="withEffect">
                                  <p:stCondLst>
                                    <p:cond delay="0"/>
                                  </p:stCondLst>
                                  <p:childTnLst>
                                    <p:set>
                                      <p:cBhvr>
                                        <p:cTn id="39" dur="1" fill="hold">
                                          <p:stCondLst>
                                            <p:cond delay="0"/>
                                          </p:stCondLst>
                                        </p:cTn>
                                        <p:tgtEl>
                                          <p:spTgt spid="635"/>
                                        </p:tgtEl>
                                        <p:attrNameLst>
                                          <p:attrName>style.visibility</p:attrName>
                                        </p:attrNameLst>
                                      </p:cBhvr>
                                      <p:to>
                                        <p:strVal val="visible"/>
                                      </p:to>
                                    </p:set>
                                    <p:animEffect transition="in" filter="fade">
                                      <p:cBhvr>
                                        <p:cTn id="40" dur="1000"/>
                                        <p:tgtEl>
                                          <p:spTgt spid="635"/>
                                        </p:tgtEl>
                                      </p:cBhvr>
                                    </p:animEffect>
                                  </p:childTnLst>
                                </p:cTn>
                              </p:par>
                              <p:par>
                                <p:cTn id="41" presetID="10" presetClass="entr" presetSubtype="0" fill="hold"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nodeType="withEffect">
                                  <p:stCondLst>
                                    <p:cond delay="0"/>
                                  </p:stCondLst>
                                  <p:childTnLst>
                                    <p:set>
                                      <p:cBhvr>
                                        <p:cTn id="45" dur="1" fill="hold">
                                          <p:stCondLst>
                                            <p:cond delay="0"/>
                                          </p:stCondLst>
                                        </p:cTn>
                                        <p:tgtEl>
                                          <p:spTgt spid="641"/>
                                        </p:tgtEl>
                                        <p:attrNameLst>
                                          <p:attrName>style.visibility</p:attrName>
                                        </p:attrNameLst>
                                      </p:cBhvr>
                                      <p:to>
                                        <p:strVal val="visible"/>
                                      </p:to>
                                    </p:set>
                                    <p:animEffect transition="in" filter="fade">
                                      <p:cBhvr>
                                        <p:cTn id="46" dur="1000"/>
                                        <p:tgtEl>
                                          <p:spTgt spid="641"/>
                                        </p:tgtEl>
                                      </p:cBhvr>
                                    </p:animEffect>
                                  </p:childTnLst>
                                </p:cTn>
                              </p:par>
                              <p:par>
                                <p:cTn id="47" presetID="10" presetClass="entr" presetSubtype="0" fill="hold" nodeType="withEffect">
                                  <p:stCondLst>
                                    <p:cond delay="0"/>
                                  </p:stCondLst>
                                  <p:childTnLst>
                                    <p:set>
                                      <p:cBhvr>
                                        <p:cTn id="48" dur="1" fill="hold">
                                          <p:stCondLst>
                                            <p:cond delay="0"/>
                                          </p:stCondLst>
                                        </p:cTn>
                                        <p:tgtEl>
                                          <p:spTgt spid="644"/>
                                        </p:tgtEl>
                                        <p:attrNameLst>
                                          <p:attrName>style.visibility</p:attrName>
                                        </p:attrNameLst>
                                      </p:cBhvr>
                                      <p:to>
                                        <p:strVal val="visible"/>
                                      </p:to>
                                    </p:set>
                                    <p:animEffect transition="in" filter="fade">
                                      <p:cBhvr>
                                        <p:cTn id="49" dur="10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grpSp>
        <p:nvGrpSpPr>
          <p:cNvPr id="649" name="Google Shape;649;p39"/>
          <p:cNvGrpSpPr/>
          <p:nvPr/>
        </p:nvGrpSpPr>
        <p:grpSpPr>
          <a:xfrm>
            <a:off x="2135325" y="238594"/>
            <a:ext cx="1256395" cy="1246974"/>
            <a:chOff x="1128253" y="1737782"/>
            <a:chExt cx="1015883" cy="1015847"/>
          </a:xfrm>
        </p:grpSpPr>
        <p:grpSp>
          <p:nvGrpSpPr>
            <p:cNvPr id="650" name="Google Shape;650;p39"/>
            <p:cNvGrpSpPr/>
            <p:nvPr/>
          </p:nvGrpSpPr>
          <p:grpSpPr>
            <a:xfrm>
              <a:off x="1128253" y="1737782"/>
              <a:ext cx="1015883" cy="1015847"/>
              <a:chOff x="2608245" y="1178915"/>
              <a:chExt cx="2300656" cy="2300575"/>
            </a:xfrm>
          </p:grpSpPr>
          <p:grpSp>
            <p:nvGrpSpPr>
              <p:cNvPr id="651" name="Google Shape;651;p39"/>
              <p:cNvGrpSpPr/>
              <p:nvPr/>
            </p:nvGrpSpPr>
            <p:grpSpPr>
              <a:xfrm rot="1771504">
                <a:off x="2914532" y="1485269"/>
                <a:ext cx="1688083" cy="1687866"/>
                <a:chOff x="1827622" y="1343919"/>
                <a:chExt cx="2304000" cy="2304000"/>
              </a:xfrm>
            </p:grpSpPr>
            <p:sp>
              <p:nvSpPr>
                <p:cNvPr id="652" name="Google Shape;652;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00B7CA"/>
                    </a:solidFill>
                    <a:latin typeface="Arial"/>
                    <a:ea typeface="Arial"/>
                    <a:cs typeface="Arial"/>
                    <a:sym typeface="Arial"/>
                  </a:endParaRPr>
                </a:p>
              </p:txBody>
            </p:sp>
            <p:sp>
              <p:nvSpPr>
                <p:cNvPr id="653" name="Google Shape;653;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00B7CA"/>
                    </a:solidFill>
                    <a:latin typeface="Arial"/>
                    <a:ea typeface="Arial"/>
                    <a:cs typeface="Arial"/>
                    <a:sym typeface="Arial"/>
                  </a:endParaRPr>
                </a:p>
              </p:txBody>
            </p:sp>
          </p:grpSp>
          <p:sp>
            <p:nvSpPr>
              <p:cNvPr id="654" name="Google Shape;654;p39"/>
              <p:cNvSpPr/>
              <p:nvPr/>
            </p:nvSpPr>
            <p:spPr>
              <a:xfrm>
                <a:off x="2894659" y="1465288"/>
                <a:ext cx="1727827" cy="1727827"/>
              </a:xfrm>
              <a:prstGeom prst="flowChartConnector">
                <a:avLst/>
              </a:prstGeom>
              <a:noFill/>
              <a:ln w="9525" cap="flat" cmpd="sng">
                <a:solidFill>
                  <a:srgbClr val="00B7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B7CA"/>
                  </a:solidFill>
                  <a:latin typeface="Calibri"/>
                  <a:ea typeface="Calibri"/>
                  <a:cs typeface="Calibri"/>
                  <a:sym typeface="Calibri"/>
                </a:endParaRPr>
              </a:p>
            </p:txBody>
          </p:sp>
        </p:grpSp>
        <p:sp>
          <p:nvSpPr>
            <p:cNvPr id="655" name="Google Shape;655;p39"/>
            <p:cNvSpPr txBox="1"/>
            <p:nvPr/>
          </p:nvSpPr>
          <p:spPr>
            <a:xfrm>
              <a:off x="1378895" y="2045650"/>
              <a:ext cx="526473" cy="3760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B7CA"/>
                  </a:solidFill>
                  <a:latin typeface="Arial"/>
                  <a:ea typeface="Arial"/>
                  <a:cs typeface="Arial"/>
                  <a:sym typeface="Arial"/>
                </a:rPr>
                <a:t>01</a:t>
              </a:r>
              <a:endParaRPr sz="2400" b="1">
                <a:solidFill>
                  <a:srgbClr val="00B7CA"/>
                </a:solidFill>
                <a:latin typeface="Arial"/>
                <a:ea typeface="Arial"/>
                <a:cs typeface="Arial"/>
                <a:sym typeface="Arial"/>
              </a:endParaRPr>
            </a:p>
          </p:txBody>
        </p:sp>
      </p:grpSp>
      <p:grpSp>
        <p:nvGrpSpPr>
          <p:cNvPr id="656" name="Google Shape;656;p39"/>
          <p:cNvGrpSpPr/>
          <p:nvPr/>
        </p:nvGrpSpPr>
        <p:grpSpPr>
          <a:xfrm rot="1771504">
            <a:off x="2947616" y="1004355"/>
            <a:ext cx="362992" cy="362945"/>
            <a:chOff x="1827622" y="1343919"/>
            <a:chExt cx="2304000" cy="2304000"/>
          </a:xfrm>
        </p:grpSpPr>
        <p:sp>
          <p:nvSpPr>
            <p:cNvPr id="657" name="Google Shape;657;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658" name="Google Shape;658;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grpSp>
      <p:pic>
        <p:nvPicPr>
          <p:cNvPr id="659" name="Google Shape;659;p39"/>
          <p:cNvPicPr preferRelativeResize="0"/>
          <p:nvPr/>
        </p:nvPicPr>
        <p:blipFill rotWithShape="1">
          <a:blip r:embed="rId3">
            <a:alphaModFix/>
          </a:blip>
          <a:srcRect l="12500" t="14027" r="14166" b="15278"/>
          <a:stretch/>
        </p:blipFill>
        <p:spPr>
          <a:xfrm>
            <a:off x="-52303" y="2118650"/>
            <a:ext cx="2718525" cy="2620699"/>
          </a:xfrm>
          <a:prstGeom prst="rect">
            <a:avLst/>
          </a:prstGeom>
          <a:noFill/>
          <a:ln>
            <a:noFill/>
          </a:ln>
        </p:spPr>
      </p:pic>
      <p:sp>
        <p:nvSpPr>
          <p:cNvPr id="660" name="Google Shape;660;p39"/>
          <p:cNvSpPr txBox="1"/>
          <p:nvPr/>
        </p:nvSpPr>
        <p:spPr>
          <a:xfrm>
            <a:off x="296808" y="2630998"/>
            <a:ext cx="2246863" cy="179126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3200" b="1">
                <a:solidFill>
                  <a:schemeClr val="dk1"/>
                </a:solidFill>
                <a:latin typeface="Times New Roman"/>
                <a:ea typeface="Times New Roman"/>
                <a:cs typeface="Times New Roman"/>
                <a:sym typeface="Times New Roman"/>
              </a:rPr>
              <a:t>Think – Pair - Share</a:t>
            </a:r>
            <a:endParaRPr/>
          </a:p>
        </p:txBody>
      </p:sp>
      <p:sp>
        <p:nvSpPr>
          <p:cNvPr id="661" name="Google Shape;661;p39"/>
          <p:cNvSpPr txBox="1"/>
          <p:nvPr/>
        </p:nvSpPr>
        <p:spPr>
          <a:xfrm>
            <a:off x="3714286" y="391615"/>
            <a:ext cx="8077787"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Tác giả miêu tả cái chết của em bé qua chi tiết nào? Em có cảm nhận gì về hình ảnh đó?</a:t>
            </a:r>
            <a:endParaRPr/>
          </a:p>
        </p:txBody>
      </p:sp>
      <p:grpSp>
        <p:nvGrpSpPr>
          <p:cNvPr id="662" name="Google Shape;662;p39"/>
          <p:cNvGrpSpPr/>
          <p:nvPr/>
        </p:nvGrpSpPr>
        <p:grpSpPr>
          <a:xfrm>
            <a:off x="2792919" y="1786544"/>
            <a:ext cx="1274450" cy="1222718"/>
            <a:chOff x="2578979" y="1737782"/>
            <a:chExt cx="1015883" cy="1015847"/>
          </a:xfrm>
        </p:grpSpPr>
        <p:grpSp>
          <p:nvGrpSpPr>
            <p:cNvPr id="663" name="Google Shape;663;p39"/>
            <p:cNvGrpSpPr/>
            <p:nvPr/>
          </p:nvGrpSpPr>
          <p:grpSpPr>
            <a:xfrm>
              <a:off x="2578979" y="1737782"/>
              <a:ext cx="1015883" cy="1015847"/>
              <a:chOff x="2608245" y="1178915"/>
              <a:chExt cx="2300656" cy="2300575"/>
            </a:xfrm>
          </p:grpSpPr>
          <p:grpSp>
            <p:nvGrpSpPr>
              <p:cNvPr id="664" name="Google Shape;664;p39"/>
              <p:cNvGrpSpPr/>
              <p:nvPr/>
            </p:nvGrpSpPr>
            <p:grpSpPr>
              <a:xfrm rot="1771504">
                <a:off x="2914532" y="1485269"/>
                <a:ext cx="1688083" cy="1687866"/>
                <a:chOff x="1827622" y="1343919"/>
                <a:chExt cx="2304000" cy="2304000"/>
              </a:xfrm>
            </p:grpSpPr>
            <p:sp>
              <p:nvSpPr>
                <p:cNvPr id="665" name="Google Shape;665;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B757"/>
                    </a:solidFill>
                    <a:latin typeface="Arial"/>
                    <a:ea typeface="Arial"/>
                    <a:cs typeface="Arial"/>
                    <a:sym typeface="Arial"/>
                  </a:endParaRPr>
                </a:p>
              </p:txBody>
            </p:sp>
            <p:sp>
              <p:nvSpPr>
                <p:cNvPr id="666" name="Google Shape;666;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B757"/>
                    </a:solidFill>
                    <a:latin typeface="Arial"/>
                    <a:ea typeface="Arial"/>
                    <a:cs typeface="Arial"/>
                    <a:sym typeface="Arial"/>
                  </a:endParaRPr>
                </a:p>
              </p:txBody>
            </p:sp>
          </p:grpSp>
          <p:sp>
            <p:nvSpPr>
              <p:cNvPr id="667" name="Google Shape;667;p39"/>
              <p:cNvSpPr/>
              <p:nvPr/>
            </p:nvSpPr>
            <p:spPr>
              <a:xfrm>
                <a:off x="2894659" y="1465288"/>
                <a:ext cx="1727827" cy="1727827"/>
              </a:xfrm>
              <a:prstGeom prst="flowChartConnector">
                <a:avLst/>
              </a:prstGeom>
              <a:noFill/>
              <a:ln w="9525" cap="flat" cmpd="sng">
                <a:solidFill>
                  <a:srgbClr val="FFB7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B757"/>
                  </a:solidFill>
                  <a:latin typeface="Calibri"/>
                  <a:ea typeface="Calibri"/>
                  <a:cs typeface="Calibri"/>
                  <a:sym typeface="Calibri"/>
                </a:endParaRPr>
              </a:p>
            </p:txBody>
          </p:sp>
        </p:grpSp>
        <p:sp>
          <p:nvSpPr>
            <p:cNvPr id="668" name="Google Shape;668;p39"/>
            <p:cNvSpPr txBox="1"/>
            <p:nvPr/>
          </p:nvSpPr>
          <p:spPr>
            <a:xfrm>
              <a:off x="2824946" y="2053130"/>
              <a:ext cx="526473" cy="3835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B757"/>
                  </a:solidFill>
                  <a:latin typeface="Arial"/>
                  <a:ea typeface="Arial"/>
                  <a:cs typeface="Arial"/>
                  <a:sym typeface="Arial"/>
                </a:rPr>
                <a:t>02</a:t>
              </a:r>
              <a:endParaRPr sz="2400" b="1">
                <a:solidFill>
                  <a:srgbClr val="FFB757"/>
                </a:solidFill>
                <a:latin typeface="Arial"/>
                <a:ea typeface="Arial"/>
                <a:cs typeface="Arial"/>
                <a:sym typeface="Arial"/>
              </a:endParaRPr>
            </a:p>
          </p:txBody>
        </p:sp>
      </p:grpSp>
      <p:grpSp>
        <p:nvGrpSpPr>
          <p:cNvPr id="669" name="Google Shape;669;p39"/>
          <p:cNvGrpSpPr/>
          <p:nvPr/>
        </p:nvGrpSpPr>
        <p:grpSpPr>
          <a:xfrm rot="1771504">
            <a:off x="3580468" y="2549121"/>
            <a:ext cx="362992" cy="362945"/>
            <a:chOff x="1827622" y="1343919"/>
            <a:chExt cx="2304000" cy="2304000"/>
          </a:xfrm>
        </p:grpSpPr>
        <p:sp>
          <p:nvSpPr>
            <p:cNvPr id="670" name="Google Shape;670;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671" name="Google Shape;671;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grpSp>
      <p:sp>
        <p:nvSpPr>
          <p:cNvPr id="672" name="Google Shape;672;p39"/>
          <p:cNvSpPr txBox="1"/>
          <p:nvPr/>
        </p:nvSpPr>
        <p:spPr>
          <a:xfrm>
            <a:off x="4166354" y="1658280"/>
            <a:ext cx="7617006"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Theo em, nguyên nhân khiến cô bé bán diêm chết là gì? Sau khi chết, cô bé có được lên Thiên đường cùng bà không?</a:t>
            </a:r>
            <a:endParaRPr sz="3000">
              <a:solidFill>
                <a:schemeClr val="dk1"/>
              </a:solidFill>
              <a:latin typeface="Times New Roman"/>
              <a:ea typeface="Times New Roman"/>
              <a:cs typeface="Times New Roman"/>
              <a:sym typeface="Times New Roman"/>
            </a:endParaRPr>
          </a:p>
        </p:txBody>
      </p:sp>
      <p:grpSp>
        <p:nvGrpSpPr>
          <p:cNvPr id="673" name="Google Shape;673;p39"/>
          <p:cNvGrpSpPr/>
          <p:nvPr/>
        </p:nvGrpSpPr>
        <p:grpSpPr>
          <a:xfrm>
            <a:off x="2823431" y="3394257"/>
            <a:ext cx="1230307" cy="1190896"/>
            <a:chOff x="4005912" y="1737782"/>
            <a:chExt cx="1015883" cy="1015847"/>
          </a:xfrm>
        </p:grpSpPr>
        <p:grpSp>
          <p:nvGrpSpPr>
            <p:cNvPr id="674" name="Google Shape;674;p39"/>
            <p:cNvGrpSpPr/>
            <p:nvPr/>
          </p:nvGrpSpPr>
          <p:grpSpPr>
            <a:xfrm>
              <a:off x="4005912" y="1737782"/>
              <a:ext cx="1015883" cy="1015847"/>
              <a:chOff x="2608245" y="1178915"/>
              <a:chExt cx="2300656" cy="2300575"/>
            </a:xfrm>
          </p:grpSpPr>
          <p:grpSp>
            <p:nvGrpSpPr>
              <p:cNvPr id="675" name="Google Shape;675;p39"/>
              <p:cNvGrpSpPr/>
              <p:nvPr/>
            </p:nvGrpSpPr>
            <p:grpSpPr>
              <a:xfrm rot="1771504">
                <a:off x="2914532" y="1485269"/>
                <a:ext cx="1688083" cy="1687866"/>
                <a:chOff x="1827622" y="1343919"/>
                <a:chExt cx="2304000" cy="2304000"/>
              </a:xfrm>
            </p:grpSpPr>
            <p:sp>
              <p:nvSpPr>
                <p:cNvPr id="676" name="Google Shape;676;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0000"/>
                    </a:solidFill>
                    <a:latin typeface="Arial"/>
                    <a:ea typeface="Arial"/>
                    <a:cs typeface="Arial"/>
                    <a:sym typeface="Arial"/>
                  </a:endParaRPr>
                </a:p>
              </p:txBody>
            </p:sp>
            <p:sp>
              <p:nvSpPr>
                <p:cNvPr id="677" name="Google Shape;677;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0000"/>
                    </a:solidFill>
                    <a:latin typeface="Arial"/>
                    <a:ea typeface="Arial"/>
                    <a:cs typeface="Arial"/>
                    <a:sym typeface="Arial"/>
                  </a:endParaRPr>
                </a:p>
              </p:txBody>
            </p:sp>
          </p:grpSp>
          <p:sp>
            <p:nvSpPr>
              <p:cNvPr id="678" name="Google Shape;678;p39"/>
              <p:cNvSpPr/>
              <p:nvPr/>
            </p:nvSpPr>
            <p:spPr>
              <a:xfrm>
                <a:off x="2894659" y="1465288"/>
                <a:ext cx="1727827" cy="1727827"/>
              </a:xfrm>
              <a:prstGeom prst="flowChartConnector">
                <a:avLst/>
              </a:prstGeom>
              <a:noFill/>
              <a:ln w="9525" cap="flat" cmpd="sng">
                <a:solidFill>
                  <a:srgbClr val="7143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sp>
          <p:nvSpPr>
            <p:cNvPr id="679" name="Google Shape;679;p39"/>
            <p:cNvSpPr txBox="1"/>
            <p:nvPr/>
          </p:nvSpPr>
          <p:spPr>
            <a:xfrm>
              <a:off x="4247985" y="2048949"/>
              <a:ext cx="526473" cy="3938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714383"/>
                  </a:solidFill>
                  <a:latin typeface="Arial"/>
                  <a:ea typeface="Arial"/>
                  <a:cs typeface="Arial"/>
                  <a:sym typeface="Arial"/>
                </a:rPr>
                <a:t>03</a:t>
              </a:r>
              <a:endParaRPr/>
            </a:p>
          </p:txBody>
        </p:sp>
      </p:grpSp>
      <p:grpSp>
        <p:nvGrpSpPr>
          <p:cNvPr id="680" name="Google Shape;680;p39"/>
          <p:cNvGrpSpPr/>
          <p:nvPr/>
        </p:nvGrpSpPr>
        <p:grpSpPr>
          <a:xfrm rot="1771504">
            <a:off x="3629174" y="4112496"/>
            <a:ext cx="362992" cy="362945"/>
            <a:chOff x="1827622" y="1343919"/>
            <a:chExt cx="2304000" cy="2304000"/>
          </a:xfrm>
        </p:grpSpPr>
        <p:sp>
          <p:nvSpPr>
            <p:cNvPr id="681" name="Google Shape;681;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682" name="Google Shape;682;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grpSp>
      <p:sp>
        <p:nvSpPr>
          <p:cNvPr id="683" name="Google Shape;683;p39"/>
          <p:cNvSpPr txBox="1"/>
          <p:nvPr/>
        </p:nvSpPr>
        <p:spPr>
          <a:xfrm>
            <a:off x="4207940" y="3433549"/>
            <a:ext cx="7617005"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Kết thúc của truyện có hậu không? Từ đây em nhận thấy tình cảm gì của tác giả đối với em bán diêm?</a:t>
            </a:r>
            <a:endParaRPr sz="3000">
              <a:solidFill>
                <a:schemeClr val="dk1"/>
              </a:solidFill>
              <a:latin typeface="Times New Roman"/>
              <a:ea typeface="Times New Roman"/>
              <a:cs typeface="Times New Roman"/>
              <a:sym typeface="Times New Roman"/>
            </a:endParaRPr>
          </a:p>
        </p:txBody>
      </p:sp>
      <p:grpSp>
        <p:nvGrpSpPr>
          <p:cNvPr id="684" name="Google Shape;684;p39"/>
          <p:cNvGrpSpPr/>
          <p:nvPr/>
        </p:nvGrpSpPr>
        <p:grpSpPr>
          <a:xfrm>
            <a:off x="2180989" y="5245837"/>
            <a:ext cx="1231237" cy="1203891"/>
            <a:chOff x="5491147" y="1745777"/>
            <a:chExt cx="1015883" cy="1015847"/>
          </a:xfrm>
        </p:grpSpPr>
        <p:grpSp>
          <p:nvGrpSpPr>
            <p:cNvPr id="685" name="Google Shape;685;p39"/>
            <p:cNvGrpSpPr/>
            <p:nvPr/>
          </p:nvGrpSpPr>
          <p:grpSpPr>
            <a:xfrm>
              <a:off x="5491147" y="1745777"/>
              <a:ext cx="1015883" cy="1015847"/>
              <a:chOff x="2608245" y="1178915"/>
              <a:chExt cx="2300656" cy="2300575"/>
            </a:xfrm>
          </p:grpSpPr>
          <p:grpSp>
            <p:nvGrpSpPr>
              <p:cNvPr id="686" name="Google Shape;686;p39"/>
              <p:cNvGrpSpPr/>
              <p:nvPr/>
            </p:nvGrpSpPr>
            <p:grpSpPr>
              <a:xfrm rot="1771504">
                <a:off x="2914532" y="1485269"/>
                <a:ext cx="1688083" cy="1687866"/>
                <a:chOff x="1827622" y="1343919"/>
                <a:chExt cx="2304000" cy="2304000"/>
              </a:xfrm>
            </p:grpSpPr>
            <p:sp>
              <p:nvSpPr>
                <p:cNvPr id="687" name="Google Shape;687;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0000"/>
                    </a:solidFill>
                    <a:latin typeface="Arial"/>
                    <a:ea typeface="Arial"/>
                    <a:cs typeface="Arial"/>
                    <a:sym typeface="Arial"/>
                  </a:endParaRPr>
                </a:p>
              </p:txBody>
            </p:sp>
            <p:sp>
              <p:nvSpPr>
                <p:cNvPr id="688" name="Google Shape;688;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0000"/>
                    </a:solidFill>
                    <a:latin typeface="Arial"/>
                    <a:ea typeface="Arial"/>
                    <a:cs typeface="Arial"/>
                    <a:sym typeface="Arial"/>
                  </a:endParaRPr>
                </a:p>
              </p:txBody>
            </p:sp>
          </p:grpSp>
          <p:sp>
            <p:nvSpPr>
              <p:cNvPr id="689" name="Google Shape;689;p39"/>
              <p:cNvSpPr/>
              <p:nvPr/>
            </p:nvSpPr>
            <p:spPr>
              <a:xfrm>
                <a:off x="2894659" y="1465288"/>
                <a:ext cx="1727827" cy="1727827"/>
              </a:xfrm>
              <a:prstGeom prst="flowChartConnector">
                <a:avLst/>
              </a:prstGeom>
              <a:noFill/>
              <a:ln w="9525" cap="flat" cmpd="sng">
                <a:solidFill>
                  <a:srgbClr val="E5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sp>
          <p:nvSpPr>
            <p:cNvPr id="690" name="Google Shape;690;p39"/>
            <p:cNvSpPr txBox="1"/>
            <p:nvPr/>
          </p:nvSpPr>
          <p:spPr>
            <a:xfrm>
              <a:off x="5735850" y="2053130"/>
              <a:ext cx="526473" cy="389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E56666"/>
                  </a:solidFill>
                  <a:latin typeface="Arial"/>
                  <a:ea typeface="Arial"/>
                  <a:cs typeface="Arial"/>
                  <a:sym typeface="Arial"/>
                </a:rPr>
                <a:t>04</a:t>
              </a:r>
              <a:endParaRPr sz="2400" b="1">
                <a:solidFill>
                  <a:srgbClr val="E56666"/>
                </a:solidFill>
                <a:latin typeface="Arial"/>
                <a:ea typeface="Arial"/>
                <a:cs typeface="Arial"/>
                <a:sym typeface="Arial"/>
              </a:endParaRPr>
            </a:p>
          </p:txBody>
        </p:sp>
      </p:grpSp>
      <p:grpSp>
        <p:nvGrpSpPr>
          <p:cNvPr id="691" name="Google Shape;691;p39"/>
          <p:cNvGrpSpPr/>
          <p:nvPr/>
        </p:nvGrpSpPr>
        <p:grpSpPr>
          <a:xfrm rot="1771504">
            <a:off x="2950601" y="6008634"/>
            <a:ext cx="362992" cy="362945"/>
            <a:chOff x="1827622" y="1343919"/>
            <a:chExt cx="2304000" cy="2304000"/>
          </a:xfrm>
        </p:grpSpPr>
        <p:sp>
          <p:nvSpPr>
            <p:cNvPr id="692" name="Google Shape;692;p39"/>
            <p:cNvSpPr/>
            <p:nvPr/>
          </p:nvSpPr>
          <p:spPr>
            <a:xfrm>
              <a:off x="1827622" y="1343919"/>
              <a:ext cx="2304000" cy="2304000"/>
            </a:xfrm>
            <a:prstGeom prst="ellipse">
              <a:avLst/>
            </a:prstGeom>
            <a:gradFill>
              <a:gsLst>
                <a:gs pos="0">
                  <a:schemeClr val="lt1"/>
                </a:gs>
                <a:gs pos="100000">
                  <a:srgbClr val="D8D8D8"/>
                </a:gs>
              </a:gsLst>
              <a:path path="circle">
                <a:fillToRect l="100000" b="100000"/>
              </a:path>
              <a:tileRect t="-100000" r="-100000"/>
            </a:gradFill>
            <a:ln>
              <a:noFill/>
            </a:ln>
            <a:effectLst>
              <a:outerShdw blurRad="254000" dist="241300" dir="7800000" sx="85000" sy="85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693" name="Google Shape;693;p39"/>
            <p:cNvSpPr/>
            <p:nvPr/>
          </p:nvSpPr>
          <p:spPr>
            <a:xfrm>
              <a:off x="1877481" y="1393778"/>
              <a:ext cx="2204282" cy="2204282"/>
            </a:xfrm>
            <a:prstGeom prst="ellipse">
              <a:avLst/>
            </a:prstGeom>
            <a:gradFill>
              <a:gsLst>
                <a:gs pos="0">
                  <a:srgbClr val="D8D8D8"/>
                </a:gs>
                <a:gs pos="100000">
                  <a:srgbClr val="FEFEFE"/>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grpSp>
      <p:sp>
        <p:nvSpPr>
          <p:cNvPr id="694" name="Google Shape;694;p39"/>
          <p:cNvSpPr txBox="1"/>
          <p:nvPr/>
        </p:nvSpPr>
        <p:spPr>
          <a:xfrm>
            <a:off x="3666115" y="5357215"/>
            <a:ext cx="8158830"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Theo em, thông điệp mà tác giả muốn gửi gắm qua câu chuyện này là gì?</a:t>
            </a:r>
            <a:endParaRPr sz="3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2000"/>
                                        <p:tgtEl>
                                          <p:spTgt spid="660"/>
                                        </p:tgtEl>
                                      </p:cBhvr>
                                    </p:animEffect>
                                  </p:childTnLst>
                                </p:cTn>
                              </p:par>
                              <p:par>
                                <p:cTn id="8" presetID="10" presetClass="entr" presetSubtype="0" fill="hold" nodeType="withEffect">
                                  <p:stCondLst>
                                    <p:cond delay="0"/>
                                  </p:stCondLst>
                                  <p:childTnLst>
                                    <p:set>
                                      <p:cBhvr>
                                        <p:cTn id="9" dur="1" fill="hold">
                                          <p:stCondLst>
                                            <p:cond delay="0"/>
                                          </p:stCondLst>
                                        </p:cTn>
                                        <p:tgtEl>
                                          <p:spTgt spid="659"/>
                                        </p:tgtEl>
                                        <p:attrNameLst>
                                          <p:attrName>style.visibility</p:attrName>
                                        </p:attrNameLst>
                                      </p:cBhvr>
                                      <p:to>
                                        <p:strVal val="visible"/>
                                      </p:to>
                                    </p:set>
                                    <p:animEffect transition="in" filter="fade">
                                      <p:cBhvr>
                                        <p:cTn id="10" dur="2000"/>
                                        <p:tgtEl>
                                          <p:spTgt spid="6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9"/>
                                        </p:tgtEl>
                                        <p:attrNameLst>
                                          <p:attrName>style.visibility</p:attrName>
                                        </p:attrNameLst>
                                      </p:cBhvr>
                                      <p:to>
                                        <p:strVal val="visible"/>
                                      </p:to>
                                    </p:set>
                                    <p:animEffect transition="in" filter="fade">
                                      <p:cBhvr>
                                        <p:cTn id="15" dur="500"/>
                                        <p:tgtEl>
                                          <p:spTgt spid="649"/>
                                        </p:tgtEl>
                                      </p:cBhvr>
                                    </p:animEffect>
                                  </p:childTnLst>
                                </p:cTn>
                              </p:par>
                              <p:par>
                                <p:cTn id="16" presetID="10" presetClass="entr" presetSubtype="0" fill="hold" nodeType="withEffect">
                                  <p:stCondLst>
                                    <p:cond delay="0"/>
                                  </p:stCondLst>
                                  <p:childTnLst>
                                    <p:set>
                                      <p:cBhvr>
                                        <p:cTn id="17" dur="1" fill="hold">
                                          <p:stCondLst>
                                            <p:cond delay="0"/>
                                          </p:stCondLst>
                                        </p:cTn>
                                        <p:tgtEl>
                                          <p:spTgt spid="656"/>
                                        </p:tgtEl>
                                        <p:attrNameLst>
                                          <p:attrName>style.visibility</p:attrName>
                                        </p:attrNameLst>
                                      </p:cBhvr>
                                      <p:to>
                                        <p:strVal val="visible"/>
                                      </p:to>
                                    </p:set>
                                    <p:animEffect transition="in" filter="fade">
                                      <p:cBhvr>
                                        <p:cTn id="18" dur="500"/>
                                        <p:tgtEl>
                                          <p:spTgt spid="656"/>
                                        </p:tgtEl>
                                      </p:cBhvr>
                                    </p:animEffect>
                                  </p:childTnLst>
                                </p:cTn>
                              </p:par>
                              <p:par>
                                <p:cTn id="19" presetID="10" presetClass="entr" presetSubtype="0" fill="hold" nodeType="withEffect">
                                  <p:stCondLst>
                                    <p:cond delay="0"/>
                                  </p:stCondLst>
                                  <p:childTnLst>
                                    <p:set>
                                      <p:cBhvr>
                                        <p:cTn id="20" dur="1" fill="hold">
                                          <p:stCondLst>
                                            <p:cond delay="0"/>
                                          </p:stCondLst>
                                        </p:cTn>
                                        <p:tgtEl>
                                          <p:spTgt spid="661"/>
                                        </p:tgtEl>
                                        <p:attrNameLst>
                                          <p:attrName>style.visibility</p:attrName>
                                        </p:attrNameLst>
                                      </p:cBhvr>
                                      <p:to>
                                        <p:strVal val="visible"/>
                                      </p:to>
                                    </p:set>
                                    <p:animEffect transition="in" filter="fade">
                                      <p:cBhvr>
                                        <p:cTn id="21" dur="500"/>
                                        <p:tgtEl>
                                          <p:spTgt spid="6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2"/>
                                        </p:tgtEl>
                                        <p:attrNameLst>
                                          <p:attrName>style.visibility</p:attrName>
                                        </p:attrNameLst>
                                      </p:cBhvr>
                                      <p:to>
                                        <p:strVal val="visible"/>
                                      </p:to>
                                    </p:set>
                                    <p:animEffect transition="in" filter="fade">
                                      <p:cBhvr>
                                        <p:cTn id="26" dur="500"/>
                                        <p:tgtEl>
                                          <p:spTgt spid="662"/>
                                        </p:tgtEl>
                                      </p:cBhvr>
                                    </p:animEffect>
                                  </p:childTnLst>
                                </p:cTn>
                              </p:par>
                              <p:par>
                                <p:cTn id="27" presetID="10" presetClass="entr" presetSubtype="0" fill="hold" nodeType="withEffect">
                                  <p:stCondLst>
                                    <p:cond delay="0"/>
                                  </p:stCondLst>
                                  <p:childTnLst>
                                    <p:set>
                                      <p:cBhvr>
                                        <p:cTn id="28" dur="1" fill="hold">
                                          <p:stCondLst>
                                            <p:cond delay="0"/>
                                          </p:stCondLst>
                                        </p:cTn>
                                        <p:tgtEl>
                                          <p:spTgt spid="669"/>
                                        </p:tgtEl>
                                        <p:attrNameLst>
                                          <p:attrName>style.visibility</p:attrName>
                                        </p:attrNameLst>
                                      </p:cBhvr>
                                      <p:to>
                                        <p:strVal val="visible"/>
                                      </p:to>
                                    </p:set>
                                    <p:animEffect transition="in" filter="fade">
                                      <p:cBhvr>
                                        <p:cTn id="29" dur="500"/>
                                        <p:tgtEl>
                                          <p:spTgt spid="669"/>
                                        </p:tgtEl>
                                      </p:cBhvr>
                                    </p:animEffect>
                                  </p:childTnLst>
                                </p:cTn>
                              </p:par>
                              <p:par>
                                <p:cTn id="30" presetID="10" presetClass="entr" presetSubtype="0" fill="hold" nodeType="withEffect">
                                  <p:stCondLst>
                                    <p:cond delay="0"/>
                                  </p:stCondLst>
                                  <p:childTnLst>
                                    <p:set>
                                      <p:cBhvr>
                                        <p:cTn id="31" dur="1" fill="hold">
                                          <p:stCondLst>
                                            <p:cond delay="0"/>
                                          </p:stCondLst>
                                        </p:cTn>
                                        <p:tgtEl>
                                          <p:spTgt spid="672"/>
                                        </p:tgtEl>
                                        <p:attrNameLst>
                                          <p:attrName>style.visibility</p:attrName>
                                        </p:attrNameLst>
                                      </p:cBhvr>
                                      <p:to>
                                        <p:strVal val="visible"/>
                                      </p:to>
                                    </p:set>
                                    <p:animEffect transition="in" filter="fade">
                                      <p:cBhvr>
                                        <p:cTn id="32" dur="500"/>
                                        <p:tgtEl>
                                          <p:spTgt spid="6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3"/>
                                        </p:tgtEl>
                                        <p:attrNameLst>
                                          <p:attrName>style.visibility</p:attrName>
                                        </p:attrNameLst>
                                      </p:cBhvr>
                                      <p:to>
                                        <p:strVal val="visible"/>
                                      </p:to>
                                    </p:set>
                                    <p:animEffect transition="in" filter="fade">
                                      <p:cBhvr>
                                        <p:cTn id="37" dur="500"/>
                                        <p:tgtEl>
                                          <p:spTgt spid="673"/>
                                        </p:tgtEl>
                                      </p:cBhvr>
                                    </p:animEffect>
                                  </p:childTnLst>
                                </p:cTn>
                              </p:par>
                              <p:par>
                                <p:cTn id="38" presetID="10" presetClass="entr" presetSubtype="0" fill="hold" nodeType="withEffect">
                                  <p:stCondLst>
                                    <p:cond delay="0"/>
                                  </p:stCondLst>
                                  <p:childTnLst>
                                    <p:set>
                                      <p:cBhvr>
                                        <p:cTn id="39" dur="1" fill="hold">
                                          <p:stCondLst>
                                            <p:cond delay="0"/>
                                          </p:stCondLst>
                                        </p:cTn>
                                        <p:tgtEl>
                                          <p:spTgt spid="680"/>
                                        </p:tgtEl>
                                        <p:attrNameLst>
                                          <p:attrName>style.visibility</p:attrName>
                                        </p:attrNameLst>
                                      </p:cBhvr>
                                      <p:to>
                                        <p:strVal val="visible"/>
                                      </p:to>
                                    </p:set>
                                    <p:animEffect transition="in" filter="fade">
                                      <p:cBhvr>
                                        <p:cTn id="40" dur="500"/>
                                        <p:tgtEl>
                                          <p:spTgt spid="680"/>
                                        </p:tgtEl>
                                      </p:cBhvr>
                                    </p:animEffect>
                                  </p:childTnLst>
                                </p:cTn>
                              </p:par>
                              <p:par>
                                <p:cTn id="41" presetID="10" presetClass="entr" presetSubtype="0" fill="hold" nodeType="withEffect">
                                  <p:stCondLst>
                                    <p:cond delay="0"/>
                                  </p:stCondLst>
                                  <p:childTnLst>
                                    <p:set>
                                      <p:cBhvr>
                                        <p:cTn id="42" dur="1" fill="hold">
                                          <p:stCondLst>
                                            <p:cond delay="0"/>
                                          </p:stCondLst>
                                        </p:cTn>
                                        <p:tgtEl>
                                          <p:spTgt spid="683"/>
                                        </p:tgtEl>
                                        <p:attrNameLst>
                                          <p:attrName>style.visibility</p:attrName>
                                        </p:attrNameLst>
                                      </p:cBhvr>
                                      <p:to>
                                        <p:strVal val="visible"/>
                                      </p:to>
                                    </p:set>
                                    <p:animEffect transition="in" filter="fade">
                                      <p:cBhvr>
                                        <p:cTn id="43" dur="500"/>
                                        <p:tgtEl>
                                          <p:spTgt spid="68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84"/>
                                        </p:tgtEl>
                                        <p:attrNameLst>
                                          <p:attrName>style.visibility</p:attrName>
                                        </p:attrNameLst>
                                      </p:cBhvr>
                                      <p:to>
                                        <p:strVal val="visible"/>
                                      </p:to>
                                    </p:set>
                                    <p:animEffect transition="in" filter="fade">
                                      <p:cBhvr>
                                        <p:cTn id="48" dur="500"/>
                                        <p:tgtEl>
                                          <p:spTgt spid="684"/>
                                        </p:tgtEl>
                                      </p:cBhvr>
                                    </p:animEffect>
                                  </p:childTnLst>
                                </p:cTn>
                              </p:par>
                              <p:par>
                                <p:cTn id="49" presetID="10" presetClass="entr" presetSubtype="0" fill="hold" nodeType="withEffect">
                                  <p:stCondLst>
                                    <p:cond delay="0"/>
                                  </p:stCondLst>
                                  <p:childTnLst>
                                    <p:set>
                                      <p:cBhvr>
                                        <p:cTn id="50" dur="1" fill="hold">
                                          <p:stCondLst>
                                            <p:cond delay="0"/>
                                          </p:stCondLst>
                                        </p:cTn>
                                        <p:tgtEl>
                                          <p:spTgt spid="691"/>
                                        </p:tgtEl>
                                        <p:attrNameLst>
                                          <p:attrName>style.visibility</p:attrName>
                                        </p:attrNameLst>
                                      </p:cBhvr>
                                      <p:to>
                                        <p:strVal val="visible"/>
                                      </p:to>
                                    </p:set>
                                    <p:animEffect transition="in" filter="fade">
                                      <p:cBhvr>
                                        <p:cTn id="51" dur="500"/>
                                        <p:tgtEl>
                                          <p:spTgt spid="691"/>
                                        </p:tgtEl>
                                      </p:cBhvr>
                                    </p:animEffect>
                                  </p:childTnLst>
                                </p:cTn>
                              </p:par>
                              <p:par>
                                <p:cTn id="52" presetID="10" presetClass="entr" presetSubtype="0" fill="hold" nodeType="withEffect">
                                  <p:stCondLst>
                                    <p:cond delay="0"/>
                                  </p:stCondLst>
                                  <p:childTnLst>
                                    <p:set>
                                      <p:cBhvr>
                                        <p:cTn id="53" dur="1" fill="hold">
                                          <p:stCondLst>
                                            <p:cond delay="0"/>
                                          </p:stCondLst>
                                        </p:cTn>
                                        <p:tgtEl>
                                          <p:spTgt spid="694"/>
                                        </p:tgtEl>
                                        <p:attrNameLst>
                                          <p:attrName>style.visibility</p:attrName>
                                        </p:attrNameLst>
                                      </p:cBhvr>
                                      <p:to>
                                        <p:strVal val="visible"/>
                                      </p:to>
                                    </p:set>
                                    <p:animEffect transition="in" filter="fade">
                                      <p:cBhvr>
                                        <p:cTn id="54" dur="5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4"/>
          <p:cNvGrpSpPr/>
          <p:nvPr/>
        </p:nvGrpSpPr>
        <p:grpSpPr>
          <a:xfrm>
            <a:off x="-446567" y="489098"/>
            <a:ext cx="11918176" cy="5975497"/>
            <a:chOff x="-446567" y="489098"/>
            <a:chExt cx="11918176" cy="5975497"/>
          </a:xfrm>
        </p:grpSpPr>
        <p:sp>
          <p:nvSpPr>
            <p:cNvPr id="115" name="Google Shape;115;p4"/>
            <p:cNvSpPr/>
            <p:nvPr/>
          </p:nvSpPr>
          <p:spPr>
            <a:xfrm>
              <a:off x="1690576" y="489098"/>
              <a:ext cx="9781033" cy="5975497"/>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4"/>
            <p:cNvSpPr txBox="1"/>
            <p:nvPr/>
          </p:nvSpPr>
          <p:spPr>
            <a:xfrm>
              <a:off x="2965563" y="1551478"/>
              <a:ext cx="8099837" cy="3600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rgbClr val="0070C0"/>
                  </a:solidFill>
                  <a:latin typeface="Times New Roman"/>
                  <a:ea typeface="Times New Roman"/>
                  <a:cs typeface="Times New Roman"/>
                  <a:sym typeface="Times New Roman"/>
                </a:rPr>
                <a:t>Văn bản 1:</a:t>
              </a:r>
              <a:endParaRPr/>
            </a:p>
            <a:p>
              <a:pPr marL="0" marR="0" lvl="0" indent="0" algn="ctr" rtl="0">
                <a:spcBef>
                  <a:spcPts val="0"/>
                </a:spcBef>
                <a:spcAft>
                  <a:spcPts val="0"/>
                </a:spcAft>
                <a:buNone/>
              </a:pPr>
              <a:r>
                <a:rPr lang="en-US" sz="9600" b="0" i="0" u="none" strike="noStrike" cap="none">
                  <a:solidFill>
                    <a:srgbClr val="FF0000"/>
                  </a:solidFill>
                  <a:latin typeface="Times New Roman"/>
                  <a:ea typeface="Times New Roman"/>
                  <a:cs typeface="Times New Roman"/>
                  <a:sym typeface="Times New Roman"/>
                </a:rPr>
                <a:t>Cô bé bán diêm</a:t>
              </a:r>
              <a:endParaRPr sz="9600" b="0" i="0" u="none" strike="noStrike" cap="none">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6600" b="0" i="0" u="none" strike="noStrike" cap="none">
                  <a:solidFill>
                    <a:srgbClr val="0070C0"/>
                  </a:solidFill>
                  <a:latin typeface="Cookie"/>
                  <a:ea typeface="Cookie"/>
                  <a:cs typeface="Cookie"/>
                  <a:sym typeface="Cookie"/>
                </a:rPr>
                <a:t>(</a:t>
              </a:r>
              <a:r>
                <a:rPr lang="en-US" sz="6600" b="0" i="0" u="none" strike="noStrike" cap="none">
                  <a:solidFill>
                    <a:srgbClr val="0070C0"/>
                  </a:solidFill>
                  <a:latin typeface="Times New Roman"/>
                  <a:ea typeface="Times New Roman"/>
                  <a:cs typeface="Times New Roman"/>
                  <a:sym typeface="Times New Roman"/>
                </a:rPr>
                <a:t>An-đéc-xen)</a:t>
              </a:r>
              <a:endParaRPr sz="6600" b="0" i="0" u="none" strike="noStrike" cap="none">
                <a:solidFill>
                  <a:srgbClr val="0070C0"/>
                </a:solidFill>
                <a:latin typeface="Times New Roman"/>
                <a:ea typeface="Times New Roman"/>
                <a:cs typeface="Times New Roman"/>
                <a:sym typeface="Times New Roman"/>
              </a:endParaRPr>
            </a:p>
          </p:txBody>
        </p:sp>
        <p:pic>
          <p:nvPicPr>
            <p:cNvPr id="117" name="Google Shape;117;p4" descr="—Pngtree—hand painted andersens fairytales q_3813215.png"/>
            <p:cNvPicPr preferRelativeResize="0"/>
            <p:nvPr/>
          </p:nvPicPr>
          <p:blipFill rotWithShape="1">
            <a:blip r:embed="rId3">
              <a:alphaModFix/>
            </a:blip>
            <a:srcRect/>
            <a:stretch/>
          </p:blipFill>
          <p:spPr>
            <a:xfrm>
              <a:off x="-446567" y="1076120"/>
              <a:ext cx="4963242" cy="4963242"/>
            </a:xfrm>
            <a:prstGeom prst="rect">
              <a:avLst/>
            </a:prstGeom>
            <a:noFill/>
            <a:ln>
              <a:noFill/>
            </a:ln>
          </p:spPr>
        </p:pic>
        <p:pic>
          <p:nvPicPr>
            <p:cNvPr id="118" name="Google Shape;118;p4" descr="Hộp diêm png | PNGEgg"/>
            <p:cNvPicPr preferRelativeResize="0"/>
            <p:nvPr/>
          </p:nvPicPr>
          <p:blipFill rotWithShape="1">
            <a:blip r:embed="rId4">
              <a:alphaModFix/>
            </a:blip>
            <a:srcRect/>
            <a:stretch/>
          </p:blipFill>
          <p:spPr>
            <a:xfrm>
              <a:off x="2338173" y="5725667"/>
              <a:ext cx="627390" cy="627390"/>
            </a:xfrm>
            <a:prstGeom prst="rect">
              <a:avLst/>
            </a:prstGeom>
            <a:noFill/>
            <a:ln>
              <a:noFill/>
            </a:ln>
          </p:spPr>
        </p:pic>
      </p:gr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0"/>
          <p:cNvSpPr/>
          <p:nvPr/>
        </p:nvSpPr>
        <p:spPr>
          <a:xfrm>
            <a:off x="180147" y="20019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700" name="Google Shape;700;p40"/>
          <p:cNvGrpSpPr/>
          <p:nvPr/>
        </p:nvGrpSpPr>
        <p:grpSpPr>
          <a:xfrm>
            <a:off x="286229" y="615013"/>
            <a:ext cx="148135" cy="148136"/>
            <a:chOff x="4486616" y="3001075"/>
            <a:chExt cx="274695" cy="274699"/>
          </a:xfrm>
        </p:grpSpPr>
        <p:sp>
          <p:nvSpPr>
            <p:cNvPr id="701" name="Google Shape;701;p40"/>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702" name="Google Shape;702;p40"/>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703" name="Google Shape;703;p40"/>
          <p:cNvGrpSpPr/>
          <p:nvPr/>
        </p:nvGrpSpPr>
        <p:grpSpPr>
          <a:xfrm>
            <a:off x="-26878" y="650091"/>
            <a:ext cx="360298" cy="57591"/>
            <a:chOff x="4318304" y="3089061"/>
            <a:chExt cx="384317" cy="61430"/>
          </a:xfrm>
        </p:grpSpPr>
        <p:sp>
          <p:nvSpPr>
            <p:cNvPr id="704" name="Google Shape;704;p40"/>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705" name="Google Shape;705;p40"/>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706" name="Google Shape;706;p40"/>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Arima Madurai"/>
                <a:ea typeface="Arima Madurai"/>
                <a:cs typeface="Arima Madurai"/>
                <a:sym typeface="Arima Madurai"/>
              </a:rPr>
              <a:t>3</a:t>
            </a:r>
            <a:r>
              <a:rPr lang="en-US" sz="3000" b="1">
                <a:solidFill>
                  <a:schemeClr val="dk1"/>
                </a:solidFill>
                <a:latin typeface="Times New Roman"/>
                <a:ea typeface="Times New Roman"/>
                <a:cs typeface="Times New Roman"/>
                <a:sym typeface="Times New Roman"/>
              </a:rPr>
              <a:t>. Cái chết của em bé bán diêm</a:t>
            </a:r>
            <a:endParaRPr sz="3000" b="1">
              <a:solidFill>
                <a:schemeClr val="dk1"/>
              </a:solidFill>
              <a:latin typeface="Times New Roman"/>
              <a:ea typeface="Times New Roman"/>
              <a:cs typeface="Times New Roman"/>
              <a:sym typeface="Times New Roman"/>
            </a:endParaRPr>
          </a:p>
        </p:txBody>
      </p:sp>
      <p:grpSp>
        <p:nvGrpSpPr>
          <p:cNvPr id="707" name="Google Shape;707;p40"/>
          <p:cNvGrpSpPr/>
          <p:nvPr/>
        </p:nvGrpSpPr>
        <p:grpSpPr>
          <a:xfrm>
            <a:off x="3527802" y="1488551"/>
            <a:ext cx="8047512" cy="1318322"/>
            <a:chOff x="3563100" y="1988285"/>
            <a:chExt cx="7990947" cy="1089577"/>
          </a:xfrm>
        </p:grpSpPr>
        <p:grpSp>
          <p:nvGrpSpPr>
            <p:cNvPr id="708" name="Google Shape;708;p4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09" name="Google Shape;709;p40"/>
              <p:cNvSpPr/>
              <p:nvPr/>
            </p:nvSpPr>
            <p:spPr>
              <a:xfrm>
                <a:off x="895656" y="731082"/>
                <a:ext cx="2564445" cy="2558141"/>
              </a:xfrm>
              <a:prstGeom prst="roundRect">
                <a:avLst>
                  <a:gd name="adj" fmla="val 9905"/>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40"/>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1" name="Google Shape;711;p40"/>
            <p:cNvSpPr txBox="1"/>
            <p:nvPr/>
          </p:nvSpPr>
          <p:spPr>
            <a:xfrm>
              <a:off x="3880098" y="2310346"/>
              <a:ext cx="7528639" cy="4833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Arima Madurai"/>
                  <a:ea typeface="Arima Madurai"/>
                  <a:cs typeface="Arima Madurai"/>
                  <a:sym typeface="Arima Madurai"/>
                </a:rPr>
                <a:t>"</a:t>
              </a:r>
              <a:r>
                <a:rPr lang="en-US" sz="3200">
                  <a:solidFill>
                    <a:srgbClr val="000000"/>
                  </a:solidFill>
                  <a:latin typeface="Times New Roman"/>
                  <a:ea typeface="Times New Roman"/>
                  <a:cs typeface="Times New Roman"/>
                  <a:sym typeface="Times New Roman"/>
                </a:rPr>
                <a:t>đôi má hồng và đôi môi đang mỉm cười"</a:t>
              </a:r>
              <a:endParaRPr sz="2800">
                <a:solidFill>
                  <a:schemeClr val="dk1"/>
                </a:solidFill>
                <a:latin typeface="Times New Roman"/>
                <a:ea typeface="Times New Roman"/>
                <a:cs typeface="Times New Roman"/>
                <a:sym typeface="Times New Roman"/>
              </a:endParaRPr>
            </a:p>
          </p:txBody>
        </p:sp>
      </p:grpSp>
      <p:grpSp>
        <p:nvGrpSpPr>
          <p:cNvPr id="712" name="Google Shape;712;p40"/>
          <p:cNvGrpSpPr/>
          <p:nvPr/>
        </p:nvGrpSpPr>
        <p:grpSpPr>
          <a:xfrm>
            <a:off x="616688" y="2785730"/>
            <a:ext cx="2530549" cy="2519917"/>
            <a:chOff x="616688" y="2785730"/>
            <a:chExt cx="2530549" cy="2519917"/>
          </a:xfrm>
        </p:grpSpPr>
        <p:sp>
          <p:nvSpPr>
            <p:cNvPr id="713" name="Google Shape;713;p40"/>
            <p:cNvSpPr/>
            <p:nvPr/>
          </p:nvSpPr>
          <p:spPr>
            <a:xfrm>
              <a:off x="616688" y="2785730"/>
              <a:ext cx="2530549" cy="2519917"/>
            </a:xfrm>
            <a:prstGeom prst="ellipse">
              <a:avLst/>
            </a:prstGeom>
            <a:solidFill>
              <a:schemeClr val="lt1"/>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40"/>
            <p:cNvSpPr txBox="1"/>
            <p:nvPr/>
          </p:nvSpPr>
          <p:spPr>
            <a:xfrm>
              <a:off x="816703" y="3380245"/>
              <a:ext cx="21305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Times New Roman"/>
                  <a:ea typeface="Times New Roman"/>
                  <a:cs typeface="Times New Roman"/>
                  <a:sym typeface="Times New Roman"/>
                </a:rPr>
                <a:t>Chi tiết miêu tả</a:t>
              </a:r>
              <a:endParaRPr sz="4400">
                <a:solidFill>
                  <a:srgbClr val="FF0000"/>
                </a:solidFill>
                <a:latin typeface="Times New Roman"/>
                <a:ea typeface="Times New Roman"/>
                <a:cs typeface="Times New Roman"/>
                <a:sym typeface="Times New Roman"/>
              </a:endParaRPr>
            </a:p>
          </p:txBody>
        </p:sp>
      </p:grpSp>
      <p:grpSp>
        <p:nvGrpSpPr>
          <p:cNvPr id="715" name="Google Shape;715;p40"/>
          <p:cNvGrpSpPr/>
          <p:nvPr/>
        </p:nvGrpSpPr>
        <p:grpSpPr>
          <a:xfrm>
            <a:off x="3568534" y="3187206"/>
            <a:ext cx="8047512" cy="1318322"/>
            <a:chOff x="3563100" y="1988285"/>
            <a:chExt cx="7990947" cy="1089577"/>
          </a:xfrm>
        </p:grpSpPr>
        <p:grpSp>
          <p:nvGrpSpPr>
            <p:cNvPr id="716" name="Google Shape;716;p4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17" name="Google Shape;717;p40"/>
              <p:cNvSpPr/>
              <p:nvPr/>
            </p:nvSpPr>
            <p:spPr>
              <a:xfrm>
                <a:off x="895656" y="731082"/>
                <a:ext cx="2564445" cy="2558141"/>
              </a:xfrm>
              <a:prstGeom prst="roundRect">
                <a:avLst>
                  <a:gd name="adj" fmla="val 9905"/>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40"/>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9" name="Google Shape;719;p40"/>
            <p:cNvSpPr txBox="1"/>
            <p:nvPr/>
          </p:nvSpPr>
          <p:spPr>
            <a:xfrm>
              <a:off x="3816393" y="2147829"/>
              <a:ext cx="7528639" cy="8903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 Cái chết không bi lụy mà được miêu tả rất đẹp</a:t>
              </a:r>
              <a:endParaRPr sz="2800">
                <a:solidFill>
                  <a:schemeClr val="dk1"/>
                </a:solidFill>
                <a:latin typeface="Times New Roman"/>
                <a:ea typeface="Times New Roman"/>
                <a:cs typeface="Times New Roman"/>
                <a:sym typeface="Times New Roman"/>
              </a:endParaRPr>
            </a:p>
          </p:txBody>
        </p:sp>
      </p:grpSp>
      <p:grpSp>
        <p:nvGrpSpPr>
          <p:cNvPr id="720" name="Google Shape;720;p40"/>
          <p:cNvGrpSpPr/>
          <p:nvPr/>
        </p:nvGrpSpPr>
        <p:grpSpPr>
          <a:xfrm>
            <a:off x="3568534" y="4864829"/>
            <a:ext cx="8047512" cy="1318322"/>
            <a:chOff x="3563100" y="1988285"/>
            <a:chExt cx="7990947" cy="1089577"/>
          </a:xfrm>
        </p:grpSpPr>
        <p:grpSp>
          <p:nvGrpSpPr>
            <p:cNvPr id="721" name="Google Shape;721;p4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22" name="Google Shape;722;p40"/>
              <p:cNvSpPr/>
              <p:nvPr/>
            </p:nvSpPr>
            <p:spPr>
              <a:xfrm>
                <a:off x="895656" y="731082"/>
                <a:ext cx="2564445" cy="2558141"/>
              </a:xfrm>
              <a:prstGeom prst="roundRect">
                <a:avLst>
                  <a:gd name="adj" fmla="val 9905"/>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40"/>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24" name="Google Shape;724;p40"/>
            <p:cNvSpPr txBox="1"/>
            <p:nvPr/>
          </p:nvSpPr>
          <p:spPr>
            <a:xfrm>
              <a:off x="3816393" y="2328467"/>
              <a:ext cx="7528639" cy="4833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 Cái chết của người được toại nguyện.</a:t>
              </a:r>
              <a:endParaRPr sz="2800">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500"/>
                                        <p:tgtEl>
                                          <p:spTgt spid="70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00"/>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699"/>
                                        </p:tgtEl>
                                        <p:attrNameLst>
                                          <p:attrName>style.visibility</p:attrName>
                                        </p:attrNameLst>
                                      </p:cBhvr>
                                      <p:to>
                                        <p:strVal val="visible"/>
                                      </p:to>
                                    </p:set>
                                    <p:anim calcmode="lin" valueType="num">
                                      <p:cBhvr additive="base">
                                        <p:cTn id="14" dur="500"/>
                                        <p:tgtEl>
                                          <p:spTgt spid="699"/>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706"/>
                                        </p:tgtEl>
                                        <p:attrNameLst>
                                          <p:attrName>style.visibility</p:attrName>
                                        </p:attrNameLst>
                                      </p:cBhvr>
                                      <p:to>
                                        <p:strVal val="visible"/>
                                      </p:to>
                                    </p:set>
                                    <p:animEffect transition="in" filter="fade">
                                      <p:cBhvr>
                                        <p:cTn id="18" dur="700"/>
                                        <p:tgtEl>
                                          <p:spTgt spid="70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2"/>
                                        </p:tgtEl>
                                        <p:attrNameLst>
                                          <p:attrName>style.visibility</p:attrName>
                                        </p:attrNameLst>
                                      </p:cBhvr>
                                      <p:to>
                                        <p:strVal val="visible"/>
                                      </p:to>
                                    </p:set>
                                    <p:animEffect transition="in" filter="fade">
                                      <p:cBhvr>
                                        <p:cTn id="23" dur="2000"/>
                                        <p:tgtEl>
                                          <p:spTgt spid="7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07"/>
                                        </p:tgtEl>
                                        <p:attrNameLst>
                                          <p:attrName>style.visibility</p:attrName>
                                        </p:attrNameLst>
                                      </p:cBhvr>
                                      <p:to>
                                        <p:strVal val="visible"/>
                                      </p:to>
                                    </p:set>
                                    <p:animEffect transition="in" filter="fade">
                                      <p:cBhvr>
                                        <p:cTn id="28" dur="500"/>
                                        <p:tgtEl>
                                          <p:spTgt spid="70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5"/>
                                        </p:tgtEl>
                                        <p:attrNameLst>
                                          <p:attrName>style.visibility</p:attrName>
                                        </p:attrNameLst>
                                      </p:cBhvr>
                                      <p:to>
                                        <p:strVal val="visible"/>
                                      </p:to>
                                    </p:set>
                                    <p:animEffect transition="in" filter="fade">
                                      <p:cBhvr>
                                        <p:cTn id="33" dur="500"/>
                                        <p:tgtEl>
                                          <p:spTgt spid="7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20"/>
                                        </p:tgtEl>
                                        <p:attrNameLst>
                                          <p:attrName>style.visibility</p:attrName>
                                        </p:attrNameLst>
                                      </p:cBhvr>
                                      <p:to>
                                        <p:strVal val="visible"/>
                                      </p:to>
                                    </p:set>
                                    <p:animEffect transition="in" filter="fade">
                                      <p:cBhvr>
                                        <p:cTn id="38" dur="5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41"/>
          <p:cNvPicPr preferRelativeResize="0">
            <a:picLocks noGrp="1"/>
          </p:cNvPicPr>
          <p:nvPr>
            <p:ph type="pic" idx="2"/>
          </p:nvPr>
        </p:nvPicPr>
        <p:blipFill rotWithShape="1">
          <a:blip r:embed="rId3">
            <a:alphaModFix/>
          </a:blip>
          <a:srcRect l="6992" t="15282" r="31147" b="-3561"/>
          <a:stretch/>
        </p:blipFill>
        <p:spPr>
          <a:xfrm>
            <a:off x="7974286" y="-148989"/>
            <a:ext cx="4554243" cy="3767550"/>
          </a:xfrm>
          <a:prstGeom prst="rect">
            <a:avLst/>
          </a:prstGeom>
          <a:solidFill>
            <a:srgbClr val="CCCCCC"/>
          </a:solidFill>
          <a:ln>
            <a:noFill/>
          </a:ln>
        </p:spPr>
      </p:pic>
      <p:sp>
        <p:nvSpPr>
          <p:cNvPr id="731" name="Google Shape;731;p41"/>
          <p:cNvSpPr/>
          <p:nvPr/>
        </p:nvSpPr>
        <p:spPr>
          <a:xfrm>
            <a:off x="180147" y="20019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Times New Roman"/>
              <a:ea typeface="Times New Roman"/>
              <a:cs typeface="Times New Roman"/>
              <a:sym typeface="Times New Roman"/>
            </a:endParaRPr>
          </a:p>
        </p:txBody>
      </p:sp>
      <p:grpSp>
        <p:nvGrpSpPr>
          <p:cNvPr id="732" name="Google Shape;732;p41"/>
          <p:cNvGrpSpPr/>
          <p:nvPr/>
        </p:nvGrpSpPr>
        <p:grpSpPr>
          <a:xfrm>
            <a:off x="286229" y="615013"/>
            <a:ext cx="148135" cy="148136"/>
            <a:chOff x="4486616" y="3001075"/>
            <a:chExt cx="274695" cy="274699"/>
          </a:xfrm>
        </p:grpSpPr>
        <p:sp>
          <p:nvSpPr>
            <p:cNvPr id="733" name="Google Shape;733;p41"/>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734" name="Google Shape;734;p41"/>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grpSp>
        <p:nvGrpSpPr>
          <p:cNvPr id="735" name="Google Shape;735;p41"/>
          <p:cNvGrpSpPr/>
          <p:nvPr/>
        </p:nvGrpSpPr>
        <p:grpSpPr>
          <a:xfrm>
            <a:off x="-26878" y="650091"/>
            <a:ext cx="360298" cy="57591"/>
            <a:chOff x="4318304" y="3089061"/>
            <a:chExt cx="384317" cy="61430"/>
          </a:xfrm>
        </p:grpSpPr>
        <p:sp>
          <p:nvSpPr>
            <p:cNvPr id="736" name="Google Shape;736;p41"/>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737" name="Google Shape;737;p41"/>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sp>
        <p:nvSpPr>
          <p:cNvPr id="738" name="Google Shape;738;p41"/>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3. Cái chết của em bé bán diêm</a:t>
            </a:r>
            <a:endParaRPr sz="3000" b="1">
              <a:solidFill>
                <a:schemeClr val="dk1"/>
              </a:solidFill>
              <a:latin typeface="Times New Roman"/>
              <a:ea typeface="Times New Roman"/>
              <a:cs typeface="Times New Roman"/>
              <a:sym typeface="Times New Roman"/>
            </a:endParaRPr>
          </a:p>
        </p:txBody>
      </p:sp>
      <p:grpSp>
        <p:nvGrpSpPr>
          <p:cNvPr id="739" name="Google Shape;739;p41"/>
          <p:cNvGrpSpPr/>
          <p:nvPr/>
        </p:nvGrpSpPr>
        <p:grpSpPr>
          <a:xfrm>
            <a:off x="3779606" y="2032079"/>
            <a:ext cx="2859112" cy="1105665"/>
            <a:chOff x="3563100" y="1988285"/>
            <a:chExt cx="7990947" cy="1089577"/>
          </a:xfrm>
        </p:grpSpPr>
        <p:grpSp>
          <p:nvGrpSpPr>
            <p:cNvPr id="740" name="Google Shape;740;p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41" name="Google Shape;741;p41"/>
              <p:cNvSpPr/>
              <p:nvPr/>
            </p:nvSpPr>
            <p:spPr>
              <a:xfrm>
                <a:off x="895656" y="731082"/>
                <a:ext cx="2564445" cy="2558141"/>
              </a:xfrm>
              <a:prstGeom prst="roundRect">
                <a:avLst>
                  <a:gd name="adj" fmla="val 9905"/>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42" name="Google Shape;742;p41"/>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43" name="Google Shape;743;p41"/>
            <p:cNvSpPr txBox="1"/>
            <p:nvPr/>
          </p:nvSpPr>
          <p:spPr>
            <a:xfrm>
              <a:off x="3880098" y="2310346"/>
              <a:ext cx="7528639" cy="57626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Đói và rét</a:t>
              </a:r>
              <a:endParaRPr sz="2800">
                <a:solidFill>
                  <a:schemeClr val="dk1"/>
                </a:solidFill>
                <a:latin typeface="Times New Roman"/>
                <a:ea typeface="Times New Roman"/>
                <a:cs typeface="Times New Roman"/>
                <a:sym typeface="Times New Roman"/>
              </a:endParaRPr>
            </a:p>
          </p:txBody>
        </p:sp>
      </p:grpSp>
      <p:grpSp>
        <p:nvGrpSpPr>
          <p:cNvPr id="744" name="Google Shape;744;p41"/>
          <p:cNvGrpSpPr/>
          <p:nvPr/>
        </p:nvGrpSpPr>
        <p:grpSpPr>
          <a:xfrm>
            <a:off x="616688" y="2870792"/>
            <a:ext cx="2530549" cy="2519917"/>
            <a:chOff x="616688" y="2785730"/>
            <a:chExt cx="2530549" cy="2519917"/>
          </a:xfrm>
        </p:grpSpPr>
        <p:sp>
          <p:nvSpPr>
            <p:cNvPr id="745" name="Google Shape;745;p41"/>
            <p:cNvSpPr/>
            <p:nvPr/>
          </p:nvSpPr>
          <p:spPr>
            <a:xfrm>
              <a:off x="616688" y="2785730"/>
              <a:ext cx="2530549" cy="2519917"/>
            </a:xfrm>
            <a:prstGeom prst="ellipse">
              <a:avLst/>
            </a:prstGeom>
            <a:solidFill>
              <a:schemeClr val="lt1"/>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46" name="Google Shape;746;p41"/>
            <p:cNvSpPr txBox="1"/>
            <p:nvPr/>
          </p:nvSpPr>
          <p:spPr>
            <a:xfrm>
              <a:off x="816703" y="3322413"/>
              <a:ext cx="21305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Times New Roman"/>
                  <a:ea typeface="Times New Roman"/>
                  <a:cs typeface="Times New Roman"/>
                  <a:sym typeface="Times New Roman"/>
                </a:rPr>
                <a:t>Nguyên nhân</a:t>
              </a:r>
              <a:endParaRPr sz="4400">
                <a:solidFill>
                  <a:srgbClr val="FF0000"/>
                </a:solidFill>
                <a:latin typeface="Times New Roman"/>
                <a:ea typeface="Times New Roman"/>
                <a:cs typeface="Times New Roman"/>
                <a:sym typeface="Times New Roman"/>
              </a:endParaRPr>
            </a:p>
          </p:txBody>
        </p:sp>
      </p:grpSp>
      <p:grpSp>
        <p:nvGrpSpPr>
          <p:cNvPr id="747" name="Google Shape;747;p41"/>
          <p:cNvGrpSpPr/>
          <p:nvPr/>
        </p:nvGrpSpPr>
        <p:grpSpPr>
          <a:xfrm>
            <a:off x="3816301" y="3534404"/>
            <a:ext cx="4169141" cy="1192691"/>
            <a:chOff x="3563100" y="1988285"/>
            <a:chExt cx="7990947" cy="1089577"/>
          </a:xfrm>
        </p:grpSpPr>
        <p:grpSp>
          <p:nvGrpSpPr>
            <p:cNvPr id="748" name="Google Shape;748;p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49" name="Google Shape;749;p41"/>
              <p:cNvSpPr/>
              <p:nvPr/>
            </p:nvSpPr>
            <p:spPr>
              <a:xfrm>
                <a:off x="895656" y="731082"/>
                <a:ext cx="2564445" cy="2558141"/>
              </a:xfrm>
              <a:prstGeom prst="roundRect">
                <a:avLst>
                  <a:gd name="adj" fmla="val 9905"/>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50" name="Google Shape;750;p41"/>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51" name="Google Shape;751;p41"/>
            <p:cNvSpPr txBox="1"/>
            <p:nvPr/>
          </p:nvSpPr>
          <p:spPr>
            <a:xfrm>
              <a:off x="3816392" y="2329858"/>
              <a:ext cx="7528640" cy="534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Sự tàn nhẫn của bố</a:t>
              </a:r>
              <a:endParaRPr sz="2800">
                <a:solidFill>
                  <a:schemeClr val="dk1"/>
                </a:solidFill>
                <a:latin typeface="Times New Roman"/>
                <a:ea typeface="Times New Roman"/>
                <a:cs typeface="Times New Roman"/>
                <a:sym typeface="Times New Roman"/>
              </a:endParaRPr>
            </a:p>
          </p:txBody>
        </p:sp>
      </p:grpSp>
      <p:grpSp>
        <p:nvGrpSpPr>
          <p:cNvPr id="752" name="Google Shape;752;p41"/>
          <p:cNvGrpSpPr/>
          <p:nvPr/>
        </p:nvGrpSpPr>
        <p:grpSpPr>
          <a:xfrm>
            <a:off x="3823720" y="5162547"/>
            <a:ext cx="5561580" cy="1105665"/>
            <a:chOff x="3563100" y="1988285"/>
            <a:chExt cx="7990947" cy="1089577"/>
          </a:xfrm>
        </p:grpSpPr>
        <p:grpSp>
          <p:nvGrpSpPr>
            <p:cNvPr id="753" name="Google Shape;753;p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54" name="Google Shape;754;p41"/>
              <p:cNvSpPr/>
              <p:nvPr/>
            </p:nvSpPr>
            <p:spPr>
              <a:xfrm>
                <a:off x="895656" y="731082"/>
                <a:ext cx="2564445" cy="2558141"/>
              </a:xfrm>
              <a:prstGeom prst="roundRect">
                <a:avLst>
                  <a:gd name="adj" fmla="val 9905"/>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55" name="Google Shape;755;p41"/>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56" name="Google Shape;756;p41"/>
            <p:cNvSpPr txBox="1"/>
            <p:nvPr/>
          </p:nvSpPr>
          <p:spPr>
            <a:xfrm>
              <a:off x="3816393" y="2328467"/>
              <a:ext cx="7528640" cy="57626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Sự vô cảm của mọi người</a:t>
              </a:r>
              <a:endParaRPr sz="2800">
                <a:solidFill>
                  <a:schemeClr val="dk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
                                        <p:tgtEl>
                                          <p:spTgt spid="73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32"/>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731"/>
                                        </p:tgtEl>
                                        <p:attrNameLst>
                                          <p:attrName>style.visibility</p:attrName>
                                        </p:attrNameLst>
                                      </p:cBhvr>
                                      <p:to>
                                        <p:strVal val="visible"/>
                                      </p:to>
                                    </p:set>
                                    <p:anim calcmode="lin" valueType="num">
                                      <p:cBhvr additive="base">
                                        <p:cTn id="14" dur="500"/>
                                        <p:tgtEl>
                                          <p:spTgt spid="731"/>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738"/>
                                        </p:tgtEl>
                                        <p:attrNameLst>
                                          <p:attrName>style.visibility</p:attrName>
                                        </p:attrNameLst>
                                      </p:cBhvr>
                                      <p:to>
                                        <p:strVal val="visible"/>
                                      </p:to>
                                    </p:set>
                                    <p:animEffect transition="in" filter="fade">
                                      <p:cBhvr>
                                        <p:cTn id="18" dur="700"/>
                                        <p:tgtEl>
                                          <p:spTgt spid="7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4"/>
                                        </p:tgtEl>
                                        <p:attrNameLst>
                                          <p:attrName>style.visibility</p:attrName>
                                        </p:attrNameLst>
                                      </p:cBhvr>
                                      <p:to>
                                        <p:strVal val="visible"/>
                                      </p:to>
                                    </p:set>
                                    <p:animEffect transition="in" filter="fade">
                                      <p:cBhvr>
                                        <p:cTn id="23" dur="2000"/>
                                        <p:tgtEl>
                                          <p:spTgt spid="7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39"/>
                                        </p:tgtEl>
                                        <p:attrNameLst>
                                          <p:attrName>style.visibility</p:attrName>
                                        </p:attrNameLst>
                                      </p:cBhvr>
                                      <p:to>
                                        <p:strVal val="visible"/>
                                      </p:to>
                                    </p:set>
                                    <p:animEffect transition="in" filter="fade">
                                      <p:cBhvr>
                                        <p:cTn id="28" dur="500"/>
                                        <p:tgtEl>
                                          <p:spTgt spid="7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47"/>
                                        </p:tgtEl>
                                        <p:attrNameLst>
                                          <p:attrName>style.visibility</p:attrName>
                                        </p:attrNameLst>
                                      </p:cBhvr>
                                      <p:to>
                                        <p:strVal val="visible"/>
                                      </p:to>
                                    </p:set>
                                    <p:animEffect transition="in" filter="fade">
                                      <p:cBhvr>
                                        <p:cTn id="33" dur="500"/>
                                        <p:tgtEl>
                                          <p:spTgt spid="7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52"/>
                                        </p:tgtEl>
                                        <p:attrNameLst>
                                          <p:attrName>style.visibility</p:attrName>
                                        </p:attrNameLst>
                                      </p:cBhvr>
                                      <p:to>
                                        <p:strVal val="visible"/>
                                      </p:to>
                                    </p:set>
                                    <p:animEffect transition="in" filter="fade">
                                      <p:cBhvr>
                                        <p:cTn id="38"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2"/>
          <p:cNvSpPr/>
          <p:nvPr/>
        </p:nvSpPr>
        <p:spPr>
          <a:xfrm>
            <a:off x="180147" y="20019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Times New Roman"/>
              <a:ea typeface="Times New Roman"/>
              <a:cs typeface="Times New Roman"/>
              <a:sym typeface="Times New Roman"/>
            </a:endParaRPr>
          </a:p>
        </p:txBody>
      </p:sp>
      <p:grpSp>
        <p:nvGrpSpPr>
          <p:cNvPr id="762" name="Google Shape;762;p42"/>
          <p:cNvGrpSpPr/>
          <p:nvPr/>
        </p:nvGrpSpPr>
        <p:grpSpPr>
          <a:xfrm>
            <a:off x="286229" y="615013"/>
            <a:ext cx="148135" cy="148136"/>
            <a:chOff x="4486616" y="3001075"/>
            <a:chExt cx="274695" cy="274699"/>
          </a:xfrm>
        </p:grpSpPr>
        <p:sp>
          <p:nvSpPr>
            <p:cNvPr id="763" name="Google Shape;763;p42"/>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764" name="Google Shape;764;p42"/>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grpSp>
        <p:nvGrpSpPr>
          <p:cNvPr id="765" name="Google Shape;765;p42"/>
          <p:cNvGrpSpPr/>
          <p:nvPr/>
        </p:nvGrpSpPr>
        <p:grpSpPr>
          <a:xfrm>
            <a:off x="-26878" y="650091"/>
            <a:ext cx="360298" cy="57591"/>
            <a:chOff x="4318304" y="3089061"/>
            <a:chExt cx="384317" cy="61430"/>
          </a:xfrm>
        </p:grpSpPr>
        <p:sp>
          <p:nvSpPr>
            <p:cNvPr id="766" name="Google Shape;766;p42"/>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767" name="Google Shape;767;p42"/>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sp>
        <p:nvSpPr>
          <p:cNvPr id="768" name="Google Shape;768;p42"/>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3. Cái chết của em bé bán diêm</a:t>
            </a:r>
            <a:endParaRPr sz="3000" b="1">
              <a:solidFill>
                <a:schemeClr val="dk1"/>
              </a:solidFill>
              <a:latin typeface="Times New Roman"/>
              <a:ea typeface="Times New Roman"/>
              <a:cs typeface="Times New Roman"/>
              <a:sym typeface="Times New Roman"/>
            </a:endParaRPr>
          </a:p>
        </p:txBody>
      </p:sp>
      <p:grpSp>
        <p:nvGrpSpPr>
          <p:cNvPr id="769" name="Google Shape;769;p42"/>
          <p:cNvGrpSpPr/>
          <p:nvPr/>
        </p:nvGrpSpPr>
        <p:grpSpPr>
          <a:xfrm>
            <a:off x="3700130" y="1488551"/>
            <a:ext cx="7875184" cy="1318322"/>
            <a:chOff x="3563100" y="1988285"/>
            <a:chExt cx="7990947" cy="1089577"/>
          </a:xfrm>
        </p:grpSpPr>
        <p:grpSp>
          <p:nvGrpSpPr>
            <p:cNvPr id="770" name="Google Shape;770;p4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71" name="Google Shape;771;p42"/>
              <p:cNvSpPr/>
              <p:nvPr/>
            </p:nvSpPr>
            <p:spPr>
              <a:xfrm>
                <a:off x="895656" y="731082"/>
                <a:ext cx="2564445" cy="2558141"/>
              </a:xfrm>
              <a:prstGeom prst="roundRect">
                <a:avLst>
                  <a:gd name="adj" fmla="val 9905"/>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2" name="Google Shape;772;p42"/>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73" name="Google Shape;773;p42"/>
            <p:cNvSpPr txBox="1"/>
            <p:nvPr/>
          </p:nvSpPr>
          <p:spPr>
            <a:xfrm>
              <a:off x="3880098" y="2310346"/>
              <a:ext cx="7528639" cy="4833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Cảm thông, xót xa cho thân phận cô bé.</a:t>
              </a:r>
              <a:endParaRPr sz="2800">
                <a:solidFill>
                  <a:schemeClr val="dk1"/>
                </a:solidFill>
                <a:latin typeface="Times New Roman"/>
                <a:ea typeface="Times New Roman"/>
                <a:cs typeface="Times New Roman"/>
                <a:sym typeface="Times New Roman"/>
              </a:endParaRPr>
            </a:p>
          </p:txBody>
        </p:sp>
      </p:grpSp>
      <p:grpSp>
        <p:nvGrpSpPr>
          <p:cNvPr id="774" name="Google Shape;774;p42"/>
          <p:cNvGrpSpPr/>
          <p:nvPr/>
        </p:nvGrpSpPr>
        <p:grpSpPr>
          <a:xfrm>
            <a:off x="616688" y="2785730"/>
            <a:ext cx="2530549" cy="2519917"/>
            <a:chOff x="616688" y="2785730"/>
            <a:chExt cx="2530549" cy="2519917"/>
          </a:xfrm>
        </p:grpSpPr>
        <p:sp>
          <p:nvSpPr>
            <p:cNvPr id="775" name="Google Shape;775;p42"/>
            <p:cNvSpPr/>
            <p:nvPr/>
          </p:nvSpPr>
          <p:spPr>
            <a:xfrm>
              <a:off x="616688" y="2785730"/>
              <a:ext cx="2530549" cy="2519917"/>
            </a:xfrm>
            <a:prstGeom prst="ellipse">
              <a:avLst/>
            </a:prstGeom>
            <a:solidFill>
              <a:schemeClr val="lt1"/>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6" name="Google Shape;776;p42"/>
            <p:cNvSpPr txBox="1"/>
            <p:nvPr/>
          </p:nvSpPr>
          <p:spPr>
            <a:xfrm>
              <a:off x="830003" y="2983859"/>
              <a:ext cx="210391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Times New Roman"/>
                  <a:ea typeface="Times New Roman"/>
                  <a:cs typeface="Times New Roman"/>
                  <a:sym typeface="Times New Roman"/>
                </a:rPr>
                <a:t>Tình cảm của tác giả</a:t>
              </a:r>
              <a:endParaRPr sz="4400">
                <a:solidFill>
                  <a:srgbClr val="FF0000"/>
                </a:solidFill>
                <a:latin typeface="Times New Roman"/>
                <a:ea typeface="Times New Roman"/>
                <a:cs typeface="Times New Roman"/>
                <a:sym typeface="Times New Roman"/>
              </a:endParaRPr>
            </a:p>
          </p:txBody>
        </p:sp>
      </p:grpSp>
      <p:grpSp>
        <p:nvGrpSpPr>
          <p:cNvPr id="777" name="Google Shape;777;p42"/>
          <p:cNvGrpSpPr/>
          <p:nvPr/>
        </p:nvGrpSpPr>
        <p:grpSpPr>
          <a:xfrm>
            <a:off x="3740862" y="3187206"/>
            <a:ext cx="7875184" cy="1318322"/>
            <a:chOff x="3563100" y="1988285"/>
            <a:chExt cx="7990947" cy="1089577"/>
          </a:xfrm>
        </p:grpSpPr>
        <p:grpSp>
          <p:nvGrpSpPr>
            <p:cNvPr id="778" name="Google Shape;778;p4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79" name="Google Shape;779;p42"/>
              <p:cNvSpPr/>
              <p:nvPr/>
            </p:nvSpPr>
            <p:spPr>
              <a:xfrm>
                <a:off x="895656" y="731082"/>
                <a:ext cx="2564445" cy="2558141"/>
              </a:xfrm>
              <a:prstGeom prst="roundRect">
                <a:avLst>
                  <a:gd name="adj" fmla="val 9905"/>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80" name="Google Shape;780;p42"/>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81" name="Google Shape;781;p42"/>
            <p:cNvSpPr txBox="1"/>
            <p:nvPr/>
          </p:nvSpPr>
          <p:spPr>
            <a:xfrm>
              <a:off x="3816393" y="2130253"/>
              <a:ext cx="7528639" cy="89030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Times New Roman"/>
                  <a:ea typeface="Times New Roman"/>
                  <a:cs typeface="Times New Roman"/>
                  <a:sym typeface="Times New Roman"/>
                </a:rPr>
                <a:t>Ca ngợi vẻ đẹp, khát vọng, mơ ước trong tâm hồn của cô bé.</a:t>
              </a:r>
              <a:endParaRPr sz="3200">
                <a:solidFill>
                  <a:schemeClr val="dk1"/>
                </a:solidFill>
                <a:latin typeface="Times New Roman"/>
                <a:ea typeface="Times New Roman"/>
                <a:cs typeface="Times New Roman"/>
                <a:sym typeface="Times New Roman"/>
              </a:endParaRPr>
            </a:p>
          </p:txBody>
        </p:sp>
      </p:grpSp>
      <p:grpSp>
        <p:nvGrpSpPr>
          <p:cNvPr id="782" name="Google Shape;782;p42"/>
          <p:cNvGrpSpPr/>
          <p:nvPr/>
        </p:nvGrpSpPr>
        <p:grpSpPr>
          <a:xfrm>
            <a:off x="3740862" y="4864829"/>
            <a:ext cx="7875184" cy="1318322"/>
            <a:chOff x="3563100" y="1988285"/>
            <a:chExt cx="7990947" cy="1089577"/>
          </a:xfrm>
        </p:grpSpPr>
        <p:grpSp>
          <p:nvGrpSpPr>
            <p:cNvPr id="783" name="Google Shape;783;p4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3563100" y="1988285"/>
              <a:ext cx="7990947" cy="1089577"/>
              <a:chOff x="895656" y="731082"/>
              <a:chExt cx="2599437" cy="2752348"/>
            </a:xfrm>
          </p:grpSpPr>
          <p:sp>
            <p:nvSpPr>
              <p:cNvPr id="784" name="Google Shape;784;p42"/>
              <p:cNvSpPr/>
              <p:nvPr/>
            </p:nvSpPr>
            <p:spPr>
              <a:xfrm>
                <a:off x="895656" y="731082"/>
                <a:ext cx="2564445" cy="2558141"/>
              </a:xfrm>
              <a:prstGeom prst="roundRect">
                <a:avLst>
                  <a:gd name="adj" fmla="val 9905"/>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85" name="Google Shape;785;p42"/>
              <p:cNvSpPr/>
              <p:nvPr/>
            </p:nvSpPr>
            <p:spPr>
              <a:xfrm>
                <a:off x="936561" y="925289"/>
                <a:ext cx="2558532" cy="2558141"/>
              </a:xfrm>
              <a:prstGeom prst="roundRect">
                <a:avLst>
                  <a:gd name="adj" fmla="val 9905"/>
                </a:avLst>
              </a:prstGeom>
              <a:noFill/>
              <a:ln w="19050" cap="flat" cmpd="sng">
                <a:solidFill>
                  <a:srgbClr val="7951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786" name="Google Shape;786;p42"/>
            <p:cNvSpPr txBox="1"/>
            <p:nvPr/>
          </p:nvSpPr>
          <p:spPr>
            <a:xfrm>
              <a:off x="3809125" y="2140327"/>
              <a:ext cx="7528639" cy="89030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Lên án sự thờ ơ, lãnh đạm của con người trong xã hội.</a:t>
              </a:r>
              <a:endParaRPr sz="2800">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62"/>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761"/>
                                        </p:tgtEl>
                                        <p:attrNameLst>
                                          <p:attrName>style.visibility</p:attrName>
                                        </p:attrNameLst>
                                      </p:cBhvr>
                                      <p:to>
                                        <p:strVal val="visible"/>
                                      </p:to>
                                    </p:set>
                                    <p:anim calcmode="lin" valueType="num">
                                      <p:cBhvr additive="base">
                                        <p:cTn id="14" dur="500"/>
                                        <p:tgtEl>
                                          <p:spTgt spid="761"/>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768"/>
                                        </p:tgtEl>
                                        <p:attrNameLst>
                                          <p:attrName>style.visibility</p:attrName>
                                        </p:attrNameLst>
                                      </p:cBhvr>
                                      <p:to>
                                        <p:strVal val="visible"/>
                                      </p:to>
                                    </p:set>
                                    <p:animEffect transition="in" filter="fade">
                                      <p:cBhvr>
                                        <p:cTn id="18" dur="700"/>
                                        <p:tgtEl>
                                          <p:spTgt spid="7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74"/>
                                        </p:tgtEl>
                                        <p:attrNameLst>
                                          <p:attrName>style.visibility</p:attrName>
                                        </p:attrNameLst>
                                      </p:cBhvr>
                                      <p:to>
                                        <p:strVal val="visible"/>
                                      </p:to>
                                    </p:set>
                                    <p:animEffect transition="in" filter="fade">
                                      <p:cBhvr>
                                        <p:cTn id="23" dur="2000"/>
                                        <p:tgtEl>
                                          <p:spTgt spid="7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69"/>
                                        </p:tgtEl>
                                        <p:attrNameLst>
                                          <p:attrName>style.visibility</p:attrName>
                                        </p:attrNameLst>
                                      </p:cBhvr>
                                      <p:to>
                                        <p:strVal val="visible"/>
                                      </p:to>
                                    </p:set>
                                    <p:animEffect transition="in" filter="fade">
                                      <p:cBhvr>
                                        <p:cTn id="28" dur="500"/>
                                        <p:tgtEl>
                                          <p:spTgt spid="7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77"/>
                                        </p:tgtEl>
                                        <p:attrNameLst>
                                          <p:attrName>style.visibility</p:attrName>
                                        </p:attrNameLst>
                                      </p:cBhvr>
                                      <p:to>
                                        <p:strVal val="visible"/>
                                      </p:to>
                                    </p:set>
                                    <p:animEffect transition="in" filter="fade">
                                      <p:cBhvr>
                                        <p:cTn id="33" dur="500"/>
                                        <p:tgtEl>
                                          <p:spTgt spid="77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82"/>
                                        </p:tgtEl>
                                        <p:attrNameLst>
                                          <p:attrName>style.visibility</p:attrName>
                                        </p:attrNameLst>
                                      </p:cBhvr>
                                      <p:to>
                                        <p:strVal val="visible"/>
                                      </p:to>
                                    </p:set>
                                    <p:animEffect transition="in" filter="fade">
                                      <p:cBhvr>
                                        <p:cTn id="38" dur="5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3"/>
          <p:cNvSpPr/>
          <p:nvPr/>
        </p:nvSpPr>
        <p:spPr>
          <a:xfrm>
            <a:off x="180147" y="20019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792" name="Google Shape;792;p43"/>
          <p:cNvGrpSpPr/>
          <p:nvPr/>
        </p:nvGrpSpPr>
        <p:grpSpPr>
          <a:xfrm>
            <a:off x="286229" y="615013"/>
            <a:ext cx="148135" cy="148136"/>
            <a:chOff x="4486616" y="3001075"/>
            <a:chExt cx="274695" cy="274699"/>
          </a:xfrm>
        </p:grpSpPr>
        <p:sp>
          <p:nvSpPr>
            <p:cNvPr id="793" name="Google Shape;793;p43"/>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794" name="Google Shape;794;p43"/>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795" name="Google Shape;795;p43"/>
          <p:cNvGrpSpPr/>
          <p:nvPr/>
        </p:nvGrpSpPr>
        <p:grpSpPr>
          <a:xfrm>
            <a:off x="-26878" y="650091"/>
            <a:ext cx="360298" cy="57591"/>
            <a:chOff x="4318304" y="3089061"/>
            <a:chExt cx="384317" cy="61430"/>
          </a:xfrm>
        </p:grpSpPr>
        <p:sp>
          <p:nvSpPr>
            <p:cNvPr id="796" name="Google Shape;796;p43"/>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797" name="Google Shape;797;p43"/>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798" name="Google Shape;798;p43"/>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Arima Madurai"/>
                <a:ea typeface="Arima Madurai"/>
                <a:cs typeface="Arima Madurai"/>
                <a:sym typeface="Arima Madurai"/>
              </a:rPr>
              <a:t>3. </a:t>
            </a:r>
            <a:r>
              <a:rPr lang="en-US" sz="3000" b="1">
                <a:solidFill>
                  <a:schemeClr val="dk1"/>
                </a:solidFill>
                <a:latin typeface="Times New Roman"/>
                <a:ea typeface="Times New Roman"/>
                <a:cs typeface="Times New Roman"/>
                <a:sym typeface="Times New Roman"/>
              </a:rPr>
              <a:t>Cái chết của em bé bán diêm</a:t>
            </a:r>
            <a:endParaRPr sz="3000" b="1">
              <a:solidFill>
                <a:schemeClr val="dk1"/>
              </a:solidFill>
              <a:latin typeface="Times New Roman"/>
              <a:ea typeface="Times New Roman"/>
              <a:cs typeface="Times New Roman"/>
              <a:sym typeface="Times New Roman"/>
            </a:endParaRPr>
          </a:p>
        </p:txBody>
      </p:sp>
      <p:grpSp>
        <p:nvGrpSpPr>
          <p:cNvPr id="799" name="Google Shape;799;p43"/>
          <p:cNvGrpSpPr/>
          <p:nvPr/>
        </p:nvGrpSpPr>
        <p:grpSpPr>
          <a:xfrm>
            <a:off x="616688" y="2785730"/>
            <a:ext cx="2530549" cy="2519917"/>
            <a:chOff x="616688" y="2785730"/>
            <a:chExt cx="2530549" cy="2519917"/>
          </a:xfrm>
        </p:grpSpPr>
        <p:sp>
          <p:nvSpPr>
            <p:cNvPr id="800" name="Google Shape;800;p43"/>
            <p:cNvSpPr/>
            <p:nvPr/>
          </p:nvSpPr>
          <p:spPr>
            <a:xfrm>
              <a:off x="616688" y="2785730"/>
              <a:ext cx="2530549" cy="2519917"/>
            </a:xfrm>
            <a:prstGeom prst="ellipse">
              <a:avLst/>
            </a:prstGeom>
            <a:solidFill>
              <a:schemeClr val="lt1"/>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43"/>
            <p:cNvSpPr txBox="1"/>
            <p:nvPr/>
          </p:nvSpPr>
          <p:spPr>
            <a:xfrm>
              <a:off x="830003" y="3322413"/>
              <a:ext cx="21039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Times New Roman"/>
                  <a:ea typeface="Times New Roman"/>
                  <a:cs typeface="Times New Roman"/>
                  <a:sym typeface="Times New Roman"/>
                </a:rPr>
                <a:t>Thông điệp</a:t>
              </a:r>
              <a:endParaRPr sz="4400">
                <a:solidFill>
                  <a:srgbClr val="FF0000"/>
                </a:solidFill>
                <a:latin typeface="Times New Roman"/>
                <a:ea typeface="Times New Roman"/>
                <a:cs typeface="Times New Roman"/>
                <a:sym typeface="Times New Roman"/>
              </a:endParaRPr>
            </a:p>
          </p:txBody>
        </p:sp>
      </p:grpSp>
      <p:pic>
        <p:nvPicPr>
          <p:cNvPr id="802" name="Google Shape;802;p43"/>
          <p:cNvPicPr preferRelativeResize="0"/>
          <p:nvPr/>
        </p:nvPicPr>
        <p:blipFill rotWithShape="1">
          <a:blip r:embed="rId3">
            <a:alphaModFix/>
          </a:blip>
          <a:srcRect t="24273" b="35966"/>
          <a:stretch/>
        </p:blipFill>
        <p:spPr>
          <a:xfrm>
            <a:off x="3491019" y="2133622"/>
            <a:ext cx="8215427" cy="3427206"/>
          </a:xfrm>
          <a:prstGeom prst="rect">
            <a:avLst/>
          </a:prstGeom>
          <a:noFill/>
          <a:ln>
            <a:noFill/>
          </a:ln>
        </p:spPr>
      </p:pic>
      <p:sp>
        <p:nvSpPr>
          <p:cNvPr id="803" name="Google Shape;803;p43"/>
          <p:cNvSpPr txBox="1"/>
          <p:nvPr/>
        </p:nvSpPr>
        <p:spPr>
          <a:xfrm>
            <a:off x="4136068" y="3944284"/>
            <a:ext cx="717697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Con người phải biết yêu thương đùm bọc nhau + Quan tâm đến trẻ em</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92"/>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791"/>
                                        </p:tgtEl>
                                        <p:attrNameLst>
                                          <p:attrName>style.visibility</p:attrName>
                                        </p:attrNameLst>
                                      </p:cBhvr>
                                      <p:to>
                                        <p:strVal val="visible"/>
                                      </p:to>
                                    </p:set>
                                    <p:anim calcmode="lin" valueType="num">
                                      <p:cBhvr additive="base">
                                        <p:cTn id="14" dur="500"/>
                                        <p:tgtEl>
                                          <p:spTgt spid="791"/>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798"/>
                                        </p:tgtEl>
                                        <p:attrNameLst>
                                          <p:attrName>style.visibility</p:attrName>
                                        </p:attrNameLst>
                                      </p:cBhvr>
                                      <p:to>
                                        <p:strVal val="visible"/>
                                      </p:to>
                                    </p:set>
                                    <p:animEffect transition="in" filter="fade">
                                      <p:cBhvr>
                                        <p:cTn id="18" dur="700"/>
                                        <p:tgtEl>
                                          <p:spTgt spid="79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9"/>
                                        </p:tgtEl>
                                        <p:attrNameLst>
                                          <p:attrName>style.visibility</p:attrName>
                                        </p:attrNameLst>
                                      </p:cBhvr>
                                      <p:to>
                                        <p:strVal val="visible"/>
                                      </p:to>
                                    </p:set>
                                    <p:animEffect transition="in" filter="fade">
                                      <p:cBhvr>
                                        <p:cTn id="23" dur="2000"/>
                                        <p:tgtEl>
                                          <p:spTgt spid="7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03"/>
                                        </p:tgtEl>
                                        <p:attrNameLst>
                                          <p:attrName>style.visibility</p:attrName>
                                        </p:attrNameLst>
                                      </p:cBhvr>
                                      <p:to>
                                        <p:strVal val="visible"/>
                                      </p:to>
                                    </p:set>
                                    <p:animEffect transition="in" filter="fade">
                                      <p:cBhvr>
                                        <p:cTn id="28" dur="500"/>
                                        <p:tgtEl>
                                          <p:spTgt spid="803"/>
                                        </p:tgtEl>
                                      </p:cBhvr>
                                    </p:animEffect>
                                  </p:childTnLst>
                                </p:cTn>
                              </p:par>
                              <p:par>
                                <p:cTn id="29" presetID="10" presetClass="entr" presetSubtype="0" fill="hold" nodeType="withEffect">
                                  <p:stCondLst>
                                    <p:cond delay="0"/>
                                  </p:stCondLst>
                                  <p:childTnLst>
                                    <p:set>
                                      <p:cBhvr>
                                        <p:cTn id="30" dur="1" fill="hold">
                                          <p:stCondLst>
                                            <p:cond delay="0"/>
                                          </p:stCondLst>
                                        </p:cTn>
                                        <p:tgtEl>
                                          <p:spTgt spid="802"/>
                                        </p:tgtEl>
                                        <p:attrNameLst>
                                          <p:attrName>style.visibility</p:attrName>
                                        </p:attrNameLst>
                                      </p:cBhvr>
                                      <p:to>
                                        <p:strVal val="visible"/>
                                      </p:to>
                                    </p:set>
                                    <p:animEffect transition="in" filter="fade">
                                      <p:cBhvr>
                                        <p:cTn id="31"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4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09" name="Google Shape;809;p44"/>
          <p:cNvSpPr txBox="1"/>
          <p:nvPr/>
        </p:nvSpPr>
        <p:spPr>
          <a:xfrm flipH="1">
            <a:off x="1545265" y="2644170"/>
            <a:ext cx="910147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chemeClr val="dk1"/>
                </a:solidFill>
                <a:latin typeface="Times New Roman"/>
                <a:ea typeface="Times New Roman"/>
                <a:cs typeface="Times New Roman"/>
                <a:sym typeface="Times New Roman"/>
              </a:rPr>
              <a:t>III. Tổng kết</a:t>
            </a:r>
            <a:endParaRPr sz="9600">
              <a:solidFill>
                <a:schemeClr val="dk1"/>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45"/>
          <p:cNvPicPr preferRelativeResize="0"/>
          <p:nvPr/>
        </p:nvPicPr>
        <p:blipFill rotWithShape="1">
          <a:blip r:embed="rId3">
            <a:alphaModFix/>
          </a:blip>
          <a:srcRect l="20463" t="14815" r="20277"/>
          <a:stretch/>
        </p:blipFill>
        <p:spPr>
          <a:xfrm>
            <a:off x="1441745" y="3175"/>
            <a:ext cx="8524849" cy="6854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6"/>
          <p:cNvSpPr/>
          <p:nvPr/>
        </p:nvSpPr>
        <p:spPr>
          <a:xfrm>
            <a:off x="180148" y="402218"/>
            <a:ext cx="304151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Times New Roman"/>
              <a:ea typeface="Times New Roman"/>
              <a:cs typeface="Times New Roman"/>
              <a:sym typeface="Times New Roman"/>
            </a:endParaRPr>
          </a:p>
        </p:txBody>
      </p:sp>
      <p:grpSp>
        <p:nvGrpSpPr>
          <p:cNvPr id="820" name="Google Shape;820;p46"/>
          <p:cNvGrpSpPr/>
          <p:nvPr/>
        </p:nvGrpSpPr>
        <p:grpSpPr>
          <a:xfrm>
            <a:off x="286229" y="817034"/>
            <a:ext cx="148135" cy="148136"/>
            <a:chOff x="4486616" y="3001075"/>
            <a:chExt cx="274695" cy="274699"/>
          </a:xfrm>
        </p:grpSpPr>
        <p:sp>
          <p:nvSpPr>
            <p:cNvPr id="821" name="Google Shape;821;p46"/>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822" name="Google Shape;822;p46"/>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grpSp>
        <p:nvGrpSpPr>
          <p:cNvPr id="823" name="Google Shape;823;p46"/>
          <p:cNvGrpSpPr/>
          <p:nvPr/>
        </p:nvGrpSpPr>
        <p:grpSpPr>
          <a:xfrm>
            <a:off x="-26878" y="852112"/>
            <a:ext cx="360298" cy="57591"/>
            <a:chOff x="4318304" y="3089061"/>
            <a:chExt cx="384317" cy="61430"/>
          </a:xfrm>
        </p:grpSpPr>
        <p:sp>
          <p:nvSpPr>
            <p:cNvPr id="824" name="Google Shape;824;p46"/>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sp>
          <p:nvSpPr>
            <p:cNvPr id="825" name="Google Shape;825;p46"/>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Times New Roman"/>
                <a:ea typeface="Times New Roman"/>
                <a:cs typeface="Times New Roman"/>
                <a:sym typeface="Times New Roman"/>
              </a:endParaRPr>
            </a:p>
          </p:txBody>
        </p:sp>
      </p:grpSp>
      <p:sp>
        <p:nvSpPr>
          <p:cNvPr id="826" name="Google Shape;826;p46"/>
          <p:cNvSpPr txBox="1"/>
          <p:nvPr/>
        </p:nvSpPr>
        <p:spPr>
          <a:xfrm>
            <a:off x="434360" y="578745"/>
            <a:ext cx="289069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Nghệ thuật</a:t>
            </a:r>
            <a:endParaRPr sz="3000" b="1">
              <a:solidFill>
                <a:schemeClr val="dk1"/>
              </a:solidFill>
              <a:latin typeface="Times New Roman"/>
              <a:ea typeface="Times New Roman"/>
              <a:cs typeface="Times New Roman"/>
              <a:sym typeface="Times New Roman"/>
            </a:endParaRPr>
          </a:p>
        </p:txBody>
      </p:sp>
      <p:sp>
        <p:nvSpPr>
          <p:cNvPr id="827" name="Google Shape;827;p46"/>
          <p:cNvSpPr/>
          <p:nvPr/>
        </p:nvSpPr>
        <p:spPr>
          <a:xfrm>
            <a:off x="497219" y="2373721"/>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DDEAF6"/>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600">
                <a:solidFill>
                  <a:srgbClr val="0070C0"/>
                </a:solidFill>
                <a:latin typeface="Times New Roman"/>
                <a:ea typeface="Times New Roman"/>
                <a:cs typeface="Times New Roman"/>
                <a:sym typeface="Times New Roman"/>
              </a:rPr>
              <a:t>Đan xen yếu tố thật và mộng tưởng</a:t>
            </a:r>
            <a:endParaRPr sz="3600">
              <a:solidFill>
                <a:schemeClr val="dk1"/>
              </a:solidFill>
              <a:latin typeface="Times New Roman"/>
              <a:ea typeface="Times New Roman"/>
              <a:cs typeface="Times New Roman"/>
              <a:sym typeface="Times New Roman"/>
            </a:endParaRPr>
          </a:p>
        </p:txBody>
      </p:sp>
      <p:sp>
        <p:nvSpPr>
          <p:cNvPr id="828" name="Google Shape;828;p46"/>
          <p:cNvSpPr/>
          <p:nvPr/>
        </p:nvSpPr>
        <p:spPr>
          <a:xfrm>
            <a:off x="4702821" y="2350588"/>
            <a:ext cx="2951518"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rgbClr val="FBE4D4"/>
          </a:solidFill>
          <a:ln w="9525" cap="flat" cmpd="sng">
            <a:solidFill>
              <a:srgbClr val="FADCC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600">
                <a:solidFill>
                  <a:srgbClr val="0070C0"/>
                </a:solidFill>
                <a:latin typeface="Times New Roman"/>
                <a:ea typeface="Times New Roman"/>
                <a:cs typeface="Times New Roman"/>
                <a:sym typeface="Times New Roman"/>
              </a:rPr>
              <a:t>Kết cấu tương phản, đối lập.</a:t>
            </a:r>
            <a:endParaRPr sz="3600">
              <a:solidFill>
                <a:schemeClr val="dk1"/>
              </a:solidFill>
              <a:latin typeface="Times New Roman"/>
              <a:ea typeface="Times New Roman"/>
              <a:cs typeface="Times New Roman"/>
              <a:sym typeface="Times New Roman"/>
            </a:endParaRPr>
          </a:p>
        </p:txBody>
      </p:sp>
      <p:sp>
        <p:nvSpPr>
          <p:cNvPr id="829" name="Google Shape;829;p46"/>
          <p:cNvSpPr/>
          <p:nvPr/>
        </p:nvSpPr>
        <p:spPr>
          <a:xfrm>
            <a:off x="8581883" y="2350588"/>
            <a:ext cx="3255668"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E1EFD8"/>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600">
                <a:solidFill>
                  <a:srgbClr val="0070C0"/>
                </a:solidFill>
                <a:latin typeface="Times New Roman"/>
                <a:ea typeface="Times New Roman"/>
                <a:cs typeface="Times New Roman"/>
                <a:sym typeface="Times New Roman"/>
              </a:rPr>
              <a:t>Trí tưởng tượng bay bổng, sáng tạo trong cách kể chuyện</a:t>
            </a:r>
            <a:endParaRPr sz="3600">
              <a:solidFill>
                <a:schemeClr val="dk1"/>
              </a:solidFill>
              <a:latin typeface="Times New Roman"/>
              <a:ea typeface="Times New Roman"/>
              <a:cs typeface="Times New Roman"/>
              <a:sym typeface="Times New Roman"/>
            </a:endParaRPr>
          </a:p>
        </p:txBody>
      </p:sp>
      <p:sp>
        <p:nvSpPr>
          <p:cNvPr id="830" name="Google Shape;830;p46"/>
          <p:cNvSpPr/>
          <p:nvPr/>
        </p:nvSpPr>
        <p:spPr>
          <a:xfrm>
            <a:off x="749300" y="6095595"/>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31" name="Google Shape;831;p46"/>
          <p:cNvSpPr/>
          <p:nvPr/>
        </p:nvSpPr>
        <p:spPr>
          <a:xfrm>
            <a:off x="1527282" y="5926437"/>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32" name="Google Shape;832;p46"/>
          <p:cNvSpPr/>
          <p:nvPr/>
        </p:nvSpPr>
        <p:spPr>
          <a:xfrm>
            <a:off x="3849671" y="5926810"/>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33" name="Google Shape;833;p46"/>
          <p:cNvSpPr/>
          <p:nvPr/>
        </p:nvSpPr>
        <p:spPr>
          <a:xfrm>
            <a:off x="5905359" y="5926064"/>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34" name="Google Shape;834;p46"/>
          <p:cNvSpPr/>
          <p:nvPr/>
        </p:nvSpPr>
        <p:spPr>
          <a:xfrm>
            <a:off x="7871448" y="5926810"/>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35" name="Google Shape;835;p46"/>
          <p:cNvSpPr/>
          <p:nvPr/>
        </p:nvSpPr>
        <p:spPr>
          <a:xfrm>
            <a:off x="9936496" y="5926064"/>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3"/>
                                        </p:tgtEl>
                                        <p:attrNameLst>
                                          <p:attrName>style.visibility</p:attrName>
                                        </p:attrNameLst>
                                      </p:cBhvr>
                                      <p:to>
                                        <p:strVal val="visible"/>
                                      </p:to>
                                    </p:set>
                                    <p:animEffect transition="in" filter="fade">
                                      <p:cBhvr>
                                        <p:cTn id="7" dur="500"/>
                                        <p:tgtEl>
                                          <p:spTgt spid="82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20"/>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819"/>
                                        </p:tgtEl>
                                        <p:attrNameLst>
                                          <p:attrName>style.visibility</p:attrName>
                                        </p:attrNameLst>
                                      </p:cBhvr>
                                      <p:to>
                                        <p:strVal val="visible"/>
                                      </p:to>
                                    </p:set>
                                    <p:anim calcmode="lin" valueType="num">
                                      <p:cBhvr additive="base">
                                        <p:cTn id="14" dur="500"/>
                                        <p:tgtEl>
                                          <p:spTgt spid="819"/>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826"/>
                                        </p:tgtEl>
                                        <p:attrNameLst>
                                          <p:attrName>style.visibility</p:attrName>
                                        </p:attrNameLst>
                                      </p:cBhvr>
                                      <p:to>
                                        <p:strVal val="visible"/>
                                      </p:to>
                                    </p:set>
                                    <p:animEffect transition="in" filter="fade">
                                      <p:cBhvr>
                                        <p:cTn id="18" dur="700"/>
                                        <p:tgtEl>
                                          <p:spTgt spid="8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30"/>
                                        </p:tgtEl>
                                        <p:attrNameLst>
                                          <p:attrName>style.visibility</p:attrName>
                                        </p:attrNameLst>
                                      </p:cBhvr>
                                      <p:to>
                                        <p:strVal val="visible"/>
                                      </p:to>
                                    </p:set>
                                    <p:animEffect transition="in" filter="fade">
                                      <p:cBhvr>
                                        <p:cTn id="23" dur="500"/>
                                        <p:tgtEl>
                                          <p:spTgt spid="8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1"/>
                                        </p:tgtEl>
                                        <p:attrNameLst>
                                          <p:attrName>style.visibility</p:attrName>
                                        </p:attrNameLst>
                                      </p:cBhvr>
                                      <p:to>
                                        <p:strVal val="visible"/>
                                      </p:to>
                                    </p:set>
                                    <p:animEffect transition="in" filter="fade">
                                      <p:cBhvr>
                                        <p:cTn id="28" dur="2000"/>
                                        <p:tgtEl>
                                          <p:spTgt spid="831"/>
                                        </p:tgtEl>
                                      </p:cBhvr>
                                    </p:animEffect>
                                  </p:childTnLst>
                                </p:cTn>
                              </p:par>
                              <p:par>
                                <p:cTn id="29" presetID="10" presetClass="entr" presetSubtype="0" fill="hold" nodeType="withEffect">
                                  <p:stCondLst>
                                    <p:cond delay="0"/>
                                  </p:stCondLst>
                                  <p:childTnLst>
                                    <p:set>
                                      <p:cBhvr>
                                        <p:cTn id="30" dur="1" fill="hold">
                                          <p:stCondLst>
                                            <p:cond delay="0"/>
                                          </p:stCondLst>
                                        </p:cTn>
                                        <p:tgtEl>
                                          <p:spTgt spid="832"/>
                                        </p:tgtEl>
                                        <p:attrNameLst>
                                          <p:attrName>style.visibility</p:attrName>
                                        </p:attrNameLst>
                                      </p:cBhvr>
                                      <p:to>
                                        <p:strVal val="visible"/>
                                      </p:to>
                                    </p:set>
                                    <p:animEffect transition="in" filter="fade">
                                      <p:cBhvr>
                                        <p:cTn id="31" dur="2000"/>
                                        <p:tgtEl>
                                          <p:spTgt spid="832"/>
                                        </p:tgtEl>
                                      </p:cBhvr>
                                    </p:animEffect>
                                  </p:childTnLst>
                                </p:cTn>
                              </p:par>
                              <p:par>
                                <p:cTn id="32" presetID="10" presetClass="entr" presetSubtype="0" fill="hold" nodeType="withEffect">
                                  <p:stCondLst>
                                    <p:cond delay="0"/>
                                  </p:stCondLst>
                                  <p:childTnLst>
                                    <p:set>
                                      <p:cBhvr>
                                        <p:cTn id="33" dur="1" fill="hold">
                                          <p:stCondLst>
                                            <p:cond delay="0"/>
                                          </p:stCondLst>
                                        </p:cTn>
                                        <p:tgtEl>
                                          <p:spTgt spid="833"/>
                                        </p:tgtEl>
                                        <p:attrNameLst>
                                          <p:attrName>style.visibility</p:attrName>
                                        </p:attrNameLst>
                                      </p:cBhvr>
                                      <p:to>
                                        <p:strVal val="visible"/>
                                      </p:to>
                                    </p:set>
                                    <p:animEffect transition="in" filter="fade">
                                      <p:cBhvr>
                                        <p:cTn id="34" dur="2000"/>
                                        <p:tgtEl>
                                          <p:spTgt spid="833"/>
                                        </p:tgtEl>
                                      </p:cBhvr>
                                    </p:animEffect>
                                  </p:childTnLst>
                                </p:cTn>
                              </p:par>
                              <p:par>
                                <p:cTn id="35" presetID="10" presetClass="entr" presetSubtype="0" fill="hold" nodeType="withEffect">
                                  <p:stCondLst>
                                    <p:cond delay="0"/>
                                  </p:stCondLst>
                                  <p:childTnLst>
                                    <p:set>
                                      <p:cBhvr>
                                        <p:cTn id="36" dur="1" fill="hold">
                                          <p:stCondLst>
                                            <p:cond delay="0"/>
                                          </p:stCondLst>
                                        </p:cTn>
                                        <p:tgtEl>
                                          <p:spTgt spid="834"/>
                                        </p:tgtEl>
                                        <p:attrNameLst>
                                          <p:attrName>style.visibility</p:attrName>
                                        </p:attrNameLst>
                                      </p:cBhvr>
                                      <p:to>
                                        <p:strVal val="visible"/>
                                      </p:to>
                                    </p:set>
                                    <p:animEffect transition="in" filter="fade">
                                      <p:cBhvr>
                                        <p:cTn id="37" dur="2000"/>
                                        <p:tgtEl>
                                          <p:spTgt spid="834"/>
                                        </p:tgtEl>
                                      </p:cBhvr>
                                    </p:animEffect>
                                  </p:childTnLst>
                                </p:cTn>
                              </p:par>
                              <p:par>
                                <p:cTn id="38" presetID="10" presetClass="entr" presetSubtype="0" fill="hold" nodeType="withEffect">
                                  <p:stCondLst>
                                    <p:cond delay="0"/>
                                  </p:stCondLst>
                                  <p:childTnLst>
                                    <p:set>
                                      <p:cBhvr>
                                        <p:cTn id="39" dur="1" fill="hold">
                                          <p:stCondLst>
                                            <p:cond delay="0"/>
                                          </p:stCondLst>
                                        </p:cTn>
                                        <p:tgtEl>
                                          <p:spTgt spid="835"/>
                                        </p:tgtEl>
                                        <p:attrNameLst>
                                          <p:attrName>style.visibility</p:attrName>
                                        </p:attrNameLst>
                                      </p:cBhvr>
                                      <p:to>
                                        <p:strVal val="visible"/>
                                      </p:to>
                                    </p:set>
                                    <p:animEffect transition="in" filter="fade">
                                      <p:cBhvr>
                                        <p:cTn id="40" dur="2000"/>
                                        <p:tgtEl>
                                          <p:spTgt spid="8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27"/>
                                        </p:tgtEl>
                                        <p:attrNameLst>
                                          <p:attrName>style.visibility</p:attrName>
                                        </p:attrNameLst>
                                      </p:cBhvr>
                                      <p:to>
                                        <p:strVal val="visible"/>
                                      </p:to>
                                    </p:set>
                                    <p:animEffect transition="in" filter="fade">
                                      <p:cBhvr>
                                        <p:cTn id="45" dur="500"/>
                                        <p:tgtEl>
                                          <p:spTgt spid="8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28"/>
                                        </p:tgtEl>
                                        <p:attrNameLst>
                                          <p:attrName>style.visibility</p:attrName>
                                        </p:attrNameLst>
                                      </p:cBhvr>
                                      <p:to>
                                        <p:strVal val="visible"/>
                                      </p:to>
                                    </p:set>
                                    <p:animEffect transition="in" filter="fade">
                                      <p:cBhvr>
                                        <p:cTn id="50" dur="500"/>
                                        <p:tgtEl>
                                          <p:spTgt spid="8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29"/>
                                        </p:tgtEl>
                                        <p:attrNameLst>
                                          <p:attrName>style.visibility</p:attrName>
                                        </p:attrNameLst>
                                      </p:cBhvr>
                                      <p:to>
                                        <p:strVal val="visible"/>
                                      </p:to>
                                    </p:set>
                                    <p:animEffect transition="in" filter="fade">
                                      <p:cBhvr>
                                        <p:cTn id="55" dur="5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47"/>
          <p:cNvSpPr/>
          <p:nvPr/>
        </p:nvSpPr>
        <p:spPr>
          <a:xfrm>
            <a:off x="180148" y="402218"/>
            <a:ext cx="3892122"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841" name="Google Shape;841;p47"/>
          <p:cNvGrpSpPr/>
          <p:nvPr/>
        </p:nvGrpSpPr>
        <p:grpSpPr>
          <a:xfrm>
            <a:off x="286229" y="817034"/>
            <a:ext cx="148135" cy="148136"/>
            <a:chOff x="4486616" y="3001075"/>
            <a:chExt cx="274695" cy="274699"/>
          </a:xfrm>
        </p:grpSpPr>
        <p:sp>
          <p:nvSpPr>
            <p:cNvPr id="842" name="Google Shape;842;p47"/>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843" name="Google Shape;843;p47"/>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844" name="Google Shape;844;p47"/>
          <p:cNvGrpSpPr/>
          <p:nvPr/>
        </p:nvGrpSpPr>
        <p:grpSpPr>
          <a:xfrm>
            <a:off x="-26878" y="852112"/>
            <a:ext cx="360298" cy="57591"/>
            <a:chOff x="4318304" y="3089061"/>
            <a:chExt cx="384317" cy="61430"/>
          </a:xfrm>
        </p:grpSpPr>
        <p:sp>
          <p:nvSpPr>
            <p:cNvPr id="845" name="Google Shape;845;p47"/>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846" name="Google Shape;846;p47"/>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847" name="Google Shape;847;p47"/>
          <p:cNvSpPr txBox="1"/>
          <p:nvPr/>
        </p:nvSpPr>
        <p:spPr>
          <a:xfrm>
            <a:off x="434360" y="578745"/>
            <a:ext cx="3699124"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Arima Madurai"/>
                <a:ea typeface="Arima Madurai"/>
                <a:cs typeface="Arima Madurai"/>
                <a:sym typeface="Arima Madurai"/>
              </a:rPr>
              <a:t>2. </a:t>
            </a:r>
            <a:r>
              <a:rPr lang="en-US" sz="3000" b="1">
                <a:solidFill>
                  <a:schemeClr val="dk1"/>
                </a:solidFill>
                <a:latin typeface="Times New Roman"/>
                <a:ea typeface="Times New Roman"/>
                <a:cs typeface="Times New Roman"/>
                <a:sym typeface="Times New Roman"/>
              </a:rPr>
              <a:t>Nội dung, ý nghĩa</a:t>
            </a:r>
            <a:endParaRPr sz="3000" b="1">
              <a:solidFill>
                <a:schemeClr val="dk1"/>
              </a:solidFill>
              <a:latin typeface="Times New Roman"/>
              <a:ea typeface="Times New Roman"/>
              <a:cs typeface="Times New Roman"/>
              <a:sym typeface="Times New Roman"/>
            </a:endParaRPr>
          </a:p>
        </p:txBody>
      </p:sp>
      <p:pic>
        <p:nvPicPr>
          <p:cNvPr id="848" name="Google Shape;848;p47" descr="SÃ¡ch - Truyá»n cá» tÃ­ch tháº¿ giá»i hay nháº¥t - CÃ´ bÃ© bÃ¡n diÃªm | Shopee ..."/>
          <p:cNvPicPr preferRelativeResize="0"/>
          <p:nvPr/>
        </p:nvPicPr>
        <p:blipFill rotWithShape="1">
          <a:blip r:embed="rId3">
            <a:alphaModFix/>
          </a:blip>
          <a:srcRect l="7512" t="30440" r="17108" b="9767"/>
          <a:stretch/>
        </p:blipFill>
        <p:spPr>
          <a:xfrm>
            <a:off x="541934" y="2155593"/>
            <a:ext cx="4701118" cy="4043198"/>
          </a:xfrm>
          <a:prstGeom prst="rect">
            <a:avLst/>
          </a:prstGeom>
          <a:noFill/>
          <a:ln>
            <a:noFill/>
          </a:ln>
        </p:spPr>
      </p:pic>
      <p:sp>
        <p:nvSpPr>
          <p:cNvPr id="849" name="Google Shape;849;p47"/>
          <p:cNvSpPr/>
          <p:nvPr/>
        </p:nvSpPr>
        <p:spPr>
          <a:xfrm>
            <a:off x="5243052" y="2155593"/>
            <a:ext cx="6398153" cy="4043198"/>
          </a:xfrm>
          <a:prstGeom prst="rect">
            <a:avLst/>
          </a:prstGeom>
          <a:solidFill>
            <a:srgbClr val="FADC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47"/>
          <p:cNvSpPr/>
          <p:nvPr/>
        </p:nvSpPr>
        <p:spPr>
          <a:xfrm>
            <a:off x="5463978" y="2482381"/>
            <a:ext cx="59563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 </a:t>
            </a:r>
            <a:r>
              <a:rPr lang="en-US" sz="3200">
                <a:solidFill>
                  <a:schemeClr val="dk1"/>
                </a:solidFill>
                <a:latin typeface="Times New Roman"/>
                <a:ea typeface="Times New Roman"/>
                <a:cs typeface="Times New Roman"/>
                <a:sym typeface="Times New Roman"/>
              </a:rPr>
              <a:t>Văn bản kể về số phận bất hạnh của em bé bán diêm đáng thương</a:t>
            </a:r>
            <a:endParaRPr sz="3200">
              <a:solidFill>
                <a:schemeClr val="dk1"/>
              </a:solidFill>
              <a:latin typeface="Times New Roman"/>
              <a:ea typeface="Times New Roman"/>
              <a:cs typeface="Times New Roman"/>
              <a:sym typeface="Times New Roman"/>
            </a:endParaRPr>
          </a:p>
        </p:txBody>
      </p:sp>
      <p:sp>
        <p:nvSpPr>
          <p:cNvPr id="851" name="Google Shape;851;p47"/>
          <p:cNvSpPr/>
          <p:nvPr/>
        </p:nvSpPr>
        <p:spPr>
          <a:xfrm>
            <a:off x="5475156" y="4229786"/>
            <a:ext cx="5956300" cy="179126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a:solidFill>
                  <a:schemeClr val="dk1"/>
                </a:solidFill>
                <a:latin typeface="Arima Madurai"/>
                <a:ea typeface="Arima Madurai"/>
                <a:cs typeface="Arima Madurai"/>
                <a:sym typeface="Arima Madurai"/>
              </a:rPr>
              <a:t>- </a:t>
            </a:r>
            <a:r>
              <a:rPr lang="en-US" sz="3200">
                <a:solidFill>
                  <a:schemeClr val="dk1"/>
                </a:solidFill>
                <a:latin typeface="Times New Roman"/>
                <a:ea typeface="Times New Roman"/>
                <a:cs typeface="Times New Roman"/>
                <a:sym typeface="Times New Roman"/>
              </a:rPr>
              <a:t>Truyện thể hiện niềm thương cảm sâu sắc của nhà văn đối với những số phận bất hạnh.</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4"/>
                                        </p:tgtEl>
                                        <p:attrNameLst>
                                          <p:attrName>style.visibility</p:attrName>
                                        </p:attrNameLst>
                                      </p:cBhvr>
                                      <p:to>
                                        <p:strVal val="visible"/>
                                      </p:to>
                                    </p:set>
                                    <p:animEffect transition="in" filter="fade">
                                      <p:cBhvr>
                                        <p:cTn id="7" dur="500"/>
                                        <p:tgtEl>
                                          <p:spTgt spid="84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41"/>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840"/>
                                        </p:tgtEl>
                                        <p:attrNameLst>
                                          <p:attrName>style.visibility</p:attrName>
                                        </p:attrNameLst>
                                      </p:cBhvr>
                                      <p:to>
                                        <p:strVal val="visible"/>
                                      </p:to>
                                    </p:set>
                                    <p:anim calcmode="lin" valueType="num">
                                      <p:cBhvr additive="base">
                                        <p:cTn id="14" dur="500"/>
                                        <p:tgtEl>
                                          <p:spTgt spid="840"/>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847"/>
                                        </p:tgtEl>
                                        <p:attrNameLst>
                                          <p:attrName>style.visibility</p:attrName>
                                        </p:attrNameLst>
                                      </p:cBhvr>
                                      <p:to>
                                        <p:strVal val="visible"/>
                                      </p:to>
                                    </p:set>
                                    <p:animEffect transition="in" filter="fade">
                                      <p:cBhvr>
                                        <p:cTn id="18" dur="700"/>
                                        <p:tgtEl>
                                          <p:spTgt spid="8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48"/>
                                        </p:tgtEl>
                                        <p:attrNameLst>
                                          <p:attrName>style.visibility</p:attrName>
                                        </p:attrNameLst>
                                      </p:cBhvr>
                                      <p:to>
                                        <p:strVal val="visible"/>
                                      </p:to>
                                    </p:set>
                                    <p:animEffect transition="in" filter="fade">
                                      <p:cBhvr>
                                        <p:cTn id="23" dur="500"/>
                                        <p:tgtEl>
                                          <p:spTgt spid="848"/>
                                        </p:tgtEl>
                                      </p:cBhvr>
                                    </p:animEffect>
                                  </p:childTnLst>
                                </p:cTn>
                              </p:par>
                              <p:par>
                                <p:cTn id="24" presetID="10" presetClass="entr" presetSubtype="0" fill="hold" nodeType="withEffect">
                                  <p:stCondLst>
                                    <p:cond delay="0"/>
                                  </p:stCondLst>
                                  <p:childTnLst>
                                    <p:set>
                                      <p:cBhvr>
                                        <p:cTn id="25" dur="1" fill="hold">
                                          <p:stCondLst>
                                            <p:cond delay="0"/>
                                          </p:stCondLst>
                                        </p:cTn>
                                        <p:tgtEl>
                                          <p:spTgt spid="849"/>
                                        </p:tgtEl>
                                        <p:attrNameLst>
                                          <p:attrName>style.visibility</p:attrName>
                                        </p:attrNameLst>
                                      </p:cBhvr>
                                      <p:to>
                                        <p:strVal val="visible"/>
                                      </p:to>
                                    </p:set>
                                    <p:animEffect transition="in" filter="fade">
                                      <p:cBhvr>
                                        <p:cTn id="26" dur="500"/>
                                        <p:tgtEl>
                                          <p:spTgt spid="8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50"/>
                                        </p:tgtEl>
                                        <p:attrNameLst>
                                          <p:attrName>style.visibility</p:attrName>
                                        </p:attrNameLst>
                                      </p:cBhvr>
                                      <p:to>
                                        <p:strVal val="visible"/>
                                      </p:to>
                                    </p:set>
                                    <p:animEffect transition="in" filter="fade">
                                      <p:cBhvr>
                                        <p:cTn id="31" dur="500"/>
                                        <p:tgtEl>
                                          <p:spTgt spid="8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51"/>
                                        </p:tgtEl>
                                        <p:attrNameLst>
                                          <p:attrName>style.visibility</p:attrName>
                                        </p:attrNameLst>
                                      </p:cBhvr>
                                      <p:to>
                                        <p:strVal val="visible"/>
                                      </p:to>
                                    </p:set>
                                    <p:animEffect transition="in" filter="fade">
                                      <p:cBhvr>
                                        <p:cTn id="36" dur="5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48"/>
          <p:cNvPicPr preferRelativeResize="0">
            <a:picLocks noGrp="1"/>
          </p:cNvPicPr>
          <p:nvPr>
            <p:ph type="pic" idx="2"/>
          </p:nvPr>
        </p:nvPicPr>
        <p:blipFill rotWithShape="1">
          <a:blip r:embed="rId3">
            <a:alphaModFix/>
          </a:blip>
          <a:srcRect l="-10227" t="17039" r="8816" b="5426"/>
          <a:stretch/>
        </p:blipFill>
        <p:spPr>
          <a:xfrm>
            <a:off x="-972766" y="583660"/>
            <a:ext cx="7276290" cy="6104731"/>
          </a:xfrm>
          <a:prstGeom prst="rect">
            <a:avLst/>
          </a:prstGeom>
          <a:solidFill>
            <a:srgbClr val="CCCCCC"/>
          </a:solidFill>
          <a:ln>
            <a:noFill/>
          </a:ln>
        </p:spPr>
      </p:pic>
      <p:sp>
        <p:nvSpPr>
          <p:cNvPr id="857" name="Google Shape;857;p48"/>
          <p:cNvSpPr/>
          <p:nvPr/>
        </p:nvSpPr>
        <p:spPr>
          <a:xfrm>
            <a:off x="6575900" y="1443841"/>
            <a:ext cx="5171632" cy="3970318"/>
          </a:xfrm>
          <a:prstGeom prst="rect">
            <a:avLst/>
          </a:prstGeom>
          <a:noFill/>
          <a:ln>
            <a:noFill/>
          </a:ln>
        </p:spPr>
        <p:txBody>
          <a:bodyPr spcFirstLastPara="1" wrap="square" lIns="91425" tIns="45700" rIns="91425" bIns="45700" anchor="ctr" anchorCtr="0">
            <a:spAutoFit/>
          </a:bodyPr>
          <a:lstStyle/>
          <a:p>
            <a:pPr marL="0" marR="0" lvl="0" indent="0" algn="ctr" rtl="0">
              <a:lnSpc>
                <a:spcPct val="150000"/>
              </a:lnSpc>
              <a:spcBef>
                <a:spcPts val="0"/>
              </a:spcBef>
              <a:spcAft>
                <a:spcPts val="0"/>
              </a:spcAft>
              <a:buClr>
                <a:srgbClr val="FF0000"/>
              </a:buClr>
              <a:buSzPts val="7200"/>
              <a:buFont typeface="Times New Roman"/>
              <a:buNone/>
            </a:pPr>
            <a:r>
              <a:rPr lang="en-US" sz="7200" i="0" u="none" strike="noStrike" cap="none">
                <a:solidFill>
                  <a:srgbClr val="FF0000"/>
                </a:solidFill>
                <a:latin typeface="Times New Roman"/>
                <a:ea typeface="Times New Roman"/>
                <a:cs typeface="Times New Roman"/>
                <a:sym typeface="Times New Roman"/>
              </a:rPr>
              <a:t>Trò chơi: </a:t>
            </a:r>
            <a:r>
              <a:rPr lang="en-US" sz="9600" i="0" u="none" strike="noStrike" cap="none">
                <a:solidFill>
                  <a:srgbClr val="FF0000"/>
                </a:solidFill>
                <a:latin typeface="Times New Roman"/>
                <a:ea typeface="Times New Roman"/>
                <a:cs typeface="Times New Roman"/>
                <a:sym typeface="Times New Roman"/>
              </a:rPr>
              <a:t>Mua diêm </a:t>
            </a:r>
            <a:endParaRPr sz="11500" i="0" u="none" strike="noStrike" cap="none">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9"/>
          <p:cNvSpPr txBox="1"/>
          <p:nvPr/>
        </p:nvSpPr>
        <p:spPr>
          <a:xfrm>
            <a:off x="2995175" y="2934319"/>
            <a:ext cx="248554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Arial"/>
                <a:ea typeface="Arial"/>
                <a:cs typeface="Arial"/>
                <a:sym typeface="Arial"/>
              </a:rPr>
              <a:t>请大家</a:t>
            </a:r>
            <a:endParaRPr sz="4400">
              <a:solidFill>
                <a:schemeClr val="lt1"/>
              </a:solidFill>
              <a:latin typeface="Arial"/>
              <a:ea typeface="Arial"/>
              <a:cs typeface="Arial"/>
              <a:sym typeface="Arial"/>
            </a:endParaRPr>
          </a:p>
          <a:p>
            <a:pPr marL="0" marR="0" lvl="0" indent="0" algn="l" rtl="0">
              <a:spcBef>
                <a:spcPts val="0"/>
              </a:spcBef>
              <a:spcAft>
                <a:spcPts val="0"/>
              </a:spcAft>
              <a:buNone/>
            </a:pPr>
            <a:r>
              <a:rPr lang="en-US" sz="4400">
                <a:solidFill>
                  <a:schemeClr val="lt1"/>
                </a:solidFill>
                <a:latin typeface="Arial"/>
                <a:ea typeface="Arial"/>
                <a:cs typeface="Arial"/>
                <a:sym typeface="Arial"/>
              </a:rPr>
              <a:t>投我一票</a:t>
            </a:r>
            <a:endParaRPr/>
          </a:p>
        </p:txBody>
      </p:sp>
      <p:sp>
        <p:nvSpPr>
          <p:cNvPr id="864" name="Google Shape;864;p49"/>
          <p:cNvSpPr/>
          <p:nvPr/>
        </p:nvSpPr>
        <p:spPr>
          <a:xfrm>
            <a:off x="4758526" y="597281"/>
            <a:ext cx="7166774" cy="1077218"/>
          </a:xfrm>
          <a:prstGeom prst="rect">
            <a:avLst/>
          </a:prstGeom>
          <a:noFill/>
          <a:ln>
            <a:noFill/>
          </a:ln>
        </p:spPr>
        <p:txBody>
          <a:bodyPr spcFirstLastPara="1" wrap="square" lIns="91425" tIns="45700" rIns="91425" bIns="45700" anchor="ctr" anchorCtr="0">
            <a:spAutoFit/>
          </a:bodyPr>
          <a:lstStyle/>
          <a:p>
            <a:pPr marL="457200" marR="0" lvl="0" indent="-457200" algn="just" rtl="0">
              <a:lnSpc>
                <a:spcPct val="100000"/>
              </a:lnSpc>
              <a:spcBef>
                <a:spcPts val="0"/>
              </a:spcBef>
              <a:spcAft>
                <a:spcPts val="0"/>
              </a:spcAft>
              <a:buClr>
                <a:srgbClr val="0070C0"/>
              </a:buClr>
              <a:buSzPts val="3200"/>
              <a:buFont typeface="Noto Sans Symbols"/>
              <a:buChar char="✔"/>
            </a:pPr>
            <a:r>
              <a:rPr lang="en-US" sz="3200" i="0" u="none" strike="noStrike" cap="none">
                <a:solidFill>
                  <a:srgbClr val="0070C0"/>
                </a:solidFill>
                <a:latin typeface="Times New Roman"/>
                <a:ea typeface="Times New Roman"/>
                <a:cs typeface="Times New Roman"/>
                <a:sym typeface="Times New Roman"/>
              </a:rPr>
              <a:t>Cô bé bán diêm </a:t>
            </a:r>
            <a:r>
              <a:rPr lang="en-US" sz="3200">
                <a:solidFill>
                  <a:srgbClr val="0070C0"/>
                </a:solidFill>
                <a:latin typeface="Times New Roman"/>
                <a:ea typeface="Times New Roman"/>
                <a:cs typeface="Times New Roman"/>
                <a:sym typeface="Times New Roman"/>
              </a:rPr>
              <a:t>còn 10 bao diêm chưa bán được</a:t>
            </a:r>
            <a:endParaRPr sz="4000" i="0" u="none" strike="noStrike" cap="none">
              <a:solidFill>
                <a:srgbClr val="0070C0"/>
              </a:solidFill>
              <a:latin typeface="Times New Roman"/>
              <a:ea typeface="Times New Roman"/>
              <a:cs typeface="Times New Roman"/>
              <a:sym typeface="Times New Roman"/>
            </a:endParaRPr>
          </a:p>
        </p:txBody>
      </p:sp>
      <p:pic>
        <p:nvPicPr>
          <p:cNvPr id="865" name="Google Shape;865;p49" descr="—Pngtree—cartoon match icon free illustration_4694551.png"/>
          <p:cNvPicPr preferRelativeResize="0"/>
          <p:nvPr/>
        </p:nvPicPr>
        <p:blipFill rotWithShape="1">
          <a:blip r:embed="rId3">
            <a:alphaModFix/>
          </a:blip>
          <a:srcRect/>
          <a:stretch/>
        </p:blipFill>
        <p:spPr>
          <a:xfrm>
            <a:off x="12700" y="-323946"/>
            <a:ext cx="2146300" cy="2146300"/>
          </a:xfrm>
          <a:prstGeom prst="rect">
            <a:avLst/>
          </a:prstGeom>
          <a:noFill/>
          <a:ln>
            <a:noFill/>
          </a:ln>
        </p:spPr>
      </p:pic>
      <p:pic>
        <p:nvPicPr>
          <p:cNvPr id="866" name="Google Shape;866;p49" descr="—Pngtree—cartoon match icon free illustration_4694551.png"/>
          <p:cNvPicPr preferRelativeResize="0"/>
          <p:nvPr/>
        </p:nvPicPr>
        <p:blipFill rotWithShape="1">
          <a:blip r:embed="rId3">
            <a:alphaModFix/>
          </a:blip>
          <a:srcRect/>
          <a:stretch/>
        </p:blipFill>
        <p:spPr>
          <a:xfrm>
            <a:off x="1312463" y="-323946"/>
            <a:ext cx="2146300" cy="2146300"/>
          </a:xfrm>
          <a:prstGeom prst="rect">
            <a:avLst/>
          </a:prstGeom>
          <a:noFill/>
          <a:ln>
            <a:noFill/>
          </a:ln>
        </p:spPr>
      </p:pic>
      <p:pic>
        <p:nvPicPr>
          <p:cNvPr id="867" name="Google Shape;867;p49" descr="—Pngtree—cartoon match icon free illustration_4694551.png"/>
          <p:cNvPicPr preferRelativeResize="0"/>
          <p:nvPr/>
        </p:nvPicPr>
        <p:blipFill rotWithShape="1">
          <a:blip r:embed="rId3">
            <a:alphaModFix/>
          </a:blip>
          <a:srcRect/>
          <a:stretch/>
        </p:blipFill>
        <p:spPr>
          <a:xfrm>
            <a:off x="2624926" y="-323946"/>
            <a:ext cx="2146300" cy="2146300"/>
          </a:xfrm>
          <a:prstGeom prst="rect">
            <a:avLst/>
          </a:prstGeom>
          <a:noFill/>
          <a:ln>
            <a:noFill/>
          </a:ln>
        </p:spPr>
      </p:pic>
      <p:pic>
        <p:nvPicPr>
          <p:cNvPr id="868" name="Google Shape;868;p49" descr="—Pngtree—cartoon match icon free illustration_4694551.png"/>
          <p:cNvPicPr preferRelativeResize="0"/>
          <p:nvPr/>
        </p:nvPicPr>
        <p:blipFill rotWithShape="1">
          <a:blip r:embed="rId3">
            <a:alphaModFix/>
          </a:blip>
          <a:srcRect/>
          <a:stretch/>
        </p:blipFill>
        <p:spPr>
          <a:xfrm>
            <a:off x="584200" y="1371417"/>
            <a:ext cx="2146300" cy="2146300"/>
          </a:xfrm>
          <a:prstGeom prst="rect">
            <a:avLst/>
          </a:prstGeom>
          <a:noFill/>
          <a:ln>
            <a:noFill/>
          </a:ln>
        </p:spPr>
      </p:pic>
      <p:pic>
        <p:nvPicPr>
          <p:cNvPr id="869" name="Google Shape;869;p49" descr="—Pngtree—cartoon match icon free illustration_4694551.png"/>
          <p:cNvPicPr preferRelativeResize="0"/>
          <p:nvPr/>
        </p:nvPicPr>
        <p:blipFill rotWithShape="1">
          <a:blip r:embed="rId3">
            <a:alphaModFix/>
          </a:blip>
          <a:srcRect/>
          <a:stretch/>
        </p:blipFill>
        <p:spPr>
          <a:xfrm>
            <a:off x="1883963" y="1371417"/>
            <a:ext cx="2146300" cy="2146300"/>
          </a:xfrm>
          <a:prstGeom prst="rect">
            <a:avLst/>
          </a:prstGeom>
          <a:noFill/>
          <a:ln>
            <a:noFill/>
          </a:ln>
        </p:spPr>
      </p:pic>
      <p:pic>
        <p:nvPicPr>
          <p:cNvPr id="870" name="Google Shape;870;p49" descr="—Pngtree—cartoon match icon free illustration_4694551.png"/>
          <p:cNvPicPr preferRelativeResize="0"/>
          <p:nvPr/>
        </p:nvPicPr>
        <p:blipFill rotWithShape="1">
          <a:blip r:embed="rId3">
            <a:alphaModFix/>
          </a:blip>
          <a:srcRect/>
          <a:stretch/>
        </p:blipFill>
        <p:spPr>
          <a:xfrm>
            <a:off x="22282" y="2934319"/>
            <a:ext cx="2146300" cy="2146300"/>
          </a:xfrm>
          <a:prstGeom prst="rect">
            <a:avLst/>
          </a:prstGeom>
          <a:noFill/>
          <a:ln>
            <a:noFill/>
          </a:ln>
        </p:spPr>
      </p:pic>
      <p:pic>
        <p:nvPicPr>
          <p:cNvPr id="871" name="Google Shape;871;p49" descr="—Pngtree—cartoon match icon free illustration_4694551.png"/>
          <p:cNvPicPr preferRelativeResize="0"/>
          <p:nvPr/>
        </p:nvPicPr>
        <p:blipFill rotWithShape="1">
          <a:blip r:embed="rId3">
            <a:alphaModFix/>
          </a:blip>
          <a:srcRect/>
          <a:stretch/>
        </p:blipFill>
        <p:spPr>
          <a:xfrm>
            <a:off x="1315306" y="2934319"/>
            <a:ext cx="2146300" cy="2146300"/>
          </a:xfrm>
          <a:prstGeom prst="rect">
            <a:avLst/>
          </a:prstGeom>
          <a:noFill/>
          <a:ln>
            <a:noFill/>
          </a:ln>
        </p:spPr>
      </p:pic>
      <p:pic>
        <p:nvPicPr>
          <p:cNvPr id="872" name="Google Shape;872;p49" descr="—Pngtree—cartoon match icon free illustration_4694551.png"/>
          <p:cNvPicPr preferRelativeResize="0"/>
          <p:nvPr/>
        </p:nvPicPr>
        <p:blipFill rotWithShape="1">
          <a:blip r:embed="rId3">
            <a:alphaModFix/>
          </a:blip>
          <a:srcRect/>
          <a:stretch/>
        </p:blipFill>
        <p:spPr>
          <a:xfrm>
            <a:off x="2624926" y="2934319"/>
            <a:ext cx="2146300" cy="2146300"/>
          </a:xfrm>
          <a:prstGeom prst="rect">
            <a:avLst/>
          </a:prstGeom>
          <a:noFill/>
          <a:ln>
            <a:noFill/>
          </a:ln>
        </p:spPr>
      </p:pic>
      <p:pic>
        <p:nvPicPr>
          <p:cNvPr id="873" name="Google Shape;873;p49" descr="—Pngtree—cartoon match icon free illustration_4694551.png"/>
          <p:cNvPicPr preferRelativeResize="0"/>
          <p:nvPr/>
        </p:nvPicPr>
        <p:blipFill rotWithShape="1">
          <a:blip r:embed="rId3">
            <a:alphaModFix/>
          </a:blip>
          <a:srcRect/>
          <a:stretch/>
        </p:blipFill>
        <p:spPr>
          <a:xfrm>
            <a:off x="584200" y="4692287"/>
            <a:ext cx="2146300" cy="2146300"/>
          </a:xfrm>
          <a:prstGeom prst="rect">
            <a:avLst/>
          </a:prstGeom>
          <a:noFill/>
          <a:ln>
            <a:noFill/>
          </a:ln>
        </p:spPr>
      </p:pic>
      <p:pic>
        <p:nvPicPr>
          <p:cNvPr id="874" name="Google Shape;874;p49" descr="—Pngtree—cartoon match icon free illustration_4694551.png"/>
          <p:cNvPicPr preferRelativeResize="0"/>
          <p:nvPr/>
        </p:nvPicPr>
        <p:blipFill rotWithShape="1">
          <a:blip r:embed="rId3">
            <a:alphaModFix/>
          </a:blip>
          <a:srcRect/>
          <a:stretch/>
        </p:blipFill>
        <p:spPr>
          <a:xfrm>
            <a:off x="1883963" y="4692287"/>
            <a:ext cx="2146300" cy="2146300"/>
          </a:xfrm>
          <a:prstGeom prst="rect">
            <a:avLst/>
          </a:prstGeom>
          <a:noFill/>
          <a:ln>
            <a:noFill/>
          </a:ln>
        </p:spPr>
      </p:pic>
      <p:sp>
        <p:nvSpPr>
          <p:cNvPr id="875" name="Google Shape;875;p49"/>
          <p:cNvSpPr/>
          <p:nvPr/>
        </p:nvSpPr>
        <p:spPr>
          <a:xfrm>
            <a:off x="4754630" y="2033616"/>
            <a:ext cx="7166774" cy="1569660"/>
          </a:xfrm>
          <a:prstGeom prst="rect">
            <a:avLst/>
          </a:prstGeom>
          <a:noFill/>
          <a:ln>
            <a:noFill/>
          </a:ln>
        </p:spPr>
        <p:txBody>
          <a:bodyPr spcFirstLastPara="1" wrap="square" lIns="91425" tIns="45700" rIns="91425" bIns="45700" anchor="ctr" anchorCtr="0">
            <a:spAutoFit/>
          </a:bodyPr>
          <a:lstStyle/>
          <a:p>
            <a:pPr marL="457200" marR="0" lvl="0" indent="-457200" algn="just" rtl="0">
              <a:lnSpc>
                <a:spcPct val="100000"/>
              </a:lnSpc>
              <a:spcBef>
                <a:spcPts val="0"/>
              </a:spcBef>
              <a:spcAft>
                <a:spcPts val="0"/>
              </a:spcAft>
              <a:buClr>
                <a:srgbClr val="0070C0"/>
              </a:buClr>
              <a:buSzPts val="3200"/>
              <a:buFont typeface="Noto Sans Symbols"/>
              <a:buChar char="✔"/>
            </a:pPr>
            <a:r>
              <a:rPr lang="en-US" sz="3200" i="0" u="none" strike="noStrike" cap="none">
                <a:solidFill>
                  <a:srgbClr val="0070C0"/>
                </a:solidFill>
                <a:latin typeface="Times New Roman"/>
                <a:ea typeface="Times New Roman"/>
                <a:cs typeface="Times New Roman"/>
                <a:sym typeface="Times New Roman"/>
              </a:rPr>
              <a:t>Em hãy mua diêm giúp cô bé để cô bé được trở về nhà đón giao thừa với bố nhé!</a:t>
            </a:r>
            <a:endParaRPr sz="4000" i="0" u="none" strike="noStrike" cap="none">
              <a:solidFill>
                <a:srgbClr val="0070C0"/>
              </a:solidFill>
              <a:latin typeface="Times New Roman"/>
              <a:ea typeface="Times New Roman"/>
              <a:cs typeface="Times New Roman"/>
              <a:sym typeface="Times New Roman"/>
            </a:endParaRPr>
          </a:p>
        </p:txBody>
      </p:sp>
      <p:sp>
        <p:nvSpPr>
          <p:cNvPr id="876" name="Google Shape;876;p49"/>
          <p:cNvSpPr/>
          <p:nvPr/>
        </p:nvSpPr>
        <p:spPr>
          <a:xfrm>
            <a:off x="4754630" y="3912638"/>
            <a:ext cx="7166774" cy="1077218"/>
          </a:xfrm>
          <a:prstGeom prst="rect">
            <a:avLst/>
          </a:prstGeom>
          <a:noFill/>
          <a:ln>
            <a:noFill/>
          </a:ln>
        </p:spPr>
        <p:txBody>
          <a:bodyPr spcFirstLastPara="1" wrap="square" lIns="91425" tIns="45700" rIns="91425" bIns="45700" anchor="ctr" anchorCtr="0">
            <a:spAutoFit/>
          </a:bodyPr>
          <a:lstStyle/>
          <a:p>
            <a:pPr marL="457200" marR="0" lvl="0" indent="-457200" algn="just" rtl="0">
              <a:lnSpc>
                <a:spcPct val="100000"/>
              </a:lnSpc>
              <a:spcBef>
                <a:spcPts val="0"/>
              </a:spcBef>
              <a:spcAft>
                <a:spcPts val="0"/>
              </a:spcAft>
              <a:buClr>
                <a:srgbClr val="0070C0"/>
              </a:buClr>
              <a:buSzPts val="3200"/>
              <a:buFont typeface="Noto Sans Symbols"/>
              <a:buChar char="✔"/>
            </a:pPr>
            <a:r>
              <a:rPr lang="en-US" sz="3200">
                <a:solidFill>
                  <a:srgbClr val="0070C0"/>
                </a:solidFill>
                <a:latin typeface="Times New Roman"/>
                <a:ea typeface="Times New Roman"/>
                <a:cs typeface="Times New Roman"/>
                <a:sym typeface="Times New Roman"/>
              </a:rPr>
              <a:t>Mỗi câu trả lời đúng là em đã mua giúp em nhỏ một bao diêm rồi! </a:t>
            </a:r>
            <a:endParaRPr sz="4000" i="0" u="none" strike="noStrike" cap="none">
              <a:solidFill>
                <a:srgbClr val="0070C0"/>
              </a:solidFill>
              <a:latin typeface="Times New Roman"/>
              <a:ea typeface="Times New Roman"/>
              <a:cs typeface="Times New Roman"/>
              <a:sym typeface="Times New Roman"/>
            </a:endParaRPr>
          </a:p>
        </p:txBody>
      </p:sp>
      <p:sp>
        <p:nvSpPr>
          <p:cNvPr id="877" name="Google Shape;877;p49"/>
          <p:cNvSpPr/>
          <p:nvPr/>
        </p:nvSpPr>
        <p:spPr>
          <a:xfrm>
            <a:off x="4741463" y="5389957"/>
            <a:ext cx="7166774" cy="1077218"/>
          </a:xfrm>
          <a:prstGeom prst="rect">
            <a:avLst/>
          </a:prstGeom>
          <a:noFill/>
          <a:ln>
            <a:noFill/>
          </a:ln>
        </p:spPr>
        <p:txBody>
          <a:bodyPr spcFirstLastPara="1" wrap="square" lIns="91425" tIns="45700" rIns="91425" bIns="45700" anchor="ctr" anchorCtr="0">
            <a:spAutoFit/>
          </a:bodyPr>
          <a:lstStyle/>
          <a:p>
            <a:pPr marL="457200" marR="0" lvl="0" indent="-457200" algn="just" rtl="0">
              <a:lnSpc>
                <a:spcPct val="100000"/>
              </a:lnSpc>
              <a:spcBef>
                <a:spcPts val="0"/>
              </a:spcBef>
              <a:spcAft>
                <a:spcPts val="0"/>
              </a:spcAft>
              <a:buClr>
                <a:srgbClr val="0070C0"/>
              </a:buClr>
              <a:buSzPts val="3200"/>
              <a:buFont typeface="Noto Sans Symbols"/>
              <a:buChar char="✔"/>
            </a:pPr>
            <a:r>
              <a:rPr lang="en-US" sz="3200">
                <a:solidFill>
                  <a:srgbClr val="0070C0"/>
                </a:solidFill>
                <a:latin typeface="Times New Roman"/>
                <a:ea typeface="Times New Roman"/>
                <a:cs typeface="Times New Roman"/>
                <a:sym typeface="Times New Roman"/>
              </a:rPr>
              <a:t>Cố gắng trả lời đúng để gửi tình cảm của mình đến cô bé bán diêm nào!!!</a:t>
            </a:r>
            <a:endParaRPr sz="4000" i="0" u="none" strike="noStrike" cap="none">
              <a:solidFill>
                <a:srgbClr val="0070C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5"/>
                                        </p:tgtEl>
                                        <p:attrNameLst>
                                          <p:attrName>style.visibility</p:attrName>
                                        </p:attrNameLst>
                                      </p:cBhvr>
                                      <p:to>
                                        <p:strVal val="visible"/>
                                      </p:to>
                                    </p:set>
                                    <p:animEffect transition="in" filter="fade">
                                      <p:cBhvr>
                                        <p:cTn id="10" dur="500"/>
                                        <p:tgtEl>
                                          <p:spTgt spid="865"/>
                                        </p:tgtEl>
                                      </p:cBhvr>
                                    </p:animEffect>
                                  </p:childTnLst>
                                </p:cTn>
                              </p:par>
                              <p:par>
                                <p:cTn id="11" presetID="10" presetClass="entr" presetSubtype="0" fill="hold" nodeType="withEffect">
                                  <p:stCondLst>
                                    <p:cond delay="0"/>
                                  </p:stCondLst>
                                  <p:childTnLst>
                                    <p:set>
                                      <p:cBhvr>
                                        <p:cTn id="12" dur="1" fill="hold">
                                          <p:stCondLst>
                                            <p:cond delay="0"/>
                                          </p:stCondLst>
                                        </p:cTn>
                                        <p:tgtEl>
                                          <p:spTgt spid="866"/>
                                        </p:tgtEl>
                                        <p:attrNameLst>
                                          <p:attrName>style.visibility</p:attrName>
                                        </p:attrNameLst>
                                      </p:cBhvr>
                                      <p:to>
                                        <p:strVal val="visible"/>
                                      </p:to>
                                    </p:set>
                                    <p:animEffect transition="in" filter="fade">
                                      <p:cBhvr>
                                        <p:cTn id="13" dur="500"/>
                                        <p:tgtEl>
                                          <p:spTgt spid="866"/>
                                        </p:tgtEl>
                                      </p:cBhvr>
                                    </p:animEffect>
                                  </p:childTnLst>
                                </p:cTn>
                              </p:par>
                              <p:par>
                                <p:cTn id="14" presetID="10" presetClass="entr" presetSubtype="0" fill="hold" nodeType="withEffect">
                                  <p:stCondLst>
                                    <p:cond delay="0"/>
                                  </p:stCondLst>
                                  <p:childTnLst>
                                    <p:set>
                                      <p:cBhvr>
                                        <p:cTn id="15" dur="1" fill="hold">
                                          <p:stCondLst>
                                            <p:cond delay="0"/>
                                          </p:stCondLst>
                                        </p:cTn>
                                        <p:tgtEl>
                                          <p:spTgt spid="867"/>
                                        </p:tgtEl>
                                        <p:attrNameLst>
                                          <p:attrName>style.visibility</p:attrName>
                                        </p:attrNameLst>
                                      </p:cBhvr>
                                      <p:to>
                                        <p:strVal val="visible"/>
                                      </p:to>
                                    </p:set>
                                    <p:animEffect transition="in" filter="fade">
                                      <p:cBhvr>
                                        <p:cTn id="16" dur="500"/>
                                        <p:tgtEl>
                                          <p:spTgt spid="867"/>
                                        </p:tgtEl>
                                      </p:cBhvr>
                                    </p:animEffect>
                                  </p:childTnLst>
                                </p:cTn>
                              </p:par>
                              <p:par>
                                <p:cTn id="17" presetID="10" presetClass="entr" presetSubtype="0" fill="hold" nodeType="withEffect">
                                  <p:stCondLst>
                                    <p:cond delay="0"/>
                                  </p:stCondLst>
                                  <p:childTnLst>
                                    <p:set>
                                      <p:cBhvr>
                                        <p:cTn id="18" dur="1" fill="hold">
                                          <p:stCondLst>
                                            <p:cond delay="0"/>
                                          </p:stCondLst>
                                        </p:cTn>
                                        <p:tgtEl>
                                          <p:spTgt spid="868"/>
                                        </p:tgtEl>
                                        <p:attrNameLst>
                                          <p:attrName>style.visibility</p:attrName>
                                        </p:attrNameLst>
                                      </p:cBhvr>
                                      <p:to>
                                        <p:strVal val="visible"/>
                                      </p:to>
                                    </p:set>
                                    <p:animEffect transition="in" filter="fade">
                                      <p:cBhvr>
                                        <p:cTn id="19" dur="500"/>
                                        <p:tgtEl>
                                          <p:spTgt spid="868"/>
                                        </p:tgtEl>
                                      </p:cBhvr>
                                    </p:animEffect>
                                  </p:childTnLst>
                                </p:cTn>
                              </p:par>
                              <p:par>
                                <p:cTn id="20" presetID="10" presetClass="entr" presetSubtype="0" fill="hold" nodeType="withEffect">
                                  <p:stCondLst>
                                    <p:cond delay="0"/>
                                  </p:stCondLst>
                                  <p:childTnLst>
                                    <p:set>
                                      <p:cBhvr>
                                        <p:cTn id="21" dur="1" fill="hold">
                                          <p:stCondLst>
                                            <p:cond delay="0"/>
                                          </p:stCondLst>
                                        </p:cTn>
                                        <p:tgtEl>
                                          <p:spTgt spid="869"/>
                                        </p:tgtEl>
                                        <p:attrNameLst>
                                          <p:attrName>style.visibility</p:attrName>
                                        </p:attrNameLst>
                                      </p:cBhvr>
                                      <p:to>
                                        <p:strVal val="visible"/>
                                      </p:to>
                                    </p:set>
                                    <p:animEffect transition="in" filter="fade">
                                      <p:cBhvr>
                                        <p:cTn id="22" dur="500"/>
                                        <p:tgtEl>
                                          <p:spTgt spid="869"/>
                                        </p:tgtEl>
                                      </p:cBhvr>
                                    </p:animEffect>
                                  </p:childTnLst>
                                </p:cTn>
                              </p:par>
                              <p:par>
                                <p:cTn id="23" presetID="10" presetClass="entr" presetSubtype="0" fill="hold" nodeType="withEffect">
                                  <p:stCondLst>
                                    <p:cond delay="0"/>
                                  </p:stCondLst>
                                  <p:childTnLst>
                                    <p:set>
                                      <p:cBhvr>
                                        <p:cTn id="24" dur="1" fill="hold">
                                          <p:stCondLst>
                                            <p:cond delay="0"/>
                                          </p:stCondLst>
                                        </p:cTn>
                                        <p:tgtEl>
                                          <p:spTgt spid="870"/>
                                        </p:tgtEl>
                                        <p:attrNameLst>
                                          <p:attrName>style.visibility</p:attrName>
                                        </p:attrNameLst>
                                      </p:cBhvr>
                                      <p:to>
                                        <p:strVal val="visible"/>
                                      </p:to>
                                    </p:set>
                                    <p:animEffect transition="in" filter="fade">
                                      <p:cBhvr>
                                        <p:cTn id="25" dur="500"/>
                                        <p:tgtEl>
                                          <p:spTgt spid="870"/>
                                        </p:tgtEl>
                                      </p:cBhvr>
                                    </p:animEffect>
                                  </p:childTnLst>
                                </p:cTn>
                              </p:par>
                              <p:par>
                                <p:cTn id="26" presetID="10" presetClass="entr" presetSubtype="0" fill="hold" nodeType="withEffect">
                                  <p:stCondLst>
                                    <p:cond delay="0"/>
                                  </p:stCondLst>
                                  <p:childTnLst>
                                    <p:set>
                                      <p:cBhvr>
                                        <p:cTn id="27" dur="1" fill="hold">
                                          <p:stCondLst>
                                            <p:cond delay="0"/>
                                          </p:stCondLst>
                                        </p:cTn>
                                        <p:tgtEl>
                                          <p:spTgt spid="871"/>
                                        </p:tgtEl>
                                        <p:attrNameLst>
                                          <p:attrName>style.visibility</p:attrName>
                                        </p:attrNameLst>
                                      </p:cBhvr>
                                      <p:to>
                                        <p:strVal val="visible"/>
                                      </p:to>
                                    </p:set>
                                    <p:animEffect transition="in" filter="fade">
                                      <p:cBhvr>
                                        <p:cTn id="28" dur="500"/>
                                        <p:tgtEl>
                                          <p:spTgt spid="871"/>
                                        </p:tgtEl>
                                      </p:cBhvr>
                                    </p:animEffect>
                                  </p:childTnLst>
                                </p:cTn>
                              </p:par>
                              <p:par>
                                <p:cTn id="29" presetID="10" presetClass="entr" presetSubtype="0" fill="hold" nodeType="withEffect">
                                  <p:stCondLst>
                                    <p:cond delay="0"/>
                                  </p:stCondLst>
                                  <p:childTnLst>
                                    <p:set>
                                      <p:cBhvr>
                                        <p:cTn id="30" dur="1" fill="hold">
                                          <p:stCondLst>
                                            <p:cond delay="0"/>
                                          </p:stCondLst>
                                        </p:cTn>
                                        <p:tgtEl>
                                          <p:spTgt spid="872"/>
                                        </p:tgtEl>
                                        <p:attrNameLst>
                                          <p:attrName>style.visibility</p:attrName>
                                        </p:attrNameLst>
                                      </p:cBhvr>
                                      <p:to>
                                        <p:strVal val="visible"/>
                                      </p:to>
                                    </p:set>
                                    <p:animEffect transition="in" filter="fade">
                                      <p:cBhvr>
                                        <p:cTn id="31" dur="500"/>
                                        <p:tgtEl>
                                          <p:spTgt spid="872"/>
                                        </p:tgtEl>
                                      </p:cBhvr>
                                    </p:animEffect>
                                  </p:childTnLst>
                                </p:cTn>
                              </p:par>
                              <p:par>
                                <p:cTn id="32" presetID="10" presetClass="entr" presetSubtype="0" fill="hold" nodeType="withEffect">
                                  <p:stCondLst>
                                    <p:cond delay="0"/>
                                  </p:stCondLst>
                                  <p:childTnLst>
                                    <p:set>
                                      <p:cBhvr>
                                        <p:cTn id="33" dur="1" fill="hold">
                                          <p:stCondLst>
                                            <p:cond delay="0"/>
                                          </p:stCondLst>
                                        </p:cTn>
                                        <p:tgtEl>
                                          <p:spTgt spid="873"/>
                                        </p:tgtEl>
                                        <p:attrNameLst>
                                          <p:attrName>style.visibility</p:attrName>
                                        </p:attrNameLst>
                                      </p:cBhvr>
                                      <p:to>
                                        <p:strVal val="visible"/>
                                      </p:to>
                                    </p:set>
                                    <p:animEffect transition="in" filter="fade">
                                      <p:cBhvr>
                                        <p:cTn id="34" dur="500"/>
                                        <p:tgtEl>
                                          <p:spTgt spid="873"/>
                                        </p:tgtEl>
                                      </p:cBhvr>
                                    </p:animEffect>
                                  </p:childTnLst>
                                </p:cTn>
                              </p:par>
                              <p:par>
                                <p:cTn id="35" presetID="10" presetClass="entr" presetSubtype="0" fill="hold" nodeType="withEffect">
                                  <p:stCondLst>
                                    <p:cond delay="0"/>
                                  </p:stCondLst>
                                  <p:childTnLst>
                                    <p:set>
                                      <p:cBhvr>
                                        <p:cTn id="36" dur="1" fill="hold">
                                          <p:stCondLst>
                                            <p:cond delay="0"/>
                                          </p:stCondLst>
                                        </p:cTn>
                                        <p:tgtEl>
                                          <p:spTgt spid="874"/>
                                        </p:tgtEl>
                                        <p:attrNameLst>
                                          <p:attrName>style.visibility</p:attrName>
                                        </p:attrNameLst>
                                      </p:cBhvr>
                                      <p:to>
                                        <p:strVal val="visible"/>
                                      </p:to>
                                    </p:set>
                                    <p:animEffect transition="in" filter="fade">
                                      <p:cBhvr>
                                        <p:cTn id="37" dur="500"/>
                                        <p:tgtEl>
                                          <p:spTgt spid="8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64"/>
                                        </p:tgtEl>
                                        <p:attrNameLst>
                                          <p:attrName>style.visibility</p:attrName>
                                        </p:attrNameLst>
                                      </p:cBhvr>
                                      <p:to>
                                        <p:strVal val="visible"/>
                                      </p:to>
                                    </p:set>
                                    <p:animEffect transition="in" filter="fade">
                                      <p:cBhvr>
                                        <p:cTn id="42" dur="2000"/>
                                        <p:tgtEl>
                                          <p:spTgt spid="8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5"/>
                                        </p:tgtEl>
                                        <p:attrNameLst>
                                          <p:attrName>style.visibility</p:attrName>
                                        </p:attrNameLst>
                                      </p:cBhvr>
                                      <p:to>
                                        <p:strVal val="visible"/>
                                      </p:to>
                                    </p:set>
                                    <p:animEffect transition="in" filter="fade">
                                      <p:cBhvr>
                                        <p:cTn id="47" dur="2000"/>
                                        <p:tgtEl>
                                          <p:spTgt spid="8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76"/>
                                        </p:tgtEl>
                                        <p:attrNameLst>
                                          <p:attrName>style.visibility</p:attrName>
                                        </p:attrNameLst>
                                      </p:cBhvr>
                                      <p:to>
                                        <p:strVal val="visible"/>
                                      </p:to>
                                    </p:set>
                                    <p:animEffect transition="in" filter="fade">
                                      <p:cBhvr>
                                        <p:cTn id="52" dur="2000"/>
                                        <p:tgtEl>
                                          <p:spTgt spid="8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77"/>
                                        </p:tgtEl>
                                        <p:attrNameLst>
                                          <p:attrName>style.visibility</p:attrName>
                                        </p:attrNameLst>
                                      </p:cBhvr>
                                      <p:to>
                                        <p:strVal val="visible"/>
                                      </p:to>
                                    </p:set>
                                    <p:animEffect transition="in" filter="fade">
                                      <p:cBhvr>
                                        <p:cTn id="57" dur="20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5"/>
          <p:cNvPicPr preferRelativeResize="0"/>
          <p:nvPr/>
        </p:nvPicPr>
        <p:blipFill rotWithShape="1">
          <a:blip r:embed="rId3">
            <a:alphaModFix/>
          </a:blip>
          <a:srcRect/>
          <a:stretch/>
        </p:blipFill>
        <p:spPr>
          <a:xfrm>
            <a:off x="8584181" y="2115879"/>
            <a:ext cx="3249994" cy="4866743"/>
          </a:xfrm>
          <a:prstGeom prst="rect">
            <a:avLst/>
          </a:prstGeom>
          <a:noFill/>
          <a:ln>
            <a:noFill/>
          </a:ln>
        </p:spPr>
      </p:pic>
      <p:sp>
        <p:nvSpPr>
          <p:cNvPr id="124" name="Google Shape;124;p5"/>
          <p:cNvSpPr/>
          <p:nvPr/>
        </p:nvSpPr>
        <p:spPr>
          <a:xfrm flipH="1">
            <a:off x="879675" y="1122744"/>
            <a:ext cx="7511969" cy="4246698"/>
          </a:xfrm>
          <a:prstGeom prst="wedgeEllipseCallout">
            <a:avLst>
              <a:gd name="adj1" fmla="val -63500"/>
              <a:gd name="adj2" fmla="val 48253"/>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0" i="0" u="none" strike="noStrike" cap="none">
                <a:solidFill>
                  <a:srgbClr val="FF0000"/>
                </a:solidFill>
                <a:latin typeface="Times New Roman"/>
                <a:ea typeface="Times New Roman"/>
                <a:cs typeface="Times New Roman"/>
                <a:sym typeface="Times New Roman"/>
              </a:rPr>
              <a:t>* </a:t>
            </a:r>
            <a:endParaRPr/>
          </a:p>
          <a:p>
            <a:pPr marL="0" marR="0" lvl="0" indent="0" algn="ctr" rtl="0">
              <a:spcBef>
                <a:spcPts val="0"/>
              </a:spcBef>
              <a:spcAft>
                <a:spcPts val="0"/>
              </a:spcAft>
              <a:buNone/>
            </a:pPr>
            <a:r>
              <a:rPr lang="en-US" sz="7200" b="0" i="0" u="none" strike="noStrike" cap="none">
                <a:solidFill>
                  <a:srgbClr val="FF0000"/>
                </a:solidFill>
                <a:latin typeface="Times New Roman"/>
                <a:ea typeface="Times New Roman"/>
                <a:cs typeface="Times New Roman"/>
                <a:sym typeface="Times New Roman"/>
              </a:rPr>
              <a:t>Tìm hiểu tri thức Ngữ văn</a:t>
            </a:r>
            <a:endParaRPr sz="7200" b="0" i="0" u="none" strike="noStrike" cap="none">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50"/>
          <p:cNvSpPr/>
          <p:nvPr/>
        </p:nvSpPr>
        <p:spPr>
          <a:xfrm>
            <a:off x="3187700" y="618509"/>
            <a:ext cx="8305799" cy="1684640"/>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Câu 1: An-đéc-xen là nhà văn của nước nào?</a:t>
            </a:r>
            <a:endParaRPr sz="4400" b="1">
              <a:solidFill>
                <a:srgbClr val="FF0000"/>
              </a:solidFill>
              <a:latin typeface="Times New Roman"/>
              <a:ea typeface="Times New Roman"/>
              <a:cs typeface="Times New Roman"/>
              <a:sym typeface="Times New Roman"/>
            </a:endParaRPr>
          </a:p>
        </p:txBody>
      </p:sp>
      <p:sp>
        <p:nvSpPr>
          <p:cNvPr id="884" name="Google Shape;884;p50"/>
          <p:cNvSpPr/>
          <p:nvPr/>
        </p:nvSpPr>
        <p:spPr>
          <a:xfrm>
            <a:off x="1154587" y="3034678"/>
            <a:ext cx="4841204" cy="12808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Times New Roman"/>
                <a:ea typeface="Times New Roman"/>
                <a:cs typeface="Times New Roman"/>
                <a:sym typeface="Times New Roman"/>
              </a:rPr>
              <a:t>A. Đan Mạch.</a:t>
            </a:r>
            <a:endParaRPr/>
          </a:p>
        </p:txBody>
      </p:sp>
      <p:sp>
        <p:nvSpPr>
          <p:cNvPr id="885" name="Google Shape;885;p50"/>
          <p:cNvSpPr/>
          <p:nvPr/>
        </p:nvSpPr>
        <p:spPr>
          <a:xfrm>
            <a:off x="6612100" y="3038867"/>
            <a:ext cx="4881399" cy="12808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ma Madurai"/>
                <a:ea typeface="Arima Madurai"/>
                <a:cs typeface="Arima Madurai"/>
                <a:sym typeface="Arima Madurai"/>
              </a:rPr>
              <a:t>B</a:t>
            </a:r>
            <a:r>
              <a:rPr lang="en-US" sz="3600">
                <a:solidFill>
                  <a:schemeClr val="dk1"/>
                </a:solidFill>
                <a:latin typeface="Times New Roman"/>
                <a:ea typeface="Times New Roman"/>
                <a:cs typeface="Times New Roman"/>
                <a:sym typeface="Times New Roman"/>
              </a:rPr>
              <a:t>. Thuỵ Sĩ.</a:t>
            </a:r>
            <a:endParaRPr/>
          </a:p>
        </p:txBody>
      </p:sp>
      <p:sp>
        <p:nvSpPr>
          <p:cNvPr id="886" name="Google Shape;886;p50"/>
          <p:cNvSpPr/>
          <p:nvPr/>
        </p:nvSpPr>
        <p:spPr>
          <a:xfrm>
            <a:off x="1137491" y="5023008"/>
            <a:ext cx="4841204" cy="12808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Times New Roman"/>
                <a:ea typeface="Times New Roman"/>
                <a:cs typeface="Times New Roman"/>
                <a:sym typeface="Times New Roman"/>
              </a:rPr>
              <a:t>C. Pháp.</a:t>
            </a:r>
            <a:endParaRPr/>
          </a:p>
        </p:txBody>
      </p:sp>
      <p:sp>
        <p:nvSpPr>
          <p:cNvPr id="887" name="Google Shape;887;p50"/>
          <p:cNvSpPr/>
          <p:nvPr/>
        </p:nvSpPr>
        <p:spPr>
          <a:xfrm>
            <a:off x="6612100" y="5023008"/>
            <a:ext cx="4881399" cy="12808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ma Madurai"/>
                <a:ea typeface="Arima Madurai"/>
                <a:cs typeface="Arima Madurai"/>
                <a:sym typeface="Arima Madurai"/>
              </a:rPr>
              <a:t>D. </a:t>
            </a:r>
            <a:r>
              <a:rPr lang="en-US" sz="3600">
                <a:solidFill>
                  <a:schemeClr val="dk1"/>
                </a:solidFill>
                <a:latin typeface="Times New Roman"/>
                <a:ea typeface="Times New Roman"/>
                <a:cs typeface="Times New Roman"/>
                <a:sym typeface="Times New Roman"/>
              </a:rPr>
              <a:t>Thuỵ Điển.</a:t>
            </a:r>
            <a:endParaRPr/>
          </a:p>
        </p:txBody>
      </p:sp>
      <p:pic>
        <p:nvPicPr>
          <p:cNvPr id="888" name="Google Shape;888;p50"/>
          <p:cNvPicPr preferRelativeResize="0"/>
          <p:nvPr/>
        </p:nvPicPr>
        <p:blipFill rotWithShape="1">
          <a:blip r:embed="rId3">
            <a:alphaModFix/>
          </a:blip>
          <a:srcRect r="-5484"/>
          <a:stretch/>
        </p:blipFill>
        <p:spPr>
          <a:xfrm>
            <a:off x="4632450" y="3316540"/>
            <a:ext cx="885137" cy="708059"/>
          </a:xfrm>
          <a:prstGeom prst="rect">
            <a:avLst/>
          </a:prstGeom>
          <a:noFill/>
          <a:ln>
            <a:noFill/>
          </a:ln>
        </p:spPr>
      </p:pic>
      <p:pic>
        <p:nvPicPr>
          <p:cNvPr id="889" name="Google Shape;889;p50"/>
          <p:cNvPicPr preferRelativeResize="0"/>
          <p:nvPr/>
        </p:nvPicPr>
        <p:blipFill rotWithShape="1">
          <a:blip r:embed="rId4">
            <a:alphaModFix/>
          </a:blip>
          <a:srcRect r="3472"/>
          <a:stretch/>
        </p:blipFill>
        <p:spPr>
          <a:xfrm>
            <a:off x="4713051" y="5393343"/>
            <a:ext cx="804536" cy="704088"/>
          </a:xfrm>
          <a:prstGeom prst="rect">
            <a:avLst/>
          </a:prstGeom>
          <a:noFill/>
          <a:ln>
            <a:noFill/>
          </a:ln>
        </p:spPr>
      </p:pic>
      <p:pic>
        <p:nvPicPr>
          <p:cNvPr id="890" name="Google Shape;890;p50"/>
          <p:cNvPicPr preferRelativeResize="0"/>
          <p:nvPr/>
        </p:nvPicPr>
        <p:blipFill rotWithShape="1">
          <a:blip r:embed="rId5">
            <a:alphaModFix/>
          </a:blip>
          <a:srcRect/>
          <a:stretch/>
        </p:blipFill>
        <p:spPr>
          <a:xfrm>
            <a:off x="10232671" y="5279695"/>
            <a:ext cx="804742" cy="707197"/>
          </a:xfrm>
          <a:prstGeom prst="rect">
            <a:avLst/>
          </a:prstGeom>
          <a:noFill/>
          <a:ln>
            <a:noFill/>
          </a:ln>
        </p:spPr>
      </p:pic>
      <p:pic>
        <p:nvPicPr>
          <p:cNvPr id="891" name="Google Shape;891;p50"/>
          <p:cNvPicPr preferRelativeResize="0"/>
          <p:nvPr/>
        </p:nvPicPr>
        <p:blipFill rotWithShape="1">
          <a:blip r:embed="rId5">
            <a:alphaModFix/>
          </a:blip>
          <a:srcRect/>
          <a:stretch/>
        </p:blipFill>
        <p:spPr>
          <a:xfrm>
            <a:off x="10232671" y="3359258"/>
            <a:ext cx="804742" cy="707197"/>
          </a:xfrm>
          <a:prstGeom prst="rect">
            <a:avLst/>
          </a:prstGeom>
          <a:noFill/>
          <a:ln>
            <a:noFill/>
          </a:ln>
        </p:spPr>
      </p:pic>
      <p:grpSp>
        <p:nvGrpSpPr>
          <p:cNvPr id="892" name="Google Shape;892;p50"/>
          <p:cNvGrpSpPr/>
          <p:nvPr/>
        </p:nvGrpSpPr>
        <p:grpSpPr>
          <a:xfrm>
            <a:off x="431800" y="290179"/>
            <a:ext cx="2474608" cy="2474608"/>
            <a:chOff x="599646" y="4156039"/>
            <a:chExt cx="2474608" cy="2474608"/>
          </a:xfrm>
        </p:grpSpPr>
        <p:sp>
          <p:nvSpPr>
            <p:cNvPr id="893" name="Google Shape;893;p50"/>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4" name="Google Shape;894;p50" descr="—Pngtree—hand painted andersens fairytales q_3813215.png"/>
            <p:cNvPicPr preferRelativeResize="0"/>
            <p:nvPr/>
          </p:nvPicPr>
          <p:blipFill rotWithShape="1">
            <a:blip r:embed="rId6">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3"/>
                                        </p:tgtEl>
                                        <p:attrNameLst>
                                          <p:attrName>style.visibility</p:attrName>
                                        </p:attrNameLst>
                                      </p:cBhvr>
                                      <p:to>
                                        <p:strVal val="visible"/>
                                      </p:to>
                                    </p:set>
                                    <p:animEffect transition="in" filter="fade">
                                      <p:cBhvr>
                                        <p:cTn id="7" dur="500"/>
                                        <p:tgtEl>
                                          <p:spTgt spid="883"/>
                                        </p:tgtEl>
                                      </p:cBhvr>
                                    </p:animEffect>
                                  </p:childTnLst>
                                </p:cTn>
                              </p:par>
                              <p:par>
                                <p:cTn id="8" presetID="10" presetClass="entr" presetSubtype="0" fill="hold" nodeType="withEffect">
                                  <p:stCondLst>
                                    <p:cond delay="500"/>
                                  </p:stCondLst>
                                  <p:childTnLst>
                                    <p:set>
                                      <p:cBhvr>
                                        <p:cTn id="9" dur="1" fill="hold">
                                          <p:stCondLst>
                                            <p:cond delay="0"/>
                                          </p:stCondLst>
                                        </p:cTn>
                                        <p:tgtEl>
                                          <p:spTgt spid="884"/>
                                        </p:tgtEl>
                                        <p:attrNameLst>
                                          <p:attrName>style.visibility</p:attrName>
                                        </p:attrNameLst>
                                      </p:cBhvr>
                                      <p:to>
                                        <p:strVal val="visible"/>
                                      </p:to>
                                    </p:set>
                                    <p:animEffect transition="in" filter="fade">
                                      <p:cBhvr>
                                        <p:cTn id="10" dur="500"/>
                                        <p:tgtEl>
                                          <p:spTgt spid="884"/>
                                        </p:tgtEl>
                                      </p:cBhvr>
                                    </p:animEffect>
                                  </p:childTnLst>
                                </p:cTn>
                              </p:par>
                              <p:par>
                                <p:cTn id="11" presetID="10" presetClass="entr" presetSubtype="0" fill="hold" nodeType="withEffect">
                                  <p:stCondLst>
                                    <p:cond delay="1000"/>
                                  </p:stCondLst>
                                  <p:childTnLst>
                                    <p:set>
                                      <p:cBhvr>
                                        <p:cTn id="12" dur="1" fill="hold">
                                          <p:stCondLst>
                                            <p:cond delay="0"/>
                                          </p:stCondLst>
                                        </p:cTn>
                                        <p:tgtEl>
                                          <p:spTgt spid="885"/>
                                        </p:tgtEl>
                                        <p:attrNameLst>
                                          <p:attrName>style.visibility</p:attrName>
                                        </p:attrNameLst>
                                      </p:cBhvr>
                                      <p:to>
                                        <p:strVal val="visible"/>
                                      </p:to>
                                    </p:set>
                                    <p:animEffect transition="in" filter="fade">
                                      <p:cBhvr>
                                        <p:cTn id="13" dur="500"/>
                                        <p:tgtEl>
                                          <p:spTgt spid="885"/>
                                        </p:tgtEl>
                                      </p:cBhvr>
                                    </p:animEffect>
                                  </p:childTnLst>
                                </p:cTn>
                              </p:par>
                              <p:par>
                                <p:cTn id="14" presetID="10" presetClass="entr" presetSubtype="0" fill="hold" nodeType="withEffect">
                                  <p:stCondLst>
                                    <p:cond delay="1500"/>
                                  </p:stCondLst>
                                  <p:childTnLst>
                                    <p:set>
                                      <p:cBhvr>
                                        <p:cTn id="15" dur="1" fill="hold">
                                          <p:stCondLst>
                                            <p:cond delay="0"/>
                                          </p:stCondLst>
                                        </p:cTn>
                                        <p:tgtEl>
                                          <p:spTgt spid="886"/>
                                        </p:tgtEl>
                                        <p:attrNameLst>
                                          <p:attrName>style.visibility</p:attrName>
                                        </p:attrNameLst>
                                      </p:cBhvr>
                                      <p:to>
                                        <p:strVal val="visible"/>
                                      </p:to>
                                    </p:set>
                                    <p:animEffect transition="in" filter="fade">
                                      <p:cBhvr>
                                        <p:cTn id="16" dur="500"/>
                                        <p:tgtEl>
                                          <p:spTgt spid="886"/>
                                        </p:tgtEl>
                                      </p:cBhvr>
                                    </p:animEffect>
                                  </p:childTnLst>
                                </p:cTn>
                              </p:par>
                              <p:par>
                                <p:cTn id="17" presetID="10" presetClass="entr" presetSubtype="0" fill="hold" nodeType="withEffect">
                                  <p:stCondLst>
                                    <p:cond delay="2000"/>
                                  </p:stCondLst>
                                  <p:childTnLst>
                                    <p:set>
                                      <p:cBhvr>
                                        <p:cTn id="18" dur="1" fill="hold">
                                          <p:stCondLst>
                                            <p:cond delay="0"/>
                                          </p:stCondLst>
                                        </p:cTn>
                                        <p:tgtEl>
                                          <p:spTgt spid="887"/>
                                        </p:tgtEl>
                                        <p:attrNameLst>
                                          <p:attrName>style.visibility</p:attrName>
                                        </p:attrNameLst>
                                      </p:cBhvr>
                                      <p:to>
                                        <p:strVal val="visible"/>
                                      </p:to>
                                    </p:set>
                                    <p:animEffect transition="in" filter="fade">
                                      <p:cBhvr>
                                        <p:cTn id="19" dur="500"/>
                                        <p:tgtEl>
                                          <p:spTgt spid="88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888"/>
                                        </p:tgtEl>
                                        <p:attrNameLst>
                                          <p:attrName>style.visibility</p:attrName>
                                        </p:attrNameLst>
                                      </p:cBhvr>
                                      <p:to>
                                        <p:strVal val="visible"/>
                                      </p:to>
                                    </p:set>
                                    <p:anim calcmode="lin" valueType="num">
                                      <p:cBhvr additive="base">
                                        <p:cTn id="24" dur="250"/>
                                        <p:tgtEl>
                                          <p:spTgt spid="888"/>
                                        </p:tgtEl>
                                        <p:attrNameLst>
                                          <p:attrName>ppt_w</p:attrName>
                                        </p:attrNameLst>
                                      </p:cBhvr>
                                      <p:tavLst>
                                        <p:tav tm="0">
                                          <p:val>
                                            <p:strVal val="0"/>
                                          </p:val>
                                        </p:tav>
                                        <p:tav tm="100000">
                                          <p:val>
                                            <p:strVal val="#ppt_w"/>
                                          </p:val>
                                        </p:tav>
                                      </p:tavLst>
                                    </p:anim>
                                    <p:anim calcmode="lin" valueType="num">
                                      <p:cBhvr additive="base">
                                        <p:cTn id="25" dur="250"/>
                                        <p:tgtEl>
                                          <p:spTgt spid="88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891"/>
                                        </p:tgtEl>
                                        <p:attrNameLst>
                                          <p:attrName>style.visibility</p:attrName>
                                        </p:attrNameLst>
                                      </p:cBhvr>
                                      <p:to>
                                        <p:strVal val="visible"/>
                                      </p:to>
                                    </p:set>
                                    <p:anim calcmode="lin" valueType="num">
                                      <p:cBhvr additive="base">
                                        <p:cTn id="30" dur="250"/>
                                        <p:tgtEl>
                                          <p:spTgt spid="891"/>
                                        </p:tgtEl>
                                        <p:attrNameLst>
                                          <p:attrName>ppt_w</p:attrName>
                                        </p:attrNameLst>
                                      </p:cBhvr>
                                      <p:tavLst>
                                        <p:tav tm="0">
                                          <p:val>
                                            <p:strVal val="0"/>
                                          </p:val>
                                        </p:tav>
                                        <p:tav tm="100000">
                                          <p:val>
                                            <p:strVal val="#ppt_w"/>
                                          </p:val>
                                        </p:tav>
                                      </p:tavLst>
                                    </p:anim>
                                    <p:anim calcmode="lin" valueType="num">
                                      <p:cBhvr additive="base">
                                        <p:cTn id="31" dur="250"/>
                                        <p:tgtEl>
                                          <p:spTgt spid="891"/>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889"/>
                                        </p:tgtEl>
                                        <p:attrNameLst>
                                          <p:attrName>style.visibility</p:attrName>
                                        </p:attrNameLst>
                                      </p:cBhvr>
                                      <p:to>
                                        <p:strVal val="visible"/>
                                      </p:to>
                                    </p:set>
                                    <p:anim calcmode="lin" valueType="num">
                                      <p:cBhvr additive="base">
                                        <p:cTn id="36" dur="250"/>
                                        <p:tgtEl>
                                          <p:spTgt spid="889"/>
                                        </p:tgtEl>
                                        <p:attrNameLst>
                                          <p:attrName>ppt_w</p:attrName>
                                        </p:attrNameLst>
                                      </p:cBhvr>
                                      <p:tavLst>
                                        <p:tav tm="0">
                                          <p:val>
                                            <p:strVal val="0"/>
                                          </p:val>
                                        </p:tav>
                                        <p:tav tm="100000">
                                          <p:val>
                                            <p:strVal val="#ppt_w"/>
                                          </p:val>
                                        </p:tav>
                                      </p:tavLst>
                                    </p:anim>
                                    <p:anim calcmode="lin" valueType="num">
                                      <p:cBhvr additive="base">
                                        <p:cTn id="37" dur="250"/>
                                        <p:tgtEl>
                                          <p:spTgt spid="889"/>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890"/>
                                        </p:tgtEl>
                                        <p:attrNameLst>
                                          <p:attrName>style.visibility</p:attrName>
                                        </p:attrNameLst>
                                      </p:cBhvr>
                                      <p:to>
                                        <p:strVal val="visible"/>
                                      </p:to>
                                    </p:set>
                                    <p:anim calcmode="lin" valueType="num">
                                      <p:cBhvr additive="base">
                                        <p:cTn id="42" dur="250"/>
                                        <p:tgtEl>
                                          <p:spTgt spid="890"/>
                                        </p:tgtEl>
                                        <p:attrNameLst>
                                          <p:attrName>ppt_w</p:attrName>
                                        </p:attrNameLst>
                                      </p:cBhvr>
                                      <p:tavLst>
                                        <p:tav tm="0">
                                          <p:val>
                                            <p:strVal val="0"/>
                                          </p:val>
                                        </p:tav>
                                        <p:tav tm="100000">
                                          <p:val>
                                            <p:strVal val="#ppt_w"/>
                                          </p:val>
                                        </p:tav>
                                      </p:tavLst>
                                    </p:anim>
                                    <p:anim calcmode="lin" valueType="num">
                                      <p:cBhvr additive="base">
                                        <p:cTn id="43" dur="250"/>
                                        <p:tgtEl>
                                          <p:spTgt spid="8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51"/>
          <p:cNvSpPr/>
          <p:nvPr/>
        </p:nvSpPr>
        <p:spPr>
          <a:xfrm>
            <a:off x="3098800" y="514760"/>
            <a:ext cx="8247864" cy="2025446"/>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000" b="1">
                <a:solidFill>
                  <a:srgbClr val="FF0000"/>
                </a:solidFill>
                <a:latin typeface="Times New Roman"/>
                <a:ea typeface="Times New Roman"/>
                <a:cs typeface="Times New Roman"/>
                <a:sym typeface="Times New Roman"/>
              </a:rPr>
              <a:t>Câu 2: Nhận định nào nói đúng nhất về tính chất của truyện “Cô bé bán diêm”?</a:t>
            </a:r>
            <a:endParaRPr/>
          </a:p>
        </p:txBody>
      </p:sp>
      <p:sp>
        <p:nvSpPr>
          <p:cNvPr id="901" name="Google Shape;901;p51"/>
          <p:cNvSpPr/>
          <p:nvPr/>
        </p:nvSpPr>
        <p:spPr>
          <a:xfrm>
            <a:off x="832636" y="3172731"/>
            <a:ext cx="5184382" cy="137877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Cô bé bán diêm là một truyện ngắn có hậu</a:t>
            </a:r>
            <a:endParaRPr sz="3200">
              <a:solidFill>
                <a:schemeClr val="dk1"/>
              </a:solidFill>
              <a:latin typeface="Times New Roman"/>
              <a:ea typeface="Times New Roman"/>
              <a:cs typeface="Times New Roman"/>
              <a:sym typeface="Times New Roman"/>
            </a:endParaRPr>
          </a:p>
        </p:txBody>
      </p:sp>
      <p:sp>
        <p:nvSpPr>
          <p:cNvPr id="902" name="Google Shape;902;p51"/>
          <p:cNvSpPr/>
          <p:nvPr/>
        </p:nvSpPr>
        <p:spPr>
          <a:xfrm>
            <a:off x="6423417" y="3143900"/>
            <a:ext cx="5184382" cy="137877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Cô bé bán diêm là một truyện cổ tích có hậu</a:t>
            </a:r>
            <a:endParaRPr sz="3200">
              <a:solidFill>
                <a:schemeClr val="dk1"/>
              </a:solidFill>
              <a:latin typeface="Times New Roman"/>
              <a:ea typeface="Times New Roman"/>
              <a:cs typeface="Times New Roman"/>
              <a:sym typeface="Times New Roman"/>
            </a:endParaRPr>
          </a:p>
        </p:txBody>
      </p:sp>
      <p:sp>
        <p:nvSpPr>
          <p:cNvPr id="903" name="Google Shape;903;p51"/>
          <p:cNvSpPr/>
          <p:nvPr/>
        </p:nvSpPr>
        <p:spPr>
          <a:xfrm>
            <a:off x="832636" y="4832417"/>
            <a:ext cx="5184382" cy="137877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Cô bé bán diêm là một truyện cổ tích thần kỳ</a:t>
            </a:r>
            <a:endParaRPr sz="3200">
              <a:solidFill>
                <a:schemeClr val="dk1"/>
              </a:solidFill>
              <a:latin typeface="Times New Roman"/>
              <a:ea typeface="Times New Roman"/>
              <a:cs typeface="Times New Roman"/>
              <a:sym typeface="Times New Roman"/>
            </a:endParaRPr>
          </a:p>
        </p:txBody>
      </p:sp>
      <p:sp>
        <p:nvSpPr>
          <p:cNvPr id="904" name="Google Shape;904;p51"/>
          <p:cNvSpPr/>
          <p:nvPr/>
        </p:nvSpPr>
        <p:spPr>
          <a:xfrm>
            <a:off x="6423417" y="4849306"/>
            <a:ext cx="5184382" cy="137877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Cô bé bán diêm là một truyện ngắn có tính bi kịch</a:t>
            </a:r>
            <a:endParaRPr sz="3200">
              <a:solidFill>
                <a:schemeClr val="dk1"/>
              </a:solidFill>
              <a:latin typeface="Times New Roman"/>
              <a:ea typeface="Times New Roman"/>
              <a:cs typeface="Times New Roman"/>
              <a:sym typeface="Times New Roman"/>
            </a:endParaRPr>
          </a:p>
        </p:txBody>
      </p:sp>
      <p:pic>
        <p:nvPicPr>
          <p:cNvPr id="905" name="Google Shape;905;p51"/>
          <p:cNvPicPr preferRelativeResize="0"/>
          <p:nvPr/>
        </p:nvPicPr>
        <p:blipFill rotWithShape="1">
          <a:blip r:embed="rId3">
            <a:alphaModFix/>
          </a:blip>
          <a:srcRect/>
          <a:stretch/>
        </p:blipFill>
        <p:spPr>
          <a:xfrm>
            <a:off x="5211296" y="3529301"/>
            <a:ext cx="805722" cy="708059"/>
          </a:xfrm>
          <a:prstGeom prst="rect">
            <a:avLst/>
          </a:prstGeom>
          <a:noFill/>
          <a:ln>
            <a:noFill/>
          </a:ln>
        </p:spPr>
      </p:pic>
      <p:pic>
        <p:nvPicPr>
          <p:cNvPr id="906" name="Google Shape;906;p51"/>
          <p:cNvPicPr preferRelativeResize="0"/>
          <p:nvPr/>
        </p:nvPicPr>
        <p:blipFill rotWithShape="1">
          <a:blip r:embed="rId3">
            <a:alphaModFix/>
          </a:blip>
          <a:srcRect/>
          <a:stretch/>
        </p:blipFill>
        <p:spPr>
          <a:xfrm>
            <a:off x="5284614" y="5066192"/>
            <a:ext cx="732404" cy="643628"/>
          </a:xfrm>
          <a:prstGeom prst="rect">
            <a:avLst/>
          </a:prstGeom>
          <a:noFill/>
          <a:ln>
            <a:noFill/>
          </a:ln>
        </p:spPr>
      </p:pic>
      <p:pic>
        <p:nvPicPr>
          <p:cNvPr id="907" name="Google Shape;907;p51"/>
          <p:cNvPicPr preferRelativeResize="0"/>
          <p:nvPr/>
        </p:nvPicPr>
        <p:blipFill rotWithShape="1">
          <a:blip r:embed="rId4">
            <a:alphaModFix/>
          </a:blip>
          <a:srcRect/>
          <a:stretch/>
        </p:blipFill>
        <p:spPr>
          <a:xfrm>
            <a:off x="10692787" y="5099768"/>
            <a:ext cx="804742" cy="643793"/>
          </a:xfrm>
          <a:prstGeom prst="rect">
            <a:avLst/>
          </a:prstGeom>
          <a:noFill/>
          <a:ln>
            <a:noFill/>
          </a:ln>
        </p:spPr>
      </p:pic>
      <p:pic>
        <p:nvPicPr>
          <p:cNvPr id="908" name="Google Shape;908;p51"/>
          <p:cNvPicPr preferRelativeResize="0"/>
          <p:nvPr/>
        </p:nvPicPr>
        <p:blipFill rotWithShape="1">
          <a:blip r:embed="rId3">
            <a:alphaModFix/>
          </a:blip>
          <a:srcRect/>
          <a:stretch/>
        </p:blipFill>
        <p:spPr>
          <a:xfrm>
            <a:off x="10728862" y="3657600"/>
            <a:ext cx="732592" cy="643793"/>
          </a:xfrm>
          <a:prstGeom prst="rect">
            <a:avLst/>
          </a:prstGeom>
          <a:noFill/>
          <a:ln>
            <a:noFill/>
          </a:ln>
        </p:spPr>
      </p:pic>
      <p:grpSp>
        <p:nvGrpSpPr>
          <p:cNvPr id="909" name="Google Shape;909;p51"/>
          <p:cNvGrpSpPr/>
          <p:nvPr/>
        </p:nvGrpSpPr>
        <p:grpSpPr>
          <a:xfrm>
            <a:off x="431800" y="290179"/>
            <a:ext cx="2474608" cy="2474608"/>
            <a:chOff x="599646" y="4156039"/>
            <a:chExt cx="2474608" cy="2474608"/>
          </a:xfrm>
        </p:grpSpPr>
        <p:sp>
          <p:nvSpPr>
            <p:cNvPr id="910" name="Google Shape;910;p51"/>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911" name="Google Shape;911;p51"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500"/>
                                        <p:tgtEl>
                                          <p:spTgt spid="900"/>
                                        </p:tgtEl>
                                      </p:cBhvr>
                                    </p:animEffect>
                                  </p:childTnLst>
                                </p:cTn>
                              </p:par>
                              <p:par>
                                <p:cTn id="8" presetID="10" presetClass="entr" presetSubtype="0" fill="hold" nodeType="withEffect">
                                  <p:stCondLst>
                                    <p:cond delay="500"/>
                                  </p:stCondLst>
                                  <p:childTnLst>
                                    <p:set>
                                      <p:cBhvr>
                                        <p:cTn id="9" dur="1" fill="hold">
                                          <p:stCondLst>
                                            <p:cond delay="0"/>
                                          </p:stCondLst>
                                        </p:cTn>
                                        <p:tgtEl>
                                          <p:spTgt spid="901"/>
                                        </p:tgtEl>
                                        <p:attrNameLst>
                                          <p:attrName>style.visibility</p:attrName>
                                        </p:attrNameLst>
                                      </p:cBhvr>
                                      <p:to>
                                        <p:strVal val="visible"/>
                                      </p:to>
                                    </p:set>
                                    <p:animEffect transition="in" filter="fade">
                                      <p:cBhvr>
                                        <p:cTn id="10" dur="500"/>
                                        <p:tgtEl>
                                          <p:spTgt spid="901"/>
                                        </p:tgtEl>
                                      </p:cBhvr>
                                    </p:animEffect>
                                  </p:childTnLst>
                                </p:cTn>
                              </p:par>
                              <p:par>
                                <p:cTn id="11" presetID="10" presetClass="entr" presetSubtype="0" fill="hold" nodeType="withEffect">
                                  <p:stCondLst>
                                    <p:cond delay="1000"/>
                                  </p:stCondLst>
                                  <p:childTnLst>
                                    <p:set>
                                      <p:cBhvr>
                                        <p:cTn id="12" dur="1" fill="hold">
                                          <p:stCondLst>
                                            <p:cond delay="0"/>
                                          </p:stCondLst>
                                        </p:cTn>
                                        <p:tgtEl>
                                          <p:spTgt spid="902"/>
                                        </p:tgtEl>
                                        <p:attrNameLst>
                                          <p:attrName>style.visibility</p:attrName>
                                        </p:attrNameLst>
                                      </p:cBhvr>
                                      <p:to>
                                        <p:strVal val="visible"/>
                                      </p:to>
                                    </p:set>
                                    <p:animEffect transition="in" filter="fade">
                                      <p:cBhvr>
                                        <p:cTn id="13" dur="500"/>
                                        <p:tgtEl>
                                          <p:spTgt spid="90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03"/>
                                        </p:tgtEl>
                                        <p:attrNameLst>
                                          <p:attrName>style.visibility</p:attrName>
                                        </p:attrNameLst>
                                      </p:cBhvr>
                                      <p:to>
                                        <p:strVal val="visible"/>
                                      </p:to>
                                    </p:set>
                                    <p:animEffect transition="in" filter="fade">
                                      <p:cBhvr>
                                        <p:cTn id="16" dur="500"/>
                                        <p:tgtEl>
                                          <p:spTgt spid="903"/>
                                        </p:tgtEl>
                                      </p:cBhvr>
                                    </p:animEffect>
                                  </p:childTnLst>
                                </p:cTn>
                              </p:par>
                              <p:par>
                                <p:cTn id="17" presetID="10" presetClass="entr" presetSubtype="0" fill="hold" nodeType="withEffect">
                                  <p:stCondLst>
                                    <p:cond delay="2000"/>
                                  </p:stCondLst>
                                  <p:childTnLst>
                                    <p:set>
                                      <p:cBhvr>
                                        <p:cTn id="18" dur="1" fill="hold">
                                          <p:stCondLst>
                                            <p:cond delay="0"/>
                                          </p:stCondLst>
                                        </p:cTn>
                                        <p:tgtEl>
                                          <p:spTgt spid="904"/>
                                        </p:tgtEl>
                                        <p:attrNameLst>
                                          <p:attrName>style.visibility</p:attrName>
                                        </p:attrNameLst>
                                      </p:cBhvr>
                                      <p:to>
                                        <p:strVal val="visible"/>
                                      </p:to>
                                    </p:set>
                                    <p:animEffect transition="in" filter="fade">
                                      <p:cBhvr>
                                        <p:cTn id="19" dur="500"/>
                                        <p:tgtEl>
                                          <p:spTgt spid="904"/>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05"/>
                                        </p:tgtEl>
                                        <p:attrNameLst>
                                          <p:attrName>style.visibility</p:attrName>
                                        </p:attrNameLst>
                                      </p:cBhvr>
                                      <p:to>
                                        <p:strVal val="visible"/>
                                      </p:to>
                                    </p:set>
                                    <p:anim calcmode="lin" valueType="num">
                                      <p:cBhvr additive="base">
                                        <p:cTn id="24" dur="250"/>
                                        <p:tgtEl>
                                          <p:spTgt spid="905"/>
                                        </p:tgtEl>
                                        <p:attrNameLst>
                                          <p:attrName>ppt_w</p:attrName>
                                        </p:attrNameLst>
                                      </p:cBhvr>
                                      <p:tavLst>
                                        <p:tav tm="0">
                                          <p:val>
                                            <p:strVal val="0"/>
                                          </p:val>
                                        </p:tav>
                                        <p:tav tm="100000">
                                          <p:val>
                                            <p:strVal val="#ppt_w"/>
                                          </p:val>
                                        </p:tav>
                                      </p:tavLst>
                                    </p:anim>
                                    <p:anim calcmode="lin" valueType="num">
                                      <p:cBhvr additive="base">
                                        <p:cTn id="25" dur="250"/>
                                        <p:tgtEl>
                                          <p:spTgt spid="9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08"/>
                                        </p:tgtEl>
                                        <p:attrNameLst>
                                          <p:attrName>style.visibility</p:attrName>
                                        </p:attrNameLst>
                                      </p:cBhvr>
                                      <p:to>
                                        <p:strVal val="visible"/>
                                      </p:to>
                                    </p:set>
                                    <p:anim calcmode="lin" valueType="num">
                                      <p:cBhvr additive="base">
                                        <p:cTn id="30" dur="250"/>
                                        <p:tgtEl>
                                          <p:spTgt spid="908"/>
                                        </p:tgtEl>
                                        <p:attrNameLst>
                                          <p:attrName>ppt_w</p:attrName>
                                        </p:attrNameLst>
                                      </p:cBhvr>
                                      <p:tavLst>
                                        <p:tav tm="0">
                                          <p:val>
                                            <p:strVal val="0"/>
                                          </p:val>
                                        </p:tav>
                                        <p:tav tm="100000">
                                          <p:val>
                                            <p:strVal val="#ppt_w"/>
                                          </p:val>
                                        </p:tav>
                                      </p:tavLst>
                                    </p:anim>
                                    <p:anim calcmode="lin" valueType="num">
                                      <p:cBhvr additive="base">
                                        <p:cTn id="31" dur="250"/>
                                        <p:tgtEl>
                                          <p:spTgt spid="90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06"/>
                                        </p:tgtEl>
                                        <p:attrNameLst>
                                          <p:attrName>style.visibility</p:attrName>
                                        </p:attrNameLst>
                                      </p:cBhvr>
                                      <p:to>
                                        <p:strVal val="visible"/>
                                      </p:to>
                                    </p:set>
                                    <p:anim calcmode="lin" valueType="num">
                                      <p:cBhvr additive="base">
                                        <p:cTn id="36" dur="250"/>
                                        <p:tgtEl>
                                          <p:spTgt spid="906"/>
                                        </p:tgtEl>
                                        <p:attrNameLst>
                                          <p:attrName>ppt_w</p:attrName>
                                        </p:attrNameLst>
                                      </p:cBhvr>
                                      <p:tavLst>
                                        <p:tav tm="0">
                                          <p:val>
                                            <p:strVal val="0"/>
                                          </p:val>
                                        </p:tav>
                                        <p:tav tm="100000">
                                          <p:val>
                                            <p:strVal val="#ppt_w"/>
                                          </p:val>
                                        </p:tav>
                                      </p:tavLst>
                                    </p:anim>
                                    <p:anim calcmode="lin" valueType="num">
                                      <p:cBhvr additive="base">
                                        <p:cTn id="37" dur="250"/>
                                        <p:tgtEl>
                                          <p:spTgt spid="906"/>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07"/>
                                        </p:tgtEl>
                                        <p:attrNameLst>
                                          <p:attrName>style.visibility</p:attrName>
                                        </p:attrNameLst>
                                      </p:cBhvr>
                                      <p:to>
                                        <p:strVal val="visible"/>
                                      </p:to>
                                    </p:set>
                                    <p:anim calcmode="lin" valueType="num">
                                      <p:cBhvr additive="base">
                                        <p:cTn id="42" dur="250"/>
                                        <p:tgtEl>
                                          <p:spTgt spid="907"/>
                                        </p:tgtEl>
                                        <p:attrNameLst>
                                          <p:attrName>ppt_w</p:attrName>
                                        </p:attrNameLst>
                                      </p:cBhvr>
                                      <p:tavLst>
                                        <p:tav tm="0">
                                          <p:val>
                                            <p:strVal val="0"/>
                                          </p:val>
                                        </p:tav>
                                        <p:tav tm="100000">
                                          <p:val>
                                            <p:strVal val="#ppt_w"/>
                                          </p:val>
                                        </p:tav>
                                      </p:tavLst>
                                    </p:anim>
                                    <p:anim calcmode="lin" valueType="num">
                                      <p:cBhvr additive="base">
                                        <p:cTn id="43" dur="250"/>
                                        <p:tgtEl>
                                          <p:spTgt spid="9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2"/>
          <p:cNvSpPr/>
          <p:nvPr/>
        </p:nvSpPr>
        <p:spPr>
          <a:xfrm>
            <a:off x="2912329" y="555365"/>
            <a:ext cx="8585200" cy="1661444"/>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Câu 3: Nhận định nào nói đúng nhất nội dung của truyện “Cô bé bán diêm”?</a:t>
            </a:r>
            <a:endParaRPr/>
          </a:p>
        </p:txBody>
      </p:sp>
      <p:sp>
        <p:nvSpPr>
          <p:cNvPr id="918" name="Google Shape;918;p52"/>
          <p:cNvSpPr/>
          <p:nvPr/>
        </p:nvSpPr>
        <p:spPr>
          <a:xfrm>
            <a:off x="495300" y="2603598"/>
            <a:ext cx="5521718" cy="18859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A. Kể về số phận bất hạnh của 1 em bé nghèo phải đi bán diêm cả vào đêm giao thừa</a:t>
            </a:r>
            <a:endParaRPr sz="2800">
              <a:solidFill>
                <a:schemeClr val="dk1"/>
              </a:solidFill>
              <a:latin typeface="Times New Roman"/>
              <a:ea typeface="Times New Roman"/>
              <a:cs typeface="Times New Roman"/>
              <a:sym typeface="Times New Roman"/>
            </a:endParaRPr>
          </a:p>
        </p:txBody>
      </p:sp>
      <p:sp>
        <p:nvSpPr>
          <p:cNvPr id="919" name="Google Shape;919;p52"/>
          <p:cNvSpPr/>
          <p:nvPr/>
        </p:nvSpPr>
        <p:spPr>
          <a:xfrm>
            <a:off x="6174982" y="2607159"/>
            <a:ext cx="5521718" cy="18859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B. Gián tiếp nói lên bộ mặt của xã hội nơi CBBD sống, đó là sự thờ ơ, lãnh đạm trước hoàn cảnh khó khăn của con người</a:t>
            </a:r>
            <a:endParaRPr sz="2800">
              <a:solidFill>
                <a:schemeClr val="dk1"/>
              </a:solidFill>
              <a:latin typeface="Times New Roman"/>
              <a:ea typeface="Times New Roman"/>
              <a:cs typeface="Times New Roman"/>
              <a:sym typeface="Times New Roman"/>
            </a:endParaRPr>
          </a:p>
        </p:txBody>
      </p:sp>
      <p:sp>
        <p:nvSpPr>
          <p:cNvPr id="920" name="Google Shape;920;p52"/>
          <p:cNvSpPr/>
          <p:nvPr/>
        </p:nvSpPr>
        <p:spPr>
          <a:xfrm>
            <a:off x="495300" y="4782405"/>
            <a:ext cx="5521718" cy="18859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C. Thể hiện niềm thương cảm của nhà văn với những em bé nghèo khổ và những người có hoàn cảnh khó khăn</a:t>
            </a:r>
            <a:endParaRPr sz="2800">
              <a:solidFill>
                <a:schemeClr val="dk1"/>
              </a:solidFill>
              <a:latin typeface="Times New Roman"/>
              <a:ea typeface="Times New Roman"/>
              <a:cs typeface="Times New Roman"/>
              <a:sym typeface="Times New Roman"/>
            </a:endParaRPr>
          </a:p>
        </p:txBody>
      </p:sp>
      <p:sp>
        <p:nvSpPr>
          <p:cNvPr id="921" name="Google Shape;921;p52"/>
          <p:cNvSpPr/>
          <p:nvPr/>
        </p:nvSpPr>
        <p:spPr>
          <a:xfrm>
            <a:off x="6174982" y="4789195"/>
            <a:ext cx="5521718" cy="18859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D. Cả 3 đáp án trên đều đúng</a:t>
            </a:r>
            <a:endParaRPr sz="2800">
              <a:solidFill>
                <a:schemeClr val="dk1"/>
              </a:solidFill>
              <a:latin typeface="Times New Roman"/>
              <a:ea typeface="Times New Roman"/>
              <a:cs typeface="Times New Roman"/>
              <a:sym typeface="Times New Roman"/>
            </a:endParaRPr>
          </a:p>
        </p:txBody>
      </p:sp>
      <p:pic>
        <p:nvPicPr>
          <p:cNvPr id="922" name="Google Shape;922;p52"/>
          <p:cNvPicPr preferRelativeResize="0"/>
          <p:nvPr/>
        </p:nvPicPr>
        <p:blipFill rotWithShape="1">
          <a:blip r:embed="rId3">
            <a:alphaModFix/>
          </a:blip>
          <a:srcRect/>
          <a:stretch/>
        </p:blipFill>
        <p:spPr>
          <a:xfrm>
            <a:off x="5134014" y="3303570"/>
            <a:ext cx="805722" cy="708059"/>
          </a:xfrm>
          <a:prstGeom prst="rect">
            <a:avLst/>
          </a:prstGeom>
          <a:noFill/>
          <a:ln>
            <a:noFill/>
          </a:ln>
        </p:spPr>
      </p:pic>
      <p:pic>
        <p:nvPicPr>
          <p:cNvPr id="923" name="Google Shape;923;p52"/>
          <p:cNvPicPr preferRelativeResize="0"/>
          <p:nvPr/>
        </p:nvPicPr>
        <p:blipFill rotWithShape="1">
          <a:blip r:embed="rId3">
            <a:alphaModFix/>
          </a:blip>
          <a:srcRect/>
          <a:stretch/>
        </p:blipFill>
        <p:spPr>
          <a:xfrm>
            <a:off x="5280823" y="5403583"/>
            <a:ext cx="732404" cy="643628"/>
          </a:xfrm>
          <a:prstGeom prst="rect">
            <a:avLst/>
          </a:prstGeom>
          <a:noFill/>
          <a:ln>
            <a:noFill/>
          </a:ln>
        </p:spPr>
      </p:pic>
      <p:pic>
        <p:nvPicPr>
          <p:cNvPr id="924" name="Google Shape;924;p52"/>
          <p:cNvPicPr preferRelativeResize="0"/>
          <p:nvPr/>
        </p:nvPicPr>
        <p:blipFill rotWithShape="1">
          <a:blip r:embed="rId4">
            <a:alphaModFix/>
          </a:blip>
          <a:srcRect/>
          <a:stretch/>
        </p:blipFill>
        <p:spPr>
          <a:xfrm>
            <a:off x="10891958" y="5410290"/>
            <a:ext cx="804742" cy="643793"/>
          </a:xfrm>
          <a:prstGeom prst="rect">
            <a:avLst/>
          </a:prstGeom>
          <a:noFill/>
          <a:ln>
            <a:noFill/>
          </a:ln>
        </p:spPr>
      </p:pic>
      <p:pic>
        <p:nvPicPr>
          <p:cNvPr id="925" name="Google Shape;925;p52"/>
          <p:cNvPicPr preferRelativeResize="0"/>
          <p:nvPr/>
        </p:nvPicPr>
        <p:blipFill rotWithShape="1">
          <a:blip r:embed="rId3">
            <a:alphaModFix/>
          </a:blip>
          <a:srcRect/>
          <a:stretch/>
        </p:blipFill>
        <p:spPr>
          <a:xfrm>
            <a:off x="10891958" y="3224693"/>
            <a:ext cx="732592" cy="643793"/>
          </a:xfrm>
          <a:prstGeom prst="rect">
            <a:avLst/>
          </a:prstGeom>
          <a:noFill/>
          <a:ln>
            <a:noFill/>
          </a:ln>
        </p:spPr>
      </p:pic>
      <p:grpSp>
        <p:nvGrpSpPr>
          <p:cNvPr id="926" name="Google Shape;926;p52"/>
          <p:cNvGrpSpPr/>
          <p:nvPr/>
        </p:nvGrpSpPr>
        <p:grpSpPr>
          <a:xfrm>
            <a:off x="495300" y="264779"/>
            <a:ext cx="2184400" cy="2242616"/>
            <a:chOff x="599646" y="4156039"/>
            <a:chExt cx="2474608" cy="2474608"/>
          </a:xfrm>
        </p:grpSpPr>
        <p:sp>
          <p:nvSpPr>
            <p:cNvPr id="927" name="Google Shape;927;p52"/>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8" name="Google Shape;928;p52"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500"/>
                                  </p:stCondLst>
                                  <p:childTnLst>
                                    <p:set>
                                      <p:cBhvr>
                                        <p:cTn id="9" dur="1" fill="hold">
                                          <p:stCondLst>
                                            <p:cond delay="0"/>
                                          </p:stCondLst>
                                        </p:cTn>
                                        <p:tgtEl>
                                          <p:spTgt spid="918"/>
                                        </p:tgtEl>
                                        <p:attrNameLst>
                                          <p:attrName>style.visibility</p:attrName>
                                        </p:attrNameLst>
                                      </p:cBhvr>
                                      <p:to>
                                        <p:strVal val="visible"/>
                                      </p:to>
                                    </p:set>
                                    <p:animEffect transition="in" filter="fade">
                                      <p:cBhvr>
                                        <p:cTn id="10" dur="500"/>
                                        <p:tgtEl>
                                          <p:spTgt spid="918"/>
                                        </p:tgtEl>
                                      </p:cBhvr>
                                    </p:animEffect>
                                  </p:childTnLst>
                                </p:cTn>
                              </p:par>
                              <p:par>
                                <p:cTn id="11" presetID="10" presetClass="entr" presetSubtype="0" fill="hold" nodeType="withEffect">
                                  <p:stCondLst>
                                    <p:cond delay="1000"/>
                                  </p:stCondLst>
                                  <p:childTnLst>
                                    <p:set>
                                      <p:cBhvr>
                                        <p:cTn id="12" dur="1" fill="hold">
                                          <p:stCondLst>
                                            <p:cond delay="0"/>
                                          </p:stCondLst>
                                        </p:cTn>
                                        <p:tgtEl>
                                          <p:spTgt spid="919"/>
                                        </p:tgtEl>
                                        <p:attrNameLst>
                                          <p:attrName>style.visibility</p:attrName>
                                        </p:attrNameLst>
                                      </p:cBhvr>
                                      <p:to>
                                        <p:strVal val="visible"/>
                                      </p:to>
                                    </p:set>
                                    <p:animEffect transition="in" filter="fade">
                                      <p:cBhvr>
                                        <p:cTn id="13" dur="500"/>
                                        <p:tgtEl>
                                          <p:spTgt spid="919"/>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0"/>
                                        </p:tgtEl>
                                        <p:attrNameLst>
                                          <p:attrName>style.visibility</p:attrName>
                                        </p:attrNameLst>
                                      </p:cBhvr>
                                      <p:to>
                                        <p:strVal val="visible"/>
                                      </p:to>
                                    </p:set>
                                    <p:animEffect transition="in" filter="fade">
                                      <p:cBhvr>
                                        <p:cTn id="16" dur="500"/>
                                        <p:tgtEl>
                                          <p:spTgt spid="920"/>
                                        </p:tgtEl>
                                      </p:cBhvr>
                                    </p:animEffect>
                                  </p:childTnLst>
                                </p:cTn>
                              </p:par>
                              <p:par>
                                <p:cTn id="17" presetID="10" presetClass="entr" presetSubtype="0" fill="hold" nodeType="withEffect">
                                  <p:stCondLst>
                                    <p:cond delay="2000"/>
                                  </p:stCondLst>
                                  <p:childTnLst>
                                    <p:set>
                                      <p:cBhvr>
                                        <p:cTn id="18" dur="1" fill="hold">
                                          <p:stCondLst>
                                            <p:cond delay="0"/>
                                          </p:stCondLst>
                                        </p:cTn>
                                        <p:tgtEl>
                                          <p:spTgt spid="921"/>
                                        </p:tgtEl>
                                        <p:attrNameLst>
                                          <p:attrName>style.visibility</p:attrName>
                                        </p:attrNameLst>
                                      </p:cBhvr>
                                      <p:to>
                                        <p:strVal val="visible"/>
                                      </p:to>
                                    </p:set>
                                    <p:animEffect transition="in" filter="fade">
                                      <p:cBhvr>
                                        <p:cTn id="19" dur="500"/>
                                        <p:tgtEl>
                                          <p:spTgt spid="921"/>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22"/>
                                        </p:tgtEl>
                                        <p:attrNameLst>
                                          <p:attrName>style.visibility</p:attrName>
                                        </p:attrNameLst>
                                      </p:cBhvr>
                                      <p:to>
                                        <p:strVal val="visible"/>
                                      </p:to>
                                    </p:set>
                                    <p:anim calcmode="lin" valueType="num">
                                      <p:cBhvr additive="base">
                                        <p:cTn id="24" dur="250"/>
                                        <p:tgtEl>
                                          <p:spTgt spid="922"/>
                                        </p:tgtEl>
                                        <p:attrNameLst>
                                          <p:attrName>ppt_w</p:attrName>
                                        </p:attrNameLst>
                                      </p:cBhvr>
                                      <p:tavLst>
                                        <p:tav tm="0">
                                          <p:val>
                                            <p:strVal val="0"/>
                                          </p:val>
                                        </p:tav>
                                        <p:tav tm="100000">
                                          <p:val>
                                            <p:strVal val="#ppt_w"/>
                                          </p:val>
                                        </p:tav>
                                      </p:tavLst>
                                    </p:anim>
                                    <p:anim calcmode="lin" valueType="num">
                                      <p:cBhvr additive="base">
                                        <p:cTn id="25" dur="250"/>
                                        <p:tgtEl>
                                          <p:spTgt spid="92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25"/>
                                        </p:tgtEl>
                                        <p:attrNameLst>
                                          <p:attrName>style.visibility</p:attrName>
                                        </p:attrNameLst>
                                      </p:cBhvr>
                                      <p:to>
                                        <p:strVal val="visible"/>
                                      </p:to>
                                    </p:set>
                                    <p:anim calcmode="lin" valueType="num">
                                      <p:cBhvr additive="base">
                                        <p:cTn id="30" dur="250"/>
                                        <p:tgtEl>
                                          <p:spTgt spid="925"/>
                                        </p:tgtEl>
                                        <p:attrNameLst>
                                          <p:attrName>ppt_w</p:attrName>
                                        </p:attrNameLst>
                                      </p:cBhvr>
                                      <p:tavLst>
                                        <p:tav tm="0">
                                          <p:val>
                                            <p:strVal val="0"/>
                                          </p:val>
                                        </p:tav>
                                        <p:tav tm="100000">
                                          <p:val>
                                            <p:strVal val="#ppt_w"/>
                                          </p:val>
                                        </p:tav>
                                      </p:tavLst>
                                    </p:anim>
                                    <p:anim calcmode="lin" valueType="num">
                                      <p:cBhvr additive="base">
                                        <p:cTn id="31" dur="250"/>
                                        <p:tgtEl>
                                          <p:spTgt spid="925"/>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23"/>
                                        </p:tgtEl>
                                        <p:attrNameLst>
                                          <p:attrName>style.visibility</p:attrName>
                                        </p:attrNameLst>
                                      </p:cBhvr>
                                      <p:to>
                                        <p:strVal val="visible"/>
                                      </p:to>
                                    </p:set>
                                    <p:anim calcmode="lin" valueType="num">
                                      <p:cBhvr additive="base">
                                        <p:cTn id="36" dur="250"/>
                                        <p:tgtEl>
                                          <p:spTgt spid="923"/>
                                        </p:tgtEl>
                                        <p:attrNameLst>
                                          <p:attrName>ppt_w</p:attrName>
                                        </p:attrNameLst>
                                      </p:cBhvr>
                                      <p:tavLst>
                                        <p:tav tm="0">
                                          <p:val>
                                            <p:strVal val="0"/>
                                          </p:val>
                                        </p:tav>
                                        <p:tav tm="100000">
                                          <p:val>
                                            <p:strVal val="#ppt_w"/>
                                          </p:val>
                                        </p:tav>
                                      </p:tavLst>
                                    </p:anim>
                                    <p:anim calcmode="lin" valueType="num">
                                      <p:cBhvr additive="base">
                                        <p:cTn id="37" dur="250"/>
                                        <p:tgtEl>
                                          <p:spTgt spid="923"/>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24"/>
                                        </p:tgtEl>
                                        <p:attrNameLst>
                                          <p:attrName>style.visibility</p:attrName>
                                        </p:attrNameLst>
                                      </p:cBhvr>
                                      <p:to>
                                        <p:strVal val="visible"/>
                                      </p:to>
                                    </p:set>
                                    <p:anim calcmode="lin" valueType="num">
                                      <p:cBhvr additive="base">
                                        <p:cTn id="42" dur="250"/>
                                        <p:tgtEl>
                                          <p:spTgt spid="924"/>
                                        </p:tgtEl>
                                        <p:attrNameLst>
                                          <p:attrName>ppt_w</p:attrName>
                                        </p:attrNameLst>
                                      </p:cBhvr>
                                      <p:tavLst>
                                        <p:tav tm="0">
                                          <p:val>
                                            <p:strVal val="0"/>
                                          </p:val>
                                        </p:tav>
                                        <p:tav tm="100000">
                                          <p:val>
                                            <p:strVal val="#ppt_w"/>
                                          </p:val>
                                        </p:tav>
                                      </p:tavLst>
                                    </p:anim>
                                    <p:anim calcmode="lin" valueType="num">
                                      <p:cBhvr additive="base">
                                        <p:cTn id="43" dur="250"/>
                                        <p:tgtEl>
                                          <p:spTgt spid="9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53"/>
          <p:cNvSpPr/>
          <p:nvPr/>
        </p:nvSpPr>
        <p:spPr>
          <a:xfrm>
            <a:off x="2912329" y="555365"/>
            <a:ext cx="8585200" cy="1661444"/>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000" b="1">
                <a:solidFill>
                  <a:srgbClr val="FF0000"/>
                </a:solidFill>
                <a:latin typeface="Times New Roman"/>
                <a:ea typeface="Times New Roman"/>
                <a:cs typeface="Times New Roman"/>
                <a:sym typeface="Times New Roman"/>
              </a:rPr>
              <a:t>Câu 4: Hoàn cảnh của cô bé bán diêm có gì đặc biệt?</a:t>
            </a:r>
            <a:endParaRPr/>
          </a:p>
        </p:txBody>
      </p:sp>
      <p:sp>
        <p:nvSpPr>
          <p:cNvPr id="935" name="Google Shape;935;p53"/>
          <p:cNvSpPr/>
          <p:nvPr/>
        </p:nvSpPr>
        <p:spPr>
          <a:xfrm>
            <a:off x="660400" y="3060798"/>
            <a:ext cx="5157447" cy="142110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A. Cô có một hoàn cảnh nghèo khó</a:t>
            </a:r>
            <a:endParaRPr sz="2800">
              <a:solidFill>
                <a:schemeClr val="dk1"/>
              </a:solidFill>
              <a:latin typeface="Times New Roman"/>
              <a:ea typeface="Times New Roman"/>
              <a:cs typeface="Times New Roman"/>
              <a:sym typeface="Times New Roman"/>
            </a:endParaRPr>
          </a:p>
        </p:txBody>
      </p:sp>
      <p:sp>
        <p:nvSpPr>
          <p:cNvPr id="936" name="Google Shape;936;p53"/>
          <p:cNvSpPr/>
          <p:nvPr/>
        </p:nvSpPr>
        <p:spPr>
          <a:xfrm>
            <a:off x="6340082" y="3064359"/>
            <a:ext cx="5157447" cy="142110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B. Cô luôn bị người cha hành hạ, đánh đập</a:t>
            </a:r>
            <a:endParaRPr sz="2800">
              <a:solidFill>
                <a:schemeClr val="dk1"/>
              </a:solidFill>
              <a:latin typeface="Times New Roman"/>
              <a:ea typeface="Times New Roman"/>
              <a:cs typeface="Times New Roman"/>
              <a:sym typeface="Times New Roman"/>
            </a:endParaRPr>
          </a:p>
        </p:txBody>
      </p:sp>
      <p:sp>
        <p:nvSpPr>
          <p:cNvPr id="937" name="Google Shape;937;p53"/>
          <p:cNvSpPr/>
          <p:nvPr/>
        </p:nvSpPr>
        <p:spPr>
          <a:xfrm>
            <a:off x="660400" y="4896705"/>
            <a:ext cx="5157447" cy="142110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C. Cô phải sống cô đơn, thiếu tình cảm</a:t>
            </a:r>
            <a:endParaRPr sz="2800">
              <a:solidFill>
                <a:schemeClr val="dk1"/>
              </a:solidFill>
              <a:latin typeface="Times New Roman"/>
              <a:ea typeface="Times New Roman"/>
              <a:cs typeface="Times New Roman"/>
              <a:sym typeface="Times New Roman"/>
            </a:endParaRPr>
          </a:p>
        </p:txBody>
      </p:sp>
      <p:sp>
        <p:nvSpPr>
          <p:cNvPr id="938" name="Google Shape;938;p53"/>
          <p:cNvSpPr/>
          <p:nvPr/>
        </p:nvSpPr>
        <p:spPr>
          <a:xfrm>
            <a:off x="6340082" y="4903495"/>
            <a:ext cx="5157447" cy="142110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D. Cả 3 đáp án trên đều đúng</a:t>
            </a:r>
            <a:endParaRPr sz="2800">
              <a:solidFill>
                <a:schemeClr val="dk1"/>
              </a:solidFill>
              <a:latin typeface="Times New Roman"/>
              <a:ea typeface="Times New Roman"/>
              <a:cs typeface="Times New Roman"/>
              <a:sym typeface="Times New Roman"/>
            </a:endParaRPr>
          </a:p>
        </p:txBody>
      </p:sp>
      <p:pic>
        <p:nvPicPr>
          <p:cNvPr id="939" name="Google Shape;939;p53"/>
          <p:cNvPicPr preferRelativeResize="0"/>
          <p:nvPr/>
        </p:nvPicPr>
        <p:blipFill rotWithShape="1">
          <a:blip r:embed="rId3">
            <a:alphaModFix/>
          </a:blip>
          <a:srcRect/>
          <a:stretch/>
        </p:blipFill>
        <p:spPr>
          <a:xfrm>
            <a:off x="4867314" y="3405170"/>
            <a:ext cx="805722" cy="708059"/>
          </a:xfrm>
          <a:prstGeom prst="rect">
            <a:avLst/>
          </a:prstGeom>
          <a:noFill/>
          <a:ln>
            <a:noFill/>
          </a:ln>
        </p:spPr>
      </p:pic>
      <p:pic>
        <p:nvPicPr>
          <p:cNvPr id="940" name="Google Shape;940;p53"/>
          <p:cNvPicPr preferRelativeResize="0"/>
          <p:nvPr/>
        </p:nvPicPr>
        <p:blipFill rotWithShape="1">
          <a:blip r:embed="rId3">
            <a:alphaModFix/>
          </a:blip>
          <a:srcRect/>
          <a:stretch/>
        </p:blipFill>
        <p:spPr>
          <a:xfrm>
            <a:off x="5014123" y="5403583"/>
            <a:ext cx="732404" cy="643628"/>
          </a:xfrm>
          <a:prstGeom prst="rect">
            <a:avLst/>
          </a:prstGeom>
          <a:noFill/>
          <a:ln>
            <a:noFill/>
          </a:ln>
        </p:spPr>
      </p:pic>
      <p:pic>
        <p:nvPicPr>
          <p:cNvPr id="941" name="Google Shape;941;p53"/>
          <p:cNvPicPr preferRelativeResize="0"/>
          <p:nvPr/>
        </p:nvPicPr>
        <p:blipFill rotWithShape="1">
          <a:blip r:embed="rId4">
            <a:alphaModFix/>
          </a:blip>
          <a:srcRect/>
          <a:stretch/>
        </p:blipFill>
        <p:spPr>
          <a:xfrm>
            <a:off x="10625258" y="5410290"/>
            <a:ext cx="804742" cy="643793"/>
          </a:xfrm>
          <a:prstGeom prst="rect">
            <a:avLst/>
          </a:prstGeom>
          <a:noFill/>
          <a:ln>
            <a:noFill/>
          </a:ln>
        </p:spPr>
      </p:pic>
      <p:pic>
        <p:nvPicPr>
          <p:cNvPr id="942" name="Google Shape;942;p53"/>
          <p:cNvPicPr preferRelativeResize="0"/>
          <p:nvPr/>
        </p:nvPicPr>
        <p:blipFill rotWithShape="1">
          <a:blip r:embed="rId3">
            <a:alphaModFix/>
          </a:blip>
          <a:srcRect/>
          <a:stretch/>
        </p:blipFill>
        <p:spPr>
          <a:xfrm>
            <a:off x="10697408" y="3469436"/>
            <a:ext cx="732592" cy="643793"/>
          </a:xfrm>
          <a:prstGeom prst="rect">
            <a:avLst/>
          </a:prstGeom>
          <a:noFill/>
          <a:ln>
            <a:noFill/>
          </a:ln>
        </p:spPr>
      </p:pic>
      <p:grpSp>
        <p:nvGrpSpPr>
          <p:cNvPr id="943" name="Google Shape;943;p53"/>
          <p:cNvGrpSpPr/>
          <p:nvPr/>
        </p:nvGrpSpPr>
        <p:grpSpPr>
          <a:xfrm>
            <a:off x="495300" y="264779"/>
            <a:ext cx="2184400" cy="2242616"/>
            <a:chOff x="599646" y="4156039"/>
            <a:chExt cx="2474608" cy="2474608"/>
          </a:xfrm>
        </p:grpSpPr>
        <p:sp>
          <p:nvSpPr>
            <p:cNvPr id="944" name="Google Shape;944;p53"/>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945" name="Google Shape;945;p53"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fade">
                                      <p:cBhvr>
                                        <p:cTn id="7" dur="500"/>
                                        <p:tgtEl>
                                          <p:spTgt spid="934"/>
                                        </p:tgtEl>
                                      </p:cBhvr>
                                    </p:animEffect>
                                  </p:childTnLst>
                                </p:cTn>
                              </p:par>
                              <p:par>
                                <p:cTn id="8" presetID="10" presetClass="entr" presetSubtype="0" fill="hold" nodeType="withEffect">
                                  <p:stCondLst>
                                    <p:cond delay="500"/>
                                  </p:stCondLst>
                                  <p:childTnLst>
                                    <p:set>
                                      <p:cBhvr>
                                        <p:cTn id="9" dur="1" fill="hold">
                                          <p:stCondLst>
                                            <p:cond delay="0"/>
                                          </p:stCondLst>
                                        </p:cTn>
                                        <p:tgtEl>
                                          <p:spTgt spid="935"/>
                                        </p:tgtEl>
                                        <p:attrNameLst>
                                          <p:attrName>style.visibility</p:attrName>
                                        </p:attrNameLst>
                                      </p:cBhvr>
                                      <p:to>
                                        <p:strVal val="visible"/>
                                      </p:to>
                                    </p:set>
                                    <p:animEffect transition="in" filter="fade">
                                      <p:cBhvr>
                                        <p:cTn id="10" dur="500"/>
                                        <p:tgtEl>
                                          <p:spTgt spid="935"/>
                                        </p:tgtEl>
                                      </p:cBhvr>
                                    </p:animEffect>
                                  </p:childTnLst>
                                </p:cTn>
                              </p:par>
                              <p:par>
                                <p:cTn id="11" presetID="10" presetClass="entr" presetSubtype="0" fill="hold" nodeType="withEffect">
                                  <p:stCondLst>
                                    <p:cond delay="1000"/>
                                  </p:stCondLst>
                                  <p:childTnLst>
                                    <p:set>
                                      <p:cBhvr>
                                        <p:cTn id="12" dur="1" fill="hold">
                                          <p:stCondLst>
                                            <p:cond delay="0"/>
                                          </p:stCondLst>
                                        </p:cTn>
                                        <p:tgtEl>
                                          <p:spTgt spid="936"/>
                                        </p:tgtEl>
                                        <p:attrNameLst>
                                          <p:attrName>style.visibility</p:attrName>
                                        </p:attrNameLst>
                                      </p:cBhvr>
                                      <p:to>
                                        <p:strVal val="visible"/>
                                      </p:to>
                                    </p:set>
                                    <p:animEffect transition="in" filter="fade">
                                      <p:cBhvr>
                                        <p:cTn id="13" dur="500"/>
                                        <p:tgtEl>
                                          <p:spTgt spid="936"/>
                                        </p:tgtEl>
                                      </p:cBhvr>
                                    </p:animEffect>
                                  </p:childTnLst>
                                </p:cTn>
                              </p:par>
                              <p:par>
                                <p:cTn id="14" presetID="10" presetClass="entr" presetSubtype="0" fill="hold" nodeType="withEffect">
                                  <p:stCondLst>
                                    <p:cond delay="1500"/>
                                  </p:stCondLst>
                                  <p:childTnLst>
                                    <p:set>
                                      <p:cBhvr>
                                        <p:cTn id="15" dur="1" fill="hold">
                                          <p:stCondLst>
                                            <p:cond delay="0"/>
                                          </p:stCondLst>
                                        </p:cTn>
                                        <p:tgtEl>
                                          <p:spTgt spid="937"/>
                                        </p:tgtEl>
                                        <p:attrNameLst>
                                          <p:attrName>style.visibility</p:attrName>
                                        </p:attrNameLst>
                                      </p:cBhvr>
                                      <p:to>
                                        <p:strVal val="visible"/>
                                      </p:to>
                                    </p:set>
                                    <p:animEffect transition="in" filter="fade">
                                      <p:cBhvr>
                                        <p:cTn id="16" dur="500"/>
                                        <p:tgtEl>
                                          <p:spTgt spid="937"/>
                                        </p:tgtEl>
                                      </p:cBhvr>
                                    </p:animEffect>
                                  </p:childTnLst>
                                </p:cTn>
                              </p:par>
                              <p:par>
                                <p:cTn id="17" presetID="10" presetClass="entr" presetSubtype="0" fill="hold" nodeType="withEffect">
                                  <p:stCondLst>
                                    <p:cond delay="2000"/>
                                  </p:stCondLst>
                                  <p:childTnLst>
                                    <p:set>
                                      <p:cBhvr>
                                        <p:cTn id="18" dur="1" fill="hold">
                                          <p:stCondLst>
                                            <p:cond delay="0"/>
                                          </p:stCondLst>
                                        </p:cTn>
                                        <p:tgtEl>
                                          <p:spTgt spid="938"/>
                                        </p:tgtEl>
                                        <p:attrNameLst>
                                          <p:attrName>style.visibility</p:attrName>
                                        </p:attrNameLst>
                                      </p:cBhvr>
                                      <p:to>
                                        <p:strVal val="visible"/>
                                      </p:to>
                                    </p:set>
                                    <p:animEffect transition="in" filter="fade">
                                      <p:cBhvr>
                                        <p:cTn id="19" dur="500"/>
                                        <p:tgtEl>
                                          <p:spTgt spid="93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39"/>
                                        </p:tgtEl>
                                        <p:attrNameLst>
                                          <p:attrName>style.visibility</p:attrName>
                                        </p:attrNameLst>
                                      </p:cBhvr>
                                      <p:to>
                                        <p:strVal val="visible"/>
                                      </p:to>
                                    </p:set>
                                    <p:anim calcmode="lin" valueType="num">
                                      <p:cBhvr additive="base">
                                        <p:cTn id="24" dur="250"/>
                                        <p:tgtEl>
                                          <p:spTgt spid="939"/>
                                        </p:tgtEl>
                                        <p:attrNameLst>
                                          <p:attrName>ppt_w</p:attrName>
                                        </p:attrNameLst>
                                      </p:cBhvr>
                                      <p:tavLst>
                                        <p:tav tm="0">
                                          <p:val>
                                            <p:strVal val="0"/>
                                          </p:val>
                                        </p:tav>
                                        <p:tav tm="100000">
                                          <p:val>
                                            <p:strVal val="#ppt_w"/>
                                          </p:val>
                                        </p:tav>
                                      </p:tavLst>
                                    </p:anim>
                                    <p:anim calcmode="lin" valueType="num">
                                      <p:cBhvr additive="base">
                                        <p:cTn id="25" dur="250"/>
                                        <p:tgtEl>
                                          <p:spTgt spid="939"/>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42"/>
                                        </p:tgtEl>
                                        <p:attrNameLst>
                                          <p:attrName>style.visibility</p:attrName>
                                        </p:attrNameLst>
                                      </p:cBhvr>
                                      <p:to>
                                        <p:strVal val="visible"/>
                                      </p:to>
                                    </p:set>
                                    <p:anim calcmode="lin" valueType="num">
                                      <p:cBhvr additive="base">
                                        <p:cTn id="30" dur="250"/>
                                        <p:tgtEl>
                                          <p:spTgt spid="942"/>
                                        </p:tgtEl>
                                        <p:attrNameLst>
                                          <p:attrName>ppt_w</p:attrName>
                                        </p:attrNameLst>
                                      </p:cBhvr>
                                      <p:tavLst>
                                        <p:tav tm="0">
                                          <p:val>
                                            <p:strVal val="0"/>
                                          </p:val>
                                        </p:tav>
                                        <p:tav tm="100000">
                                          <p:val>
                                            <p:strVal val="#ppt_w"/>
                                          </p:val>
                                        </p:tav>
                                      </p:tavLst>
                                    </p:anim>
                                    <p:anim calcmode="lin" valueType="num">
                                      <p:cBhvr additive="base">
                                        <p:cTn id="31" dur="250"/>
                                        <p:tgtEl>
                                          <p:spTgt spid="942"/>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40"/>
                                        </p:tgtEl>
                                        <p:attrNameLst>
                                          <p:attrName>style.visibility</p:attrName>
                                        </p:attrNameLst>
                                      </p:cBhvr>
                                      <p:to>
                                        <p:strVal val="visible"/>
                                      </p:to>
                                    </p:set>
                                    <p:anim calcmode="lin" valueType="num">
                                      <p:cBhvr additive="base">
                                        <p:cTn id="36" dur="250"/>
                                        <p:tgtEl>
                                          <p:spTgt spid="940"/>
                                        </p:tgtEl>
                                        <p:attrNameLst>
                                          <p:attrName>ppt_w</p:attrName>
                                        </p:attrNameLst>
                                      </p:cBhvr>
                                      <p:tavLst>
                                        <p:tav tm="0">
                                          <p:val>
                                            <p:strVal val="0"/>
                                          </p:val>
                                        </p:tav>
                                        <p:tav tm="100000">
                                          <p:val>
                                            <p:strVal val="#ppt_w"/>
                                          </p:val>
                                        </p:tav>
                                      </p:tavLst>
                                    </p:anim>
                                    <p:anim calcmode="lin" valueType="num">
                                      <p:cBhvr additive="base">
                                        <p:cTn id="37" dur="250"/>
                                        <p:tgtEl>
                                          <p:spTgt spid="940"/>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41"/>
                                        </p:tgtEl>
                                        <p:attrNameLst>
                                          <p:attrName>style.visibility</p:attrName>
                                        </p:attrNameLst>
                                      </p:cBhvr>
                                      <p:to>
                                        <p:strVal val="visible"/>
                                      </p:to>
                                    </p:set>
                                    <p:anim calcmode="lin" valueType="num">
                                      <p:cBhvr additive="base">
                                        <p:cTn id="42" dur="250"/>
                                        <p:tgtEl>
                                          <p:spTgt spid="941"/>
                                        </p:tgtEl>
                                        <p:attrNameLst>
                                          <p:attrName>ppt_w</p:attrName>
                                        </p:attrNameLst>
                                      </p:cBhvr>
                                      <p:tavLst>
                                        <p:tav tm="0">
                                          <p:val>
                                            <p:strVal val="0"/>
                                          </p:val>
                                        </p:tav>
                                        <p:tav tm="100000">
                                          <p:val>
                                            <p:strVal val="#ppt_w"/>
                                          </p:val>
                                        </p:tav>
                                      </p:tavLst>
                                    </p:anim>
                                    <p:anim calcmode="lin" valueType="num">
                                      <p:cBhvr additive="base">
                                        <p:cTn id="43" dur="250"/>
                                        <p:tgtEl>
                                          <p:spTgt spid="9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54"/>
          <p:cNvSpPr/>
          <p:nvPr/>
        </p:nvSpPr>
        <p:spPr>
          <a:xfrm>
            <a:off x="2933700" y="658862"/>
            <a:ext cx="8425663" cy="1604597"/>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Câu 5: Trong văn bản CBBD, các mộng tưởng của cô bé mất đi khi nào?</a:t>
            </a:r>
            <a:endParaRPr/>
          </a:p>
        </p:txBody>
      </p:sp>
      <p:sp>
        <p:nvSpPr>
          <p:cNvPr id="952" name="Google Shape;952;p54"/>
          <p:cNvSpPr/>
          <p:nvPr/>
        </p:nvSpPr>
        <p:spPr>
          <a:xfrm>
            <a:off x="832637" y="2896802"/>
            <a:ext cx="5184381" cy="144740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Khi bà nội em hiện ra</a:t>
            </a:r>
            <a:endParaRPr sz="3200">
              <a:solidFill>
                <a:schemeClr val="dk1"/>
              </a:solidFill>
              <a:latin typeface="Times New Roman"/>
              <a:ea typeface="Times New Roman"/>
              <a:cs typeface="Times New Roman"/>
              <a:sym typeface="Times New Roman"/>
            </a:endParaRPr>
          </a:p>
        </p:txBody>
      </p:sp>
      <p:sp>
        <p:nvSpPr>
          <p:cNvPr id="953" name="Google Shape;953;p54"/>
          <p:cNvSpPr/>
          <p:nvPr/>
        </p:nvSpPr>
        <p:spPr>
          <a:xfrm>
            <a:off x="6130614" y="2900991"/>
            <a:ext cx="5228749" cy="144740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Khi các que diêm tắt</a:t>
            </a:r>
            <a:endParaRPr sz="3200">
              <a:solidFill>
                <a:schemeClr val="dk1"/>
              </a:solidFill>
              <a:latin typeface="Times New Roman"/>
              <a:ea typeface="Times New Roman"/>
              <a:cs typeface="Times New Roman"/>
              <a:sym typeface="Times New Roman"/>
            </a:endParaRPr>
          </a:p>
        </p:txBody>
      </p:sp>
      <p:sp>
        <p:nvSpPr>
          <p:cNvPr id="954" name="Google Shape;954;p54"/>
          <p:cNvSpPr/>
          <p:nvPr/>
        </p:nvSpPr>
        <p:spPr>
          <a:xfrm>
            <a:off x="832637" y="4669803"/>
            <a:ext cx="5184381" cy="144740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Khi em nghĩ đến những việc sẽ bị cha mắng</a:t>
            </a:r>
            <a:endParaRPr sz="3200">
              <a:solidFill>
                <a:schemeClr val="dk1"/>
              </a:solidFill>
              <a:latin typeface="Times New Roman"/>
              <a:ea typeface="Times New Roman"/>
              <a:cs typeface="Times New Roman"/>
              <a:sym typeface="Times New Roman"/>
            </a:endParaRPr>
          </a:p>
        </p:txBody>
      </p:sp>
      <p:sp>
        <p:nvSpPr>
          <p:cNvPr id="955" name="Google Shape;955;p54"/>
          <p:cNvSpPr/>
          <p:nvPr/>
        </p:nvSpPr>
        <p:spPr>
          <a:xfrm>
            <a:off x="6130614" y="4673992"/>
            <a:ext cx="5228749" cy="144740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Khi trời sắp sáng</a:t>
            </a:r>
            <a:endParaRPr sz="3200">
              <a:solidFill>
                <a:schemeClr val="dk1"/>
              </a:solidFill>
              <a:latin typeface="Times New Roman"/>
              <a:ea typeface="Times New Roman"/>
              <a:cs typeface="Times New Roman"/>
              <a:sym typeface="Times New Roman"/>
            </a:endParaRPr>
          </a:p>
        </p:txBody>
      </p:sp>
      <p:pic>
        <p:nvPicPr>
          <p:cNvPr id="956" name="Google Shape;956;p54"/>
          <p:cNvPicPr preferRelativeResize="0"/>
          <p:nvPr/>
        </p:nvPicPr>
        <p:blipFill rotWithShape="1">
          <a:blip r:embed="rId3">
            <a:alphaModFix/>
          </a:blip>
          <a:srcRect/>
          <a:stretch/>
        </p:blipFill>
        <p:spPr>
          <a:xfrm>
            <a:off x="5209744" y="3280961"/>
            <a:ext cx="805722" cy="708059"/>
          </a:xfrm>
          <a:prstGeom prst="rect">
            <a:avLst/>
          </a:prstGeom>
          <a:noFill/>
          <a:ln>
            <a:noFill/>
          </a:ln>
        </p:spPr>
      </p:pic>
      <p:pic>
        <p:nvPicPr>
          <p:cNvPr id="957" name="Google Shape;957;p54"/>
          <p:cNvPicPr preferRelativeResize="0"/>
          <p:nvPr/>
        </p:nvPicPr>
        <p:blipFill rotWithShape="1">
          <a:blip r:embed="rId4">
            <a:alphaModFix/>
          </a:blip>
          <a:srcRect r="3472"/>
          <a:stretch/>
        </p:blipFill>
        <p:spPr>
          <a:xfrm>
            <a:off x="5212482" y="5018873"/>
            <a:ext cx="804536" cy="704088"/>
          </a:xfrm>
          <a:prstGeom prst="rect">
            <a:avLst/>
          </a:prstGeom>
          <a:noFill/>
          <a:ln>
            <a:noFill/>
          </a:ln>
        </p:spPr>
      </p:pic>
      <p:pic>
        <p:nvPicPr>
          <p:cNvPr id="958" name="Google Shape;958;p54"/>
          <p:cNvPicPr preferRelativeResize="0"/>
          <p:nvPr/>
        </p:nvPicPr>
        <p:blipFill rotWithShape="1">
          <a:blip r:embed="rId3">
            <a:alphaModFix/>
          </a:blip>
          <a:srcRect/>
          <a:stretch/>
        </p:blipFill>
        <p:spPr>
          <a:xfrm>
            <a:off x="10397771" y="5030470"/>
            <a:ext cx="804742" cy="707197"/>
          </a:xfrm>
          <a:prstGeom prst="rect">
            <a:avLst/>
          </a:prstGeom>
          <a:noFill/>
          <a:ln>
            <a:noFill/>
          </a:ln>
        </p:spPr>
      </p:pic>
      <p:pic>
        <p:nvPicPr>
          <p:cNvPr id="959" name="Google Shape;959;p54"/>
          <p:cNvPicPr preferRelativeResize="0"/>
          <p:nvPr/>
        </p:nvPicPr>
        <p:blipFill rotWithShape="1">
          <a:blip r:embed="rId5">
            <a:alphaModFix/>
          </a:blip>
          <a:srcRect/>
          <a:stretch/>
        </p:blipFill>
        <p:spPr>
          <a:xfrm>
            <a:off x="10397771" y="3265557"/>
            <a:ext cx="804742" cy="643793"/>
          </a:xfrm>
          <a:prstGeom prst="rect">
            <a:avLst/>
          </a:prstGeom>
          <a:noFill/>
          <a:ln>
            <a:noFill/>
          </a:ln>
        </p:spPr>
      </p:pic>
      <p:grpSp>
        <p:nvGrpSpPr>
          <p:cNvPr id="960" name="Google Shape;960;p54"/>
          <p:cNvGrpSpPr/>
          <p:nvPr/>
        </p:nvGrpSpPr>
        <p:grpSpPr>
          <a:xfrm>
            <a:off x="495300" y="277479"/>
            <a:ext cx="2184400" cy="2242616"/>
            <a:chOff x="599646" y="4156039"/>
            <a:chExt cx="2474608" cy="2474608"/>
          </a:xfrm>
        </p:grpSpPr>
        <p:sp>
          <p:nvSpPr>
            <p:cNvPr id="961" name="Google Shape;961;p54"/>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2" name="Google Shape;962;p54" descr="—Pngtree—hand painted andersens fairytales q_3813215.png"/>
            <p:cNvPicPr preferRelativeResize="0"/>
            <p:nvPr/>
          </p:nvPicPr>
          <p:blipFill rotWithShape="1">
            <a:blip r:embed="rId6">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1"/>
                                        </p:tgtEl>
                                        <p:attrNameLst>
                                          <p:attrName>style.visibility</p:attrName>
                                        </p:attrNameLst>
                                      </p:cBhvr>
                                      <p:to>
                                        <p:strVal val="visible"/>
                                      </p:to>
                                    </p:set>
                                    <p:animEffect transition="in" filter="fade">
                                      <p:cBhvr>
                                        <p:cTn id="7" dur="500"/>
                                        <p:tgtEl>
                                          <p:spTgt spid="951"/>
                                        </p:tgtEl>
                                      </p:cBhvr>
                                    </p:animEffect>
                                  </p:childTnLst>
                                </p:cTn>
                              </p:par>
                              <p:par>
                                <p:cTn id="8" presetID="10" presetClass="entr" presetSubtype="0" fill="hold" nodeType="withEffect">
                                  <p:stCondLst>
                                    <p:cond delay="500"/>
                                  </p:stCondLst>
                                  <p:childTnLst>
                                    <p:set>
                                      <p:cBhvr>
                                        <p:cTn id="9" dur="1" fill="hold">
                                          <p:stCondLst>
                                            <p:cond delay="0"/>
                                          </p:stCondLst>
                                        </p:cTn>
                                        <p:tgtEl>
                                          <p:spTgt spid="952"/>
                                        </p:tgtEl>
                                        <p:attrNameLst>
                                          <p:attrName>style.visibility</p:attrName>
                                        </p:attrNameLst>
                                      </p:cBhvr>
                                      <p:to>
                                        <p:strVal val="visible"/>
                                      </p:to>
                                    </p:set>
                                    <p:animEffect transition="in" filter="fade">
                                      <p:cBhvr>
                                        <p:cTn id="10" dur="500"/>
                                        <p:tgtEl>
                                          <p:spTgt spid="952"/>
                                        </p:tgtEl>
                                      </p:cBhvr>
                                    </p:animEffect>
                                  </p:childTnLst>
                                </p:cTn>
                              </p:par>
                              <p:par>
                                <p:cTn id="11" presetID="10" presetClass="entr" presetSubtype="0" fill="hold" nodeType="withEffect">
                                  <p:stCondLst>
                                    <p:cond delay="1000"/>
                                  </p:stCondLst>
                                  <p:childTnLst>
                                    <p:set>
                                      <p:cBhvr>
                                        <p:cTn id="12" dur="1" fill="hold">
                                          <p:stCondLst>
                                            <p:cond delay="0"/>
                                          </p:stCondLst>
                                        </p:cTn>
                                        <p:tgtEl>
                                          <p:spTgt spid="953"/>
                                        </p:tgtEl>
                                        <p:attrNameLst>
                                          <p:attrName>style.visibility</p:attrName>
                                        </p:attrNameLst>
                                      </p:cBhvr>
                                      <p:to>
                                        <p:strVal val="visible"/>
                                      </p:to>
                                    </p:set>
                                    <p:animEffect transition="in" filter="fade">
                                      <p:cBhvr>
                                        <p:cTn id="13" dur="500"/>
                                        <p:tgtEl>
                                          <p:spTgt spid="953"/>
                                        </p:tgtEl>
                                      </p:cBhvr>
                                    </p:animEffect>
                                  </p:childTnLst>
                                </p:cTn>
                              </p:par>
                              <p:par>
                                <p:cTn id="14" presetID="10" presetClass="entr" presetSubtype="0" fill="hold" nodeType="withEffect">
                                  <p:stCondLst>
                                    <p:cond delay="1500"/>
                                  </p:stCondLst>
                                  <p:childTnLst>
                                    <p:set>
                                      <p:cBhvr>
                                        <p:cTn id="15" dur="1" fill="hold">
                                          <p:stCondLst>
                                            <p:cond delay="0"/>
                                          </p:stCondLst>
                                        </p:cTn>
                                        <p:tgtEl>
                                          <p:spTgt spid="954"/>
                                        </p:tgtEl>
                                        <p:attrNameLst>
                                          <p:attrName>style.visibility</p:attrName>
                                        </p:attrNameLst>
                                      </p:cBhvr>
                                      <p:to>
                                        <p:strVal val="visible"/>
                                      </p:to>
                                    </p:set>
                                    <p:animEffect transition="in" filter="fade">
                                      <p:cBhvr>
                                        <p:cTn id="16" dur="500"/>
                                        <p:tgtEl>
                                          <p:spTgt spid="954"/>
                                        </p:tgtEl>
                                      </p:cBhvr>
                                    </p:animEffect>
                                  </p:childTnLst>
                                </p:cTn>
                              </p:par>
                              <p:par>
                                <p:cTn id="17" presetID="10" presetClass="entr" presetSubtype="0" fill="hold" nodeType="withEffect">
                                  <p:stCondLst>
                                    <p:cond delay="2000"/>
                                  </p:stCondLst>
                                  <p:childTnLst>
                                    <p:set>
                                      <p:cBhvr>
                                        <p:cTn id="18" dur="1" fill="hold">
                                          <p:stCondLst>
                                            <p:cond delay="0"/>
                                          </p:stCondLst>
                                        </p:cTn>
                                        <p:tgtEl>
                                          <p:spTgt spid="955"/>
                                        </p:tgtEl>
                                        <p:attrNameLst>
                                          <p:attrName>style.visibility</p:attrName>
                                        </p:attrNameLst>
                                      </p:cBhvr>
                                      <p:to>
                                        <p:strVal val="visible"/>
                                      </p:to>
                                    </p:set>
                                    <p:animEffect transition="in" filter="fade">
                                      <p:cBhvr>
                                        <p:cTn id="19" dur="500"/>
                                        <p:tgtEl>
                                          <p:spTgt spid="95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56"/>
                                        </p:tgtEl>
                                        <p:attrNameLst>
                                          <p:attrName>style.visibility</p:attrName>
                                        </p:attrNameLst>
                                      </p:cBhvr>
                                      <p:to>
                                        <p:strVal val="visible"/>
                                      </p:to>
                                    </p:set>
                                    <p:anim calcmode="lin" valueType="num">
                                      <p:cBhvr additive="base">
                                        <p:cTn id="24" dur="250"/>
                                        <p:tgtEl>
                                          <p:spTgt spid="956"/>
                                        </p:tgtEl>
                                        <p:attrNameLst>
                                          <p:attrName>ppt_w</p:attrName>
                                        </p:attrNameLst>
                                      </p:cBhvr>
                                      <p:tavLst>
                                        <p:tav tm="0">
                                          <p:val>
                                            <p:strVal val="0"/>
                                          </p:val>
                                        </p:tav>
                                        <p:tav tm="100000">
                                          <p:val>
                                            <p:strVal val="#ppt_w"/>
                                          </p:val>
                                        </p:tav>
                                      </p:tavLst>
                                    </p:anim>
                                    <p:anim calcmode="lin" valueType="num">
                                      <p:cBhvr additive="base">
                                        <p:cTn id="25" dur="250"/>
                                        <p:tgtEl>
                                          <p:spTgt spid="956"/>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59"/>
                                        </p:tgtEl>
                                        <p:attrNameLst>
                                          <p:attrName>style.visibility</p:attrName>
                                        </p:attrNameLst>
                                      </p:cBhvr>
                                      <p:to>
                                        <p:strVal val="visible"/>
                                      </p:to>
                                    </p:set>
                                    <p:anim calcmode="lin" valueType="num">
                                      <p:cBhvr additive="base">
                                        <p:cTn id="30" dur="250"/>
                                        <p:tgtEl>
                                          <p:spTgt spid="959"/>
                                        </p:tgtEl>
                                        <p:attrNameLst>
                                          <p:attrName>ppt_w</p:attrName>
                                        </p:attrNameLst>
                                      </p:cBhvr>
                                      <p:tavLst>
                                        <p:tav tm="0">
                                          <p:val>
                                            <p:strVal val="0"/>
                                          </p:val>
                                        </p:tav>
                                        <p:tav tm="100000">
                                          <p:val>
                                            <p:strVal val="#ppt_w"/>
                                          </p:val>
                                        </p:tav>
                                      </p:tavLst>
                                    </p:anim>
                                    <p:anim calcmode="lin" valueType="num">
                                      <p:cBhvr additive="base">
                                        <p:cTn id="31" dur="250"/>
                                        <p:tgtEl>
                                          <p:spTgt spid="959"/>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57"/>
                                        </p:tgtEl>
                                        <p:attrNameLst>
                                          <p:attrName>style.visibility</p:attrName>
                                        </p:attrNameLst>
                                      </p:cBhvr>
                                      <p:to>
                                        <p:strVal val="visible"/>
                                      </p:to>
                                    </p:set>
                                    <p:anim calcmode="lin" valueType="num">
                                      <p:cBhvr additive="base">
                                        <p:cTn id="36" dur="250"/>
                                        <p:tgtEl>
                                          <p:spTgt spid="957"/>
                                        </p:tgtEl>
                                        <p:attrNameLst>
                                          <p:attrName>ppt_w</p:attrName>
                                        </p:attrNameLst>
                                      </p:cBhvr>
                                      <p:tavLst>
                                        <p:tav tm="0">
                                          <p:val>
                                            <p:strVal val="0"/>
                                          </p:val>
                                        </p:tav>
                                        <p:tav tm="100000">
                                          <p:val>
                                            <p:strVal val="#ppt_w"/>
                                          </p:val>
                                        </p:tav>
                                      </p:tavLst>
                                    </p:anim>
                                    <p:anim calcmode="lin" valueType="num">
                                      <p:cBhvr additive="base">
                                        <p:cTn id="37" dur="250"/>
                                        <p:tgtEl>
                                          <p:spTgt spid="957"/>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58"/>
                                        </p:tgtEl>
                                        <p:attrNameLst>
                                          <p:attrName>style.visibility</p:attrName>
                                        </p:attrNameLst>
                                      </p:cBhvr>
                                      <p:to>
                                        <p:strVal val="visible"/>
                                      </p:to>
                                    </p:set>
                                    <p:anim calcmode="lin" valueType="num">
                                      <p:cBhvr additive="base">
                                        <p:cTn id="42" dur="250"/>
                                        <p:tgtEl>
                                          <p:spTgt spid="958"/>
                                        </p:tgtEl>
                                        <p:attrNameLst>
                                          <p:attrName>ppt_w</p:attrName>
                                        </p:attrNameLst>
                                      </p:cBhvr>
                                      <p:tavLst>
                                        <p:tav tm="0">
                                          <p:val>
                                            <p:strVal val="0"/>
                                          </p:val>
                                        </p:tav>
                                        <p:tav tm="100000">
                                          <p:val>
                                            <p:strVal val="#ppt_w"/>
                                          </p:val>
                                        </p:tav>
                                      </p:tavLst>
                                    </p:anim>
                                    <p:anim calcmode="lin" valueType="num">
                                      <p:cBhvr additive="base">
                                        <p:cTn id="43" dur="250"/>
                                        <p:tgtEl>
                                          <p:spTgt spid="9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55"/>
          <p:cNvSpPr/>
          <p:nvPr/>
        </p:nvSpPr>
        <p:spPr>
          <a:xfrm>
            <a:off x="2740523" y="333040"/>
            <a:ext cx="8895354" cy="2089570"/>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Câu 6: Ý nghĩa mộng tưởng cuối của CBBD (quẹt hết diêm trong bao để níu giữ bà và về chầu Thượng đế cùng bà) là gì?</a:t>
            </a:r>
            <a:endParaRPr/>
          </a:p>
        </p:txBody>
      </p:sp>
      <p:sp>
        <p:nvSpPr>
          <p:cNvPr id="969" name="Google Shape;969;p55"/>
          <p:cNvSpPr/>
          <p:nvPr/>
        </p:nvSpPr>
        <p:spPr>
          <a:xfrm>
            <a:off x="868262" y="2826568"/>
            <a:ext cx="5157992"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Vì em đang đói</a:t>
            </a:r>
            <a:endParaRPr sz="3200">
              <a:solidFill>
                <a:schemeClr val="dk1"/>
              </a:solidFill>
              <a:latin typeface="Times New Roman"/>
              <a:ea typeface="Times New Roman"/>
              <a:cs typeface="Times New Roman"/>
              <a:sym typeface="Times New Roman"/>
            </a:endParaRPr>
          </a:p>
        </p:txBody>
      </p:sp>
      <p:sp>
        <p:nvSpPr>
          <p:cNvPr id="970" name="Google Shape;970;p55"/>
          <p:cNvSpPr/>
          <p:nvPr/>
        </p:nvSpPr>
        <p:spPr>
          <a:xfrm>
            <a:off x="6416939" y="2830757"/>
            <a:ext cx="5218937"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Em muốn được đón niềm vui, hi vọng vào năm mới.</a:t>
            </a:r>
            <a:endParaRPr sz="3200">
              <a:solidFill>
                <a:schemeClr val="dk1"/>
              </a:solidFill>
              <a:latin typeface="Times New Roman"/>
              <a:ea typeface="Times New Roman"/>
              <a:cs typeface="Times New Roman"/>
              <a:sym typeface="Times New Roman"/>
            </a:endParaRPr>
          </a:p>
        </p:txBody>
      </p:sp>
      <p:sp>
        <p:nvSpPr>
          <p:cNvPr id="971" name="Google Shape;971;p55"/>
          <p:cNvSpPr/>
          <p:nvPr/>
        </p:nvSpPr>
        <p:spPr>
          <a:xfrm>
            <a:off x="859026" y="4765451"/>
            <a:ext cx="5157992"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Em khao khát tình thương của bà trao cho.</a:t>
            </a:r>
            <a:endParaRPr/>
          </a:p>
        </p:txBody>
      </p:sp>
      <p:sp>
        <p:nvSpPr>
          <p:cNvPr id="972" name="Google Shape;972;p55"/>
          <p:cNvSpPr/>
          <p:nvPr/>
        </p:nvSpPr>
        <p:spPr>
          <a:xfrm>
            <a:off x="6461801" y="4765451"/>
            <a:ext cx="5218937"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Vì em đang rét, muốn được sưởi ấm.</a:t>
            </a:r>
            <a:r>
              <a:rPr lang="en-US" sz="3200" u="sng">
                <a:solidFill>
                  <a:schemeClr val="dk1"/>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p:txBody>
      </p:sp>
      <p:pic>
        <p:nvPicPr>
          <p:cNvPr id="973" name="Google Shape;973;p55"/>
          <p:cNvPicPr preferRelativeResize="0"/>
          <p:nvPr/>
        </p:nvPicPr>
        <p:blipFill rotWithShape="1">
          <a:blip r:embed="rId3">
            <a:alphaModFix/>
          </a:blip>
          <a:srcRect/>
          <a:stretch/>
        </p:blipFill>
        <p:spPr>
          <a:xfrm>
            <a:off x="5145817" y="3204847"/>
            <a:ext cx="805722" cy="708059"/>
          </a:xfrm>
          <a:prstGeom prst="rect">
            <a:avLst/>
          </a:prstGeom>
          <a:noFill/>
          <a:ln>
            <a:noFill/>
          </a:ln>
        </p:spPr>
      </p:pic>
      <p:pic>
        <p:nvPicPr>
          <p:cNvPr id="974" name="Google Shape;974;p55"/>
          <p:cNvPicPr preferRelativeResize="0"/>
          <p:nvPr/>
        </p:nvPicPr>
        <p:blipFill rotWithShape="1">
          <a:blip r:embed="rId4">
            <a:alphaModFix/>
          </a:blip>
          <a:srcRect/>
          <a:stretch/>
        </p:blipFill>
        <p:spPr>
          <a:xfrm>
            <a:off x="5282228" y="5215272"/>
            <a:ext cx="804536" cy="643628"/>
          </a:xfrm>
          <a:prstGeom prst="rect">
            <a:avLst/>
          </a:prstGeom>
          <a:noFill/>
          <a:ln>
            <a:noFill/>
          </a:ln>
        </p:spPr>
      </p:pic>
      <p:pic>
        <p:nvPicPr>
          <p:cNvPr id="975" name="Google Shape;975;p55"/>
          <p:cNvPicPr preferRelativeResize="0"/>
          <p:nvPr/>
        </p:nvPicPr>
        <p:blipFill rotWithShape="1">
          <a:blip r:embed="rId3">
            <a:alphaModFix/>
          </a:blip>
          <a:srcRect/>
          <a:stretch/>
        </p:blipFill>
        <p:spPr>
          <a:xfrm>
            <a:off x="10595618" y="5214150"/>
            <a:ext cx="804742" cy="707197"/>
          </a:xfrm>
          <a:prstGeom prst="rect">
            <a:avLst/>
          </a:prstGeom>
          <a:noFill/>
          <a:ln>
            <a:noFill/>
          </a:ln>
        </p:spPr>
      </p:pic>
      <p:pic>
        <p:nvPicPr>
          <p:cNvPr id="976" name="Google Shape;976;p55"/>
          <p:cNvPicPr preferRelativeResize="0"/>
          <p:nvPr/>
        </p:nvPicPr>
        <p:blipFill rotWithShape="1">
          <a:blip r:embed="rId3">
            <a:alphaModFix/>
          </a:blip>
          <a:srcRect/>
          <a:stretch/>
        </p:blipFill>
        <p:spPr>
          <a:xfrm>
            <a:off x="10591146" y="3204847"/>
            <a:ext cx="732592" cy="643793"/>
          </a:xfrm>
          <a:prstGeom prst="rect">
            <a:avLst/>
          </a:prstGeom>
          <a:noFill/>
          <a:ln>
            <a:noFill/>
          </a:ln>
        </p:spPr>
      </p:pic>
      <p:grpSp>
        <p:nvGrpSpPr>
          <p:cNvPr id="977" name="Google Shape;977;p55"/>
          <p:cNvGrpSpPr/>
          <p:nvPr/>
        </p:nvGrpSpPr>
        <p:grpSpPr>
          <a:xfrm>
            <a:off x="495300" y="277479"/>
            <a:ext cx="2184400" cy="2242616"/>
            <a:chOff x="599646" y="4156039"/>
            <a:chExt cx="2474608" cy="2474608"/>
          </a:xfrm>
        </p:grpSpPr>
        <p:sp>
          <p:nvSpPr>
            <p:cNvPr id="978" name="Google Shape;978;p55"/>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9" name="Google Shape;979;p55"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fade">
                                      <p:cBhvr>
                                        <p:cTn id="7" dur="500"/>
                                        <p:tgtEl>
                                          <p:spTgt spid="968"/>
                                        </p:tgtEl>
                                      </p:cBhvr>
                                    </p:animEffect>
                                  </p:childTnLst>
                                </p:cTn>
                              </p:par>
                              <p:par>
                                <p:cTn id="8" presetID="10" presetClass="entr" presetSubtype="0" fill="hold" nodeType="withEffect">
                                  <p:stCondLst>
                                    <p:cond delay="500"/>
                                  </p:stCondLst>
                                  <p:childTnLst>
                                    <p:set>
                                      <p:cBhvr>
                                        <p:cTn id="9" dur="1" fill="hold">
                                          <p:stCondLst>
                                            <p:cond delay="0"/>
                                          </p:stCondLst>
                                        </p:cTn>
                                        <p:tgtEl>
                                          <p:spTgt spid="969"/>
                                        </p:tgtEl>
                                        <p:attrNameLst>
                                          <p:attrName>style.visibility</p:attrName>
                                        </p:attrNameLst>
                                      </p:cBhvr>
                                      <p:to>
                                        <p:strVal val="visible"/>
                                      </p:to>
                                    </p:set>
                                    <p:animEffect transition="in" filter="fade">
                                      <p:cBhvr>
                                        <p:cTn id="10" dur="500"/>
                                        <p:tgtEl>
                                          <p:spTgt spid="969"/>
                                        </p:tgtEl>
                                      </p:cBhvr>
                                    </p:animEffect>
                                  </p:childTnLst>
                                </p:cTn>
                              </p:par>
                              <p:par>
                                <p:cTn id="11" presetID="10" presetClass="entr" presetSubtype="0" fill="hold" nodeType="withEffect">
                                  <p:stCondLst>
                                    <p:cond delay="1000"/>
                                  </p:stCondLst>
                                  <p:childTnLst>
                                    <p:set>
                                      <p:cBhvr>
                                        <p:cTn id="12" dur="1" fill="hold">
                                          <p:stCondLst>
                                            <p:cond delay="0"/>
                                          </p:stCondLst>
                                        </p:cTn>
                                        <p:tgtEl>
                                          <p:spTgt spid="970"/>
                                        </p:tgtEl>
                                        <p:attrNameLst>
                                          <p:attrName>style.visibility</p:attrName>
                                        </p:attrNameLst>
                                      </p:cBhvr>
                                      <p:to>
                                        <p:strVal val="visible"/>
                                      </p:to>
                                    </p:set>
                                    <p:animEffect transition="in" filter="fade">
                                      <p:cBhvr>
                                        <p:cTn id="13" dur="500"/>
                                        <p:tgtEl>
                                          <p:spTgt spid="970"/>
                                        </p:tgtEl>
                                      </p:cBhvr>
                                    </p:animEffect>
                                  </p:childTnLst>
                                </p:cTn>
                              </p:par>
                              <p:par>
                                <p:cTn id="14" presetID="10" presetClass="entr" presetSubtype="0" fill="hold" nodeType="withEffect">
                                  <p:stCondLst>
                                    <p:cond delay="1500"/>
                                  </p:stCondLst>
                                  <p:childTnLst>
                                    <p:set>
                                      <p:cBhvr>
                                        <p:cTn id="15" dur="1" fill="hold">
                                          <p:stCondLst>
                                            <p:cond delay="0"/>
                                          </p:stCondLst>
                                        </p:cTn>
                                        <p:tgtEl>
                                          <p:spTgt spid="971"/>
                                        </p:tgtEl>
                                        <p:attrNameLst>
                                          <p:attrName>style.visibility</p:attrName>
                                        </p:attrNameLst>
                                      </p:cBhvr>
                                      <p:to>
                                        <p:strVal val="visible"/>
                                      </p:to>
                                    </p:set>
                                    <p:animEffect transition="in" filter="fade">
                                      <p:cBhvr>
                                        <p:cTn id="16" dur="500"/>
                                        <p:tgtEl>
                                          <p:spTgt spid="971"/>
                                        </p:tgtEl>
                                      </p:cBhvr>
                                    </p:animEffect>
                                  </p:childTnLst>
                                </p:cTn>
                              </p:par>
                              <p:par>
                                <p:cTn id="17" presetID="10" presetClass="entr" presetSubtype="0" fill="hold" nodeType="withEffect">
                                  <p:stCondLst>
                                    <p:cond delay="2000"/>
                                  </p:stCondLst>
                                  <p:childTnLst>
                                    <p:set>
                                      <p:cBhvr>
                                        <p:cTn id="18" dur="1" fill="hold">
                                          <p:stCondLst>
                                            <p:cond delay="0"/>
                                          </p:stCondLst>
                                        </p:cTn>
                                        <p:tgtEl>
                                          <p:spTgt spid="972"/>
                                        </p:tgtEl>
                                        <p:attrNameLst>
                                          <p:attrName>style.visibility</p:attrName>
                                        </p:attrNameLst>
                                      </p:cBhvr>
                                      <p:to>
                                        <p:strVal val="visible"/>
                                      </p:to>
                                    </p:set>
                                    <p:animEffect transition="in" filter="fade">
                                      <p:cBhvr>
                                        <p:cTn id="19" dur="500"/>
                                        <p:tgtEl>
                                          <p:spTgt spid="972"/>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73"/>
                                        </p:tgtEl>
                                        <p:attrNameLst>
                                          <p:attrName>style.visibility</p:attrName>
                                        </p:attrNameLst>
                                      </p:cBhvr>
                                      <p:to>
                                        <p:strVal val="visible"/>
                                      </p:to>
                                    </p:set>
                                    <p:anim calcmode="lin" valueType="num">
                                      <p:cBhvr additive="base">
                                        <p:cTn id="24" dur="250"/>
                                        <p:tgtEl>
                                          <p:spTgt spid="973"/>
                                        </p:tgtEl>
                                        <p:attrNameLst>
                                          <p:attrName>ppt_w</p:attrName>
                                        </p:attrNameLst>
                                      </p:cBhvr>
                                      <p:tavLst>
                                        <p:tav tm="0">
                                          <p:val>
                                            <p:strVal val="0"/>
                                          </p:val>
                                        </p:tav>
                                        <p:tav tm="100000">
                                          <p:val>
                                            <p:strVal val="#ppt_w"/>
                                          </p:val>
                                        </p:tav>
                                      </p:tavLst>
                                    </p:anim>
                                    <p:anim calcmode="lin" valueType="num">
                                      <p:cBhvr additive="base">
                                        <p:cTn id="25" dur="250"/>
                                        <p:tgtEl>
                                          <p:spTgt spid="973"/>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76"/>
                                        </p:tgtEl>
                                        <p:attrNameLst>
                                          <p:attrName>style.visibility</p:attrName>
                                        </p:attrNameLst>
                                      </p:cBhvr>
                                      <p:to>
                                        <p:strVal val="visible"/>
                                      </p:to>
                                    </p:set>
                                    <p:anim calcmode="lin" valueType="num">
                                      <p:cBhvr additive="base">
                                        <p:cTn id="30" dur="250"/>
                                        <p:tgtEl>
                                          <p:spTgt spid="976"/>
                                        </p:tgtEl>
                                        <p:attrNameLst>
                                          <p:attrName>ppt_w</p:attrName>
                                        </p:attrNameLst>
                                      </p:cBhvr>
                                      <p:tavLst>
                                        <p:tav tm="0">
                                          <p:val>
                                            <p:strVal val="0"/>
                                          </p:val>
                                        </p:tav>
                                        <p:tav tm="100000">
                                          <p:val>
                                            <p:strVal val="#ppt_w"/>
                                          </p:val>
                                        </p:tav>
                                      </p:tavLst>
                                    </p:anim>
                                    <p:anim calcmode="lin" valueType="num">
                                      <p:cBhvr additive="base">
                                        <p:cTn id="31" dur="250"/>
                                        <p:tgtEl>
                                          <p:spTgt spid="976"/>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74"/>
                                        </p:tgtEl>
                                        <p:attrNameLst>
                                          <p:attrName>style.visibility</p:attrName>
                                        </p:attrNameLst>
                                      </p:cBhvr>
                                      <p:to>
                                        <p:strVal val="visible"/>
                                      </p:to>
                                    </p:set>
                                    <p:anim calcmode="lin" valueType="num">
                                      <p:cBhvr additive="base">
                                        <p:cTn id="36" dur="250"/>
                                        <p:tgtEl>
                                          <p:spTgt spid="974"/>
                                        </p:tgtEl>
                                        <p:attrNameLst>
                                          <p:attrName>ppt_w</p:attrName>
                                        </p:attrNameLst>
                                      </p:cBhvr>
                                      <p:tavLst>
                                        <p:tav tm="0">
                                          <p:val>
                                            <p:strVal val="0"/>
                                          </p:val>
                                        </p:tav>
                                        <p:tav tm="100000">
                                          <p:val>
                                            <p:strVal val="#ppt_w"/>
                                          </p:val>
                                        </p:tav>
                                      </p:tavLst>
                                    </p:anim>
                                    <p:anim calcmode="lin" valueType="num">
                                      <p:cBhvr additive="base">
                                        <p:cTn id="37" dur="250"/>
                                        <p:tgtEl>
                                          <p:spTgt spid="974"/>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75"/>
                                        </p:tgtEl>
                                        <p:attrNameLst>
                                          <p:attrName>style.visibility</p:attrName>
                                        </p:attrNameLst>
                                      </p:cBhvr>
                                      <p:to>
                                        <p:strVal val="visible"/>
                                      </p:to>
                                    </p:set>
                                    <p:anim calcmode="lin" valueType="num">
                                      <p:cBhvr additive="base">
                                        <p:cTn id="42" dur="250"/>
                                        <p:tgtEl>
                                          <p:spTgt spid="975"/>
                                        </p:tgtEl>
                                        <p:attrNameLst>
                                          <p:attrName>ppt_w</p:attrName>
                                        </p:attrNameLst>
                                      </p:cBhvr>
                                      <p:tavLst>
                                        <p:tav tm="0">
                                          <p:val>
                                            <p:strVal val="0"/>
                                          </p:val>
                                        </p:tav>
                                        <p:tav tm="100000">
                                          <p:val>
                                            <p:strVal val="#ppt_w"/>
                                          </p:val>
                                        </p:tav>
                                      </p:tavLst>
                                    </p:anim>
                                    <p:anim calcmode="lin" valueType="num">
                                      <p:cBhvr additive="base">
                                        <p:cTn id="43" dur="250"/>
                                        <p:tgtEl>
                                          <p:spTgt spid="9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56"/>
          <p:cNvSpPr/>
          <p:nvPr/>
        </p:nvSpPr>
        <p:spPr>
          <a:xfrm>
            <a:off x="2912329" y="402964"/>
            <a:ext cx="8585200" cy="1994495"/>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a:solidFill>
                  <a:srgbClr val="FF0000"/>
                </a:solidFill>
                <a:latin typeface="Times New Roman"/>
                <a:ea typeface="Times New Roman"/>
                <a:cs typeface="Times New Roman"/>
                <a:sym typeface="Times New Roman"/>
              </a:rPr>
              <a:t>Câu 7: Thái độ của mọi người khi nhìn thấy thi thể của CBBD bên những tàn diêm cho thấy điều gì? </a:t>
            </a:r>
            <a:endParaRPr/>
          </a:p>
        </p:txBody>
      </p:sp>
      <p:sp>
        <p:nvSpPr>
          <p:cNvPr id="986" name="Google Shape;986;p56"/>
          <p:cNvSpPr/>
          <p:nvPr/>
        </p:nvSpPr>
        <p:spPr>
          <a:xfrm>
            <a:off x="596900" y="2947460"/>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A. Mọi người không biết vì sao cô bé bán diêm lại chết</a:t>
            </a:r>
            <a:endParaRPr sz="3200">
              <a:solidFill>
                <a:schemeClr val="dk1"/>
              </a:solidFill>
              <a:latin typeface="Times New Roman"/>
              <a:ea typeface="Times New Roman"/>
              <a:cs typeface="Times New Roman"/>
              <a:sym typeface="Times New Roman"/>
            </a:endParaRPr>
          </a:p>
        </p:txBody>
      </p:sp>
      <p:sp>
        <p:nvSpPr>
          <p:cNvPr id="987" name="Google Shape;987;p56"/>
          <p:cNvSpPr/>
          <p:nvPr/>
        </p:nvSpPr>
        <p:spPr>
          <a:xfrm>
            <a:off x="6276582" y="2951021"/>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B. Sự thông cảm của mọi người trước cái chết của cô bé bán diêm</a:t>
            </a:r>
            <a:endParaRPr sz="3200">
              <a:solidFill>
                <a:schemeClr val="dk1"/>
              </a:solidFill>
              <a:latin typeface="Times New Roman"/>
              <a:ea typeface="Times New Roman"/>
              <a:cs typeface="Times New Roman"/>
              <a:sym typeface="Times New Roman"/>
            </a:endParaRPr>
          </a:p>
        </p:txBody>
      </p:sp>
      <p:sp>
        <p:nvSpPr>
          <p:cNvPr id="988" name="Google Shape;988;p56"/>
          <p:cNvSpPr/>
          <p:nvPr/>
        </p:nvSpPr>
        <p:spPr>
          <a:xfrm>
            <a:off x="596900" y="4783367"/>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C. Sự xót xa của mọi người trước cái chết của cô bé bán diêm</a:t>
            </a:r>
            <a:endParaRPr sz="3200">
              <a:solidFill>
                <a:schemeClr val="dk1"/>
              </a:solidFill>
              <a:latin typeface="Times New Roman"/>
              <a:ea typeface="Times New Roman"/>
              <a:cs typeface="Times New Roman"/>
              <a:sym typeface="Times New Roman"/>
            </a:endParaRPr>
          </a:p>
        </p:txBody>
      </p:sp>
      <p:sp>
        <p:nvSpPr>
          <p:cNvPr id="989" name="Google Shape;989;p56"/>
          <p:cNvSpPr/>
          <p:nvPr/>
        </p:nvSpPr>
        <p:spPr>
          <a:xfrm>
            <a:off x="6276582" y="4790157"/>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D. Mọi người không hiểu điều kỳ diệu mà cô bé bán diêm khao khát</a:t>
            </a:r>
            <a:endParaRPr sz="3200">
              <a:solidFill>
                <a:schemeClr val="dk1"/>
              </a:solidFill>
              <a:latin typeface="Times New Roman"/>
              <a:ea typeface="Times New Roman"/>
              <a:cs typeface="Times New Roman"/>
              <a:sym typeface="Times New Roman"/>
            </a:endParaRPr>
          </a:p>
        </p:txBody>
      </p:sp>
      <p:pic>
        <p:nvPicPr>
          <p:cNvPr id="990" name="Google Shape;990;p56"/>
          <p:cNvPicPr preferRelativeResize="0"/>
          <p:nvPr/>
        </p:nvPicPr>
        <p:blipFill rotWithShape="1">
          <a:blip r:embed="rId3">
            <a:alphaModFix/>
          </a:blip>
          <a:srcRect/>
          <a:stretch/>
        </p:blipFill>
        <p:spPr>
          <a:xfrm>
            <a:off x="5083214" y="3405170"/>
            <a:ext cx="805722" cy="708059"/>
          </a:xfrm>
          <a:prstGeom prst="rect">
            <a:avLst/>
          </a:prstGeom>
          <a:noFill/>
          <a:ln>
            <a:noFill/>
          </a:ln>
        </p:spPr>
      </p:pic>
      <p:pic>
        <p:nvPicPr>
          <p:cNvPr id="991" name="Google Shape;991;p56"/>
          <p:cNvPicPr preferRelativeResize="0"/>
          <p:nvPr/>
        </p:nvPicPr>
        <p:blipFill rotWithShape="1">
          <a:blip r:embed="rId3">
            <a:alphaModFix/>
          </a:blip>
          <a:srcRect/>
          <a:stretch/>
        </p:blipFill>
        <p:spPr>
          <a:xfrm>
            <a:off x="5230023" y="5403583"/>
            <a:ext cx="732404" cy="643628"/>
          </a:xfrm>
          <a:prstGeom prst="rect">
            <a:avLst/>
          </a:prstGeom>
          <a:noFill/>
          <a:ln>
            <a:noFill/>
          </a:ln>
        </p:spPr>
      </p:pic>
      <p:pic>
        <p:nvPicPr>
          <p:cNvPr id="992" name="Google Shape;992;p56"/>
          <p:cNvPicPr preferRelativeResize="0"/>
          <p:nvPr/>
        </p:nvPicPr>
        <p:blipFill rotWithShape="1">
          <a:blip r:embed="rId4">
            <a:alphaModFix/>
          </a:blip>
          <a:srcRect/>
          <a:stretch/>
        </p:blipFill>
        <p:spPr>
          <a:xfrm>
            <a:off x="10841158" y="5410290"/>
            <a:ext cx="804742" cy="643793"/>
          </a:xfrm>
          <a:prstGeom prst="rect">
            <a:avLst/>
          </a:prstGeom>
          <a:noFill/>
          <a:ln>
            <a:noFill/>
          </a:ln>
        </p:spPr>
      </p:pic>
      <p:pic>
        <p:nvPicPr>
          <p:cNvPr id="993" name="Google Shape;993;p56"/>
          <p:cNvPicPr preferRelativeResize="0"/>
          <p:nvPr/>
        </p:nvPicPr>
        <p:blipFill rotWithShape="1">
          <a:blip r:embed="rId3">
            <a:alphaModFix/>
          </a:blip>
          <a:srcRect/>
          <a:stretch/>
        </p:blipFill>
        <p:spPr>
          <a:xfrm>
            <a:off x="10913308" y="3469436"/>
            <a:ext cx="732592" cy="643793"/>
          </a:xfrm>
          <a:prstGeom prst="rect">
            <a:avLst/>
          </a:prstGeom>
          <a:noFill/>
          <a:ln>
            <a:noFill/>
          </a:ln>
        </p:spPr>
      </p:pic>
      <p:grpSp>
        <p:nvGrpSpPr>
          <p:cNvPr id="994" name="Google Shape;994;p56"/>
          <p:cNvGrpSpPr/>
          <p:nvPr/>
        </p:nvGrpSpPr>
        <p:grpSpPr>
          <a:xfrm>
            <a:off x="495300" y="264779"/>
            <a:ext cx="2184400" cy="2242616"/>
            <a:chOff x="599646" y="4156039"/>
            <a:chExt cx="2474608" cy="2474608"/>
          </a:xfrm>
        </p:grpSpPr>
        <p:sp>
          <p:nvSpPr>
            <p:cNvPr id="995" name="Google Shape;995;p56"/>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6" name="Google Shape;996;p56"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fade">
                                      <p:cBhvr>
                                        <p:cTn id="7" dur="500"/>
                                        <p:tgtEl>
                                          <p:spTgt spid="985"/>
                                        </p:tgtEl>
                                      </p:cBhvr>
                                    </p:animEffect>
                                  </p:childTnLst>
                                </p:cTn>
                              </p:par>
                              <p:par>
                                <p:cTn id="8" presetID="10" presetClass="entr" presetSubtype="0" fill="hold" nodeType="withEffect">
                                  <p:stCondLst>
                                    <p:cond delay="500"/>
                                  </p:stCondLst>
                                  <p:childTnLst>
                                    <p:set>
                                      <p:cBhvr>
                                        <p:cTn id="9" dur="1" fill="hold">
                                          <p:stCondLst>
                                            <p:cond delay="0"/>
                                          </p:stCondLst>
                                        </p:cTn>
                                        <p:tgtEl>
                                          <p:spTgt spid="986"/>
                                        </p:tgtEl>
                                        <p:attrNameLst>
                                          <p:attrName>style.visibility</p:attrName>
                                        </p:attrNameLst>
                                      </p:cBhvr>
                                      <p:to>
                                        <p:strVal val="visible"/>
                                      </p:to>
                                    </p:set>
                                    <p:animEffect transition="in" filter="fade">
                                      <p:cBhvr>
                                        <p:cTn id="10" dur="500"/>
                                        <p:tgtEl>
                                          <p:spTgt spid="986"/>
                                        </p:tgtEl>
                                      </p:cBhvr>
                                    </p:animEffect>
                                  </p:childTnLst>
                                </p:cTn>
                              </p:par>
                              <p:par>
                                <p:cTn id="11" presetID="10" presetClass="entr" presetSubtype="0" fill="hold" nodeType="withEffect">
                                  <p:stCondLst>
                                    <p:cond delay="1000"/>
                                  </p:stCondLst>
                                  <p:childTnLst>
                                    <p:set>
                                      <p:cBhvr>
                                        <p:cTn id="12" dur="1" fill="hold">
                                          <p:stCondLst>
                                            <p:cond delay="0"/>
                                          </p:stCondLst>
                                        </p:cTn>
                                        <p:tgtEl>
                                          <p:spTgt spid="987"/>
                                        </p:tgtEl>
                                        <p:attrNameLst>
                                          <p:attrName>style.visibility</p:attrName>
                                        </p:attrNameLst>
                                      </p:cBhvr>
                                      <p:to>
                                        <p:strVal val="visible"/>
                                      </p:to>
                                    </p:set>
                                    <p:animEffect transition="in" filter="fade">
                                      <p:cBhvr>
                                        <p:cTn id="13" dur="500"/>
                                        <p:tgtEl>
                                          <p:spTgt spid="987"/>
                                        </p:tgtEl>
                                      </p:cBhvr>
                                    </p:animEffect>
                                  </p:childTnLst>
                                </p:cTn>
                              </p:par>
                              <p:par>
                                <p:cTn id="14" presetID="10" presetClass="entr" presetSubtype="0" fill="hold" nodeType="withEffect">
                                  <p:stCondLst>
                                    <p:cond delay="1500"/>
                                  </p:stCondLst>
                                  <p:childTnLst>
                                    <p:set>
                                      <p:cBhvr>
                                        <p:cTn id="15" dur="1" fill="hold">
                                          <p:stCondLst>
                                            <p:cond delay="0"/>
                                          </p:stCondLst>
                                        </p:cTn>
                                        <p:tgtEl>
                                          <p:spTgt spid="988"/>
                                        </p:tgtEl>
                                        <p:attrNameLst>
                                          <p:attrName>style.visibility</p:attrName>
                                        </p:attrNameLst>
                                      </p:cBhvr>
                                      <p:to>
                                        <p:strVal val="visible"/>
                                      </p:to>
                                    </p:set>
                                    <p:animEffect transition="in" filter="fade">
                                      <p:cBhvr>
                                        <p:cTn id="16" dur="500"/>
                                        <p:tgtEl>
                                          <p:spTgt spid="988"/>
                                        </p:tgtEl>
                                      </p:cBhvr>
                                    </p:animEffect>
                                  </p:childTnLst>
                                </p:cTn>
                              </p:par>
                              <p:par>
                                <p:cTn id="17" presetID="10" presetClass="entr" presetSubtype="0" fill="hold" nodeType="withEffect">
                                  <p:stCondLst>
                                    <p:cond delay="2000"/>
                                  </p:stCondLst>
                                  <p:childTnLst>
                                    <p:set>
                                      <p:cBhvr>
                                        <p:cTn id="18" dur="1" fill="hold">
                                          <p:stCondLst>
                                            <p:cond delay="0"/>
                                          </p:stCondLst>
                                        </p:cTn>
                                        <p:tgtEl>
                                          <p:spTgt spid="989"/>
                                        </p:tgtEl>
                                        <p:attrNameLst>
                                          <p:attrName>style.visibility</p:attrName>
                                        </p:attrNameLst>
                                      </p:cBhvr>
                                      <p:to>
                                        <p:strVal val="visible"/>
                                      </p:to>
                                    </p:set>
                                    <p:animEffect transition="in" filter="fade">
                                      <p:cBhvr>
                                        <p:cTn id="19" dur="500"/>
                                        <p:tgtEl>
                                          <p:spTgt spid="98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990"/>
                                        </p:tgtEl>
                                        <p:attrNameLst>
                                          <p:attrName>style.visibility</p:attrName>
                                        </p:attrNameLst>
                                      </p:cBhvr>
                                      <p:to>
                                        <p:strVal val="visible"/>
                                      </p:to>
                                    </p:set>
                                    <p:anim calcmode="lin" valueType="num">
                                      <p:cBhvr additive="base">
                                        <p:cTn id="24" dur="250"/>
                                        <p:tgtEl>
                                          <p:spTgt spid="990"/>
                                        </p:tgtEl>
                                        <p:attrNameLst>
                                          <p:attrName>ppt_w</p:attrName>
                                        </p:attrNameLst>
                                      </p:cBhvr>
                                      <p:tavLst>
                                        <p:tav tm="0">
                                          <p:val>
                                            <p:strVal val="0"/>
                                          </p:val>
                                        </p:tav>
                                        <p:tav tm="100000">
                                          <p:val>
                                            <p:strVal val="#ppt_w"/>
                                          </p:val>
                                        </p:tav>
                                      </p:tavLst>
                                    </p:anim>
                                    <p:anim calcmode="lin" valueType="num">
                                      <p:cBhvr additive="base">
                                        <p:cTn id="25" dur="250"/>
                                        <p:tgtEl>
                                          <p:spTgt spid="990"/>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993"/>
                                        </p:tgtEl>
                                        <p:attrNameLst>
                                          <p:attrName>style.visibility</p:attrName>
                                        </p:attrNameLst>
                                      </p:cBhvr>
                                      <p:to>
                                        <p:strVal val="visible"/>
                                      </p:to>
                                    </p:set>
                                    <p:anim calcmode="lin" valueType="num">
                                      <p:cBhvr additive="base">
                                        <p:cTn id="30" dur="250"/>
                                        <p:tgtEl>
                                          <p:spTgt spid="993"/>
                                        </p:tgtEl>
                                        <p:attrNameLst>
                                          <p:attrName>ppt_w</p:attrName>
                                        </p:attrNameLst>
                                      </p:cBhvr>
                                      <p:tavLst>
                                        <p:tav tm="0">
                                          <p:val>
                                            <p:strVal val="0"/>
                                          </p:val>
                                        </p:tav>
                                        <p:tav tm="100000">
                                          <p:val>
                                            <p:strVal val="#ppt_w"/>
                                          </p:val>
                                        </p:tav>
                                      </p:tavLst>
                                    </p:anim>
                                    <p:anim calcmode="lin" valueType="num">
                                      <p:cBhvr additive="base">
                                        <p:cTn id="31" dur="250"/>
                                        <p:tgtEl>
                                          <p:spTgt spid="993"/>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991"/>
                                        </p:tgtEl>
                                        <p:attrNameLst>
                                          <p:attrName>style.visibility</p:attrName>
                                        </p:attrNameLst>
                                      </p:cBhvr>
                                      <p:to>
                                        <p:strVal val="visible"/>
                                      </p:to>
                                    </p:set>
                                    <p:anim calcmode="lin" valueType="num">
                                      <p:cBhvr additive="base">
                                        <p:cTn id="36" dur="250"/>
                                        <p:tgtEl>
                                          <p:spTgt spid="991"/>
                                        </p:tgtEl>
                                        <p:attrNameLst>
                                          <p:attrName>ppt_w</p:attrName>
                                        </p:attrNameLst>
                                      </p:cBhvr>
                                      <p:tavLst>
                                        <p:tav tm="0">
                                          <p:val>
                                            <p:strVal val="0"/>
                                          </p:val>
                                        </p:tav>
                                        <p:tav tm="100000">
                                          <p:val>
                                            <p:strVal val="#ppt_w"/>
                                          </p:val>
                                        </p:tav>
                                      </p:tavLst>
                                    </p:anim>
                                    <p:anim calcmode="lin" valueType="num">
                                      <p:cBhvr additive="base">
                                        <p:cTn id="37" dur="250"/>
                                        <p:tgtEl>
                                          <p:spTgt spid="991"/>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992"/>
                                        </p:tgtEl>
                                        <p:attrNameLst>
                                          <p:attrName>style.visibility</p:attrName>
                                        </p:attrNameLst>
                                      </p:cBhvr>
                                      <p:to>
                                        <p:strVal val="visible"/>
                                      </p:to>
                                    </p:set>
                                    <p:anim calcmode="lin" valueType="num">
                                      <p:cBhvr additive="base">
                                        <p:cTn id="42" dur="250"/>
                                        <p:tgtEl>
                                          <p:spTgt spid="992"/>
                                        </p:tgtEl>
                                        <p:attrNameLst>
                                          <p:attrName>ppt_w</p:attrName>
                                        </p:attrNameLst>
                                      </p:cBhvr>
                                      <p:tavLst>
                                        <p:tav tm="0">
                                          <p:val>
                                            <p:strVal val="0"/>
                                          </p:val>
                                        </p:tav>
                                        <p:tav tm="100000">
                                          <p:val>
                                            <p:strVal val="#ppt_w"/>
                                          </p:val>
                                        </p:tav>
                                      </p:tavLst>
                                    </p:anim>
                                    <p:anim calcmode="lin" valueType="num">
                                      <p:cBhvr additive="base">
                                        <p:cTn id="43" dur="250"/>
                                        <p:tgtEl>
                                          <p:spTgt spid="9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57"/>
          <p:cNvSpPr/>
          <p:nvPr/>
        </p:nvSpPr>
        <p:spPr>
          <a:xfrm>
            <a:off x="3187700" y="618509"/>
            <a:ext cx="8305799" cy="1684640"/>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000" b="1">
                <a:solidFill>
                  <a:srgbClr val="FF0000"/>
                </a:solidFill>
                <a:latin typeface="Times New Roman"/>
                <a:ea typeface="Times New Roman"/>
                <a:cs typeface="Times New Roman"/>
                <a:sym typeface="Times New Roman"/>
              </a:rPr>
              <a:t>Câu 8: Từ “lãnh đạm” được sử dụng trong văn bản có nghĩa là gì?</a:t>
            </a:r>
            <a:endParaRPr/>
          </a:p>
        </p:txBody>
      </p:sp>
      <p:sp>
        <p:nvSpPr>
          <p:cNvPr id="1003" name="Google Shape;1003;p57"/>
          <p:cNvSpPr/>
          <p:nvPr/>
        </p:nvSpPr>
        <p:spPr>
          <a:xfrm>
            <a:off x="698500" y="3034677"/>
            <a:ext cx="5297291" cy="158099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Không biểu hiện tình cảm, tỏ ra không quan tâm đến</a:t>
            </a:r>
            <a:endParaRPr sz="3200">
              <a:solidFill>
                <a:schemeClr val="dk1"/>
              </a:solidFill>
              <a:latin typeface="Times New Roman"/>
              <a:ea typeface="Times New Roman"/>
              <a:cs typeface="Times New Roman"/>
              <a:sym typeface="Times New Roman"/>
            </a:endParaRPr>
          </a:p>
        </p:txBody>
      </p:sp>
      <p:sp>
        <p:nvSpPr>
          <p:cNvPr id="1004" name="Google Shape;1004;p57"/>
          <p:cNvSpPr/>
          <p:nvPr/>
        </p:nvSpPr>
        <p:spPr>
          <a:xfrm>
            <a:off x="6152226" y="3038866"/>
            <a:ext cx="5341273" cy="158099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Không có tình cảm yêu mến, quý trọng</a:t>
            </a:r>
            <a:endParaRPr sz="3200">
              <a:solidFill>
                <a:schemeClr val="dk1"/>
              </a:solidFill>
              <a:latin typeface="Times New Roman"/>
              <a:ea typeface="Times New Roman"/>
              <a:cs typeface="Times New Roman"/>
              <a:sym typeface="Times New Roman"/>
            </a:endParaRPr>
          </a:p>
        </p:txBody>
      </p:sp>
      <p:sp>
        <p:nvSpPr>
          <p:cNvPr id="1005" name="Google Shape;1005;p57"/>
          <p:cNvSpPr/>
          <p:nvPr/>
        </p:nvSpPr>
        <p:spPr>
          <a:xfrm>
            <a:off x="698500" y="4942618"/>
            <a:ext cx="5297291" cy="158099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Không có cảm giác hứng thú khi nhìn thấy</a:t>
            </a:r>
            <a:endParaRPr sz="3200">
              <a:solidFill>
                <a:schemeClr val="dk1"/>
              </a:solidFill>
              <a:latin typeface="Times New Roman"/>
              <a:ea typeface="Times New Roman"/>
              <a:cs typeface="Times New Roman"/>
              <a:sym typeface="Times New Roman"/>
            </a:endParaRPr>
          </a:p>
        </p:txBody>
      </p:sp>
      <p:sp>
        <p:nvSpPr>
          <p:cNvPr id="1006" name="Google Shape;1006;p57"/>
          <p:cNvSpPr/>
          <p:nvPr/>
        </p:nvSpPr>
        <p:spPr>
          <a:xfrm>
            <a:off x="6152226" y="4946807"/>
            <a:ext cx="5341273" cy="158099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Tỏ ra căm ghét và khinh thường</a:t>
            </a:r>
            <a:endParaRPr sz="3200">
              <a:solidFill>
                <a:schemeClr val="dk1"/>
              </a:solidFill>
              <a:latin typeface="Times New Roman"/>
              <a:ea typeface="Times New Roman"/>
              <a:cs typeface="Times New Roman"/>
              <a:sym typeface="Times New Roman"/>
            </a:endParaRPr>
          </a:p>
        </p:txBody>
      </p:sp>
      <p:pic>
        <p:nvPicPr>
          <p:cNvPr id="1007" name="Google Shape;1007;p57"/>
          <p:cNvPicPr preferRelativeResize="0"/>
          <p:nvPr/>
        </p:nvPicPr>
        <p:blipFill rotWithShape="1">
          <a:blip r:embed="rId3">
            <a:alphaModFix/>
          </a:blip>
          <a:srcRect r="-5484"/>
          <a:stretch/>
        </p:blipFill>
        <p:spPr>
          <a:xfrm>
            <a:off x="4975350" y="3316540"/>
            <a:ext cx="885137" cy="708059"/>
          </a:xfrm>
          <a:prstGeom prst="rect">
            <a:avLst/>
          </a:prstGeom>
          <a:noFill/>
          <a:ln>
            <a:noFill/>
          </a:ln>
        </p:spPr>
      </p:pic>
      <p:pic>
        <p:nvPicPr>
          <p:cNvPr id="1008" name="Google Shape;1008;p57"/>
          <p:cNvPicPr preferRelativeResize="0"/>
          <p:nvPr/>
        </p:nvPicPr>
        <p:blipFill rotWithShape="1">
          <a:blip r:embed="rId4">
            <a:alphaModFix/>
          </a:blip>
          <a:srcRect r="3472"/>
          <a:stretch/>
        </p:blipFill>
        <p:spPr>
          <a:xfrm>
            <a:off x="5055951" y="5393343"/>
            <a:ext cx="804536" cy="704088"/>
          </a:xfrm>
          <a:prstGeom prst="rect">
            <a:avLst/>
          </a:prstGeom>
          <a:noFill/>
          <a:ln>
            <a:noFill/>
          </a:ln>
        </p:spPr>
      </p:pic>
      <p:pic>
        <p:nvPicPr>
          <p:cNvPr id="1009" name="Google Shape;1009;p57"/>
          <p:cNvPicPr preferRelativeResize="0"/>
          <p:nvPr/>
        </p:nvPicPr>
        <p:blipFill rotWithShape="1">
          <a:blip r:embed="rId5">
            <a:alphaModFix/>
          </a:blip>
          <a:srcRect/>
          <a:stretch/>
        </p:blipFill>
        <p:spPr>
          <a:xfrm>
            <a:off x="10512071" y="5390234"/>
            <a:ext cx="804742" cy="707197"/>
          </a:xfrm>
          <a:prstGeom prst="rect">
            <a:avLst/>
          </a:prstGeom>
          <a:noFill/>
          <a:ln>
            <a:noFill/>
          </a:ln>
        </p:spPr>
      </p:pic>
      <p:pic>
        <p:nvPicPr>
          <p:cNvPr id="1010" name="Google Shape;1010;p57"/>
          <p:cNvPicPr preferRelativeResize="0"/>
          <p:nvPr/>
        </p:nvPicPr>
        <p:blipFill rotWithShape="1">
          <a:blip r:embed="rId5">
            <a:alphaModFix/>
          </a:blip>
          <a:srcRect/>
          <a:stretch/>
        </p:blipFill>
        <p:spPr>
          <a:xfrm>
            <a:off x="10512071" y="3469797"/>
            <a:ext cx="804742" cy="707197"/>
          </a:xfrm>
          <a:prstGeom prst="rect">
            <a:avLst/>
          </a:prstGeom>
          <a:noFill/>
          <a:ln>
            <a:noFill/>
          </a:ln>
        </p:spPr>
      </p:pic>
      <p:grpSp>
        <p:nvGrpSpPr>
          <p:cNvPr id="1011" name="Google Shape;1011;p57"/>
          <p:cNvGrpSpPr/>
          <p:nvPr/>
        </p:nvGrpSpPr>
        <p:grpSpPr>
          <a:xfrm>
            <a:off x="431800" y="290179"/>
            <a:ext cx="2474608" cy="2474608"/>
            <a:chOff x="599646" y="4156039"/>
            <a:chExt cx="2474608" cy="2474608"/>
          </a:xfrm>
        </p:grpSpPr>
        <p:sp>
          <p:nvSpPr>
            <p:cNvPr id="1012" name="Google Shape;1012;p57"/>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3" name="Google Shape;1013;p57" descr="—Pngtree—hand painted andersens fairytales q_3813215.png"/>
            <p:cNvPicPr preferRelativeResize="0"/>
            <p:nvPr/>
          </p:nvPicPr>
          <p:blipFill rotWithShape="1">
            <a:blip r:embed="rId6">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par>
                                <p:cTn id="8" presetID="10" presetClass="entr" presetSubtype="0" fill="hold" nodeType="withEffect">
                                  <p:stCondLst>
                                    <p:cond delay="500"/>
                                  </p:stCondLst>
                                  <p:childTnLst>
                                    <p:set>
                                      <p:cBhvr>
                                        <p:cTn id="9" dur="1" fill="hold">
                                          <p:stCondLst>
                                            <p:cond delay="0"/>
                                          </p:stCondLst>
                                        </p:cTn>
                                        <p:tgtEl>
                                          <p:spTgt spid="1003"/>
                                        </p:tgtEl>
                                        <p:attrNameLst>
                                          <p:attrName>style.visibility</p:attrName>
                                        </p:attrNameLst>
                                      </p:cBhvr>
                                      <p:to>
                                        <p:strVal val="visible"/>
                                      </p:to>
                                    </p:set>
                                    <p:animEffect transition="in" filter="fade">
                                      <p:cBhvr>
                                        <p:cTn id="10" dur="500"/>
                                        <p:tgtEl>
                                          <p:spTgt spid="1003"/>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04"/>
                                        </p:tgtEl>
                                        <p:attrNameLst>
                                          <p:attrName>style.visibility</p:attrName>
                                        </p:attrNameLst>
                                      </p:cBhvr>
                                      <p:to>
                                        <p:strVal val="visible"/>
                                      </p:to>
                                    </p:set>
                                    <p:animEffect transition="in" filter="fade">
                                      <p:cBhvr>
                                        <p:cTn id="13" dur="500"/>
                                        <p:tgtEl>
                                          <p:spTgt spid="1004"/>
                                        </p:tgtEl>
                                      </p:cBhvr>
                                    </p:animEffect>
                                  </p:childTnLst>
                                </p:cTn>
                              </p:par>
                              <p:par>
                                <p:cTn id="14" presetID="10" presetClass="entr" presetSubtype="0" fill="hold" nodeType="withEffect">
                                  <p:stCondLst>
                                    <p:cond delay="1500"/>
                                  </p:stCondLst>
                                  <p:childTnLst>
                                    <p:set>
                                      <p:cBhvr>
                                        <p:cTn id="15" dur="1" fill="hold">
                                          <p:stCondLst>
                                            <p:cond delay="0"/>
                                          </p:stCondLst>
                                        </p:cTn>
                                        <p:tgtEl>
                                          <p:spTgt spid="1005"/>
                                        </p:tgtEl>
                                        <p:attrNameLst>
                                          <p:attrName>style.visibility</p:attrName>
                                        </p:attrNameLst>
                                      </p:cBhvr>
                                      <p:to>
                                        <p:strVal val="visible"/>
                                      </p:to>
                                    </p:set>
                                    <p:animEffect transition="in" filter="fade">
                                      <p:cBhvr>
                                        <p:cTn id="16" dur="500"/>
                                        <p:tgtEl>
                                          <p:spTgt spid="1005"/>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06"/>
                                        </p:tgtEl>
                                        <p:attrNameLst>
                                          <p:attrName>style.visibility</p:attrName>
                                        </p:attrNameLst>
                                      </p:cBhvr>
                                      <p:to>
                                        <p:strVal val="visible"/>
                                      </p:to>
                                    </p:set>
                                    <p:animEffect transition="in" filter="fade">
                                      <p:cBhvr>
                                        <p:cTn id="19" dur="500"/>
                                        <p:tgtEl>
                                          <p:spTgt spid="1006"/>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1007"/>
                                        </p:tgtEl>
                                        <p:attrNameLst>
                                          <p:attrName>style.visibility</p:attrName>
                                        </p:attrNameLst>
                                      </p:cBhvr>
                                      <p:to>
                                        <p:strVal val="visible"/>
                                      </p:to>
                                    </p:set>
                                    <p:anim calcmode="lin" valueType="num">
                                      <p:cBhvr additive="base">
                                        <p:cTn id="24" dur="250"/>
                                        <p:tgtEl>
                                          <p:spTgt spid="1007"/>
                                        </p:tgtEl>
                                        <p:attrNameLst>
                                          <p:attrName>ppt_w</p:attrName>
                                        </p:attrNameLst>
                                      </p:cBhvr>
                                      <p:tavLst>
                                        <p:tav tm="0">
                                          <p:val>
                                            <p:strVal val="0"/>
                                          </p:val>
                                        </p:tav>
                                        <p:tav tm="100000">
                                          <p:val>
                                            <p:strVal val="#ppt_w"/>
                                          </p:val>
                                        </p:tav>
                                      </p:tavLst>
                                    </p:anim>
                                    <p:anim calcmode="lin" valueType="num">
                                      <p:cBhvr additive="base">
                                        <p:cTn id="25" dur="250"/>
                                        <p:tgtEl>
                                          <p:spTgt spid="1007"/>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1010"/>
                                        </p:tgtEl>
                                        <p:attrNameLst>
                                          <p:attrName>style.visibility</p:attrName>
                                        </p:attrNameLst>
                                      </p:cBhvr>
                                      <p:to>
                                        <p:strVal val="visible"/>
                                      </p:to>
                                    </p:set>
                                    <p:anim calcmode="lin" valueType="num">
                                      <p:cBhvr additive="base">
                                        <p:cTn id="30" dur="250"/>
                                        <p:tgtEl>
                                          <p:spTgt spid="1010"/>
                                        </p:tgtEl>
                                        <p:attrNameLst>
                                          <p:attrName>ppt_w</p:attrName>
                                        </p:attrNameLst>
                                      </p:cBhvr>
                                      <p:tavLst>
                                        <p:tav tm="0">
                                          <p:val>
                                            <p:strVal val="0"/>
                                          </p:val>
                                        </p:tav>
                                        <p:tav tm="100000">
                                          <p:val>
                                            <p:strVal val="#ppt_w"/>
                                          </p:val>
                                        </p:tav>
                                      </p:tavLst>
                                    </p:anim>
                                    <p:anim calcmode="lin" valueType="num">
                                      <p:cBhvr additive="base">
                                        <p:cTn id="31" dur="250"/>
                                        <p:tgtEl>
                                          <p:spTgt spid="1010"/>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1008"/>
                                        </p:tgtEl>
                                        <p:attrNameLst>
                                          <p:attrName>style.visibility</p:attrName>
                                        </p:attrNameLst>
                                      </p:cBhvr>
                                      <p:to>
                                        <p:strVal val="visible"/>
                                      </p:to>
                                    </p:set>
                                    <p:anim calcmode="lin" valueType="num">
                                      <p:cBhvr additive="base">
                                        <p:cTn id="36" dur="250"/>
                                        <p:tgtEl>
                                          <p:spTgt spid="1008"/>
                                        </p:tgtEl>
                                        <p:attrNameLst>
                                          <p:attrName>ppt_w</p:attrName>
                                        </p:attrNameLst>
                                      </p:cBhvr>
                                      <p:tavLst>
                                        <p:tav tm="0">
                                          <p:val>
                                            <p:strVal val="0"/>
                                          </p:val>
                                        </p:tav>
                                        <p:tav tm="100000">
                                          <p:val>
                                            <p:strVal val="#ppt_w"/>
                                          </p:val>
                                        </p:tav>
                                      </p:tavLst>
                                    </p:anim>
                                    <p:anim calcmode="lin" valueType="num">
                                      <p:cBhvr additive="base">
                                        <p:cTn id="37" dur="250"/>
                                        <p:tgtEl>
                                          <p:spTgt spid="1008"/>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1009"/>
                                        </p:tgtEl>
                                        <p:attrNameLst>
                                          <p:attrName>style.visibility</p:attrName>
                                        </p:attrNameLst>
                                      </p:cBhvr>
                                      <p:to>
                                        <p:strVal val="visible"/>
                                      </p:to>
                                    </p:set>
                                    <p:anim calcmode="lin" valueType="num">
                                      <p:cBhvr additive="base">
                                        <p:cTn id="42" dur="250"/>
                                        <p:tgtEl>
                                          <p:spTgt spid="1009"/>
                                        </p:tgtEl>
                                        <p:attrNameLst>
                                          <p:attrName>ppt_w</p:attrName>
                                        </p:attrNameLst>
                                      </p:cBhvr>
                                      <p:tavLst>
                                        <p:tav tm="0">
                                          <p:val>
                                            <p:strVal val="0"/>
                                          </p:val>
                                        </p:tav>
                                        <p:tav tm="100000">
                                          <p:val>
                                            <p:strVal val="#ppt_w"/>
                                          </p:val>
                                        </p:tav>
                                      </p:tavLst>
                                    </p:anim>
                                    <p:anim calcmode="lin" valueType="num">
                                      <p:cBhvr additive="base">
                                        <p:cTn id="43" dur="250"/>
                                        <p:tgtEl>
                                          <p:spTgt spid="10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8"/>
          <p:cNvSpPr/>
          <p:nvPr/>
        </p:nvSpPr>
        <p:spPr>
          <a:xfrm>
            <a:off x="2912329" y="402964"/>
            <a:ext cx="8585200" cy="1994495"/>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Câu 9: Sự thông cảm, tình thương yêu của nhà văn dành cho CBBD được thể hiện qua những chi tiết nào?</a:t>
            </a:r>
            <a:endParaRPr sz="3600" b="1">
              <a:solidFill>
                <a:srgbClr val="FF0000"/>
              </a:solidFill>
              <a:latin typeface="Times New Roman"/>
              <a:ea typeface="Times New Roman"/>
              <a:cs typeface="Times New Roman"/>
              <a:sym typeface="Times New Roman"/>
            </a:endParaRPr>
          </a:p>
        </p:txBody>
      </p:sp>
      <p:sp>
        <p:nvSpPr>
          <p:cNvPr id="1020" name="Google Shape;1020;p58"/>
          <p:cNvSpPr/>
          <p:nvPr/>
        </p:nvSpPr>
        <p:spPr>
          <a:xfrm>
            <a:off x="596900" y="2947460"/>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Miêu tả thi thể em bé với đôi má hồng và đôi môi đang mỉm cười.</a:t>
            </a:r>
            <a:endParaRPr sz="3200">
              <a:solidFill>
                <a:schemeClr val="dk1"/>
              </a:solidFill>
              <a:latin typeface="Times New Roman"/>
              <a:ea typeface="Times New Roman"/>
              <a:cs typeface="Times New Roman"/>
              <a:sym typeface="Times New Roman"/>
            </a:endParaRPr>
          </a:p>
        </p:txBody>
      </p:sp>
      <p:sp>
        <p:nvSpPr>
          <p:cNvPr id="1021" name="Google Shape;1021;p58"/>
          <p:cNvSpPr/>
          <p:nvPr/>
        </p:nvSpPr>
        <p:spPr>
          <a:xfrm>
            <a:off x="6276582" y="2951021"/>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Miêu tả cảnh hai bà cháu cùng bay lên trời.</a:t>
            </a:r>
            <a:endParaRPr sz="3200">
              <a:solidFill>
                <a:schemeClr val="dk1"/>
              </a:solidFill>
              <a:latin typeface="Times New Roman"/>
              <a:ea typeface="Times New Roman"/>
              <a:cs typeface="Times New Roman"/>
              <a:sym typeface="Times New Roman"/>
            </a:endParaRPr>
          </a:p>
        </p:txBody>
      </p:sp>
      <p:sp>
        <p:nvSpPr>
          <p:cNvPr id="1022" name="Google Shape;1022;p58"/>
          <p:cNvSpPr/>
          <p:nvPr/>
        </p:nvSpPr>
        <p:spPr>
          <a:xfrm>
            <a:off x="596900" y="4783367"/>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Miêu tả các mộng tưởng ở mỗi lần quẹt diêm.</a:t>
            </a:r>
            <a:endParaRPr sz="3200">
              <a:solidFill>
                <a:schemeClr val="dk1"/>
              </a:solidFill>
              <a:latin typeface="Times New Roman"/>
              <a:ea typeface="Times New Roman"/>
              <a:cs typeface="Times New Roman"/>
              <a:sym typeface="Times New Roman"/>
            </a:endParaRPr>
          </a:p>
        </p:txBody>
      </p:sp>
      <p:sp>
        <p:nvSpPr>
          <p:cNvPr id="1023" name="Google Shape;1023;p58"/>
          <p:cNvSpPr/>
          <p:nvPr/>
        </p:nvSpPr>
        <p:spPr>
          <a:xfrm>
            <a:off x="6276582" y="4790157"/>
            <a:ext cx="5436847" cy="166144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Cả A, B, C</a:t>
            </a:r>
            <a:endParaRPr sz="3200">
              <a:solidFill>
                <a:schemeClr val="dk1"/>
              </a:solidFill>
              <a:latin typeface="Times New Roman"/>
              <a:ea typeface="Times New Roman"/>
              <a:cs typeface="Times New Roman"/>
              <a:sym typeface="Times New Roman"/>
            </a:endParaRPr>
          </a:p>
        </p:txBody>
      </p:sp>
      <p:pic>
        <p:nvPicPr>
          <p:cNvPr id="1024" name="Google Shape;1024;p58"/>
          <p:cNvPicPr preferRelativeResize="0"/>
          <p:nvPr/>
        </p:nvPicPr>
        <p:blipFill rotWithShape="1">
          <a:blip r:embed="rId3">
            <a:alphaModFix/>
          </a:blip>
          <a:srcRect/>
          <a:stretch/>
        </p:blipFill>
        <p:spPr>
          <a:xfrm>
            <a:off x="5083214" y="3405170"/>
            <a:ext cx="805722" cy="708059"/>
          </a:xfrm>
          <a:prstGeom prst="rect">
            <a:avLst/>
          </a:prstGeom>
          <a:noFill/>
          <a:ln>
            <a:noFill/>
          </a:ln>
        </p:spPr>
      </p:pic>
      <p:pic>
        <p:nvPicPr>
          <p:cNvPr id="1025" name="Google Shape;1025;p58"/>
          <p:cNvPicPr preferRelativeResize="0"/>
          <p:nvPr/>
        </p:nvPicPr>
        <p:blipFill rotWithShape="1">
          <a:blip r:embed="rId3">
            <a:alphaModFix/>
          </a:blip>
          <a:srcRect/>
          <a:stretch/>
        </p:blipFill>
        <p:spPr>
          <a:xfrm>
            <a:off x="5230023" y="5403583"/>
            <a:ext cx="732404" cy="643628"/>
          </a:xfrm>
          <a:prstGeom prst="rect">
            <a:avLst/>
          </a:prstGeom>
          <a:noFill/>
          <a:ln>
            <a:noFill/>
          </a:ln>
        </p:spPr>
      </p:pic>
      <p:pic>
        <p:nvPicPr>
          <p:cNvPr id="1026" name="Google Shape;1026;p58"/>
          <p:cNvPicPr preferRelativeResize="0"/>
          <p:nvPr/>
        </p:nvPicPr>
        <p:blipFill rotWithShape="1">
          <a:blip r:embed="rId4">
            <a:alphaModFix/>
          </a:blip>
          <a:srcRect/>
          <a:stretch/>
        </p:blipFill>
        <p:spPr>
          <a:xfrm>
            <a:off x="10841158" y="5410290"/>
            <a:ext cx="804742" cy="643793"/>
          </a:xfrm>
          <a:prstGeom prst="rect">
            <a:avLst/>
          </a:prstGeom>
          <a:noFill/>
          <a:ln>
            <a:noFill/>
          </a:ln>
        </p:spPr>
      </p:pic>
      <p:pic>
        <p:nvPicPr>
          <p:cNvPr id="1027" name="Google Shape;1027;p58"/>
          <p:cNvPicPr preferRelativeResize="0"/>
          <p:nvPr/>
        </p:nvPicPr>
        <p:blipFill rotWithShape="1">
          <a:blip r:embed="rId3">
            <a:alphaModFix/>
          </a:blip>
          <a:srcRect/>
          <a:stretch/>
        </p:blipFill>
        <p:spPr>
          <a:xfrm>
            <a:off x="10913308" y="3469436"/>
            <a:ext cx="732592" cy="643793"/>
          </a:xfrm>
          <a:prstGeom prst="rect">
            <a:avLst/>
          </a:prstGeom>
          <a:noFill/>
          <a:ln>
            <a:noFill/>
          </a:ln>
        </p:spPr>
      </p:pic>
      <p:grpSp>
        <p:nvGrpSpPr>
          <p:cNvPr id="1028" name="Google Shape;1028;p58"/>
          <p:cNvGrpSpPr/>
          <p:nvPr/>
        </p:nvGrpSpPr>
        <p:grpSpPr>
          <a:xfrm>
            <a:off x="495300" y="264779"/>
            <a:ext cx="2184400" cy="2242616"/>
            <a:chOff x="599646" y="4156039"/>
            <a:chExt cx="2474608" cy="2474608"/>
          </a:xfrm>
        </p:grpSpPr>
        <p:sp>
          <p:nvSpPr>
            <p:cNvPr id="1029" name="Google Shape;1029;p58"/>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0" name="Google Shape;1030;p58"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9"/>
                                        </p:tgtEl>
                                        <p:attrNameLst>
                                          <p:attrName>style.visibility</p:attrName>
                                        </p:attrNameLst>
                                      </p:cBhvr>
                                      <p:to>
                                        <p:strVal val="visible"/>
                                      </p:to>
                                    </p:set>
                                    <p:animEffect transition="in" filter="fade">
                                      <p:cBhvr>
                                        <p:cTn id="7" dur="500"/>
                                        <p:tgtEl>
                                          <p:spTgt spid="1019"/>
                                        </p:tgtEl>
                                      </p:cBhvr>
                                    </p:animEffect>
                                  </p:childTnLst>
                                </p:cTn>
                              </p:par>
                              <p:par>
                                <p:cTn id="8" presetID="10" presetClass="entr" presetSubtype="0" fill="hold" nodeType="withEffect">
                                  <p:stCondLst>
                                    <p:cond delay="500"/>
                                  </p:stCondLst>
                                  <p:childTnLst>
                                    <p:set>
                                      <p:cBhvr>
                                        <p:cTn id="9" dur="1" fill="hold">
                                          <p:stCondLst>
                                            <p:cond delay="0"/>
                                          </p:stCondLst>
                                        </p:cTn>
                                        <p:tgtEl>
                                          <p:spTgt spid="1020"/>
                                        </p:tgtEl>
                                        <p:attrNameLst>
                                          <p:attrName>style.visibility</p:attrName>
                                        </p:attrNameLst>
                                      </p:cBhvr>
                                      <p:to>
                                        <p:strVal val="visible"/>
                                      </p:to>
                                    </p:set>
                                    <p:animEffect transition="in" filter="fade">
                                      <p:cBhvr>
                                        <p:cTn id="10" dur="500"/>
                                        <p:tgtEl>
                                          <p:spTgt spid="1020"/>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21"/>
                                        </p:tgtEl>
                                        <p:attrNameLst>
                                          <p:attrName>style.visibility</p:attrName>
                                        </p:attrNameLst>
                                      </p:cBhvr>
                                      <p:to>
                                        <p:strVal val="visible"/>
                                      </p:to>
                                    </p:set>
                                    <p:animEffect transition="in" filter="fade">
                                      <p:cBhvr>
                                        <p:cTn id="13" dur="500"/>
                                        <p:tgtEl>
                                          <p:spTgt spid="10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1022"/>
                                        </p:tgtEl>
                                        <p:attrNameLst>
                                          <p:attrName>style.visibility</p:attrName>
                                        </p:attrNameLst>
                                      </p:cBhvr>
                                      <p:to>
                                        <p:strVal val="visible"/>
                                      </p:to>
                                    </p:set>
                                    <p:animEffect transition="in" filter="fade">
                                      <p:cBhvr>
                                        <p:cTn id="16" dur="500"/>
                                        <p:tgtEl>
                                          <p:spTgt spid="102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23"/>
                                        </p:tgtEl>
                                        <p:attrNameLst>
                                          <p:attrName>style.visibility</p:attrName>
                                        </p:attrNameLst>
                                      </p:cBhvr>
                                      <p:to>
                                        <p:strVal val="visible"/>
                                      </p:to>
                                    </p:set>
                                    <p:animEffect transition="in" filter="fade">
                                      <p:cBhvr>
                                        <p:cTn id="19" dur="500"/>
                                        <p:tgtEl>
                                          <p:spTgt spid="102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1024"/>
                                        </p:tgtEl>
                                        <p:attrNameLst>
                                          <p:attrName>style.visibility</p:attrName>
                                        </p:attrNameLst>
                                      </p:cBhvr>
                                      <p:to>
                                        <p:strVal val="visible"/>
                                      </p:to>
                                    </p:set>
                                    <p:anim calcmode="lin" valueType="num">
                                      <p:cBhvr additive="base">
                                        <p:cTn id="24" dur="250"/>
                                        <p:tgtEl>
                                          <p:spTgt spid="1024"/>
                                        </p:tgtEl>
                                        <p:attrNameLst>
                                          <p:attrName>ppt_w</p:attrName>
                                        </p:attrNameLst>
                                      </p:cBhvr>
                                      <p:tavLst>
                                        <p:tav tm="0">
                                          <p:val>
                                            <p:strVal val="0"/>
                                          </p:val>
                                        </p:tav>
                                        <p:tav tm="100000">
                                          <p:val>
                                            <p:strVal val="#ppt_w"/>
                                          </p:val>
                                        </p:tav>
                                      </p:tavLst>
                                    </p:anim>
                                    <p:anim calcmode="lin" valueType="num">
                                      <p:cBhvr additive="base">
                                        <p:cTn id="25" dur="250"/>
                                        <p:tgtEl>
                                          <p:spTgt spid="1024"/>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1027"/>
                                        </p:tgtEl>
                                        <p:attrNameLst>
                                          <p:attrName>style.visibility</p:attrName>
                                        </p:attrNameLst>
                                      </p:cBhvr>
                                      <p:to>
                                        <p:strVal val="visible"/>
                                      </p:to>
                                    </p:set>
                                    <p:anim calcmode="lin" valueType="num">
                                      <p:cBhvr additive="base">
                                        <p:cTn id="30" dur="250"/>
                                        <p:tgtEl>
                                          <p:spTgt spid="1027"/>
                                        </p:tgtEl>
                                        <p:attrNameLst>
                                          <p:attrName>ppt_w</p:attrName>
                                        </p:attrNameLst>
                                      </p:cBhvr>
                                      <p:tavLst>
                                        <p:tav tm="0">
                                          <p:val>
                                            <p:strVal val="0"/>
                                          </p:val>
                                        </p:tav>
                                        <p:tav tm="100000">
                                          <p:val>
                                            <p:strVal val="#ppt_w"/>
                                          </p:val>
                                        </p:tav>
                                      </p:tavLst>
                                    </p:anim>
                                    <p:anim calcmode="lin" valueType="num">
                                      <p:cBhvr additive="base">
                                        <p:cTn id="31" dur="250"/>
                                        <p:tgtEl>
                                          <p:spTgt spid="1027"/>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1025"/>
                                        </p:tgtEl>
                                        <p:attrNameLst>
                                          <p:attrName>style.visibility</p:attrName>
                                        </p:attrNameLst>
                                      </p:cBhvr>
                                      <p:to>
                                        <p:strVal val="visible"/>
                                      </p:to>
                                    </p:set>
                                    <p:anim calcmode="lin" valueType="num">
                                      <p:cBhvr additive="base">
                                        <p:cTn id="36" dur="250"/>
                                        <p:tgtEl>
                                          <p:spTgt spid="1025"/>
                                        </p:tgtEl>
                                        <p:attrNameLst>
                                          <p:attrName>ppt_w</p:attrName>
                                        </p:attrNameLst>
                                      </p:cBhvr>
                                      <p:tavLst>
                                        <p:tav tm="0">
                                          <p:val>
                                            <p:strVal val="0"/>
                                          </p:val>
                                        </p:tav>
                                        <p:tav tm="100000">
                                          <p:val>
                                            <p:strVal val="#ppt_w"/>
                                          </p:val>
                                        </p:tav>
                                      </p:tavLst>
                                    </p:anim>
                                    <p:anim calcmode="lin" valueType="num">
                                      <p:cBhvr additive="base">
                                        <p:cTn id="37" dur="250"/>
                                        <p:tgtEl>
                                          <p:spTgt spid="1025"/>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1026"/>
                                        </p:tgtEl>
                                        <p:attrNameLst>
                                          <p:attrName>style.visibility</p:attrName>
                                        </p:attrNameLst>
                                      </p:cBhvr>
                                      <p:to>
                                        <p:strVal val="visible"/>
                                      </p:to>
                                    </p:set>
                                    <p:anim calcmode="lin" valueType="num">
                                      <p:cBhvr additive="base">
                                        <p:cTn id="42" dur="250"/>
                                        <p:tgtEl>
                                          <p:spTgt spid="1026"/>
                                        </p:tgtEl>
                                        <p:attrNameLst>
                                          <p:attrName>ppt_w</p:attrName>
                                        </p:attrNameLst>
                                      </p:cBhvr>
                                      <p:tavLst>
                                        <p:tav tm="0">
                                          <p:val>
                                            <p:strVal val="0"/>
                                          </p:val>
                                        </p:tav>
                                        <p:tav tm="100000">
                                          <p:val>
                                            <p:strVal val="#ppt_w"/>
                                          </p:val>
                                        </p:tav>
                                      </p:tavLst>
                                    </p:anim>
                                    <p:anim calcmode="lin" valueType="num">
                                      <p:cBhvr additive="base">
                                        <p:cTn id="43" dur="250"/>
                                        <p:tgtEl>
                                          <p:spTgt spid="10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59"/>
          <p:cNvSpPr/>
          <p:nvPr/>
        </p:nvSpPr>
        <p:spPr>
          <a:xfrm>
            <a:off x="2740523" y="558800"/>
            <a:ext cx="8895354" cy="1736810"/>
          </a:xfrm>
          <a:prstGeom prst="snip2DiagRect">
            <a:avLst>
              <a:gd name="adj1" fmla="val 0"/>
              <a:gd name="adj2"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600" b="1">
                <a:solidFill>
                  <a:srgbClr val="FF0000"/>
                </a:solidFill>
                <a:latin typeface="Times New Roman"/>
                <a:ea typeface="Times New Roman"/>
                <a:cs typeface="Times New Roman"/>
                <a:sym typeface="Times New Roman"/>
              </a:rPr>
              <a:t>Câu 10: Thông qua câu chuyện nhà văn đã gửi đến mọi người bức thông điệp gì?</a:t>
            </a:r>
            <a:endParaRPr sz="3600" b="1">
              <a:solidFill>
                <a:srgbClr val="FF0000"/>
              </a:solidFill>
              <a:latin typeface="Times New Roman"/>
              <a:ea typeface="Times New Roman"/>
              <a:cs typeface="Times New Roman"/>
              <a:sym typeface="Times New Roman"/>
            </a:endParaRPr>
          </a:p>
        </p:txBody>
      </p:sp>
      <p:sp>
        <p:nvSpPr>
          <p:cNvPr id="1037" name="Google Shape;1037;p59"/>
          <p:cNvSpPr/>
          <p:nvPr/>
        </p:nvSpPr>
        <p:spPr>
          <a:xfrm>
            <a:off x="868262" y="2864668"/>
            <a:ext cx="5157992"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A. Hãy mua đồ ủng hộ người khó khăn</a:t>
            </a:r>
            <a:endParaRPr sz="3200">
              <a:solidFill>
                <a:schemeClr val="dk1"/>
              </a:solidFill>
              <a:latin typeface="Times New Roman"/>
              <a:ea typeface="Times New Roman"/>
              <a:cs typeface="Times New Roman"/>
              <a:sym typeface="Times New Roman"/>
            </a:endParaRPr>
          </a:p>
        </p:txBody>
      </p:sp>
      <p:sp>
        <p:nvSpPr>
          <p:cNvPr id="1038" name="Google Shape;1038;p59"/>
          <p:cNvSpPr/>
          <p:nvPr/>
        </p:nvSpPr>
        <p:spPr>
          <a:xfrm>
            <a:off x="6416939" y="2868857"/>
            <a:ext cx="5218937"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 Cha mẹ không nên bắt con cái ra ngoài kiếm tiền </a:t>
            </a:r>
            <a:endParaRPr/>
          </a:p>
        </p:txBody>
      </p:sp>
      <p:sp>
        <p:nvSpPr>
          <p:cNvPr id="1039" name="Google Shape;1039;p59"/>
          <p:cNvSpPr/>
          <p:nvPr/>
        </p:nvSpPr>
        <p:spPr>
          <a:xfrm>
            <a:off x="859026" y="4803551"/>
            <a:ext cx="5157992"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C. Hãy yêu thương và dành cho trẻ em một cuộc sống bình yên và hạnh phúc. </a:t>
            </a:r>
            <a:endParaRPr/>
          </a:p>
        </p:txBody>
      </p:sp>
      <p:sp>
        <p:nvSpPr>
          <p:cNvPr id="1040" name="Google Shape;1040;p59"/>
          <p:cNvSpPr/>
          <p:nvPr/>
        </p:nvSpPr>
        <p:spPr>
          <a:xfrm>
            <a:off x="6461801" y="4803551"/>
            <a:ext cx="5218937" cy="160459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 Các em bé hãy cứ mộng mơ vì điều đó hợp với lứa tuổi</a:t>
            </a:r>
            <a:endParaRPr sz="3200">
              <a:solidFill>
                <a:schemeClr val="dk1"/>
              </a:solidFill>
              <a:latin typeface="Times New Roman"/>
              <a:ea typeface="Times New Roman"/>
              <a:cs typeface="Times New Roman"/>
              <a:sym typeface="Times New Roman"/>
            </a:endParaRPr>
          </a:p>
        </p:txBody>
      </p:sp>
      <p:pic>
        <p:nvPicPr>
          <p:cNvPr id="1041" name="Google Shape;1041;p59"/>
          <p:cNvPicPr preferRelativeResize="0"/>
          <p:nvPr/>
        </p:nvPicPr>
        <p:blipFill rotWithShape="1">
          <a:blip r:embed="rId3">
            <a:alphaModFix/>
          </a:blip>
          <a:srcRect/>
          <a:stretch/>
        </p:blipFill>
        <p:spPr>
          <a:xfrm>
            <a:off x="5145817" y="3204847"/>
            <a:ext cx="805722" cy="708059"/>
          </a:xfrm>
          <a:prstGeom prst="rect">
            <a:avLst/>
          </a:prstGeom>
          <a:noFill/>
          <a:ln>
            <a:noFill/>
          </a:ln>
        </p:spPr>
      </p:pic>
      <p:pic>
        <p:nvPicPr>
          <p:cNvPr id="1042" name="Google Shape;1042;p59"/>
          <p:cNvPicPr preferRelativeResize="0"/>
          <p:nvPr/>
        </p:nvPicPr>
        <p:blipFill rotWithShape="1">
          <a:blip r:embed="rId4">
            <a:alphaModFix/>
          </a:blip>
          <a:srcRect/>
          <a:stretch/>
        </p:blipFill>
        <p:spPr>
          <a:xfrm>
            <a:off x="5282228" y="5215272"/>
            <a:ext cx="804536" cy="643628"/>
          </a:xfrm>
          <a:prstGeom prst="rect">
            <a:avLst/>
          </a:prstGeom>
          <a:noFill/>
          <a:ln>
            <a:noFill/>
          </a:ln>
        </p:spPr>
      </p:pic>
      <p:pic>
        <p:nvPicPr>
          <p:cNvPr id="1043" name="Google Shape;1043;p59"/>
          <p:cNvPicPr preferRelativeResize="0"/>
          <p:nvPr/>
        </p:nvPicPr>
        <p:blipFill rotWithShape="1">
          <a:blip r:embed="rId3">
            <a:alphaModFix/>
          </a:blip>
          <a:srcRect/>
          <a:stretch/>
        </p:blipFill>
        <p:spPr>
          <a:xfrm>
            <a:off x="10595618" y="5214150"/>
            <a:ext cx="804742" cy="707197"/>
          </a:xfrm>
          <a:prstGeom prst="rect">
            <a:avLst/>
          </a:prstGeom>
          <a:noFill/>
          <a:ln>
            <a:noFill/>
          </a:ln>
        </p:spPr>
      </p:pic>
      <p:pic>
        <p:nvPicPr>
          <p:cNvPr id="1044" name="Google Shape;1044;p59"/>
          <p:cNvPicPr preferRelativeResize="0"/>
          <p:nvPr/>
        </p:nvPicPr>
        <p:blipFill rotWithShape="1">
          <a:blip r:embed="rId3">
            <a:alphaModFix/>
          </a:blip>
          <a:srcRect/>
          <a:stretch/>
        </p:blipFill>
        <p:spPr>
          <a:xfrm>
            <a:off x="10591146" y="3204847"/>
            <a:ext cx="732592" cy="643793"/>
          </a:xfrm>
          <a:prstGeom prst="rect">
            <a:avLst/>
          </a:prstGeom>
          <a:noFill/>
          <a:ln>
            <a:noFill/>
          </a:ln>
        </p:spPr>
      </p:pic>
      <p:grpSp>
        <p:nvGrpSpPr>
          <p:cNvPr id="1045" name="Google Shape;1045;p59"/>
          <p:cNvGrpSpPr/>
          <p:nvPr/>
        </p:nvGrpSpPr>
        <p:grpSpPr>
          <a:xfrm>
            <a:off x="495300" y="277479"/>
            <a:ext cx="2184400" cy="2242616"/>
            <a:chOff x="599646" y="4156039"/>
            <a:chExt cx="2474608" cy="2474608"/>
          </a:xfrm>
        </p:grpSpPr>
        <p:sp>
          <p:nvSpPr>
            <p:cNvPr id="1046" name="Google Shape;1046;p59"/>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7" name="Google Shape;1047;p59" descr="—Pngtree—hand painted andersens fairytales q_3813215.png"/>
            <p:cNvPicPr preferRelativeResize="0"/>
            <p:nvPr/>
          </p:nvPicPr>
          <p:blipFill rotWithShape="1">
            <a:blip r:embed="rId5">
              <a:alphaModFix/>
            </a:blip>
            <a:srcRect/>
            <a:stretch/>
          </p:blipFill>
          <p:spPr>
            <a:xfrm>
              <a:off x="599646" y="4156039"/>
              <a:ext cx="2474608" cy="2474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50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38"/>
                                        </p:tgtEl>
                                        <p:attrNameLst>
                                          <p:attrName>style.visibility</p:attrName>
                                        </p:attrNameLst>
                                      </p:cBhvr>
                                      <p:to>
                                        <p:strVal val="visible"/>
                                      </p:to>
                                    </p:set>
                                    <p:animEffect transition="in" filter="fade">
                                      <p:cBhvr>
                                        <p:cTn id="13" dur="500"/>
                                        <p:tgtEl>
                                          <p:spTgt spid="1038"/>
                                        </p:tgtEl>
                                      </p:cBhvr>
                                    </p:animEffect>
                                  </p:childTnLst>
                                </p:cTn>
                              </p:par>
                              <p:par>
                                <p:cTn id="14" presetID="10" presetClass="entr" presetSubtype="0" fill="hold" nodeType="withEffect">
                                  <p:stCondLst>
                                    <p:cond delay="1500"/>
                                  </p:stCondLst>
                                  <p:childTnLst>
                                    <p:set>
                                      <p:cBhvr>
                                        <p:cTn id="15" dur="1" fill="hold">
                                          <p:stCondLst>
                                            <p:cond delay="0"/>
                                          </p:stCondLst>
                                        </p:cTn>
                                        <p:tgtEl>
                                          <p:spTgt spid="1039"/>
                                        </p:tgtEl>
                                        <p:attrNameLst>
                                          <p:attrName>style.visibility</p:attrName>
                                        </p:attrNameLst>
                                      </p:cBhvr>
                                      <p:to>
                                        <p:strVal val="visible"/>
                                      </p:to>
                                    </p:set>
                                    <p:animEffect transition="in" filter="fade">
                                      <p:cBhvr>
                                        <p:cTn id="16" dur="500"/>
                                        <p:tgtEl>
                                          <p:spTgt spid="1039"/>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40"/>
                                        </p:tgtEl>
                                        <p:attrNameLst>
                                          <p:attrName>style.visibility</p:attrName>
                                        </p:attrNameLst>
                                      </p:cBhvr>
                                      <p:to>
                                        <p:strVal val="visible"/>
                                      </p:to>
                                    </p:set>
                                    <p:animEffect transition="in" filter="fade">
                                      <p:cBhvr>
                                        <p:cTn id="19" dur="500"/>
                                        <p:tgtEl>
                                          <p:spTgt spid="1040"/>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000"/>
                                  </p:stCondLst>
                                  <p:childTnLst>
                                    <p:set>
                                      <p:cBhvr>
                                        <p:cTn id="23" dur="1" fill="hold">
                                          <p:stCondLst>
                                            <p:cond delay="0"/>
                                          </p:stCondLst>
                                        </p:cTn>
                                        <p:tgtEl>
                                          <p:spTgt spid="1041"/>
                                        </p:tgtEl>
                                        <p:attrNameLst>
                                          <p:attrName>style.visibility</p:attrName>
                                        </p:attrNameLst>
                                      </p:cBhvr>
                                      <p:to>
                                        <p:strVal val="visible"/>
                                      </p:to>
                                    </p:set>
                                    <p:anim calcmode="lin" valueType="num">
                                      <p:cBhvr additive="base">
                                        <p:cTn id="24" dur="250"/>
                                        <p:tgtEl>
                                          <p:spTgt spid="1041"/>
                                        </p:tgtEl>
                                        <p:attrNameLst>
                                          <p:attrName>ppt_w</p:attrName>
                                        </p:attrNameLst>
                                      </p:cBhvr>
                                      <p:tavLst>
                                        <p:tav tm="0">
                                          <p:val>
                                            <p:strVal val="0"/>
                                          </p:val>
                                        </p:tav>
                                        <p:tav tm="100000">
                                          <p:val>
                                            <p:strVal val="#ppt_w"/>
                                          </p:val>
                                        </p:tav>
                                      </p:tavLst>
                                    </p:anim>
                                    <p:anim calcmode="lin" valueType="num">
                                      <p:cBhvr additive="base">
                                        <p:cTn id="25" dur="250"/>
                                        <p:tgtEl>
                                          <p:spTgt spid="1041"/>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1000"/>
                                  </p:stCondLst>
                                  <p:childTnLst>
                                    <p:set>
                                      <p:cBhvr>
                                        <p:cTn id="29" dur="1" fill="hold">
                                          <p:stCondLst>
                                            <p:cond delay="0"/>
                                          </p:stCondLst>
                                        </p:cTn>
                                        <p:tgtEl>
                                          <p:spTgt spid="1044"/>
                                        </p:tgtEl>
                                        <p:attrNameLst>
                                          <p:attrName>style.visibility</p:attrName>
                                        </p:attrNameLst>
                                      </p:cBhvr>
                                      <p:to>
                                        <p:strVal val="visible"/>
                                      </p:to>
                                    </p:set>
                                    <p:anim calcmode="lin" valueType="num">
                                      <p:cBhvr additive="base">
                                        <p:cTn id="30" dur="250"/>
                                        <p:tgtEl>
                                          <p:spTgt spid="1044"/>
                                        </p:tgtEl>
                                        <p:attrNameLst>
                                          <p:attrName>ppt_w</p:attrName>
                                        </p:attrNameLst>
                                      </p:cBhvr>
                                      <p:tavLst>
                                        <p:tav tm="0">
                                          <p:val>
                                            <p:strVal val="0"/>
                                          </p:val>
                                        </p:tav>
                                        <p:tav tm="100000">
                                          <p:val>
                                            <p:strVal val="#ppt_w"/>
                                          </p:val>
                                        </p:tav>
                                      </p:tavLst>
                                    </p:anim>
                                    <p:anim calcmode="lin" valueType="num">
                                      <p:cBhvr additive="base">
                                        <p:cTn id="31" dur="250"/>
                                        <p:tgtEl>
                                          <p:spTgt spid="104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1042"/>
                                        </p:tgtEl>
                                        <p:attrNameLst>
                                          <p:attrName>style.visibility</p:attrName>
                                        </p:attrNameLst>
                                      </p:cBhvr>
                                      <p:to>
                                        <p:strVal val="visible"/>
                                      </p:to>
                                    </p:set>
                                    <p:anim calcmode="lin" valueType="num">
                                      <p:cBhvr additive="base">
                                        <p:cTn id="36" dur="250"/>
                                        <p:tgtEl>
                                          <p:spTgt spid="1042"/>
                                        </p:tgtEl>
                                        <p:attrNameLst>
                                          <p:attrName>ppt_w</p:attrName>
                                        </p:attrNameLst>
                                      </p:cBhvr>
                                      <p:tavLst>
                                        <p:tav tm="0">
                                          <p:val>
                                            <p:strVal val="0"/>
                                          </p:val>
                                        </p:tav>
                                        <p:tav tm="100000">
                                          <p:val>
                                            <p:strVal val="#ppt_w"/>
                                          </p:val>
                                        </p:tav>
                                      </p:tavLst>
                                    </p:anim>
                                    <p:anim calcmode="lin" valueType="num">
                                      <p:cBhvr additive="base">
                                        <p:cTn id="37" dur="250"/>
                                        <p:tgtEl>
                                          <p:spTgt spid="1042"/>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1043"/>
                                        </p:tgtEl>
                                        <p:attrNameLst>
                                          <p:attrName>style.visibility</p:attrName>
                                        </p:attrNameLst>
                                      </p:cBhvr>
                                      <p:to>
                                        <p:strVal val="visible"/>
                                      </p:to>
                                    </p:set>
                                    <p:anim calcmode="lin" valueType="num">
                                      <p:cBhvr additive="base">
                                        <p:cTn id="42" dur="250"/>
                                        <p:tgtEl>
                                          <p:spTgt spid="1043"/>
                                        </p:tgtEl>
                                        <p:attrNameLst>
                                          <p:attrName>ppt_w</p:attrName>
                                        </p:attrNameLst>
                                      </p:cBhvr>
                                      <p:tavLst>
                                        <p:tav tm="0">
                                          <p:val>
                                            <p:strVal val="0"/>
                                          </p:val>
                                        </p:tav>
                                        <p:tav tm="100000">
                                          <p:val>
                                            <p:strVal val="#ppt_w"/>
                                          </p:val>
                                        </p:tav>
                                      </p:tavLst>
                                    </p:anim>
                                    <p:anim calcmode="lin" valueType="num">
                                      <p:cBhvr additive="base">
                                        <p:cTn id="43" dur="250"/>
                                        <p:tgtEl>
                                          <p:spTgt spid="10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5451675" y="637952"/>
            <a:ext cx="6342927" cy="2069804"/>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1"/>
                </a:solidFill>
                <a:latin typeface="Times New Roman"/>
                <a:ea typeface="Times New Roman"/>
                <a:cs typeface="Times New Roman"/>
                <a:sym typeface="Times New Roman"/>
              </a:rPr>
              <a:t>Đọc phần “Tri thức ngữ văn” trong SGK (tr60)</a:t>
            </a:r>
            <a:endParaRPr sz="4800" b="0" i="0" u="none" strike="noStrike" cap="none">
              <a:solidFill>
                <a:schemeClr val="dk1"/>
              </a:solidFill>
              <a:latin typeface="Times New Roman"/>
              <a:ea typeface="Times New Roman"/>
              <a:cs typeface="Times New Roman"/>
              <a:sym typeface="Times New Roman"/>
            </a:endParaRPr>
          </a:p>
        </p:txBody>
      </p:sp>
      <p:sp>
        <p:nvSpPr>
          <p:cNvPr id="130" name="Google Shape;130;p6"/>
          <p:cNvSpPr/>
          <p:nvPr/>
        </p:nvSpPr>
        <p:spPr>
          <a:xfrm>
            <a:off x="6523023" y="4224669"/>
            <a:ext cx="5477540" cy="2069804"/>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800" b="0" i="0" u="none" strike="noStrike" cap="none">
                <a:solidFill>
                  <a:schemeClr val="dk1"/>
                </a:solidFill>
                <a:latin typeface="Times New Roman"/>
                <a:ea typeface="Times New Roman"/>
                <a:cs typeface="Times New Roman"/>
                <a:sym typeface="Times New Roman"/>
              </a:rPr>
              <a:t>Thi ghép nối</a:t>
            </a:r>
            <a:endParaRPr sz="4000" b="0" i="0" u="none" strike="noStrike" cap="none">
              <a:solidFill>
                <a:schemeClr val="dk1"/>
              </a:solidFill>
              <a:latin typeface="Times New Roman"/>
              <a:ea typeface="Times New Roman"/>
              <a:cs typeface="Times New Roman"/>
              <a:sym typeface="Times New Roman"/>
            </a:endParaRPr>
          </a:p>
        </p:txBody>
      </p:sp>
      <p:pic>
        <p:nvPicPr>
          <p:cNvPr id="131" name="Google Shape;131;p6"/>
          <p:cNvPicPr preferRelativeResize="0"/>
          <p:nvPr/>
        </p:nvPicPr>
        <p:blipFill rotWithShape="1">
          <a:blip r:embed="rId3">
            <a:alphaModFix/>
          </a:blip>
          <a:srcRect/>
          <a:stretch/>
        </p:blipFill>
        <p:spPr>
          <a:xfrm rot="5135494">
            <a:off x="7904420" y="2769049"/>
            <a:ext cx="1658679" cy="1658679"/>
          </a:xfrm>
          <a:prstGeom prst="rect">
            <a:avLst/>
          </a:prstGeom>
          <a:noFill/>
          <a:ln>
            <a:noFill/>
          </a:ln>
        </p:spPr>
      </p:pic>
      <p:pic>
        <p:nvPicPr>
          <p:cNvPr id="132" name="Google Shape;132;p6"/>
          <p:cNvPicPr preferRelativeResize="0"/>
          <p:nvPr/>
        </p:nvPicPr>
        <p:blipFill rotWithShape="1">
          <a:blip r:embed="rId4">
            <a:alphaModFix/>
          </a:blip>
          <a:srcRect/>
          <a:stretch/>
        </p:blipFill>
        <p:spPr>
          <a:xfrm>
            <a:off x="115186" y="1221126"/>
            <a:ext cx="5477540" cy="54775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500"/>
                                        <p:tgtEl>
                                          <p:spTgt spid="131"/>
                                        </p:tgtEl>
                                      </p:cBhvr>
                                    </p:animEffect>
                                  </p:childTnLst>
                                </p:cTn>
                              </p:par>
                              <p:par>
                                <p:cTn id="18" presetID="10" presetClass="entr" presetSubtype="0" fill="hold" nodeType="with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60"/>
          <p:cNvPicPr preferRelativeResize="0"/>
          <p:nvPr/>
        </p:nvPicPr>
        <p:blipFill rotWithShape="1">
          <a:blip r:embed="rId3">
            <a:alphaModFix/>
          </a:blip>
          <a:srcRect/>
          <a:stretch/>
        </p:blipFill>
        <p:spPr>
          <a:xfrm>
            <a:off x="-749299" y="-2879387"/>
            <a:ext cx="12788900" cy="10095674"/>
          </a:xfrm>
          <a:prstGeom prst="rect">
            <a:avLst/>
          </a:prstGeom>
          <a:noFill/>
          <a:ln>
            <a:noFill/>
          </a:ln>
        </p:spPr>
      </p:pic>
      <p:pic>
        <p:nvPicPr>
          <p:cNvPr id="1054" name="Google Shape;1054;p60" descr="图片包含 玩偶, 玩具, 室内, 天空&#10;&#10;已生成极高可信度的说明"/>
          <p:cNvPicPr preferRelativeResize="0"/>
          <p:nvPr/>
        </p:nvPicPr>
        <p:blipFill rotWithShape="1">
          <a:blip r:embed="rId4">
            <a:alphaModFix/>
          </a:blip>
          <a:srcRect/>
          <a:stretch/>
        </p:blipFill>
        <p:spPr>
          <a:xfrm rot="-650185">
            <a:off x="1825427" y="-429059"/>
            <a:ext cx="2988937" cy="2988937"/>
          </a:xfrm>
          <a:prstGeom prst="rect">
            <a:avLst/>
          </a:prstGeom>
          <a:noFill/>
          <a:ln>
            <a:noFill/>
          </a:ln>
        </p:spPr>
      </p:pic>
      <p:sp>
        <p:nvSpPr>
          <p:cNvPr id="1055" name="Google Shape;1055;p60"/>
          <p:cNvSpPr txBox="1"/>
          <p:nvPr/>
        </p:nvSpPr>
        <p:spPr>
          <a:xfrm>
            <a:off x="7508383" y="6375042"/>
            <a:ext cx="432730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Microsoft Yahei"/>
                <a:ea typeface="Microsoft Yahei"/>
                <a:cs typeface="Microsoft Yahei"/>
                <a:sym typeface="Microsoft Yahei"/>
              </a:rPr>
              <a:t>汇报人：千库网      汇报时间：201X年XX月</a:t>
            </a:r>
            <a:endParaRPr/>
          </a:p>
        </p:txBody>
      </p:sp>
      <p:sp>
        <p:nvSpPr>
          <p:cNvPr id="1056" name="Google Shape;1056;p60"/>
          <p:cNvSpPr txBox="1"/>
          <p:nvPr/>
        </p:nvSpPr>
        <p:spPr>
          <a:xfrm rot="-287924">
            <a:off x="1135432" y="1519760"/>
            <a:ext cx="9921135"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Hiện nay còn rất nhiều những hoàn cảnh éo le như em bé trong truyện. Hãy lấy ví dụ và cho biết xã hội ta đã có những tổ chức, hành động nào giúp đỡ cho các em có hoàn cảnh khó khăn? Bản thân em đã tham gia hoạt động nhân đạo nào chưa?</a:t>
            </a:r>
            <a:endParaRPr sz="4400">
              <a:solidFill>
                <a:schemeClr val="dk1"/>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fade">
                                      <p:cBhvr>
                                        <p:cTn id="7" dur="500"/>
                                        <p:tgtEl>
                                          <p:spTgt spid="1053"/>
                                        </p:tgtEl>
                                      </p:cBhvr>
                                    </p:animEffect>
                                  </p:childTnLst>
                                </p:cTn>
                              </p:par>
                              <p:par>
                                <p:cTn id="8" presetID="10" presetClass="entr" presetSubtype="0" fill="hold" nodeType="withEffect">
                                  <p:stCondLst>
                                    <p:cond delay="0"/>
                                  </p:stCondLst>
                                  <p:childTnLst>
                                    <p:set>
                                      <p:cBhvr>
                                        <p:cTn id="9" dur="1" fill="hold">
                                          <p:stCondLst>
                                            <p:cond delay="0"/>
                                          </p:stCondLst>
                                        </p:cTn>
                                        <p:tgtEl>
                                          <p:spTgt spid="1054"/>
                                        </p:tgtEl>
                                        <p:attrNameLst>
                                          <p:attrName>style.visibility</p:attrName>
                                        </p:attrNameLst>
                                      </p:cBhvr>
                                      <p:to>
                                        <p:strVal val="visible"/>
                                      </p:to>
                                    </p:set>
                                    <p:animEffect transition="in" filter="fade">
                                      <p:cBhvr>
                                        <p:cTn id="10" dur="500"/>
                                        <p:tgtEl>
                                          <p:spTgt spid="1054"/>
                                        </p:tgtEl>
                                      </p:cBhvr>
                                    </p:animEffect>
                                  </p:childTnLst>
                                </p:cTn>
                              </p:par>
                              <p:par>
                                <p:cTn id="11" presetID="10" presetClass="entr" presetSubtype="0" fill="hold" nodeType="withEffect">
                                  <p:stCondLst>
                                    <p:cond delay="0"/>
                                  </p:stCondLst>
                                  <p:childTnLst>
                                    <p:set>
                                      <p:cBhvr>
                                        <p:cTn id="12" dur="1" fill="hold">
                                          <p:stCondLst>
                                            <p:cond delay="0"/>
                                          </p:stCondLst>
                                        </p:cTn>
                                        <p:tgtEl>
                                          <p:spTgt spid="1055"/>
                                        </p:tgtEl>
                                        <p:attrNameLst>
                                          <p:attrName>style.visibility</p:attrName>
                                        </p:attrNameLst>
                                      </p:cBhvr>
                                      <p:to>
                                        <p:strVal val="visible"/>
                                      </p:to>
                                    </p:set>
                                    <p:animEffect transition="in" filter="fade">
                                      <p:cBhvr>
                                        <p:cTn id="13" dur="500"/>
                                        <p:tgtEl>
                                          <p:spTgt spid="10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56"/>
                                        </p:tgtEl>
                                        <p:attrNameLst>
                                          <p:attrName>style.visibility</p:attrName>
                                        </p:attrNameLst>
                                      </p:cBhvr>
                                      <p:to>
                                        <p:strVal val="visible"/>
                                      </p:to>
                                    </p:set>
                                    <p:animEffect transition="in" filter="fade">
                                      <p:cBhvr>
                                        <p:cTn id="18" dur="5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61" descr="Káº¿t quáº£ hÃ¬nh áº£nh cho buá»i thiá»n nguyá»n giÃºp cÃ¡c hoÃ n cáº£nh khÃ³ khÄ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63" name="Google Shape;1063;p61" descr="Chương trình “Mùa xuân của em” mang tết ấm cho trẻ em vùng cao"/>
          <p:cNvPicPr preferRelativeResize="0"/>
          <p:nvPr/>
        </p:nvPicPr>
        <p:blipFill rotWithShape="1">
          <a:blip r:embed="rId3">
            <a:alphaModFix/>
          </a:blip>
          <a:srcRect l="10232" t="25828" r="12836"/>
          <a:stretch/>
        </p:blipFill>
        <p:spPr>
          <a:xfrm>
            <a:off x="155575" y="160337"/>
            <a:ext cx="5778086" cy="3179211"/>
          </a:xfrm>
          <a:prstGeom prst="rect">
            <a:avLst/>
          </a:prstGeom>
          <a:noFill/>
          <a:ln>
            <a:noFill/>
          </a:ln>
        </p:spPr>
      </p:pic>
      <p:pic>
        <p:nvPicPr>
          <p:cNvPr id="1064" name="Google Shape;1064;p61" descr="THƯ CẢM ƠN (Chương trình DVN và Cộng Đồng - Chủ đề: Nâng bước chân em tới  trường)"/>
          <p:cNvPicPr preferRelativeResize="0"/>
          <p:nvPr/>
        </p:nvPicPr>
        <p:blipFill rotWithShape="1">
          <a:blip r:embed="rId4">
            <a:alphaModFix/>
          </a:blip>
          <a:srcRect/>
          <a:stretch/>
        </p:blipFill>
        <p:spPr>
          <a:xfrm>
            <a:off x="6091681" y="160336"/>
            <a:ext cx="5944743" cy="3179211"/>
          </a:xfrm>
          <a:prstGeom prst="rect">
            <a:avLst/>
          </a:prstGeom>
          <a:noFill/>
          <a:ln>
            <a:noFill/>
          </a:ln>
        </p:spPr>
      </p:pic>
      <p:pic>
        <p:nvPicPr>
          <p:cNvPr id="1065" name="Google Shape;1065;p61" descr="Những dấu ấn khó quên của chương trình Cặp lá yêu thương | VTV.VN"/>
          <p:cNvPicPr preferRelativeResize="0"/>
          <p:nvPr/>
        </p:nvPicPr>
        <p:blipFill rotWithShape="1">
          <a:blip r:embed="rId5">
            <a:alphaModFix/>
          </a:blip>
          <a:srcRect/>
          <a:stretch/>
        </p:blipFill>
        <p:spPr>
          <a:xfrm>
            <a:off x="155575" y="3518452"/>
            <a:ext cx="5778086" cy="3179211"/>
          </a:xfrm>
          <a:prstGeom prst="rect">
            <a:avLst/>
          </a:prstGeom>
          <a:noFill/>
          <a:ln>
            <a:noFill/>
          </a:ln>
        </p:spPr>
      </p:pic>
      <p:pic>
        <p:nvPicPr>
          <p:cNvPr id="1066" name="Google Shape;1066;p61" descr="Trên 22.000 tin nhắn ủng hộ “Trái tim cho em” | VTV.VN"/>
          <p:cNvPicPr preferRelativeResize="0"/>
          <p:nvPr/>
        </p:nvPicPr>
        <p:blipFill rotWithShape="1">
          <a:blip r:embed="rId6">
            <a:alphaModFix/>
          </a:blip>
          <a:srcRect l="11900" t="5742" r="12167" b="4583"/>
          <a:stretch/>
        </p:blipFill>
        <p:spPr>
          <a:xfrm>
            <a:off x="6091681" y="3518452"/>
            <a:ext cx="5944743" cy="3179211"/>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fade">
                                      <p:cBhvr>
                                        <p:cTn id="7" dur="500"/>
                                        <p:tgtEl>
                                          <p:spTgt spid="10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500"/>
                                        <p:tgtEl>
                                          <p:spTgt spid="10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5"/>
                                        </p:tgtEl>
                                        <p:attrNameLst>
                                          <p:attrName>style.visibility</p:attrName>
                                        </p:attrNameLst>
                                      </p:cBhvr>
                                      <p:to>
                                        <p:strVal val="visible"/>
                                      </p:to>
                                    </p:set>
                                    <p:animEffect transition="in" filter="fade">
                                      <p:cBhvr>
                                        <p:cTn id="17" dur="500"/>
                                        <p:tgtEl>
                                          <p:spTgt spid="10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6"/>
                                        </p:tgtEl>
                                        <p:attrNameLst>
                                          <p:attrName>style.visibility</p:attrName>
                                        </p:attrNameLst>
                                      </p:cBhvr>
                                      <p:to>
                                        <p:strVal val="visible"/>
                                      </p:to>
                                    </p:set>
                                    <p:animEffect transition="in" filter="fade">
                                      <p:cBhvr>
                                        <p:cTn id="22"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62"/>
          <p:cNvSpPr txBox="1"/>
          <p:nvPr/>
        </p:nvSpPr>
        <p:spPr>
          <a:xfrm>
            <a:off x="116189" y="2337005"/>
            <a:ext cx="11959621" cy="4088299"/>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15000"/>
              </a:lnSpc>
              <a:spcBef>
                <a:spcPts val="0"/>
              </a:spcBef>
              <a:spcAft>
                <a:spcPts val="0"/>
              </a:spcAft>
              <a:buClr>
                <a:schemeClr val="dk1"/>
              </a:buClr>
              <a:buSzPts val="3600"/>
              <a:buFont typeface="Noto Sans Symbols"/>
              <a:buChar char="⮚"/>
            </a:pPr>
            <a:r>
              <a:rPr lang="en-US" sz="3600">
                <a:solidFill>
                  <a:schemeClr val="dk1"/>
                </a:solidFill>
                <a:latin typeface="Times New Roman"/>
                <a:ea typeface="Times New Roman"/>
                <a:cs typeface="Times New Roman"/>
                <a:sym typeface="Times New Roman"/>
              </a:rPr>
              <a:t>1. Viết 1 bức thư ngắn gửi tác giả An-đéc-xen, nói lên suy nghĩ của em sau khi đọc xong truyện “Cô bé bán diêm”. </a:t>
            </a:r>
            <a:endParaRPr/>
          </a:p>
          <a:p>
            <a:pPr marL="457200" marR="0" lvl="0" indent="-457200" algn="just" rtl="0">
              <a:lnSpc>
                <a:spcPct val="115000"/>
              </a:lnSpc>
              <a:spcBef>
                <a:spcPts val="1000"/>
              </a:spcBef>
              <a:spcAft>
                <a:spcPts val="0"/>
              </a:spcAft>
              <a:buClr>
                <a:srgbClr val="0070C0"/>
              </a:buClr>
              <a:buSzPts val="3600"/>
              <a:buFont typeface="Noto Sans Symbols"/>
              <a:buChar char="⮚"/>
            </a:pPr>
            <a:r>
              <a:rPr lang="en-US" sz="3600">
                <a:solidFill>
                  <a:srgbClr val="0070C0"/>
                </a:solidFill>
                <a:latin typeface="Times New Roman"/>
                <a:ea typeface="Times New Roman"/>
                <a:cs typeface="Times New Roman"/>
                <a:sym typeface="Times New Roman"/>
              </a:rPr>
              <a:t>2. Tưởng tượng rằng em có mặt lúc cô bé đang bán diêm/ lúc cô bé chết, em sẽ nói gì? Làm gì? Viết một đoạn kịch ngắn diễn tả cảnh lúc đó.</a:t>
            </a:r>
            <a:endParaRPr sz="2800">
              <a:solidFill>
                <a:srgbClr val="0070C0"/>
              </a:solidFill>
              <a:latin typeface="Times New Roman"/>
              <a:ea typeface="Times New Roman"/>
              <a:cs typeface="Times New Roman"/>
              <a:sym typeface="Times New Roman"/>
            </a:endParaRPr>
          </a:p>
          <a:p>
            <a:pPr marL="457200" marR="0" lvl="0" indent="-457200" algn="l" rtl="0">
              <a:spcBef>
                <a:spcPts val="1000"/>
              </a:spcBef>
              <a:spcAft>
                <a:spcPts val="0"/>
              </a:spcAft>
              <a:buClr>
                <a:schemeClr val="dk1"/>
              </a:buClr>
              <a:buSzPts val="3600"/>
              <a:buFont typeface="Noto Sans Symbols"/>
              <a:buChar char="⮚"/>
            </a:pPr>
            <a:r>
              <a:rPr lang="en-US" sz="3600">
                <a:solidFill>
                  <a:schemeClr val="dk1"/>
                </a:solidFill>
                <a:latin typeface="Times New Roman"/>
                <a:ea typeface="Times New Roman"/>
                <a:cs typeface="Times New Roman"/>
                <a:sym typeface="Times New Roman"/>
              </a:rPr>
              <a:t>3. Viết 1 đoạn văn ngắn, thay đổi cái kết khác cho câu chuyện</a:t>
            </a:r>
            <a:endParaRPr sz="3600">
              <a:solidFill>
                <a:schemeClr val="dk1"/>
              </a:solidFill>
              <a:latin typeface="Times New Roman"/>
              <a:ea typeface="Times New Roman"/>
              <a:cs typeface="Times New Roman"/>
              <a:sym typeface="Times New Roman"/>
            </a:endParaRPr>
          </a:p>
        </p:txBody>
      </p:sp>
      <p:grpSp>
        <p:nvGrpSpPr>
          <p:cNvPr id="1073" name="Google Shape;1073;p62"/>
          <p:cNvGrpSpPr/>
          <p:nvPr/>
        </p:nvGrpSpPr>
        <p:grpSpPr>
          <a:xfrm>
            <a:off x="2902993" y="128378"/>
            <a:ext cx="6386013" cy="1789874"/>
            <a:chOff x="3883593" y="118439"/>
            <a:chExt cx="6386013" cy="1789874"/>
          </a:xfrm>
        </p:grpSpPr>
        <p:pic>
          <p:nvPicPr>
            <p:cNvPr id="1074" name="Google Shape;1074;p62"/>
            <p:cNvPicPr preferRelativeResize="0"/>
            <p:nvPr/>
          </p:nvPicPr>
          <p:blipFill rotWithShape="1">
            <a:blip r:embed="rId3">
              <a:alphaModFix/>
            </a:blip>
            <a:srcRect t="23912" b="38043"/>
            <a:stretch/>
          </p:blipFill>
          <p:spPr>
            <a:xfrm>
              <a:off x="3883593" y="118439"/>
              <a:ext cx="5846816" cy="1789874"/>
            </a:xfrm>
            <a:prstGeom prst="rect">
              <a:avLst/>
            </a:prstGeom>
            <a:noFill/>
            <a:ln>
              <a:noFill/>
            </a:ln>
          </p:spPr>
        </p:pic>
        <p:sp>
          <p:nvSpPr>
            <p:cNvPr id="1075" name="Google Shape;1075;p62"/>
            <p:cNvSpPr txBox="1"/>
            <p:nvPr/>
          </p:nvSpPr>
          <p:spPr>
            <a:xfrm>
              <a:off x="4171950" y="1088945"/>
              <a:ext cx="6097656" cy="613245"/>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a:solidFill>
                    <a:srgbClr val="FF0000"/>
                  </a:solidFill>
                  <a:latin typeface="Times New Roman"/>
                  <a:ea typeface="Times New Roman"/>
                  <a:cs typeface="Times New Roman"/>
                  <a:sym typeface="Times New Roman"/>
                </a:rPr>
                <a:t>BTVN: Chọn 1 trong 3 đề sau:</a:t>
              </a:r>
              <a:endParaRPr sz="2400" b="1">
                <a:solidFill>
                  <a:srgbClr val="FF000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fade">
                                      <p:cBhvr>
                                        <p:cTn id="7" dur="500"/>
                                        <p:tgtEl>
                                          <p:spTgt spid="10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2"/>
                                        </p:tgtEl>
                                        <p:attrNameLst>
                                          <p:attrName>style.visibility</p:attrName>
                                        </p:attrNameLst>
                                      </p:cBhvr>
                                      <p:to>
                                        <p:strVal val="visible"/>
                                      </p:to>
                                    </p:set>
                                    <p:animEffect transition="in" filter="fade">
                                      <p:cBhvr>
                                        <p:cTn id="12"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6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2" name="Google Shape;1082;p63" descr="SÃ¡ch - Truyá»n cá» tÃ­ch tháº¿ giá»i hay nháº¥t - CÃ´ bÃ© bÃ¡n diÃªm | Shopee ..."/>
          <p:cNvPicPr preferRelativeResize="0"/>
          <p:nvPr/>
        </p:nvPicPr>
        <p:blipFill rotWithShape="1">
          <a:blip r:embed="rId3">
            <a:alphaModFix/>
          </a:blip>
          <a:srcRect l="7324" t="28030" r="34645" b="11212"/>
          <a:stretch/>
        </p:blipFill>
        <p:spPr>
          <a:xfrm>
            <a:off x="426029" y="332509"/>
            <a:ext cx="3106364" cy="3252355"/>
          </a:xfrm>
          <a:prstGeom prst="rect">
            <a:avLst/>
          </a:prstGeom>
          <a:noFill/>
          <a:ln>
            <a:noFill/>
          </a:ln>
        </p:spPr>
      </p:pic>
      <p:sp>
        <p:nvSpPr>
          <p:cNvPr id="1083" name="Google Shape;1083;p63"/>
          <p:cNvSpPr/>
          <p:nvPr/>
        </p:nvSpPr>
        <p:spPr>
          <a:xfrm>
            <a:off x="426029" y="3803073"/>
            <a:ext cx="3106364" cy="2763982"/>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Số phận bất hạnh của cô bé bán diêm (Cô bé bán diêm – An-đéc-xen)</a:t>
            </a:r>
            <a:endParaRPr/>
          </a:p>
        </p:txBody>
      </p:sp>
      <p:sp>
        <p:nvSpPr>
          <p:cNvPr id="1084" name="Google Shape;1084;p63"/>
          <p:cNvSpPr txBox="1"/>
          <p:nvPr/>
        </p:nvSpPr>
        <p:spPr>
          <a:xfrm>
            <a:off x="4042062" y="13623"/>
            <a:ext cx="815686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Ở đất nước Đan Mạch xa xôi</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Có cô bé bán diêm nghèo bất hạnh</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Mẹ không còn, sống cùng cha ghẻ lạnh</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Lấy rượu làm vui, quên mất đứa con thơ.</a:t>
            </a:r>
            <a:endParaRPr sz="2400" i="1">
              <a:solidFill>
                <a:schemeClr val="dk1"/>
              </a:solidFill>
              <a:latin typeface="Times New Roman"/>
              <a:ea typeface="Times New Roman"/>
              <a:cs typeface="Times New Roman"/>
              <a:sym typeface="Times New Roman"/>
            </a:endParaRPr>
          </a:p>
        </p:txBody>
      </p:sp>
      <p:sp>
        <p:nvSpPr>
          <p:cNvPr id="1085" name="Google Shape;1085;p63"/>
          <p:cNvSpPr txBox="1"/>
          <p:nvPr/>
        </p:nvSpPr>
        <p:spPr>
          <a:xfrm>
            <a:off x="4765962" y="1776211"/>
            <a:ext cx="815686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Đêm Nô-en lạnh lẽo những con đường</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Em bé vẫn đầu trần, lang thang không bến đậu</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Từng cánh cổng, bức tường và lòng người câm lặng</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Em nép mình 1 góc nhỏ … cô đơn</a:t>
            </a:r>
            <a:endParaRPr sz="2400" i="1">
              <a:solidFill>
                <a:schemeClr val="dk1"/>
              </a:solidFill>
              <a:latin typeface="Times New Roman"/>
              <a:ea typeface="Times New Roman"/>
              <a:cs typeface="Times New Roman"/>
              <a:sym typeface="Times New Roman"/>
            </a:endParaRPr>
          </a:p>
        </p:txBody>
      </p:sp>
      <p:sp>
        <p:nvSpPr>
          <p:cNvPr id="1086" name="Google Shape;1086;p63"/>
          <p:cNvSpPr txBox="1"/>
          <p:nvPr/>
        </p:nvSpPr>
        <p:spPr>
          <a:xfrm>
            <a:off x="4042062" y="3538799"/>
            <a:ext cx="815686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Trong đêm đông giá rét bơ vơ</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Em nhớ tới người bà hiền hậu</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Người đã cho em một thời thơ ấu</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Êm đềm, hạnh phúc, được yêu thương</a:t>
            </a:r>
            <a:endParaRPr sz="2400">
              <a:solidFill>
                <a:schemeClr val="dk1"/>
              </a:solidFill>
              <a:latin typeface="Times New Roman"/>
              <a:ea typeface="Times New Roman"/>
              <a:cs typeface="Times New Roman"/>
              <a:sym typeface="Times New Roman"/>
            </a:endParaRPr>
          </a:p>
        </p:txBody>
      </p:sp>
      <p:sp>
        <p:nvSpPr>
          <p:cNvPr id="1087" name="Google Shape;1087;p63"/>
          <p:cNvSpPr txBox="1"/>
          <p:nvPr/>
        </p:nvSpPr>
        <p:spPr>
          <a:xfrm>
            <a:off x="4765962" y="5301387"/>
            <a:ext cx="815686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Sáng hôm sau con phố sáng tưng bừng</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Tiếng cười nói xôn xao mừng năm mới</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Người ta thấy em bên góc đường trơ trọi</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Xung quanh em còn lại những tàn diêm.</a:t>
            </a:r>
            <a:endParaRPr/>
          </a:p>
        </p:txBody>
      </p:sp>
      <p:pic>
        <p:nvPicPr>
          <p:cNvPr id="1088" name="Google Shape;1088;p63"/>
          <p:cNvPicPr preferRelativeResize="0"/>
          <p:nvPr/>
        </p:nvPicPr>
        <p:blipFill rotWithShape="1">
          <a:blip r:embed="rId4">
            <a:alphaModFix/>
          </a:blip>
          <a:srcRect l="32303" t="27463" r="26009" b="25149"/>
          <a:stretch/>
        </p:blipFill>
        <p:spPr>
          <a:xfrm>
            <a:off x="10177272" y="332509"/>
            <a:ext cx="1211165" cy="1376795"/>
          </a:xfrm>
          <a:prstGeom prst="rect">
            <a:avLst/>
          </a:prstGeom>
          <a:noFill/>
          <a:ln>
            <a:noFill/>
          </a:ln>
        </p:spPr>
      </p:pic>
      <p:pic>
        <p:nvPicPr>
          <p:cNvPr id="1089" name="Google Shape;1089;p63"/>
          <p:cNvPicPr preferRelativeResize="0"/>
          <p:nvPr/>
        </p:nvPicPr>
        <p:blipFill rotWithShape="1">
          <a:blip r:embed="rId5">
            <a:alphaModFix/>
          </a:blip>
          <a:srcRect/>
          <a:stretch/>
        </p:blipFill>
        <p:spPr>
          <a:xfrm>
            <a:off x="9733076" y="3182935"/>
            <a:ext cx="1925524" cy="1925524"/>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4"/>
                                        </p:tgtEl>
                                        <p:attrNameLst>
                                          <p:attrName>style.visibility</p:attrName>
                                        </p:attrNameLst>
                                      </p:cBhvr>
                                      <p:to>
                                        <p:strVal val="visible"/>
                                      </p:to>
                                    </p:set>
                                    <p:animEffect transition="in" filter="fade">
                                      <p:cBhvr>
                                        <p:cTn id="7" dur="1000"/>
                                        <p:tgtEl>
                                          <p:spTgt spid="1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
                                        </p:tgtEl>
                                        <p:attrNameLst>
                                          <p:attrName>style.visibility</p:attrName>
                                        </p:attrNameLst>
                                      </p:cBhvr>
                                      <p:to>
                                        <p:strVal val="visible"/>
                                      </p:to>
                                    </p:set>
                                    <p:animEffect transition="in" filter="fade">
                                      <p:cBhvr>
                                        <p:cTn id="12" dur="1000"/>
                                        <p:tgtEl>
                                          <p:spTgt spid="10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6"/>
                                        </p:tgtEl>
                                        <p:attrNameLst>
                                          <p:attrName>style.visibility</p:attrName>
                                        </p:attrNameLst>
                                      </p:cBhvr>
                                      <p:to>
                                        <p:strVal val="visible"/>
                                      </p:to>
                                    </p:set>
                                    <p:animEffect transition="in" filter="fade">
                                      <p:cBhvr>
                                        <p:cTn id="17" dur="1000"/>
                                        <p:tgtEl>
                                          <p:spTgt spid="10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7"/>
                                        </p:tgtEl>
                                        <p:attrNameLst>
                                          <p:attrName>style.visibility</p:attrName>
                                        </p:attrNameLst>
                                      </p:cBhvr>
                                      <p:to>
                                        <p:strVal val="visible"/>
                                      </p:to>
                                    </p:set>
                                    <p:animEffect transition="in" filter="fade">
                                      <p:cBhvr>
                                        <p:cTn id="22" dur="1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4" name="Google Shape;1094;p64" descr="Cover"/>
          <p:cNvPicPr preferRelativeResize="0"/>
          <p:nvPr/>
        </p:nvPicPr>
        <p:blipFill rotWithShape="1">
          <a:blip r:embed="rId3">
            <a:alphaModFix/>
          </a:blip>
          <a:srcRect/>
          <a:stretch/>
        </p:blipFill>
        <p:spPr>
          <a:xfrm>
            <a:off x="422619" y="5532120"/>
            <a:ext cx="3733469" cy="1371600"/>
          </a:xfrm>
          <a:prstGeom prst="rect">
            <a:avLst/>
          </a:prstGeom>
          <a:noFill/>
          <a:ln>
            <a:noFill/>
          </a:ln>
        </p:spPr>
      </p:pic>
      <p:pic>
        <p:nvPicPr>
          <p:cNvPr id="1095" name="Google Shape;1095;p64" descr="Cover"/>
          <p:cNvPicPr preferRelativeResize="0"/>
          <p:nvPr/>
        </p:nvPicPr>
        <p:blipFill rotWithShape="1">
          <a:blip r:embed="rId4">
            <a:alphaModFix/>
          </a:blip>
          <a:srcRect/>
          <a:stretch/>
        </p:blipFill>
        <p:spPr>
          <a:xfrm>
            <a:off x="73795" y="4709160"/>
            <a:ext cx="4194689" cy="1034416"/>
          </a:xfrm>
          <a:prstGeom prst="rect">
            <a:avLst/>
          </a:prstGeom>
          <a:noFill/>
          <a:ln>
            <a:noFill/>
          </a:ln>
        </p:spPr>
      </p:pic>
      <p:pic>
        <p:nvPicPr>
          <p:cNvPr id="1096" name="Google Shape;1096;p64" descr="Cover"/>
          <p:cNvPicPr preferRelativeResize="0"/>
          <p:nvPr/>
        </p:nvPicPr>
        <p:blipFill rotWithShape="1">
          <a:blip r:embed="rId5">
            <a:alphaModFix/>
          </a:blip>
          <a:srcRect/>
          <a:stretch/>
        </p:blipFill>
        <p:spPr>
          <a:xfrm>
            <a:off x="4057027" y="3448601"/>
            <a:ext cx="2570601" cy="2649377"/>
          </a:xfrm>
          <a:prstGeom prst="rect">
            <a:avLst/>
          </a:prstGeom>
          <a:noFill/>
          <a:ln>
            <a:noFill/>
          </a:ln>
        </p:spPr>
      </p:pic>
      <p:pic>
        <p:nvPicPr>
          <p:cNvPr id="1097" name="Google Shape;1097;p64" descr="Cover"/>
          <p:cNvPicPr preferRelativeResize="0"/>
          <p:nvPr/>
        </p:nvPicPr>
        <p:blipFill rotWithShape="1">
          <a:blip r:embed="rId6">
            <a:alphaModFix/>
          </a:blip>
          <a:srcRect/>
          <a:stretch/>
        </p:blipFill>
        <p:spPr>
          <a:xfrm>
            <a:off x="57175" y="1316356"/>
            <a:ext cx="4472294" cy="2945130"/>
          </a:xfrm>
          <a:prstGeom prst="rect">
            <a:avLst/>
          </a:prstGeom>
          <a:noFill/>
          <a:ln>
            <a:noFill/>
          </a:ln>
        </p:spPr>
      </p:pic>
      <p:pic>
        <p:nvPicPr>
          <p:cNvPr id="1098" name="Google Shape;1098;p64" descr="Cover"/>
          <p:cNvPicPr preferRelativeResize="0"/>
          <p:nvPr/>
        </p:nvPicPr>
        <p:blipFill rotWithShape="1">
          <a:blip r:embed="rId7">
            <a:alphaModFix/>
          </a:blip>
          <a:srcRect/>
          <a:stretch/>
        </p:blipFill>
        <p:spPr>
          <a:xfrm>
            <a:off x="86434" y="1377316"/>
            <a:ext cx="4437320" cy="1777364"/>
          </a:xfrm>
          <a:prstGeom prst="rect">
            <a:avLst/>
          </a:prstGeom>
          <a:noFill/>
          <a:ln>
            <a:noFill/>
          </a:ln>
        </p:spPr>
      </p:pic>
      <p:pic>
        <p:nvPicPr>
          <p:cNvPr id="1099" name="Google Shape;1099;p64" descr="Cover"/>
          <p:cNvPicPr preferRelativeResize="0"/>
          <p:nvPr/>
        </p:nvPicPr>
        <p:blipFill rotWithShape="1">
          <a:blip r:embed="rId8">
            <a:alphaModFix/>
          </a:blip>
          <a:srcRect/>
          <a:stretch/>
        </p:blipFill>
        <p:spPr>
          <a:xfrm>
            <a:off x="269545" y="960120"/>
            <a:ext cx="4242779" cy="1087756"/>
          </a:xfrm>
          <a:prstGeom prst="rect">
            <a:avLst/>
          </a:prstGeom>
          <a:noFill/>
          <a:ln>
            <a:noFill/>
          </a:ln>
        </p:spPr>
      </p:pic>
      <p:pic>
        <p:nvPicPr>
          <p:cNvPr id="1100" name="Google Shape;1100;p64" descr="Cover"/>
          <p:cNvPicPr preferRelativeResize="0"/>
          <p:nvPr/>
        </p:nvPicPr>
        <p:blipFill rotWithShape="1">
          <a:blip r:embed="rId9">
            <a:alphaModFix/>
          </a:blip>
          <a:srcRect/>
          <a:stretch/>
        </p:blipFill>
        <p:spPr>
          <a:xfrm>
            <a:off x="269545" y="25718"/>
            <a:ext cx="4437320" cy="1497330"/>
          </a:xfrm>
          <a:prstGeom prst="rect">
            <a:avLst/>
          </a:prstGeom>
          <a:noFill/>
          <a:ln>
            <a:noFill/>
          </a:ln>
        </p:spPr>
      </p:pic>
      <p:pic>
        <p:nvPicPr>
          <p:cNvPr id="1101" name="Google Shape;1101;p64" descr="Cover"/>
          <p:cNvPicPr preferRelativeResize="0"/>
          <p:nvPr/>
        </p:nvPicPr>
        <p:blipFill rotWithShape="1">
          <a:blip r:embed="rId10">
            <a:alphaModFix/>
          </a:blip>
          <a:srcRect/>
          <a:stretch/>
        </p:blipFill>
        <p:spPr>
          <a:xfrm>
            <a:off x="4380517" y="1046248"/>
            <a:ext cx="2335529" cy="3340565"/>
          </a:xfrm>
          <a:prstGeom prst="rect">
            <a:avLst/>
          </a:prstGeom>
          <a:noFill/>
          <a:ln>
            <a:noFill/>
          </a:ln>
        </p:spPr>
      </p:pic>
      <p:pic>
        <p:nvPicPr>
          <p:cNvPr id="1102" name="Google Shape;1102;p64" descr="Cover"/>
          <p:cNvPicPr preferRelativeResize="0"/>
          <p:nvPr/>
        </p:nvPicPr>
        <p:blipFill rotWithShape="1">
          <a:blip r:embed="rId11">
            <a:alphaModFix/>
          </a:blip>
          <a:srcRect/>
          <a:stretch/>
        </p:blipFill>
        <p:spPr>
          <a:xfrm>
            <a:off x="5638800" y="5532120"/>
            <a:ext cx="2954656" cy="1415416"/>
          </a:xfrm>
          <a:prstGeom prst="rect">
            <a:avLst/>
          </a:prstGeom>
          <a:noFill/>
          <a:ln>
            <a:noFill/>
          </a:ln>
        </p:spPr>
      </p:pic>
      <p:pic>
        <p:nvPicPr>
          <p:cNvPr id="1103" name="Google Shape;1103;p64" descr="Cover"/>
          <p:cNvPicPr preferRelativeResize="0"/>
          <p:nvPr/>
        </p:nvPicPr>
        <p:blipFill rotWithShape="1">
          <a:blip r:embed="rId12">
            <a:alphaModFix/>
          </a:blip>
          <a:srcRect/>
          <a:stretch/>
        </p:blipFill>
        <p:spPr>
          <a:xfrm>
            <a:off x="8317230" y="5532120"/>
            <a:ext cx="3827959" cy="1042036"/>
          </a:xfrm>
          <a:prstGeom prst="rect">
            <a:avLst/>
          </a:prstGeom>
          <a:noFill/>
          <a:ln>
            <a:noFill/>
          </a:ln>
        </p:spPr>
      </p:pic>
      <p:pic>
        <p:nvPicPr>
          <p:cNvPr id="1104" name="Google Shape;1104;p64" descr="Cover"/>
          <p:cNvPicPr preferRelativeResize="0"/>
          <p:nvPr/>
        </p:nvPicPr>
        <p:blipFill rotWithShape="1">
          <a:blip r:embed="rId13">
            <a:alphaModFix/>
          </a:blip>
          <a:srcRect/>
          <a:stretch/>
        </p:blipFill>
        <p:spPr>
          <a:xfrm>
            <a:off x="8183880" y="4526280"/>
            <a:ext cx="3890639" cy="1217296"/>
          </a:xfrm>
          <a:prstGeom prst="rect">
            <a:avLst/>
          </a:prstGeom>
          <a:noFill/>
          <a:ln>
            <a:noFill/>
          </a:ln>
        </p:spPr>
      </p:pic>
      <p:pic>
        <p:nvPicPr>
          <p:cNvPr id="1105" name="Google Shape;1105;p64" descr="Cover"/>
          <p:cNvPicPr preferRelativeResize="0"/>
          <p:nvPr/>
        </p:nvPicPr>
        <p:blipFill rotWithShape="1">
          <a:blip r:embed="rId14">
            <a:alphaModFix/>
          </a:blip>
          <a:srcRect/>
          <a:stretch/>
        </p:blipFill>
        <p:spPr>
          <a:xfrm>
            <a:off x="8142041" y="3376613"/>
            <a:ext cx="3868253" cy="2299334"/>
          </a:xfrm>
          <a:prstGeom prst="rect">
            <a:avLst/>
          </a:prstGeom>
          <a:noFill/>
          <a:ln>
            <a:noFill/>
          </a:ln>
        </p:spPr>
      </p:pic>
      <p:pic>
        <p:nvPicPr>
          <p:cNvPr id="1106" name="Google Shape;1106;p64" descr="Cover"/>
          <p:cNvPicPr preferRelativeResize="0"/>
          <p:nvPr/>
        </p:nvPicPr>
        <p:blipFill rotWithShape="1">
          <a:blip r:embed="rId15">
            <a:alphaModFix/>
          </a:blip>
          <a:srcRect/>
          <a:stretch/>
        </p:blipFill>
        <p:spPr>
          <a:xfrm>
            <a:off x="5707301" y="3196994"/>
            <a:ext cx="2766139" cy="2719937"/>
          </a:xfrm>
          <a:prstGeom prst="rect">
            <a:avLst/>
          </a:prstGeom>
          <a:noFill/>
          <a:ln>
            <a:noFill/>
          </a:ln>
        </p:spPr>
      </p:pic>
      <p:pic>
        <p:nvPicPr>
          <p:cNvPr id="1107" name="Google Shape;1107;p64" descr="Cover"/>
          <p:cNvPicPr preferRelativeResize="0"/>
          <p:nvPr/>
        </p:nvPicPr>
        <p:blipFill rotWithShape="1">
          <a:blip r:embed="rId16">
            <a:alphaModFix/>
          </a:blip>
          <a:srcRect/>
          <a:stretch/>
        </p:blipFill>
        <p:spPr>
          <a:xfrm>
            <a:off x="8131472" y="1975486"/>
            <a:ext cx="3964477" cy="1087754"/>
          </a:xfrm>
          <a:prstGeom prst="rect">
            <a:avLst/>
          </a:prstGeom>
          <a:noFill/>
          <a:ln>
            <a:noFill/>
          </a:ln>
        </p:spPr>
      </p:pic>
      <p:pic>
        <p:nvPicPr>
          <p:cNvPr id="1108" name="Google Shape;1108;p64" descr="Cover"/>
          <p:cNvPicPr preferRelativeResize="0"/>
          <p:nvPr/>
        </p:nvPicPr>
        <p:blipFill rotWithShape="1">
          <a:blip r:embed="rId17">
            <a:alphaModFix/>
          </a:blip>
          <a:srcRect/>
          <a:stretch/>
        </p:blipFill>
        <p:spPr>
          <a:xfrm>
            <a:off x="7980977" y="918210"/>
            <a:ext cx="3842428" cy="1240156"/>
          </a:xfrm>
          <a:prstGeom prst="rect">
            <a:avLst/>
          </a:prstGeom>
          <a:noFill/>
          <a:ln>
            <a:noFill/>
          </a:ln>
        </p:spPr>
      </p:pic>
      <p:pic>
        <p:nvPicPr>
          <p:cNvPr id="1109" name="Google Shape;1109;p64" descr="Cover"/>
          <p:cNvPicPr preferRelativeResize="0"/>
          <p:nvPr/>
        </p:nvPicPr>
        <p:blipFill rotWithShape="1">
          <a:blip r:embed="rId18">
            <a:alphaModFix/>
          </a:blip>
          <a:srcRect/>
          <a:stretch/>
        </p:blipFill>
        <p:spPr>
          <a:xfrm>
            <a:off x="7927637" y="55246"/>
            <a:ext cx="3208198" cy="2095500"/>
          </a:xfrm>
          <a:prstGeom prst="rect">
            <a:avLst/>
          </a:prstGeom>
          <a:noFill/>
          <a:ln>
            <a:noFill/>
          </a:ln>
        </p:spPr>
      </p:pic>
      <p:pic>
        <p:nvPicPr>
          <p:cNvPr id="1110" name="Google Shape;1110;p64" descr="Cover"/>
          <p:cNvPicPr preferRelativeResize="0"/>
          <p:nvPr/>
        </p:nvPicPr>
        <p:blipFill rotWithShape="1">
          <a:blip r:embed="rId19">
            <a:alphaModFix/>
          </a:blip>
          <a:srcRect/>
          <a:stretch/>
        </p:blipFill>
        <p:spPr>
          <a:xfrm>
            <a:off x="6004560" y="1600201"/>
            <a:ext cx="2215516" cy="2686050"/>
          </a:xfrm>
          <a:prstGeom prst="rect">
            <a:avLst/>
          </a:prstGeom>
          <a:noFill/>
          <a:ln>
            <a:noFill/>
          </a:ln>
        </p:spPr>
      </p:pic>
      <p:pic>
        <p:nvPicPr>
          <p:cNvPr id="1111" name="Google Shape;1111;p64" descr="Cover"/>
          <p:cNvPicPr preferRelativeResize="0"/>
          <p:nvPr/>
        </p:nvPicPr>
        <p:blipFill rotWithShape="1">
          <a:blip r:embed="rId20">
            <a:alphaModFix/>
          </a:blip>
          <a:srcRect/>
          <a:stretch/>
        </p:blipFill>
        <p:spPr>
          <a:xfrm>
            <a:off x="4907280" y="2971801"/>
            <a:ext cx="2377440" cy="1588770"/>
          </a:xfrm>
          <a:prstGeom prst="rect">
            <a:avLst/>
          </a:prstGeom>
          <a:noFill/>
          <a:ln>
            <a:noFill/>
          </a:ln>
        </p:spPr>
      </p:pic>
      <p:pic>
        <p:nvPicPr>
          <p:cNvPr id="1112" name="Google Shape;1112;p64" descr="Kết quả hình ảnh cho andersen"/>
          <p:cNvPicPr preferRelativeResize="0"/>
          <p:nvPr/>
        </p:nvPicPr>
        <p:blipFill rotWithShape="1">
          <a:blip r:embed="rId21">
            <a:alphaModFix/>
          </a:blip>
          <a:srcRect/>
          <a:stretch/>
        </p:blipFill>
        <p:spPr>
          <a:xfrm>
            <a:off x="6555574" y="56197"/>
            <a:ext cx="1383030" cy="156591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113" name="Google Shape;1113;p64" descr="Kết quả hình ảnh cho andersen, cô bé bán diêm"/>
          <p:cNvPicPr preferRelativeResize="0"/>
          <p:nvPr/>
        </p:nvPicPr>
        <p:blipFill rotWithShape="1">
          <a:blip r:embed="rId22">
            <a:alphaModFix/>
          </a:blip>
          <a:srcRect/>
          <a:stretch/>
        </p:blipFill>
        <p:spPr>
          <a:xfrm>
            <a:off x="7193282" y="3520441"/>
            <a:ext cx="1185018" cy="168035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114" name="Google Shape;1114;p64" descr="Kết quả hình ảnh cho andersen, cô bé bán diêm"/>
          <p:cNvPicPr preferRelativeResize="0"/>
          <p:nvPr/>
        </p:nvPicPr>
        <p:blipFill rotWithShape="1">
          <a:blip r:embed="rId23">
            <a:alphaModFix/>
          </a:blip>
          <a:srcRect l="17471" r="21486"/>
          <a:stretch/>
        </p:blipFill>
        <p:spPr>
          <a:xfrm>
            <a:off x="4502921" y="1924185"/>
            <a:ext cx="1235023" cy="1139056"/>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1"/>
                                        </p:tgtEl>
                                        <p:attrNameLst>
                                          <p:attrName>style.visibility</p:attrName>
                                        </p:attrNameLst>
                                      </p:cBhvr>
                                      <p:to>
                                        <p:strVal val="visible"/>
                                      </p:to>
                                    </p:set>
                                    <p:animEffect transition="in" filter="fade">
                                      <p:cBhvr>
                                        <p:cTn id="7" dur="500"/>
                                        <p:tgtEl>
                                          <p:spTgt spid="1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0"/>
                                        </p:tgtEl>
                                        <p:attrNameLst>
                                          <p:attrName>style.visibility</p:attrName>
                                        </p:attrNameLst>
                                      </p:cBhvr>
                                      <p:to>
                                        <p:strVal val="visible"/>
                                      </p:to>
                                    </p:set>
                                    <p:animEffect transition="in" filter="fade">
                                      <p:cBhvr>
                                        <p:cTn id="12" dur="500"/>
                                        <p:tgtEl>
                                          <p:spTgt spid="1110"/>
                                        </p:tgtEl>
                                      </p:cBhvr>
                                    </p:animEffect>
                                  </p:childTnLst>
                                </p:cTn>
                              </p:par>
                              <p:par>
                                <p:cTn id="13" presetID="10" presetClass="entr" presetSubtype="0" fill="hold" nodeType="withEffect">
                                  <p:stCondLst>
                                    <p:cond delay="0"/>
                                  </p:stCondLst>
                                  <p:childTnLst>
                                    <p:set>
                                      <p:cBhvr>
                                        <p:cTn id="14" dur="1" fill="hold">
                                          <p:stCondLst>
                                            <p:cond delay="0"/>
                                          </p:stCondLst>
                                        </p:cTn>
                                        <p:tgtEl>
                                          <p:spTgt spid="1112"/>
                                        </p:tgtEl>
                                        <p:attrNameLst>
                                          <p:attrName>style.visibility</p:attrName>
                                        </p:attrNameLst>
                                      </p:cBhvr>
                                      <p:to>
                                        <p:strVal val="visible"/>
                                      </p:to>
                                    </p:set>
                                    <p:animEffect transition="in" filter="fade">
                                      <p:cBhvr>
                                        <p:cTn id="15" dur="500"/>
                                        <p:tgtEl>
                                          <p:spTgt spid="1112"/>
                                        </p:tgtEl>
                                      </p:cBhvr>
                                    </p:animEffect>
                                  </p:childTnLst>
                                </p:cTn>
                              </p:par>
                              <p:par>
                                <p:cTn id="16" presetID="10" presetClass="entr" presetSubtype="0" fill="hold" nodeType="withEffect">
                                  <p:stCondLst>
                                    <p:cond delay="0"/>
                                  </p:stCondLst>
                                  <p:childTnLst>
                                    <p:set>
                                      <p:cBhvr>
                                        <p:cTn id="17" dur="1" fill="hold">
                                          <p:stCondLst>
                                            <p:cond delay="0"/>
                                          </p:stCondLst>
                                        </p:cTn>
                                        <p:tgtEl>
                                          <p:spTgt spid="1112"/>
                                        </p:tgtEl>
                                        <p:attrNameLst>
                                          <p:attrName>style.visibility</p:attrName>
                                        </p:attrNameLst>
                                      </p:cBhvr>
                                      <p:to>
                                        <p:strVal val="visible"/>
                                      </p:to>
                                    </p:set>
                                    <p:animEffect transition="in" filter="fade">
                                      <p:cBhvr>
                                        <p:cTn id="18" dur="2000"/>
                                        <p:tgtEl>
                                          <p:spTgt spid="111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09"/>
                                        </p:tgtEl>
                                        <p:attrNameLst>
                                          <p:attrName>style.visibility</p:attrName>
                                        </p:attrNameLst>
                                      </p:cBhvr>
                                      <p:to>
                                        <p:strVal val="visible"/>
                                      </p:to>
                                    </p:set>
                                    <p:animEffect transition="in" filter="fade">
                                      <p:cBhvr>
                                        <p:cTn id="22" dur="500"/>
                                        <p:tgtEl>
                                          <p:spTgt spid="1109"/>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108"/>
                                        </p:tgtEl>
                                        <p:attrNameLst>
                                          <p:attrName>style.visibility</p:attrName>
                                        </p:attrNameLst>
                                      </p:cBhvr>
                                      <p:to>
                                        <p:strVal val="visible"/>
                                      </p:to>
                                    </p:set>
                                    <p:animEffect transition="in" filter="fade">
                                      <p:cBhvr>
                                        <p:cTn id="26" dur="500"/>
                                        <p:tgtEl>
                                          <p:spTgt spid="1108"/>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107"/>
                                        </p:tgtEl>
                                        <p:attrNameLst>
                                          <p:attrName>style.visibility</p:attrName>
                                        </p:attrNameLst>
                                      </p:cBhvr>
                                      <p:to>
                                        <p:strVal val="visible"/>
                                      </p:to>
                                    </p:set>
                                    <p:animEffect transition="in" filter="fade">
                                      <p:cBhvr>
                                        <p:cTn id="30" dur="500"/>
                                        <p:tgtEl>
                                          <p:spTgt spid="1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6"/>
                                        </p:tgtEl>
                                        <p:attrNameLst>
                                          <p:attrName>style.visibility</p:attrName>
                                        </p:attrNameLst>
                                      </p:cBhvr>
                                      <p:to>
                                        <p:strVal val="visible"/>
                                      </p:to>
                                    </p:set>
                                    <p:animEffect transition="in" filter="fade">
                                      <p:cBhvr>
                                        <p:cTn id="35" dur="500"/>
                                        <p:tgtEl>
                                          <p:spTgt spid="1106"/>
                                        </p:tgtEl>
                                      </p:cBhvr>
                                    </p:animEffect>
                                  </p:childTnLst>
                                </p:cTn>
                              </p:par>
                              <p:par>
                                <p:cTn id="36" presetID="10" presetClass="entr" presetSubtype="0" fill="hold" nodeType="withEffect">
                                  <p:stCondLst>
                                    <p:cond delay="0"/>
                                  </p:stCondLst>
                                  <p:childTnLst>
                                    <p:set>
                                      <p:cBhvr>
                                        <p:cTn id="37" dur="1" fill="hold">
                                          <p:stCondLst>
                                            <p:cond delay="0"/>
                                          </p:stCondLst>
                                        </p:cTn>
                                        <p:tgtEl>
                                          <p:spTgt spid="1113"/>
                                        </p:tgtEl>
                                        <p:attrNameLst>
                                          <p:attrName>style.visibility</p:attrName>
                                        </p:attrNameLst>
                                      </p:cBhvr>
                                      <p:to>
                                        <p:strVal val="visible"/>
                                      </p:to>
                                    </p:set>
                                    <p:animEffect transition="in" filter="fade">
                                      <p:cBhvr>
                                        <p:cTn id="38" dur="500"/>
                                        <p:tgtEl>
                                          <p:spTgt spid="111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105"/>
                                        </p:tgtEl>
                                        <p:attrNameLst>
                                          <p:attrName>style.visibility</p:attrName>
                                        </p:attrNameLst>
                                      </p:cBhvr>
                                      <p:to>
                                        <p:strVal val="visible"/>
                                      </p:to>
                                    </p:set>
                                    <p:animEffect transition="in" filter="fade">
                                      <p:cBhvr>
                                        <p:cTn id="42" dur="500"/>
                                        <p:tgtEl>
                                          <p:spTgt spid="1105"/>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104"/>
                                        </p:tgtEl>
                                        <p:attrNameLst>
                                          <p:attrName>style.visibility</p:attrName>
                                        </p:attrNameLst>
                                      </p:cBhvr>
                                      <p:to>
                                        <p:strVal val="visible"/>
                                      </p:to>
                                    </p:set>
                                    <p:animEffect transition="in" filter="fade">
                                      <p:cBhvr>
                                        <p:cTn id="46" dur="500"/>
                                        <p:tgtEl>
                                          <p:spTgt spid="1104"/>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1103"/>
                                        </p:tgtEl>
                                        <p:attrNameLst>
                                          <p:attrName>style.visibility</p:attrName>
                                        </p:attrNameLst>
                                      </p:cBhvr>
                                      <p:to>
                                        <p:strVal val="visible"/>
                                      </p:to>
                                    </p:set>
                                    <p:animEffect transition="in" filter="fade">
                                      <p:cBhvr>
                                        <p:cTn id="50" dur="500"/>
                                        <p:tgtEl>
                                          <p:spTgt spid="1103"/>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02"/>
                                        </p:tgtEl>
                                        <p:attrNameLst>
                                          <p:attrName>style.visibility</p:attrName>
                                        </p:attrNameLst>
                                      </p:cBhvr>
                                      <p:to>
                                        <p:strVal val="visible"/>
                                      </p:to>
                                    </p:set>
                                    <p:animEffect transition="in" filter="fade">
                                      <p:cBhvr>
                                        <p:cTn id="54" dur="500"/>
                                        <p:tgtEl>
                                          <p:spTgt spid="110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01"/>
                                        </p:tgtEl>
                                        <p:attrNameLst>
                                          <p:attrName>style.visibility</p:attrName>
                                        </p:attrNameLst>
                                      </p:cBhvr>
                                      <p:to>
                                        <p:strVal val="visible"/>
                                      </p:to>
                                    </p:set>
                                    <p:animEffect transition="in" filter="fade">
                                      <p:cBhvr>
                                        <p:cTn id="59" dur="500"/>
                                        <p:tgtEl>
                                          <p:spTgt spid="1101"/>
                                        </p:tgtEl>
                                      </p:cBhvr>
                                    </p:animEffect>
                                  </p:childTnLst>
                                </p:cTn>
                              </p:par>
                              <p:par>
                                <p:cTn id="60" presetID="10" presetClass="entr" presetSubtype="0" fill="hold" nodeType="withEffect">
                                  <p:stCondLst>
                                    <p:cond delay="0"/>
                                  </p:stCondLst>
                                  <p:childTnLst>
                                    <p:set>
                                      <p:cBhvr>
                                        <p:cTn id="61" dur="1" fill="hold">
                                          <p:stCondLst>
                                            <p:cond delay="0"/>
                                          </p:stCondLst>
                                        </p:cTn>
                                        <p:tgtEl>
                                          <p:spTgt spid="1114"/>
                                        </p:tgtEl>
                                        <p:attrNameLst>
                                          <p:attrName>style.visibility</p:attrName>
                                        </p:attrNameLst>
                                      </p:cBhvr>
                                      <p:to>
                                        <p:strVal val="visible"/>
                                      </p:to>
                                    </p:set>
                                    <p:animEffect transition="in" filter="fade">
                                      <p:cBhvr>
                                        <p:cTn id="62" dur="500"/>
                                        <p:tgtEl>
                                          <p:spTgt spid="1114"/>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100"/>
                                        </p:tgtEl>
                                        <p:attrNameLst>
                                          <p:attrName>style.visibility</p:attrName>
                                        </p:attrNameLst>
                                      </p:cBhvr>
                                      <p:to>
                                        <p:strVal val="visible"/>
                                      </p:to>
                                    </p:set>
                                    <p:animEffect transition="in" filter="fade">
                                      <p:cBhvr>
                                        <p:cTn id="66" dur="500"/>
                                        <p:tgtEl>
                                          <p:spTgt spid="1100"/>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1099"/>
                                        </p:tgtEl>
                                        <p:attrNameLst>
                                          <p:attrName>style.visibility</p:attrName>
                                        </p:attrNameLst>
                                      </p:cBhvr>
                                      <p:to>
                                        <p:strVal val="visible"/>
                                      </p:to>
                                    </p:set>
                                    <p:animEffect transition="in" filter="fade">
                                      <p:cBhvr>
                                        <p:cTn id="70" dur="500"/>
                                        <p:tgtEl>
                                          <p:spTgt spid="1099"/>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1098"/>
                                        </p:tgtEl>
                                        <p:attrNameLst>
                                          <p:attrName>style.visibility</p:attrName>
                                        </p:attrNameLst>
                                      </p:cBhvr>
                                      <p:to>
                                        <p:strVal val="visible"/>
                                      </p:to>
                                    </p:set>
                                    <p:animEffect transition="in" filter="fade">
                                      <p:cBhvr>
                                        <p:cTn id="74" dur="500"/>
                                        <p:tgtEl>
                                          <p:spTgt spid="1098"/>
                                        </p:tgtEl>
                                      </p:cBhvr>
                                    </p:animEffect>
                                  </p:childTnLst>
                                </p:cTn>
                              </p:par>
                            </p:childTnLst>
                          </p:cTn>
                        </p:par>
                        <p:par>
                          <p:cTn id="75" fill="hold">
                            <p:stCondLst>
                              <p:cond delay="2000"/>
                            </p:stCondLst>
                            <p:childTnLst>
                              <p:par>
                                <p:cTn id="76" presetID="10" presetClass="entr" presetSubtype="0" fill="hold" nodeType="afterEffect">
                                  <p:stCondLst>
                                    <p:cond delay="0"/>
                                  </p:stCondLst>
                                  <p:childTnLst>
                                    <p:set>
                                      <p:cBhvr>
                                        <p:cTn id="77" dur="1" fill="hold">
                                          <p:stCondLst>
                                            <p:cond delay="0"/>
                                          </p:stCondLst>
                                        </p:cTn>
                                        <p:tgtEl>
                                          <p:spTgt spid="1097"/>
                                        </p:tgtEl>
                                        <p:attrNameLst>
                                          <p:attrName>style.visibility</p:attrName>
                                        </p:attrNameLst>
                                      </p:cBhvr>
                                      <p:to>
                                        <p:strVal val="visible"/>
                                      </p:to>
                                    </p:set>
                                    <p:animEffect transition="in" filter="fade">
                                      <p:cBhvr>
                                        <p:cTn id="78" dur="500"/>
                                        <p:tgtEl>
                                          <p:spTgt spid="109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96"/>
                                        </p:tgtEl>
                                        <p:attrNameLst>
                                          <p:attrName>style.visibility</p:attrName>
                                        </p:attrNameLst>
                                      </p:cBhvr>
                                      <p:to>
                                        <p:strVal val="visible"/>
                                      </p:to>
                                    </p:set>
                                    <p:animEffect transition="in" filter="fade">
                                      <p:cBhvr>
                                        <p:cTn id="83" dur="500"/>
                                        <p:tgtEl>
                                          <p:spTgt spid="1096"/>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1095"/>
                                        </p:tgtEl>
                                        <p:attrNameLst>
                                          <p:attrName>style.visibility</p:attrName>
                                        </p:attrNameLst>
                                      </p:cBhvr>
                                      <p:to>
                                        <p:strVal val="visible"/>
                                      </p:to>
                                    </p:set>
                                    <p:animEffect transition="in" filter="fade">
                                      <p:cBhvr>
                                        <p:cTn id="87" dur="500"/>
                                        <p:tgtEl>
                                          <p:spTgt spid="1095"/>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1094"/>
                                        </p:tgtEl>
                                        <p:attrNameLst>
                                          <p:attrName>style.visibility</p:attrName>
                                        </p:attrNameLst>
                                      </p:cBhvr>
                                      <p:to>
                                        <p:strVal val="visible"/>
                                      </p:to>
                                    </p:set>
                                    <p:animEffect transition="in" filter="fade">
                                      <p:cBhvr>
                                        <p:cTn id="91"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65"/>
          <p:cNvSpPr/>
          <p:nvPr/>
        </p:nvSpPr>
        <p:spPr>
          <a:xfrm>
            <a:off x="805070" y="457200"/>
            <a:ext cx="10076621" cy="5655365"/>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1" name="Google Shape;1121;p65"/>
          <p:cNvSpPr txBox="1"/>
          <p:nvPr/>
        </p:nvSpPr>
        <p:spPr>
          <a:xfrm>
            <a:off x="1207278" y="2174001"/>
            <a:ext cx="9571382"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rgbClr val="FF0000"/>
                </a:solidFill>
                <a:latin typeface="Times New Roman"/>
                <a:ea typeface="Times New Roman"/>
                <a:cs typeface="Times New Roman"/>
                <a:sym typeface="Times New Roman"/>
              </a:rPr>
              <a:t>Chúc các em học tốt! </a:t>
            </a:r>
            <a:endParaRPr sz="9600">
              <a:solidFill>
                <a:srgbClr val="FF0000"/>
              </a:solidFill>
              <a:latin typeface="Times New Roman"/>
              <a:ea typeface="Times New Roman"/>
              <a:cs typeface="Times New Roman"/>
              <a:sym typeface="Times New Roman"/>
            </a:endParaRPr>
          </a:p>
        </p:txBody>
      </p:sp>
      <p:pic>
        <p:nvPicPr>
          <p:cNvPr id="1122" name="Google Shape;1122;p65"/>
          <p:cNvPicPr preferRelativeResize="0"/>
          <p:nvPr/>
        </p:nvPicPr>
        <p:blipFill rotWithShape="1">
          <a:blip r:embed="rId3">
            <a:alphaModFix/>
          </a:blip>
          <a:srcRect/>
          <a:stretch/>
        </p:blipFill>
        <p:spPr>
          <a:xfrm>
            <a:off x="8199783" y="3697495"/>
            <a:ext cx="3992217" cy="316050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1"/>
                                        </p:tgtEl>
                                        <p:attrNameLst>
                                          <p:attrName>style.visibility</p:attrName>
                                        </p:attrNameLst>
                                      </p:cBhvr>
                                      <p:to>
                                        <p:strVal val="visible"/>
                                      </p:to>
                                    </p:set>
                                    <p:animEffect transition="in" filter="fade">
                                      <p:cBhvr>
                                        <p:cTn id="7" dur="500"/>
                                        <p:tgtEl>
                                          <p:spTgt spid="1121"/>
                                        </p:tgtEl>
                                      </p:cBhvr>
                                    </p:animEffect>
                                  </p:childTnLst>
                                </p:cTn>
                              </p:par>
                              <p:par>
                                <p:cTn id="8" presetID="10" presetClass="entr" presetSubtype="0" fill="hold" nodeType="withEffect">
                                  <p:stCondLst>
                                    <p:cond delay="0"/>
                                  </p:stCondLst>
                                  <p:childTnLst>
                                    <p:set>
                                      <p:cBhvr>
                                        <p:cTn id="9" dur="1" fill="hold">
                                          <p:stCondLst>
                                            <p:cond delay="0"/>
                                          </p:stCondLst>
                                        </p:cTn>
                                        <p:tgtEl>
                                          <p:spTgt spid="1120"/>
                                        </p:tgtEl>
                                        <p:attrNameLst>
                                          <p:attrName>style.visibility</p:attrName>
                                        </p:attrNameLst>
                                      </p:cBhvr>
                                      <p:to>
                                        <p:strVal val="visible"/>
                                      </p:to>
                                    </p:set>
                                    <p:animEffect transition="in" filter="fade">
                                      <p:cBhvr>
                                        <p:cTn id="10" dur="500"/>
                                        <p:tgtEl>
                                          <p:spTgt spid="1120"/>
                                        </p:tgtEl>
                                      </p:cBhvr>
                                    </p:animEffect>
                                  </p:childTnLst>
                                </p:cTn>
                              </p:par>
                              <p:par>
                                <p:cTn id="11" presetID="10" presetClass="entr" presetSubtype="0" fill="hold" nodeType="withEffect">
                                  <p:stCondLst>
                                    <p:cond delay="0"/>
                                  </p:stCondLst>
                                  <p:childTnLst>
                                    <p:set>
                                      <p:cBhvr>
                                        <p:cTn id="12" dur="1" fill="hold">
                                          <p:stCondLst>
                                            <p:cond delay="0"/>
                                          </p:stCondLst>
                                        </p:cTn>
                                        <p:tgtEl>
                                          <p:spTgt spid="1122"/>
                                        </p:tgtEl>
                                        <p:attrNameLst>
                                          <p:attrName>style.visibility</p:attrName>
                                        </p:attrNameLst>
                                      </p:cBhvr>
                                      <p:to>
                                        <p:strVal val="visible"/>
                                      </p:to>
                                    </p:set>
                                    <p:animEffect transition="in" filter="fade">
                                      <p:cBhvr>
                                        <p:cTn id="13" dur="50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138" name="Google Shape;138;p7"/>
          <p:cNvGraphicFramePr/>
          <p:nvPr/>
        </p:nvGraphicFramePr>
        <p:xfrm>
          <a:off x="0" y="0"/>
          <a:ext cx="3000000" cy="3000000"/>
        </p:xfrm>
        <a:graphic>
          <a:graphicData uri="http://schemas.openxmlformats.org/drawingml/2006/table">
            <a:tbl>
              <a:tblPr firstRow="1" firstCol="1" bandRow="1">
                <a:noFill/>
                <a:tableStyleId>{242974A1-0AF4-4E0C-A666-E28BF4A079A9}</a:tableStyleId>
              </a:tblPr>
              <a:tblGrid>
                <a:gridCol w="2939750">
                  <a:extLst>
                    <a:ext uri="{9D8B030D-6E8A-4147-A177-3AD203B41FA5}">
                      <a16:colId xmlns:a16="http://schemas.microsoft.com/office/drawing/2014/main" val="20000"/>
                    </a:ext>
                  </a:extLst>
                </a:gridCol>
                <a:gridCol w="1578750">
                  <a:extLst>
                    <a:ext uri="{9D8B030D-6E8A-4147-A177-3AD203B41FA5}">
                      <a16:colId xmlns:a16="http://schemas.microsoft.com/office/drawing/2014/main" val="20001"/>
                    </a:ext>
                  </a:extLst>
                </a:gridCol>
                <a:gridCol w="7673500">
                  <a:extLst>
                    <a:ext uri="{9D8B030D-6E8A-4147-A177-3AD203B41FA5}">
                      <a16:colId xmlns:a16="http://schemas.microsoft.com/office/drawing/2014/main" val="20002"/>
                    </a:ext>
                  </a:extLst>
                </a:gridCol>
              </a:tblGrid>
              <a:tr h="762000">
                <a:tc gridSpan="3">
                  <a:txBody>
                    <a:bodyPr/>
                    <a:lstStyle/>
                    <a:p>
                      <a:pPr marL="0" marR="0" lvl="0" indent="0" algn="ctr" rtl="0">
                        <a:lnSpc>
                          <a:spcPct val="150000"/>
                        </a:lnSpc>
                        <a:spcBef>
                          <a:spcPts val="0"/>
                        </a:spcBef>
                        <a:spcAft>
                          <a:spcPts val="0"/>
                        </a:spcAft>
                        <a:buNone/>
                      </a:pPr>
                      <a:r>
                        <a:rPr lang="en-US" sz="3200" u="none" strike="noStrike" cap="none">
                          <a:solidFill>
                            <a:srgbClr val="FF0000"/>
                          </a:solidFill>
                          <a:latin typeface="Times New Roman"/>
                          <a:ea typeface="Times New Roman"/>
                          <a:cs typeface="Times New Roman"/>
                          <a:sym typeface="Times New Roman"/>
                        </a:rPr>
                        <a:t>Đọc kĩ phần tri thức ngữ văn và nối về A với vế b sao cho phù hợp</a:t>
                      </a:r>
                      <a:r>
                        <a:rPr lang="en-US" sz="3200" u="none" strike="noStrike" cap="none">
                          <a:latin typeface="Times New Roman"/>
                          <a:ea typeface="Times New Roman"/>
                          <a:cs typeface="Times New Roman"/>
                          <a:sym typeface="Times New Roman"/>
                        </a:rPr>
                        <a:t>:</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10000"/>
                  </a:ext>
                </a:extLst>
              </a:tr>
              <a:tr h="554175">
                <a:tc>
                  <a:txBody>
                    <a:bodyPr/>
                    <a:lstStyle/>
                    <a:p>
                      <a:pPr marL="0" marR="0" lvl="0" indent="0" algn="ctr" rtl="0">
                        <a:spcBef>
                          <a:spcPts val="0"/>
                        </a:spcBef>
                        <a:spcAft>
                          <a:spcPts val="0"/>
                        </a:spcAft>
                        <a:buNone/>
                      </a:pPr>
                      <a:r>
                        <a:rPr lang="en-US" sz="3200" u="none" strike="noStrike" cap="none">
                          <a:solidFill>
                            <a:schemeClr val="dk1"/>
                          </a:solidFill>
                          <a:latin typeface="Times New Roman"/>
                          <a:ea typeface="Times New Roman"/>
                          <a:cs typeface="Times New Roman"/>
                          <a:sym typeface="Times New Roman"/>
                        </a:rPr>
                        <a:t>A</a:t>
                      </a:r>
                      <a:endParaRPr sz="3200" u="none" strike="noStrike" cap="none">
                        <a:solidFill>
                          <a:schemeClr val="dk1"/>
                        </a:solidFill>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rowSpan="5">
                  <a:txBody>
                    <a:bodyPr/>
                    <a:lstStyle/>
                    <a:p>
                      <a:pPr marL="0" marR="0" lvl="0" indent="0" algn="ctr" rtl="0">
                        <a:spcBef>
                          <a:spcPts val="0"/>
                        </a:spcBef>
                        <a:spcAft>
                          <a:spcPts val="0"/>
                        </a:spcAft>
                        <a:buNone/>
                      </a:pPr>
                      <a:endParaRPr sz="3200" u="none" strike="noStrike" cap="none">
                        <a:latin typeface="Arima Madurai"/>
                        <a:ea typeface="Arima Madurai"/>
                        <a:cs typeface="Arima Madurai"/>
                        <a:sym typeface="Arima Madura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u="none" strike="noStrike" cap="none">
                          <a:latin typeface="Times New Roman"/>
                          <a:ea typeface="Times New Roman"/>
                          <a:cs typeface="Times New Roman"/>
                          <a:sym typeface="Times New Roman"/>
                        </a:rPr>
                        <a:t>B</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r h="1108375">
                <a:tc>
                  <a:txBody>
                    <a:bodyPr/>
                    <a:lstStyle/>
                    <a:p>
                      <a:pPr marL="0" marR="0" lvl="0" indent="0" algn="l" rtl="0">
                        <a:spcBef>
                          <a:spcPts val="0"/>
                        </a:spcBef>
                        <a:spcAft>
                          <a:spcPts val="0"/>
                        </a:spcAft>
                        <a:buNone/>
                      </a:pPr>
                      <a:r>
                        <a:rPr lang="en-US" sz="3200" u="none" strike="noStrike" cap="none">
                          <a:solidFill>
                            <a:schemeClr val="dk1"/>
                          </a:solidFill>
                          <a:latin typeface="Times New Roman"/>
                          <a:ea typeface="Times New Roman"/>
                          <a:cs typeface="Times New Roman"/>
                          <a:sym typeface="Times New Roman"/>
                        </a:rPr>
                        <a:t>1. Ngoại hình</a:t>
                      </a:r>
                      <a:endParaRPr sz="3200" u="none" strike="noStrike" cap="none">
                        <a:solidFill>
                          <a:schemeClr val="dk1"/>
                        </a:solidFill>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vMerge="1">
                  <a:txBody>
                    <a:bodyPr/>
                    <a:lstStyle/>
                    <a:p>
                      <a:endParaRPr lang="en-VN"/>
                    </a:p>
                  </a:txBody>
                  <a:tcPr/>
                </a:tc>
                <a:tc>
                  <a:txBody>
                    <a:bodyPr/>
                    <a:lstStyle/>
                    <a:p>
                      <a:pPr marL="0" marR="0" lvl="0" indent="0" algn="just" rtl="0">
                        <a:spcBef>
                          <a:spcPts val="0"/>
                        </a:spcBef>
                        <a:spcAft>
                          <a:spcPts val="0"/>
                        </a:spcAft>
                        <a:buNone/>
                      </a:pPr>
                      <a:r>
                        <a:rPr lang="en-US" sz="3200" u="none" strike="noStrike" cap="none">
                          <a:latin typeface="Times New Roman"/>
                          <a:ea typeface="Times New Roman"/>
                          <a:cs typeface="Times New Roman"/>
                          <a:sym typeface="Times New Roman"/>
                        </a:rPr>
                        <a:t>a. Những cảm xúc, tình cảm, suy nghĩ của nhân vật.</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2"/>
                  </a:ext>
                </a:extLst>
              </a:tr>
              <a:tr h="1108375">
                <a:tc>
                  <a:txBody>
                    <a:bodyPr/>
                    <a:lstStyle/>
                    <a:p>
                      <a:pPr marL="0" marR="0" lvl="0" indent="0" algn="l" rtl="0">
                        <a:spcBef>
                          <a:spcPts val="0"/>
                        </a:spcBef>
                        <a:spcAft>
                          <a:spcPts val="0"/>
                        </a:spcAft>
                        <a:buNone/>
                      </a:pPr>
                      <a:r>
                        <a:rPr lang="en-US" sz="3200" u="none" strike="noStrike" cap="none">
                          <a:solidFill>
                            <a:schemeClr val="dk1"/>
                          </a:solidFill>
                          <a:latin typeface="Times New Roman"/>
                          <a:ea typeface="Times New Roman"/>
                          <a:cs typeface="Times New Roman"/>
                          <a:sym typeface="Times New Roman"/>
                        </a:rPr>
                        <a:t>2. Hành động</a:t>
                      </a:r>
                      <a:endParaRPr sz="3200" u="none" strike="noStrike" cap="none">
                        <a:solidFill>
                          <a:schemeClr val="dk1"/>
                        </a:solidFill>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vMerge="1">
                  <a:txBody>
                    <a:bodyPr/>
                    <a:lstStyle/>
                    <a:p>
                      <a:endParaRPr lang="en-VN"/>
                    </a:p>
                  </a:txBody>
                  <a:tcPr/>
                </a:tc>
                <a:tc>
                  <a:txBody>
                    <a:bodyPr/>
                    <a:lstStyle/>
                    <a:p>
                      <a:pPr marL="0" marR="0" lvl="0" indent="0" algn="just" rtl="0">
                        <a:spcBef>
                          <a:spcPts val="0"/>
                        </a:spcBef>
                        <a:spcAft>
                          <a:spcPts val="0"/>
                        </a:spcAft>
                        <a:buNone/>
                      </a:pPr>
                      <a:r>
                        <a:rPr lang="en-US" sz="3200" u="none" strike="noStrike" cap="none">
                          <a:latin typeface="Times New Roman"/>
                          <a:ea typeface="Times New Roman"/>
                          <a:cs typeface="Times New Roman"/>
                          <a:sym typeface="Times New Roman"/>
                        </a:rPr>
                        <a:t>b. Lời nói của nhân vật, được xây dựng ở cả hai hình thức đối thoại và độc thoại.</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3"/>
                  </a:ext>
                </a:extLst>
              </a:tr>
              <a:tr h="1662550">
                <a:tc>
                  <a:txBody>
                    <a:bodyPr/>
                    <a:lstStyle/>
                    <a:p>
                      <a:pPr marL="0" marR="0" lvl="0" indent="0" algn="l" rtl="0">
                        <a:spcBef>
                          <a:spcPts val="0"/>
                        </a:spcBef>
                        <a:spcAft>
                          <a:spcPts val="0"/>
                        </a:spcAft>
                        <a:buNone/>
                      </a:pPr>
                      <a:r>
                        <a:rPr lang="en-US" sz="3200" u="none" strike="noStrike" cap="none">
                          <a:solidFill>
                            <a:schemeClr val="dk1"/>
                          </a:solidFill>
                          <a:latin typeface="Times New Roman"/>
                          <a:ea typeface="Times New Roman"/>
                          <a:cs typeface="Times New Roman"/>
                          <a:sym typeface="Times New Roman"/>
                        </a:rPr>
                        <a:t>3. Ngôn ngữ</a:t>
                      </a:r>
                      <a:endParaRPr sz="3200" u="none" strike="noStrike" cap="none">
                        <a:solidFill>
                          <a:schemeClr val="dk1"/>
                        </a:solidFill>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vMerge="1">
                  <a:txBody>
                    <a:bodyPr/>
                    <a:lstStyle/>
                    <a:p>
                      <a:endParaRPr lang="en-VN"/>
                    </a:p>
                  </a:txBody>
                  <a:tcPr/>
                </a:tc>
                <a:tc>
                  <a:txBody>
                    <a:bodyPr/>
                    <a:lstStyle/>
                    <a:p>
                      <a:pPr marL="0" marR="0" lvl="0" indent="0" algn="just" rtl="0">
                        <a:spcBef>
                          <a:spcPts val="0"/>
                        </a:spcBef>
                        <a:spcAft>
                          <a:spcPts val="0"/>
                        </a:spcAft>
                        <a:buNone/>
                      </a:pPr>
                      <a:r>
                        <a:rPr lang="en-US" sz="3200" u="none" strike="noStrike" cap="none">
                          <a:latin typeface="Times New Roman"/>
                          <a:ea typeface="Times New Roman"/>
                          <a:cs typeface="Times New Roman"/>
                          <a:sym typeface="Times New Roman"/>
                        </a:rPr>
                        <a:t>c. Dáng vẻ bề ngoài của nhân vật (thân hình, gương mặt, ánh mắt, làn da, mái tóc, trang phục...).</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4"/>
                  </a:ext>
                </a:extLst>
              </a:tr>
              <a:tr h="1662550">
                <a:tc>
                  <a:txBody>
                    <a:bodyPr/>
                    <a:lstStyle/>
                    <a:p>
                      <a:pPr marL="0" marR="0" lvl="0" indent="0" algn="l" rtl="0">
                        <a:spcBef>
                          <a:spcPts val="0"/>
                        </a:spcBef>
                        <a:spcAft>
                          <a:spcPts val="0"/>
                        </a:spcAft>
                        <a:buNone/>
                      </a:pPr>
                      <a:r>
                        <a:rPr lang="en-US" sz="3200" u="none" strike="noStrike" cap="none">
                          <a:solidFill>
                            <a:schemeClr val="dk1"/>
                          </a:solidFill>
                          <a:latin typeface="Times New Roman"/>
                          <a:ea typeface="Times New Roman"/>
                          <a:cs typeface="Times New Roman"/>
                          <a:sym typeface="Times New Roman"/>
                        </a:rPr>
                        <a:t>4. Thế giới nội tâm</a:t>
                      </a:r>
                      <a:endParaRPr sz="3200" u="none" strike="noStrike" cap="none">
                        <a:solidFill>
                          <a:schemeClr val="dk1"/>
                        </a:solidFill>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vMerge="1">
                  <a:txBody>
                    <a:bodyPr/>
                    <a:lstStyle/>
                    <a:p>
                      <a:endParaRPr lang="en-VN"/>
                    </a:p>
                  </a:txBody>
                  <a:tcPr/>
                </a:tc>
                <a:tc>
                  <a:txBody>
                    <a:bodyPr/>
                    <a:lstStyle/>
                    <a:p>
                      <a:pPr marL="0" marR="0" lvl="0" indent="0" algn="just" rtl="0">
                        <a:spcBef>
                          <a:spcPts val="0"/>
                        </a:spcBef>
                        <a:spcAft>
                          <a:spcPts val="0"/>
                        </a:spcAft>
                        <a:buNone/>
                      </a:pPr>
                      <a:r>
                        <a:rPr lang="en-US" sz="3200" u="none" strike="noStrike" cap="none">
                          <a:latin typeface="Times New Roman"/>
                          <a:ea typeface="Times New Roman"/>
                          <a:cs typeface="Times New Roman"/>
                          <a:sym typeface="Times New Roman"/>
                        </a:rPr>
                        <a:t>d. Những cử chỉ, việc làm thể hiện cách ứng xử của nhân vật với bản thân và thế giới xung quanh.</a:t>
                      </a:r>
                      <a:endParaRPr sz="32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5"/>
                  </a:ext>
                </a:extLst>
              </a:tr>
            </a:tbl>
          </a:graphicData>
        </a:graphic>
      </p:graphicFrame>
      <p:cxnSp>
        <p:nvCxnSpPr>
          <p:cNvPr id="139" name="Google Shape;139;p7"/>
          <p:cNvCxnSpPr/>
          <p:nvPr/>
        </p:nvCxnSpPr>
        <p:spPr>
          <a:xfrm>
            <a:off x="2948940" y="1783080"/>
            <a:ext cx="1520190" cy="2526030"/>
          </a:xfrm>
          <a:prstGeom prst="straightConnector1">
            <a:avLst/>
          </a:prstGeom>
          <a:noFill/>
          <a:ln w="28575" cap="flat" cmpd="sng">
            <a:solidFill>
              <a:schemeClr val="accent4"/>
            </a:solidFill>
            <a:prstDash val="solid"/>
            <a:miter lim="800000"/>
            <a:headEnd type="none" w="sm" len="sm"/>
            <a:tailEnd type="triangle" w="med" len="med"/>
          </a:ln>
        </p:spPr>
      </p:cxnSp>
      <p:cxnSp>
        <p:nvCxnSpPr>
          <p:cNvPr id="140" name="Google Shape;140;p7"/>
          <p:cNvCxnSpPr/>
          <p:nvPr/>
        </p:nvCxnSpPr>
        <p:spPr>
          <a:xfrm>
            <a:off x="2948940" y="2937510"/>
            <a:ext cx="1520190" cy="3120390"/>
          </a:xfrm>
          <a:prstGeom prst="straightConnector1">
            <a:avLst/>
          </a:prstGeom>
          <a:noFill/>
          <a:ln w="28575" cap="flat" cmpd="sng">
            <a:solidFill>
              <a:schemeClr val="accent2"/>
            </a:solidFill>
            <a:prstDash val="solid"/>
            <a:miter lim="800000"/>
            <a:headEnd type="none" w="sm" len="sm"/>
            <a:tailEnd type="triangle" w="med" len="med"/>
          </a:ln>
        </p:spPr>
      </p:cxnSp>
      <p:cxnSp>
        <p:nvCxnSpPr>
          <p:cNvPr id="141" name="Google Shape;141;p7"/>
          <p:cNvCxnSpPr/>
          <p:nvPr/>
        </p:nvCxnSpPr>
        <p:spPr>
          <a:xfrm rot="10800000" flipH="1">
            <a:off x="2948940" y="2857500"/>
            <a:ext cx="1520190" cy="1451610"/>
          </a:xfrm>
          <a:prstGeom prst="straightConnector1">
            <a:avLst/>
          </a:prstGeom>
          <a:noFill/>
          <a:ln w="28575" cap="flat" cmpd="sng">
            <a:solidFill>
              <a:srgbClr val="00B050"/>
            </a:solidFill>
            <a:prstDash val="solid"/>
            <a:miter lim="800000"/>
            <a:headEnd type="none" w="sm" len="sm"/>
            <a:tailEnd type="triangle" w="med" len="med"/>
          </a:ln>
        </p:spPr>
      </p:cxnSp>
      <p:cxnSp>
        <p:nvCxnSpPr>
          <p:cNvPr id="142" name="Google Shape;142;p7"/>
          <p:cNvCxnSpPr/>
          <p:nvPr/>
        </p:nvCxnSpPr>
        <p:spPr>
          <a:xfrm rot="10800000" flipH="1">
            <a:off x="2948940" y="1783080"/>
            <a:ext cx="1520190" cy="4274820"/>
          </a:xfrm>
          <a:prstGeom prst="straightConnector1">
            <a:avLst/>
          </a:prstGeom>
          <a:noFill/>
          <a:ln w="28575" cap="flat" cmpd="sng">
            <a:solidFill>
              <a:schemeClr val="accent1"/>
            </a:solidFill>
            <a:prstDash val="solid"/>
            <a:miter lim="800000"/>
            <a:headEnd type="none" w="sm" len="sm"/>
            <a:tailEnd type="triangle" w="med" len="med"/>
          </a:ln>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5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p:nvPr/>
        </p:nvSpPr>
        <p:spPr>
          <a:xfrm>
            <a:off x="3240272" y="412274"/>
            <a:ext cx="8381114" cy="156966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070C0"/>
              </a:buClr>
              <a:buSzPts val="3200"/>
              <a:buFont typeface="Noto Sans Symbols"/>
              <a:buChar char="✔"/>
            </a:pPr>
            <a:r>
              <a:rPr lang="en-US" sz="3200" b="1" i="0" u="none" strike="noStrike" cap="none">
                <a:solidFill>
                  <a:srgbClr val="0070C0"/>
                </a:solidFill>
                <a:latin typeface="Times New Roman"/>
                <a:ea typeface="Times New Roman"/>
                <a:cs typeface="Times New Roman"/>
                <a:sym typeface="Times New Roman"/>
              </a:rPr>
              <a:t>Ngoại hình: </a:t>
            </a:r>
            <a:r>
              <a:rPr lang="en-US" sz="3200" b="0" i="0" u="none" strike="noStrike" cap="none">
                <a:solidFill>
                  <a:schemeClr val="dk1"/>
                </a:solidFill>
                <a:latin typeface="Times New Roman"/>
                <a:ea typeface="Times New Roman"/>
                <a:cs typeface="Times New Roman"/>
                <a:sym typeface="Times New Roman"/>
              </a:rPr>
              <a:t>dáng vẻ bề ngoài của nhân vật (thân hình, gương mặt, ánh mắt, làn da, mái tóc, trang phục...).</a:t>
            </a:r>
            <a:endParaRPr sz="2400" b="0" i="0" u="none" strike="noStrike" cap="none">
              <a:solidFill>
                <a:schemeClr val="dk1"/>
              </a:solidFill>
              <a:latin typeface="Times New Roman"/>
              <a:ea typeface="Times New Roman"/>
              <a:cs typeface="Times New Roman"/>
              <a:sym typeface="Times New Roman"/>
            </a:endParaRPr>
          </a:p>
        </p:txBody>
      </p:sp>
      <p:grpSp>
        <p:nvGrpSpPr>
          <p:cNvPr id="148" name="Google Shape;148;p8"/>
          <p:cNvGrpSpPr/>
          <p:nvPr/>
        </p:nvGrpSpPr>
        <p:grpSpPr>
          <a:xfrm>
            <a:off x="-587449" y="-10424"/>
            <a:ext cx="3827721" cy="3689498"/>
            <a:chOff x="-978195" y="-1005974"/>
            <a:chExt cx="3827721" cy="3689498"/>
          </a:xfrm>
        </p:grpSpPr>
        <p:sp>
          <p:nvSpPr>
            <p:cNvPr id="149" name="Google Shape;149;p8"/>
            <p:cNvSpPr/>
            <p:nvPr/>
          </p:nvSpPr>
          <p:spPr>
            <a:xfrm>
              <a:off x="-978195" y="-1005974"/>
              <a:ext cx="3827721" cy="3689498"/>
            </a:xfrm>
            <a:prstGeom prst="ellipse">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8"/>
            <p:cNvSpPr txBox="1"/>
            <p:nvPr/>
          </p:nvSpPr>
          <p:spPr>
            <a:xfrm>
              <a:off x="-197000" y="-508199"/>
              <a:ext cx="2511143"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FF0000"/>
                  </a:solidFill>
                  <a:latin typeface="Times New Roman"/>
                  <a:ea typeface="Times New Roman"/>
                  <a:cs typeface="Times New Roman"/>
                  <a:sym typeface="Times New Roman"/>
                </a:rPr>
                <a:t>Miêu tả nhân vật trong truyện kể:</a:t>
              </a:r>
              <a:endParaRPr sz="2800" b="0" i="0" u="none" strike="noStrike" cap="none">
                <a:solidFill>
                  <a:srgbClr val="FF0000"/>
                </a:solidFill>
                <a:latin typeface="Times New Roman"/>
                <a:ea typeface="Times New Roman"/>
                <a:cs typeface="Times New Roman"/>
                <a:sym typeface="Times New Roman"/>
              </a:endParaRPr>
            </a:p>
          </p:txBody>
        </p:sp>
      </p:grpSp>
      <p:sp>
        <p:nvSpPr>
          <p:cNvPr id="151" name="Google Shape;151;p8"/>
          <p:cNvSpPr txBox="1"/>
          <p:nvPr/>
        </p:nvSpPr>
        <p:spPr>
          <a:xfrm>
            <a:off x="2551814" y="2287148"/>
            <a:ext cx="9069572" cy="156966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070C0"/>
              </a:buClr>
              <a:buSzPts val="3200"/>
              <a:buFont typeface="Noto Sans Symbols"/>
              <a:buChar char="✔"/>
            </a:pPr>
            <a:r>
              <a:rPr lang="en-US" sz="3200" b="1" i="0" u="none" strike="noStrike" cap="none">
                <a:solidFill>
                  <a:srgbClr val="0070C0"/>
                </a:solidFill>
                <a:latin typeface="Times New Roman"/>
                <a:ea typeface="Times New Roman"/>
                <a:cs typeface="Times New Roman"/>
                <a:sym typeface="Times New Roman"/>
              </a:rPr>
              <a:t>Hành động: </a:t>
            </a:r>
            <a:r>
              <a:rPr lang="en-US" sz="3200" b="0" i="0" u="none" strike="noStrike" cap="none">
                <a:solidFill>
                  <a:schemeClr val="dk1"/>
                </a:solidFill>
                <a:latin typeface="Times New Roman"/>
                <a:ea typeface="Times New Roman"/>
                <a:cs typeface="Times New Roman"/>
                <a:sym typeface="Times New Roman"/>
              </a:rPr>
              <a:t>những cử chỉ, việc làm thể hiện cách ứng xử của nhân vật với bản thân và thế giới xung quanh.</a:t>
            </a:r>
            <a:endParaRPr sz="2400" b="0" i="0" u="none" strike="noStrike" cap="none">
              <a:solidFill>
                <a:schemeClr val="dk1"/>
              </a:solidFill>
              <a:latin typeface="Times New Roman"/>
              <a:ea typeface="Times New Roman"/>
              <a:cs typeface="Times New Roman"/>
              <a:sym typeface="Times New Roman"/>
            </a:endParaRPr>
          </a:p>
        </p:txBody>
      </p:sp>
      <p:sp>
        <p:nvSpPr>
          <p:cNvPr id="152" name="Google Shape;152;p8"/>
          <p:cNvSpPr txBox="1"/>
          <p:nvPr/>
        </p:nvSpPr>
        <p:spPr>
          <a:xfrm>
            <a:off x="1499190" y="4133423"/>
            <a:ext cx="10122195" cy="1077218"/>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070C0"/>
              </a:buClr>
              <a:buSzPts val="3200"/>
              <a:buFont typeface="Noto Sans Symbols"/>
              <a:buChar char="✔"/>
            </a:pPr>
            <a:r>
              <a:rPr lang="en-US" sz="3200" b="1" i="0" u="none" strike="noStrike" cap="none">
                <a:solidFill>
                  <a:srgbClr val="0070C0"/>
                </a:solidFill>
                <a:latin typeface="Times New Roman"/>
                <a:ea typeface="Times New Roman"/>
                <a:cs typeface="Times New Roman"/>
                <a:sym typeface="Times New Roman"/>
              </a:rPr>
              <a:t>Ngôn ngữ: </a:t>
            </a:r>
            <a:r>
              <a:rPr lang="en-US" sz="3200" b="0" i="0" u="none" strike="noStrike" cap="none">
                <a:solidFill>
                  <a:schemeClr val="dk1"/>
                </a:solidFill>
                <a:latin typeface="Times New Roman"/>
                <a:ea typeface="Times New Roman"/>
                <a:cs typeface="Times New Roman"/>
                <a:sym typeface="Times New Roman"/>
              </a:rPr>
              <a:t>lời nói của nhân vật, được xây dựng ở cả hai hình thức đối thoại và độc thoại.</a:t>
            </a:r>
            <a:endParaRPr sz="2400" b="0" i="0" u="none" strike="noStrike" cap="none">
              <a:solidFill>
                <a:schemeClr val="dk1"/>
              </a:solidFill>
              <a:latin typeface="Times New Roman"/>
              <a:ea typeface="Times New Roman"/>
              <a:cs typeface="Times New Roman"/>
              <a:sym typeface="Times New Roman"/>
            </a:endParaRPr>
          </a:p>
        </p:txBody>
      </p:sp>
      <p:sp>
        <p:nvSpPr>
          <p:cNvPr id="153" name="Google Shape;153;p8"/>
          <p:cNvSpPr txBox="1"/>
          <p:nvPr/>
        </p:nvSpPr>
        <p:spPr>
          <a:xfrm>
            <a:off x="414670" y="5435589"/>
            <a:ext cx="11206716" cy="1224951"/>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15000"/>
              </a:lnSpc>
              <a:spcBef>
                <a:spcPts val="0"/>
              </a:spcBef>
              <a:spcAft>
                <a:spcPts val="0"/>
              </a:spcAft>
              <a:buClr>
                <a:srgbClr val="0070C0"/>
              </a:buClr>
              <a:buSzPts val="3200"/>
              <a:buFont typeface="Noto Sans Symbols"/>
              <a:buChar char="✔"/>
            </a:pPr>
            <a:r>
              <a:rPr lang="en-US" sz="3200" b="1" i="0" u="none" strike="noStrike" cap="none">
                <a:solidFill>
                  <a:srgbClr val="0070C0"/>
                </a:solidFill>
                <a:latin typeface="Times New Roman"/>
                <a:ea typeface="Times New Roman"/>
                <a:cs typeface="Times New Roman"/>
                <a:sym typeface="Times New Roman"/>
              </a:rPr>
              <a:t>Thế giới nội tâm: </a:t>
            </a:r>
            <a:r>
              <a:rPr lang="en-US" sz="3200" b="0" i="0" u="none" strike="noStrike" cap="none">
                <a:solidFill>
                  <a:schemeClr val="dk1"/>
                </a:solidFill>
                <a:latin typeface="Times New Roman"/>
                <a:ea typeface="Times New Roman"/>
                <a:cs typeface="Times New Roman"/>
                <a:sym typeface="Times New Roman"/>
              </a:rPr>
              <a:t>những cảm xúc, tình cảm, suy nghĩ của nhân vật.</a:t>
            </a: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500"/>
                                        <p:tgtEl>
                                          <p:spTgt spid="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9" name="Google Shape;159;p9"/>
          <p:cNvSpPr txBox="1"/>
          <p:nvPr/>
        </p:nvSpPr>
        <p:spPr>
          <a:xfrm flipH="1">
            <a:off x="1545265" y="2497976"/>
            <a:ext cx="910147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i="0" u="none" strike="noStrike" cap="none">
                <a:solidFill>
                  <a:schemeClr val="dk1"/>
                </a:solidFill>
                <a:latin typeface="Times New Roman"/>
                <a:ea typeface="Times New Roman"/>
                <a:cs typeface="Times New Roman"/>
                <a:sym typeface="Times New Roman"/>
              </a:rPr>
              <a:t>I. Tìm hiểu chung</a:t>
            </a:r>
            <a:endParaRPr sz="96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4175</Words>
  <Application>Microsoft Macintosh PowerPoint</Application>
  <PresentationFormat>Widescreen</PresentationFormat>
  <Paragraphs>416</Paragraphs>
  <Slides>65</Slides>
  <Notes>65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Calibri</vt:lpstr>
      <vt:lpstr>Noto Sans Symbols</vt:lpstr>
      <vt:lpstr>Arial</vt:lpstr>
      <vt:lpstr>Microsoft Yahei</vt:lpstr>
      <vt:lpstr>Lobster Two</vt:lpstr>
      <vt:lpstr>Arima Madurai</vt:lpstr>
      <vt:lpstr>Arima Madurai Black</vt:lpstr>
      <vt:lpstr>Times New Roman</vt:lpstr>
      <vt:lpstr>Abril Fatface</vt:lpstr>
      <vt:lpstr>Cookie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Microsoft Office User</cp:lastModifiedBy>
  <cp:revision>1</cp:revision>
  <dcterms:created xsi:type="dcterms:W3CDTF">2021-07-10T05:47:33Z</dcterms:created>
  <dcterms:modified xsi:type="dcterms:W3CDTF">2024-01-11T15:58:40Z</dcterms:modified>
</cp:coreProperties>
</file>