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#9Slide05 Atlantika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unces SemiBold" panose="020B0604020202020204" charset="0"/>
      <p:regular r:id="rId30"/>
    </p:embeddedFont>
    <p:embeddedFont>
      <p:font typeface="Fraunces SemiBold Bold" panose="020B0604020202020204" charset="0"/>
      <p:regular r:id="rId31"/>
    </p:embeddedFont>
    <p:embeddedFont>
      <p:font typeface="Lobster" panose="020B0604020202020204" charset="0"/>
      <p:regular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Bold" panose="02000000000000000000" charset="0"/>
      <p:regular r:id="rId37"/>
      <p:bold r:id="rId38"/>
    </p:embeddedFont>
    <p:embeddedFont>
      <p:font typeface="Roboto Condensed Bold Italics" panose="020B0604020202020204" charset="0"/>
      <p:regular r:id="rId39"/>
    </p:embeddedFont>
    <p:embeddedFont>
      <p:font typeface="Roboto Condensed Italics" panose="020B0604020202020204" charset="0"/>
      <p:regular r:id="rId40"/>
    </p:embeddedFont>
    <p:embeddedFont>
      <p:font typeface="Rokkitt Bold Bold" panose="020B0604020202020204" charset="0"/>
      <p:regular r:id="rId41"/>
    </p:embeddedFont>
    <p:embeddedFont>
      <p:font typeface="Saira Stencil One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503AA1D-3D93-4D34-9DCC-DB491851D263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svg"/><Relationship Id="rId3" Type="http://schemas.openxmlformats.org/officeDocument/2006/relationships/image" Target="../media/image6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0.svg"/><Relationship Id="rId5" Type="http://schemas.openxmlformats.org/officeDocument/2006/relationships/image" Target="../media/image78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77.png"/><Relationship Id="rId9" Type="http://schemas.openxmlformats.org/officeDocument/2006/relationships/image" Target="../media/image80.sv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2.svg"/><Relationship Id="rId3" Type="http://schemas.openxmlformats.org/officeDocument/2006/relationships/image" Target="../media/image84.svg"/><Relationship Id="rId7" Type="http://schemas.openxmlformats.org/officeDocument/2006/relationships/image" Target="../media/image18.svg"/><Relationship Id="rId12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80.svg"/><Relationship Id="rId10" Type="http://schemas.openxmlformats.org/officeDocument/2006/relationships/image" Target="../media/image9.png"/><Relationship Id="rId4" Type="http://schemas.openxmlformats.org/officeDocument/2006/relationships/image" Target="../media/image79.png"/><Relationship Id="rId9" Type="http://schemas.openxmlformats.org/officeDocument/2006/relationships/image" Target="../media/image8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8.svg"/><Relationship Id="rId7" Type="http://schemas.openxmlformats.org/officeDocument/2006/relationships/image" Target="../media/image4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2.svg"/><Relationship Id="rId3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9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98.svg"/><Relationship Id="rId5" Type="http://schemas.openxmlformats.org/officeDocument/2006/relationships/image" Target="../media/image10.svg"/><Relationship Id="rId10" Type="http://schemas.openxmlformats.org/officeDocument/2006/relationships/image" Target="../media/image97.png"/><Relationship Id="rId4" Type="http://schemas.openxmlformats.org/officeDocument/2006/relationships/image" Target="../media/image9.png"/><Relationship Id="rId9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" Type="http://schemas.openxmlformats.org/officeDocument/2006/relationships/image" Target="../media/image100.svg"/><Relationship Id="rId7" Type="http://schemas.openxmlformats.org/officeDocument/2006/relationships/image" Target="../media/image36.svg"/><Relationship Id="rId12" Type="http://schemas.openxmlformats.org/officeDocument/2006/relationships/image" Target="../media/image97.png"/><Relationship Id="rId17" Type="http://schemas.openxmlformats.org/officeDocument/2006/relationships/image" Target="../media/image74.svg"/><Relationship Id="rId2" Type="http://schemas.openxmlformats.org/officeDocument/2006/relationships/image" Target="../media/image9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2.svg"/><Relationship Id="rId5" Type="http://schemas.openxmlformats.org/officeDocument/2006/relationships/image" Target="../media/image102.svg"/><Relationship Id="rId15" Type="http://schemas.openxmlformats.org/officeDocument/2006/relationships/image" Target="../media/image44.svg"/><Relationship Id="rId10" Type="http://schemas.openxmlformats.org/officeDocument/2006/relationships/image" Target="../media/image71.png"/><Relationship Id="rId19" Type="http://schemas.openxmlformats.org/officeDocument/2006/relationships/image" Target="../media/image104.svg"/><Relationship Id="rId4" Type="http://schemas.openxmlformats.org/officeDocument/2006/relationships/image" Target="../media/image101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0.svg"/><Relationship Id="rId18" Type="http://schemas.openxmlformats.org/officeDocument/2006/relationships/image" Target="../media/image105.png"/><Relationship Id="rId3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17" Type="http://schemas.openxmlformats.org/officeDocument/2006/relationships/image" Target="../media/image72.svg"/><Relationship Id="rId2" Type="http://schemas.openxmlformats.org/officeDocument/2006/relationships/image" Target="../media/image3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8.svg"/><Relationship Id="rId5" Type="http://schemas.openxmlformats.org/officeDocument/2006/relationships/image" Target="../media/image38.svg"/><Relationship Id="rId15" Type="http://schemas.openxmlformats.org/officeDocument/2006/relationships/image" Target="../media/image82.svg"/><Relationship Id="rId10" Type="http://schemas.openxmlformats.org/officeDocument/2006/relationships/image" Target="../media/image47.png"/><Relationship Id="rId19" Type="http://schemas.openxmlformats.org/officeDocument/2006/relationships/image" Target="../media/image106.svg"/><Relationship Id="rId4" Type="http://schemas.openxmlformats.org/officeDocument/2006/relationships/image" Target="../media/image37.png"/><Relationship Id="rId9" Type="http://schemas.openxmlformats.org/officeDocument/2006/relationships/image" Target="../media/image62.sv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43.png"/><Relationship Id="rId19" Type="http://schemas.openxmlformats.org/officeDocument/2006/relationships/image" Target="../media/image16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2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43.png"/><Relationship Id="rId19" Type="http://schemas.openxmlformats.org/officeDocument/2006/relationships/image" Target="../media/image16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0.svg"/><Relationship Id="rId3" Type="http://schemas.openxmlformats.org/officeDocument/2006/relationships/image" Target="../media/image36.svg"/><Relationship Id="rId7" Type="http://schemas.openxmlformats.org/officeDocument/2006/relationships/image" Target="../media/image6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70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68.sv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8425" y="2667457"/>
            <a:ext cx="13247305" cy="585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63205" y="2837460"/>
            <a:ext cx="12376032" cy="5467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033521" y="3280553"/>
            <a:ext cx="4371373" cy="739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60424" y="8404206"/>
            <a:ext cx="6744660" cy="114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4595833" y="720426"/>
            <a:ext cx="4001286" cy="2245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247482" y="6879955"/>
            <a:ext cx="4183195" cy="3048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066746" y="8372671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45964" y="1079072"/>
            <a:ext cx="8748769" cy="98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>
                <a:solidFill>
                  <a:srgbClr val="4F3B20"/>
                </a:solidFill>
                <a:latin typeface="Fraunces Semi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3753" y="3730997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Hãy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xác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định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và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so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sánh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ý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nghĩa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chủ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ngữ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trong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câu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sau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1C3249"/>
              </a:solidFill>
              <a:latin typeface="Roboto Condensed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002" y="1283384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5400" y="1485900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884" y="5063859"/>
            <a:ext cx="2643312" cy="4944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45CCAC-B4D5-FC3A-9A81-9DD90794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7561"/>
              </p:ext>
            </p:extLst>
          </p:nvPr>
        </p:nvGraphicFramePr>
        <p:xfrm>
          <a:off x="9296400" y="1985554"/>
          <a:ext cx="6781800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796706344"/>
                    </a:ext>
                  </a:extLst>
                </a:gridCol>
              </a:tblGrid>
              <a:tr h="7377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B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505686816"/>
                  </a:ext>
                </a:extLst>
              </a:tr>
              <a:tr h="13726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lời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hỏi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Ai?, Con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258898922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để phản ánh đầy đủ hiện thực khách quan và biểu thị tình cảm, thái độ của người viết (người nói),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89300920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phần chính của câu, chỉ sự vật, hiện tượng có hoạt động, trạng thái, đặc điểm nêu ở vị ngữ.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69173968"/>
                  </a:ext>
                </a:extLst>
              </a:tr>
              <a:tr h="7377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hoặc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nhiều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02744074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549C0CD-93E8-E733-D799-B479A33E5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71766"/>
              </p:ext>
            </p:extLst>
          </p:nvPr>
        </p:nvGraphicFramePr>
        <p:xfrm>
          <a:off x="2718196" y="2088533"/>
          <a:ext cx="5687753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7753">
                  <a:extLst>
                    <a:ext uri="{9D8B030D-6E8A-4147-A177-3AD203B41FA5}">
                      <a16:colId xmlns:a16="http://schemas.microsoft.com/office/drawing/2014/main" val="416698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A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5838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là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hai</a:t>
                      </a:r>
                      <a:endParaRPr lang="fr-FR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4575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biểu hiện bằng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09188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87172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mở rộng thành cụm từ danh từ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1561248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CD87C-785A-49AB-535E-29085D5B5E9A}"/>
              </a:ext>
            </a:extLst>
          </p:cNvPr>
          <p:cNvCxnSpPr/>
          <p:nvPr/>
        </p:nvCxnSpPr>
        <p:spPr>
          <a:xfrm>
            <a:off x="8153400" y="3140611"/>
            <a:ext cx="1143000" cy="3636525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30408E-1E58-3C08-C62F-8169D1000F8A}"/>
              </a:ext>
            </a:extLst>
          </p:cNvPr>
          <p:cNvCxnSpPr>
            <a:cxnSpLocks/>
          </p:cNvCxnSpPr>
          <p:nvPr/>
        </p:nvCxnSpPr>
        <p:spPr>
          <a:xfrm flipV="1">
            <a:off x="8305800" y="3467100"/>
            <a:ext cx="990600" cy="1676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7986B7-D4B8-6A06-B89E-AC1FCE6B1737}"/>
              </a:ext>
            </a:extLst>
          </p:cNvPr>
          <p:cNvCxnSpPr>
            <a:cxnSpLocks/>
          </p:cNvCxnSpPr>
          <p:nvPr/>
        </p:nvCxnSpPr>
        <p:spPr>
          <a:xfrm>
            <a:off x="8359562" y="6422922"/>
            <a:ext cx="936838" cy="209219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A7CA18-685C-3DDC-FB10-03C91CF8960D}"/>
              </a:ext>
            </a:extLst>
          </p:cNvPr>
          <p:cNvCxnSpPr>
            <a:cxnSpLocks/>
          </p:cNvCxnSpPr>
          <p:nvPr/>
        </p:nvCxnSpPr>
        <p:spPr>
          <a:xfrm flipH="1">
            <a:off x="8442922" y="4711400"/>
            <a:ext cx="853478" cy="3647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4785" y="7800774"/>
            <a:ext cx="15371805" cy="2599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7034" y="7850191"/>
            <a:ext cx="14787307" cy="25003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1370" y="4306749"/>
            <a:ext cx="2646829" cy="4951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3416">
            <a:off x="2775568" y="3868731"/>
            <a:ext cx="2370336" cy="8760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9076" y="58047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4613" y="1638280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6017" y="2635413"/>
            <a:ext cx="9917906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a. Khái niệm chủ ngữ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4140585" y="1113534"/>
            <a:ext cx="2082590" cy="21628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1734380" y="752025"/>
            <a:ext cx="2807669" cy="20478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60736" y="3155161"/>
            <a:ext cx="12168480" cy="69056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493" y="3843910"/>
            <a:ext cx="10730662" cy="602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là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hai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chỉ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sự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vật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tượng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trạng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vị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biểu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trả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lời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cho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hỏi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Ai?, Con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?.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thể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nhiều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cụm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480"/>
              </a:lnSpc>
            </a:pPr>
            <a:endParaRPr lang="en-US" sz="3699" dirty="0">
              <a:solidFill>
                <a:srgbClr val="2B4764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004" y="7264352"/>
            <a:ext cx="9833240" cy="99200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2236" y="7264352"/>
            <a:ext cx="9833240" cy="9920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84443">
            <a:off x="13798191" y="4485225"/>
            <a:ext cx="2677828" cy="9896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4805" y="74411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4785" y="1992073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4495" y="3076780"/>
            <a:ext cx="13826471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b. Ý nghĩa mở rộng chủ ngữ bằng cụm danh từ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5805" y="3953820"/>
            <a:ext cx="10023051" cy="56880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30953" y="4879221"/>
            <a:ext cx="9544658" cy="375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76"/>
              </a:lnSpc>
            </a:pPr>
            <a:endParaRPr dirty="0">
              <a:solidFill>
                <a:srgbClr val="1C3249"/>
              </a:solidFill>
            </a:endParaRP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Phản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ánh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đầy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đủ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hiện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thực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khách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quan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Biểu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thị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tình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cảm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,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thái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độ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viết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(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nói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).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937" y="4694810"/>
            <a:ext cx="2203704" cy="4947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5586007" y="778582"/>
            <a:ext cx="1546104" cy="1605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3799653" y="510199"/>
            <a:ext cx="2084399" cy="1520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42341" y="4194928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err="1">
                <a:solidFill>
                  <a:srgbClr val="28517B"/>
                </a:solidFill>
                <a:latin typeface="Roboto Condensed"/>
              </a:rPr>
              <a:t>động</a:t>
            </a:r>
            <a:r>
              <a:rPr lang="en-US" sz="5499">
                <a:solidFill>
                  <a:srgbClr val="28517B"/>
                </a:solidFill>
                <a:latin typeface="Roboto Condensed"/>
              </a:rPr>
              <a:t> cá nhân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499">
                <a:solidFill>
                  <a:srgbClr val="28517B"/>
                </a:solidFill>
                <a:latin typeface="Roboto Condensed"/>
              </a:rPr>
              <a:t> vào vở BT4,5 SGK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: 5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3453" y="19734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0232" y="1787551"/>
            <a:ext cx="15118925" cy="8372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106396" y="570713"/>
            <a:ext cx="944142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Bài tập 4 và 5 SGK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-206716" y="392246"/>
            <a:ext cx="2006196" cy="2002374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C44CC2-005C-0F48-685A-AA71C3003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91642"/>
              </p:ext>
            </p:extLst>
          </p:nvPr>
        </p:nvGraphicFramePr>
        <p:xfrm>
          <a:off x="892460" y="1720919"/>
          <a:ext cx="16230599" cy="8372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4256">
                  <a:extLst>
                    <a:ext uri="{9D8B030D-6E8A-4147-A177-3AD203B41FA5}">
                      <a16:colId xmlns:a16="http://schemas.microsoft.com/office/drawing/2014/main" val="2541996665"/>
                    </a:ext>
                  </a:extLst>
                </a:gridCol>
                <a:gridCol w="2684896">
                  <a:extLst>
                    <a:ext uri="{9D8B030D-6E8A-4147-A177-3AD203B41FA5}">
                      <a16:colId xmlns:a16="http://schemas.microsoft.com/office/drawing/2014/main" val="4274324858"/>
                    </a:ext>
                  </a:extLst>
                </a:gridCol>
                <a:gridCol w="2879560">
                  <a:extLst>
                    <a:ext uri="{9D8B030D-6E8A-4147-A177-3AD203B41FA5}">
                      <a16:colId xmlns:a16="http://schemas.microsoft.com/office/drawing/2014/main" val="699376233"/>
                    </a:ext>
                  </a:extLst>
                </a:gridCol>
                <a:gridCol w="4601887">
                  <a:extLst>
                    <a:ext uri="{9D8B030D-6E8A-4147-A177-3AD203B41FA5}">
                      <a16:colId xmlns:a16="http://schemas.microsoft.com/office/drawing/2014/main" val="2883013443"/>
                    </a:ext>
                  </a:extLst>
                </a:gridCol>
              </a:tblGrid>
              <a:tr h="64268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DT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64136"/>
                  </a:ext>
                </a:extLst>
              </a:tr>
              <a:tr h="119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tố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sau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186253694"/>
                  </a:ext>
                </a:extLst>
              </a:tr>
              <a:tr h="176237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54692149"/>
                  </a:ext>
                </a:extLst>
              </a:tr>
              <a:tr h="12435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252303850"/>
                  </a:ext>
                </a:extLst>
              </a:tr>
              <a:tr h="1792204">
                <a:tc rowSpan="2"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8486564"/>
                  </a:ext>
                </a:extLst>
              </a:tr>
              <a:tr h="173995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447383535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D80E9C47-C702-43CB-0546-C88875DEA7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4378" y="556334"/>
            <a:ext cx="1506779" cy="1674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D476AC-EF2F-9B78-A4A1-4EE07084F7EC}"/>
              </a:ext>
            </a:extLst>
          </p:cNvPr>
          <p:cNvSpPr txBox="1"/>
          <p:nvPr/>
        </p:nvSpPr>
        <p:spPr>
          <a:xfrm>
            <a:off x="1162764" y="3722216"/>
            <a:ext cx="548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cái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vuốt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chân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,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khoeo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F19E1-78C1-8238-8D03-821DEBF20C5F}"/>
              </a:ext>
            </a:extLst>
          </p:cNvPr>
          <p:cNvSpPr txBox="1"/>
          <p:nvPr/>
        </p:nvSpPr>
        <p:spPr>
          <a:xfrm>
            <a:off x="1162764" y="5553859"/>
            <a:ext cx="5481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gã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90FAF-0DE5-AE83-CA57-8D5ACF4081DD}"/>
              </a:ext>
            </a:extLst>
          </p:cNvPr>
          <p:cNvSpPr txBox="1"/>
          <p:nvPr/>
        </p:nvSpPr>
        <p:spPr>
          <a:xfrm>
            <a:off x="1066800" y="6535061"/>
            <a:ext cx="57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Hàng ngàn ngọn nến sáng rực, lấp lánh trên cành lá xanh tươi 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749B1-72D8-277A-E3FB-93E5D0544928}"/>
              </a:ext>
            </a:extLst>
          </p:cNvPr>
          <p:cNvSpPr txBox="1"/>
          <p:nvPr/>
        </p:nvSpPr>
        <p:spPr>
          <a:xfrm>
            <a:off x="1086394" y="8042898"/>
            <a:ext cx="57911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rất nhiều bức tranh màu sắc rực rỡ như những bức bày trong các tủ hàng</a:t>
            </a:r>
            <a:endParaRPr lang="vi-VN" sz="3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C5A7-EB63-815D-7755-3AC74835107D}"/>
              </a:ext>
            </a:extLst>
          </p:cNvPr>
          <p:cNvSpPr txBox="1"/>
          <p:nvPr/>
        </p:nvSpPr>
        <p:spPr>
          <a:xfrm>
            <a:off x="7052104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72DD2-81CB-EB67-B7AA-4B95EFC2D7EA}"/>
              </a:ext>
            </a:extLst>
          </p:cNvPr>
          <p:cNvSpPr txBox="1"/>
          <p:nvPr/>
        </p:nvSpPr>
        <p:spPr>
          <a:xfrm>
            <a:off x="9906000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cái</a:t>
            </a:r>
            <a:r>
              <a:rPr lang="en-US" sz="35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vuốt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3D0EF-DC44-FF5E-3421-F3AF543A2160}"/>
              </a:ext>
            </a:extLst>
          </p:cNvPr>
          <p:cNvSpPr txBox="1"/>
          <p:nvPr/>
        </p:nvSpPr>
        <p:spPr>
          <a:xfrm>
            <a:off x="12968945" y="3991520"/>
            <a:ext cx="3598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chân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khoeo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D7A81-B383-46BA-80C1-1931250BC293}"/>
              </a:ext>
            </a:extLst>
          </p:cNvPr>
          <p:cNvSpPr txBox="1"/>
          <p:nvPr/>
        </p:nvSpPr>
        <p:spPr>
          <a:xfrm>
            <a:off x="7132155" y="558045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5889-3A0F-76F1-4047-FB512CD168D4}"/>
              </a:ext>
            </a:extLst>
          </p:cNvPr>
          <p:cNvSpPr txBox="1"/>
          <p:nvPr/>
        </p:nvSpPr>
        <p:spPr>
          <a:xfrm>
            <a:off x="9906000" y="5658132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gã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47BA1-98D5-A7B2-89F4-EDD20900B146}"/>
              </a:ext>
            </a:extLst>
          </p:cNvPr>
          <p:cNvSpPr txBox="1"/>
          <p:nvPr/>
        </p:nvSpPr>
        <p:spPr>
          <a:xfrm>
            <a:off x="12837440" y="564362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9A9F2-EF0B-2CE3-FDCD-302BD50252E2}"/>
              </a:ext>
            </a:extLst>
          </p:cNvPr>
          <p:cNvSpPr txBox="1"/>
          <p:nvPr/>
        </p:nvSpPr>
        <p:spPr>
          <a:xfrm>
            <a:off x="7132155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Hàng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ngàn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B96E0-D645-B8BF-6D4A-E5343F4F15FE}"/>
              </a:ext>
            </a:extLst>
          </p:cNvPr>
          <p:cNvSpPr txBox="1"/>
          <p:nvPr/>
        </p:nvSpPr>
        <p:spPr>
          <a:xfrm>
            <a:off x="9694647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ngọn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nến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395CD-AC8B-A73F-8505-87920024A8A9}"/>
              </a:ext>
            </a:extLst>
          </p:cNvPr>
          <p:cNvSpPr txBox="1"/>
          <p:nvPr/>
        </p:nvSpPr>
        <p:spPr>
          <a:xfrm>
            <a:off x="12595488" y="6762427"/>
            <a:ext cx="4392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sáng rực, lấp lánh trên cành lá xanh tươi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EEB64-93C2-12B9-0E41-EC7FBDD06A58}"/>
              </a:ext>
            </a:extLst>
          </p:cNvPr>
          <p:cNvSpPr txBox="1"/>
          <p:nvPr/>
        </p:nvSpPr>
        <p:spPr>
          <a:xfrm>
            <a:off x="7111309" y="8649267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rất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nhiều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38BB8-54CC-B567-8BAA-8499ECA71DE2}"/>
              </a:ext>
            </a:extLst>
          </p:cNvPr>
          <p:cNvSpPr txBox="1"/>
          <p:nvPr/>
        </p:nvSpPr>
        <p:spPr>
          <a:xfrm>
            <a:off x="9789679" y="8413198"/>
            <a:ext cx="215472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bức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tranh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8F805-9660-D7E8-ECC4-EB7C01DF368A}"/>
              </a:ext>
            </a:extLst>
          </p:cNvPr>
          <p:cNvSpPr txBox="1"/>
          <p:nvPr/>
        </p:nvSpPr>
        <p:spPr>
          <a:xfrm>
            <a:off x="12638813" y="8419836"/>
            <a:ext cx="43922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sắc rực rỡ như những bức bày trong các tủ hàng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0109" y="782288"/>
            <a:ext cx="14655547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655" y="1884045"/>
            <a:ext cx="12623391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7188" y="4391110"/>
            <a:ext cx="9011213" cy="3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sản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phẩm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Phiếu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ngữ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/ HS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71380" y="0"/>
            <a:ext cx="9833240" cy="9920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7960722" flipV="1">
            <a:off x="-88698" y="-79753"/>
            <a:ext cx="2006196" cy="20023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3213" y="549959"/>
            <a:ext cx="1289079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80875FC-305F-E7F0-1750-410D0206D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93826"/>
              </p:ext>
            </p:extLst>
          </p:nvPr>
        </p:nvGraphicFramePr>
        <p:xfrm>
          <a:off x="914400" y="1623800"/>
          <a:ext cx="16230600" cy="830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4613">
                  <a:extLst>
                    <a:ext uri="{9D8B030D-6E8A-4147-A177-3AD203B41FA5}">
                      <a16:colId xmlns:a16="http://schemas.microsoft.com/office/drawing/2014/main" val="2786239543"/>
                    </a:ext>
                  </a:extLst>
                </a:gridCol>
                <a:gridCol w="5540687">
                  <a:extLst>
                    <a:ext uri="{9D8B030D-6E8A-4147-A177-3AD203B41FA5}">
                      <a16:colId xmlns:a16="http://schemas.microsoft.com/office/drawing/2014/main" val="405764786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19782092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96173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br>
                        <a:rPr lang="en-US" sz="4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ghép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láy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837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niệm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ghép các tiếng có quan hệ với nhau về nghĩa.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láy âm giữa các tiếng.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tổ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cố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định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quen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dùng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ý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4386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ghép có tình chất phân nghĩa hoặc hợp nghĩa.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Phân loại: từ ghép chính - phụ và từ ghép đẳng lập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láy được tạo ra trên cơ sở đặc điểm âm thanh của tiếng, sự hòa phối âm thanh giữa các tiếng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xen,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bớt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nào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đảo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trí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5626156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EE15939F-C4B2-63B6-BBD3-BE720D4B8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4729540" flipV="1">
            <a:off x="15788688" y="7861435"/>
            <a:ext cx="3169825" cy="316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46193" y="3626525"/>
            <a:ext cx="1726754" cy="17234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6160124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67298" y="1690342"/>
            <a:ext cx="14105014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0381" y="2755509"/>
            <a:ext cx="124189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452010" y="3814015"/>
            <a:ext cx="12807279" cy="67063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28065" y="5129451"/>
            <a:ext cx="11384218" cy="30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1,2 Tr.16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34778" y="3675261"/>
            <a:ext cx="6967237" cy="594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743272" y="2264937"/>
            <a:ext cx="9052395" cy="7724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384667" y="2452705"/>
            <a:ext cx="1288066" cy="1337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3600" flipV="1">
            <a:off x="-884146" y="-652689"/>
            <a:ext cx="3320962" cy="242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6361881" y="760574"/>
            <a:ext cx="1726754" cy="17234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-167426" y="5566507"/>
            <a:ext cx="3009093" cy="1121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92697" y="751462"/>
            <a:ext cx="14466793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26156" y="1917846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2.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Thực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tiếng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Việt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92697" y="4140492"/>
            <a:ext cx="5800245" cy="546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1 SGK/Tr.16</a:t>
            </a: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</a:p>
          <a:p>
            <a:pPr algn="just">
              <a:lnSpc>
                <a:spcPts val="7128"/>
              </a:lnSpc>
            </a:pP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lợi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hại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phành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phạch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giòn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giã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6804"/>
              </a:lnSpc>
            </a:pPr>
            <a:endParaRPr lang="en-US" sz="4400" dirty="0">
              <a:solidFill>
                <a:srgbClr val="28517B"/>
              </a:solidFill>
              <a:latin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79638" y="2971299"/>
            <a:ext cx="7979662" cy="714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2 SGK/ Tr.16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 Qua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hình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dung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Mèn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đầy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đặn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mập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mạp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cánh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ngắn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coi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giờ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dài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  <a:p>
            <a:pPr algn="just">
              <a:lnSpc>
                <a:spcPts val="8100"/>
              </a:lnSpc>
            </a:pPr>
            <a:endParaRPr lang="en-US" sz="4200" dirty="0">
              <a:solidFill>
                <a:srgbClr val="28517B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841" y="-143417"/>
            <a:ext cx="7760923" cy="10573833"/>
            <a:chOff x="0" y="0"/>
            <a:chExt cx="10347897" cy="140984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875274" y="1875274"/>
              <a:ext cx="14098445" cy="103478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447736" y="2189076"/>
              <a:ext cx="13243368" cy="9720292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84794" y="4897792"/>
            <a:ext cx="8563540" cy="4742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8874" y="5044535"/>
            <a:ext cx="8071600" cy="4469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90347" y="-102608"/>
            <a:ext cx="1319677" cy="1466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020986" flipH="1" flipV="1">
            <a:off x="15868371" y="4769321"/>
            <a:ext cx="2010757" cy="749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-10467684" flipH="1">
            <a:off x="15647693" y="2022741"/>
            <a:ext cx="1726754" cy="1723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330344" y="8620637"/>
            <a:ext cx="1700370" cy="1666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9204" y="6354975"/>
            <a:ext cx="1039683" cy="10396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8887" y="420995"/>
            <a:ext cx="6043081" cy="1042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3 SGK/Tr.16</a:t>
            </a:r>
          </a:p>
          <a:p>
            <a:pPr algn="just">
              <a:lnSpc>
                <a:spcPts val="6804"/>
              </a:lnSpc>
            </a:pPr>
            <a:r>
              <a:rPr lang="en-US" sz="4200" dirty="0">
                <a:solidFill>
                  <a:srgbClr val="1C3249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Điểm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giữa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ra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những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sẵn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hai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Phù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hợp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để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vì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chúng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người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chân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8168" y="408192"/>
            <a:ext cx="8615419" cy="216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2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6705" y="3224318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84168" y="5361025"/>
            <a:ext cx="6961013" cy="364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3 Tr.16 </a:t>
            </a: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67511" y="3491918"/>
            <a:ext cx="4167950" cy="6064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89614" y="2603491"/>
            <a:ext cx="13833477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233"/>
              </a:lnSpc>
            </a:pP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mặc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váy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xanh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0545" y="3273719"/>
            <a:ext cx="1135115" cy="1518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4DA36-6835-2548-1B84-F8E717D5AC95}"/>
              </a:ext>
            </a:extLst>
          </p:cNvPr>
          <p:cNvCxnSpPr/>
          <p:nvPr/>
        </p:nvCxnSpPr>
        <p:spPr>
          <a:xfrm flipH="1">
            <a:off x="5334000" y="2781300"/>
            <a:ext cx="304800" cy="7106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4D8C0-F00F-1CD1-E5D3-B84108DFA942}"/>
              </a:ext>
            </a:extLst>
          </p:cNvPr>
          <p:cNvCxnSpPr>
            <a:cxnSpLocks/>
          </p:cNvCxnSpPr>
          <p:nvPr/>
        </p:nvCxnSpPr>
        <p:spPr>
          <a:xfrm flipH="1">
            <a:off x="7590652" y="512114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1E55F0-6218-D7E6-FDD6-2AF522CEF8B1}"/>
              </a:ext>
            </a:extLst>
          </p:cNvPr>
          <p:cNvSpPr txBox="1"/>
          <p:nvPr/>
        </p:nvSpPr>
        <p:spPr>
          <a:xfrm>
            <a:off x="3810000" y="3695700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ECB0-40E2-1BE5-0128-244B3EFD1009}"/>
              </a:ext>
            </a:extLst>
          </p:cNvPr>
          <p:cNvSpPr txBox="1"/>
          <p:nvPr/>
        </p:nvSpPr>
        <p:spPr>
          <a:xfrm>
            <a:off x="4648200" y="612707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C8D8B-F4D9-0CE1-5B40-E8E3F7547DB7}"/>
              </a:ext>
            </a:extLst>
          </p:cNvPr>
          <p:cNvSpPr txBox="1"/>
          <p:nvPr/>
        </p:nvSpPr>
        <p:spPr>
          <a:xfrm>
            <a:off x="6947351" y="3690513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A04E2-0620-E4D2-3EB2-3D20A4DC3A82}"/>
              </a:ext>
            </a:extLst>
          </p:cNvPr>
          <p:cNvSpPr txBox="1"/>
          <p:nvPr/>
        </p:nvSpPr>
        <p:spPr>
          <a:xfrm>
            <a:off x="9617880" y="610940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1993970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015349" y="1726141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>
                <a:solidFill>
                  <a:srgbClr val="AF5C2B"/>
                </a:solidFill>
                <a:latin typeface="Rokkitt Bold Bold"/>
              </a:rPr>
              <a:t>III. VIẾT NGẮN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21742" y="4044672"/>
            <a:ext cx="12296528" cy="42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Viết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khoảng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5-7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câu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nêu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cảm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một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nhân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vật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ấn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tượng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bản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Bài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học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đường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đời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đầu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tiên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hoặc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Ông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lão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đánh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sử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dụng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danh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Xác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định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700" y="1198020"/>
            <a:ext cx="15390388" cy="8522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0800" y="1450388"/>
            <a:ext cx="14478904" cy="8017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12851">
            <a:off x="251633" y="8236711"/>
            <a:ext cx="3059459" cy="7843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731290" y="8027240"/>
            <a:ext cx="1968850" cy="9128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78574" y="325505"/>
            <a:ext cx="1570526" cy="1745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54782" y="112565"/>
            <a:ext cx="1617349" cy="1585002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5F4103B-DAB2-8F7F-9DC1-C4ADF79CF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41502"/>
              </p:ext>
            </p:extLst>
          </p:nvPr>
        </p:nvGraphicFramePr>
        <p:xfrm>
          <a:off x="3207762" y="3095347"/>
          <a:ext cx="13420494" cy="522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203">
                  <a:extLst>
                    <a:ext uri="{9D8B030D-6E8A-4147-A177-3AD203B41FA5}">
                      <a16:colId xmlns:a16="http://schemas.microsoft.com/office/drawing/2014/main" val="101169725"/>
                    </a:ext>
                  </a:extLst>
                </a:gridCol>
                <a:gridCol w="8682291">
                  <a:extLst>
                    <a:ext uri="{9D8B030D-6E8A-4147-A177-3AD203B41FA5}">
                      <a16:colId xmlns:a16="http://schemas.microsoft.com/office/drawing/2014/main" val="3281064674"/>
                    </a:ext>
                  </a:extLst>
                </a:gridCol>
              </a:tblGrid>
              <a:tr h="840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vi-VN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 ấn tượng chung về nhân vật</a:t>
                      </a:r>
                      <a:endParaRPr lang="vi-VN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851652952"/>
                  </a:ext>
                </a:extLst>
              </a:tr>
              <a:tr h="6224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(3-5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sống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xuất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….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Tính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phẩm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10834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học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ý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rút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802750768"/>
                  </a:ext>
                </a:extLst>
              </a:tr>
            </a:tbl>
          </a:graphicData>
        </a:graphic>
      </p:graphicFrame>
      <p:sp>
        <p:nvSpPr>
          <p:cNvPr id="12" name="TextBox 10">
            <a:extLst>
              <a:ext uri="{FF2B5EF4-FFF2-40B4-BE49-F238E27FC236}">
                <a16:creationId xmlns:a16="http://schemas.microsoft.com/office/drawing/2014/main" id="{956A772B-0DD5-7C7F-EC2F-FAF655D4BD62}"/>
              </a:ext>
            </a:extLst>
          </p:cNvPr>
          <p:cNvSpPr txBox="1"/>
          <p:nvPr/>
        </p:nvSpPr>
        <p:spPr>
          <a:xfrm>
            <a:off x="3351589" y="2024982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*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Dàn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bài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14640" y="196343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645478" y="-4081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2267919" y="158979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67600" y="1872236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 dirty="0">
                <a:solidFill>
                  <a:srgbClr val="AF5C2B"/>
                </a:solidFill>
                <a:latin typeface="Rokkitt Bold Bold"/>
              </a:rPr>
              <a:t>DẶN DÒ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792313" y="3955852"/>
            <a:ext cx="12936232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502" lvl="1" indent="-539751" algn="just"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viết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tiếp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đoạn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marL="1079502" lvl="1" indent="-539751" algn="just"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xem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>
                <a:solidFill>
                  <a:srgbClr val="28517B"/>
                </a:solidFill>
                <a:latin typeface="Roboto Condensed Italics"/>
              </a:rPr>
              <a:t>Cô bé bán diêm.</a:t>
            </a:r>
          </a:p>
          <a:p>
            <a:pPr marL="996951" lvl="2" algn="just"/>
            <a:r>
              <a:rPr lang="vi-VN" sz="5000">
                <a:solidFill>
                  <a:srgbClr val="28517B"/>
                </a:solidFill>
                <a:latin typeface="Roboto Condensed Italics"/>
              </a:rPr>
              <a:t>+ Tổ 1 + 2: Tìm hiểu về tác giả Han-xơ Crít-xti-an An-đéc-xen (Hans Christian Andersen).</a:t>
            </a:r>
          </a:p>
          <a:p>
            <a:pPr marL="996951" lvl="2" algn="just"/>
            <a:r>
              <a:rPr lang="vi-VN" sz="5000">
                <a:solidFill>
                  <a:srgbClr val="28517B"/>
                </a:solidFill>
                <a:latin typeface="Roboto Condensed Italics"/>
              </a:rPr>
              <a:t>+ Tổ 3 + 4: Tìm hiểu chung về văn bản “Cô bé bán diêm”.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85860" y="4577435"/>
            <a:ext cx="11140019" cy="156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8"/>
              </a:lnSpc>
            </a:pPr>
            <a:r>
              <a:rPr lang="en-US" sz="13098">
                <a:solidFill>
                  <a:srgbClr val="4F3B20"/>
                </a:solidFill>
                <a:latin typeface="#9Slide05 Atlantika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02771" y="4786621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95093" y="1597990"/>
            <a:ext cx="8939708" cy="572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71"/>
              </a:lnSpc>
            </a:pPr>
            <a:endParaRPr dirty="0"/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nâu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8486" y="3739937"/>
            <a:ext cx="804553" cy="13812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B0EB6-287D-C9C3-4C5F-43ED0603C3B0}"/>
              </a:ext>
            </a:extLst>
          </p:cNvPr>
          <p:cNvCxnSpPr>
            <a:cxnSpLocks/>
          </p:cNvCxnSpPr>
          <p:nvPr/>
        </p:nvCxnSpPr>
        <p:spPr>
          <a:xfrm flipH="1">
            <a:off x="5638800" y="2902884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BD619F-C271-A07B-05B0-B0FE8EC1D273}"/>
              </a:ext>
            </a:extLst>
          </p:cNvPr>
          <p:cNvSpPr txBox="1"/>
          <p:nvPr/>
        </p:nvSpPr>
        <p:spPr>
          <a:xfrm>
            <a:off x="3788477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D4C5E-F2F8-F03F-F10F-CE849D77A406}"/>
              </a:ext>
            </a:extLst>
          </p:cNvPr>
          <p:cNvSpPr txBox="1"/>
          <p:nvPr/>
        </p:nvSpPr>
        <p:spPr>
          <a:xfrm>
            <a:off x="7242924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120A15-A24A-B773-41C9-6BB52C7DAB9C}"/>
              </a:ext>
            </a:extLst>
          </p:cNvPr>
          <p:cNvCxnSpPr>
            <a:cxnSpLocks/>
          </p:cNvCxnSpPr>
          <p:nvPr/>
        </p:nvCxnSpPr>
        <p:spPr>
          <a:xfrm flipH="1">
            <a:off x="6858000" y="5219700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549C5-DA97-38AE-515D-672D860A032A}"/>
              </a:ext>
            </a:extLst>
          </p:cNvPr>
          <p:cNvSpPr txBox="1"/>
          <p:nvPr/>
        </p:nvSpPr>
        <p:spPr>
          <a:xfrm>
            <a:off x="4147093" y="6361457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E5ADE-C84A-976D-A6B8-53E4C31F24FD}"/>
              </a:ext>
            </a:extLst>
          </p:cNvPr>
          <p:cNvSpPr txBox="1"/>
          <p:nvPr/>
        </p:nvSpPr>
        <p:spPr>
          <a:xfrm>
            <a:off x="8374523" y="6248178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86337" y="4255076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4782" y="2107822"/>
            <a:ext cx="15267057" cy="443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endParaRPr/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1. Chiếc máy khoan đang khoan đất.</a:t>
            </a:r>
          </a:p>
          <a:p>
            <a:pPr algn="just">
              <a:lnSpc>
                <a:spcPts val="8909"/>
              </a:lnSpc>
            </a:pPr>
            <a:endParaRPr lang="en-US" sz="5499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2.Chiếc máy khoan màu cam đang miệt mài khoan đất.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866" y="3731775"/>
            <a:ext cx="977620" cy="1411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86C110-6F31-F53D-F88E-BD6582A9A710}"/>
              </a:ext>
            </a:extLst>
          </p:cNvPr>
          <p:cNvCxnSpPr>
            <a:cxnSpLocks/>
          </p:cNvCxnSpPr>
          <p:nvPr/>
        </p:nvCxnSpPr>
        <p:spPr>
          <a:xfrm flipH="1">
            <a:off x="7204993" y="341802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49908D-42A5-0F5E-05C4-AEF67243F6EE}"/>
              </a:ext>
            </a:extLst>
          </p:cNvPr>
          <p:cNvSpPr txBox="1"/>
          <p:nvPr/>
        </p:nvSpPr>
        <p:spPr>
          <a:xfrm>
            <a:off x="4262541" y="442395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9DEE7-3D55-96C1-33ED-EB0978EFE250}"/>
              </a:ext>
            </a:extLst>
          </p:cNvPr>
          <p:cNvSpPr txBox="1"/>
          <p:nvPr/>
        </p:nvSpPr>
        <p:spPr>
          <a:xfrm>
            <a:off x="9232221" y="440628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4C623-0AAC-4570-2C13-12B6498AD4B2}"/>
              </a:ext>
            </a:extLst>
          </p:cNvPr>
          <p:cNvCxnSpPr>
            <a:cxnSpLocks/>
          </p:cNvCxnSpPr>
          <p:nvPr/>
        </p:nvCxnSpPr>
        <p:spPr>
          <a:xfrm flipH="1">
            <a:off x="9690291" y="5635597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88994-4814-CE0F-7724-4D7DCACA1460}"/>
              </a:ext>
            </a:extLst>
          </p:cNvPr>
          <p:cNvSpPr txBox="1"/>
          <p:nvPr/>
        </p:nvSpPr>
        <p:spPr>
          <a:xfrm>
            <a:off x="4572000" y="653885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22809-B357-3682-E514-E1280D75A9E2}"/>
              </a:ext>
            </a:extLst>
          </p:cNvPr>
          <p:cNvSpPr txBox="1"/>
          <p:nvPr/>
        </p:nvSpPr>
        <p:spPr>
          <a:xfrm>
            <a:off x="11717519" y="662385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66884" y="2990284"/>
            <a:ext cx="14554233" cy="138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spc="603">
                <a:solidFill>
                  <a:srgbClr val="1C3249"/>
                </a:solidFill>
                <a:latin typeface="Fraunces SemiBold"/>
              </a:rPr>
              <a:t>BÀI 6: TRUYỆN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9186" y="4584972"/>
            <a:ext cx="14554233" cy="63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 spc="272">
                <a:solidFill>
                  <a:srgbClr val="1C3249"/>
                </a:solidFill>
                <a:latin typeface="Roboto Condensed"/>
              </a:rPr>
              <a:t>THỰC HÀNH TIẾNG VIỆT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83134" y="6074405"/>
            <a:ext cx="14554233" cy="106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464">
                <a:solidFill>
                  <a:srgbClr val="EE8A4F"/>
                </a:solidFill>
                <a:latin typeface="Saira Stencil One"/>
              </a:rPr>
              <a:t>MỞ RỘNG CHỦ NGỮ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1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5499">
                <a:solidFill>
                  <a:srgbClr val="2B4764"/>
                </a:solidFill>
                <a:latin typeface="Roboto Condensed"/>
              </a:rPr>
              <a:t>: 3 phút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0109" y="18840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71031"/>
            <a:ext cx="10490413" cy="58090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491" y="946044"/>
            <a:ext cx="9807571" cy="5430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4593" y="4881307"/>
            <a:ext cx="9338477" cy="5171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63783" y="5068637"/>
            <a:ext cx="8661893" cy="4796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09689" y="7797989"/>
            <a:ext cx="7924903" cy="18162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85008" y="2398632"/>
            <a:ext cx="2348584" cy="43936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10365585">
            <a:off x="182205" y="-157047"/>
            <a:ext cx="1961091" cy="1957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4171">
            <a:off x="61075" y="6604660"/>
            <a:ext cx="1726658" cy="17932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0266" y="8536349"/>
            <a:ext cx="1378068" cy="12884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4816" y="1211427"/>
            <a:ext cx="9297802" cy="490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a.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Đầu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to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ra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từng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tảng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rất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bướng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b.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Choắt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nọ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lẽ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trạc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tuổi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c. </a:t>
            </a:r>
            <a:r>
              <a:rPr lang="en-US" sz="4900" b="1" dirty="0" err="1">
                <a:solidFill>
                  <a:srgbClr val="2B4764"/>
                </a:solidFill>
                <a:latin typeface="Roboto Condensed"/>
              </a:rPr>
              <a:t>N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hững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cái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vuốt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chân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,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khoeo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dần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nhọn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hoắt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3920" y="5582966"/>
            <a:ext cx="8279822" cy="391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d.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Con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cất tiếng kêu van.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e.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Biển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gợn sóng êm ả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f.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Ông lão đánh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lủi thủi ra biển.</a:t>
            </a:r>
          </a:p>
        </p:txBody>
      </p:sp>
      <p:sp>
        <p:nvSpPr>
          <p:cNvPr id="13" name="TextBox 13"/>
          <p:cNvSpPr txBox="1"/>
          <p:nvPr/>
        </p:nvSpPr>
        <p:spPr>
          <a:xfrm rot="-1847763">
            <a:off x="11017001" y="1442766"/>
            <a:ext cx="9441428" cy="78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8"/>
              </a:lnSpc>
              <a:spcBef>
                <a:spcPct val="0"/>
              </a:spcBef>
            </a:pPr>
            <a:r>
              <a:rPr lang="en-US" sz="46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5491" y="8062235"/>
            <a:ext cx="7010264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và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cụm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endParaRPr lang="en-US" sz="5499" dirty="0">
              <a:solidFill>
                <a:srgbClr val="FEFFFE"/>
              </a:solidFill>
              <a:latin typeface="Roboto Condensed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4121" y="1458268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9350" y="1710351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423123" y="411156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164593"/>
            <a:ext cx="2583405" cy="483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D2DBF60-E2F7-3E73-99EB-E5F61878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3411"/>
              </p:ext>
            </p:extLst>
          </p:nvPr>
        </p:nvGraphicFramePr>
        <p:xfrm>
          <a:off x="2610678" y="2729948"/>
          <a:ext cx="13255843" cy="6352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29">
                  <a:extLst>
                    <a:ext uri="{9D8B030D-6E8A-4147-A177-3AD203B41FA5}">
                      <a16:colId xmlns:a16="http://schemas.microsoft.com/office/drawing/2014/main" val="855703607"/>
                    </a:ext>
                  </a:extLst>
                </a:gridCol>
                <a:gridCol w="4351458">
                  <a:extLst>
                    <a:ext uri="{9D8B030D-6E8A-4147-A177-3AD203B41FA5}">
                      <a16:colId xmlns:a16="http://schemas.microsoft.com/office/drawing/2014/main" val="3796006598"/>
                    </a:ext>
                  </a:extLst>
                </a:gridCol>
                <a:gridCol w="2942012">
                  <a:extLst>
                    <a:ext uri="{9D8B030D-6E8A-4147-A177-3AD203B41FA5}">
                      <a16:colId xmlns:a16="http://schemas.microsoft.com/office/drawing/2014/main" val="3820870370"/>
                    </a:ext>
                  </a:extLst>
                </a:gridCol>
                <a:gridCol w="3661444">
                  <a:extLst>
                    <a:ext uri="{9D8B030D-6E8A-4147-A177-3AD203B41FA5}">
                      <a16:colId xmlns:a16="http://schemas.microsoft.com/office/drawing/2014/main" val="3402138553"/>
                    </a:ext>
                  </a:extLst>
                </a:gridCol>
              </a:tblGrid>
              <a:tr h="868959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8303"/>
                  </a:ext>
                </a:extLst>
              </a:tr>
              <a:tr h="699057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 từ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04600"/>
                  </a:ext>
                </a:extLst>
              </a:tr>
              <a:tr h="122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sau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182401080"/>
                  </a:ext>
                </a:extLst>
              </a:tr>
              <a:tr h="88063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761707200"/>
                  </a:ext>
                </a:extLst>
              </a:tr>
              <a:tr h="98779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Biển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Choắt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nọ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47183833"/>
                  </a:ext>
                </a:extLst>
              </a:tr>
              <a:tr h="926227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Những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 vuốt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400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ở chân, ở khoeo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592753174"/>
                  </a:ext>
                </a:extLst>
              </a:tr>
              <a:tr h="759061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Ông lão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 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259149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2929" y="2924232"/>
            <a:ext cx="11335511" cy="6815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1739" y="3120287"/>
            <a:ext cx="10610623" cy="6379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1739" y="3749316"/>
            <a:ext cx="10332594" cy="48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B4764"/>
              </a:solidFill>
              <a:latin typeface="Roboto Condensed"/>
            </a:endParaRPr>
          </a:p>
          <a:p>
            <a:pPr marL="993144" lvl="1" indent="-496572" algn="just">
              <a:lnSpc>
                <a:spcPts val="7452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Nối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A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với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B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tác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dụng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việc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.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: 1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4600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655" y="1953824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</TotalTime>
  <Words>1314</Words>
  <Application>Microsoft Office PowerPoint</Application>
  <PresentationFormat>Custom</PresentationFormat>
  <Paragraphs>174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Calibri</vt:lpstr>
      <vt:lpstr>Bungee Shade Bold</vt:lpstr>
      <vt:lpstr>Roboto Condensed</vt:lpstr>
      <vt:lpstr>Roboto Condensed Bold Italics</vt:lpstr>
      <vt:lpstr>Arial</vt:lpstr>
      <vt:lpstr>Fraunces SemiBold</vt:lpstr>
      <vt:lpstr>Rokkitt Bold Bold</vt:lpstr>
      <vt:lpstr>Roboto Condensed Italics</vt:lpstr>
      <vt:lpstr>Lobster</vt:lpstr>
      <vt:lpstr>Roboto Condensed Bold</vt:lpstr>
      <vt:lpstr>Fraunces SemiBold Bold</vt:lpstr>
      <vt:lpstr>Saira Stencil One</vt:lpstr>
      <vt:lpstr>#9Slide05 Atlantika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B6 - Thuc hanh TV</dc:title>
  <dc:subject>9Slide.vn</dc:subject>
  <dc:creator>LY TRAN</dc:creator>
  <dc:description>9Slide.vn</dc:description>
  <cp:lastModifiedBy>9Slide</cp:lastModifiedBy>
  <cp:revision>9</cp:revision>
  <dcterms:created xsi:type="dcterms:W3CDTF">2006-08-16T00:00:00Z</dcterms:created>
  <dcterms:modified xsi:type="dcterms:W3CDTF">2022-12-28T05:59:00Z</dcterms:modified>
  <cp:category>9Slide.vn</cp:category>
  <dc:identifier>DAFS1NYFwjE</dc:identifier>
</cp:coreProperties>
</file>