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media/image11.svg" ContentType="image/svg+xml"/>
  <Override PartName="/ppt/media/image16.svg" ContentType="image/svg+xml"/>
  <Override PartName="/ppt/media/image18.svg" ContentType="image/svg+xml"/>
  <Override PartName="/ppt/media/image2.svg" ContentType="image/svg+xml"/>
  <Override PartName="/ppt/media/image25.svg" ContentType="image/svg+xml"/>
  <Override PartName="/ppt/media/image27.svg" ContentType="image/svg+xml"/>
  <Override PartName="/ppt/media/image4.svg" ContentType="image/svg+xml"/>
  <Override PartName="/ppt/media/image6.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342" r:id="rId3"/>
    <p:sldId id="332" r:id="rId5"/>
    <p:sldId id="341" r:id="rId6"/>
    <p:sldId id="344" r:id="rId7"/>
    <p:sldId id="345" r:id="rId8"/>
    <p:sldId id="346" r:id="rId9"/>
    <p:sldId id="347" r:id="rId10"/>
    <p:sldId id="312" r:id="rId11"/>
    <p:sldId id="348" r:id="rId12"/>
    <p:sldId id="355" r:id="rId13"/>
    <p:sldId id="349" r:id="rId14"/>
    <p:sldId id="350" r:id="rId15"/>
    <p:sldId id="351" r:id="rId16"/>
    <p:sldId id="356" r:id="rId17"/>
    <p:sldId id="320" r:id="rId18"/>
    <p:sldId id="352" r:id="rId19"/>
    <p:sldId id="331" r:id="rId20"/>
    <p:sldId id="353" r:id="rId21"/>
    <p:sldId id="354" r:id="rId22"/>
    <p:sldId id="293" r:id="rId23"/>
  </p:sldIdLst>
  <p:sldSz cx="18288000" cy="10287000"/>
  <p:notesSz cx="6858000" cy="9144000"/>
  <p:embeddedFontLst>
    <p:embeddedFont>
      <p:font typeface="#9Slide07 SVNMomento" panose="00000500000000000000" pitchFamily="2" charset="0"/>
      <p:regular r:id="rId27"/>
    </p:embeddedFont>
    <p:embeddedFont>
      <p:font typeface="Cambria" panose="02040503050406030204" pitchFamily="18" charset="0"/>
      <p:regular r:id="rId28"/>
      <p:bold r:id="rId29"/>
      <p:italic r:id="rId30"/>
      <p:boldItalic r:id="rId31"/>
    </p:embeddedFont>
    <p:embeddedFont>
      <p:font typeface="#9Slide07 SVNAppleberry" panose="02040603050506020204" pitchFamily="18" charset="0"/>
      <p:regular r:id="rId32"/>
    </p:embeddedFont>
    <p:embeddedFont>
      <p:font typeface="#9Slide05 SVNCookie" panose="020B0606040200020203" pitchFamily="34" charset="0"/>
      <p:regular r:id="rId33"/>
    </p:embeddedFont>
    <p:embeddedFont>
      <p:font typeface="#9Slide05 IcielSanelma" pitchFamily="2" charset="0"/>
      <p:regular r:id="rId34"/>
    </p:embeddedFont>
    <p:embeddedFont>
      <p:font typeface="Just Another Hand" panose="020B0604020202020204"/>
      <p:regular r:id="rId35"/>
    </p:embeddedFont>
    <p:embeddedFont>
      <p:font typeface="#9Slide04 Rokkitt Medium" panose="00000600000000000000" pitchFamily="2" charset="0"/>
      <p:regular r:id="rId36"/>
    </p:embeddedFont>
    <p:embeddedFont>
      <p:font typeface="Calibri" panose="020F0502020204030204"/>
      <p:regular r:id="rId37"/>
      <p:bold r:id="rId38"/>
      <p:italic r:id="rId39"/>
      <p:boldItalic r:id="rId40"/>
    </p:embeddedFont>
    <p:embeddedFont>
      <p:font typeface="#9Slide05 SVNEgregio Script" panose="02000500000000000000" pitchFamily="2"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227" autoAdjust="0"/>
  </p:normalViewPr>
  <p:slideViewPr>
    <p:cSldViewPr showGuides="1">
      <p:cViewPr varScale="1">
        <p:scale>
          <a:sx n="46" d="100"/>
          <a:sy n="46" d="100"/>
        </p:scale>
        <p:origin x="75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1" Type="http://schemas.openxmlformats.org/officeDocument/2006/relationships/font" Target="fonts/font15.fntdata"/><Relationship Id="rId40" Type="http://schemas.openxmlformats.org/officeDocument/2006/relationships/font" Target="fonts/font14.fntdata"/><Relationship Id="rId4" Type="http://schemas.openxmlformats.org/officeDocument/2006/relationships/notesMaster" Target="notesMasters/notesMaster1.xml"/><Relationship Id="rId39" Type="http://schemas.openxmlformats.org/officeDocument/2006/relationships/font" Target="fonts/font13.fntdata"/><Relationship Id="rId38" Type="http://schemas.openxmlformats.org/officeDocument/2006/relationships/font" Target="fonts/font12.fntdata"/><Relationship Id="rId37" Type="http://schemas.openxmlformats.org/officeDocument/2006/relationships/font" Target="fonts/font11.fntdata"/><Relationship Id="rId36" Type="http://schemas.openxmlformats.org/officeDocument/2006/relationships/font" Target="fonts/font10.fntdata"/><Relationship Id="rId35" Type="http://schemas.openxmlformats.org/officeDocument/2006/relationships/font" Target="fonts/font9.fntdata"/><Relationship Id="rId34" Type="http://schemas.openxmlformats.org/officeDocument/2006/relationships/font" Target="fonts/font8.fntdata"/><Relationship Id="rId33" Type="http://schemas.openxmlformats.org/officeDocument/2006/relationships/font" Target="fonts/font7.fntdata"/><Relationship Id="rId32" Type="http://schemas.openxmlformats.org/officeDocument/2006/relationships/font" Target="fonts/font6.fntdata"/><Relationship Id="rId31" Type="http://schemas.openxmlformats.org/officeDocument/2006/relationships/font" Target="fonts/font5.fntdata"/><Relationship Id="rId30" Type="http://schemas.openxmlformats.org/officeDocument/2006/relationships/font" Target="fonts/font4.fntdata"/><Relationship Id="rId3" Type="http://schemas.openxmlformats.org/officeDocument/2006/relationships/slide" Target="slides/slide1.xml"/><Relationship Id="rId29" Type="http://schemas.openxmlformats.org/officeDocument/2006/relationships/font" Target="fonts/font3.fntdata"/><Relationship Id="rId28" Type="http://schemas.openxmlformats.org/officeDocument/2006/relationships/font" Target="fonts/font2.fntdata"/><Relationship Id="rId27" Type="http://schemas.openxmlformats.org/officeDocument/2006/relationships/font" Target="fonts/font1.fntdata"/><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F7AF16-8854-4D8B-8264-4BF575182C95}"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45F046-A8EA-4A32-A880-414B3F462E10}"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dirty="0" err="1"/>
              <a:t>Gv</a:t>
            </a:r>
            <a:r>
              <a:rPr lang="en-US" dirty="0"/>
              <a:t> </a:t>
            </a:r>
            <a:r>
              <a:rPr lang="en-US" dirty="0" err="1"/>
              <a:t>gọi</a:t>
            </a:r>
            <a:r>
              <a:rPr lang="en-US" baseline="0" dirty="0"/>
              <a:t> 1 </a:t>
            </a:r>
            <a:r>
              <a:rPr lang="en-US" baseline="0" dirty="0" err="1"/>
              <a:t>bạn</a:t>
            </a:r>
            <a:r>
              <a:rPr lang="en-US" baseline="0" dirty="0"/>
              <a:t> HS </a:t>
            </a:r>
            <a:r>
              <a:rPr lang="en-US" baseline="0" dirty="0" err="1"/>
              <a:t>bất</a:t>
            </a:r>
            <a:r>
              <a:rPr lang="en-US" baseline="0" dirty="0"/>
              <a:t> </a:t>
            </a:r>
            <a:r>
              <a:rPr lang="en-US" baseline="0" dirty="0" err="1"/>
              <a:t>kì</a:t>
            </a:r>
            <a:r>
              <a:rPr lang="en-US" baseline="0" dirty="0"/>
              <a:t> </a:t>
            </a:r>
            <a:r>
              <a:rPr lang="en-US" baseline="0" dirty="0" err="1"/>
              <a:t>để</a:t>
            </a:r>
            <a:r>
              <a:rPr lang="en-US" baseline="0" dirty="0"/>
              <a:t> </a:t>
            </a:r>
            <a:r>
              <a:rPr lang="en-US" baseline="0" dirty="0" err="1"/>
              <a:t>thực</a:t>
            </a:r>
            <a:r>
              <a:rPr lang="en-US" baseline="0" dirty="0"/>
              <a:t> </a:t>
            </a:r>
            <a:r>
              <a:rPr lang="en-US" baseline="0" dirty="0" err="1"/>
              <a:t>hiện</a:t>
            </a:r>
            <a:r>
              <a:rPr lang="en-US" baseline="0" dirty="0"/>
              <a:t> </a:t>
            </a:r>
            <a:r>
              <a:rPr lang="en-US" baseline="0" dirty="0" err="1"/>
              <a:t>trò</a:t>
            </a:r>
            <a:r>
              <a:rPr lang="en-US" baseline="0" dirty="0"/>
              <a:t> </a:t>
            </a:r>
            <a:r>
              <a:rPr lang="en-US" baseline="0" dirty="0" err="1"/>
              <a:t>chơi</a:t>
            </a:r>
            <a:r>
              <a:rPr lang="en-US" baseline="0" dirty="0"/>
              <a:t>, </a:t>
            </a:r>
            <a:r>
              <a:rPr lang="en-US" baseline="0" dirty="0" err="1"/>
              <a:t>nếu</a:t>
            </a:r>
            <a:r>
              <a:rPr lang="en-US" baseline="0" dirty="0"/>
              <a:t> </a:t>
            </a:r>
            <a:r>
              <a:rPr lang="en-US" baseline="0" dirty="0" err="1"/>
              <a:t>có</a:t>
            </a:r>
            <a:r>
              <a:rPr lang="en-US" baseline="0" dirty="0"/>
              <a:t> </a:t>
            </a:r>
            <a:r>
              <a:rPr lang="en-US" baseline="0" dirty="0" err="1"/>
              <a:t>đáp</a:t>
            </a:r>
            <a:r>
              <a:rPr lang="en-US" baseline="0" dirty="0"/>
              <a:t> </a:t>
            </a:r>
            <a:r>
              <a:rPr lang="en-US" baseline="0" dirty="0" err="1"/>
              <a:t>án</a:t>
            </a:r>
            <a:r>
              <a:rPr lang="en-US" baseline="0" dirty="0"/>
              <a:t> </a:t>
            </a:r>
            <a:r>
              <a:rPr lang="en-US" baseline="0" dirty="0" err="1"/>
              <a:t>đúng</a:t>
            </a:r>
            <a:r>
              <a:rPr lang="en-US" baseline="0" dirty="0"/>
              <a:t>, </a:t>
            </a:r>
            <a:r>
              <a:rPr lang="en-US" baseline="0" dirty="0" err="1"/>
              <a:t>bạn</a:t>
            </a:r>
            <a:r>
              <a:rPr lang="en-US" baseline="0" dirty="0"/>
              <a:t> </a:t>
            </a:r>
            <a:r>
              <a:rPr lang="en-US" baseline="0" dirty="0" err="1"/>
              <a:t>chơi</a:t>
            </a:r>
            <a:r>
              <a:rPr lang="en-US" baseline="0" dirty="0"/>
              <a:t> </a:t>
            </a:r>
            <a:r>
              <a:rPr lang="en-US" baseline="0" dirty="0" err="1"/>
              <a:t>sẽ</a:t>
            </a:r>
            <a:r>
              <a:rPr lang="en-US" baseline="0" dirty="0"/>
              <a:t> </a:t>
            </a:r>
            <a:r>
              <a:rPr lang="en-US" baseline="0" dirty="0" err="1"/>
              <a:t>được</a:t>
            </a:r>
            <a:r>
              <a:rPr lang="en-US" baseline="0" dirty="0"/>
              <a:t> </a:t>
            </a:r>
            <a:r>
              <a:rPr lang="en-US" baseline="0" dirty="0" err="1"/>
              <a:t>chỉ</a:t>
            </a:r>
            <a:r>
              <a:rPr lang="en-US" baseline="0" dirty="0"/>
              <a:t> </a:t>
            </a:r>
            <a:r>
              <a:rPr lang="en-US" baseline="0" dirty="0" err="1"/>
              <a:t>định</a:t>
            </a:r>
            <a:r>
              <a:rPr lang="en-US" baseline="0" dirty="0"/>
              <a:t> </a:t>
            </a:r>
            <a:r>
              <a:rPr lang="en-US" baseline="0" dirty="0" err="1"/>
              <a:t>người</a:t>
            </a:r>
            <a:r>
              <a:rPr lang="en-US" baseline="0" dirty="0"/>
              <a:t> </a:t>
            </a:r>
            <a:r>
              <a:rPr lang="en-US" baseline="0" dirty="0" err="1"/>
              <a:t>chơi</a:t>
            </a:r>
            <a:r>
              <a:rPr lang="en-US" baseline="0" dirty="0"/>
              <a:t> </a:t>
            </a:r>
            <a:r>
              <a:rPr lang="en-US" baseline="0" dirty="0" err="1"/>
              <a:t>tiếp</a:t>
            </a:r>
            <a:r>
              <a:rPr lang="en-US" baseline="0" dirty="0"/>
              <a:t> </a:t>
            </a:r>
            <a:r>
              <a:rPr lang="en-US" baseline="0" dirty="0" err="1"/>
              <a:t>theo</a:t>
            </a:r>
            <a:r>
              <a:rPr lang="en-US" baseline="0" dirty="0"/>
              <a:t> </a:t>
            </a:r>
            <a:r>
              <a:rPr lang="en-US" baseline="0" dirty="0" err="1"/>
              <a:t>để</a:t>
            </a:r>
            <a:r>
              <a:rPr lang="en-US" baseline="0" dirty="0"/>
              <a:t> </a:t>
            </a:r>
            <a:r>
              <a:rPr lang="en-US" baseline="0" dirty="0" err="1"/>
              <a:t>thực</a:t>
            </a:r>
            <a:r>
              <a:rPr lang="en-US" baseline="0" dirty="0"/>
              <a:t> </a:t>
            </a:r>
            <a:r>
              <a:rPr lang="en-US" baseline="0" dirty="0" err="1"/>
              <a:t>hiện</a:t>
            </a:r>
            <a:r>
              <a:rPr lang="en-US" baseline="0" dirty="0"/>
              <a:t> </a:t>
            </a:r>
            <a:r>
              <a:rPr lang="en-US" baseline="0" dirty="0" err="1"/>
              <a:t>trò</a:t>
            </a:r>
            <a:r>
              <a:rPr lang="en-US" baseline="0" dirty="0"/>
              <a:t> </a:t>
            </a:r>
            <a:r>
              <a:rPr lang="en-US" baseline="0" dirty="0" err="1"/>
              <a:t>chơi</a:t>
            </a:r>
            <a:endParaRPr lang="en-US" baseline="0" dirty="0"/>
          </a:p>
          <a:p>
            <a:pPr marL="0" marR="0" indent="0" algn="l" defTabSz="914400" rtl="0" eaLnBrk="1" fontAlgn="auto" latinLnBrk="0" hangingPunct="1">
              <a:lnSpc>
                <a:spcPct val="100000"/>
              </a:lnSpc>
              <a:spcBef>
                <a:spcPts val="0"/>
              </a:spcBef>
              <a:spcAft>
                <a:spcPts val="0"/>
              </a:spcAft>
              <a:buClrTx/>
              <a:buSzTx/>
              <a:buFontTx/>
              <a:buNone/>
              <a:defRPr/>
            </a:pPr>
            <a:r>
              <a:rPr lang="en-US" baseline="0" dirty="0" err="1"/>
              <a:t>Thời</a:t>
            </a:r>
            <a:r>
              <a:rPr lang="en-US" baseline="0" dirty="0"/>
              <a:t> </a:t>
            </a:r>
            <a:r>
              <a:rPr lang="en-US" baseline="0" dirty="0" err="1"/>
              <a:t>gian</a:t>
            </a:r>
            <a:r>
              <a:rPr lang="en-US" baseline="0" dirty="0"/>
              <a:t>: 10s/</a:t>
            </a:r>
            <a:r>
              <a:rPr lang="en-US" baseline="0" dirty="0" err="1"/>
              <a:t>đáp</a:t>
            </a:r>
            <a:r>
              <a:rPr lang="en-US" baseline="0" dirty="0"/>
              <a:t> </a:t>
            </a:r>
            <a:r>
              <a:rPr lang="en-US" baseline="0" dirty="0" err="1"/>
              <a:t>án</a:t>
            </a:r>
            <a:r>
              <a:rPr lang="en-US" baseline="0" dirty="0"/>
              <a:t>.</a:t>
            </a:r>
            <a:endParaRPr lang="en-US" dirty="0"/>
          </a:p>
          <a:p>
            <a:endParaRPr lang="en-US" dirty="0"/>
          </a:p>
        </p:txBody>
      </p:sp>
      <p:sp>
        <p:nvSpPr>
          <p:cNvPr id="4" name="Slide Number Placeholder 3"/>
          <p:cNvSpPr>
            <a:spLocks noGrp="1"/>
          </p:cNvSpPr>
          <p:nvPr>
            <p:ph type="sldNum" sz="quarter" idx="5"/>
          </p:nvPr>
        </p:nvSpPr>
        <p:spPr/>
        <p:txBody>
          <a:bodyPr/>
          <a:lstStyle/>
          <a:p>
            <a:fld id="{EC45F046-A8EA-4A32-A880-414B3F462E10}"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dirty="0" err="1"/>
              <a:t>Dàn</a:t>
            </a:r>
            <a:r>
              <a:rPr lang="en-US" baseline="0" dirty="0"/>
              <a:t> ý </a:t>
            </a:r>
            <a:r>
              <a:rPr lang="en-US" baseline="0" dirty="0" err="1"/>
              <a:t>của</a:t>
            </a:r>
            <a:r>
              <a:rPr lang="en-US" baseline="0" dirty="0"/>
              <a:t> </a:t>
            </a:r>
            <a:r>
              <a:rPr lang="en-US" baseline="0" dirty="0" err="1"/>
              <a:t>bài</a:t>
            </a:r>
            <a:r>
              <a:rPr lang="en-US" baseline="0" dirty="0"/>
              <a:t> </a:t>
            </a:r>
            <a:r>
              <a:rPr lang="en-US" baseline="0" dirty="0" err="1"/>
              <a:t>phân</a:t>
            </a:r>
            <a:r>
              <a:rPr lang="en-US" baseline="0" dirty="0"/>
              <a:t> </a:t>
            </a:r>
            <a:r>
              <a:rPr lang="en-US" baseline="0" dirty="0" err="1"/>
              <a:t>tích</a:t>
            </a:r>
            <a:r>
              <a:rPr lang="en-US" baseline="0" dirty="0"/>
              <a:t> </a:t>
            </a:r>
            <a:r>
              <a:rPr lang="en-US" baseline="0" dirty="0" err="1"/>
              <a:t>một</a:t>
            </a:r>
            <a:r>
              <a:rPr lang="en-US" baseline="0" dirty="0"/>
              <a:t> </a:t>
            </a:r>
            <a:r>
              <a:rPr lang="en-US" baseline="0" dirty="0" err="1"/>
              <a:t>tác</a:t>
            </a:r>
            <a:r>
              <a:rPr lang="en-US" baseline="0" dirty="0"/>
              <a:t> </a:t>
            </a:r>
            <a:r>
              <a:rPr lang="en-US" baseline="0" dirty="0" err="1"/>
              <a:t>phẩm</a:t>
            </a:r>
            <a:r>
              <a:rPr lang="en-US" baseline="0" dirty="0"/>
              <a:t> </a:t>
            </a:r>
            <a:r>
              <a:rPr lang="en-US" baseline="0" dirty="0" err="1"/>
              <a:t>thơ</a:t>
            </a:r>
            <a:r>
              <a:rPr lang="en-US" baseline="0" dirty="0"/>
              <a:t> </a:t>
            </a:r>
            <a:r>
              <a:rPr lang="en-US" baseline="0" dirty="0" err="1"/>
              <a:t>đang</a:t>
            </a:r>
            <a:r>
              <a:rPr lang="en-US" baseline="0" dirty="0"/>
              <a:t> </a:t>
            </a:r>
            <a:r>
              <a:rPr lang="en-US" baseline="0" dirty="0" err="1"/>
              <a:t>bị</a:t>
            </a:r>
            <a:r>
              <a:rPr lang="en-US" baseline="0" dirty="0"/>
              <a:t> </a:t>
            </a:r>
            <a:r>
              <a:rPr lang="en-US" baseline="0" dirty="0" err="1"/>
              <a:t>sáo</a:t>
            </a:r>
            <a:r>
              <a:rPr lang="en-US" baseline="0" dirty="0"/>
              <a:t> </a:t>
            </a:r>
            <a:r>
              <a:rPr lang="en-US" baseline="0" dirty="0" err="1"/>
              <a:t>trộn</a:t>
            </a:r>
            <a:endParaRPr lang="en-US" baseline="0" dirty="0"/>
          </a:p>
          <a:p>
            <a:pPr marL="0" marR="0" indent="0" algn="l" defTabSz="914400" rtl="0" eaLnBrk="1" fontAlgn="auto" latinLnBrk="0" hangingPunct="1">
              <a:lnSpc>
                <a:spcPct val="100000"/>
              </a:lnSpc>
              <a:spcBef>
                <a:spcPts val="0"/>
              </a:spcBef>
              <a:spcAft>
                <a:spcPts val="0"/>
              </a:spcAft>
              <a:buClrTx/>
              <a:buSzTx/>
              <a:buFontTx/>
              <a:buNone/>
              <a:defRPr/>
            </a:pPr>
            <a:r>
              <a:rPr lang="en-US" baseline="0" dirty="0" err="1"/>
              <a:t>Yêu</a:t>
            </a:r>
            <a:r>
              <a:rPr lang="en-US" baseline="0" dirty="0"/>
              <a:t> </a:t>
            </a:r>
            <a:r>
              <a:rPr lang="en-US" baseline="0" dirty="0" err="1"/>
              <a:t>cầu</a:t>
            </a:r>
            <a:r>
              <a:rPr lang="en-US" baseline="0" dirty="0"/>
              <a:t>: </a:t>
            </a:r>
            <a:r>
              <a:rPr lang="en-US" baseline="0" dirty="0" err="1"/>
              <a:t>chỉnh</a:t>
            </a:r>
            <a:r>
              <a:rPr lang="en-US" baseline="0" dirty="0"/>
              <a:t> </a:t>
            </a:r>
            <a:r>
              <a:rPr lang="en-US" baseline="0" dirty="0" err="1"/>
              <a:t>sửa</a:t>
            </a:r>
            <a:r>
              <a:rPr lang="en-US" baseline="0" dirty="0"/>
              <a:t> </a:t>
            </a:r>
            <a:r>
              <a:rPr lang="en-US" baseline="0" dirty="0" err="1"/>
              <a:t>lại</a:t>
            </a:r>
            <a:r>
              <a:rPr lang="en-US" baseline="0" dirty="0"/>
              <a:t> </a:t>
            </a:r>
            <a:r>
              <a:rPr lang="en-US" baseline="0" dirty="0" err="1"/>
              <a:t>cho</a:t>
            </a:r>
            <a:r>
              <a:rPr lang="en-US" baseline="0" dirty="0"/>
              <a:t> </a:t>
            </a:r>
            <a:r>
              <a:rPr lang="en-US" baseline="0" dirty="0" err="1"/>
              <a:t>đúng</a:t>
            </a:r>
            <a:r>
              <a:rPr lang="en-US" baseline="0" dirty="0"/>
              <a:t> </a:t>
            </a:r>
            <a:r>
              <a:rPr lang="en-US" baseline="0" dirty="0" err="1"/>
              <a:t>với</a:t>
            </a:r>
            <a:r>
              <a:rPr lang="en-US" baseline="0" dirty="0"/>
              <a:t> </a:t>
            </a:r>
            <a:r>
              <a:rPr lang="en-US" baseline="0" dirty="0" err="1"/>
              <a:t>bố</a:t>
            </a:r>
            <a:r>
              <a:rPr lang="en-US" baseline="0" dirty="0"/>
              <a:t> </a:t>
            </a:r>
            <a:r>
              <a:rPr lang="en-US" baseline="0" dirty="0" err="1"/>
              <a:t>cục</a:t>
            </a:r>
            <a:r>
              <a:rPr lang="en-US" baseline="0" dirty="0"/>
              <a:t> </a:t>
            </a:r>
            <a:r>
              <a:rPr lang="en-US" baseline="0" dirty="0" err="1"/>
              <a:t>của</a:t>
            </a:r>
            <a:r>
              <a:rPr lang="en-US" baseline="0" dirty="0"/>
              <a:t> </a:t>
            </a:r>
            <a:r>
              <a:rPr lang="en-US" baseline="0" dirty="0" err="1"/>
              <a:t>bài</a:t>
            </a:r>
            <a:r>
              <a:rPr lang="en-US" baseline="0" dirty="0"/>
              <a:t> </a:t>
            </a:r>
            <a:r>
              <a:rPr lang="en-US" baseline="0" dirty="0" err="1"/>
              <a:t>phân</a:t>
            </a:r>
            <a:r>
              <a:rPr lang="en-US" baseline="0" dirty="0"/>
              <a:t> </a:t>
            </a:r>
            <a:r>
              <a:rPr lang="en-US" baseline="0" dirty="0" err="1"/>
              <a:t>tích</a:t>
            </a:r>
            <a:r>
              <a:rPr lang="en-US" baseline="0" dirty="0"/>
              <a:t> </a:t>
            </a:r>
            <a:r>
              <a:rPr lang="en-US" baseline="0" dirty="0" err="1"/>
              <a:t>một</a:t>
            </a:r>
            <a:r>
              <a:rPr lang="en-US" baseline="0" dirty="0"/>
              <a:t> </a:t>
            </a:r>
            <a:r>
              <a:rPr lang="en-US" baseline="0" dirty="0" err="1"/>
              <a:t>tác</a:t>
            </a:r>
            <a:r>
              <a:rPr lang="en-US" baseline="0" dirty="0"/>
              <a:t> </a:t>
            </a:r>
            <a:r>
              <a:rPr lang="en-US" baseline="0" dirty="0" err="1"/>
              <a:t>phẩm</a:t>
            </a:r>
            <a:r>
              <a:rPr lang="en-US" baseline="0" dirty="0"/>
              <a:t> </a:t>
            </a:r>
            <a:r>
              <a:rPr lang="en-US" baseline="0" dirty="0" err="1"/>
              <a:t>thơ</a:t>
            </a:r>
            <a:endParaRPr lang="en-US" baseline="0" dirty="0"/>
          </a:p>
          <a:p>
            <a:pPr marL="0" marR="0" indent="0" algn="l" defTabSz="914400" rtl="0" eaLnBrk="1" fontAlgn="auto" latinLnBrk="0" hangingPunct="1">
              <a:lnSpc>
                <a:spcPct val="100000"/>
              </a:lnSpc>
              <a:spcBef>
                <a:spcPts val="0"/>
              </a:spcBef>
              <a:spcAft>
                <a:spcPts val="0"/>
              </a:spcAft>
              <a:buClrTx/>
              <a:buSzTx/>
              <a:buFontTx/>
              <a:buNone/>
              <a:defRPr/>
            </a:pPr>
            <a:r>
              <a:rPr lang="en-US" baseline="0" dirty="0" err="1"/>
              <a:t>Thời</a:t>
            </a:r>
            <a:r>
              <a:rPr lang="en-US" baseline="0" dirty="0"/>
              <a:t> </a:t>
            </a:r>
            <a:r>
              <a:rPr lang="en-US" baseline="0" dirty="0" err="1"/>
              <a:t>gian</a:t>
            </a:r>
            <a:r>
              <a:rPr lang="en-US" baseline="0" dirty="0"/>
              <a:t>: 3 </a:t>
            </a:r>
            <a:r>
              <a:rPr lang="en-US" baseline="0" dirty="0" err="1"/>
              <a:t>phút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C45F046-A8EA-4A32-A880-414B3F462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45F046-A8EA-4A32-A880-414B3F462E10}"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45F046-A8EA-4A32-A880-414B3F462E10}"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45F046-A8EA-4A32-A880-414B3F462E10}"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dirty="0" err="1"/>
              <a:t>Yêu</a:t>
            </a:r>
            <a:r>
              <a:rPr lang="en-US" baseline="0" dirty="0"/>
              <a:t> </a:t>
            </a:r>
            <a:r>
              <a:rPr lang="en-US" baseline="0" dirty="0" err="1"/>
              <a:t>cầu</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C45F046-A8EA-4A32-A880-414B3F462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25C59-0D5E-424B-AA2C-BA3D770DECE5}" type="slidenum">
              <a:rPr lang="en-US" smtClean="0"/>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45F046-A8EA-4A32-A880-414B3F462E10}" type="slidenum">
              <a:rPr lang="en-US" smtClean="0"/>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1725C59-0D5E-424B-AA2C-BA3D770DEC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1725C59-0D5E-424B-AA2C-BA3D770DEC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1725C59-0D5E-424B-AA2C-BA3D770DEC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1B044D-28D9-4FFF-9F7A-3D85C2CE5C28}" type="slidenum">
              <a:rPr lang="en-US" smtClean="0"/>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67BE7F-71A5-4D44-8BD1-CC00E83B0E52}"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C45F046-A8EA-4A32-A880-414B3F462E10}"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45F046-A8EA-4A32-A880-414B3F462E10}"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45F046-A8EA-4A32-A880-414B3F462E10}"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C45F046-A8EA-4A32-A880-414B3F462E10}"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45F046-A8EA-4A32-A880-414B3F462E10}"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1725C59-0D5E-424B-AA2C-BA3D770DECE5}"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45F046-A8EA-4A32-A880-414B3F462E10}"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EDD9">
            <a:alpha val="66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openxmlformats.org/officeDocument/2006/relationships/image" Target="../media/image16.svg"/><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7.xml"/><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7.xml"/><Relationship Id="rId2" Type="http://schemas.openxmlformats.org/officeDocument/2006/relationships/image" Target="../media/image23.png"/><Relationship Id="rId1" Type="http://schemas.openxmlformats.org/officeDocument/2006/relationships/image" Target="../media/image22.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7.xml"/><Relationship Id="rId2" Type="http://schemas.openxmlformats.org/officeDocument/2006/relationships/image" Target="../media/image23.png"/><Relationship Id="rId1" Type="http://schemas.openxmlformats.org/officeDocument/2006/relationships/image" Target="../media/image22.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7.xml"/><Relationship Id="rId2" Type="http://schemas.openxmlformats.org/officeDocument/2006/relationships/image" Target="../media/image23.png"/><Relationship Id="rId1" Type="http://schemas.openxmlformats.org/officeDocument/2006/relationships/image" Target="../media/image22.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7.xml"/><Relationship Id="rId4" Type="http://schemas.openxmlformats.org/officeDocument/2006/relationships/image" Target="../media/image27.svg"/><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9.svg"/><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11.svg"/><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image" Target="../media/image9.sv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2362200" y="1409699"/>
            <a:ext cx="11734800" cy="6850189"/>
          </a:xfrm>
          <a:custGeom>
            <a:avLst/>
            <a:gdLst/>
            <a:ahLst/>
            <a:cxnLst/>
            <a:rect l="l" t="t" r="r" b="b"/>
            <a:pathLst>
              <a:path w="7048908" h="4114800">
                <a:moveTo>
                  <a:pt x="0" y="0"/>
                </a:moveTo>
                <a:lnTo>
                  <a:pt x="7048908" y="0"/>
                </a:lnTo>
                <a:lnTo>
                  <a:pt x="7048908"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2" name="Rectangle: Rounded Corners 12"/>
          <p:cNvSpPr/>
          <p:nvPr/>
        </p:nvSpPr>
        <p:spPr>
          <a:xfrm>
            <a:off x="2743200" y="1951670"/>
            <a:ext cx="10972800" cy="57662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6600" dirty="0" err="1">
                <a:solidFill>
                  <a:srgbClr val="FF0000"/>
                </a:solidFill>
                <a:latin typeface="#9Slide07 SVNMomento" panose="00000500000000000000" pitchFamily="2" charset="0"/>
              </a:rPr>
              <a:t>Trò</a:t>
            </a:r>
            <a:r>
              <a:rPr lang="en-US" sz="6600" dirty="0">
                <a:solidFill>
                  <a:srgbClr val="FF0000"/>
                </a:solidFill>
                <a:latin typeface="#9Slide07 SVNMomento" panose="00000500000000000000" pitchFamily="2" charset="0"/>
              </a:rPr>
              <a:t> </a:t>
            </a:r>
            <a:r>
              <a:rPr lang="en-US" sz="6600" dirty="0" err="1">
                <a:solidFill>
                  <a:srgbClr val="FF0000"/>
                </a:solidFill>
                <a:latin typeface="#9Slide07 SVNMomento" panose="00000500000000000000" pitchFamily="2" charset="0"/>
              </a:rPr>
              <a:t>chơi</a:t>
            </a:r>
            <a:r>
              <a:rPr lang="en-US" sz="6600" dirty="0">
                <a:solidFill>
                  <a:srgbClr val="FF0000"/>
                </a:solidFill>
                <a:latin typeface="#9Slide07 SVNMomento" panose="00000500000000000000" pitchFamily="2" charset="0"/>
              </a:rPr>
              <a:t> </a:t>
            </a:r>
            <a:r>
              <a:rPr lang="en-US" sz="6600" dirty="0" err="1">
                <a:solidFill>
                  <a:srgbClr val="FF0000"/>
                </a:solidFill>
                <a:latin typeface="#9Slide07 SVNMomento" panose="00000500000000000000" pitchFamily="2" charset="0"/>
              </a:rPr>
              <a:t>tiếp</a:t>
            </a:r>
            <a:r>
              <a:rPr lang="en-US" sz="6600" dirty="0">
                <a:solidFill>
                  <a:srgbClr val="FF0000"/>
                </a:solidFill>
                <a:latin typeface="#9Slide07 SVNMomento" panose="00000500000000000000" pitchFamily="2" charset="0"/>
              </a:rPr>
              <a:t> </a:t>
            </a:r>
            <a:r>
              <a:rPr lang="en-US" sz="6600" dirty="0" err="1">
                <a:solidFill>
                  <a:srgbClr val="FF0000"/>
                </a:solidFill>
                <a:latin typeface="#9Slide07 SVNMomento" panose="00000500000000000000" pitchFamily="2" charset="0"/>
              </a:rPr>
              <a:t>nối</a:t>
            </a:r>
            <a:endParaRPr lang="en-US" sz="6600" dirty="0">
              <a:solidFill>
                <a:srgbClr val="FF0000"/>
              </a:solidFill>
              <a:latin typeface="#9Slide07 SVNMomento" panose="00000500000000000000" pitchFamily="2" charset="0"/>
            </a:endParaRPr>
          </a:p>
          <a:p>
            <a:pPr lvl="0" algn="ctr">
              <a:lnSpc>
                <a:spcPct val="150000"/>
              </a:lnSpc>
            </a:pPr>
            <a:r>
              <a:rPr lang="en-US" sz="6600" dirty="0" err="1">
                <a:solidFill>
                  <a:schemeClr val="tx1"/>
                </a:solidFill>
                <a:latin typeface="#9Slide07 SVNMomento" panose="00000500000000000000" pitchFamily="2" charset="0"/>
              </a:rPr>
              <a:t>Kể</a:t>
            </a:r>
            <a:r>
              <a:rPr lang="en-US" sz="6600" dirty="0">
                <a:solidFill>
                  <a:schemeClr val="tx1"/>
                </a:solidFill>
                <a:latin typeface="#9Slide07 SVNMomento" panose="00000500000000000000" pitchFamily="2" charset="0"/>
              </a:rPr>
              <a:t> </a:t>
            </a:r>
            <a:r>
              <a:rPr lang="en-US" sz="6600" dirty="0" err="1">
                <a:solidFill>
                  <a:schemeClr val="tx1"/>
                </a:solidFill>
                <a:latin typeface="#9Slide07 SVNMomento" panose="00000500000000000000" pitchFamily="2" charset="0"/>
              </a:rPr>
              <a:t>tên</a:t>
            </a:r>
            <a:r>
              <a:rPr lang="en-US" sz="6600" dirty="0">
                <a:solidFill>
                  <a:schemeClr val="tx1"/>
                </a:solidFill>
                <a:latin typeface="#9Slide07 SVNMomento" panose="00000500000000000000" pitchFamily="2" charset="0"/>
              </a:rPr>
              <a:t> </a:t>
            </a:r>
            <a:r>
              <a:rPr lang="en-US" sz="6600" dirty="0" err="1">
                <a:solidFill>
                  <a:schemeClr val="tx1"/>
                </a:solidFill>
                <a:latin typeface="#9Slide07 SVNMomento" panose="00000500000000000000" pitchFamily="2" charset="0"/>
              </a:rPr>
              <a:t>những</a:t>
            </a:r>
            <a:r>
              <a:rPr lang="en-US" sz="6600" dirty="0">
                <a:solidFill>
                  <a:schemeClr val="tx1"/>
                </a:solidFill>
                <a:latin typeface="#9Slide07 SVNMomento" panose="00000500000000000000" pitchFamily="2" charset="0"/>
              </a:rPr>
              <a:t> </a:t>
            </a:r>
            <a:r>
              <a:rPr lang="en-US" sz="6600" dirty="0" err="1">
                <a:solidFill>
                  <a:schemeClr val="tx1"/>
                </a:solidFill>
                <a:latin typeface="#9Slide07 SVNMomento" panose="00000500000000000000" pitchFamily="2" charset="0"/>
              </a:rPr>
              <a:t>bài</a:t>
            </a:r>
            <a:r>
              <a:rPr lang="en-US" sz="6600" dirty="0">
                <a:solidFill>
                  <a:schemeClr val="tx1"/>
                </a:solidFill>
                <a:latin typeface="#9Slide07 SVNMomento" panose="00000500000000000000" pitchFamily="2" charset="0"/>
              </a:rPr>
              <a:t> </a:t>
            </a:r>
            <a:r>
              <a:rPr lang="en-US" sz="6600" dirty="0" err="1">
                <a:solidFill>
                  <a:schemeClr val="tx1"/>
                </a:solidFill>
                <a:latin typeface="#9Slide07 SVNMomento" panose="00000500000000000000" pitchFamily="2" charset="0"/>
              </a:rPr>
              <a:t>thơ</a:t>
            </a:r>
            <a:r>
              <a:rPr lang="en-US" sz="6600" dirty="0">
                <a:solidFill>
                  <a:schemeClr val="tx1"/>
                </a:solidFill>
                <a:latin typeface="#9Slide07 SVNMomento" panose="00000500000000000000" pitchFamily="2" charset="0"/>
              </a:rPr>
              <a:t> </a:t>
            </a:r>
            <a:r>
              <a:rPr lang="en-US" sz="6600" dirty="0" err="1">
                <a:solidFill>
                  <a:schemeClr val="tx1"/>
                </a:solidFill>
                <a:latin typeface="#9Slide07 SVNMomento" panose="00000500000000000000" pitchFamily="2" charset="0"/>
              </a:rPr>
              <a:t>Đường</a:t>
            </a:r>
            <a:r>
              <a:rPr lang="en-US" sz="6600" dirty="0">
                <a:solidFill>
                  <a:schemeClr val="tx1"/>
                </a:solidFill>
                <a:latin typeface="#9Slide07 SVNMomento" panose="00000500000000000000" pitchFamily="2" charset="0"/>
              </a:rPr>
              <a:t> </a:t>
            </a:r>
            <a:r>
              <a:rPr lang="en-US" sz="6600" dirty="0" err="1">
                <a:solidFill>
                  <a:schemeClr val="tx1"/>
                </a:solidFill>
                <a:latin typeface="#9Slide07 SVNMomento" panose="00000500000000000000" pitchFamily="2" charset="0"/>
              </a:rPr>
              <a:t>luật</a:t>
            </a:r>
            <a:r>
              <a:rPr lang="en-US" sz="6600" dirty="0">
                <a:solidFill>
                  <a:schemeClr val="tx1"/>
                </a:solidFill>
                <a:latin typeface="#9Slide07 SVNMomento" panose="00000500000000000000" pitchFamily="2" charset="0"/>
              </a:rPr>
              <a:t> </a:t>
            </a:r>
            <a:r>
              <a:rPr lang="en-US" sz="6600" dirty="0" err="1">
                <a:solidFill>
                  <a:schemeClr val="tx1"/>
                </a:solidFill>
                <a:latin typeface="#9Slide07 SVNMomento" panose="00000500000000000000" pitchFamily="2" charset="0"/>
              </a:rPr>
              <a:t>em</a:t>
            </a:r>
            <a:r>
              <a:rPr lang="en-US" sz="6600" dirty="0">
                <a:solidFill>
                  <a:schemeClr val="tx1"/>
                </a:solidFill>
                <a:latin typeface="#9Slide07 SVNMomento" panose="00000500000000000000" pitchFamily="2" charset="0"/>
              </a:rPr>
              <a:t> </a:t>
            </a:r>
            <a:r>
              <a:rPr lang="en-US" sz="6600" dirty="0" err="1">
                <a:solidFill>
                  <a:schemeClr val="tx1"/>
                </a:solidFill>
                <a:latin typeface="#9Slide07 SVNMomento" panose="00000500000000000000" pitchFamily="2" charset="0"/>
              </a:rPr>
              <a:t>đã</a:t>
            </a:r>
            <a:r>
              <a:rPr lang="en-US" sz="6600" dirty="0">
                <a:solidFill>
                  <a:schemeClr val="tx1"/>
                </a:solidFill>
                <a:latin typeface="#9Slide07 SVNMomento" panose="00000500000000000000" pitchFamily="2" charset="0"/>
              </a:rPr>
              <a:t> </a:t>
            </a:r>
            <a:r>
              <a:rPr lang="en-US" sz="6600" dirty="0" err="1">
                <a:solidFill>
                  <a:schemeClr val="tx1"/>
                </a:solidFill>
                <a:latin typeface="#9Slide07 SVNMomento" panose="00000500000000000000" pitchFamily="2" charset="0"/>
              </a:rPr>
              <a:t>học</a:t>
            </a:r>
            <a:r>
              <a:rPr lang="en-US" sz="6600" dirty="0">
                <a:solidFill>
                  <a:schemeClr val="tx1"/>
                </a:solidFill>
                <a:latin typeface="#9Slide07 SVNMomento" panose="00000500000000000000" pitchFamily="2" charset="0"/>
              </a:rPr>
              <a:t>, </a:t>
            </a:r>
            <a:r>
              <a:rPr lang="en-US" sz="6600" dirty="0" err="1">
                <a:solidFill>
                  <a:schemeClr val="tx1"/>
                </a:solidFill>
                <a:latin typeface="#9Slide07 SVNMomento" panose="00000500000000000000" pitchFamily="2" charset="0"/>
              </a:rPr>
              <a:t>đã</a:t>
            </a:r>
            <a:r>
              <a:rPr lang="en-US" sz="6600" dirty="0">
                <a:solidFill>
                  <a:schemeClr val="tx1"/>
                </a:solidFill>
                <a:latin typeface="#9Slide07 SVNMomento" panose="00000500000000000000" pitchFamily="2" charset="0"/>
              </a:rPr>
              <a:t> </a:t>
            </a:r>
            <a:r>
              <a:rPr lang="en-US" sz="6600" dirty="0" err="1">
                <a:solidFill>
                  <a:schemeClr val="tx1"/>
                </a:solidFill>
                <a:latin typeface="#9Slide07 SVNMomento" panose="00000500000000000000" pitchFamily="2" charset="0"/>
              </a:rPr>
              <a:t>đọc</a:t>
            </a:r>
            <a:endParaRPr kumimoji="0" lang="en-US" sz="16600" b="0" i="1" u="none" strike="noStrike" kern="1200" cap="none" spc="0" normalizeH="0" baseline="0" noProof="0" dirty="0">
              <a:ln>
                <a:noFill/>
              </a:ln>
              <a:solidFill>
                <a:schemeClr val="tx1"/>
              </a:solidFill>
              <a:effectLst/>
              <a:uLnTx/>
              <a:uFillTx/>
              <a:latin typeface="#9Slide07 SVNMomento" panose="00000500000000000000" pitchFamily="2" charset="0"/>
              <a:ea typeface="Cambria" panose="02040503050406030204" pitchFamily="18" charset="0"/>
              <a:cs typeface="Times New Roman" panose="02020603050405020304" pitchFamily="18" charset="0"/>
            </a:endParaRPr>
          </a:p>
        </p:txBody>
      </p:sp>
      <p:sp>
        <p:nvSpPr>
          <p:cNvPr id="4" name="Freeform 3"/>
          <p:cNvSpPr/>
          <p:nvPr/>
        </p:nvSpPr>
        <p:spPr>
          <a:xfrm>
            <a:off x="12420600" y="3771900"/>
            <a:ext cx="5318223" cy="6378679"/>
          </a:xfrm>
          <a:custGeom>
            <a:avLst/>
            <a:gdLst/>
            <a:ahLst/>
            <a:cxnLst/>
            <a:rect l="l" t="t" r="r" b="b"/>
            <a:pathLst>
              <a:path w="3430714" h="4114800">
                <a:moveTo>
                  <a:pt x="0" y="0"/>
                </a:moveTo>
                <a:lnTo>
                  <a:pt x="3430715" y="0"/>
                </a:lnTo>
                <a:lnTo>
                  <a:pt x="343071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88800" y="1398857"/>
          <a:ext cx="17518200" cy="8559246"/>
        </p:xfrm>
        <a:graphic>
          <a:graphicData uri="http://schemas.openxmlformats.org/drawingml/2006/table">
            <a:tbl>
              <a:tblPr>
                <a:tableStyleId>{5940675A-B579-460E-94D1-54222C63F5DA}</a:tableStyleId>
              </a:tblPr>
              <a:tblGrid>
                <a:gridCol w="1897200"/>
                <a:gridCol w="15621000"/>
              </a:tblGrid>
              <a:tr h="539547">
                <a:tc>
                  <a:txBody>
                    <a:bodyPr/>
                    <a:lstStyle/>
                    <a:p>
                      <a:pPr algn="ctr"/>
                      <a:r>
                        <a:rPr lang="en-US" sz="3900" b="1">
                          <a:effectLst/>
                          <a:latin typeface="Times New Roman" panose="02020603050405020304" pitchFamily="18" charset="0"/>
                          <a:cs typeface="Times New Roman" panose="02020603050405020304" pitchFamily="18" charset="0"/>
                        </a:rPr>
                        <a:t>Mở bài</a:t>
                      </a:r>
                      <a:endParaRPr lang="en-US" sz="3900" b="1">
                        <a:solidFill>
                          <a:srgbClr val="000000"/>
                        </a:solidFill>
                        <a:effectLst/>
                        <a:latin typeface="Times New Roman" panose="02020603050405020304" pitchFamily="18" charset="0"/>
                        <a:cs typeface="Times New Roman" panose="02020603050405020304" pitchFamily="18" charset="0"/>
                      </a:endParaRPr>
                    </a:p>
                  </a:txBody>
                  <a:tcPr marL="79403" marR="79403" marT="39701" marB="39701"/>
                </a:tc>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vi-VN" sz="3900" dirty="0">
                          <a:effectLst/>
                          <a:latin typeface="Times New Roman" panose="02020603050405020304" pitchFamily="18" charset="0"/>
                          <a:cs typeface="Times New Roman" panose="02020603050405020304" pitchFamily="18" charset="0"/>
                        </a:rPr>
                        <a:t>Nêu chủ đề bài thơ.</a:t>
                      </a:r>
                      <a:endParaRPr lang="vi-VN" sz="3900" dirty="0">
                        <a:effectLst/>
                        <a:latin typeface="Times New Roman" panose="02020603050405020304" pitchFamily="18" charset="0"/>
                        <a:cs typeface="Times New Roman" panose="02020603050405020304" pitchFamily="18" charset="0"/>
                      </a:endParaRPr>
                    </a:p>
                  </a:txBody>
                  <a:tcPr marL="79403" marR="79403" marT="39701" marB="39701">
                    <a:solidFill>
                      <a:schemeClr val="bg1"/>
                    </a:solidFill>
                  </a:tcPr>
                </a:tc>
              </a:tr>
              <a:tr h="4245216">
                <a:tc>
                  <a:txBody>
                    <a:bodyPr/>
                    <a:lstStyle/>
                    <a:p>
                      <a:pPr algn="ctr"/>
                      <a:r>
                        <a:rPr lang="en-US" sz="3900" b="1" dirty="0" err="1">
                          <a:effectLst/>
                          <a:latin typeface="Times New Roman" panose="02020603050405020304" pitchFamily="18" charset="0"/>
                          <a:cs typeface="Times New Roman" panose="02020603050405020304" pitchFamily="18" charset="0"/>
                        </a:rPr>
                        <a:t>Thân</a:t>
                      </a:r>
                      <a:r>
                        <a:rPr lang="en-US" sz="3900" b="1" dirty="0">
                          <a:effectLst/>
                          <a:latin typeface="Times New Roman" panose="02020603050405020304" pitchFamily="18" charset="0"/>
                          <a:cs typeface="Times New Roman" panose="02020603050405020304" pitchFamily="18" charset="0"/>
                        </a:rPr>
                        <a:t> </a:t>
                      </a:r>
                      <a:r>
                        <a:rPr lang="en-US" sz="3900" b="1" dirty="0" err="1">
                          <a:effectLst/>
                          <a:latin typeface="Times New Roman" panose="02020603050405020304" pitchFamily="18" charset="0"/>
                          <a:cs typeface="Times New Roman" panose="02020603050405020304" pitchFamily="18" charset="0"/>
                        </a:rPr>
                        <a:t>bài</a:t>
                      </a:r>
                      <a:endParaRPr lang="en-US" sz="3900" b="1" dirty="0">
                        <a:solidFill>
                          <a:srgbClr val="000000"/>
                        </a:solidFill>
                        <a:effectLst/>
                        <a:latin typeface="Times New Roman" panose="02020603050405020304" pitchFamily="18" charset="0"/>
                        <a:cs typeface="Times New Roman" panose="02020603050405020304" pitchFamily="18" charset="0"/>
                      </a:endParaRPr>
                    </a:p>
                  </a:txBody>
                  <a:tcPr marL="79403" marR="79403" marT="39701" marB="39701"/>
                </a:tc>
                <a:tc>
                  <a:txBody>
                    <a:bodyPr/>
                    <a:lstStyle/>
                    <a:p>
                      <a:pPr algn="just"/>
                      <a:r>
                        <a:rPr lang="en-US" sz="3900" dirty="0">
                          <a:effectLst/>
                          <a:latin typeface="Times New Roman" panose="02020603050405020304" pitchFamily="18" charset="0"/>
                          <a:cs typeface="Times New Roman" panose="02020603050405020304" pitchFamily="18" charset="0"/>
                        </a:rPr>
                        <a:t>-</a:t>
                      </a:r>
                      <a:r>
                        <a:rPr lang="en-US" sz="3900" baseline="0" dirty="0">
                          <a:effectLst/>
                          <a:latin typeface="Times New Roman" panose="02020603050405020304" pitchFamily="18" charset="0"/>
                          <a:cs typeface="Times New Roman" panose="02020603050405020304" pitchFamily="18" charset="0"/>
                        </a:rPr>
                        <a:t> </a:t>
                      </a:r>
                      <a:r>
                        <a:rPr lang="vi-VN" sz="3900" dirty="0">
                          <a:effectLst/>
                          <a:latin typeface="Times New Roman" panose="02020603050405020304" pitchFamily="18" charset="0"/>
                          <a:cs typeface="Times New Roman" panose="02020603050405020304" pitchFamily="18" charset="0"/>
                        </a:rPr>
                        <a:t>Phân tích nghệ thuật lựa chọn ngôn từ (thống kê các từ ngữ mà tác giả lựa chọn và chỉ ra tác dụng của chúng).</a:t>
                      </a:r>
                      <a:endParaRPr lang="en-US" sz="3900" dirty="0">
                        <a:effectLst/>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defRPr/>
                      </a:pPr>
                      <a:r>
                        <a:rPr lang="en-US" sz="3900" dirty="0">
                          <a:effectLst/>
                          <a:latin typeface="Times New Roman" panose="02020603050405020304" pitchFamily="18" charset="0"/>
                          <a:cs typeface="Times New Roman" panose="02020603050405020304" pitchFamily="18" charset="0"/>
                        </a:rPr>
                        <a:t>- </a:t>
                      </a:r>
                      <a:r>
                        <a:rPr lang="vi-VN" sz="3900" dirty="0">
                          <a:effectLst/>
                          <a:latin typeface="Times New Roman" panose="02020603050405020304" pitchFamily="18" charset="0"/>
                          <a:cs typeface="Times New Roman" panose="02020603050405020304" pitchFamily="18" charset="0"/>
                        </a:rPr>
                        <a:t>Khái quát, tổng hợp lại vấn đề đã được trình bày: Nội dung và một số hình thức nghệ thuật của bài thơ Vịnh khoa thi Hương đã cho thấy tài năng trào phúng bậc thầy của Trần Tế Xương.</a:t>
                      </a:r>
                      <a:endParaRPr lang="vi-VN" sz="3900" dirty="0">
                        <a:effectLst/>
                        <a:latin typeface="Times New Roman" panose="02020603050405020304" pitchFamily="18" charset="0"/>
                        <a:cs typeface="Times New Roman" panose="02020603050405020304" pitchFamily="18" charset="0"/>
                      </a:endParaRPr>
                    </a:p>
                    <a:p>
                      <a:pPr algn="just"/>
                      <a:r>
                        <a:rPr lang="en-US" sz="3900" dirty="0">
                          <a:effectLst/>
                          <a:latin typeface="Times New Roman" panose="02020603050405020304" pitchFamily="18" charset="0"/>
                          <a:cs typeface="Times New Roman" panose="02020603050405020304" pitchFamily="18" charset="0"/>
                        </a:rPr>
                        <a:t>-</a:t>
                      </a:r>
                      <a:r>
                        <a:rPr lang="vi-VN" sz="3900" dirty="0">
                          <a:effectLst/>
                          <a:latin typeface="Times New Roman" panose="02020603050405020304" pitchFamily="18" charset="0"/>
                          <a:cs typeface="Times New Roman" panose="02020603050405020304" pitchFamily="18" charset="0"/>
                        </a:rPr>
                        <a:t> Chỉ ra và phân tích tác dụng của các phép đối đã được tác giả sử dụng trong bài thơ.</a:t>
                      </a:r>
                      <a:endParaRPr lang="vi-VN" sz="3900" dirty="0">
                        <a:effectLst/>
                        <a:latin typeface="Times New Roman" panose="02020603050405020304" pitchFamily="18" charset="0"/>
                        <a:cs typeface="Times New Roman" panose="02020603050405020304" pitchFamily="18" charset="0"/>
                      </a:endParaRPr>
                    </a:p>
                    <a:p>
                      <a:pPr algn="just"/>
                      <a:r>
                        <a:rPr lang="en-US" sz="3900" dirty="0">
                          <a:effectLst/>
                          <a:latin typeface="Times New Roman" panose="02020603050405020304" pitchFamily="18" charset="0"/>
                          <a:cs typeface="Times New Roman" panose="02020603050405020304" pitchFamily="18" charset="0"/>
                        </a:rPr>
                        <a:t>-</a:t>
                      </a:r>
                      <a:r>
                        <a:rPr lang="vi-VN" sz="3900" dirty="0">
                          <a:effectLst/>
                          <a:latin typeface="Times New Roman" panose="02020603050405020304" pitchFamily="18" charset="0"/>
                          <a:cs typeface="Times New Roman" panose="02020603050405020304" pitchFamily="18" charset="0"/>
                        </a:rPr>
                        <a:t> Nêu lên những suy nghĩ và cảm xúc của bản thân về nội dung và nghệ thuật của bài thơ.</a:t>
                      </a:r>
                      <a:endParaRPr lang="en-US" sz="3900" dirty="0">
                        <a:effectLst/>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defRPr/>
                      </a:pPr>
                      <a:r>
                        <a:rPr lang="en-US" sz="3900" dirty="0">
                          <a:effectLst/>
                          <a:latin typeface="Times New Roman" panose="02020603050405020304" pitchFamily="18" charset="0"/>
                          <a:cs typeface="Times New Roman" panose="02020603050405020304" pitchFamily="18" charset="0"/>
                        </a:rPr>
                        <a:t>-</a:t>
                      </a:r>
                      <a:r>
                        <a:rPr lang="vi-VN" sz="3900" dirty="0">
                          <a:effectLst/>
                          <a:latin typeface="Times New Roman" panose="02020603050405020304" pitchFamily="18" charset="0"/>
                          <a:cs typeface="Times New Roman" panose="02020603050405020304" pitchFamily="18" charset="0"/>
                        </a:rPr>
                        <a:t> Phân tích nghệ thuật lựa chọn và xây dựng hình ảnh. Lí giải vì sao nhà thơ lại lựa chọn các hình ảnh ấy và phân tích để thấy được mục đích trào phúng. </a:t>
                      </a:r>
                      <a:endParaRPr lang="vi-VN" sz="3900" dirty="0">
                        <a:effectLst/>
                        <a:latin typeface="Times New Roman" panose="02020603050405020304" pitchFamily="18" charset="0"/>
                        <a:cs typeface="Times New Roman" panose="02020603050405020304" pitchFamily="18" charset="0"/>
                      </a:endParaRPr>
                    </a:p>
                  </a:txBody>
                  <a:tcPr marL="79403" marR="79403" marT="39701" marB="39701">
                    <a:solidFill>
                      <a:schemeClr val="bg1"/>
                    </a:solidFill>
                  </a:tcPr>
                </a:tc>
              </a:tr>
              <a:tr h="1245880">
                <a:tc>
                  <a:txBody>
                    <a:bodyPr/>
                    <a:lstStyle/>
                    <a:p>
                      <a:pPr algn="ctr"/>
                      <a:r>
                        <a:rPr lang="en-US" sz="3900" b="1" dirty="0" err="1">
                          <a:effectLst/>
                          <a:latin typeface="Times New Roman" panose="02020603050405020304" pitchFamily="18" charset="0"/>
                          <a:cs typeface="Times New Roman" panose="02020603050405020304" pitchFamily="18" charset="0"/>
                        </a:rPr>
                        <a:t>Kết</a:t>
                      </a:r>
                      <a:r>
                        <a:rPr lang="en-US" sz="3900" b="1" dirty="0">
                          <a:effectLst/>
                          <a:latin typeface="Times New Roman" panose="02020603050405020304" pitchFamily="18" charset="0"/>
                          <a:cs typeface="Times New Roman" panose="02020603050405020304" pitchFamily="18" charset="0"/>
                        </a:rPr>
                        <a:t> </a:t>
                      </a:r>
                      <a:r>
                        <a:rPr lang="en-US" sz="3900" b="1" dirty="0" err="1">
                          <a:effectLst/>
                          <a:latin typeface="Times New Roman" panose="02020603050405020304" pitchFamily="18" charset="0"/>
                          <a:cs typeface="Times New Roman" panose="02020603050405020304" pitchFamily="18" charset="0"/>
                        </a:rPr>
                        <a:t>bài</a:t>
                      </a:r>
                      <a:endParaRPr lang="en-US" sz="3900" b="1" dirty="0">
                        <a:solidFill>
                          <a:srgbClr val="000000"/>
                        </a:solidFill>
                        <a:effectLst/>
                        <a:latin typeface="Times New Roman" panose="02020603050405020304" pitchFamily="18" charset="0"/>
                        <a:cs typeface="Times New Roman" panose="02020603050405020304" pitchFamily="18" charset="0"/>
                      </a:endParaRPr>
                    </a:p>
                  </a:txBody>
                  <a:tcPr marL="79403" marR="79403" marT="39701" marB="39701"/>
                </a:tc>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vi-VN" sz="3900" dirty="0">
                          <a:effectLst/>
                          <a:latin typeface="Times New Roman" panose="02020603050405020304" pitchFamily="18" charset="0"/>
                          <a:cs typeface="Times New Roman" panose="02020603050405020304" pitchFamily="18" charset="0"/>
                        </a:rPr>
                        <a:t>Giới thiệu khái quát về bài Vịnh khoa thi Hương, tác giả và nghệ thuật trào phúng của bài thơ.</a:t>
                      </a:r>
                      <a:endParaRPr lang="vi-VN" sz="3900" dirty="0">
                        <a:solidFill>
                          <a:srgbClr val="000000"/>
                        </a:solidFill>
                        <a:effectLst/>
                        <a:latin typeface="Times New Roman" panose="02020603050405020304" pitchFamily="18" charset="0"/>
                        <a:cs typeface="Times New Roman" panose="02020603050405020304" pitchFamily="18" charset="0"/>
                      </a:endParaRPr>
                    </a:p>
                  </a:txBody>
                  <a:tcPr marL="79403" marR="79403" marT="39701" marB="39701">
                    <a:solidFill>
                      <a:schemeClr val="bg1"/>
                    </a:solidFill>
                  </a:tcPr>
                </a:tc>
              </a:tr>
            </a:tbl>
          </a:graphicData>
        </a:graphic>
      </p:graphicFrame>
      <p:sp>
        <p:nvSpPr>
          <p:cNvPr id="4" name="Google Shape;359;p42"/>
          <p:cNvSpPr txBox="1"/>
          <p:nvPr/>
        </p:nvSpPr>
        <p:spPr>
          <a:xfrm>
            <a:off x="1295400" y="114300"/>
            <a:ext cx="15408000" cy="1145400"/>
          </a:xfrm>
          <a:prstGeom prst="rect">
            <a:avLst/>
          </a:prstGeom>
        </p:spPr>
        <p:txBody>
          <a:bodyPr spcFirstLastPara="1" vert="horz" wrap="square" lIns="182850" tIns="182850" rIns="182850" bIns="18285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0000"/>
                </a:solidFill>
                <a:latin typeface="#9Slide04 Rokkitt Medium" panose="00000600000000000000" pitchFamily="2" charset="0"/>
                <a:ea typeface="Cambria" panose="02040503050406030204" pitchFamily="18" charset="0"/>
                <a:cs typeface="Times New Roman" panose="02020603050405020304" pitchFamily="18" charset="0"/>
              </a:rPr>
              <a:t>CON MẮT TINH TƯỜNG</a:t>
            </a:r>
            <a:endParaRPr lang="vi-VN" sz="6000" b="1" dirty="0">
              <a:solidFill>
                <a:srgbClr val="FF0000"/>
              </a:solidFill>
              <a:highlight>
                <a:schemeClr val="accent1"/>
              </a:highlight>
              <a:latin typeface="#9Slide04 Rokkitt Medium" panose="00000600000000000000" pitchFamily="2" charset="0"/>
              <a:ea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533400" y="373031"/>
          <a:ext cx="17221200" cy="9540937"/>
        </p:xfrm>
        <a:graphic>
          <a:graphicData uri="http://schemas.openxmlformats.org/drawingml/2006/table">
            <a:tbl>
              <a:tblPr>
                <a:tableStyleId>{5940675A-B579-460E-94D1-54222C63F5DA}</a:tableStyleId>
              </a:tblPr>
              <a:tblGrid>
                <a:gridCol w="1447800"/>
                <a:gridCol w="15773400"/>
              </a:tblGrid>
              <a:tr h="1111265">
                <a:tc>
                  <a:txBody>
                    <a:bodyPr/>
                    <a:lstStyle/>
                    <a:p>
                      <a:pPr algn="ctr"/>
                      <a:r>
                        <a:rPr lang="en-US" sz="4000" b="1" dirty="0" err="1">
                          <a:effectLst/>
                          <a:latin typeface="Times New Roman" panose="02020603050405020304" pitchFamily="18" charset="0"/>
                          <a:cs typeface="Times New Roman" panose="02020603050405020304" pitchFamily="18" charset="0"/>
                        </a:rPr>
                        <a:t>Mở</a:t>
                      </a:r>
                      <a:r>
                        <a:rPr lang="en-US" sz="4000" b="1" dirty="0">
                          <a:effectLst/>
                          <a:latin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cs typeface="Times New Roman" panose="02020603050405020304" pitchFamily="18" charset="0"/>
                        </a:rPr>
                        <a:t>bài</a:t>
                      </a:r>
                      <a:endParaRPr lang="en-US" sz="4000" b="1" dirty="0">
                        <a:solidFill>
                          <a:srgbClr val="000000"/>
                        </a:solidFill>
                        <a:effectLst/>
                        <a:latin typeface="Times New Roman" panose="02020603050405020304" pitchFamily="18" charset="0"/>
                        <a:cs typeface="Times New Roman" panose="02020603050405020304" pitchFamily="18" charset="0"/>
                      </a:endParaRPr>
                    </a:p>
                  </a:txBody>
                  <a:tcPr marL="79403" marR="79403" marT="39701" marB="39701" anchor="ctr"/>
                </a:tc>
                <a:tc>
                  <a:txBody>
                    <a:bodyPr/>
                    <a:lstStyle/>
                    <a:p>
                      <a:pPr algn="just"/>
                      <a:r>
                        <a:rPr lang="vi-VN" sz="4000" dirty="0">
                          <a:effectLst/>
                          <a:latin typeface="Times New Roman" panose="02020603050405020304" pitchFamily="18" charset="0"/>
                          <a:cs typeface="Times New Roman" panose="02020603050405020304" pitchFamily="18" charset="0"/>
                        </a:rPr>
                        <a:t>Giới thiệu khái quát về bài Vịnh khoa thi Hương, tác giả và nghệ thuật trào phúng của bài thơ.</a:t>
                      </a:r>
                      <a:endParaRPr lang="vi-VN" sz="4000" dirty="0">
                        <a:solidFill>
                          <a:srgbClr val="000000"/>
                        </a:solidFill>
                        <a:effectLst/>
                        <a:latin typeface="Times New Roman" panose="02020603050405020304" pitchFamily="18" charset="0"/>
                        <a:cs typeface="Times New Roman" panose="02020603050405020304" pitchFamily="18" charset="0"/>
                      </a:endParaRPr>
                    </a:p>
                  </a:txBody>
                  <a:tcPr marL="79403" marR="79403" marT="39701" marB="39701">
                    <a:solidFill>
                      <a:schemeClr val="bg1"/>
                    </a:solidFill>
                  </a:tcPr>
                </a:tc>
              </a:tr>
              <a:tr h="5889602">
                <a:tc>
                  <a:txBody>
                    <a:bodyPr/>
                    <a:lstStyle/>
                    <a:p>
                      <a:pPr algn="ctr"/>
                      <a:r>
                        <a:rPr lang="en-US" sz="4000" b="1" dirty="0" err="1">
                          <a:effectLst/>
                          <a:latin typeface="Times New Roman" panose="02020603050405020304" pitchFamily="18" charset="0"/>
                          <a:cs typeface="Times New Roman" panose="02020603050405020304" pitchFamily="18" charset="0"/>
                        </a:rPr>
                        <a:t>Thân</a:t>
                      </a:r>
                      <a:r>
                        <a:rPr lang="en-US" sz="4000" b="1" dirty="0">
                          <a:effectLst/>
                          <a:latin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cs typeface="Times New Roman" panose="02020603050405020304" pitchFamily="18" charset="0"/>
                        </a:rPr>
                        <a:t>bài</a:t>
                      </a:r>
                      <a:endParaRPr lang="en-US" sz="4000" b="1" dirty="0">
                        <a:solidFill>
                          <a:srgbClr val="000000"/>
                        </a:solidFill>
                        <a:effectLst/>
                        <a:latin typeface="Times New Roman" panose="02020603050405020304" pitchFamily="18" charset="0"/>
                        <a:cs typeface="Times New Roman" panose="02020603050405020304" pitchFamily="18" charset="0"/>
                      </a:endParaRPr>
                    </a:p>
                  </a:txBody>
                  <a:tcPr marL="79403" marR="79403" marT="39701" marB="39701" anchor="ctr"/>
                </a:tc>
                <a:tc>
                  <a:txBody>
                    <a:bodyPr/>
                    <a:lstStyle/>
                    <a:p>
                      <a:pPr algn="just"/>
                      <a:r>
                        <a:rPr lang="vi-VN" sz="4000" dirty="0">
                          <a:effectLst/>
                          <a:latin typeface="Times New Roman" panose="02020603050405020304" pitchFamily="18" charset="0"/>
                          <a:cs typeface="Times New Roman" panose="02020603050405020304" pitchFamily="18" charset="0"/>
                        </a:rPr>
                        <a:t>+ Nêu chủ đề bài thơ.</a:t>
                      </a:r>
                      <a:endParaRPr lang="vi-VN" sz="4000" dirty="0">
                        <a:effectLst/>
                        <a:latin typeface="Times New Roman" panose="02020603050405020304" pitchFamily="18" charset="0"/>
                        <a:cs typeface="Times New Roman" panose="02020603050405020304" pitchFamily="18" charset="0"/>
                      </a:endParaRPr>
                    </a:p>
                    <a:p>
                      <a:pPr algn="just"/>
                      <a:r>
                        <a:rPr lang="vi-VN" sz="4000" dirty="0">
                          <a:effectLst/>
                          <a:latin typeface="Times New Roman" panose="02020603050405020304" pitchFamily="18" charset="0"/>
                          <a:cs typeface="Times New Roman" panose="02020603050405020304" pitchFamily="18" charset="0"/>
                        </a:rPr>
                        <a:t>+ Phân tích nghệ thuật lựa chọn và xây dựng hình ảnh. Lí giải vì sao nhà thơ lại lựa chọn các hình ảnh ấy và phân tích để thấy được mục đích trào phúng. </a:t>
                      </a:r>
                      <a:endParaRPr lang="vi-VN" sz="4000" dirty="0">
                        <a:effectLst/>
                        <a:latin typeface="Times New Roman" panose="02020603050405020304" pitchFamily="18" charset="0"/>
                        <a:cs typeface="Times New Roman" panose="02020603050405020304" pitchFamily="18" charset="0"/>
                      </a:endParaRPr>
                    </a:p>
                    <a:p>
                      <a:pPr algn="just"/>
                      <a:r>
                        <a:rPr lang="vi-VN" sz="4000" dirty="0">
                          <a:effectLst/>
                          <a:latin typeface="Times New Roman" panose="02020603050405020304" pitchFamily="18" charset="0"/>
                          <a:cs typeface="Times New Roman" panose="02020603050405020304" pitchFamily="18" charset="0"/>
                        </a:rPr>
                        <a:t>+ Phân tích nghệ thuật lựa chọn ngôn từ (thống kê các từ ngữ mà tác giả lựa chọn và chỉ ra tác dụng của chúng).</a:t>
                      </a:r>
                      <a:endParaRPr lang="vi-VN" sz="4000" dirty="0">
                        <a:effectLst/>
                        <a:latin typeface="Times New Roman" panose="02020603050405020304" pitchFamily="18" charset="0"/>
                        <a:cs typeface="Times New Roman" panose="02020603050405020304" pitchFamily="18" charset="0"/>
                      </a:endParaRPr>
                    </a:p>
                    <a:p>
                      <a:pPr algn="just"/>
                      <a:r>
                        <a:rPr lang="vi-VN" sz="4000" dirty="0">
                          <a:effectLst/>
                          <a:latin typeface="Times New Roman" panose="02020603050405020304" pitchFamily="18" charset="0"/>
                          <a:cs typeface="Times New Roman" panose="02020603050405020304" pitchFamily="18" charset="0"/>
                        </a:rPr>
                        <a:t>+ Chỉ ra và phân tích tác dụng của các phép đối đã được tác giả sử dụng trong bài thơ.</a:t>
                      </a:r>
                      <a:endParaRPr lang="vi-VN" sz="4000" dirty="0">
                        <a:effectLst/>
                        <a:latin typeface="Times New Roman" panose="02020603050405020304" pitchFamily="18" charset="0"/>
                        <a:cs typeface="Times New Roman" panose="02020603050405020304" pitchFamily="18" charset="0"/>
                      </a:endParaRPr>
                    </a:p>
                    <a:p>
                      <a:pPr algn="just"/>
                      <a:r>
                        <a:rPr lang="vi-VN" sz="4000" dirty="0">
                          <a:effectLst/>
                          <a:latin typeface="Times New Roman" panose="02020603050405020304" pitchFamily="18" charset="0"/>
                          <a:cs typeface="Times New Roman" panose="02020603050405020304" pitchFamily="18" charset="0"/>
                        </a:rPr>
                        <a:t>+ Nêu lên những suy nghĩ và cảm xúc của bản thân về nội dung và nghệ thuật của bài thơ.</a:t>
                      </a:r>
                      <a:endParaRPr lang="vi-VN" sz="4000" dirty="0">
                        <a:solidFill>
                          <a:srgbClr val="000000"/>
                        </a:solidFill>
                        <a:effectLst/>
                        <a:latin typeface="Times New Roman" panose="02020603050405020304" pitchFamily="18" charset="0"/>
                        <a:cs typeface="Times New Roman" panose="02020603050405020304" pitchFamily="18" charset="0"/>
                      </a:endParaRPr>
                    </a:p>
                  </a:txBody>
                  <a:tcPr marL="79403" marR="79403" marT="39701" marB="39701">
                    <a:solidFill>
                      <a:schemeClr val="bg1"/>
                    </a:solidFill>
                  </a:tcPr>
                </a:tc>
              </a:tr>
              <a:tr h="2066933">
                <a:tc>
                  <a:txBody>
                    <a:bodyPr/>
                    <a:lstStyle/>
                    <a:p>
                      <a:pPr algn="ctr"/>
                      <a:r>
                        <a:rPr lang="en-US" sz="4000" b="1" dirty="0" err="1">
                          <a:effectLst/>
                          <a:latin typeface="Times New Roman" panose="02020603050405020304" pitchFamily="18" charset="0"/>
                          <a:cs typeface="Times New Roman" panose="02020603050405020304" pitchFamily="18" charset="0"/>
                        </a:rPr>
                        <a:t>Kết</a:t>
                      </a:r>
                      <a:r>
                        <a:rPr lang="en-US" sz="4000" b="1" dirty="0">
                          <a:effectLst/>
                          <a:latin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cs typeface="Times New Roman" panose="02020603050405020304" pitchFamily="18" charset="0"/>
                        </a:rPr>
                        <a:t>bài</a:t>
                      </a:r>
                      <a:endParaRPr lang="en-US" sz="4000" b="1" dirty="0">
                        <a:solidFill>
                          <a:srgbClr val="000000"/>
                        </a:solidFill>
                        <a:effectLst/>
                        <a:latin typeface="Times New Roman" panose="02020603050405020304" pitchFamily="18" charset="0"/>
                        <a:cs typeface="Times New Roman" panose="02020603050405020304" pitchFamily="18" charset="0"/>
                      </a:endParaRPr>
                    </a:p>
                  </a:txBody>
                  <a:tcPr marL="79403" marR="79403" marT="39701" marB="39701" anchor="ctr"/>
                </a:tc>
                <a:tc>
                  <a:txBody>
                    <a:bodyPr/>
                    <a:lstStyle/>
                    <a:p>
                      <a:pPr algn="just"/>
                      <a:r>
                        <a:rPr lang="vi-VN" sz="4000" dirty="0">
                          <a:effectLst/>
                          <a:latin typeface="Times New Roman" panose="02020603050405020304" pitchFamily="18" charset="0"/>
                          <a:cs typeface="Times New Roman" panose="02020603050405020304" pitchFamily="18" charset="0"/>
                        </a:rPr>
                        <a:t>Khái quát, tổng hợp lại vấn đề đã được trình bày: Nội dung và một số hình thức nghệ thuật của bài thơ Vịnh khoa thi Hương đã cho thấy tài năng trào phúng bậc thầy của Trần Tế Xương.</a:t>
                      </a:r>
                      <a:endParaRPr lang="vi-VN" sz="4000" dirty="0">
                        <a:solidFill>
                          <a:srgbClr val="000000"/>
                        </a:solidFill>
                        <a:effectLst/>
                        <a:latin typeface="Times New Roman" panose="02020603050405020304" pitchFamily="18" charset="0"/>
                        <a:cs typeface="Times New Roman" panose="02020603050405020304" pitchFamily="18" charset="0"/>
                      </a:endParaRPr>
                    </a:p>
                  </a:txBody>
                  <a:tcPr marL="79403" marR="79403" marT="39701" marB="39701">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p:cNvGrpSpPr/>
          <p:nvPr/>
        </p:nvGrpSpPr>
        <p:grpSpPr>
          <a:xfrm>
            <a:off x="457200" y="342900"/>
            <a:ext cx="17221200" cy="9372600"/>
            <a:chOff x="0" y="0"/>
            <a:chExt cx="5490351" cy="2783840"/>
          </a:xfrm>
        </p:grpSpPr>
        <p:sp>
          <p:nvSpPr>
            <p:cNvPr id="8"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2" name="Google Shape;359;p42"/>
          <p:cNvSpPr txBox="1"/>
          <p:nvPr/>
        </p:nvSpPr>
        <p:spPr>
          <a:xfrm>
            <a:off x="1294528" y="347554"/>
            <a:ext cx="15408000" cy="1145400"/>
          </a:xfrm>
          <a:prstGeom prst="rect">
            <a:avLst/>
          </a:prstGeom>
        </p:spPr>
        <p:txBody>
          <a:bodyPr spcFirstLastPara="1" vert="horz" wrap="square" lIns="182850" tIns="182850" rIns="182850" bIns="18285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b="1" dirty="0">
                <a:solidFill>
                  <a:srgbClr val="FF0000"/>
                </a:solidFill>
                <a:ea typeface="Cambria" panose="02040503050406030204" pitchFamily="18" charset="0"/>
                <a:cs typeface="Times New Roman" panose="02020603050405020304" pitchFamily="18" charset="0"/>
              </a:rPr>
              <a:t>1. Thực hành viết theo các bước</a:t>
            </a:r>
            <a:endParaRPr lang="vi-VN" b="1" dirty="0">
              <a:solidFill>
                <a:srgbClr val="FF0000"/>
              </a:solidFill>
              <a:highlight>
                <a:schemeClr val="accent1"/>
              </a:highlight>
              <a:ea typeface="Cambria" panose="02040503050406030204" pitchFamily="18" charset="0"/>
              <a:cs typeface="Times New Roman" panose="02020603050405020304" pitchFamily="18" charset="0"/>
            </a:endParaRPr>
          </a:p>
        </p:txBody>
      </p:sp>
      <p:sp>
        <p:nvSpPr>
          <p:cNvPr id="3" name="Rectangle 2"/>
          <p:cNvSpPr/>
          <p:nvPr/>
        </p:nvSpPr>
        <p:spPr>
          <a:xfrm>
            <a:off x="1086710" y="1740649"/>
            <a:ext cx="16535400" cy="769441"/>
          </a:xfrm>
          <a:prstGeom prst="rect">
            <a:avLst/>
          </a:prstGeom>
        </p:spPr>
        <p:txBody>
          <a:bodyPr wrap="square">
            <a:spAutoFit/>
          </a:bodyPr>
          <a:lstStyle/>
          <a:p>
            <a:r>
              <a:rPr lang="en-US" sz="4400" b="1" dirty="0">
                <a:latin typeface="Times New Roman" panose="02020603050405020304" pitchFamily="18" charset="0"/>
                <a:cs typeface="Times New Roman" panose="02020603050405020304" pitchFamily="18" charset="0"/>
              </a:rPr>
              <a:t>c. </a:t>
            </a:r>
            <a:r>
              <a:rPr lang="en-US" sz="4400" b="1" dirty="0" err="1">
                <a:latin typeface="Times New Roman" panose="02020603050405020304" pitchFamily="18" charset="0"/>
                <a:cs typeface="Times New Roman" panose="02020603050405020304" pitchFamily="18" charset="0"/>
              </a:rPr>
              <a:t>Viết</a:t>
            </a:r>
            <a:endParaRPr lang="vi-VN" sz="4400" b="1" dirty="0">
              <a:latin typeface="Times New Roman" panose="02020603050405020304" pitchFamily="18" charset="0"/>
              <a:cs typeface="Times New Roman" panose="02020603050405020304" pitchFamily="18" charset="0"/>
            </a:endParaRPr>
          </a:p>
        </p:txBody>
      </p:sp>
      <p:sp>
        <p:nvSpPr>
          <p:cNvPr id="4" name="Rectangle 3"/>
          <p:cNvSpPr/>
          <p:nvPr/>
        </p:nvSpPr>
        <p:spPr>
          <a:xfrm>
            <a:off x="2971800" y="3479003"/>
            <a:ext cx="12887505" cy="769441"/>
          </a:xfrm>
          <a:prstGeom prst="rect">
            <a:avLst/>
          </a:prstGeom>
        </p:spPr>
        <p:txBody>
          <a:bodyPr wrap="square">
            <a:spAutoFit/>
          </a:bodyPr>
          <a:lstStyle/>
          <a:p>
            <a:pPr algn="just"/>
            <a:r>
              <a:rPr lang="en-US" sz="4400" dirty="0">
                <a:solidFill>
                  <a:srgbClr val="000000"/>
                </a:solidFill>
                <a:latin typeface="+mj-lt"/>
              </a:rPr>
              <a:t>-</a:t>
            </a:r>
            <a:r>
              <a:rPr lang="vi-VN" sz="4400" dirty="0">
                <a:solidFill>
                  <a:srgbClr val="000000"/>
                </a:solidFill>
                <a:latin typeface="+mj-lt"/>
              </a:rPr>
              <a:t> Dựa vào dàn ý đã làm để luyện tập kĩ năng viết bài.</a:t>
            </a:r>
            <a:endParaRPr lang="vi-VN" sz="4400" b="0" i="0" dirty="0">
              <a:solidFill>
                <a:srgbClr val="000000"/>
              </a:solidFill>
              <a:effectLst/>
              <a:latin typeface="+mj-lt"/>
            </a:endParaRPr>
          </a:p>
        </p:txBody>
      </p:sp>
      <p:sp>
        <p:nvSpPr>
          <p:cNvPr id="6" name="Rectangle 5"/>
          <p:cNvSpPr/>
          <p:nvPr/>
        </p:nvSpPr>
        <p:spPr>
          <a:xfrm>
            <a:off x="2971800" y="4660302"/>
            <a:ext cx="14235411" cy="2123658"/>
          </a:xfrm>
          <a:prstGeom prst="rect">
            <a:avLst/>
          </a:prstGeom>
        </p:spPr>
        <p:txBody>
          <a:bodyPr wrap="square">
            <a:spAutoFit/>
          </a:bodyPr>
          <a:lstStyle/>
          <a:p>
            <a:pPr algn="just"/>
            <a:r>
              <a:rPr lang="en-US" sz="4400" dirty="0">
                <a:solidFill>
                  <a:srgbClr val="000000"/>
                </a:solidFill>
                <a:latin typeface="+mj-lt"/>
              </a:rPr>
              <a:t>-</a:t>
            </a:r>
            <a:r>
              <a:rPr lang="vi-VN" sz="4400" dirty="0">
                <a:solidFill>
                  <a:srgbClr val="000000"/>
                </a:solidFill>
                <a:latin typeface="+mj-lt"/>
              </a:rPr>
              <a:t> Lần lượt phân tích các yếu tố đặc sắc của truyện theo trình tự hợp lí. Với mỗi yếu tố, cần chú ý điểm nổi bật, bằng chứng kèm theo và tác dụng của chúng.</a:t>
            </a:r>
            <a:endParaRPr lang="vi-VN" sz="4400" b="0" i="0" dirty="0">
              <a:solidFill>
                <a:srgbClr val="000000"/>
              </a:solidFill>
              <a:effectLst/>
              <a:latin typeface="+mj-lt"/>
            </a:endParaRPr>
          </a:p>
        </p:txBody>
      </p:sp>
      <p:sp>
        <p:nvSpPr>
          <p:cNvPr id="7" name="Rectangle 6"/>
          <p:cNvSpPr/>
          <p:nvPr/>
        </p:nvSpPr>
        <p:spPr>
          <a:xfrm>
            <a:off x="2971800" y="7011347"/>
            <a:ext cx="14235411" cy="2123658"/>
          </a:xfrm>
          <a:prstGeom prst="rect">
            <a:avLst/>
          </a:prstGeom>
        </p:spPr>
        <p:txBody>
          <a:bodyPr wrap="square">
            <a:spAutoFit/>
          </a:bodyPr>
          <a:lstStyle/>
          <a:p>
            <a:pPr algn="just"/>
            <a:r>
              <a:rPr lang="en-US" sz="4400" dirty="0">
                <a:solidFill>
                  <a:srgbClr val="000000"/>
                </a:solidFill>
                <a:latin typeface="+mj-lt"/>
              </a:rPr>
              <a:t>-</a:t>
            </a:r>
            <a:r>
              <a:rPr lang="vi-VN" sz="4400" dirty="0">
                <a:solidFill>
                  <a:srgbClr val="000000"/>
                </a:solidFill>
                <a:latin typeface="+mj-lt"/>
              </a:rPr>
              <a:t> Trong khi phân tích, chú ý tạo điểm nhấn cho yếu tố hình thức được phân tích bằng những đánh giá, nhận xét xác đáng, tinh tế.</a:t>
            </a:r>
            <a:endParaRPr lang="vi-VN" sz="4400" b="0" i="0" dirty="0">
              <a:solidFill>
                <a:srgbClr val="000000"/>
              </a:solidFill>
              <a:effectLst/>
              <a:latin typeface="+mj-lt"/>
            </a:endParaRPr>
          </a:p>
        </p:txBody>
      </p:sp>
      <p:sp>
        <p:nvSpPr>
          <p:cNvPr id="9" name="Freeform 3"/>
          <p:cNvSpPr/>
          <p:nvPr/>
        </p:nvSpPr>
        <p:spPr>
          <a:xfrm>
            <a:off x="1073862" y="2867368"/>
            <a:ext cx="1790700" cy="6553200"/>
          </a:xfrm>
          <a:custGeom>
            <a:avLst/>
            <a:gdLst/>
            <a:ahLst/>
            <a:cxnLst/>
            <a:rect l="l" t="t" r="r" b="b"/>
            <a:pathLst>
              <a:path w="1887664" h="4114800">
                <a:moveTo>
                  <a:pt x="0" y="0"/>
                </a:moveTo>
                <a:lnTo>
                  <a:pt x="1887664" y="0"/>
                </a:lnTo>
                <a:lnTo>
                  <a:pt x="1887664"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59;p42"/>
          <p:cNvSpPr txBox="1"/>
          <p:nvPr/>
        </p:nvSpPr>
        <p:spPr>
          <a:xfrm>
            <a:off x="1294528" y="347554"/>
            <a:ext cx="15408000" cy="1145400"/>
          </a:xfrm>
          <a:prstGeom prst="rect">
            <a:avLst/>
          </a:prstGeom>
        </p:spPr>
        <p:txBody>
          <a:bodyPr spcFirstLastPara="1" vert="horz" wrap="square" lIns="182850" tIns="182850" rIns="182850" bIns="18285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b="1" dirty="0">
                <a:solidFill>
                  <a:srgbClr val="FF0000"/>
                </a:solidFill>
                <a:ea typeface="Cambria" panose="02040503050406030204" pitchFamily="18" charset="0"/>
                <a:cs typeface="Times New Roman" panose="02020603050405020304" pitchFamily="18" charset="0"/>
              </a:rPr>
              <a:t>1. Thực hành viết theo các bước</a:t>
            </a:r>
            <a:endParaRPr lang="vi-VN" b="1" dirty="0">
              <a:solidFill>
                <a:srgbClr val="FF0000"/>
              </a:solidFill>
              <a:highlight>
                <a:schemeClr val="accent1"/>
              </a:highlight>
              <a:ea typeface="Cambria" panose="02040503050406030204" pitchFamily="18" charset="0"/>
              <a:cs typeface="Times New Roman" panose="02020603050405020304" pitchFamily="18" charset="0"/>
            </a:endParaRPr>
          </a:p>
        </p:txBody>
      </p:sp>
      <p:sp>
        <p:nvSpPr>
          <p:cNvPr id="3" name="Rectangle 2"/>
          <p:cNvSpPr/>
          <p:nvPr/>
        </p:nvSpPr>
        <p:spPr>
          <a:xfrm>
            <a:off x="1086710" y="1740649"/>
            <a:ext cx="16535400" cy="769441"/>
          </a:xfrm>
          <a:prstGeom prst="rect">
            <a:avLst/>
          </a:prstGeom>
        </p:spPr>
        <p:txBody>
          <a:bodyPr wrap="square">
            <a:spAutoFit/>
          </a:bodyPr>
          <a:lstStyle/>
          <a:p>
            <a:r>
              <a:rPr lang="en-US" sz="4400" b="1" dirty="0">
                <a:latin typeface="Times New Roman" panose="02020603050405020304" pitchFamily="18" charset="0"/>
                <a:cs typeface="Times New Roman" panose="02020603050405020304" pitchFamily="18" charset="0"/>
              </a:rPr>
              <a:t>d. </a:t>
            </a:r>
            <a:r>
              <a:rPr lang="en-US" sz="4400" b="1" dirty="0" err="1">
                <a:latin typeface="Times New Roman" panose="02020603050405020304" pitchFamily="18" charset="0"/>
                <a:cs typeface="Times New Roman" panose="02020603050405020304" pitchFamily="18" charset="0"/>
              </a:rPr>
              <a:t>Kiểm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chỉnh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sửa</a:t>
            </a:r>
            <a:endParaRPr lang="vi-VN" sz="4400" b="1" dirty="0">
              <a:latin typeface="Times New Roman" panose="02020603050405020304" pitchFamily="18" charset="0"/>
              <a:cs typeface="Times New Roman" panose="02020603050405020304" pitchFamily="18" charset="0"/>
            </a:endParaRPr>
          </a:p>
        </p:txBody>
      </p:sp>
      <p:sp>
        <p:nvSpPr>
          <p:cNvPr id="12" name="Freeform 5"/>
          <p:cNvSpPr/>
          <p:nvPr/>
        </p:nvSpPr>
        <p:spPr>
          <a:xfrm>
            <a:off x="193281" y="4914900"/>
            <a:ext cx="3612674" cy="5453093"/>
          </a:xfrm>
          <a:custGeom>
            <a:avLst/>
            <a:gdLst/>
            <a:ahLst/>
            <a:cxnLst/>
            <a:rect l="l" t="t" r="r" b="b"/>
            <a:pathLst>
              <a:path w="2726055" h="4114800">
                <a:moveTo>
                  <a:pt x="0" y="0"/>
                </a:moveTo>
                <a:lnTo>
                  <a:pt x="2726055" y="0"/>
                </a:lnTo>
                <a:lnTo>
                  <a:pt x="2726055"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pic>
        <p:nvPicPr>
          <p:cNvPr id="5" name="Picture 4"/>
          <p:cNvPicPr>
            <a:picLocks noChangeAspect="1"/>
          </p:cNvPicPr>
          <p:nvPr/>
        </p:nvPicPr>
        <p:blipFill>
          <a:blip r:embed="rId3"/>
          <a:stretch>
            <a:fillRect/>
          </a:stretch>
        </p:blipFill>
        <p:spPr>
          <a:xfrm>
            <a:off x="4695370" y="2626646"/>
            <a:ext cx="5314989" cy="7562905"/>
          </a:xfrm>
          <a:prstGeom prst="rect">
            <a:avLst/>
          </a:prstGeom>
        </p:spPr>
      </p:pic>
      <p:pic>
        <p:nvPicPr>
          <p:cNvPr id="8" name="Picture 7"/>
          <p:cNvPicPr>
            <a:picLocks noChangeAspect="1"/>
          </p:cNvPicPr>
          <p:nvPr/>
        </p:nvPicPr>
        <p:blipFill>
          <a:blip r:embed="rId4"/>
          <a:stretch>
            <a:fillRect/>
          </a:stretch>
        </p:blipFill>
        <p:spPr>
          <a:xfrm>
            <a:off x="10609370" y="2626646"/>
            <a:ext cx="5295939" cy="76057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457200" y="571500"/>
          <a:ext cx="13868400" cy="8924933"/>
        </p:xfrm>
        <a:graphic>
          <a:graphicData uri="http://schemas.openxmlformats.org/drawingml/2006/table">
            <a:tbl>
              <a:tblPr>
                <a:tableStyleId>{5940675A-B579-460E-94D1-54222C63F5DA}</a:tableStyleId>
              </a:tblPr>
              <a:tblGrid>
                <a:gridCol w="1295400"/>
                <a:gridCol w="12573000"/>
              </a:tblGrid>
              <a:tr h="1111265">
                <a:tc>
                  <a:txBody>
                    <a:bodyPr/>
                    <a:lstStyle/>
                    <a:p>
                      <a:pPr algn="ctr"/>
                      <a:r>
                        <a:rPr lang="en-US" sz="3600" b="1" dirty="0" err="1">
                          <a:effectLst/>
                          <a:latin typeface="Times New Roman" panose="02020603050405020304" pitchFamily="18" charset="0"/>
                          <a:cs typeface="Times New Roman" panose="02020603050405020304" pitchFamily="18" charset="0"/>
                        </a:rPr>
                        <a:t>Mở</a:t>
                      </a:r>
                      <a:r>
                        <a:rPr lang="en-US" sz="3600" b="1" dirty="0">
                          <a:effectLst/>
                          <a:latin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cs typeface="Times New Roman" panose="02020603050405020304" pitchFamily="18" charset="0"/>
                        </a:rPr>
                        <a:t>bài</a:t>
                      </a:r>
                      <a:endParaRPr lang="en-US" sz="3600" b="1" dirty="0">
                        <a:solidFill>
                          <a:srgbClr val="000000"/>
                        </a:solidFill>
                        <a:effectLst/>
                        <a:latin typeface="Times New Roman" panose="02020603050405020304" pitchFamily="18" charset="0"/>
                        <a:cs typeface="Times New Roman" panose="02020603050405020304" pitchFamily="18" charset="0"/>
                      </a:endParaRPr>
                    </a:p>
                  </a:txBody>
                  <a:tcPr marL="79403" marR="79403" marT="39701" marB="39701" anchor="ctr"/>
                </a:tc>
                <a:tc>
                  <a:txBody>
                    <a:bodyPr/>
                    <a:lstStyle/>
                    <a:p>
                      <a:pPr algn="just"/>
                      <a:r>
                        <a:rPr lang="vi-VN" sz="3600" dirty="0">
                          <a:effectLst/>
                          <a:latin typeface="Times New Roman" panose="02020603050405020304" pitchFamily="18" charset="0"/>
                          <a:cs typeface="Times New Roman" panose="02020603050405020304" pitchFamily="18" charset="0"/>
                        </a:rPr>
                        <a:t>Giới thiệu khái quát về bài Vịnh khoa thi Hương, tác giả và nghệ thuật trào phúng của bài thơ.</a:t>
                      </a:r>
                      <a:endParaRPr lang="vi-VN" sz="3600" dirty="0">
                        <a:solidFill>
                          <a:srgbClr val="000000"/>
                        </a:solidFill>
                        <a:effectLst/>
                        <a:latin typeface="Times New Roman" panose="02020603050405020304" pitchFamily="18" charset="0"/>
                        <a:cs typeface="Times New Roman" panose="02020603050405020304" pitchFamily="18" charset="0"/>
                      </a:endParaRPr>
                    </a:p>
                  </a:txBody>
                  <a:tcPr marL="79403" marR="79403" marT="39701" marB="39701">
                    <a:solidFill>
                      <a:schemeClr val="bg1"/>
                    </a:solidFill>
                  </a:tcPr>
                </a:tc>
              </a:tr>
              <a:tr h="5681318">
                <a:tc>
                  <a:txBody>
                    <a:bodyPr/>
                    <a:lstStyle/>
                    <a:p>
                      <a:pPr algn="ctr"/>
                      <a:r>
                        <a:rPr lang="en-US" sz="3600" b="1">
                          <a:effectLst/>
                          <a:latin typeface="Times New Roman" panose="02020603050405020304" pitchFamily="18" charset="0"/>
                          <a:cs typeface="Times New Roman" panose="02020603050405020304" pitchFamily="18" charset="0"/>
                        </a:rPr>
                        <a:t>Thân bài</a:t>
                      </a:r>
                      <a:endParaRPr lang="en-US" sz="3600" b="1">
                        <a:solidFill>
                          <a:srgbClr val="000000"/>
                        </a:solidFill>
                        <a:effectLst/>
                        <a:latin typeface="Times New Roman" panose="02020603050405020304" pitchFamily="18" charset="0"/>
                        <a:cs typeface="Times New Roman" panose="02020603050405020304" pitchFamily="18" charset="0"/>
                      </a:endParaRPr>
                    </a:p>
                  </a:txBody>
                  <a:tcPr marL="79403" marR="79403" marT="39701" marB="39701" anchor="ctr"/>
                </a:tc>
                <a:tc>
                  <a:txBody>
                    <a:bodyPr/>
                    <a:lstStyle/>
                    <a:p>
                      <a:pPr algn="just"/>
                      <a:r>
                        <a:rPr lang="vi-VN" sz="3600" dirty="0">
                          <a:effectLst/>
                          <a:latin typeface="Times New Roman" panose="02020603050405020304" pitchFamily="18" charset="0"/>
                          <a:cs typeface="Times New Roman" panose="02020603050405020304" pitchFamily="18" charset="0"/>
                        </a:rPr>
                        <a:t>+ Nêu chủ đề bài thơ.</a:t>
                      </a:r>
                      <a:endParaRPr lang="vi-VN" sz="3600" dirty="0">
                        <a:effectLst/>
                        <a:latin typeface="Times New Roman" panose="02020603050405020304" pitchFamily="18" charset="0"/>
                        <a:cs typeface="Times New Roman" panose="02020603050405020304" pitchFamily="18" charset="0"/>
                      </a:endParaRPr>
                    </a:p>
                    <a:p>
                      <a:pPr algn="just"/>
                      <a:r>
                        <a:rPr lang="vi-VN" sz="3600" dirty="0">
                          <a:effectLst/>
                          <a:latin typeface="Times New Roman" panose="02020603050405020304" pitchFamily="18" charset="0"/>
                          <a:cs typeface="Times New Roman" panose="02020603050405020304" pitchFamily="18" charset="0"/>
                        </a:rPr>
                        <a:t>+ Phân tích nghệ thuật lựa chọn và xây dựng hình ảnh. Lí giải vì sao nhà thơ lại lựa chọn các hình ảnh ấy và phân tích để thấy được mục đích trào phúng. </a:t>
                      </a:r>
                      <a:endParaRPr lang="vi-VN" sz="3600" dirty="0">
                        <a:effectLst/>
                        <a:latin typeface="Times New Roman" panose="02020603050405020304" pitchFamily="18" charset="0"/>
                        <a:cs typeface="Times New Roman" panose="02020603050405020304" pitchFamily="18" charset="0"/>
                      </a:endParaRPr>
                    </a:p>
                    <a:p>
                      <a:pPr algn="just"/>
                      <a:r>
                        <a:rPr lang="vi-VN" sz="3600" dirty="0">
                          <a:effectLst/>
                          <a:latin typeface="Times New Roman" panose="02020603050405020304" pitchFamily="18" charset="0"/>
                          <a:cs typeface="Times New Roman" panose="02020603050405020304" pitchFamily="18" charset="0"/>
                        </a:rPr>
                        <a:t>+ Phân tích nghệ thuật lựa chọn ngôn từ (thống kê các từ ngữ mà tác giả lựa chọn và chỉ ra tác dụng của chúng).</a:t>
                      </a:r>
                      <a:endParaRPr lang="vi-VN" sz="3600" dirty="0">
                        <a:effectLst/>
                        <a:latin typeface="Times New Roman" panose="02020603050405020304" pitchFamily="18" charset="0"/>
                        <a:cs typeface="Times New Roman" panose="02020603050405020304" pitchFamily="18" charset="0"/>
                      </a:endParaRPr>
                    </a:p>
                    <a:p>
                      <a:pPr algn="just"/>
                      <a:r>
                        <a:rPr lang="vi-VN" sz="3600" dirty="0">
                          <a:effectLst/>
                          <a:latin typeface="Times New Roman" panose="02020603050405020304" pitchFamily="18" charset="0"/>
                          <a:cs typeface="Times New Roman" panose="02020603050405020304" pitchFamily="18" charset="0"/>
                        </a:rPr>
                        <a:t>+ Chỉ ra và phân tích tác dụng của các phép đối đã được tác giả sử dụng trong bài thơ.</a:t>
                      </a:r>
                      <a:endParaRPr lang="vi-VN" sz="3600" dirty="0">
                        <a:effectLst/>
                        <a:latin typeface="Times New Roman" panose="02020603050405020304" pitchFamily="18" charset="0"/>
                        <a:cs typeface="Times New Roman" panose="02020603050405020304" pitchFamily="18" charset="0"/>
                      </a:endParaRPr>
                    </a:p>
                    <a:p>
                      <a:pPr algn="just"/>
                      <a:r>
                        <a:rPr lang="vi-VN" sz="3600" dirty="0">
                          <a:effectLst/>
                          <a:latin typeface="Times New Roman" panose="02020603050405020304" pitchFamily="18" charset="0"/>
                          <a:cs typeface="Times New Roman" panose="02020603050405020304" pitchFamily="18" charset="0"/>
                        </a:rPr>
                        <a:t>+ Nêu lên những suy nghĩ và cảm xúc của bản thân về nội dung và nghệ thuật của bài thơ.</a:t>
                      </a:r>
                      <a:endParaRPr lang="vi-VN" sz="3600" dirty="0">
                        <a:solidFill>
                          <a:srgbClr val="000000"/>
                        </a:solidFill>
                        <a:effectLst/>
                        <a:latin typeface="Times New Roman" panose="02020603050405020304" pitchFamily="18" charset="0"/>
                        <a:cs typeface="Times New Roman" panose="02020603050405020304" pitchFamily="18" charset="0"/>
                      </a:endParaRPr>
                    </a:p>
                  </a:txBody>
                  <a:tcPr marL="79403" marR="79403" marT="39701" marB="39701">
                    <a:solidFill>
                      <a:schemeClr val="bg1"/>
                    </a:solidFill>
                  </a:tcPr>
                </a:tc>
              </a:tr>
              <a:tr h="2066933">
                <a:tc>
                  <a:txBody>
                    <a:bodyPr/>
                    <a:lstStyle/>
                    <a:p>
                      <a:pPr algn="ctr"/>
                      <a:r>
                        <a:rPr lang="en-US" sz="3600" b="1" dirty="0" err="1">
                          <a:effectLst/>
                          <a:latin typeface="Times New Roman" panose="02020603050405020304" pitchFamily="18" charset="0"/>
                          <a:cs typeface="Times New Roman" panose="02020603050405020304" pitchFamily="18" charset="0"/>
                        </a:rPr>
                        <a:t>Kết</a:t>
                      </a:r>
                      <a:r>
                        <a:rPr lang="en-US" sz="3600" b="1" dirty="0">
                          <a:effectLst/>
                          <a:latin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cs typeface="Times New Roman" panose="02020603050405020304" pitchFamily="18" charset="0"/>
                        </a:rPr>
                        <a:t>bài</a:t>
                      </a:r>
                      <a:endParaRPr lang="en-US" sz="3600" b="1" dirty="0">
                        <a:solidFill>
                          <a:srgbClr val="000000"/>
                        </a:solidFill>
                        <a:effectLst/>
                        <a:latin typeface="Times New Roman" panose="02020603050405020304" pitchFamily="18" charset="0"/>
                        <a:cs typeface="Times New Roman" panose="02020603050405020304" pitchFamily="18" charset="0"/>
                      </a:endParaRPr>
                    </a:p>
                  </a:txBody>
                  <a:tcPr marL="79403" marR="79403" marT="39701" marB="39701" anchor="ctr"/>
                </a:tc>
                <a:tc>
                  <a:txBody>
                    <a:bodyPr/>
                    <a:lstStyle/>
                    <a:p>
                      <a:pPr algn="just"/>
                      <a:r>
                        <a:rPr lang="vi-VN" sz="3600" dirty="0">
                          <a:effectLst/>
                          <a:latin typeface="Times New Roman" panose="02020603050405020304" pitchFamily="18" charset="0"/>
                          <a:cs typeface="Times New Roman" panose="02020603050405020304" pitchFamily="18" charset="0"/>
                        </a:rPr>
                        <a:t>Khái quát, tổng hợp lại vấn đề đã được trình bày: Nội dung và một số hình thức nghệ thuật của bài thơ Vịnh khoa thi Hương đã cho thấy tài năng trào phúng bậc thầy của Trần Tế Xương.</a:t>
                      </a:r>
                      <a:endParaRPr lang="vi-VN" sz="3600" dirty="0">
                        <a:solidFill>
                          <a:srgbClr val="000000"/>
                        </a:solidFill>
                        <a:effectLst/>
                        <a:latin typeface="Times New Roman" panose="02020603050405020304" pitchFamily="18" charset="0"/>
                        <a:cs typeface="Times New Roman" panose="02020603050405020304" pitchFamily="18" charset="0"/>
                      </a:endParaRPr>
                    </a:p>
                  </a:txBody>
                  <a:tcPr marL="79403" marR="79403" marT="39701" marB="39701">
                    <a:solidFill>
                      <a:schemeClr val="bg1"/>
                    </a:solidFill>
                  </a:tcPr>
                </a:tc>
              </a:tr>
            </a:tbl>
          </a:graphicData>
        </a:graphic>
      </p:graphicFrame>
      <p:sp>
        <p:nvSpPr>
          <p:cNvPr id="2" name="Rounded Rectangle 1"/>
          <p:cNvSpPr/>
          <p:nvPr/>
        </p:nvSpPr>
        <p:spPr>
          <a:xfrm>
            <a:off x="14706600" y="647700"/>
            <a:ext cx="2895600" cy="838200"/>
          </a:xfrm>
          <a:prstGeom prst="roundRect">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tx1"/>
                </a:solidFill>
                <a:latin typeface="Times New Roman" panose="02020603050405020304" pitchFamily="18" charset="0"/>
                <a:cs typeface="Times New Roman" panose="02020603050405020304" pitchFamily="18" charset="0"/>
              </a:rPr>
              <a:t>Bàn</a:t>
            </a:r>
            <a:r>
              <a:rPr lang="en-US" sz="4400" dirty="0">
                <a:solidFill>
                  <a:schemeClr val="tx1"/>
                </a:solidFill>
                <a:latin typeface="Times New Roman" panose="02020603050405020304" pitchFamily="18" charset="0"/>
                <a:cs typeface="Times New Roman" panose="02020603050405020304" pitchFamily="18" charset="0"/>
              </a:rPr>
              <a:t> 1</a:t>
            </a:r>
            <a:endParaRPr lang="en-US" sz="4400" dirty="0">
              <a:solidFill>
                <a:schemeClr val="tx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14706600" y="1641764"/>
            <a:ext cx="2895600" cy="838200"/>
          </a:xfrm>
          <a:prstGeom prst="roundRect">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tx1"/>
                </a:solidFill>
                <a:latin typeface="Times New Roman" panose="02020603050405020304" pitchFamily="18" charset="0"/>
                <a:cs typeface="Times New Roman" panose="02020603050405020304" pitchFamily="18" charset="0"/>
              </a:rPr>
              <a:t>Bàn</a:t>
            </a:r>
            <a:r>
              <a:rPr lang="en-US" sz="4400" dirty="0">
                <a:solidFill>
                  <a:schemeClr val="tx1"/>
                </a:solidFill>
                <a:latin typeface="Times New Roman" panose="02020603050405020304" pitchFamily="18" charset="0"/>
                <a:cs typeface="Times New Roman" panose="02020603050405020304" pitchFamily="18" charset="0"/>
              </a:rPr>
              <a:t> 2</a:t>
            </a:r>
            <a:endParaRPr lang="en-US" sz="4400"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14706600" y="2625437"/>
            <a:ext cx="2895600" cy="838200"/>
          </a:xfrm>
          <a:prstGeom prst="roundRect">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tx1"/>
                </a:solidFill>
                <a:latin typeface="Times New Roman" panose="02020603050405020304" pitchFamily="18" charset="0"/>
                <a:cs typeface="Times New Roman" panose="02020603050405020304" pitchFamily="18" charset="0"/>
              </a:rPr>
              <a:t>Bàn</a:t>
            </a:r>
            <a:r>
              <a:rPr lang="en-US" sz="4400" dirty="0">
                <a:solidFill>
                  <a:schemeClr val="tx1"/>
                </a:solidFill>
                <a:latin typeface="Times New Roman" panose="02020603050405020304" pitchFamily="18" charset="0"/>
                <a:cs typeface="Times New Roman" panose="02020603050405020304" pitchFamily="18" charset="0"/>
              </a:rPr>
              <a:t> 3</a:t>
            </a:r>
            <a:endParaRPr lang="en-US" sz="44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14706600" y="4076700"/>
            <a:ext cx="2895600" cy="838200"/>
          </a:xfrm>
          <a:prstGeom prst="roundRect">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tx1"/>
                </a:solidFill>
                <a:latin typeface="Times New Roman" panose="02020603050405020304" pitchFamily="18" charset="0"/>
                <a:cs typeface="Times New Roman" panose="02020603050405020304" pitchFamily="18" charset="0"/>
              </a:rPr>
              <a:t>Bàn</a:t>
            </a:r>
            <a:r>
              <a:rPr lang="en-US" sz="4400" dirty="0">
                <a:solidFill>
                  <a:schemeClr val="tx1"/>
                </a:solidFill>
                <a:latin typeface="Times New Roman" panose="02020603050405020304" pitchFamily="18" charset="0"/>
                <a:cs typeface="Times New Roman" panose="02020603050405020304" pitchFamily="18" charset="0"/>
              </a:rPr>
              <a:t> 4</a:t>
            </a:r>
            <a:endParaRPr lang="en-US" sz="4400" dirty="0">
              <a:solidFill>
                <a:schemeClr val="tx1"/>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14706600" y="5138108"/>
            <a:ext cx="2895600" cy="838200"/>
          </a:xfrm>
          <a:prstGeom prst="roundRect">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tx1"/>
                </a:solidFill>
                <a:latin typeface="Times New Roman" panose="02020603050405020304" pitchFamily="18" charset="0"/>
                <a:cs typeface="Times New Roman" panose="02020603050405020304" pitchFamily="18" charset="0"/>
              </a:rPr>
              <a:t>Bàn</a:t>
            </a:r>
            <a:r>
              <a:rPr lang="en-US" sz="4400" dirty="0">
                <a:solidFill>
                  <a:schemeClr val="tx1"/>
                </a:solidFill>
                <a:latin typeface="Times New Roman" panose="02020603050405020304" pitchFamily="18" charset="0"/>
                <a:cs typeface="Times New Roman" panose="02020603050405020304" pitchFamily="18" charset="0"/>
              </a:rPr>
              <a:t> 5</a:t>
            </a:r>
            <a:endParaRPr lang="en-US" sz="4400" dirty="0">
              <a:solidFill>
                <a:schemeClr val="tx1"/>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14706600" y="6218369"/>
            <a:ext cx="2895600" cy="838200"/>
          </a:xfrm>
          <a:prstGeom prst="roundRect">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tx1"/>
                </a:solidFill>
                <a:latin typeface="Times New Roman" panose="02020603050405020304" pitchFamily="18" charset="0"/>
                <a:cs typeface="Times New Roman" panose="02020603050405020304" pitchFamily="18" charset="0"/>
              </a:rPr>
              <a:t>Bàn</a:t>
            </a:r>
            <a:r>
              <a:rPr lang="en-US" sz="4400" dirty="0">
                <a:solidFill>
                  <a:schemeClr val="tx1"/>
                </a:solidFill>
                <a:latin typeface="Times New Roman" panose="02020603050405020304" pitchFamily="18" charset="0"/>
                <a:cs typeface="Times New Roman" panose="02020603050405020304" pitchFamily="18" charset="0"/>
              </a:rPr>
              <a:t> 6</a:t>
            </a:r>
            <a:endParaRPr lang="en-US" sz="4400" dirty="0">
              <a:solidFill>
                <a:schemeClr val="tx1"/>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14706600" y="7810500"/>
            <a:ext cx="2895600" cy="838200"/>
          </a:xfrm>
          <a:prstGeom prst="roundRect">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tx1"/>
                </a:solidFill>
                <a:latin typeface="Times New Roman" panose="02020603050405020304" pitchFamily="18" charset="0"/>
                <a:cs typeface="Times New Roman" panose="02020603050405020304" pitchFamily="18" charset="0"/>
              </a:rPr>
              <a:t>Bàn</a:t>
            </a:r>
            <a:r>
              <a:rPr lang="en-US" sz="4400" dirty="0">
                <a:solidFill>
                  <a:schemeClr val="tx1"/>
                </a:solidFill>
                <a:latin typeface="Times New Roman" panose="02020603050405020304" pitchFamily="18" charset="0"/>
                <a:cs typeface="Times New Roman" panose="02020603050405020304" pitchFamily="18" charset="0"/>
              </a:rPr>
              <a:t> 7</a:t>
            </a:r>
            <a:endParaRPr lang="en-US" sz="44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57200" y="342900"/>
            <a:ext cx="17221200" cy="9372600"/>
            <a:chOff x="0" y="0"/>
            <a:chExt cx="5490351" cy="2783840"/>
          </a:xfrm>
        </p:grpSpPr>
        <p:sp>
          <p:nvSpPr>
            <p:cNvPr id="5"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2" name="Google Shape;359;p42"/>
          <p:cNvSpPr txBox="1"/>
          <p:nvPr/>
        </p:nvSpPr>
        <p:spPr>
          <a:xfrm>
            <a:off x="838200" y="266700"/>
            <a:ext cx="16841072" cy="1145400"/>
          </a:xfrm>
          <a:prstGeom prst="rect">
            <a:avLst/>
          </a:prstGeom>
        </p:spPr>
        <p:txBody>
          <a:bodyPr spcFirstLastPara="1" vert="horz" wrap="square" lIns="182850" tIns="182850" rIns="182850" bIns="18285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just">
              <a:buClr>
                <a:srgbClr val="3A2C74"/>
              </a:buClr>
            </a:pP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2.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Rèn</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luyện</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kĩ</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năng</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phân</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tích</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tác</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dụng</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của</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yếu</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tố</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hình</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thức</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thơ</a:t>
            </a:r>
            <a:endParaRPr lang="vi-VN" b="1" kern="0" dirty="0">
              <a:solidFill>
                <a:srgbClr val="FF0000"/>
              </a:solidFill>
              <a:highlight>
                <a:srgbClr val="D9D3FF"/>
              </a:highlight>
              <a:ea typeface="Cambria" panose="02040503050406030204" pitchFamily="18" charset="0"/>
              <a:cs typeface="Times New Roman" panose="02020603050405020304" pitchFamily="18" charset="0"/>
            </a:endParaRPr>
          </a:p>
        </p:txBody>
      </p:sp>
      <p:sp>
        <p:nvSpPr>
          <p:cNvPr id="10" name="Rectangle 9"/>
          <p:cNvSpPr/>
          <p:nvPr/>
        </p:nvSpPr>
        <p:spPr>
          <a:xfrm>
            <a:off x="1793575" y="1746358"/>
            <a:ext cx="13446425" cy="769441"/>
          </a:xfrm>
          <a:prstGeom prst="rect">
            <a:avLst/>
          </a:prstGeom>
        </p:spPr>
        <p:txBody>
          <a:bodyPr wrap="square">
            <a:spAutoFit/>
          </a:bodyPr>
          <a:lstStyle/>
          <a:p>
            <a:pPr algn="just" defTabSz="1828800">
              <a:buClr>
                <a:srgbClr val="3A2C74"/>
              </a:buClr>
              <a:defRPr/>
            </a:pPr>
            <a:r>
              <a:rPr lang="en-US" sz="4400" b="1" dirty="0">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a. </a:t>
            </a:r>
            <a:r>
              <a:rPr lang="en-US" sz="4400" b="1" dirty="0" err="1">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Cách</a:t>
            </a:r>
            <a:r>
              <a:rPr lang="en-US" sz="4400" b="1" dirty="0">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thức</a:t>
            </a:r>
            <a:endParaRPr lang="en-US" sz="4400" b="1" kern="0" dirty="0">
              <a:solidFill>
                <a:srgbClr val="3A2C74">
                  <a:lumMod val="50000"/>
                </a:srgbClr>
              </a:solidFill>
              <a:highlight>
                <a:srgbClr val="D9D3FF"/>
              </a:highlight>
              <a:latin typeface="Times New Roman" panose="02020603050405020304" pitchFamily="18" charset="0"/>
              <a:ea typeface="Cambria" panose="02040503050406030204" pitchFamily="18" charset="0"/>
              <a:cs typeface="Times New Roman" panose="02020603050405020304" pitchFamily="18" charset="0"/>
            </a:endParaRPr>
          </a:p>
        </p:txBody>
      </p:sp>
      <p:sp>
        <p:nvSpPr>
          <p:cNvPr id="4" name="Rectangle 3"/>
          <p:cNvSpPr/>
          <p:nvPr/>
        </p:nvSpPr>
        <p:spPr>
          <a:xfrm>
            <a:off x="1793575" y="3162300"/>
            <a:ext cx="15351425" cy="6186309"/>
          </a:xfrm>
          <a:prstGeom prst="rect">
            <a:avLst/>
          </a:prstGeom>
        </p:spPr>
        <p:txBody>
          <a:bodyPr wrap="square">
            <a:spAutoFit/>
          </a:bodyPr>
          <a:lstStyle/>
          <a:p>
            <a:pPr algn="just"/>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Mỗi thể loại văn học đều có những hình thức tiêu biểu, nổi bật. Để thể hiện nội dung và cảm xúc, thơ nói chung thường sử dụng một số yếu tố hình thức như: vần, nhịp, từ ngữ, hình ảnh, các biện pháp tu từ,...</a:t>
            </a:r>
            <a:endParaRPr lang="vi-VN" sz="4400" dirty="0">
              <a:solidFill>
                <a:srgbClr val="000000"/>
              </a:solidFill>
              <a:latin typeface="Times New Roman" panose="02020603050405020304" pitchFamily="18" charset="0"/>
              <a:cs typeface="Times New Roman" panose="02020603050405020304" pitchFamily="18" charset="0"/>
            </a:endParaRPr>
          </a:p>
          <a:p>
            <a:pPr algn="just"/>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Mỗi yếu tố hình thức của văn bản thơ đều có tác dụng trong việc biểu đạt nội dung (cảm xúc, tình cảm, tư tưởng,...). Khi đọc và phân tích thơ, cần chỉ ra tác dụng của các yếu tố hình thức trong việc biểu hiện nội dung. Cần tránh việc chỉ nêu nội dung hoặc chỉ nêu hình thức, không thấy mối quan hệ của hai yếu tố ấy.</a:t>
            </a:r>
            <a:endParaRPr lang="vi-VN" sz="4400" b="0" i="0" dirty="0">
              <a:solidFill>
                <a:srgbClr val="000000"/>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down)">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571500"/>
            <a:ext cx="16535400" cy="769441"/>
          </a:xfrm>
          <a:prstGeom prst="rect">
            <a:avLst/>
          </a:prstGeom>
        </p:spPr>
        <p:txBody>
          <a:bodyPr wrap="square">
            <a:spAutoFit/>
          </a:bodyPr>
          <a:lstStyle/>
          <a:p>
            <a:pPr algn="just" defTabSz="1828800">
              <a:buClr>
                <a:srgbClr val="3A2C74"/>
              </a:buClr>
              <a:defRPr/>
            </a:pPr>
            <a:r>
              <a:rPr lang="en-US" sz="4400" b="1" dirty="0">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b. </a:t>
            </a:r>
            <a:r>
              <a:rPr lang="en-US" sz="4400" b="1" dirty="0" err="1">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Bài</a:t>
            </a:r>
            <a:r>
              <a:rPr lang="en-US" sz="4400" b="1" dirty="0">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tập</a:t>
            </a:r>
            <a:endParaRPr lang="en-US" sz="4400" b="1" kern="0" dirty="0">
              <a:solidFill>
                <a:srgbClr val="3A2C74">
                  <a:lumMod val="50000"/>
                </a:srgbClr>
              </a:solidFill>
              <a:highlight>
                <a:srgbClr val="D9D3FF"/>
              </a:highlight>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7" name="Picture 6"/>
          <p:cNvPicPr>
            <a:picLocks noChangeAspect="1"/>
          </p:cNvPicPr>
          <p:nvPr/>
        </p:nvPicPr>
        <p:blipFill>
          <a:blip r:embed="rId1"/>
          <a:stretch>
            <a:fillRect/>
          </a:stretch>
        </p:blipFill>
        <p:spPr>
          <a:xfrm>
            <a:off x="609600" y="1778986"/>
            <a:ext cx="17221200" cy="82413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nvGraphicFramePr>
        <p:xfrm>
          <a:off x="571500" y="922018"/>
          <a:ext cx="17145000" cy="7498080"/>
        </p:xfrm>
        <a:graphic>
          <a:graphicData uri="http://schemas.openxmlformats.org/drawingml/2006/table">
            <a:tbl>
              <a:tblPr firstRow="1" bandRow="1">
                <a:tableStyleId>{5940675A-B579-460E-94D1-54222C63F5DA}</a:tableStyleId>
              </a:tblPr>
              <a:tblGrid>
                <a:gridCol w="14478000"/>
                <a:gridCol w="2667000"/>
              </a:tblGrid>
              <a:tr h="685800">
                <a:tc>
                  <a:txBody>
                    <a:bodyPr/>
                    <a:lstStyle/>
                    <a:p>
                      <a:pPr algn="ctr"/>
                      <a:r>
                        <a:rPr lang="en-US" sz="4000" b="1" dirty="0" err="1">
                          <a:latin typeface="Times New Roman" panose="02020603050405020304" pitchFamily="18" charset="0"/>
                          <a:cs typeface="Times New Roman" panose="02020603050405020304" pitchFamily="18" charset="0"/>
                        </a:rPr>
                        <a:t>Dữ</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liệu</a:t>
                      </a:r>
                      <a:endParaRPr lang="en-US" sz="4000" b="1" dirty="0">
                        <a:latin typeface="Times New Roman" panose="02020603050405020304" pitchFamily="18" charset="0"/>
                        <a:cs typeface="Times New Roman" panose="02020603050405020304" pitchFamily="18" charset="0"/>
                      </a:endParaRPr>
                    </a:p>
                  </a:txBody>
                  <a:tcPr>
                    <a:noFill/>
                  </a:tcPr>
                </a:tc>
                <a:tc>
                  <a:txBody>
                    <a:bodyPr/>
                    <a:lstStyle/>
                    <a:p>
                      <a:pPr algn="ctr"/>
                      <a:r>
                        <a:rPr lang="en-US" sz="4000" b="1" dirty="0" err="1">
                          <a:latin typeface="Times New Roman" panose="02020603050405020304" pitchFamily="18" charset="0"/>
                          <a:cs typeface="Times New Roman" panose="02020603050405020304" pitchFamily="18" charset="0"/>
                        </a:rPr>
                        <a:t>Yếu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tố</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h</a:t>
                      </a:r>
                      <a:r>
                        <a:rPr lang="en-US" sz="4000" b="1" dirty="0" err="1">
                          <a:latin typeface="Times New Roman" panose="02020603050405020304" pitchFamily="18" charset="0"/>
                          <a:cs typeface="Times New Roman" panose="02020603050405020304" pitchFamily="18" charset="0"/>
                        </a:rPr>
                        <a:t>ình</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thức</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phân</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tích</a:t>
                      </a:r>
                      <a:endParaRPr lang="en-US" sz="4000" b="1" dirty="0">
                        <a:latin typeface="Times New Roman" panose="02020603050405020304" pitchFamily="18" charset="0"/>
                        <a:cs typeface="Times New Roman" panose="02020603050405020304" pitchFamily="18" charset="0"/>
                      </a:endParaRPr>
                    </a:p>
                  </a:txBody>
                  <a:tcPr>
                    <a:noFill/>
                  </a:tcPr>
                </a:tc>
              </a:tr>
              <a:tr h="2057400">
                <a:tc>
                  <a:txBody>
                    <a:bodyPr/>
                    <a:lstStyle/>
                    <a:p>
                      <a:pPr algn="just"/>
                      <a:r>
                        <a:rPr lang="en-US" sz="4000" kern="1200" dirty="0">
                          <a:effectLst/>
                          <a:latin typeface="Times New Roman" panose="02020603050405020304" pitchFamily="18" charset="0"/>
                          <a:cs typeface="Times New Roman" panose="02020603050405020304" pitchFamily="18" charset="0"/>
                        </a:rPr>
                        <a:t>“</a:t>
                      </a:r>
                      <a:r>
                        <a:rPr lang="en-US" sz="4000" kern="1200" dirty="0" err="1">
                          <a:effectLst/>
                          <a:latin typeface="Times New Roman" panose="02020603050405020304" pitchFamily="18" charset="0"/>
                          <a:cs typeface="Times New Roman" panose="02020603050405020304" pitchFamily="18" charset="0"/>
                        </a:rPr>
                        <a:t>Trong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không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khi</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lắng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sâu</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ấy</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của</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đất</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trời</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một</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hình</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ảnh</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hiện</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lên</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Trăng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lồng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cổ</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thụ</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bóng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lồng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hoa</a:t>
                      </a:r>
                      <a:r>
                        <a:rPr lang="en-US" sz="4000" kern="1200" dirty="0">
                          <a:effectLst/>
                          <a:latin typeface="Times New Roman" panose="02020603050405020304" pitchFamily="18" charset="0"/>
                          <a:cs typeface="Times New Roman" panose="02020603050405020304" pitchFamily="18" charset="0"/>
                        </a:rPr>
                        <a:t>.</a:t>
                      </a:r>
                      <a:endParaRPr lang="en-US" sz="4000" kern="1200" dirty="0">
                        <a:effectLst/>
                        <a:latin typeface="Times New Roman" panose="02020603050405020304" pitchFamily="18" charset="0"/>
                        <a:cs typeface="Times New Roman" panose="02020603050405020304" pitchFamily="18" charset="0"/>
                      </a:endParaRPr>
                    </a:p>
                    <a:p>
                      <a:pPr algn="just"/>
                      <a:r>
                        <a:rPr lang="en-US" sz="4000" kern="1200" dirty="0" err="1">
                          <a:effectLst/>
                          <a:latin typeface="Times New Roman" panose="02020603050405020304" pitchFamily="18" charset="0"/>
                          <a:cs typeface="Times New Roman" panose="02020603050405020304" pitchFamily="18" charset="0"/>
                        </a:rPr>
                        <a:t>Ánh</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trăng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bao</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phủ</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trùm</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lên</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cổ</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thụ</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Ánh</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trăng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lồng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vào</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tán</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lá</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Cành</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lá</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cắt</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ánh</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trăng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thành</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những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mảng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trắng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đen</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lẫn</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lộn</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những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bóng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trăng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và</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bóng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cây</a:t>
                      </a:r>
                      <a:r>
                        <a:rPr lang="en-US" sz="4000" kern="1200" dirty="0">
                          <a:effectLst/>
                          <a:latin typeface="Times New Roman" panose="02020603050405020304" pitchFamily="18" charset="0"/>
                          <a:cs typeface="Times New Roman" panose="02020603050405020304" pitchFamily="18" charset="0"/>
                        </a:rPr>
                        <a:t>. Hai </a:t>
                      </a:r>
                      <a:r>
                        <a:rPr lang="en-US" sz="4000" kern="1200" dirty="0" err="1">
                          <a:effectLst/>
                          <a:latin typeface="Times New Roman" panose="02020603050405020304" pitchFamily="18" charset="0"/>
                          <a:cs typeface="Times New Roman" panose="02020603050405020304" pitchFamily="18" charset="0"/>
                        </a:rPr>
                        <a:t>lớp</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bóng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ấy</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lại</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trùm</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lên</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lồng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vào</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khóm</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hoa</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và</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bóng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hoa</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bóng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trăng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bóng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cây</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lại</a:t>
                      </a:r>
                      <a:r>
                        <a:rPr lang="en-US" sz="4000" kern="1200" dirty="0">
                          <a:effectLst/>
                          <a:latin typeface="Times New Roman" panose="02020603050405020304" pitchFamily="18" charset="0"/>
                          <a:cs typeface="Times New Roman" panose="02020603050405020304" pitchFamily="18" charset="0"/>
                        </a:rPr>
                        <a:t> in </a:t>
                      </a:r>
                      <a:r>
                        <a:rPr lang="en-US" sz="4000" kern="1200" dirty="0" err="1">
                          <a:effectLst/>
                          <a:latin typeface="Times New Roman" panose="02020603050405020304" pitchFamily="18" charset="0"/>
                          <a:cs typeface="Times New Roman" panose="02020603050405020304" pitchFamily="18" charset="0"/>
                        </a:rPr>
                        <a:t>lên</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mặt</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đất</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Chỉ</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có</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tối</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và</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sáng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trắng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và</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đen</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loang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loáng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ánh</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bạc</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Sắc</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màu</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bề</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ngoài</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mát</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lạnh</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Mọi</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vật</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im</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phăng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phắc</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Ấy</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thế</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mà</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bên</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trong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thiên</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nhiên</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lại</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vận</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động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ẩm</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áp</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vô</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chừng</a:t>
                      </a:r>
                      <a:r>
                        <a:rPr lang="en-US" sz="4000" kern="1200" dirty="0">
                          <a:effectLst/>
                          <a:latin typeface="Times New Roman" panose="02020603050405020304" pitchFamily="18" charset="0"/>
                          <a:cs typeface="Times New Roman" panose="02020603050405020304" pitchFamily="18" charset="0"/>
                        </a:rPr>
                        <a:t>.”.</a:t>
                      </a:r>
                      <a:endParaRPr lang="en-US" sz="40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pPr algn="just"/>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Phân</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tích</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hình</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ảnh</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Trăng</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lồng</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cổ</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thụ</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bóng</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lồng</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hoa</a:t>
                      </a:r>
                      <a:endParaRPr lang="en-US" sz="7200" b="1" dirty="0">
                        <a:latin typeface="Times New Roman" panose="02020603050405020304" pitchFamily="18" charset="0"/>
                        <a:cs typeface="Times New Roman" panose="02020603050405020304" pitchFamily="18" charset="0"/>
                      </a:endParaRPr>
                    </a:p>
                  </a:txBody>
                  <a:tcPr>
                    <a:solidFill>
                      <a:schemeClr val="bg1"/>
                    </a:solidFill>
                  </a:tcPr>
                </a:tc>
              </a:tr>
            </a:tbl>
          </a:graphicData>
        </a:graphic>
      </p:graphicFrame>
      <p:sp>
        <p:nvSpPr>
          <p:cNvPr id="2" name="Freeform 5"/>
          <p:cNvSpPr/>
          <p:nvPr/>
        </p:nvSpPr>
        <p:spPr>
          <a:xfrm rot="-516261">
            <a:off x="11965337" y="9016398"/>
            <a:ext cx="8282105" cy="4130700"/>
          </a:xfrm>
          <a:custGeom>
            <a:avLst/>
            <a:gdLst/>
            <a:ahLst/>
            <a:cxnLst/>
            <a:rect l="l" t="t" r="r" b="b"/>
            <a:pathLst>
              <a:path w="8282105" h="4130700">
                <a:moveTo>
                  <a:pt x="0" y="0"/>
                </a:moveTo>
                <a:lnTo>
                  <a:pt x="8282105" y="0"/>
                </a:lnTo>
                <a:lnTo>
                  <a:pt x="8282105" y="4130700"/>
                </a:lnTo>
                <a:lnTo>
                  <a:pt x="0" y="4130700"/>
                </a:lnTo>
                <a:lnTo>
                  <a:pt x="0" y="0"/>
                </a:lnTo>
                <a:close/>
              </a:path>
            </a:pathLst>
          </a:custGeom>
          <a:blipFill>
            <a:blip r:embed="rId1"/>
            <a:stretch>
              <a:fillRect/>
            </a:stretch>
          </a:blipFill>
        </p:spPr>
      </p:sp>
      <p:sp>
        <p:nvSpPr>
          <p:cNvPr id="3" name="Freeform 6"/>
          <p:cNvSpPr/>
          <p:nvPr/>
        </p:nvSpPr>
        <p:spPr>
          <a:xfrm rot="-1741484">
            <a:off x="13209105" y="8471021"/>
            <a:ext cx="3121307" cy="2877455"/>
          </a:xfrm>
          <a:custGeom>
            <a:avLst/>
            <a:gdLst/>
            <a:ahLst/>
            <a:cxnLst/>
            <a:rect l="l" t="t" r="r" b="b"/>
            <a:pathLst>
              <a:path w="3121307" h="2877455">
                <a:moveTo>
                  <a:pt x="0" y="0"/>
                </a:moveTo>
                <a:lnTo>
                  <a:pt x="3121308" y="0"/>
                </a:lnTo>
                <a:lnTo>
                  <a:pt x="3121308" y="2877456"/>
                </a:lnTo>
                <a:lnTo>
                  <a:pt x="0" y="2877456"/>
                </a:lnTo>
                <a:lnTo>
                  <a:pt x="0" y="0"/>
                </a:lnTo>
                <a:close/>
              </a:path>
            </a:pathLst>
          </a:custGeom>
          <a:blipFill>
            <a:blip r:embed="rId2"/>
            <a:stretch>
              <a:fillRect/>
            </a:stretch>
          </a:blipFill>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nvGraphicFramePr>
        <p:xfrm>
          <a:off x="571500" y="800100"/>
          <a:ext cx="17145000" cy="7498080"/>
        </p:xfrm>
        <a:graphic>
          <a:graphicData uri="http://schemas.openxmlformats.org/drawingml/2006/table">
            <a:tbl>
              <a:tblPr firstRow="1" bandRow="1">
                <a:tableStyleId>{5940675A-B579-460E-94D1-54222C63F5DA}</a:tableStyleId>
              </a:tblPr>
              <a:tblGrid>
                <a:gridCol w="14478000"/>
                <a:gridCol w="2667000"/>
              </a:tblGrid>
              <a:tr h="685800">
                <a:tc>
                  <a:txBody>
                    <a:bodyPr/>
                    <a:lstStyle/>
                    <a:p>
                      <a:pPr algn="ctr"/>
                      <a:r>
                        <a:rPr lang="en-US" sz="4000" b="1" dirty="0" err="1">
                          <a:latin typeface="Times New Roman" panose="02020603050405020304" pitchFamily="18" charset="0"/>
                          <a:cs typeface="Times New Roman" panose="02020603050405020304" pitchFamily="18" charset="0"/>
                        </a:rPr>
                        <a:t>Dữ</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liệu</a:t>
                      </a:r>
                      <a:endParaRPr lang="en-US" sz="4000" b="1" dirty="0">
                        <a:latin typeface="Times New Roman" panose="02020603050405020304" pitchFamily="18" charset="0"/>
                        <a:cs typeface="Times New Roman" panose="02020603050405020304" pitchFamily="18" charset="0"/>
                      </a:endParaRPr>
                    </a:p>
                  </a:txBody>
                  <a:tcPr>
                    <a:noFill/>
                  </a:tcPr>
                </a:tc>
                <a:tc>
                  <a:txBody>
                    <a:bodyPr/>
                    <a:lstStyle/>
                    <a:p>
                      <a:pPr algn="ctr"/>
                      <a:r>
                        <a:rPr lang="en-US" sz="4000" b="1" dirty="0" err="1">
                          <a:latin typeface="Times New Roman" panose="02020603050405020304" pitchFamily="18" charset="0"/>
                          <a:cs typeface="Times New Roman" panose="02020603050405020304" pitchFamily="18" charset="0"/>
                        </a:rPr>
                        <a:t>Yếu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tố</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h</a:t>
                      </a:r>
                      <a:r>
                        <a:rPr lang="en-US" sz="4000" b="1" dirty="0" err="1">
                          <a:latin typeface="Times New Roman" panose="02020603050405020304" pitchFamily="18" charset="0"/>
                          <a:cs typeface="Times New Roman" panose="02020603050405020304" pitchFamily="18" charset="0"/>
                        </a:rPr>
                        <a:t>ình</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thức</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phân</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tích</a:t>
                      </a:r>
                      <a:endParaRPr lang="en-US" sz="4000" b="1" dirty="0">
                        <a:latin typeface="Times New Roman" panose="02020603050405020304" pitchFamily="18" charset="0"/>
                        <a:cs typeface="Times New Roman" panose="02020603050405020304" pitchFamily="18" charset="0"/>
                      </a:endParaRPr>
                    </a:p>
                  </a:txBody>
                  <a:tcPr>
                    <a:noFill/>
                  </a:tcPr>
                </a:tc>
              </a:tr>
              <a:tr h="2057400">
                <a:tc>
                  <a:txBody>
                    <a:bodyPr/>
                    <a:lstStyle/>
                    <a:p>
                      <a:pPr algn="just"/>
                      <a:r>
                        <a:rPr lang="vi-VN" sz="4000" kern="1200" dirty="0">
                          <a:effectLst/>
                          <a:latin typeface="Times New Roman" panose="02020603050405020304" pitchFamily="18" charset="0"/>
                          <a:cs typeface="Times New Roman" panose="02020603050405020304" pitchFamily="18" charset="0"/>
                        </a:rPr>
                        <a:t>“Các từ láy “xao xác”, “não nùng”, “chập chờn” gợi một nỗi buồn nhẹ mà thấm, một tâm trạng quạnh hiu, xa vắng. “Lòng rượi buồn theo thời dĩ vãng” nhịp điệu thơ trôi nhẹ như ru hồn về một thời xa xăm. Chữ “ngày không” thật đầy sức gợi.”.</a:t>
                      </a:r>
                      <a:endParaRPr lang="vi-VN" sz="40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pPr algn="just"/>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Tác</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dụng</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của</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các</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từ</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láy</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xao</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xác</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não</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nùng</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chập</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chờn</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a:t>
                      </a:r>
                      <a:r>
                        <a:rPr lang="en-US" sz="4000" b="1"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baseline="0" dirty="0" err="1">
                          <a:solidFill>
                            <a:schemeClr val="tx1"/>
                          </a:solidFill>
                          <a:effectLst/>
                          <a:latin typeface="Times New Roman" panose="02020603050405020304" pitchFamily="18" charset="0"/>
                          <a:ea typeface="+mn-ea"/>
                          <a:cs typeface="Times New Roman" panose="02020603050405020304" pitchFamily="18" charset="0"/>
                        </a:rPr>
                        <a:t>và</a:t>
                      </a:r>
                      <a:r>
                        <a:rPr lang="en-US" sz="4000" b="1"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baseline="0" dirty="0" err="1">
                          <a:solidFill>
                            <a:schemeClr val="tx1"/>
                          </a:solidFill>
                          <a:effectLst/>
                          <a:latin typeface="Times New Roman" panose="02020603050405020304" pitchFamily="18" charset="0"/>
                          <a:ea typeface="+mn-ea"/>
                          <a:cs typeface="Times New Roman" panose="02020603050405020304" pitchFamily="18" charset="0"/>
                        </a:rPr>
                        <a:t>nhịp</a:t>
                      </a:r>
                      <a:r>
                        <a:rPr lang="en-US" sz="4000" b="1"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baseline="0" dirty="0" err="1">
                          <a:solidFill>
                            <a:schemeClr val="tx1"/>
                          </a:solidFill>
                          <a:effectLst/>
                          <a:latin typeface="Times New Roman" panose="02020603050405020304" pitchFamily="18" charset="0"/>
                          <a:ea typeface="+mn-ea"/>
                          <a:cs typeface="Times New Roman" panose="02020603050405020304" pitchFamily="18" charset="0"/>
                        </a:rPr>
                        <a:t>điệu</a:t>
                      </a:r>
                      <a:r>
                        <a:rPr lang="en-US" sz="4000" b="1"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baseline="0" dirty="0" err="1">
                          <a:solidFill>
                            <a:schemeClr val="tx1"/>
                          </a:solidFill>
                          <a:effectLst/>
                          <a:latin typeface="Times New Roman" panose="02020603050405020304" pitchFamily="18" charset="0"/>
                          <a:ea typeface="+mn-ea"/>
                          <a:cs typeface="Times New Roman" panose="02020603050405020304" pitchFamily="18" charset="0"/>
                        </a:rPr>
                        <a:t>thơ</a:t>
                      </a:r>
                      <a:endParaRPr lang="en-US" sz="16600" b="1" dirty="0">
                        <a:latin typeface="Times New Roman" panose="02020603050405020304" pitchFamily="18" charset="0"/>
                        <a:cs typeface="Times New Roman" panose="02020603050405020304" pitchFamily="18" charset="0"/>
                      </a:endParaRPr>
                    </a:p>
                  </a:txBody>
                  <a:tcPr>
                    <a:solidFill>
                      <a:schemeClr val="bg1"/>
                    </a:solidFill>
                  </a:tcPr>
                </a:tc>
              </a:tr>
            </a:tbl>
          </a:graphicData>
        </a:graphic>
      </p:graphicFrame>
      <p:sp>
        <p:nvSpPr>
          <p:cNvPr id="2" name="Freeform 5"/>
          <p:cNvSpPr/>
          <p:nvPr/>
        </p:nvSpPr>
        <p:spPr>
          <a:xfrm rot="-516261">
            <a:off x="11965337" y="9016398"/>
            <a:ext cx="8282105" cy="4130700"/>
          </a:xfrm>
          <a:custGeom>
            <a:avLst/>
            <a:gdLst/>
            <a:ahLst/>
            <a:cxnLst/>
            <a:rect l="l" t="t" r="r" b="b"/>
            <a:pathLst>
              <a:path w="8282105" h="4130700">
                <a:moveTo>
                  <a:pt x="0" y="0"/>
                </a:moveTo>
                <a:lnTo>
                  <a:pt x="8282105" y="0"/>
                </a:lnTo>
                <a:lnTo>
                  <a:pt x="8282105" y="4130700"/>
                </a:lnTo>
                <a:lnTo>
                  <a:pt x="0" y="4130700"/>
                </a:lnTo>
                <a:lnTo>
                  <a:pt x="0" y="0"/>
                </a:lnTo>
                <a:close/>
              </a:path>
            </a:pathLst>
          </a:custGeom>
          <a:blipFill>
            <a:blip r:embed="rId1"/>
            <a:stretch>
              <a:fillRect/>
            </a:stretch>
          </a:blipFill>
        </p:spPr>
      </p:sp>
      <p:sp>
        <p:nvSpPr>
          <p:cNvPr id="3" name="Freeform 6"/>
          <p:cNvSpPr/>
          <p:nvPr/>
        </p:nvSpPr>
        <p:spPr>
          <a:xfrm rot="-1741484">
            <a:off x="13209105" y="8471021"/>
            <a:ext cx="3121307" cy="2877455"/>
          </a:xfrm>
          <a:custGeom>
            <a:avLst/>
            <a:gdLst/>
            <a:ahLst/>
            <a:cxnLst/>
            <a:rect l="l" t="t" r="r" b="b"/>
            <a:pathLst>
              <a:path w="3121307" h="2877455">
                <a:moveTo>
                  <a:pt x="0" y="0"/>
                </a:moveTo>
                <a:lnTo>
                  <a:pt x="3121308" y="0"/>
                </a:lnTo>
                <a:lnTo>
                  <a:pt x="3121308" y="2877456"/>
                </a:lnTo>
                <a:lnTo>
                  <a:pt x="0" y="2877456"/>
                </a:lnTo>
                <a:lnTo>
                  <a:pt x="0" y="0"/>
                </a:lnTo>
                <a:close/>
              </a:path>
            </a:pathLst>
          </a:custGeom>
          <a:blipFill>
            <a:blip r:embed="rId2"/>
            <a:stretch>
              <a:fillRect/>
            </a:stretch>
          </a:blipFill>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nvGraphicFramePr>
        <p:xfrm>
          <a:off x="571500" y="898646"/>
          <a:ext cx="17145000" cy="7498080"/>
        </p:xfrm>
        <a:graphic>
          <a:graphicData uri="http://schemas.openxmlformats.org/drawingml/2006/table">
            <a:tbl>
              <a:tblPr firstRow="1" bandRow="1">
                <a:tableStyleId>{5940675A-B579-460E-94D1-54222C63F5DA}</a:tableStyleId>
              </a:tblPr>
              <a:tblGrid>
                <a:gridCol w="14478000"/>
                <a:gridCol w="2667000"/>
              </a:tblGrid>
              <a:tr h="685800">
                <a:tc>
                  <a:txBody>
                    <a:bodyPr/>
                    <a:lstStyle/>
                    <a:p>
                      <a:pPr algn="ctr"/>
                      <a:r>
                        <a:rPr lang="en-US" sz="4000" b="1" dirty="0" err="1">
                          <a:latin typeface="Times New Roman" panose="02020603050405020304" pitchFamily="18" charset="0"/>
                          <a:cs typeface="Times New Roman" panose="02020603050405020304" pitchFamily="18" charset="0"/>
                        </a:rPr>
                        <a:t>Dữ</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liệu</a:t>
                      </a:r>
                      <a:endParaRPr lang="en-US" sz="4000" b="1" dirty="0">
                        <a:latin typeface="Times New Roman" panose="02020603050405020304" pitchFamily="18" charset="0"/>
                        <a:cs typeface="Times New Roman" panose="02020603050405020304" pitchFamily="18" charset="0"/>
                      </a:endParaRPr>
                    </a:p>
                  </a:txBody>
                  <a:tcPr>
                    <a:noFill/>
                  </a:tcPr>
                </a:tc>
                <a:tc>
                  <a:txBody>
                    <a:bodyPr/>
                    <a:lstStyle/>
                    <a:p>
                      <a:pPr algn="ctr"/>
                      <a:r>
                        <a:rPr lang="en-US" sz="4000" b="1" dirty="0" err="1">
                          <a:latin typeface="Times New Roman" panose="02020603050405020304" pitchFamily="18" charset="0"/>
                          <a:cs typeface="Times New Roman" panose="02020603050405020304" pitchFamily="18" charset="0"/>
                        </a:rPr>
                        <a:t>Yếu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tố</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h</a:t>
                      </a:r>
                      <a:r>
                        <a:rPr lang="en-US" sz="4000" b="1" dirty="0" err="1">
                          <a:latin typeface="Times New Roman" panose="02020603050405020304" pitchFamily="18" charset="0"/>
                          <a:cs typeface="Times New Roman" panose="02020603050405020304" pitchFamily="18" charset="0"/>
                        </a:rPr>
                        <a:t>ình</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thức</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phân</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tích</a:t>
                      </a:r>
                      <a:endParaRPr lang="en-US" sz="4000" b="1" dirty="0">
                        <a:latin typeface="Times New Roman" panose="02020603050405020304" pitchFamily="18" charset="0"/>
                        <a:cs typeface="Times New Roman" panose="02020603050405020304" pitchFamily="18" charset="0"/>
                      </a:endParaRPr>
                    </a:p>
                  </a:txBody>
                  <a:tcPr>
                    <a:noFill/>
                  </a:tcPr>
                </a:tc>
              </a:tr>
              <a:tr h="2057400">
                <a:tc>
                  <a:txBody>
                    <a:bodyPr/>
                    <a:lstStyle/>
                    <a:p>
                      <a:pPr algn="just"/>
                      <a:r>
                        <a:rPr lang="vi-VN" sz="4000" kern="1200" dirty="0">
                          <a:effectLst/>
                          <a:latin typeface="Times New Roman" panose="02020603050405020304" pitchFamily="18" charset="0"/>
                          <a:cs typeface="Times New Roman" panose="02020603050405020304" pitchFamily="18" charset="0"/>
                        </a:rPr>
                        <a:t>“Trong hai câu thực, nhà thơ dùng thủ pháp cực tả, nói quá và biếm hoạ hình ảnh sĩ tử cũng như các quan coi thi:</a:t>
                      </a:r>
                      <a:endParaRPr lang="vi-VN" sz="4000" kern="1200" dirty="0">
                        <a:effectLst/>
                        <a:latin typeface="Times New Roman" panose="02020603050405020304" pitchFamily="18" charset="0"/>
                        <a:cs typeface="Times New Roman" panose="02020603050405020304" pitchFamily="18" charset="0"/>
                      </a:endParaRPr>
                    </a:p>
                    <a:p>
                      <a:pPr algn="ctr"/>
                      <a:r>
                        <a:rPr lang="vi-VN" sz="4000" kern="1200" dirty="0">
                          <a:effectLst/>
                          <a:latin typeface="Times New Roman" panose="02020603050405020304" pitchFamily="18" charset="0"/>
                          <a:cs typeface="Times New Roman" panose="02020603050405020304" pitchFamily="18" charset="0"/>
                        </a:rPr>
                        <a:t>Lôi thôi sĩ tử vai đeo lọ,</a:t>
                      </a:r>
                      <a:endParaRPr lang="vi-VN" sz="4000" kern="1200" dirty="0">
                        <a:effectLst/>
                        <a:latin typeface="Times New Roman" panose="02020603050405020304" pitchFamily="18" charset="0"/>
                        <a:cs typeface="Times New Roman" panose="02020603050405020304" pitchFamily="18" charset="0"/>
                      </a:endParaRPr>
                    </a:p>
                    <a:p>
                      <a:pPr algn="ctr"/>
                      <a:r>
                        <a:rPr lang="vi-VN" sz="4000" kern="1200" dirty="0">
                          <a:effectLst/>
                          <a:latin typeface="Times New Roman" panose="02020603050405020304" pitchFamily="18" charset="0"/>
                          <a:cs typeface="Times New Roman" panose="02020603050405020304" pitchFamily="18" charset="0"/>
                        </a:rPr>
                        <a:t>Ậm oẹ quan trường miệng thét loa.</a:t>
                      </a:r>
                      <a:endParaRPr lang="vi-VN" sz="4000" kern="1200" dirty="0">
                        <a:effectLst/>
                        <a:latin typeface="Times New Roman" panose="02020603050405020304" pitchFamily="18" charset="0"/>
                        <a:cs typeface="Times New Roman" panose="02020603050405020304" pitchFamily="18" charset="0"/>
                      </a:endParaRPr>
                    </a:p>
                    <a:p>
                      <a:pPr algn="just"/>
                      <a:r>
                        <a:rPr lang="vi-VN" sz="4000" kern="1200" dirty="0">
                          <a:effectLst/>
                          <a:latin typeface="Times New Roman" panose="02020603050405020304" pitchFamily="18" charset="0"/>
                          <a:cs typeface="Times New Roman" panose="02020603050405020304" pitchFamily="18" charset="0"/>
                        </a:rPr>
                        <a:t>Với hình thức đảo ngữ, đặt tính từ “Lôi thôi” lên đầu câu, nhân vật sĩ tử “vai đeo lọ” bỗng trở thành kẻ nhếch nhác, luộm thuộm, được chăng hay chớ. Tiếp theo, việc đảo tính từ đồng thời là từ láy “Âm oe” lên trước cũng biếm hoạ ông quan coi thi “miệng thét loa” thành người ngu ngơ, ấm ở, dớ dẩn.”.</a:t>
                      </a:r>
                      <a:endParaRPr lang="vi-VN" sz="40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pPr algn="just"/>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Phân</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tích</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các</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phép</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tu</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từ</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cực</a:t>
                      </a:r>
                      <a:r>
                        <a:rPr lang="en-US" sz="4000" b="1"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baseline="0" dirty="0" err="1">
                          <a:solidFill>
                            <a:schemeClr val="tx1"/>
                          </a:solidFill>
                          <a:effectLst/>
                          <a:latin typeface="Times New Roman" panose="02020603050405020304" pitchFamily="18" charset="0"/>
                          <a:ea typeface="+mn-ea"/>
                          <a:cs typeface="Times New Roman" panose="02020603050405020304" pitchFamily="18" charset="0"/>
                        </a:rPr>
                        <a:t>tả</a:t>
                      </a:r>
                      <a:r>
                        <a:rPr lang="en-US" sz="4000" b="1"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nói</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quá</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biếm</a:t>
                      </a:r>
                      <a:r>
                        <a:rPr lang="en-US" sz="4000" b="1"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baseline="0" dirty="0" err="1">
                          <a:solidFill>
                            <a:schemeClr val="tx1"/>
                          </a:solidFill>
                          <a:effectLst/>
                          <a:latin typeface="Times New Roman" panose="02020603050405020304" pitchFamily="18" charset="0"/>
                          <a:ea typeface="+mn-ea"/>
                          <a:cs typeface="Times New Roman" panose="02020603050405020304" pitchFamily="18" charset="0"/>
                        </a:rPr>
                        <a:t>hoạ</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đảo</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ngữ</a:t>
                      </a:r>
                      <a:endParaRPr lang="en-US" sz="49600" b="1" dirty="0">
                        <a:latin typeface="Times New Roman" panose="02020603050405020304" pitchFamily="18" charset="0"/>
                        <a:cs typeface="Times New Roman" panose="02020603050405020304" pitchFamily="18" charset="0"/>
                      </a:endParaRPr>
                    </a:p>
                  </a:txBody>
                  <a:tcPr>
                    <a:solidFill>
                      <a:schemeClr val="bg1"/>
                    </a:solidFill>
                  </a:tcPr>
                </a:tc>
              </a:tr>
            </a:tbl>
          </a:graphicData>
        </a:graphic>
      </p:graphicFrame>
      <p:sp>
        <p:nvSpPr>
          <p:cNvPr id="2" name="Freeform 5"/>
          <p:cNvSpPr/>
          <p:nvPr/>
        </p:nvSpPr>
        <p:spPr>
          <a:xfrm rot="-516261">
            <a:off x="11965337" y="9016398"/>
            <a:ext cx="8282105" cy="4130700"/>
          </a:xfrm>
          <a:custGeom>
            <a:avLst/>
            <a:gdLst/>
            <a:ahLst/>
            <a:cxnLst/>
            <a:rect l="l" t="t" r="r" b="b"/>
            <a:pathLst>
              <a:path w="8282105" h="4130700">
                <a:moveTo>
                  <a:pt x="0" y="0"/>
                </a:moveTo>
                <a:lnTo>
                  <a:pt x="8282105" y="0"/>
                </a:lnTo>
                <a:lnTo>
                  <a:pt x="8282105" y="4130700"/>
                </a:lnTo>
                <a:lnTo>
                  <a:pt x="0" y="4130700"/>
                </a:lnTo>
                <a:lnTo>
                  <a:pt x="0" y="0"/>
                </a:lnTo>
                <a:close/>
              </a:path>
            </a:pathLst>
          </a:custGeom>
          <a:blipFill>
            <a:blip r:embed="rId1"/>
            <a:stretch>
              <a:fillRect/>
            </a:stretch>
          </a:blipFill>
        </p:spPr>
      </p:sp>
      <p:sp>
        <p:nvSpPr>
          <p:cNvPr id="3" name="Freeform 6"/>
          <p:cNvSpPr/>
          <p:nvPr/>
        </p:nvSpPr>
        <p:spPr>
          <a:xfrm rot="-1741484">
            <a:off x="13209105" y="8471021"/>
            <a:ext cx="3121307" cy="2877455"/>
          </a:xfrm>
          <a:custGeom>
            <a:avLst/>
            <a:gdLst/>
            <a:ahLst/>
            <a:cxnLst/>
            <a:rect l="l" t="t" r="r" b="b"/>
            <a:pathLst>
              <a:path w="3121307" h="2877455">
                <a:moveTo>
                  <a:pt x="0" y="0"/>
                </a:moveTo>
                <a:lnTo>
                  <a:pt x="3121308" y="0"/>
                </a:lnTo>
                <a:lnTo>
                  <a:pt x="3121308" y="2877456"/>
                </a:lnTo>
                <a:lnTo>
                  <a:pt x="0" y="2877456"/>
                </a:lnTo>
                <a:lnTo>
                  <a:pt x="0" y="0"/>
                </a:lnTo>
                <a:close/>
              </a:path>
            </a:pathLst>
          </a:custGeom>
          <a:blipFill>
            <a:blip r:embed="rId2"/>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7200" y="367145"/>
            <a:ext cx="17221200" cy="9372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5" name="TextBox 16"/>
          <p:cNvSpPr txBox="1"/>
          <p:nvPr/>
        </p:nvSpPr>
        <p:spPr>
          <a:xfrm>
            <a:off x="2667000" y="6210300"/>
            <a:ext cx="12309474" cy="923330"/>
          </a:xfrm>
          <a:prstGeom prst="rect">
            <a:avLst/>
          </a:prstGeom>
        </p:spPr>
        <p:txBody>
          <a:bodyPr wrap="square" lIns="0" tIns="0" rIns="0" bIns="0" rtlCol="0" anchor="t">
            <a:spAutoFit/>
          </a:bodyPr>
          <a:lstStyle/>
          <a:p>
            <a:pPr marL="0" lvl="0" indent="0" algn="ctr">
              <a:spcBef>
                <a:spcPct val="0"/>
              </a:spcBef>
            </a:pPr>
            <a:r>
              <a:rPr lang="en-US" sz="6000" dirty="0" err="1">
                <a:solidFill>
                  <a:srgbClr val="000000"/>
                </a:solidFill>
                <a:latin typeface="#9Slide07 SVNAppleberry" panose="02040603050506020204" pitchFamily="18" charset="0"/>
              </a:rPr>
              <a:t>Phân</a:t>
            </a:r>
            <a:r>
              <a:rPr lang="en-US" sz="6000" dirty="0">
                <a:solidFill>
                  <a:srgbClr val="000000"/>
                </a:solidFill>
                <a:latin typeface="#9Slide07 SVNAppleberry" panose="02040603050506020204" pitchFamily="18" charset="0"/>
              </a:rPr>
              <a:t> </a:t>
            </a:r>
            <a:r>
              <a:rPr lang="en-US" sz="6000" dirty="0" err="1">
                <a:solidFill>
                  <a:srgbClr val="000000"/>
                </a:solidFill>
                <a:latin typeface="#9Slide07 SVNAppleberry" panose="02040603050506020204" pitchFamily="18" charset="0"/>
              </a:rPr>
              <a:t>tích</a:t>
            </a:r>
            <a:r>
              <a:rPr lang="en-US" sz="6000" dirty="0">
                <a:solidFill>
                  <a:srgbClr val="000000"/>
                </a:solidFill>
                <a:latin typeface="#9Slide07 SVNAppleberry" panose="02040603050506020204" pitchFamily="18" charset="0"/>
              </a:rPr>
              <a:t> </a:t>
            </a:r>
            <a:r>
              <a:rPr lang="en-US" sz="6000" dirty="0" err="1">
                <a:solidFill>
                  <a:srgbClr val="000000"/>
                </a:solidFill>
                <a:latin typeface="#9Slide07 SVNAppleberry" panose="02040603050506020204" pitchFamily="18" charset="0"/>
              </a:rPr>
              <a:t>một</a:t>
            </a:r>
            <a:r>
              <a:rPr lang="en-US" sz="6000" dirty="0">
                <a:solidFill>
                  <a:srgbClr val="000000"/>
                </a:solidFill>
                <a:latin typeface="#9Slide07 SVNAppleberry" panose="02040603050506020204" pitchFamily="18" charset="0"/>
              </a:rPr>
              <a:t> </a:t>
            </a:r>
            <a:r>
              <a:rPr lang="en-US" sz="6000" dirty="0" err="1">
                <a:solidFill>
                  <a:srgbClr val="000000"/>
                </a:solidFill>
                <a:latin typeface="#9Slide07 SVNAppleberry" panose="02040603050506020204" pitchFamily="18" charset="0"/>
              </a:rPr>
              <a:t>tác</a:t>
            </a:r>
            <a:r>
              <a:rPr lang="en-US" sz="6000" dirty="0">
                <a:solidFill>
                  <a:srgbClr val="000000"/>
                </a:solidFill>
                <a:latin typeface="#9Slide07 SVNAppleberry" panose="02040603050506020204" pitchFamily="18" charset="0"/>
              </a:rPr>
              <a:t> </a:t>
            </a:r>
            <a:r>
              <a:rPr lang="en-US" sz="6000" dirty="0" err="1">
                <a:solidFill>
                  <a:srgbClr val="000000"/>
                </a:solidFill>
                <a:latin typeface="#9Slide07 SVNAppleberry" panose="02040603050506020204" pitchFamily="18" charset="0"/>
              </a:rPr>
              <a:t>phẩm</a:t>
            </a:r>
            <a:r>
              <a:rPr lang="en-US" sz="6000" dirty="0">
                <a:solidFill>
                  <a:srgbClr val="000000"/>
                </a:solidFill>
                <a:latin typeface="#9Slide07 SVNAppleberry" panose="02040603050506020204" pitchFamily="18" charset="0"/>
              </a:rPr>
              <a:t> </a:t>
            </a:r>
            <a:r>
              <a:rPr lang="en-US" sz="6000" dirty="0" err="1">
                <a:solidFill>
                  <a:srgbClr val="000000"/>
                </a:solidFill>
                <a:latin typeface="#9Slide07 SVNAppleberry" panose="02040603050506020204" pitchFamily="18" charset="0"/>
              </a:rPr>
              <a:t>thơ</a:t>
            </a:r>
            <a:endParaRPr lang="en-US" sz="6000" dirty="0">
              <a:solidFill>
                <a:srgbClr val="000000"/>
              </a:solidFill>
              <a:latin typeface="#9Slide07 SVNAppleberry" panose="02040603050506020204" pitchFamily="18" charset="0"/>
            </a:endParaRPr>
          </a:p>
        </p:txBody>
      </p:sp>
      <p:grpSp>
        <p:nvGrpSpPr>
          <p:cNvPr id="8" name="Group 7"/>
          <p:cNvGrpSpPr/>
          <p:nvPr/>
        </p:nvGrpSpPr>
        <p:grpSpPr>
          <a:xfrm>
            <a:off x="5638800" y="3927348"/>
            <a:ext cx="6050509" cy="1134470"/>
            <a:chOff x="5943600" y="3390900"/>
            <a:chExt cx="6050509" cy="1134470"/>
          </a:xfrm>
        </p:grpSpPr>
        <p:sp>
          <p:nvSpPr>
            <p:cNvPr id="4" name="Freeform 8"/>
            <p:cNvSpPr/>
            <p:nvPr/>
          </p:nvSpPr>
          <p:spPr>
            <a:xfrm>
              <a:off x="5943600" y="3390900"/>
              <a:ext cx="6050509" cy="1134470"/>
            </a:xfrm>
            <a:custGeom>
              <a:avLst/>
              <a:gdLst/>
              <a:ahLst/>
              <a:cxnLst/>
              <a:rect l="l" t="t" r="r" b="b"/>
              <a:pathLst>
                <a:path w="6050509" h="1134470">
                  <a:moveTo>
                    <a:pt x="0" y="0"/>
                  </a:moveTo>
                  <a:lnTo>
                    <a:pt x="6050508" y="0"/>
                  </a:lnTo>
                  <a:lnTo>
                    <a:pt x="6050508" y="1134471"/>
                  </a:lnTo>
                  <a:lnTo>
                    <a:pt x="0" y="1134471"/>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6" name="TextBox 10"/>
            <p:cNvSpPr txBox="1"/>
            <p:nvPr/>
          </p:nvSpPr>
          <p:spPr>
            <a:xfrm>
              <a:off x="6267901" y="3771900"/>
              <a:ext cx="5352510" cy="674480"/>
            </a:xfrm>
            <a:prstGeom prst="rect">
              <a:avLst/>
            </a:prstGeom>
          </p:spPr>
          <p:txBody>
            <a:bodyPr wrap="square" lIns="0" tIns="0" rIns="0" bIns="0" rtlCol="0" anchor="t">
              <a:spAutoFit/>
            </a:bodyPr>
            <a:lstStyle/>
            <a:p>
              <a:pPr algn="ctr">
                <a:lnSpc>
                  <a:spcPts val="5015"/>
                </a:lnSpc>
              </a:pPr>
              <a:r>
                <a:rPr lang="en-US" sz="7200" dirty="0" err="1">
                  <a:solidFill>
                    <a:srgbClr val="FAF9F5"/>
                  </a:solidFill>
                  <a:latin typeface="#9Slide07 SVNAppleberry" panose="02040603050506020204" pitchFamily="18" charset="0"/>
                </a:rPr>
                <a:t>Viết</a:t>
              </a:r>
              <a:endParaRPr lang="en-US" sz="7200" dirty="0">
                <a:solidFill>
                  <a:srgbClr val="FAF9F5"/>
                </a:solidFill>
                <a:latin typeface="#9Slide07 SVNAppleberry" panose="02040603050506020204" pitchFamily="18" charset="0"/>
              </a:endParaRPr>
            </a:p>
          </p:txBody>
        </p:sp>
      </p:grpSp>
      <p:sp>
        <p:nvSpPr>
          <p:cNvPr id="7" name="TextBox 10"/>
          <p:cNvSpPr txBox="1"/>
          <p:nvPr/>
        </p:nvSpPr>
        <p:spPr>
          <a:xfrm>
            <a:off x="3810000" y="625222"/>
            <a:ext cx="9580858" cy="2215991"/>
          </a:xfrm>
          <a:prstGeom prst="rect">
            <a:avLst/>
          </a:prstGeom>
        </p:spPr>
        <p:txBody>
          <a:bodyPr wrap="square" lIns="0" tIns="0" rIns="0" bIns="0" rtlCol="0" anchor="t">
            <a:spAutoFit/>
          </a:bodyPr>
          <a:lstStyle/>
          <a:p>
            <a:pPr marL="0" lvl="0" indent="0" algn="ctr">
              <a:spcBef>
                <a:spcPct val="0"/>
              </a:spcBef>
            </a:pPr>
            <a:r>
              <a:rPr lang="en-US" sz="7200" u="none" spc="214" dirty="0" err="1">
                <a:latin typeface="#9Slide05 SVNCookie" panose="020B0606040200020203" pitchFamily="34" charset="0"/>
              </a:rPr>
              <a:t>Bài</a:t>
            </a:r>
            <a:r>
              <a:rPr lang="en-US" sz="7200" u="none" spc="214" dirty="0">
                <a:latin typeface="#9Slide05 SVNCookie" panose="020B0606040200020203" pitchFamily="34" charset="0"/>
              </a:rPr>
              <a:t> 7</a:t>
            </a:r>
            <a:endParaRPr lang="en-US" sz="7200" u="none" spc="214" dirty="0">
              <a:latin typeface="#9Slide05 SVNCookie" panose="020B0606040200020203" pitchFamily="34" charset="0"/>
            </a:endParaRPr>
          </a:p>
          <a:p>
            <a:pPr marL="0" lvl="0" indent="0" algn="ctr">
              <a:spcBef>
                <a:spcPct val="0"/>
              </a:spcBef>
            </a:pPr>
            <a:r>
              <a:rPr lang="en-US" sz="7200" spc="214" dirty="0" err="1">
                <a:latin typeface="#9Slide05 SVNCookie" panose="020B0606040200020203" pitchFamily="34" charset="0"/>
              </a:rPr>
              <a:t>Thơ</a:t>
            </a:r>
            <a:r>
              <a:rPr lang="en-US" sz="7200" spc="214" dirty="0">
                <a:latin typeface="#9Slide05 SVNCookie" panose="020B0606040200020203" pitchFamily="34" charset="0"/>
              </a:rPr>
              <a:t> </a:t>
            </a:r>
            <a:r>
              <a:rPr lang="en-US" sz="7200" spc="214" dirty="0" err="1">
                <a:latin typeface="#9Slide05 SVNCookie" panose="020B0606040200020203" pitchFamily="34" charset="0"/>
              </a:rPr>
              <a:t>Đường</a:t>
            </a:r>
            <a:r>
              <a:rPr lang="en-US" sz="7200" spc="214" dirty="0">
                <a:latin typeface="#9Slide05 SVNCookie" panose="020B0606040200020203" pitchFamily="34" charset="0"/>
              </a:rPr>
              <a:t> </a:t>
            </a:r>
            <a:r>
              <a:rPr lang="en-US" sz="7200" spc="214" dirty="0" err="1">
                <a:latin typeface="#9Slide05 SVNCookie" panose="020B0606040200020203" pitchFamily="34" charset="0"/>
              </a:rPr>
              <a:t>luật</a:t>
            </a:r>
            <a:endParaRPr lang="en-US" sz="7200" u="none" spc="214" dirty="0">
              <a:latin typeface="#9Slide05 SVNCookie" panose="020B0606040200020203" pitchFamily="34" charset="0"/>
            </a:endParaRPr>
          </a:p>
        </p:txBody>
      </p:sp>
      <p:sp>
        <p:nvSpPr>
          <p:cNvPr id="9" name="Freeform 5"/>
          <p:cNvSpPr/>
          <p:nvPr/>
        </p:nvSpPr>
        <p:spPr>
          <a:xfrm>
            <a:off x="12085840" y="1372371"/>
            <a:ext cx="6243434" cy="5234648"/>
          </a:xfrm>
          <a:custGeom>
            <a:avLst/>
            <a:gdLst/>
            <a:ahLst/>
            <a:cxnLst/>
            <a:rect l="l" t="t" r="r" b="b"/>
            <a:pathLst>
              <a:path w="3500234" h="3438980">
                <a:moveTo>
                  <a:pt x="0" y="0"/>
                </a:moveTo>
                <a:lnTo>
                  <a:pt x="3500234" y="0"/>
                </a:lnTo>
                <a:lnTo>
                  <a:pt x="3500234" y="3438980"/>
                </a:lnTo>
                <a:lnTo>
                  <a:pt x="0" y="3438980"/>
                </a:lnTo>
                <a:lnTo>
                  <a:pt x="0" y="0"/>
                </a:lnTo>
                <a:close/>
              </a:path>
            </a:pathLst>
          </a:custGeom>
          <a:blipFill>
            <a:blip r:embed="rId3"/>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1524000" y="2628900"/>
            <a:ext cx="15444287" cy="7315200"/>
          </a:xfrm>
          <a:custGeom>
            <a:avLst/>
            <a:gdLst/>
            <a:ahLst/>
            <a:cxnLst/>
            <a:rect l="l" t="t" r="r" b="b"/>
            <a:pathLst>
              <a:path w="15444287" h="11467383">
                <a:moveTo>
                  <a:pt x="0" y="0"/>
                </a:moveTo>
                <a:lnTo>
                  <a:pt x="15444286" y="0"/>
                </a:lnTo>
                <a:lnTo>
                  <a:pt x="15444286" y="11467383"/>
                </a:lnTo>
                <a:lnTo>
                  <a:pt x="0" y="11467383"/>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5" name="Freeform 5"/>
          <p:cNvSpPr/>
          <p:nvPr/>
        </p:nvSpPr>
        <p:spPr>
          <a:xfrm>
            <a:off x="12192000" y="-882687"/>
            <a:ext cx="7315200" cy="3273552"/>
          </a:xfrm>
          <a:custGeom>
            <a:avLst/>
            <a:gdLst/>
            <a:ahLst/>
            <a:cxnLst/>
            <a:rect l="l" t="t" r="r" b="b"/>
            <a:pathLst>
              <a:path w="7315200" h="3273552">
                <a:moveTo>
                  <a:pt x="0" y="0"/>
                </a:moveTo>
                <a:lnTo>
                  <a:pt x="7315200" y="0"/>
                </a:lnTo>
                <a:lnTo>
                  <a:pt x="7315200" y="3273552"/>
                </a:lnTo>
                <a:lnTo>
                  <a:pt x="0" y="327355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3"/>
          <p:cNvSpPr txBox="1"/>
          <p:nvPr/>
        </p:nvSpPr>
        <p:spPr>
          <a:xfrm>
            <a:off x="5791200" y="535007"/>
            <a:ext cx="7848600" cy="1200329"/>
          </a:xfrm>
          <a:prstGeom prst="rect">
            <a:avLst/>
          </a:prstGeom>
          <a:noFill/>
        </p:spPr>
        <p:txBody>
          <a:bodyPr wrap="square" rtlCol="0">
            <a:spAutoFit/>
          </a:bodyPr>
          <a:lstStyle/>
          <a:p>
            <a:pPr algn="just"/>
            <a:r>
              <a:rPr lang="en-US" sz="7200" dirty="0" err="1">
                <a:solidFill>
                  <a:srgbClr val="FF0000"/>
                </a:solidFill>
                <a:latin typeface="#9Slide05 SVNEgregio Script" panose="02000500000000000000" pitchFamily="2" charset="0"/>
                <a:cs typeface="Times New Roman" panose="02020603050405020304" pitchFamily="18" charset="0"/>
              </a:rPr>
              <a:t>Kĩ</a:t>
            </a:r>
            <a:r>
              <a:rPr lang="en-US" sz="7200" dirty="0">
                <a:solidFill>
                  <a:srgbClr val="FF0000"/>
                </a:solidFill>
                <a:latin typeface="#9Slide05 SVNEgregio Script" panose="02000500000000000000" pitchFamily="2" charset="0"/>
                <a:cs typeface="Times New Roman" panose="02020603050405020304" pitchFamily="18" charset="0"/>
              </a:rPr>
              <a:t> </a:t>
            </a:r>
            <a:r>
              <a:rPr lang="en-US" sz="7200" dirty="0" err="1">
                <a:solidFill>
                  <a:srgbClr val="FF0000"/>
                </a:solidFill>
                <a:latin typeface="#9Slide05 SVNEgregio Script" panose="02000500000000000000" pitchFamily="2" charset="0"/>
                <a:cs typeface="Times New Roman" panose="02020603050405020304" pitchFamily="18" charset="0"/>
              </a:rPr>
              <a:t>thuật</a:t>
            </a:r>
            <a:r>
              <a:rPr lang="en-US" sz="7200" dirty="0">
                <a:solidFill>
                  <a:srgbClr val="FF0000"/>
                </a:solidFill>
                <a:latin typeface="#9Slide05 SVNEgregio Script" panose="02000500000000000000" pitchFamily="2" charset="0"/>
                <a:cs typeface="Times New Roman" panose="02020603050405020304" pitchFamily="18" charset="0"/>
              </a:rPr>
              <a:t> 3-2-1</a:t>
            </a:r>
            <a:endParaRPr lang="en-US" sz="7200" dirty="0">
              <a:latin typeface="#9Slide05 SVNEgregio Script" panose="02000500000000000000" pitchFamily="2" charset="0"/>
              <a:cs typeface="Times New Roman" panose="02020603050405020304" pitchFamily="18" charset="0"/>
            </a:endParaRPr>
          </a:p>
        </p:txBody>
      </p:sp>
      <p:sp>
        <p:nvSpPr>
          <p:cNvPr id="7" name="TextBox 6"/>
          <p:cNvSpPr txBox="1"/>
          <p:nvPr/>
        </p:nvSpPr>
        <p:spPr>
          <a:xfrm>
            <a:off x="9554899" y="3473206"/>
            <a:ext cx="6599501" cy="5509200"/>
          </a:xfrm>
          <a:prstGeom prst="rect">
            <a:avLst/>
          </a:prstGeom>
          <a:noFill/>
        </p:spPr>
        <p:txBody>
          <a:bodyPr wrap="square" rtlCol="0">
            <a:spAutoFit/>
          </a:bodyPr>
          <a:lstStyle/>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b="1" dirty="0">
                <a:latin typeface="Times New Roman" panose="02020603050405020304" pitchFamily="18" charset="0"/>
                <a:cs typeface="Times New Roman" panose="02020603050405020304" pitchFamily="18" charset="0"/>
              </a:rPr>
              <a:t>3</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điều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học</a:t>
            </a:r>
            <a:endParaRPr lang="en-US" sz="4400" dirty="0">
              <a:latin typeface="Times New Roman" panose="02020603050405020304" pitchFamily="18" charset="0"/>
              <a:cs typeface="Times New Roman" panose="02020603050405020304" pitchFamily="18" charset="0"/>
            </a:endParaRP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b="1" baseline="0" dirty="0">
                <a:latin typeface="Times New Roman" panose="02020603050405020304" pitchFamily="18" charset="0"/>
                <a:cs typeface="Times New Roman" panose="02020603050405020304" pitchFamily="18" charset="0"/>
              </a:rPr>
              <a:t>2 </a:t>
            </a:r>
            <a:r>
              <a:rPr lang="en-US" sz="4400" baseline="0" dirty="0" err="1">
                <a:latin typeface="Times New Roman" panose="02020603050405020304" pitchFamily="18" charset="0"/>
                <a:cs typeface="Times New Roman" panose="02020603050405020304" pitchFamily="18" charset="0"/>
              </a:rPr>
              <a:t>điều</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mà</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em</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cảm</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thấy</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thú</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vị</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nhất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trong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buổi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học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ngày</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hôm</a:t>
            </a:r>
            <a:r>
              <a:rPr lang="en-US" sz="4400" baseline="0" dirty="0">
                <a:latin typeface="Times New Roman" panose="02020603050405020304" pitchFamily="18" charset="0"/>
                <a:cs typeface="Times New Roman" panose="02020603050405020304" pitchFamily="18" charset="0"/>
              </a:rPr>
              <a:t> nay.</a:t>
            </a:r>
            <a:endParaRPr lang="en-US" sz="4400" baseline="0" dirty="0">
              <a:latin typeface="Times New Roman" panose="02020603050405020304" pitchFamily="18" charset="0"/>
              <a:cs typeface="Times New Roman" panose="02020603050405020304" pitchFamily="18" charset="0"/>
            </a:endParaRP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Hãy</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viết</a:t>
            </a:r>
            <a:r>
              <a:rPr lang="en-US" sz="4400" baseline="0" dirty="0">
                <a:latin typeface="Times New Roman" panose="02020603050405020304" pitchFamily="18" charset="0"/>
                <a:cs typeface="Times New Roman" panose="02020603050405020304" pitchFamily="18" charset="0"/>
              </a:rPr>
              <a:t> </a:t>
            </a:r>
            <a:r>
              <a:rPr lang="en-US" sz="4400" b="1" baseline="0" dirty="0">
                <a:latin typeface="Times New Roman" panose="02020603050405020304" pitchFamily="18" charset="0"/>
                <a:cs typeface="Times New Roman" panose="02020603050405020304" pitchFamily="18" charset="0"/>
              </a:rPr>
              <a:t>1 </a:t>
            </a:r>
            <a:r>
              <a:rPr lang="en-US" sz="4400" baseline="0" dirty="0" err="1">
                <a:latin typeface="Times New Roman" panose="02020603050405020304" pitchFamily="18" charset="0"/>
                <a:cs typeface="Times New Roman" panose="02020603050405020304" pitchFamily="18" charset="0"/>
              </a:rPr>
              <a:t>câu</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hỏi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mà</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em</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còn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thắc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mắc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trong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khi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học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bài</a:t>
            </a:r>
            <a:endParaRPr lang="en-US" sz="4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491449" y="4488868"/>
            <a:ext cx="6599501" cy="2800767"/>
          </a:xfrm>
          <a:prstGeom prst="rect">
            <a:avLst/>
          </a:prstGeom>
          <a:noFill/>
        </p:spPr>
        <p:txBody>
          <a:bodyPr wrap="square" rtlCol="0">
            <a:spAutoFit/>
          </a:bodyPr>
          <a:lstStyle/>
          <a:p>
            <a:pPr algn="just"/>
            <a:r>
              <a:rPr lang="en-US" sz="4400" dirty="0" err="1">
                <a:latin typeface="Times New Roman" panose="02020603050405020304" pitchFamily="18" charset="0"/>
                <a:cs typeface="Times New Roman" panose="02020603050405020304" pitchFamily="18" charset="0"/>
              </a:rPr>
              <a:t>Tự</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đánh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mức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độ</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hiểu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endParaRPr lang="en-US" sz="4400" dirty="0">
              <a:latin typeface="Times New Roman" panose="02020603050405020304" pitchFamily="18" charset="0"/>
              <a:cs typeface="Times New Roman" panose="02020603050405020304" pitchFamily="18" charset="0"/>
            </a:endParaRPr>
          </a:p>
          <a:p>
            <a:pPr algn="just"/>
            <a:r>
              <a:rPr lang="en-US" sz="4400" dirty="0" err="1">
                <a:latin typeface="Times New Roman" panose="02020603050405020304" pitchFamily="18" charset="0"/>
                <a:cs typeface="Times New Roman" panose="02020603050405020304" pitchFamily="18" charset="0"/>
              </a:rPr>
              <a:t>Cảm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xúc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xong</a:t>
            </a:r>
            <a:r>
              <a:rPr lang="en-US" sz="4400"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
        <p:nvSpPr>
          <p:cNvPr id="3" name="Google Shape;359;p42"/>
          <p:cNvSpPr txBox="1"/>
          <p:nvPr/>
        </p:nvSpPr>
        <p:spPr>
          <a:xfrm>
            <a:off x="533400" y="1576898"/>
            <a:ext cx="16841072" cy="762000"/>
          </a:xfrm>
          <a:prstGeom prst="rect">
            <a:avLst/>
          </a:prstGeom>
        </p:spPr>
        <p:txBody>
          <a:bodyPr spcFirstLastPara="1" vert="horz" wrap="square" lIns="182850" tIns="182850" rIns="182850" bIns="18285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buClr>
                <a:srgbClr val="3A2C74"/>
              </a:buClr>
            </a:pP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Tự</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tổng</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kết</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đánh</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giá</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và</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phản</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hồi</a:t>
            </a:r>
            <a:endPar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a:p>
            <a:pPr lvl="0">
              <a:buClr>
                <a:srgbClr val="3A2C74"/>
              </a:buClr>
            </a:pPr>
            <a:endParaRPr lang="vi-VN" b="1" kern="0" dirty="0">
              <a:solidFill>
                <a:srgbClr val="FF0000"/>
              </a:solidFill>
              <a:highlight>
                <a:srgbClr val="D9D3FF"/>
              </a:highlight>
              <a:ea typeface="Cambria" panose="02040503050406030204" pitchFamily="18" charset="0"/>
              <a:cs typeface="Times New Roman" panose="02020603050405020304" pitchFamily="18" charset="0"/>
            </a:endParaRP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p:cNvSpPr/>
          <p:nvPr/>
        </p:nvSpPr>
        <p:spPr>
          <a:xfrm>
            <a:off x="2133600" y="62346"/>
            <a:ext cx="14554200" cy="9696736"/>
          </a:xfrm>
          <a:custGeom>
            <a:avLst/>
            <a:gdLst/>
            <a:ahLst/>
            <a:cxnLst/>
            <a:rect l="l" t="t" r="r" b="b"/>
            <a:pathLst>
              <a:path w="6176060" h="4114800">
                <a:moveTo>
                  <a:pt x="0" y="0"/>
                </a:moveTo>
                <a:lnTo>
                  <a:pt x="6176060" y="0"/>
                </a:lnTo>
                <a:lnTo>
                  <a:pt x="6176060"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TextBox 3"/>
          <p:cNvSpPr txBox="1"/>
          <p:nvPr/>
        </p:nvSpPr>
        <p:spPr>
          <a:xfrm>
            <a:off x="990600" y="2400300"/>
            <a:ext cx="9715272" cy="5309146"/>
          </a:xfrm>
          <a:prstGeom prst="rect">
            <a:avLst/>
          </a:prstGeom>
        </p:spPr>
        <p:txBody>
          <a:bodyPr lIns="0" tIns="0" rIns="0" bIns="0" rtlCol="0" anchor="t">
            <a:spAutoFit/>
          </a:bodyPr>
          <a:lstStyle/>
          <a:p>
            <a:pPr algn="ctr"/>
            <a:r>
              <a:rPr lang="en-US" sz="11500" dirty="0">
                <a:solidFill>
                  <a:srgbClr val="5D3E24"/>
                </a:solidFill>
                <a:latin typeface="#9Slide05 IcielSanelma" pitchFamily="2" charset="0"/>
              </a:rPr>
              <a:t>I. </a:t>
            </a:r>
            <a:endParaRPr lang="en-US" sz="11500" dirty="0">
              <a:solidFill>
                <a:srgbClr val="5D3E24"/>
              </a:solidFill>
              <a:latin typeface="#9Slide05 IcielSanelma" pitchFamily="2" charset="0"/>
            </a:endParaRPr>
          </a:p>
          <a:p>
            <a:pPr algn="ctr"/>
            <a:r>
              <a:rPr lang="en-US" sz="11500" dirty="0" err="1">
                <a:solidFill>
                  <a:srgbClr val="5D3E24"/>
                </a:solidFill>
                <a:latin typeface="#9Slide05 IcielSanelma" pitchFamily="2" charset="0"/>
              </a:rPr>
              <a:t>Định</a:t>
            </a:r>
            <a:r>
              <a:rPr lang="en-US" sz="11500" dirty="0">
                <a:solidFill>
                  <a:srgbClr val="5D3E24"/>
                </a:solidFill>
                <a:latin typeface="#9Slide05 IcielSanelma" pitchFamily="2" charset="0"/>
              </a:rPr>
              <a:t> </a:t>
            </a:r>
            <a:endParaRPr lang="en-US" sz="11500" dirty="0">
              <a:solidFill>
                <a:srgbClr val="5D3E24"/>
              </a:solidFill>
              <a:latin typeface="#9Slide05 IcielSanelma" pitchFamily="2" charset="0"/>
            </a:endParaRPr>
          </a:p>
          <a:p>
            <a:pPr algn="ctr"/>
            <a:r>
              <a:rPr lang="en-US" sz="11500" dirty="0" err="1">
                <a:solidFill>
                  <a:srgbClr val="5D3E24"/>
                </a:solidFill>
                <a:latin typeface="#9Slide05 IcielSanelma" pitchFamily="2" charset="0"/>
              </a:rPr>
              <a:t>hướng</a:t>
            </a:r>
            <a:endParaRPr lang="en-US" sz="11500" dirty="0">
              <a:solidFill>
                <a:srgbClr val="5D3E24"/>
              </a:solidFill>
              <a:latin typeface="#9Slide05 IcielSanelma" pitchFamily="2"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352800" y="367145"/>
            <a:ext cx="14325600" cy="7671955"/>
            <a:chOff x="0" y="0"/>
            <a:chExt cx="5490351" cy="2783840"/>
          </a:xfrm>
        </p:grpSpPr>
        <p:sp>
          <p:nvSpPr>
            <p:cNvPr id="5"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7" name="Freeform 3"/>
          <p:cNvSpPr/>
          <p:nvPr/>
        </p:nvSpPr>
        <p:spPr>
          <a:xfrm>
            <a:off x="609600" y="6057900"/>
            <a:ext cx="3733246" cy="4114800"/>
          </a:xfrm>
          <a:custGeom>
            <a:avLst/>
            <a:gdLst/>
            <a:ahLst/>
            <a:cxnLst/>
            <a:rect l="l" t="t" r="r" b="b"/>
            <a:pathLst>
              <a:path w="3733246" h="4114800">
                <a:moveTo>
                  <a:pt x="0" y="0"/>
                </a:moveTo>
                <a:lnTo>
                  <a:pt x="3733246" y="0"/>
                </a:lnTo>
                <a:lnTo>
                  <a:pt x="3733246"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2" name="Google Shape;1289;p66"/>
          <p:cNvSpPr txBox="1"/>
          <p:nvPr/>
        </p:nvSpPr>
        <p:spPr>
          <a:xfrm>
            <a:off x="8514600" y="1181100"/>
            <a:ext cx="4002000" cy="79024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1. </a:t>
            </a:r>
            <a:r>
              <a:rPr kumimoji="0" lang="en-US" sz="4800" b="1"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Khái</a:t>
            </a:r>
            <a:r>
              <a:rPr kumimoji="0" lang="en-US" sz="4800" b="1" i="0" u="none" strike="noStrike" kern="120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1" i="0" u="none" strike="noStrike" kern="120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niệm</a:t>
            </a:r>
            <a:endPar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6" name="Rectangle 5"/>
          <p:cNvSpPr/>
          <p:nvPr/>
        </p:nvSpPr>
        <p:spPr>
          <a:xfrm>
            <a:off x="4724400" y="2933700"/>
            <a:ext cx="12344400" cy="2123658"/>
          </a:xfrm>
          <a:prstGeom prst="rect">
            <a:avLst/>
          </a:prstGeom>
        </p:spPr>
        <p:txBody>
          <a:bodyPr wrap="square">
            <a:spAutoFit/>
          </a:bodyPr>
          <a:lstStyle/>
          <a:p>
            <a:pPr algn="just"/>
            <a:r>
              <a:rPr lang="vi-VN" sz="4400" dirty="0">
                <a:solidFill>
                  <a:srgbClr val="000000"/>
                </a:solidFill>
                <a:latin typeface="+mj-lt"/>
              </a:rPr>
              <a:t>Phân tích một tác phẩm thơ là chỉ ra và làm rõ những điểm nổi bật (thành công, có thể cả hạn chế) trong nội dung và nghệ thuật của tác phẩm</a:t>
            </a:r>
            <a:endParaRPr lang="en-US" sz="44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1000" y="266700"/>
            <a:ext cx="17526000" cy="9829800"/>
            <a:chOff x="0" y="0"/>
            <a:chExt cx="5490351" cy="2783840"/>
          </a:xfrm>
        </p:grpSpPr>
        <p:sp>
          <p:nvSpPr>
            <p:cNvPr id="5"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3" name="Google Shape;310;p40"/>
          <p:cNvSpPr txBox="1"/>
          <p:nvPr/>
        </p:nvSpPr>
        <p:spPr>
          <a:xfrm>
            <a:off x="5215800" y="342900"/>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Just Another Hand" panose="020B0604020202020204"/>
              <a:buNone/>
              <a:defRPr sz="4000" b="0" i="0" u="none" strike="noStrike" cap="none">
                <a:solidFill>
                  <a:schemeClr val="dk1"/>
                </a:solidFill>
                <a:latin typeface="Just Another Hand" panose="020B0604020202020204"/>
                <a:ea typeface="Just Another Hand" panose="020B0604020202020204"/>
                <a:cs typeface="Just Another Hand" panose="020B0604020202020204"/>
                <a:sym typeface="Just Another Hand" panose="020B0604020202020204"/>
              </a:defRPr>
            </a:lvl1pPr>
            <a:lvl2pPr marR="0" lvl="1" algn="ctr" rtl="0">
              <a:lnSpc>
                <a:spcPct val="100000"/>
              </a:lnSpc>
              <a:spcBef>
                <a:spcPts val="0"/>
              </a:spcBef>
              <a:spcAft>
                <a:spcPts val="0"/>
              </a:spcAft>
              <a:buClr>
                <a:schemeClr val="dk1"/>
              </a:buClr>
              <a:buSzPts val="4000"/>
              <a:buFont typeface="Just Another Hand" panose="020B0604020202020204"/>
              <a:buNone/>
              <a:defRPr sz="4000" b="0" i="0" u="none" strike="noStrike" cap="none">
                <a:solidFill>
                  <a:schemeClr val="dk1"/>
                </a:solidFill>
                <a:latin typeface="Just Another Hand" panose="020B0604020202020204"/>
                <a:ea typeface="Just Another Hand" panose="020B0604020202020204"/>
                <a:cs typeface="Just Another Hand" panose="020B0604020202020204"/>
                <a:sym typeface="Just Another Hand" panose="020B0604020202020204"/>
              </a:defRPr>
            </a:lvl2pPr>
            <a:lvl3pPr marR="0" lvl="2" algn="ctr" rtl="0">
              <a:lnSpc>
                <a:spcPct val="100000"/>
              </a:lnSpc>
              <a:spcBef>
                <a:spcPts val="0"/>
              </a:spcBef>
              <a:spcAft>
                <a:spcPts val="0"/>
              </a:spcAft>
              <a:buClr>
                <a:schemeClr val="dk1"/>
              </a:buClr>
              <a:buSzPts val="4000"/>
              <a:buFont typeface="Just Another Hand" panose="020B0604020202020204"/>
              <a:buNone/>
              <a:defRPr sz="4000" b="0" i="0" u="none" strike="noStrike" cap="none">
                <a:solidFill>
                  <a:schemeClr val="dk1"/>
                </a:solidFill>
                <a:latin typeface="Just Another Hand" panose="020B0604020202020204"/>
                <a:ea typeface="Just Another Hand" panose="020B0604020202020204"/>
                <a:cs typeface="Just Another Hand" panose="020B0604020202020204"/>
                <a:sym typeface="Just Another Hand" panose="020B0604020202020204"/>
              </a:defRPr>
            </a:lvl3pPr>
            <a:lvl4pPr marR="0" lvl="3" algn="ctr" rtl="0">
              <a:lnSpc>
                <a:spcPct val="100000"/>
              </a:lnSpc>
              <a:spcBef>
                <a:spcPts val="0"/>
              </a:spcBef>
              <a:spcAft>
                <a:spcPts val="0"/>
              </a:spcAft>
              <a:buClr>
                <a:schemeClr val="dk1"/>
              </a:buClr>
              <a:buSzPts val="4000"/>
              <a:buFont typeface="Just Another Hand" panose="020B0604020202020204"/>
              <a:buNone/>
              <a:defRPr sz="4000" b="0" i="0" u="none" strike="noStrike" cap="none">
                <a:solidFill>
                  <a:schemeClr val="dk1"/>
                </a:solidFill>
                <a:latin typeface="Just Another Hand" panose="020B0604020202020204"/>
                <a:ea typeface="Just Another Hand" panose="020B0604020202020204"/>
                <a:cs typeface="Just Another Hand" panose="020B0604020202020204"/>
                <a:sym typeface="Just Another Hand" panose="020B0604020202020204"/>
              </a:defRPr>
            </a:lvl4pPr>
            <a:lvl5pPr marR="0" lvl="4" algn="ctr" rtl="0">
              <a:lnSpc>
                <a:spcPct val="100000"/>
              </a:lnSpc>
              <a:spcBef>
                <a:spcPts val="0"/>
              </a:spcBef>
              <a:spcAft>
                <a:spcPts val="0"/>
              </a:spcAft>
              <a:buClr>
                <a:schemeClr val="dk1"/>
              </a:buClr>
              <a:buSzPts val="4000"/>
              <a:buFont typeface="Just Another Hand" panose="020B0604020202020204"/>
              <a:buNone/>
              <a:defRPr sz="4000" b="0" i="0" u="none" strike="noStrike" cap="none">
                <a:solidFill>
                  <a:schemeClr val="dk1"/>
                </a:solidFill>
                <a:latin typeface="Just Another Hand" panose="020B0604020202020204"/>
                <a:ea typeface="Just Another Hand" panose="020B0604020202020204"/>
                <a:cs typeface="Just Another Hand" panose="020B0604020202020204"/>
                <a:sym typeface="Just Another Hand" panose="020B0604020202020204"/>
              </a:defRPr>
            </a:lvl5pPr>
            <a:lvl6pPr marR="0" lvl="5" algn="ctr" rtl="0">
              <a:lnSpc>
                <a:spcPct val="100000"/>
              </a:lnSpc>
              <a:spcBef>
                <a:spcPts val="0"/>
              </a:spcBef>
              <a:spcAft>
                <a:spcPts val="0"/>
              </a:spcAft>
              <a:buClr>
                <a:schemeClr val="dk1"/>
              </a:buClr>
              <a:buSzPts val="4000"/>
              <a:buFont typeface="Just Another Hand" panose="020B0604020202020204"/>
              <a:buNone/>
              <a:defRPr sz="4000" b="0" i="0" u="none" strike="noStrike" cap="none">
                <a:solidFill>
                  <a:schemeClr val="dk1"/>
                </a:solidFill>
                <a:latin typeface="Just Another Hand" panose="020B0604020202020204"/>
                <a:ea typeface="Just Another Hand" panose="020B0604020202020204"/>
                <a:cs typeface="Just Another Hand" panose="020B0604020202020204"/>
                <a:sym typeface="Just Another Hand" panose="020B0604020202020204"/>
              </a:defRPr>
            </a:lvl6pPr>
            <a:lvl7pPr marR="0" lvl="6" algn="ctr" rtl="0">
              <a:lnSpc>
                <a:spcPct val="100000"/>
              </a:lnSpc>
              <a:spcBef>
                <a:spcPts val="0"/>
              </a:spcBef>
              <a:spcAft>
                <a:spcPts val="0"/>
              </a:spcAft>
              <a:buClr>
                <a:schemeClr val="dk1"/>
              </a:buClr>
              <a:buSzPts val="4000"/>
              <a:buFont typeface="Just Another Hand" panose="020B0604020202020204"/>
              <a:buNone/>
              <a:defRPr sz="4000" b="0" i="0" u="none" strike="noStrike" cap="none">
                <a:solidFill>
                  <a:schemeClr val="dk1"/>
                </a:solidFill>
                <a:latin typeface="Just Another Hand" panose="020B0604020202020204"/>
                <a:ea typeface="Just Another Hand" panose="020B0604020202020204"/>
                <a:cs typeface="Just Another Hand" panose="020B0604020202020204"/>
                <a:sym typeface="Just Another Hand" panose="020B0604020202020204"/>
              </a:defRPr>
            </a:lvl7pPr>
            <a:lvl8pPr marR="0" lvl="7" algn="ctr" rtl="0">
              <a:lnSpc>
                <a:spcPct val="100000"/>
              </a:lnSpc>
              <a:spcBef>
                <a:spcPts val="0"/>
              </a:spcBef>
              <a:spcAft>
                <a:spcPts val="0"/>
              </a:spcAft>
              <a:buClr>
                <a:schemeClr val="dk1"/>
              </a:buClr>
              <a:buSzPts val="4000"/>
              <a:buFont typeface="Just Another Hand" panose="020B0604020202020204"/>
              <a:buNone/>
              <a:defRPr sz="4000" b="0" i="0" u="none" strike="noStrike" cap="none">
                <a:solidFill>
                  <a:schemeClr val="dk1"/>
                </a:solidFill>
                <a:latin typeface="Just Another Hand" panose="020B0604020202020204"/>
                <a:ea typeface="Just Another Hand" panose="020B0604020202020204"/>
                <a:cs typeface="Just Another Hand" panose="020B0604020202020204"/>
                <a:sym typeface="Just Another Hand" panose="020B0604020202020204"/>
              </a:defRPr>
            </a:lvl8pPr>
            <a:lvl9pPr marR="0" lvl="8" algn="ctr" rtl="0">
              <a:lnSpc>
                <a:spcPct val="100000"/>
              </a:lnSpc>
              <a:spcBef>
                <a:spcPts val="0"/>
              </a:spcBef>
              <a:spcAft>
                <a:spcPts val="0"/>
              </a:spcAft>
              <a:buClr>
                <a:schemeClr val="dk1"/>
              </a:buClr>
              <a:buSzPts val="4000"/>
              <a:buFont typeface="Just Another Hand" panose="020B0604020202020204"/>
              <a:buNone/>
              <a:defRPr sz="4000" b="0" i="0" u="none" strike="noStrike" cap="none">
                <a:solidFill>
                  <a:schemeClr val="dk1"/>
                </a:solidFill>
                <a:latin typeface="Just Another Hand" panose="020B0604020202020204"/>
                <a:ea typeface="Just Another Hand" panose="020B0604020202020204"/>
                <a:cs typeface="Just Another Hand" panose="020B0604020202020204"/>
                <a:sym typeface="Just Another Hand" panose="020B0604020202020204"/>
              </a:defRPr>
            </a:lvl9pPr>
          </a:lstStyle>
          <a:p>
            <a:r>
              <a:rPr lang="en-US" sz="4800" b="1" dirty="0">
                <a:latin typeface="Times New Roman" panose="02020603050405020304" pitchFamily="18" charset="0"/>
                <a:ea typeface="Cambria" panose="02040503050406030204" pitchFamily="18" charset="0"/>
                <a:cs typeface="Times New Roman" panose="02020603050405020304" pitchFamily="18" charset="0"/>
              </a:rPr>
              <a:t>2. </a:t>
            </a:r>
            <a:r>
              <a:rPr lang="en-US" sz="4800" b="1" dirty="0" err="1">
                <a:latin typeface="Times New Roman" panose="02020603050405020304" pitchFamily="18" charset="0"/>
                <a:ea typeface="Cambria" panose="02040503050406030204" pitchFamily="18" charset="0"/>
                <a:cs typeface="Times New Roman" panose="02020603050405020304" pitchFamily="18" charset="0"/>
              </a:rPr>
              <a:t>Những</a:t>
            </a:r>
            <a:r>
              <a:rPr lang="en-US" sz="4800" b="1" dirty="0">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a:latin typeface="Times New Roman" panose="02020603050405020304" pitchFamily="18" charset="0"/>
                <a:ea typeface="Cambria" panose="02040503050406030204" pitchFamily="18" charset="0"/>
                <a:cs typeface="Times New Roman" panose="02020603050405020304" pitchFamily="18" charset="0"/>
              </a:rPr>
              <a:t>điều</a:t>
            </a:r>
            <a:r>
              <a:rPr lang="en-US" sz="4800" b="1" dirty="0">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a:latin typeface="Times New Roman" panose="02020603050405020304" pitchFamily="18" charset="0"/>
                <a:ea typeface="Cambria" panose="02040503050406030204" pitchFamily="18" charset="0"/>
                <a:cs typeface="Times New Roman" panose="02020603050405020304" pitchFamily="18" charset="0"/>
              </a:rPr>
              <a:t>cần</a:t>
            </a:r>
            <a:r>
              <a:rPr lang="en-US" sz="4800" b="1" dirty="0">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a:latin typeface="Times New Roman" panose="02020603050405020304" pitchFamily="18" charset="0"/>
                <a:ea typeface="Cambria" panose="02040503050406030204" pitchFamily="18" charset="0"/>
                <a:cs typeface="Times New Roman" panose="02020603050405020304" pitchFamily="18" charset="0"/>
              </a:rPr>
              <a:t>chú</a:t>
            </a:r>
            <a:r>
              <a:rPr lang="en-US" sz="4800" b="1" dirty="0">
                <a:latin typeface="Times New Roman" panose="02020603050405020304" pitchFamily="18" charset="0"/>
                <a:ea typeface="Cambria" panose="02040503050406030204" pitchFamily="18" charset="0"/>
                <a:cs typeface="Times New Roman" panose="02020603050405020304" pitchFamily="18" charset="0"/>
              </a:rPr>
              <a:t> ý</a:t>
            </a:r>
            <a:endParaRPr lang="en-US" sz="4800" b="1" dirty="0">
              <a:highlight>
                <a:schemeClr val="accent1"/>
              </a:highlight>
              <a:latin typeface="Times New Roman" panose="02020603050405020304" pitchFamily="18" charset="0"/>
              <a:ea typeface="Cambria" panose="02040503050406030204" pitchFamily="18" charset="0"/>
              <a:cs typeface="Times New Roman" panose="02020603050405020304" pitchFamily="18" charset="0"/>
            </a:endParaRPr>
          </a:p>
        </p:txBody>
      </p:sp>
      <p:sp>
        <p:nvSpPr>
          <p:cNvPr id="8" name="Freeform 5"/>
          <p:cNvSpPr/>
          <p:nvPr/>
        </p:nvSpPr>
        <p:spPr>
          <a:xfrm rot="20588104">
            <a:off x="6809444" y="3316637"/>
            <a:ext cx="4098372" cy="4103502"/>
          </a:xfrm>
          <a:custGeom>
            <a:avLst/>
            <a:gdLst/>
            <a:ahLst/>
            <a:cxnLst/>
            <a:rect l="l" t="t" r="r" b="b"/>
            <a:pathLst>
              <a:path w="4098372" h="4103502">
                <a:moveTo>
                  <a:pt x="0" y="0"/>
                </a:moveTo>
                <a:lnTo>
                  <a:pt x="4098373" y="0"/>
                </a:lnTo>
                <a:lnTo>
                  <a:pt x="4098373" y="4103502"/>
                </a:lnTo>
                <a:lnTo>
                  <a:pt x="0" y="4103502"/>
                </a:lnTo>
                <a:lnTo>
                  <a:pt x="0" y="0"/>
                </a:lnTo>
                <a:close/>
              </a:path>
            </a:pathLst>
          </a:custGeom>
          <a:blipFill>
            <a:blip r:embed="rId1"/>
            <a:stretch>
              <a:fillRect/>
            </a:stretch>
          </a:blipFill>
        </p:spPr>
      </p:sp>
      <p:sp>
        <p:nvSpPr>
          <p:cNvPr id="2" name="Rectangle 1"/>
          <p:cNvSpPr/>
          <p:nvPr/>
        </p:nvSpPr>
        <p:spPr>
          <a:xfrm>
            <a:off x="1676400" y="1257300"/>
            <a:ext cx="14782800" cy="1938992"/>
          </a:xfrm>
          <a:prstGeom prst="rect">
            <a:avLst/>
          </a:prstGeom>
        </p:spPr>
        <p:txBody>
          <a:bodyPr wrap="square">
            <a:spAutoFit/>
          </a:bodyPr>
          <a:lstStyle/>
          <a:p>
            <a:pPr algn="just"/>
            <a:r>
              <a:rPr lang="vi-VN" sz="4000" dirty="0">
                <a:solidFill>
                  <a:srgbClr val="000000"/>
                </a:solidFill>
                <a:latin typeface="+mj-lt"/>
              </a:rPr>
              <a:t>- Đọc kĩ tác phẩm, chú ý xác định nội dung và các yếu tố hình thức nổi bật. Chỉ ra giá trị của các yếu tố hình thức trong việc thể hiện nội dung, chủ đề của tác phẩm, nhất là các sáng tạo độc đáo của người viết.</a:t>
            </a:r>
            <a:endParaRPr lang="vi-VN" sz="4000" dirty="0">
              <a:solidFill>
                <a:srgbClr val="000000"/>
              </a:solidFill>
              <a:latin typeface="+mj-lt"/>
            </a:endParaRPr>
          </a:p>
        </p:txBody>
      </p:sp>
      <p:sp>
        <p:nvSpPr>
          <p:cNvPr id="9" name="Rectangle 8"/>
          <p:cNvSpPr/>
          <p:nvPr/>
        </p:nvSpPr>
        <p:spPr>
          <a:xfrm>
            <a:off x="5486400" y="7926399"/>
            <a:ext cx="9144000" cy="1938992"/>
          </a:xfrm>
          <a:prstGeom prst="rect">
            <a:avLst/>
          </a:prstGeom>
        </p:spPr>
        <p:txBody>
          <a:bodyPr>
            <a:spAutoFit/>
          </a:bodyPr>
          <a:lstStyle/>
          <a:p>
            <a:pPr algn="just"/>
            <a:r>
              <a:rPr lang="vi-VN" sz="4000" dirty="0">
                <a:solidFill>
                  <a:srgbClr val="000000"/>
                </a:solidFill>
                <a:latin typeface="+mj-lt"/>
              </a:rPr>
              <a:t>- Liên hệ, so sánh với các bài thơ có cùng đề tài, chủ đề, thể loại để làm sáng tỏ thêm giá trị của bài thơ được phân tích.</a:t>
            </a:r>
            <a:endParaRPr lang="vi-VN" sz="4000" dirty="0">
              <a:solidFill>
                <a:srgbClr val="000000"/>
              </a:solidFill>
              <a:latin typeface="+mj-lt"/>
            </a:endParaRPr>
          </a:p>
        </p:txBody>
      </p:sp>
      <p:sp>
        <p:nvSpPr>
          <p:cNvPr id="10" name="Rectangle 9"/>
          <p:cNvSpPr/>
          <p:nvPr/>
        </p:nvSpPr>
        <p:spPr>
          <a:xfrm>
            <a:off x="11430000" y="3783338"/>
            <a:ext cx="5029200" cy="3170099"/>
          </a:xfrm>
          <a:prstGeom prst="rect">
            <a:avLst/>
          </a:prstGeom>
        </p:spPr>
        <p:txBody>
          <a:bodyPr wrap="square">
            <a:spAutoFit/>
          </a:bodyPr>
          <a:lstStyle/>
          <a:p>
            <a:pPr algn="just"/>
            <a:r>
              <a:rPr lang="vi-VN" sz="4000" dirty="0">
                <a:solidFill>
                  <a:srgbClr val="000000"/>
                </a:solidFill>
                <a:latin typeface="+mj-lt"/>
              </a:rPr>
              <a:t>- Xác định các luận điểm trong bài viết, lựa chọn các bằng chứng từ bài thơ cho mỗi luận điểm.</a:t>
            </a:r>
            <a:endParaRPr lang="vi-VN" sz="4000" dirty="0">
              <a:solidFill>
                <a:srgbClr val="000000"/>
              </a:solidFill>
              <a:latin typeface="+mj-lt"/>
            </a:endParaRPr>
          </a:p>
        </p:txBody>
      </p:sp>
      <p:sp>
        <p:nvSpPr>
          <p:cNvPr id="11" name="Rectangle 10"/>
          <p:cNvSpPr/>
          <p:nvPr/>
        </p:nvSpPr>
        <p:spPr>
          <a:xfrm>
            <a:off x="401507" y="3783338"/>
            <a:ext cx="5906260" cy="3785652"/>
          </a:xfrm>
          <a:prstGeom prst="rect">
            <a:avLst/>
          </a:prstGeom>
        </p:spPr>
        <p:txBody>
          <a:bodyPr wrap="square">
            <a:spAutoFit/>
          </a:bodyPr>
          <a:lstStyle/>
          <a:p>
            <a:pPr algn="just"/>
            <a:r>
              <a:rPr lang="vi-VN" sz="4000" dirty="0">
                <a:solidFill>
                  <a:srgbClr val="000000"/>
                </a:solidFill>
                <a:latin typeface="+mj-lt"/>
              </a:rPr>
              <a:t>- Suy nghĩ, nhận xét về những thành công và hạn chế (nếu có) của bài thơ, về giá trị, sự tác động của tác phẩm đối với người đọc cũng như bản thân em.</a:t>
            </a:r>
            <a:endParaRPr lang="vi-VN" sz="4000" b="0" i="0" dirty="0">
              <a:solidFill>
                <a:srgbClr val="000000"/>
              </a:solidFill>
              <a:effectLst/>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p:cNvSpPr/>
          <p:nvPr/>
        </p:nvSpPr>
        <p:spPr>
          <a:xfrm>
            <a:off x="2133600" y="114300"/>
            <a:ext cx="14554200" cy="9696736"/>
          </a:xfrm>
          <a:custGeom>
            <a:avLst/>
            <a:gdLst/>
            <a:ahLst/>
            <a:cxnLst/>
            <a:rect l="l" t="t" r="r" b="b"/>
            <a:pathLst>
              <a:path w="6176060" h="4114800">
                <a:moveTo>
                  <a:pt x="0" y="0"/>
                </a:moveTo>
                <a:lnTo>
                  <a:pt x="6176060" y="0"/>
                </a:lnTo>
                <a:lnTo>
                  <a:pt x="6176060"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TextBox 3"/>
          <p:cNvSpPr txBox="1"/>
          <p:nvPr/>
        </p:nvSpPr>
        <p:spPr>
          <a:xfrm>
            <a:off x="990600" y="2400300"/>
            <a:ext cx="9715272" cy="3539430"/>
          </a:xfrm>
          <a:prstGeom prst="rect">
            <a:avLst/>
          </a:prstGeom>
        </p:spPr>
        <p:txBody>
          <a:bodyPr lIns="0" tIns="0" rIns="0" bIns="0" rtlCol="0" anchor="t">
            <a:spAutoFit/>
          </a:bodyPr>
          <a:lstStyle/>
          <a:p>
            <a:pPr algn="ctr"/>
            <a:r>
              <a:rPr lang="en-US" sz="11500" dirty="0">
                <a:solidFill>
                  <a:srgbClr val="5D3E24"/>
                </a:solidFill>
                <a:latin typeface="#9Slide05 IcielSanelma" pitchFamily="2" charset="0"/>
              </a:rPr>
              <a:t>II.</a:t>
            </a:r>
            <a:endParaRPr lang="en-US" sz="11500" dirty="0">
              <a:solidFill>
                <a:srgbClr val="5D3E24"/>
              </a:solidFill>
              <a:latin typeface="#9Slide05 IcielSanelma" pitchFamily="2" charset="0"/>
            </a:endParaRPr>
          </a:p>
          <a:p>
            <a:pPr algn="ctr"/>
            <a:r>
              <a:rPr lang="en-US" sz="11500" dirty="0" err="1">
                <a:solidFill>
                  <a:srgbClr val="5D3E24"/>
                </a:solidFill>
                <a:latin typeface="#9Slide05 IcielSanelma" pitchFamily="2" charset="0"/>
              </a:rPr>
              <a:t>Thực</a:t>
            </a:r>
            <a:r>
              <a:rPr lang="en-US" sz="11500" dirty="0">
                <a:solidFill>
                  <a:srgbClr val="5D3E24"/>
                </a:solidFill>
                <a:latin typeface="#9Slide05 IcielSanelma" pitchFamily="2" charset="0"/>
              </a:rPr>
              <a:t> </a:t>
            </a:r>
            <a:r>
              <a:rPr lang="en-US" sz="11500" dirty="0" err="1">
                <a:solidFill>
                  <a:srgbClr val="5D3E24"/>
                </a:solidFill>
                <a:latin typeface="#9Slide05 IcielSanelma" pitchFamily="2" charset="0"/>
              </a:rPr>
              <a:t>hành</a:t>
            </a:r>
            <a:endParaRPr lang="en-US" sz="11500" dirty="0">
              <a:solidFill>
                <a:srgbClr val="5D3E24"/>
              </a:solidFill>
              <a:latin typeface="#9Slide05 IcielSanelma" pitchFamily="2"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89;p66"/>
          <p:cNvSpPr txBox="1"/>
          <p:nvPr/>
        </p:nvSpPr>
        <p:spPr>
          <a:xfrm>
            <a:off x="6705600" y="7048500"/>
            <a:ext cx="4002000" cy="79024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4800" b="1" dirty="0" err="1">
                <a:latin typeface="Times New Roman" panose="02020603050405020304" pitchFamily="18" charset="0"/>
                <a:ea typeface="Cambria" panose="02040503050406030204" pitchFamily="18" charset="0"/>
                <a:cs typeface="Times New Roman" panose="02020603050405020304" pitchFamily="18" charset="0"/>
              </a:rPr>
              <a:t>Đề</a:t>
            </a:r>
            <a:r>
              <a:rPr lang="en-US" sz="4800" b="1" dirty="0">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a:latin typeface="Times New Roman" panose="02020603050405020304" pitchFamily="18" charset="0"/>
                <a:ea typeface="Cambria" panose="02040503050406030204" pitchFamily="18" charset="0"/>
                <a:cs typeface="Times New Roman" panose="02020603050405020304" pitchFamily="18" charset="0"/>
              </a:rPr>
              <a:t>bài</a:t>
            </a:r>
            <a:endParaRPr lang="en-US" sz="48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3" name="Rectangle: Rounded Corners 2"/>
          <p:cNvSpPr/>
          <p:nvPr/>
        </p:nvSpPr>
        <p:spPr>
          <a:xfrm>
            <a:off x="2991600" y="7814495"/>
            <a:ext cx="11430000" cy="18508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dirty="0">
                <a:solidFill>
                  <a:schemeClr val="tx1"/>
                </a:solidFill>
                <a:latin typeface="+mj-lt"/>
              </a:rPr>
              <a:t> </a:t>
            </a:r>
            <a:r>
              <a:rPr lang="vi-VN" sz="4800" i="1" dirty="0">
                <a:solidFill>
                  <a:schemeClr val="tx1"/>
                </a:solidFill>
                <a:latin typeface="+mj-lt"/>
              </a:rPr>
              <a:t>Phân tích bài thơ “Vịnh khoa thi Hương” của Trần Tế Xương.</a:t>
            </a:r>
            <a:endParaRPr lang="vi-VN" sz="4800" dirty="0">
              <a:solidFill>
                <a:schemeClr val="tx1"/>
              </a:solidFill>
              <a:latin typeface="+mj-lt"/>
            </a:endParaRPr>
          </a:p>
        </p:txBody>
      </p:sp>
      <p:pic>
        <p:nvPicPr>
          <p:cNvPr id="4" name="Picture 2" descr="Bài thơ: Lễ xướng danh khoa Đinh Dậu (1897) (Trần Tế Xương - 陳濟昌)"/>
          <p:cNvPicPr>
            <a:picLocks noChangeAspect="1" noChangeArrowheads="1"/>
          </p:cNvPicPr>
          <p:nvPr/>
        </p:nvPicPr>
        <p:blipFill rotWithShape="1">
          <a:blip r:embed="rId1">
            <a:extLst>
              <a:ext uri="{28A0092B-C50C-407E-A947-70E740481C1C}">
                <a14:useLocalDpi xmlns:a14="http://schemas.microsoft.com/office/drawing/2010/main" val="0"/>
              </a:ext>
            </a:extLst>
          </a:blip>
          <a:srcRect l="1392" t="24676" r="1250" b="22849"/>
          <a:stretch>
            <a:fillRect/>
          </a:stretch>
        </p:blipFill>
        <p:spPr bwMode="auto">
          <a:xfrm>
            <a:off x="-23446" y="-20782"/>
            <a:ext cx="18311446" cy="6837635"/>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57200" y="367145"/>
            <a:ext cx="17221200" cy="9372600"/>
            <a:chOff x="0" y="0"/>
            <a:chExt cx="5490351" cy="2783840"/>
          </a:xfrm>
        </p:grpSpPr>
        <p:sp>
          <p:nvSpPr>
            <p:cNvPr id="4"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2" name="Google Shape;359;p42"/>
          <p:cNvSpPr txBox="1"/>
          <p:nvPr/>
        </p:nvSpPr>
        <p:spPr>
          <a:xfrm>
            <a:off x="1294528" y="328099"/>
            <a:ext cx="15408000" cy="1145400"/>
          </a:xfrm>
          <a:prstGeom prst="rect">
            <a:avLst/>
          </a:prstGeom>
        </p:spPr>
        <p:txBody>
          <a:bodyPr spcFirstLastPara="1" vert="horz" wrap="square" lIns="182850" tIns="182850" rIns="182850" bIns="18285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b="1" dirty="0">
                <a:solidFill>
                  <a:srgbClr val="FF0000"/>
                </a:solidFill>
                <a:ea typeface="Cambria" panose="02040503050406030204" pitchFamily="18" charset="0"/>
                <a:cs typeface="Times New Roman" panose="02020603050405020304" pitchFamily="18" charset="0"/>
              </a:rPr>
              <a:t>1. Thực hành viết theo các bước</a:t>
            </a:r>
            <a:endParaRPr lang="vi-VN" b="1" dirty="0">
              <a:solidFill>
                <a:srgbClr val="FF0000"/>
              </a:solidFill>
              <a:highlight>
                <a:schemeClr val="accent1"/>
              </a:highlight>
              <a:ea typeface="Cambria" panose="02040503050406030204" pitchFamily="18" charset="0"/>
              <a:cs typeface="Times New Roman" panose="02020603050405020304" pitchFamily="18" charset="0"/>
            </a:endParaRPr>
          </a:p>
        </p:txBody>
      </p:sp>
      <p:sp>
        <p:nvSpPr>
          <p:cNvPr id="10" name="Rectangle 9"/>
          <p:cNvSpPr/>
          <p:nvPr/>
        </p:nvSpPr>
        <p:spPr>
          <a:xfrm>
            <a:off x="1086710" y="1740649"/>
            <a:ext cx="16535400" cy="769441"/>
          </a:xfrm>
          <a:prstGeom prst="rect">
            <a:avLst/>
          </a:prstGeom>
        </p:spPr>
        <p:txBody>
          <a:bodyPr wrap="square">
            <a:spAutoFit/>
          </a:bodyPr>
          <a:lstStyle/>
          <a:p>
            <a:r>
              <a:rPr lang="en-US" sz="4400" b="1" dirty="0">
                <a:latin typeface="Times New Roman" panose="02020603050405020304" pitchFamily="18" charset="0"/>
                <a:cs typeface="Times New Roman" panose="02020603050405020304" pitchFamily="18" charset="0"/>
              </a:rPr>
              <a:t>a. </a:t>
            </a:r>
            <a:r>
              <a:rPr lang="en-US" sz="4400" b="1" dirty="0" err="1">
                <a:latin typeface="Times New Roman" panose="02020603050405020304" pitchFamily="18" charset="0"/>
                <a:cs typeface="Times New Roman" panose="02020603050405020304" pitchFamily="18" charset="0"/>
              </a:rPr>
              <a:t>Chuẩn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bị</a:t>
            </a:r>
            <a:endParaRPr lang="vi-VN" sz="4400" b="1" dirty="0">
              <a:latin typeface="Times New Roman" panose="02020603050405020304" pitchFamily="18" charset="0"/>
              <a:cs typeface="Times New Roman" panose="02020603050405020304" pitchFamily="18" charset="0"/>
            </a:endParaRPr>
          </a:p>
        </p:txBody>
      </p:sp>
      <p:sp>
        <p:nvSpPr>
          <p:cNvPr id="5" name="Rectangle 4"/>
          <p:cNvSpPr/>
          <p:nvPr/>
        </p:nvSpPr>
        <p:spPr>
          <a:xfrm>
            <a:off x="2133600" y="3009900"/>
            <a:ext cx="14859000" cy="5509200"/>
          </a:xfrm>
          <a:prstGeom prst="rect">
            <a:avLst/>
          </a:prstGeom>
        </p:spPr>
        <p:txBody>
          <a:bodyPr wrap="square">
            <a:spAutoFit/>
          </a:bodyPr>
          <a:lstStyle/>
          <a:p>
            <a:pPr algn="just"/>
            <a:r>
              <a:rPr lang="vi-VN" sz="4400" dirty="0">
                <a:solidFill>
                  <a:srgbClr val="000000"/>
                </a:solidFill>
                <a:latin typeface="+mj-lt"/>
              </a:rPr>
              <a:t>– Đọc kĩ đề bài, xác định yêu cầu cần thực hiện.</a:t>
            </a:r>
            <a:endParaRPr lang="vi-VN" sz="4400" dirty="0">
              <a:solidFill>
                <a:srgbClr val="000000"/>
              </a:solidFill>
              <a:latin typeface="+mj-lt"/>
            </a:endParaRPr>
          </a:p>
          <a:p>
            <a:pPr algn="just"/>
            <a:r>
              <a:rPr lang="vi-VN" sz="4400" dirty="0">
                <a:solidFill>
                  <a:srgbClr val="000000"/>
                </a:solidFill>
                <a:latin typeface="+mj-lt"/>
              </a:rPr>
              <a:t>– Xem lại phần Kiến thức ngữ văn, đọc lại bài thơ Vịnh khoa thi Hương, chú ý đến đặc điểm của bài thơ thất ngôn bát cú Đường luật.</a:t>
            </a:r>
            <a:endParaRPr lang="vi-VN" sz="4400" dirty="0">
              <a:solidFill>
                <a:srgbClr val="000000"/>
              </a:solidFill>
              <a:latin typeface="+mj-lt"/>
            </a:endParaRPr>
          </a:p>
          <a:p>
            <a:pPr algn="just"/>
            <a:r>
              <a:rPr lang="vi-VN" sz="4400" dirty="0">
                <a:solidFill>
                  <a:srgbClr val="000000"/>
                </a:solidFill>
                <a:latin typeface="+mj-lt"/>
              </a:rPr>
              <a:t>– Lựa chọn một vài hình thức nghệ thuật nổi bật nhất của tác phẩm để phân tích. Ví dụ: nghệ thuật trào phúng của bài Vịnh khoa thi Hương qua việc lựa chọn hình ảnh, ngôn từ và sử dụng phép đối.</a:t>
            </a:r>
            <a:endParaRPr lang="vi-VN" sz="4400" b="0" i="0" dirty="0">
              <a:solidFill>
                <a:srgbClr val="000000"/>
              </a:solidFill>
              <a:effectLst/>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p:cNvGrpSpPr/>
          <p:nvPr/>
        </p:nvGrpSpPr>
        <p:grpSpPr>
          <a:xfrm>
            <a:off x="457200" y="342900"/>
            <a:ext cx="17221200" cy="9372600"/>
            <a:chOff x="0" y="0"/>
            <a:chExt cx="5490351" cy="2783840"/>
          </a:xfrm>
        </p:grpSpPr>
        <p:sp>
          <p:nvSpPr>
            <p:cNvPr id="8"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2" name="Google Shape;359;p42"/>
          <p:cNvSpPr txBox="1"/>
          <p:nvPr/>
        </p:nvSpPr>
        <p:spPr>
          <a:xfrm>
            <a:off x="1294528" y="347554"/>
            <a:ext cx="15408000" cy="1145400"/>
          </a:xfrm>
          <a:prstGeom prst="rect">
            <a:avLst/>
          </a:prstGeom>
        </p:spPr>
        <p:txBody>
          <a:bodyPr spcFirstLastPara="1" vert="horz" wrap="square" lIns="182850" tIns="182850" rIns="182850" bIns="18285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b="1" dirty="0">
                <a:solidFill>
                  <a:srgbClr val="FF0000"/>
                </a:solidFill>
                <a:ea typeface="Cambria" panose="02040503050406030204" pitchFamily="18" charset="0"/>
                <a:cs typeface="Times New Roman" panose="02020603050405020304" pitchFamily="18" charset="0"/>
              </a:rPr>
              <a:t>1. Thực hành viết theo các bước</a:t>
            </a:r>
            <a:endParaRPr lang="vi-VN" b="1" dirty="0">
              <a:solidFill>
                <a:srgbClr val="FF0000"/>
              </a:solidFill>
              <a:highlight>
                <a:schemeClr val="accent1"/>
              </a:highlight>
              <a:ea typeface="Cambria" panose="02040503050406030204" pitchFamily="18" charset="0"/>
              <a:cs typeface="Times New Roman" panose="02020603050405020304" pitchFamily="18" charset="0"/>
            </a:endParaRPr>
          </a:p>
        </p:txBody>
      </p:sp>
      <p:sp>
        <p:nvSpPr>
          <p:cNvPr id="3" name="Rectangle 2"/>
          <p:cNvSpPr/>
          <p:nvPr/>
        </p:nvSpPr>
        <p:spPr>
          <a:xfrm>
            <a:off x="1319928" y="2703005"/>
            <a:ext cx="16535400" cy="707886"/>
          </a:xfrm>
          <a:prstGeom prst="rect">
            <a:avLst/>
          </a:prstGeom>
        </p:spPr>
        <p:txBody>
          <a:bodyPr wrap="square">
            <a:spAutoFit/>
          </a:bodyPr>
          <a:lstStyle/>
          <a:p>
            <a:pPr algn="just"/>
            <a:r>
              <a:rPr lang="en-US" sz="4000" b="1" dirty="0">
                <a:latin typeface="Times New Roman" panose="02020603050405020304" pitchFamily="18" charset="0"/>
                <a:cs typeface="Times New Roman" panose="02020603050405020304" pitchFamily="18" charset="0"/>
              </a:rPr>
              <a:t>- </a:t>
            </a:r>
            <a:r>
              <a:rPr lang="vi-VN" sz="4000" b="1" dirty="0">
                <a:latin typeface="Times New Roman" panose="02020603050405020304" pitchFamily="18" charset="0"/>
                <a:cs typeface="Times New Roman" panose="02020603050405020304" pitchFamily="18" charset="0"/>
              </a:rPr>
              <a:t> Tìm ý cho bài viết bằng cách đặt và trả lời các câu hỏi:</a:t>
            </a:r>
            <a:endParaRPr lang="vi-VN" sz="4000" b="1" dirty="0">
              <a:latin typeface="Times New Roman" panose="02020603050405020304" pitchFamily="18" charset="0"/>
              <a:cs typeface="Times New Roman" panose="02020603050405020304" pitchFamily="18" charset="0"/>
            </a:endParaRPr>
          </a:p>
        </p:txBody>
      </p:sp>
      <p:sp>
        <p:nvSpPr>
          <p:cNvPr id="4" name="Rectangle 3"/>
          <p:cNvSpPr/>
          <p:nvPr/>
        </p:nvSpPr>
        <p:spPr>
          <a:xfrm>
            <a:off x="1086710" y="1740649"/>
            <a:ext cx="16535400" cy="769441"/>
          </a:xfrm>
          <a:prstGeom prst="rect">
            <a:avLst/>
          </a:prstGeom>
        </p:spPr>
        <p:txBody>
          <a:bodyPr wrap="square">
            <a:spAutoFit/>
          </a:bodyPr>
          <a:lstStyle/>
          <a:p>
            <a:r>
              <a:rPr lang="en-US" sz="4400" b="1" dirty="0">
                <a:latin typeface="Times New Roman" panose="02020603050405020304" pitchFamily="18" charset="0"/>
                <a:cs typeface="Times New Roman" panose="02020603050405020304" pitchFamily="18" charset="0"/>
              </a:rPr>
              <a:t>b. </a:t>
            </a:r>
            <a:r>
              <a:rPr lang="en-US" sz="4400" b="1" dirty="0" err="1">
                <a:latin typeface="Times New Roman" panose="02020603050405020304" pitchFamily="18" charset="0"/>
                <a:cs typeface="Times New Roman" panose="02020603050405020304" pitchFamily="18" charset="0"/>
              </a:rPr>
              <a:t>Tìm</a:t>
            </a:r>
            <a:r>
              <a:rPr lang="en-US" sz="4400" b="1" dirty="0">
                <a:latin typeface="Times New Roman" panose="02020603050405020304" pitchFamily="18" charset="0"/>
                <a:cs typeface="Times New Roman" panose="02020603050405020304" pitchFamily="18" charset="0"/>
              </a:rPr>
              <a:t> ý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lập</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dàn</a:t>
            </a:r>
            <a:r>
              <a:rPr lang="en-US" sz="4400" b="1" dirty="0">
                <a:latin typeface="Times New Roman" panose="02020603050405020304" pitchFamily="18" charset="0"/>
                <a:cs typeface="Times New Roman" panose="02020603050405020304" pitchFamily="18" charset="0"/>
              </a:rPr>
              <a:t> ý</a:t>
            </a:r>
            <a:endParaRPr lang="vi-VN" sz="4400" b="1" dirty="0">
              <a:latin typeface="Times New Roman" panose="02020603050405020304" pitchFamily="18" charset="0"/>
              <a:cs typeface="Times New Roman" panose="02020603050405020304" pitchFamily="18" charset="0"/>
            </a:endParaRPr>
          </a:p>
        </p:txBody>
      </p:sp>
      <p:sp>
        <p:nvSpPr>
          <p:cNvPr id="6" name="Freeform 4"/>
          <p:cNvSpPr/>
          <p:nvPr/>
        </p:nvSpPr>
        <p:spPr>
          <a:xfrm>
            <a:off x="14807657" y="247024"/>
            <a:ext cx="2814453" cy="2974323"/>
          </a:xfrm>
          <a:custGeom>
            <a:avLst/>
            <a:gdLst/>
            <a:ahLst/>
            <a:cxnLst/>
            <a:rect l="l" t="t" r="r" b="b"/>
            <a:pathLst>
              <a:path w="2814453" h="2974323">
                <a:moveTo>
                  <a:pt x="0" y="0"/>
                </a:moveTo>
                <a:lnTo>
                  <a:pt x="2814453" y="0"/>
                </a:lnTo>
                <a:lnTo>
                  <a:pt x="2814453" y="2974323"/>
                </a:lnTo>
                <a:lnTo>
                  <a:pt x="0" y="2974323"/>
                </a:lnTo>
                <a:lnTo>
                  <a:pt x="0" y="0"/>
                </a:lnTo>
                <a:close/>
              </a:path>
            </a:pathLst>
          </a:custGeom>
          <a:blipFill>
            <a:blip r:embed="rId1"/>
            <a:stretch>
              <a:fillRect/>
            </a:stretch>
          </a:blipFill>
        </p:spPr>
      </p:sp>
      <p:sp>
        <p:nvSpPr>
          <p:cNvPr id="7" name="Rectangle 6"/>
          <p:cNvSpPr/>
          <p:nvPr/>
        </p:nvSpPr>
        <p:spPr>
          <a:xfrm>
            <a:off x="1319928" y="3537190"/>
            <a:ext cx="15382600" cy="5632311"/>
          </a:xfrm>
          <a:prstGeom prst="rect">
            <a:avLst/>
          </a:prstGeom>
        </p:spPr>
        <p:txBody>
          <a:bodyPr wrap="square">
            <a:spAutoFit/>
          </a:bodyPr>
          <a:lstStyle/>
          <a:p>
            <a:pPr algn="just"/>
            <a:r>
              <a:rPr lang="vi-VN" sz="4000" dirty="0">
                <a:solidFill>
                  <a:srgbClr val="000000"/>
                </a:solidFill>
                <a:latin typeface="+mj-lt"/>
              </a:rPr>
              <a:t>+ Chủ đề của bài thơ là gì?</a:t>
            </a:r>
            <a:endParaRPr lang="vi-VN" sz="4000" dirty="0">
              <a:solidFill>
                <a:srgbClr val="000000"/>
              </a:solidFill>
              <a:latin typeface="+mj-lt"/>
            </a:endParaRPr>
          </a:p>
          <a:p>
            <a:pPr algn="just"/>
            <a:r>
              <a:rPr lang="vi-VN" sz="4000" dirty="0">
                <a:solidFill>
                  <a:srgbClr val="000000"/>
                </a:solidFill>
                <a:latin typeface="+mj-lt"/>
              </a:rPr>
              <a:t>+ Nghệ thuật trào phúng của bài thơ có gì đặc sắc? Ví dụ:</a:t>
            </a:r>
            <a:endParaRPr lang="vi-VN" sz="4000" dirty="0">
              <a:solidFill>
                <a:srgbClr val="000000"/>
              </a:solidFill>
              <a:latin typeface="+mj-lt"/>
            </a:endParaRPr>
          </a:p>
          <a:p>
            <a:pPr algn="just"/>
            <a:r>
              <a:rPr lang="vi-VN" sz="4000" dirty="0">
                <a:solidFill>
                  <a:srgbClr val="000000"/>
                </a:solidFill>
                <a:latin typeface="+mj-lt"/>
              </a:rPr>
              <a:t>• Trần Tế Xương đã chọn những hình ảnh nào của khoa thi Hương năm Đinh Dậu? Hình ảnh đó có gì đặc biệt?</a:t>
            </a:r>
            <a:endParaRPr lang="vi-VN" sz="4000" dirty="0">
              <a:solidFill>
                <a:srgbClr val="000000"/>
              </a:solidFill>
              <a:latin typeface="+mj-lt"/>
            </a:endParaRPr>
          </a:p>
          <a:p>
            <a:pPr algn="just"/>
            <a:r>
              <a:rPr lang="vi-VN" sz="4000" dirty="0">
                <a:solidFill>
                  <a:srgbClr val="000000"/>
                </a:solidFill>
                <a:latin typeface="+mj-lt"/>
              </a:rPr>
              <a:t>• Việc lựa chọn từ ngữ để khắc hoạ các hình ảnh trên có gì độc đáo? Có thể thay bằng các từ ngữ khác được không?</a:t>
            </a:r>
            <a:endParaRPr lang="vi-VN" sz="4000" dirty="0">
              <a:solidFill>
                <a:srgbClr val="000000"/>
              </a:solidFill>
              <a:latin typeface="+mj-lt"/>
            </a:endParaRPr>
          </a:p>
          <a:p>
            <a:pPr algn="just"/>
            <a:r>
              <a:rPr lang="vi-VN" sz="4000" dirty="0">
                <a:solidFill>
                  <a:srgbClr val="000000"/>
                </a:solidFill>
                <a:latin typeface="+mj-lt"/>
              </a:rPr>
              <a:t>• Tác giả đã vận dụng các phép đối như thế nào để nghệ thuật trào phúng được phát huy triệt để?</a:t>
            </a:r>
            <a:endParaRPr lang="vi-VN" sz="4000" dirty="0">
              <a:solidFill>
                <a:srgbClr val="000000"/>
              </a:solidFill>
              <a:latin typeface="+mj-lt"/>
            </a:endParaRPr>
          </a:p>
          <a:p>
            <a:pPr algn="just"/>
            <a:r>
              <a:rPr lang="vi-VN" sz="4000" dirty="0">
                <a:solidFill>
                  <a:srgbClr val="000000"/>
                </a:solidFill>
                <a:latin typeface="+mj-lt"/>
              </a:rPr>
              <a:t>• Các hình thức nghệ thuật trên đã làm rõ chủ đề của bài thơ như thế nào?</a:t>
            </a:r>
            <a:endParaRPr lang="vi-VN" sz="4000" b="0" i="0" dirty="0">
              <a:solidFill>
                <a:srgbClr val="000000"/>
              </a:solidFill>
              <a:effectLst/>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7131</Words>
  <Application>WPS Presentation</Application>
  <PresentationFormat>Custom</PresentationFormat>
  <Paragraphs>183</Paragraphs>
  <Slides>20</Slides>
  <Notes>20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20</vt:i4>
      </vt:variant>
    </vt:vector>
  </HeadingPairs>
  <TitlesOfParts>
    <vt:vector size="37" baseType="lpstr">
      <vt:lpstr>Arial</vt:lpstr>
      <vt:lpstr>SimSun</vt:lpstr>
      <vt:lpstr>Wingdings</vt:lpstr>
      <vt:lpstr>#9Slide07 SVNMomento</vt:lpstr>
      <vt:lpstr>Cambria</vt:lpstr>
      <vt:lpstr>Times New Roman</vt:lpstr>
      <vt:lpstr>#9Slide07 SVNAppleberry</vt:lpstr>
      <vt:lpstr>#9Slide05 SVNCookie</vt:lpstr>
      <vt:lpstr>#9Slide05 IcielSanelma</vt:lpstr>
      <vt:lpstr>Just Another Hand</vt:lpstr>
      <vt:lpstr>#9Slide04 Rokkitt Medium</vt:lpstr>
      <vt:lpstr>Calibri</vt:lpstr>
      <vt:lpstr>Microsoft YaHei</vt:lpstr>
      <vt:lpstr>Arial Unicode MS</vt:lpstr>
      <vt:lpstr>#9Slide05 SVNEgregio Script</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 Cream Scrapbook Reading Through Time Presentation</dc:title>
  <dc:creator/>
  <cp:lastModifiedBy>Thủy Nếp Ngô</cp:lastModifiedBy>
  <cp:revision>34</cp:revision>
  <dcterms:created xsi:type="dcterms:W3CDTF">2006-08-16T00:00:00Z</dcterms:created>
  <dcterms:modified xsi:type="dcterms:W3CDTF">2024-03-19T07:52:58Z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55D0EF86B0A642788EEEEDCA4930D9A7_13</vt:lpwstr>
  </property>
  <property fmtid="{D5CDD505-2E9C-101B-9397-08002B2CF9AE}" pid="3" name="KSOProductBuildVer">
    <vt:lpwstr>1033-12.2.0.13489</vt:lpwstr>
  </property>
</Properties>
</file>