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4.svg" ContentType="image/svg+xml"/>
  <Override PartName="/ppt/media/image2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95" r:id="rId3"/>
    <p:sldId id="296" r:id="rId5"/>
    <p:sldId id="298" r:id="rId6"/>
    <p:sldId id="256" r:id="rId7"/>
    <p:sldId id="282" r:id="rId8"/>
    <p:sldId id="283" r:id="rId9"/>
    <p:sldId id="284" r:id="rId10"/>
    <p:sldId id="286" r:id="rId11"/>
    <p:sldId id="288" r:id="rId12"/>
    <p:sldId id="344" r:id="rId13"/>
    <p:sldId id="300" r:id="rId14"/>
    <p:sldId id="299" r:id="rId15"/>
    <p:sldId id="306" r:id="rId16"/>
    <p:sldId id="291" r:id="rId17"/>
    <p:sldId id="302" r:id="rId18"/>
    <p:sldId id="355" r:id="rId19"/>
    <p:sldId id="357" r:id="rId20"/>
    <p:sldId id="356" r:id="rId21"/>
    <p:sldId id="360" r:id="rId22"/>
    <p:sldId id="361" r:id="rId23"/>
    <p:sldId id="362" r:id="rId24"/>
    <p:sldId id="363" r:id="rId25"/>
    <p:sldId id="354" r:id="rId26"/>
    <p:sldId id="371" r:id="rId27"/>
    <p:sldId id="259" r:id="rId28"/>
    <p:sldId id="364" r:id="rId29"/>
    <p:sldId id="365" r:id="rId30"/>
    <p:sldId id="319" r:id="rId31"/>
    <p:sldId id="320" r:id="rId32"/>
    <p:sldId id="316" r:id="rId33"/>
    <p:sldId id="366" r:id="rId34"/>
    <p:sldId id="328" r:id="rId35"/>
    <p:sldId id="330" r:id="rId36"/>
    <p:sldId id="367" r:id="rId37"/>
  </p:sldIdLst>
  <p:sldSz cx="18288000" cy="10287000"/>
  <p:notesSz cx="6858000" cy="9144000"/>
  <p:embeddedFontLst>
    <p:embeddedFont>
      <p:font typeface="#9Slide04 Rokkitt" panose="00000500000000000000" pitchFamily="2" charset="0"/>
      <p:regular r:id="rId41"/>
    </p:embeddedFont>
    <p:embeddedFont>
      <p:font typeface="#9Slide04 Podkova SemiBold" panose="00000700000000000000" pitchFamily="2" charset="0"/>
      <p:bold r:id="rId42"/>
    </p:embeddedFont>
    <p:embeddedFont>
      <p:font typeface="#9Slide04 Rokkitt ExtraBold" panose="00000900000000000000" pitchFamily="2" charset="0"/>
      <p:bold r:id="rId43"/>
    </p:embeddedFont>
    <p:embeddedFont>
      <p:font typeface="#9Slide04 Manuale" panose="02040504050405060204" pitchFamily="18" charset="0"/>
      <p:regular r:id="rId44"/>
    </p:embeddedFont>
    <p:embeddedFont>
      <p:font typeface="#9Slide07 IcielNabila" pitchFamily="2" charset="0"/>
      <p:regular r:id="rId45"/>
    </p:embeddedFont>
    <p:embeddedFont>
      <p:font typeface="Calibri" panose="020F0502020204030204" charset="0"/>
      <p:regular r:id="rId46"/>
      <p:bold r:id="rId47"/>
      <p:italic r:id="rId48"/>
      <p:boldItalic r:id="rId49"/>
    </p:embeddedFont>
    <p:embeddedFont>
      <p:font typeface="#9Slide05 IcielSanelma" pitchFamily="2" charset="0"/>
      <p:regular r:id="rId50"/>
    </p:embeddedFont>
    <p:embeddedFont>
      <p:font typeface="Cambria" panose="02040503050406030204" pitchFamily="18" charset="0"/>
      <p:regular r:id="rId51"/>
      <p:bold r:id="rId52"/>
      <p:italic r:id="rId53"/>
      <p:boldItalic r:id="rId54"/>
    </p:embeddedFont>
    <p:embeddedFont>
      <p:font typeface="Calibri" panose="020F0502020204030204"/>
      <p:regular r:id="rId55"/>
      <p:bold r:id="rId56"/>
      <p:italic r:id="rId57"/>
      <p:boldItalic r:id="rId58"/>
    </p:embeddedFont>
    <p:embeddedFont>
      <p:font typeface="Microsoft Sans Serif" panose="020B0604020202020204" pitchFamily="3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52FAB5-4284-44DA-A895-9002B191C843}">
          <p14:sldIdLst>
            <p14:sldId id="295"/>
            <p14:sldId id="296"/>
            <p14:sldId id="298"/>
            <p14:sldId id="256"/>
            <p14:sldId id="282"/>
            <p14:sldId id="283"/>
            <p14:sldId id="284"/>
            <p14:sldId id="286"/>
            <p14:sldId id="288"/>
            <p14:sldId id="344"/>
            <p14:sldId id="300"/>
            <p14:sldId id="299"/>
            <p14:sldId id="306"/>
            <p14:sldId id="291"/>
            <p14:sldId id="302"/>
            <p14:sldId id="355"/>
            <p14:sldId id="357"/>
            <p14:sldId id="356"/>
            <p14:sldId id="360"/>
            <p14:sldId id="361"/>
            <p14:sldId id="362"/>
            <p14:sldId id="363"/>
            <p14:sldId id="354"/>
            <p14:sldId id="371"/>
            <p14:sldId id="259"/>
            <p14:sldId id="364"/>
            <p14:sldId id="365"/>
            <p14:sldId id="319"/>
            <p14:sldId id="320"/>
            <p14:sldId id="316"/>
            <p14:sldId id="366"/>
            <p14:sldId id="328"/>
            <p14:sldId id="330"/>
            <p14:sldId id="367"/>
          </p14:sldIdLst>
        </p14:section>
        <p14:section name="Untitled Section" id="{19739310-9D9F-4A2B-A667-963FFC2181E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452E"/>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1562" autoAdjust="0"/>
  </p:normalViewPr>
  <p:slideViewPr>
    <p:cSldViewPr showGuides="1">
      <p:cViewPr varScale="1">
        <p:scale>
          <a:sx n="45" d="100"/>
          <a:sy n="45" d="100"/>
        </p:scale>
        <p:origin x="82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font" Target="fonts/font19.fntdata"/><Relationship Id="rId58" Type="http://schemas.openxmlformats.org/officeDocument/2006/relationships/font" Target="fonts/font18.fntdata"/><Relationship Id="rId57" Type="http://schemas.openxmlformats.org/officeDocument/2006/relationships/font" Target="fonts/font17.fntdata"/><Relationship Id="rId56" Type="http://schemas.openxmlformats.org/officeDocument/2006/relationships/font" Target="fonts/font16.fntdata"/><Relationship Id="rId55" Type="http://schemas.openxmlformats.org/officeDocument/2006/relationships/font" Target="fonts/font15.fntdata"/><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2.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Hoàn</a:t>
            </a:r>
            <a:r>
              <a:rPr lang="en-US" baseline="0" dirty="0" err="1"/>
              <a:t>g</a:t>
            </a:r>
            <a:r>
              <a:rPr lang="en-US" baseline="0" dirty="0"/>
              <a:t> </a:t>
            </a:r>
            <a:r>
              <a:rPr lang="en-US" baseline="0" dirty="0" err="1"/>
              <a:t>Lê</a:t>
            </a:r>
            <a:r>
              <a:rPr lang="en-US" baseline="0" dirty="0"/>
              <a:t> </a:t>
            </a:r>
            <a:r>
              <a:rPr lang="en-US" baseline="0" dirty="0" err="1"/>
              <a:t>nhất</a:t>
            </a:r>
            <a:r>
              <a:rPr lang="en-US" baseline="0" dirty="0"/>
              <a:t> </a:t>
            </a:r>
            <a:r>
              <a:rPr lang="en-US" baseline="0" dirty="0" err="1"/>
              <a:t>thống</a:t>
            </a:r>
            <a:r>
              <a:rPr lang="en-US" baseline="0" dirty="0"/>
              <a:t> </a:t>
            </a:r>
            <a:r>
              <a:rPr lang="en-US" baseline="0" dirty="0" err="1"/>
              <a:t>chí</a:t>
            </a:r>
            <a:r>
              <a:rPr lang="en-US" baseline="0" dirty="0"/>
              <a:t>” </a:t>
            </a:r>
            <a:r>
              <a:rPr lang="en-US" baseline="0" dirty="0" err="1"/>
              <a:t>được</a:t>
            </a:r>
            <a:r>
              <a:rPr lang="en-US" baseline="0" dirty="0"/>
              <a:t> </a:t>
            </a:r>
            <a:r>
              <a:rPr lang="en-US" baseline="0" dirty="0" err="1"/>
              <a:t>viết</a:t>
            </a:r>
            <a:r>
              <a:rPr lang="en-US" baseline="0" dirty="0"/>
              <a:t> </a:t>
            </a:r>
            <a:r>
              <a:rPr lang="en-US" baseline="0" dirty="0" err="1"/>
              <a:t>trong</a:t>
            </a:r>
            <a:r>
              <a:rPr lang="en-US" baseline="0" dirty="0"/>
              <a:t> </a:t>
            </a:r>
            <a:r>
              <a:rPr lang="en-US" baseline="0" dirty="0" err="1"/>
              <a:t>hàon</a:t>
            </a:r>
            <a:r>
              <a:rPr lang="en-US" baseline="0" dirty="0"/>
              <a:t> </a:t>
            </a:r>
            <a:r>
              <a:rPr lang="en-US" baseline="0" dirty="0" err="1"/>
              <a:t>cảnh</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tóm</a:t>
            </a:r>
            <a:r>
              <a:rPr lang="en-US" baseline="0" dirty="0"/>
              <a:t> </a:t>
            </a:r>
            <a:r>
              <a:rPr lang="en-US" baseline="0" dirty="0" err="1"/>
              <a:t>tắt</a:t>
            </a:r>
            <a:r>
              <a:rPr lang="en-US" baseline="0" dirty="0"/>
              <a:t> </a:t>
            </a:r>
            <a:r>
              <a:rPr lang="en-US" baseline="0" dirty="0" err="1"/>
              <a:t>ngắn</a:t>
            </a:r>
            <a:r>
              <a:rPr lang="en-US" baseline="0" dirty="0"/>
              <a:t> </a:t>
            </a:r>
            <a:r>
              <a:rPr lang="en-US" baseline="0" dirty="0" err="1"/>
              <a:t>gọn</a:t>
            </a:r>
            <a:r>
              <a:rPr lang="en-US" baseline="0" dirty="0"/>
              <a:t> </a:t>
            </a:r>
            <a:r>
              <a:rPr lang="en-US" baseline="0" dirty="0" err="1"/>
              <a:t>nội</a:t>
            </a:r>
            <a:r>
              <a:rPr lang="en-US" baseline="0" dirty="0"/>
              <a:t> dung </a:t>
            </a:r>
            <a:r>
              <a:rPr lang="en-US" baseline="0" dirty="0" err="1"/>
              <a:t>hồi</a:t>
            </a:r>
            <a:r>
              <a:rPr lang="en-US" baseline="0" dirty="0"/>
              <a:t> </a:t>
            </a:r>
            <a:r>
              <a:rPr lang="en-US" baseline="0" dirty="0" err="1"/>
              <a:t>thứ</a:t>
            </a:r>
            <a:r>
              <a:rPr lang="en-US" baseline="0" dirty="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Theo </a:t>
            </a:r>
            <a:r>
              <a:rPr lang="en-US" dirty="0" err="1"/>
              <a:t>em</a:t>
            </a:r>
            <a:r>
              <a:rPr lang="en-US" dirty="0"/>
              <a:t>,</a:t>
            </a:r>
            <a:r>
              <a:rPr lang="en-US" baseline="0" dirty="0"/>
              <a:t> qua </a:t>
            </a:r>
            <a:r>
              <a:rPr lang="en-US" baseline="0" dirty="0" err="1"/>
              <a:t>đoạn</a:t>
            </a:r>
            <a:r>
              <a:rPr lang="en-US" baseline="0" dirty="0"/>
              <a:t> </a:t>
            </a:r>
            <a:r>
              <a:rPr lang="en-US" baseline="0" dirty="0" err="1"/>
              <a:t>trích</a:t>
            </a:r>
            <a:r>
              <a:rPr lang="en-US" baseline="0" dirty="0"/>
              <a:t>, </a:t>
            </a:r>
            <a:r>
              <a:rPr lang="en-US" baseline="0" dirty="0" err="1"/>
              <a:t>tác</a:t>
            </a:r>
            <a:r>
              <a:rPr lang="en-US" baseline="0" dirty="0"/>
              <a:t> </a:t>
            </a:r>
            <a:r>
              <a:rPr lang="en-US" baseline="0" dirty="0" err="1"/>
              <a:t>giả</a:t>
            </a:r>
            <a:r>
              <a:rPr lang="en-US" baseline="0" dirty="0"/>
              <a:t> </a:t>
            </a:r>
            <a:r>
              <a:rPr lang="en-US" baseline="0" dirty="0" err="1"/>
              <a:t>muốn</a:t>
            </a:r>
            <a:r>
              <a:rPr lang="en-US" baseline="0" dirty="0"/>
              <a:t> </a:t>
            </a:r>
            <a:r>
              <a:rPr lang="en-US" baseline="0" dirty="0" err="1"/>
              <a:t>gửi</a:t>
            </a:r>
            <a:r>
              <a:rPr lang="en-US" baseline="0" dirty="0"/>
              <a:t> </a:t>
            </a:r>
            <a:r>
              <a:rPr lang="en-US" baseline="0" dirty="0" err="1"/>
              <a:t>gắm</a:t>
            </a:r>
            <a:r>
              <a:rPr lang="en-US" baseline="0" dirty="0"/>
              <a:t> </a:t>
            </a:r>
            <a:r>
              <a:rPr lang="en-US" baseline="0" dirty="0" err="1"/>
              <a:t>đến</a:t>
            </a:r>
            <a:r>
              <a:rPr lang="en-US" baseline="0" dirty="0"/>
              <a:t> </a:t>
            </a:r>
            <a:r>
              <a:rPr lang="en-US" baseline="0" dirty="0" err="1"/>
              <a:t>người</a:t>
            </a:r>
            <a:r>
              <a:rPr lang="en-US" baseline="0" dirty="0"/>
              <a:t> </a:t>
            </a:r>
            <a:r>
              <a:rPr lang="en-US" baseline="0" dirty="0" err="1"/>
              <a:t>đọc</a:t>
            </a:r>
            <a:r>
              <a:rPr lang="en-US" baseline="0" dirty="0"/>
              <a:t> </a:t>
            </a:r>
            <a:r>
              <a:rPr lang="en-US" baseline="0" dirty="0" err="1"/>
              <a:t>thông</a:t>
            </a:r>
            <a:r>
              <a:rPr lang="en-US" baseline="0" dirty="0"/>
              <a:t> </a:t>
            </a:r>
            <a:r>
              <a:rPr lang="en-US" baseline="0" dirty="0" err="1"/>
              <a:t>điệp</a:t>
            </a:r>
            <a:r>
              <a:rPr lang="en-US" baseline="0" dirty="0"/>
              <a:t> </a:t>
            </a:r>
            <a:r>
              <a:rPr lang="en-US" baseline="0" dirty="0" err="1"/>
              <a:t>gì</a:t>
            </a:r>
            <a:r>
              <a:rPr lang="en-US" baseline="0" dirty="0"/>
              <a:t>? </a:t>
            </a:r>
            <a:r>
              <a:rPr lang="en-US" baseline="0" dirty="0" err="1"/>
              <a:t>Thông</a:t>
            </a:r>
            <a:r>
              <a:rPr lang="en-US" baseline="0" dirty="0"/>
              <a:t> </a:t>
            </a:r>
            <a:r>
              <a:rPr lang="en-US" baseline="0" dirty="0" err="1"/>
              <a:t>điệp</a:t>
            </a:r>
            <a:r>
              <a:rPr lang="en-US" baseline="0" dirty="0"/>
              <a:t> </a:t>
            </a:r>
            <a:r>
              <a:rPr lang="en-US" baseline="0" dirty="0" err="1"/>
              <a:t>ấy</a:t>
            </a:r>
            <a:r>
              <a:rPr lang="en-US" baseline="0" dirty="0"/>
              <a:t> </a:t>
            </a:r>
            <a:r>
              <a:rPr lang="en-US" baseline="0" dirty="0" err="1"/>
              <a:t>có</a:t>
            </a:r>
            <a:r>
              <a:rPr lang="en-US" baseline="0" dirty="0"/>
              <a:t> </a:t>
            </a:r>
            <a:r>
              <a:rPr lang="en-US" baseline="0" dirty="0" err="1"/>
              <a:t>giá</a:t>
            </a:r>
            <a:r>
              <a:rPr lang="en-US" baseline="0" dirty="0"/>
              <a:t> </a:t>
            </a:r>
            <a:r>
              <a:rPr lang="en-US" baseline="0" dirty="0" err="1"/>
              <a:t>trị</a:t>
            </a:r>
            <a:r>
              <a:rPr lang="en-US" baseline="0" dirty="0"/>
              <a:t> </a:t>
            </a:r>
            <a:r>
              <a:rPr lang="en-US" baseline="0" dirty="0" err="1"/>
              <a:t>với</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hôm</a:t>
            </a:r>
            <a:r>
              <a:rPr lang="en-US" baseline="0" dirty="0"/>
              <a:t> nay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err="1"/>
              <a:t>Vẫn</a:t>
            </a:r>
            <a:r>
              <a:rPr lang="en-US" baseline="0" dirty="0"/>
              <a:t> </a:t>
            </a:r>
            <a:r>
              <a:rPr lang="en-US" baseline="0" dirty="0" err="1"/>
              <a:t>còn</a:t>
            </a:r>
            <a:r>
              <a:rPr lang="en-US" baseline="0" dirty="0"/>
              <a:t> </a:t>
            </a:r>
            <a:r>
              <a:rPr lang="en-US" baseline="0" dirty="0" err="1"/>
              <a:t>nguyên</a:t>
            </a:r>
            <a:r>
              <a:rPr lang="en-US" baseline="0" dirty="0"/>
              <a:t> </a:t>
            </a:r>
            <a:r>
              <a:rPr lang="en-US" baseline="0" dirty="0" err="1"/>
              <a:t>giá</a:t>
            </a:r>
            <a:r>
              <a:rPr lang="en-US" baseline="0" dirty="0"/>
              <a:t> </a:t>
            </a:r>
            <a:r>
              <a:rPr lang="en-US" baseline="0" dirty="0" err="1"/>
              <a:t>trị</a:t>
            </a:r>
            <a:r>
              <a:rPr lang="en-US" baseline="0" dirty="0"/>
              <a:t> </a:t>
            </a:r>
            <a:r>
              <a:rPr lang="en-US" baseline="0" dirty="0" err="1"/>
              <a:t>trong</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hôm</a:t>
            </a:r>
            <a:r>
              <a:rPr lang="en-US" baseline="0" dirty="0"/>
              <a:t> nay: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Lòng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do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luôn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quý</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sợi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đỏ</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xưa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nay,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tạo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chí</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cường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Việt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tiếp</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cha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con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đường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xây</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dựng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chính</a:t>
            </a:r>
            <a:r>
              <a:rPr lang="en-US" baseline="0" dirty="0"/>
              <a:t>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Ngô</a:t>
            </a:r>
            <a:r>
              <a:rPr lang="en-US" baseline="0" dirty="0"/>
              <a:t> </a:t>
            </a:r>
            <a:r>
              <a:rPr lang="en-US" baseline="0" dirty="0" err="1"/>
              <a:t>gia</a:t>
            </a:r>
            <a:r>
              <a:rPr lang="en-US" baseline="0" dirty="0"/>
              <a:t> </a:t>
            </a:r>
            <a:r>
              <a:rPr lang="en-US" baseline="0" dirty="0" err="1"/>
              <a:t>văn</a:t>
            </a:r>
            <a:r>
              <a:rPr lang="en-US" baseline="0" dirty="0"/>
              <a:t> </a:t>
            </a:r>
            <a:r>
              <a:rPr lang="en-US" baseline="0" dirty="0" err="1"/>
              <a:t>phái</a:t>
            </a:r>
            <a:r>
              <a:rPr lang="en-US" baseline="0" dirty="0"/>
              <a:t>.</a:t>
            </a:r>
            <a:endParaRPr lang="en-US" baseline="0" dirty="0"/>
          </a:p>
          <a:p>
            <a:r>
              <a:rPr lang="vi-VN" sz="1200" b="1" dirty="0">
                <a:latin typeface="Times New Roman" panose="02020603050405020304" pitchFamily="18" charset="0"/>
                <a:cs typeface="Times New Roman" panose="02020603050405020304" pitchFamily="18" charset="0"/>
              </a:rPr>
              <a:t>Ngô Thì Chí (1753-1788)</a:t>
            </a:r>
            <a:r>
              <a:rPr lang="en-US" sz="1200" b="1" dirty="0">
                <a:latin typeface="Times New Roman" panose="02020603050405020304" pitchFamily="18" charset="0"/>
                <a:cs typeface="Times New Roman" panose="02020603050405020304" pitchFamily="18" charset="0"/>
              </a:rPr>
              <a:t>; </a:t>
            </a:r>
            <a:r>
              <a:rPr lang="vi-VN" sz="1200" b="1" dirty="0">
                <a:latin typeface="Times New Roman" panose="02020603050405020304" pitchFamily="18" charset="0"/>
                <a:cs typeface="Times New Roman" panose="02020603050405020304" pitchFamily="18" charset="0"/>
              </a:rPr>
              <a:t>Ngô Thì Du (1772-1840)</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hai</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tác</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giả</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chính</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err="1">
                <a:latin typeface="Times New Roman" panose="02020603050405020304" pitchFamily="18" charset="0"/>
                <a:cs typeface="Times New Roman" panose="02020603050405020304" pitchFamily="18" charset="0"/>
              </a:rPr>
              <a:t>Hãy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loại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phương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biểu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đạt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chính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đoạn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trích</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2.png"/><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microsoft.com/office/2007/relationships/hdphoto" Target="../media/image35.wdp"/><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microsoft.com/office/2007/relationships/hdphoto" Target="../media/image37.wdp"/><Relationship Id="rId2" Type="http://schemas.openxmlformats.org/officeDocument/2006/relationships/image" Target="../media/image36.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45.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8.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7.xml"/><Relationship Id="rId7" Type="http://schemas.openxmlformats.org/officeDocument/2006/relationships/image" Target="../media/image52.png"/><Relationship Id="rId6" Type="http://schemas.microsoft.com/office/2007/relationships/hdphoto" Target="../media/image51.wdp"/><Relationship Id="rId5" Type="http://schemas.openxmlformats.org/officeDocument/2006/relationships/image" Target="../media/image50.png"/><Relationship Id="rId4" Type="http://schemas.openxmlformats.org/officeDocument/2006/relationships/image" Target="../media/image33.png"/><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microsoft.com/office/2007/relationships/hdphoto" Target="../media/image37.wdp"/><Relationship Id="rId2" Type="http://schemas.openxmlformats.org/officeDocument/2006/relationships/image" Target="../media/image36.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image" Target="../media/image15.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microsoft.com/office/2007/relationships/hdphoto" Target="../media/image25.wdp"/><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1">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3429000" y="0"/>
            <a:ext cx="12339373" cy="3694496"/>
          </a:xfrm>
          <a:prstGeom prst="rect">
            <a:avLst/>
          </a:prstGeom>
        </p:spPr>
      </p:pic>
      <p:pic>
        <p:nvPicPr>
          <p:cNvPr id="6"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4"/>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6"/>
          <a:srcRect/>
          <a:stretch>
            <a:fillRect/>
          </a:stretch>
        </p:blipFill>
        <p:spPr>
          <a:xfrm flipH="1">
            <a:off x="-992633" y="7853149"/>
            <a:ext cx="2654302" cy="28540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nhóm</a:t>
            </a:r>
            <a:endParaRPr lang="en-US" sz="5400" b="1"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Thanh</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674" r="30673"/>
          <a:stretch>
            <a:fillRect/>
          </a:stretch>
        </p:blipFill>
        <p:spPr>
          <a:xfrm>
            <a:off x="2189346" y="-1"/>
            <a:ext cx="7564254" cy="11002551"/>
          </a:xfrm>
          <a:prstGeom prst="rect">
            <a:avLst/>
          </a:prstGeom>
        </p:spPr>
      </p:pic>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1">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5"/>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3"/>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nhất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4154984"/>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XVIII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a:t>
            </a:r>
            <a:r>
              <a:rPr lang="en-US" sz="4400" dirty="0">
                <a:latin typeface="Times New Roman" panose="02020603050405020304" pitchFamily="18" charset="0"/>
                <a:cs typeface="Times New Roman" panose="02020603050405020304" pitchFamily="18" charset="0"/>
              </a:rPr>
              <a:t> (1767),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Huệ</a:t>
            </a:r>
            <a:r>
              <a:rPr lang="en-US" sz="4400" dirty="0">
                <a:latin typeface="Times New Roman" panose="02020603050405020304" pitchFamily="18" charset="0"/>
                <a:cs typeface="Times New Roman" panose="02020603050405020304" pitchFamily="18" charset="0"/>
              </a:rPr>
              <a:t> - Quang Trung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tan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Thanh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(1802).</a:t>
            </a:r>
            <a:endParaRPr lang="vi-VN"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2"/>
          <a:srcRect/>
          <a:stretch>
            <a:fillRect/>
          </a:stretch>
        </p:blipFill>
        <p:spPr>
          <a:xfrm rot="-854632" flipH="1">
            <a:off x="-1991512" y="-1041874"/>
            <a:ext cx="7508688" cy="2712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1">
            <a:alphaModFix amt="62000"/>
          </a:blip>
          <a:srcRect l="-12669" t="24952" r="-33578" b="26510"/>
          <a:stretch>
            <a:fillRect/>
          </a:stretch>
        </p:blipFill>
        <p:spPr>
          <a:xfrm>
            <a:off x="-533400" y="0"/>
            <a:ext cx="18288000" cy="10287000"/>
          </a:xfrm>
          <a:prstGeom prst="rect">
            <a:avLst/>
          </a:prstGeom>
        </p:spPr>
      </p:pic>
      <p:pic>
        <p:nvPicPr>
          <p:cNvPr id="8" name="Picture 8"/>
          <p:cNvPicPr>
            <a:picLocks noChangeAspect="1"/>
          </p:cNvPicPr>
          <p:nvPr/>
        </p:nvPicPr>
        <p:blipFill>
          <a:blip r:embed="rId2"/>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grpSp>
        <p:nvGrpSpPr>
          <p:cNvPr id="5" name="Group 4"/>
          <p:cNvGrpSpPr/>
          <p:nvPr/>
        </p:nvGrpSpPr>
        <p:grpSpPr>
          <a:xfrm>
            <a:off x="6858000" y="507037"/>
            <a:ext cx="9353143" cy="1072962"/>
            <a:chOff x="1048157" y="2751327"/>
            <a:chExt cx="9353143" cy="1072962"/>
          </a:xfrm>
        </p:grpSpPr>
        <p:pic>
          <p:nvPicPr>
            <p:cNvPr id="13"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aphicFrame>
        <p:nvGraphicFramePr>
          <p:cNvPr id="3" name="Table 2"/>
          <p:cNvGraphicFramePr>
            <a:graphicFrameLocks noGrp="1"/>
          </p:cNvGraphicFramePr>
          <p:nvPr/>
        </p:nvGraphicFramePr>
        <p:xfrm>
          <a:off x="306197" y="1881643"/>
          <a:ext cx="17524603" cy="7981029"/>
        </p:xfrm>
        <a:graphic>
          <a:graphicData uri="http://schemas.openxmlformats.org/drawingml/2006/table">
            <a:tbl>
              <a:tblPr firstRow="1" bandRow="1">
                <a:tableStyleId>{5C22544A-7EE6-4342-B048-85BDC9FD1C3A}</a:tableStyleId>
              </a:tblPr>
              <a:tblGrid>
                <a:gridCol w="6143002"/>
                <a:gridCol w="11381601"/>
              </a:tblGrid>
              <a:tr h="1001109">
                <a:tc>
                  <a:txBody>
                    <a:bodyPr/>
                    <a:lstStyle/>
                    <a:p>
                      <a:pPr algn="ct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A882"/>
                    </a:solidFill>
                  </a:tcPr>
                </a:tc>
                <a:tc>
                  <a:txBody>
                    <a:bodyPr/>
                    <a:lstStyle/>
                    <a:p>
                      <a:pPr algn="ct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A882"/>
                    </a:solidFill>
                  </a:tcPr>
                </a:tc>
              </a:tr>
              <a:tr h="1668459">
                <a:tc>
                  <a:txBody>
                    <a:bodyPr/>
                    <a:lstStyle/>
                    <a:p>
                      <a:pPr algn="just"/>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Tôn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hách</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Tôn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dễ</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cướp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bóc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hành</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Thăng</a:t>
                      </a:r>
                      <a:r>
                        <a:rPr lang="en-US" sz="4400" baseline="0" dirty="0">
                          <a:latin typeface="Times New Roman" panose="02020603050405020304" pitchFamily="18" charset="0"/>
                          <a:cs typeface="Times New Roman" panose="02020603050405020304" pitchFamily="18" charset="0"/>
                        </a:rPr>
                        <a:t> Long.</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00431">
                <a:tc>
                  <a:txBody>
                    <a:bodyPr/>
                    <a:lstStyle/>
                    <a:p>
                      <a:pPr algn="just"/>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Vua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Bắc</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4400" dirty="0" err="1">
                          <a:latin typeface="Times New Roman" panose="02020603050405020304" pitchFamily="18" charset="0"/>
                          <a:cs typeface="Times New Roman" panose="02020603050405020304" pitchFamily="18" charset="0"/>
                        </a:rPr>
                        <a:t>Vua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xin</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bậc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nâng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mưu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tan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Thanh</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8459">
                <a:tc>
                  <a:txBody>
                    <a:bodyPr/>
                    <a:lstStyle/>
                    <a:p>
                      <a:pPr algn="just"/>
                      <a:r>
                        <a:rPr lang="en-US" sz="4400" dirty="0">
                          <a:latin typeface="Times New Roman" panose="02020603050405020304" pitchFamily="18" charset="0"/>
                          <a:cs typeface="Times New Roman" panose="02020603050405020304" pitchFamily="18" charset="0"/>
                        </a:rPr>
                        <a:t>(3) </a:t>
                      </a:r>
                      <a:r>
                        <a:rPr lang="en-US" sz="4400" dirty="0" err="1">
                          <a:latin typeface="Times New Roman" panose="02020603050405020304" pitchFamily="18" charset="0"/>
                          <a:cs typeface="Times New Roman" panose="02020603050405020304" pitchFamily="18" charset="0"/>
                        </a:rPr>
                        <a:t>Lê</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chạy</a:t>
                      </a:r>
                      <a:r>
                        <a:rPr lang="en-US" sz="4400" baseline="0" dirty="0">
                          <a:latin typeface="Times New Roman" panose="02020603050405020304" pitchFamily="18" charset="0"/>
                          <a:cs typeface="Times New Roman" panose="02020603050405020304" pitchFamily="18" charset="0"/>
                        </a:rPr>
                        <a:t> sang </a:t>
                      </a:r>
                      <a:r>
                        <a:rPr lang="en-US" sz="4400" baseline="0" dirty="0" err="1">
                          <a:latin typeface="Times New Roman" panose="02020603050405020304" pitchFamily="18" charset="0"/>
                          <a:cs typeface="Times New Roman" panose="02020603050405020304" pitchFamily="18" charset="0"/>
                        </a:rPr>
                        <a:t>Trung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Quốc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Tây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Hồi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khiếp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Lê</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vội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theo.</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1">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5"/>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3"/>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hồi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a:t>
              </a:r>
              <a:r>
                <a:rPr lang="en-US" sz="4400" b="1" dirty="0">
                  <a:solidFill>
                    <a:srgbClr val="000000"/>
                  </a:solidFill>
                  <a:latin typeface="Times New Roman" panose="02020603050405020304" pitchFamily="18" charset="0"/>
                  <a:cs typeface="Times New Roman" panose="02020603050405020304" pitchFamily="18" charset="0"/>
                </a:rPr>
                <a:t> 14</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25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1788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chia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30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2"/>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3">
              <a:extLst>
                <a:ext uri="{28A0092B-C50C-407E-A947-70E740481C1C}">
                  <a14:useLocalDpi xmlns:a14="http://schemas.microsoft.com/office/drawing/2010/main" val="0"/>
                </a:ext>
              </a:extLst>
            </a:blip>
            <a:srcRect l="36296"/>
            <a:stretch>
              <a:fillRect/>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4"/>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5"/>
          <a:stretch>
            <a:fillRect/>
          </a:stretch>
        </p:blipFill>
        <p:spPr>
          <a:xfrm>
            <a:off x="7086600" y="1628299"/>
            <a:ext cx="11479763" cy="4444369"/>
          </a:xfrm>
          <a:prstGeom prst="rect">
            <a:avLst/>
          </a:prstGeom>
        </p:spPr>
      </p:pic>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3"/>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1. </a:t>
            </a:r>
            <a:r>
              <a:rPr lang="en-US" sz="9600" dirty="0" err="1">
                <a:latin typeface="#9Slide05 IcielSanelma" pitchFamily="2" charset="0"/>
                <a:cs typeface="Times New Roman" panose="02020603050405020304" pitchFamily="18" charset="0"/>
              </a:rPr>
              <a:t>Bối</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cảnh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lịch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sử</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4"/>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a:fillRect/>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alphaModFix amt="62000"/>
          </a:blip>
          <a:srcRect l="-30594" t="22503" r="-15653" b="28959"/>
          <a:stretch>
            <a:fillRect/>
          </a:stretch>
        </p:blipFill>
        <p:spPr>
          <a:xfrm>
            <a:off x="0" y="0"/>
            <a:ext cx="18288000" cy="10287000"/>
          </a:xfrm>
          <a:prstGeom prst="rect">
            <a:avLst/>
          </a:prstGeom>
        </p:spPr>
      </p:pic>
      <p:sp>
        <p:nvSpPr>
          <p:cNvPr id="2" name="Rectangle 1"/>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Long</a:t>
            </a:r>
            <a:endParaRPr lang="en-US" sz="44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endParaRPr lang="vi-VN"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endParaRPr lang="vi-VN" sz="4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endParaRPr lang="vi-VN"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2"/>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6"/>
          <a:stretch>
            <a:fillRect/>
          </a:stretch>
        </p:blipFill>
        <p:spPr>
          <a:xfrm>
            <a:off x="14966597" y="5606626"/>
            <a:ext cx="2731940" cy="44412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62000"/>
          </a:blip>
          <a:srcRect l="-30594" t="22503" r="-15653" b="28959"/>
          <a:stretch>
            <a:fillRect/>
          </a:stretch>
        </p:blipFill>
        <p:spPr>
          <a:xfrm>
            <a:off x="0" y="0"/>
            <a:ext cx="18288000" cy="10287000"/>
          </a:xfrm>
          <a:prstGeom prst="rect">
            <a:avLst/>
          </a:prstGeom>
        </p:spPr>
      </p:pic>
      <p:sp>
        <p:nvSpPr>
          <p:cNvPr id="2" name="Rectangle 1"/>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3" name="Rectangle 12"/>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5" name="Rectangle 14"/>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1"/>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1"/>
          <a:srcRect/>
          <a:stretch>
            <a:fillRect/>
          </a:stretch>
        </p:blipFill>
        <p:spPr>
          <a:xfrm rot="-854632" flipH="1">
            <a:off x="-1992983" y="-1065191"/>
            <a:ext cx="7508688" cy="2712514"/>
          </a:xfrm>
          <a:prstGeom prst="rect">
            <a:avLst/>
          </a:prstGeom>
        </p:spPr>
      </p:pic>
      <p:pic>
        <p:nvPicPr>
          <p:cNvPr id="1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grpSp>
        <p:nvGrpSpPr>
          <p:cNvPr id="6" name="Group 5"/>
          <p:cNvGrpSpPr/>
          <p:nvPr/>
        </p:nvGrpSpPr>
        <p:grpSpPr>
          <a:xfrm>
            <a:off x="8426440" y="-419100"/>
            <a:ext cx="12350554" cy="11881117"/>
            <a:chOff x="4953000" y="3751745"/>
            <a:chExt cx="7772400" cy="7772400"/>
          </a:xfrm>
        </p:grpSpPr>
        <p:pic>
          <p:nvPicPr>
            <p:cNvPr id="5" name="Picture 4"/>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4">
              <a:duotone>
                <a:prstClr val="black"/>
                <a:schemeClr val="accent6">
                  <a:tint val="45000"/>
                  <a:satMod val="400000"/>
                </a:schemeClr>
              </a:duotone>
            </a:blip>
            <a:srcRect l="26277" r="-47"/>
            <a:stretch>
              <a:fillRect/>
            </a:stretch>
          </p:blipFill>
          <p:spPr>
            <a:xfrm>
              <a:off x="5756331" y="5880437"/>
              <a:ext cx="6130869" cy="4357294"/>
            </a:xfrm>
            <a:prstGeom prst="flowChartAlternateProcess">
              <a:avLst/>
            </a:prstGeom>
            <a:effectLst>
              <a:softEdge rad="812800"/>
            </a:effectLst>
          </p:spPr>
        </p:pic>
      </p:grpSp>
      <p:sp>
        <p:nvSpPr>
          <p:cNvPr id="12" name="TextBox 11"/>
          <p:cNvSpPr txBox="1"/>
          <p:nvPr/>
        </p:nvSpPr>
        <p:spPr>
          <a:xfrm>
            <a:off x="2559513" y="2510776"/>
            <a:ext cx="5703642" cy="4524315"/>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 </a:t>
            </a:r>
            <a:endParaRPr lang="en-US" sz="9600" dirty="0">
              <a:latin typeface="#9Slide05 IcielSanelma" pitchFamily="2" charset="0"/>
              <a:cs typeface="Times New Roman" panose="02020603050405020304" pitchFamily="18" charset="0"/>
            </a:endParaRPr>
          </a:p>
          <a:p>
            <a:pPr algn="ctr"/>
            <a:r>
              <a:rPr lang="en-US" sz="9600" dirty="0" err="1">
                <a:latin typeface="#9Slide05 IcielSanelma" pitchFamily="2" charset="0"/>
                <a:cs typeface="Times New Roman" panose="02020603050405020304" pitchFamily="18" charset="0"/>
              </a:rPr>
              <a:t>Cốt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truyện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và</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sự</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kiện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chính</a:t>
            </a:r>
            <a:endParaRPr lang="vi-VN" sz="9600" dirty="0">
              <a:latin typeface="#9Slide05 IcielSanelma" pitchFamily="2"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1">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2"/>
          <a:stretch>
            <a:fillRect/>
          </a:stretch>
        </p:blipFill>
        <p:spPr>
          <a:xfrm>
            <a:off x="3429000" y="0"/>
            <a:ext cx="12339373" cy="3694496"/>
          </a:xfrm>
          <a:prstGeom prst="rect">
            <a:avLst/>
          </a:prstGeom>
        </p:spPr>
      </p:pic>
      <p:pic>
        <p:nvPicPr>
          <p:cNvPr id="6"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3"/>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5"/>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6"/>
              <a:stretch>
                <a:fillRect/>
              </a:stretch>
            </a:blipFill>
          </p:spPr>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Luật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Chia </a:t>
            </a:r>
            <a:r>
              <a:rPr lang="en-US" sz="4400" dirty="0" err="1">
                <a:solidFill>
                  <a:srgbClr val="000000"/>
                </a:solidFill>
                <a:latin typeface="Times New Roman" panose="02020603050405020304" pitchFamily="18" charset="0"/>
                <a:cs typeface="Times New Roman" panose="02020603050405020304" pitchFamily="18" charset="0"/>
              </a:rPr>
              <a:t>lớp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4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30s,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7"/>
            <a:stretch>
              <a:fillRect/>
            </a:stretch>
          </a:blip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1"/>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2">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p:cNvGrpSpPr/>
          <p:nvPr/>
        </p:nvGrpSpPr>
        <p:grpSpPr>
          <a:xfrm>
            <a:off x="4225935" y="1599925"/>
            <a:ext cx="10134600" cy="933133"/>
            <a:chOff x="4876800" y="1714499"/>
            <a:chExt cx="10134600" cy="933133"/>
          </a:xfrm>
        </p:grpSpPr>
        <p:sp>
          <p:nvSpPr>
            <p:cNvPr id="15" name="TextBox 14"/>
            <p:cNvSpPr txBox="1"/>
            <p:nvPr/>
          </p:nvSpPr>
          <p:spPr>
            <a:xfrm>
              <a:off x="4876800" y="1714500"/>
              <a:ext cx="101346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qua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vi-VN" sz="4400" dirty="0">
                <a:latin typeface="Times New Roman" panose="02020603050405020304" pitchFamily="18" charset="0"/>
                <a:cs typeface="Times New Roman" panose="02020603050405020304" pitchFamily="18" charset="0"/>
              </a:endParaRPr>
            </a:p>
          </p:txBody>
        </p:sp>
        <p:sp>
          <p:nvSpPr>
            <p:cNvPr id="16"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17" name="Group 16"/>
            <p:cNvGrpSpPr/>
            <p:nvPr/>
          </p:nvGrpSpPr>
          <p:grpSpPr>
            <a:xfrm>
              <a:off x="5410199" y="1714499"/>
              <a:ext cx="8444444" cy="933133"/>
              <a:chOff x="5410199" y="1714499"/>
              <a:chExt cx="8444444" cy="933133"/>
            </a:xfrm>
          </p:grpSpPr>
          <p:sp>
            <p:nvSpPr>
              <p:cNvPr id="20" name="AutoShape 3"/>
              <p:cNvSpPr/>
              <p:nvPr/>
            </p:nvSpPr>
            <p:spPr>
              <a:xfrm>
                <a:off x="5410199" y="2647632"/>
                <a:ext cx="8444443" cy="0"/>
              </a:xfrm>
              <a:prstGeom prst="line">
                <a:avLst/>
              </a:prstGeom>
              <a:ln w="9525" cap="rnd">
                <a:solidFill>
                  <a:srgbClr val="000000"/>
                </a:solidFill>
                <a:prstDash val="solid"/>
                <a:headEnd type="none" w="sm" len="sm"/>
                <a:tailEnd type="none" w="sm" len="sm"/>
              </a:ln>
            </p:spPr>
          </p:sp>
          <p:sp>
            <p:nvSpPr>
              <p:cNvPr id="22"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
        <p:nvSpPr>
          <p:cNvPr id="31" name="TextBox 30"/>
          <p:cNvSpPr txBox="1"/>
          <p:nvPr/>
        </p:nvSpPr>
        <p:spPr>
          <a:xfrm>
            <a:off x="1532293" y="4677882"/>
            <a:ext cx="438973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hèn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nhát</a:t>
            </a:r>
            <a:endParaRPr lang="vi-VN" sz="4400" dirty="0">
              <a:latin typeface="Times New Roman" panose="02020603050405020304" pitchFamily="18" charset="0"/>
              <a:cs typeface="Times New Roman" panose="02020603050405020304" pitchFamily="18" charset="0"/>
            </a:endParaRPr>
          </a:p>
        </p:txBody>
      </p:sp>
      <p:pic>
        <p:nvPicPr>
          <p:cNvPr id="32"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sp>
        <p:nvSpPr>
          <p:cNvPr id="33" name="TextBox 32"/>
          <p:cNvSpPr txBox="1"/>
          <p:nvPr/>
        </p:nvSpPr>
        <p:spPr>
          <a:xfrm>
            <a:off x="7076597" y="4677883"/>
            <a:ext cx="4389733"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hung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pic>
        <p:nvPicPr>
          <p:cNvPr id="34"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8166349" y="3272533"/>
            <a:ext cx="1676914" cy="892061"/>
          </a:xfrm>
          <a:prstGeom prst="rect">
            <a:avLst/>
          </a:prstGeom>
        </p:spPr>
      </p:pic>
      <p:sp>
        <p:nvSpPr>
          <p:cNvPr id="35" name="TextBox 34"/>
          <p:cNvSpPr txBox="1"/>
          <p:nvPr/>
        </p:nvSpPr>
        <p:spPr>
          <a:xfrm>
            <a:off x="12721236" y="4677883"/>
            <a:ext cx="438973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Nguyễn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Huệ</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pic>
        <p:nvPicPr>
          <p:cNvPr id="36"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13810988" y="3272533"/>
            <a:ext cx="1676914" cy="892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33"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1"/>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2">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p:cNvGrpSpPr/>
          <p:nvPr/>
        </p:nvGrpSpPr>
        <p:grpSpPr>
          <a:xfrm>
            <a:off x="3581400" y="1599925"/>
            <a:ext cx="10785465" cy="933133"/>
            <a:chOff x="4232265" y="1714499"/>
            <a:chExt cx="10785465" cy="933133"/>
          </a:xfrm>
        </p:grpSpPr>
        <p:sp>
          <p:nvSpPr>
            <p:cNvPr id="15" name="TextBox 14"/>
            <p:cNvSpPr txBox="1"/>
            <p:nvPr/>
          </p:nvSpPr>
          <p:spPr>
            <a:xfrm>
              <a:off x="4232265" y="1714500"/>
              <a:ext cx="107854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tuyến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chính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17" name="Group 16"/>
            <p:cNvGrpSpPr/>
            <p:nvPr/>
          </p:nvGrpSpPr>
          <p:grpSpPr>
            <a:xfrm>
              <a:off x="5410199" y="1714499"/>
              <a:ext cx="8444444" cy="933133"/>
              <a:chOff x="5410199" y="1714499"/>
              <a:chExt cx="8444444" cy="933133"/>
            </a:xfrm>
          </p:grpSpPr>
          <p:sp>
            <p:nvSpPr>
              <p:cNvPr id="20" name="AutoShape 3"/>
              <p:cNvSpPr/>
              <p:nvPr/>
            </p:nvSpPr>
            <p:spPr>
              <a:xfrm>
                <a:off x="5410199" y="2647632"/>
                <a:ext cx="8444443" cy="0"/>
              </a:xfrm>
              <a:prstGeom prst="line">
                <a:avLst/>
              </a:prstGeom>
              <a:ln w="9525" cap="rnd">
                <a:solidFill>
                  <a:srgbClr val="000000"/>
                </a:solidFill>
                <a:prstDash val="solid"/>
                <a:headEnd type="none" w="sm" len="sm"/>
                <a:tailEnd type="none" w="sm" len="sm"/>
              </a:ln>
            </p:spPr>
          </p:sp>
          <p:sp>
            <p:nvSpPr>
              <p:cNvPr id="22"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
        <p:nvSpPr>
          <p:cNvPr id="18" name="TextBox 17"/>
          <p:cNvSpPr txBox="1"/>
          <p:nvPr/>
        </p:nvSpPr>
        <p:spPr>
          <a:xfrm>
            <a:off x="1532293" y="4677882"/>
            <a:ext cx="5423481"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0292205" y="5143500"/>
            <a:ext cx="6096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Quốc</a:t>
            </a:r>
            <a:endParaRPr lang="vi-VN" sz="4400" dirty="0">
              <a:latin typeface="Times New Roman" panose="02020603050405020304" pitchFamily="18" charset="0"/>
              <a:cs typeface="Times New Roman" panose="02020603050405020304" pitchFamily="18" charset="0"/>
            </a:endParaRPr>
          </a:p>
        </p:txBody>
      </p:sp>
      <p:pic>
        <p:nvPicPr>
          <p:cNvPr id="21"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pic>
        <p:nvPicPr>
          <p:cNvPr id="23"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4574864" flipH="1">
            <a:off x="14339350" y="3635472"/>
            <a:ext cx="1676914" cy="892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1">
            <a:alphaModFix amt="62000"/>
          </a:blip>
          <a:srcRect l="-12669" t="24952" r="-33578" b="26510"/>
          <a:stretch>
            <a:fillRect/>
          </a:stretch>
        </p:blipFill>
        <p:spPr>
          <a:xfrm>
            <a:off x="838200" y="-114300"/>
            <a:ext cx="18288000" cy="10287000"/>
          </a:xfrm>
          <a:prstGeom prst="rect">
            <a:avLst/>
          </a:prstGeom>
        </p:spPr>
      </p:pic>
      <p:sp>
        <p:nvSpPr>
          <p:cNvPr id="18" name="TextBox 17"/>
          <p:cNvSpPr txBox="1"/>
          <p:nvPr/>
        </p:nvSpPr>
        <p:spPr>
          <a:xfrm>
            <a:off x="1358319" y="371699"/>
            <a:ext cx="14630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6793079" y="1631199"/>
            <a:ext cx="5017921" cy="3283702"/>
            <a:chOff x="618546" y="2072098"/>
            <a:chExt cx="4648200" cy="3886200"/>
          </a:xfrm>
        </p:grpSpPr>
        <p:sp>
          <p:nvSpPr>
            <p:cNvPr id="21"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2"/>
              <a:stretch>
                <a:fillRect/>
              </a:stretch>
            </a:blipFill>
          </p:spPr>
        </p:sp>
        <p:sp>
          <p:nvSpPr>
            <p:cNvPr id="23" name="TextBox 22"/>
            <p:cNvSpPr txBox="1"/>
            <p:nvPr/>
          </p:nvSpPr>
          <p:spPr>
            <a:xfrm>
              <a:off x="764096" y="2171698"/>
              <a:ext cx="4356681" cy="161427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tan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300573" y="1631199"/>
            <a:ext cx="5345402" cy="3283702"/>
            <a:chOff x="306471" y="2072098"/>
            <a:chExt cx="5256131" cy="2233202"/>
          </a:xfrm>
        </p:grpSpPr>
        <p:sp>
          <p:nvSpPr>
            <p:cNvPr id="2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2"/>
              <a:stretch>
                <a:fillRect/>
              </a:stretch>
            </a:blipFill>
          </p:spPr>
        </p:sp>
        <p:sp>
          <p:nvSpPr>
            <p:cNvPr id="26" name="TextBox 25"/>
            <p:cNvSpPr txBox="1"/>
            <p:nvPr/>
          </p:nvSpPr>
          <p:spPr>
            <a:xfrm>
              <a:off x="675485" y="2171700"/>
              <a:ext cx="4734716" cy="181494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958104" y="1709317"/>
            <a:ext cx="4948895" cy="319954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2"/>
              <a:stretch>
                <a:fillRect/>
              </a:stretch>
            </a:blipFill>
          </p:spPr>
        </p:sp>
        <p:sp>
          <p:nvSpPr>
            <p:cNvPr id="37" name="TextBox 36"/>
            <p:cNvSpPr txBox="1"/>
            <p:nvPr/>
          </p:nvSpPr>
          <p:spPr>
            <a:xfrm>
              <a:off x="1053519" y="2171700"/>
              <a:ext cx="4356681" cy="211603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endParaRPr lang="vi-VN" sz="4400" dirty="0">
                <a:solidFill>
                  <a:srgbClr val="FF0000"/>
                </a:solidFill>
                <a:latin typeface="Times New Roman" panose="02020603050405020304" pitchFamily="18" charset="0"/>
                <a:cs typeface="Times New Roman" panose="02020603050405020304" pitchFamily="18" charset="0"/>
              </a:endParaRPr>
            </a:p>
          </p:txBody>
        </p:sp>
      </p:grpSp>
      <p:cxnSp>
        <p:nvCxnSpPr>
          <p:cNvPr id="38" name="Straight Connector 37"/>
          <p:cNvCxnSpPr/>
          <p:nvPr/>
        </p:nvCxnSpPr>
        <p:spPr>
          <a:xfrm>
            <a:off x="5504926"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11658600" y="3040380"/>
            <a:ext cx="1276874"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00574" y="6686084"/>
            <a:ext cx="5345402"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tàn</a:t>
            </a:r>
            <a:endParaRPr lang="vi-VN" sz="4400" dirty="0">
              <a:latin typeface="Times New Roman" panose="02020603050405020304" pitchFamily="18" charset="0"/>
              <a:cs typeface="Times New Roman" panose="02020603050405020304" pitchFamily="18" charset="0"/>
            </a:endParaRPr>
          </a:p>
        </p:txBody>
      </p:sp>
      <p:pic>
        <p:nvPicPr>
          <p:cNvPr id="41"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1860506" y="5293916"/>
            <a:ext cx="1676914" cy="892061"/>
          </a:xfrm>
          <a:prstGeom prst="rect">
            <a:avLst/>
          </a:prstGeom>
        </p:spPr>
      </p:pic>
      <p:sp>
        <p:nvSpPr>
          <p:cNvPr id="42" name="TextBox 41"/>
          <p:cNvSpPr txBox="1"/>
          <p:nvPr/>
        </p:nvSpPr>
        <p:spPr>
          <a:xfrm>
            <a:off x="6400800" y="6711769"/>
            <a:ext cx="5549298" cy="3400931"/>
          </a:xfrm>
          <a:prstGeom prst="rect">
            <a:avLst/>
          </a:prstGeom>
          <a:noFill/>
        </p:spPr>
        <p:txBody>
          <a:bodyPr wrap="square" rtlCol="0">
            <a:spAutoFit/>
          </a:bodyPr>
          <a:lstStyle/>
          <a:p>
            <a:pPr algn="just"/>
            <a:r>
              <a:rPr lang="en-US" sz="43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áo</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vải</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mưu</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Sơn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300" dirty="0">
                <a:latin typeface="Times New Roman" panose="02020603050405020304" pitchFamily="18" charset="0"/>
                <a:cs typeface="Times New Roman" panose="02020603050405020304" pitchFamily="18" charset="0"/>
                <a:sym typeface="Wingdings" panose="05000000000000000000" pitchFamily="2" charset="2"/>
              </a:rPr>
              <a:t> tan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lược</a:t>
            </a:r>
            <a:endParaRPr lang="vi-VN" sz="4300" dirty="0">
              <a:latin typeface="Times New Roman" panose="02020603050405020304" pitchFamily="18" charset="0"/>
              <a:cs typeface="Times New Roman" panose="02020603050405020304" pitchFamily="18" charset="0"/>
            </a:endParaRPr>
          </a:p>
        </p:txBody>
      </p:sp>
      <p:pic>
        <p:nvPicPr>
          <p:cNvPr id="43"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8240828" y="5319601"/>
            <a:ext cx="1676914" cy="892061"/>
          </a:xfrm>
          <a:prstGeom prst="rect">
            <a:avLst/>
          </a:prstGeom>
        </p:spPr>
      </p:pic>
      <p:sp>
        <p:nvSpPr>
          <p:cNvPr id="44" name="TextBox 43"/>
          <p:cNvSpPr txBox="1"/>
          <p:nvPr/>
        </p:nvSpPr>
        <p:spPr>
          <a:xfrm>
            <a:off x="12727680" y="6669249"/>
            <a:ext cx="5345402"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vinh</a:t>
            </a:r>
            <a:endParaRPr lang="vi-VN" sz="4400" dirty="0">
              <a:latin typeface="Times New Roman" panose="02020603050405020304" pitchFamily="18" charset="0"/>
              <a:cs typeface="Times New Roman" panose="02020603050405020304" pitchFamily="18" charset="0"/>
            </a:endParaRPr>
          </a:p>
        </p:txBody>
      </p:sp>
      <p:pic>
        <p:nvPicPr>
          <p:cNvPr id="45"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14287612" y="5277081"/>
            <a:ext cx="1676914" cy="892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arn(inVertical)">
                                      <p:cBhvr>
                                        <p:cTn id="49" dur="500"/>
                                        <p:tgtEl>
                                          <p:spTgt spid="4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P spid="42"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4"/>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3. </a:t>
            </a:r>
            <a:endParaRPr lang="en-US" sz="9600" dirty="0">
              <a:latin typeface="#9Slide05 IcielSanelma" pitchFamily="2" charset="0"/>
              <a:cs typeface="Times New Roman" panose="02020603050405020304" pitchFamily="18" charset="0"/>
            </a:endParaRPr>
          </a:p>
          <a:p>
            <a:pPr algn="ctr"/>
            <a:r>
              <a:rPr lang="en-US" sz="9600" dirty="0" err="1">
                <a:latin typeface="#9Slide05 IcielSanelma" pitchFamily="2" charset="0"/>
                <a:cs typeface="Times New Roman" panose="02020603050405020304" pitchFamily="18" charset="0"/>
              </a:rPr>
              <a:t>Nhân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vật</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5"/>
          <a:srcRect/>
          <a:stretch>
            <a:fillRect/>
          </a:stretch>
        </p:blipFill>
        <p:spPr>
          <a:xfrm rot="20310572">
            <a:off x="9716586" y="7883160"/>
            <a:ext cx="10086655" cy="3976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30594" t="22503" r="-15653" b="28959"/>
          <a:stretch>
            <a:fillRect/>
          </a:stretch>
        </p:blipFill>
        <p:spPr>
          <a:xfrm>
            <a:off x="0" y="-32657"/>
            <a:ext cx="18288000" cy="10287000"/>
          </a:xfrm>
          <a:prstGeom prst="rect">
            <a:avLst/>
          </a:prstGeom>
        </p:spPr>
      </p:pic>
      <p:sp>
        <p:nvSpPr>
          <p:cNvPr id="7" name="TextBox 6"/>
          <p:cNvSpPr txBox="1"/>
          <p:nvPr/>
        </p:nvSpPr>
        <p:spPr>
          <a:xfrm>
            <a:off x="7746255" y="1485900"/>
            <a:ext cx="10363200" cy="1569660"/>
          </a:xfrm>
          <a:prstGeom prst="rect">
            <a:avLst/>
          </a:prstGeom>
          <a:noFill/>
        </p:spPr>
        <p:txBody>
          <a:bodyPr wrap="square" rtlCol="0">
            <a:spAutoFit/>
          </a:bodyPr>
          <a:lstStyle/>
          <a:p>
            <a:pPr algn="ctr"/>
            <a:r>
              <a:rPr lang="en-US" sz="9600" dirty="0" err="1">
                <a:latin typeface="#9Slide05 IcielSanelma" pitchFamily="2" charset="0"/>
                <a:cs typeface="Times New Roman" panose="02020603050405020304" pitchFamily="18" charset="0"/>
              </a:rPr>
              <a:t>Hoạt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động</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nhóm</a:t>
            </a:r>
            <a:endParaRPr lang="vi-VN" sz="9600" dirty="0">
              <a:latin typeface="#9Slide05 IcielSanelma"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62000" y="114300"/>
            <a:ext cx="7155611" cy="10287000"/>
          </a:xfrm>
          <a:prstGeom prst="rect">
            <a:avLst/>
          </a:prstGeom>
        </p:spPr>
      </p:pic>
      <p:sp>
        <p:nvSpPr>
          <p:cNvPr id="5" name="Rectangle 4"/>
          <p:cNvSpPr/>
          <p:nvPr/>
        </p:nvSpPr>
        <p:spPr>
          <a:xfrm>
            <a:off x="9372600" y="3162300"/>
            <a:ext cx="7364578" cy="5632311"/>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Quang Trung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Lê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1,3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Quang Trung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2,4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Lê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10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30594" t="22503" r="-15653" b="28959"/>
          <a:stretch>
            <a:fillRect/>
          </a:stretch>
        </p:blipFill>
        <p:spPr>
          <a:xfrm>
            <a:off x="130668" y="0"/>
            <a:ext cx="18288000" cy="10287000"/>
          </a:xfrm>
          <a:prstGeom prst="rect">
            <a:avLst/>
          </a:prstGeom>
        </p:spPr>
      </p:pic>
      <p:pic>
        <p:nvPicPr>
          <p:cNvPr id="3" name="Picture 3"/>
          <p:cNvPicPr>
            <a:picLocks noChangeAspect="1"/>
          </p:cNvPicPr>
          <p:nvPr/>
        </p:nvPicPr>
        <p:blipFill>
          <a:blip r:embed="rId2"/>
          <a:srcRect/>
          <a:stretch>
            <a:fillRect/>
          </a:stretch>
        </p:blipFill>
        <p:spPr>
          <a:xfrm rot="-5400000">
            <a:off x="12138791" y="3761124"/>
            <a:ext cx="11843177" cy="2284041"/>
          </a:xfrm>
          <a:prstGeom prst="rect">
            <a:avLst/>
          </a:prstGeom>
        </p:spPr>
      </p:pic>
      <p:graphicFrame>
        <p:nvGraphicFramePr>
          <p:cNvPr id="15" name="Table 14"/>
          <p:cNvGraphicFramePr>
            <a:graphicFrameLocks noGrp="1"/>
          </p:cNvGraphicFramePr>
          <p:nvPr/>
        </p:nvGraphicFramePr>
        <p:xfrm>
          <a:off x="522534" y="190500"/>
          <a:ext cx="16981734" cy="9448800"/>
        </p:xfrm>
        <a:graphic>
          <a:graphicData uri="http://schemas.openxmlformats.org/drawingml/2006/table">
            <a:tbl>
              <a:tblPr firstRow="1" bandRow="1">
                <a:tableStyleId>{5940675A-B579-460E-94D1-54222C63F5DA}</a:tableStyleId>
              </a:tblPr>
              <a:tblGrid>
                <a:gridCol w="8490867"/>
                <a:gridCol w="8490867"/>
              </a:tblGrid>
              <a:tr h="925439">
                <a:tc>
                  <a:txBody>
                    <a:bodyPr/>
                    <a:lstStyle/>
                    <a:p>
                      <a:pPr algn="ct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Trung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tc>
                  <a:txBody>
                    <a:bodyPr/>
                    <a:lstStyle/>
                    <a:p>
                      <a:pPr algn="ctr"/>
                      <a:r>
                        <a:rPr lang="en-US" sz="4400" b="1" dirty="0" err="1">
                          <a:latin typeface="Times New Roman" panose="02020603050405020304" pitchFamily="18" charset="0"/>
                          <a:cs typeface="Times New Roman" panose="02020603050405020304" pitchFamily="18" charset="0"/>
                        </a:rPr>
                        <a:t>Lê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tr>
              <a:tr h="8523361">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
        <p:nvSpPr>
          <p:cNvPr id="18" name="Rectangle 17"/>
          <p:cNvSpPr/>
          <p:nvPr/>
        </p:nvSpPr>
        <p:spPr>
          <a:xfrm>
            <a:off x="892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duyệt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Rectangle 18"/>
          <p:cNvSpPr/>
          <p:nvPr/>
        </p:nvSpPr>
        <p:spPr>
          <a:xfrm>
            <a:off x="9274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hèn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Chịu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đựng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chỗ</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quở</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30594" t="22503" r="-15653" b="28959"/>
          <a:stretch>
            <a:fillRect/>
          </a:stretch>
        </p:blipFill>
        <p:spPr>
          <a:xfrm>
            <a:off x="130668" y="0"/>
            <a:ext cx="18288000" cy="10287000"/>
          </a:xfrm>
          <a:prstGeom prst="rect">
            <a:avLst/>
          </a:prstGeom>
        </p:spPr>
      </p:pic>
      <p:pic>
        <p:nvPicPr>
          <p:cNvPr id="3" name="Picture 3"/>
          <p:cNvPicPr>
            <a:picLocks noChangeAspect="1"/>
          </p:cNvPicPr>
          <p:nvPr/>
        </p:nvPicPr>
        <p:blipFill>
          <a:blip r:embed="rId2"/>
          <a:srcRect/>
          <a:stretch>
            <a:fillRect/>
          </a:stretch>
        </p:blipFill>
        <p:spPr>
          <a:xfrm rot="-5400000">
            <a:off x="12138791" y="3761124"/>
            <a:ext cx="11843177" cy="2284041"/>
          </a:xfrm>
          <a:prstGeom prst="rect">
            <a:avLst/>
          </a:prstGeom>
        </p:spPr>
      </p:pic>
      <p:graphicFrame>
        <p:nvGraphicFramePr>
          <p:cNvPr id="15" name="Table 14"/>
          <p:cNvGraphicFramePr>
            <a:graphicFrameLocks noGrp="1"/>
          </p:cNvGraphicFramePr>
          <p:nvPr/>
        </p:nvGraphicFramePr>
        <p:xfrm>
          <a:off x="522534" y="190500"/>
          <a:ext cx="16981734" cy="9448800"/>
        </p:xfrm>
        <a:graphic>
          <a:graphicData uri="http://schemas.openxmlformats.org/drawingml/2006/table">
            <a:tbl>
              <a:tblPr firstRow="1" bandRow="1">
                <a:tableStyleId>{5940675A-B579-460E-94D1-54222C63F5DA}</a:tableStyleId>
              </a:tblPr>
              <a:tblGrid>
                <a:gridCol w="8490867"/>
                <a:gridCol w="8490867"/>
              </a:tblGrid>
              <a:tr h="925439">
                <a:tc>
                  <a:txBody>
                    <a:bodyPr/>
                    <a:lstStyle/>
                    <a:p>
                      <a:pPr algn="ct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Trung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tc>
                  <a:txBody>
                    <a:bodyPr/>
                    <a:lstStyle/>
                    <a:p>
                      <a:pPr algn="ctr"/>
                      <a:r>
                        <a:rPr lang="en-US" sz="4400" b="1" dirty="0" err="1">
                          <a:latin typeface="Times New Roman" panose="02020603050405020304" pitchFamily="18" charset="0"/>
                          <a:cs typeface="Times New Roman" panose="02020603050405020304" pitchFamily="18" charset="0"/>
                        </a:rPr>
                        <a:t>Lê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tr>
              <a:tr h="8523361">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
        <p:nvSpPr>
          <p:cNvPr id="18" name="Rectangle 17"/>
          <p:cNvSpPr/>
          <p:nvPr/>
        </p:nvSpPr>
        <p:spPr>
          <a:xfrm>
            <a:off x="892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suốt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tầm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rộng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Nguyễn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Thiếp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nắm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Mở</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tiệc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khao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khích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Rectangle 18"/>
          <p:cNvSpPr/>
          <p:nvPr/>
        </p:nvSpPr>
        <p:spPr>
          <a:xfrm>
            <a:off x="9274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sợ</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chết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Lê</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Chiêu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vội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vã</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Đuổi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kịp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còn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nhau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than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thở</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oán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chảy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30594" t="22503" r="-15653" b="28959"/>
          <a:stretch>
            <a:fillRect/>
          </a:stretch>
        </p:blipFill>
        <p:spPr>
          <a:xfrm>
            <a:off x="130668" y="0"/>
            <a:ext cx="18288000" cy="10287000"/>
          </a:xfrm>
          <a:prstGeom prst="rect">
            <a:avLst/>
          </a:prstGeom>
        </p:spPr>
      </p:pic>
      <p:pic>
        <p:nvPicPr>
          <p:cNvPr id="3" name="Picture 3"/>
          <p:cNvPicPr>
            <a:picLocks noChangeAspect="1"/>
          </p:cNvPicPr>
          <p:nvPr/>
        </p:nvPicPr>
        <p:blipFill>
          <a:blip r:embed="rId2"/>
          <a:srcRect/>
          <a:stretch>
            <a:fillRect/>
          </a:stretch>
        </p:blipFill>
        <p:spPr>
          <a:xfrm rot="-5400000">
            <a:off x="12138791" y="3761124"/>
            <a:ext cx="11843177" cy="2284041"/>
          </a:xfrm>
          <a:prstGeom prst="rect">
            <a:avLst/>
          </a:prstGeom>
        </p:spPr>
      </p:pic>
      <p:graphicFrame>
        <p:nvGraphicFramePr>
          <p:cNvPr id="15" name="Table 14"/>
          <p:cNvGraphicFramePr>
            <a:graphicFrameLocks noGrp="1"/>
          </p:cNvGraphicFramePr>
          <p:nvPr/>
        </p:nvGraphicFramePr>
        <p:xfrm>
          <a:off x="522534" y="190500"/>
          <a:ext cx="16981734" cy="9448800"/>
        </p:xfrm>
        <a:graphic>
          <a:graphicData uri="http://schemas.openxmlformats.org/drawingml/2006/table">
            <a:tbl>
              <a:tblPr firstRow="1" bandRow="1">
                <a:tableStyleId>{5940675A-B579-460E-94D1-54222C63F5DA}</a:tableStyleId>
              </a:tblPr>
              <a:tblGrid>
                <a:gridCol w="8490867"/>
                <a:gridCol w="8490867"/>
              </a:tblGrid>
              <a:tr h="925439">
                <a:tc>
                  <a:txBody>
                    <a:bodyPr/>
                    <a:lstStyle/>
                    <a:p>
                      <a:pPr algn="ct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Quang</a:t>
                      </a:r>
                      <a:r>
                        <a:rPr lang="en-US" sz="4400" b="1" baseline="0" dirty="0">
                          <a:latin typeface="Times New Roman" panose="02020603050405020304" pitchFamily="18" charset="0"/>
                          <a:cs typeface="Times New Roman" panose="02020603050405020304" pitchFamily="18" charset="0"/>
                        </a:rPr>
                        <a:t> Trung</a:t>
                      </a:r>
                      <a:endParaRPr lang="en-US" sz="4400" b="1" dirty="0">
                        <a:latin typeface="Times New Roman" panose="02020603050405020304" pitchFamily="18" charset="0"/>
                        <a:cs typeface="Times New Roman" panose="02020603050405020304" pitchFamily="18" charset="0"/>
                      </a:endParaRPr>
                    </a:p>
                  </a:txBody>
                  <a:tcPr>
                    <a:solidFill>
                      <a:srgbClr val="CAA882"/>
                    </a:solidFill>
                  </a:tcPr>
                </a:tc>
                <a:tc>
                  <a:txBody>
                    <a:bodyPr/>
                    <a:lstStyle/>
                    <a:p>
                      <a:pPr algn="ctr"/>
                      <a:r>
                        <a:rPr lang="en-US" sz="4400" b="1" dirty="0" err="1">
                          <a:latin typeface="Times New Roman" panose="02020603050405020304" pitchFamily="18" charset="0"/>
                          <a:cs typeface="Times New Roman" panose="02020603050405020304" pitchFamily="18" charset="0"/>
                        </a:rPr>
                        <a:t>Lê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endParaRPr lang="en-US" sz="4400" b="1" dirty="0">
                        <a:latin typeface="Times New Roman" panose="02020603050405020304" pitchFamily="18" charset="0"/>
                        <a:cs typeface="Times New Roman" panose="02020603050405020304" pitchFamily="18" charset="0"/>
                      </a:endParaRPr>
                    </a:p>
                  </a:txBody>
                  <a:tcPr>
                    <a:solidFill>
                      <a:srgbClr val="CAA882"/>
                    </a:solidFill>
                  </a:tcPr>
                </a:tc>
              </a:tr>
              <a:tr h="8523361">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
        <p:nvSpPr>
          <p:cNvPr id="18" name="Rectangle 17"/>
          <p:cNvSpPr/>
          <p:nvPr/>
        </p:nvSpPr>
        <p:spPr>
          <a:xfrm>
            <a:off x="892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mưu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Chớp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Bắt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do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trận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tạo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nhuần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nhuyễn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972314"/>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972314"/>
            <a:ext cx="1676095" cy="1676095"/>
          </a:xfrm>
          <a:prstGeom prst="rect">
            <a:avLst/>
          </a:prstGeom>
        </p:spPr>
      </p:pic>
      <p:sp>
        <p:nvSpPr>
          <p:cNvPr id="14" name="Rectangle 13"/>
          <p:cNvSpPr/>
          <p:nvPr/>
        </p:nvSpPr>
        <p:spPr>
          <a:xfrm>
            <a:off x="1980895" y="4959608"/>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d</a:t>
            </a:r>
            <a:r>
              <a:rPr lang="en-US" sz="4400" dirty="0">
                <a:latin typeface="+mj-lt"/>
                <a:cs typeface="Times New Roman" panose="02020603050405020304" pitchFamily="18" charset="0"/>
              </a:rPr>
              <a:t>â</a:t>
            </a:r>
            <a:r>
              <a:rPr lang="vi-VN" sz="4400" dirty="0">
                <a:latin typeface="+mj-lt"/>
              </a:rPr>
              <a:t>n tộc, xông pha trận mạc làm nức lòng quân sĩ, tạo ni</a:t>
            </a:r>
            <a:r>
              <a:rPr lang="en-US" sz="4400" dirty="0">
                <a:latin typeface="+mj-lt"/>
                <a:cs typeface="Times New Roman" panose="02020603050405020304" pitchFamily="18" charset="0"/>
              </a:rPr>
              <a:t>ề</a:t>
            </a:r>
            <a:r>
              <a:rPr lang="vi-VN" sz="4400" dirty="0">
                <a:latin typeface="+mj-lt"/>
              </a:rPr>
              <a:t>m tin quyết chiến, quyết thắng. Ngược lại, Lê Chiêu Thống hiện ra là kẻ hèn nhát, v</a:t>
            </a:r>
            <a:r>
              <a:rPr lang="en-US" sz="4400" dirty="0">
                <a:latin typeface="Times New Roman" panose="02020603050405020304" pitchFamily="18" charset="0"/>
                <a:cs typeface="Times New Roman" panose="02020603050405020304" pitchFamily="18" charset="0"/>
              </a:rPr>
              <a:t>ì</a:t>
            </a:r>
            <a:r>
              <a:rPr lang="vi-VN" sz="4400" dirty="0">
                <a:latin typeface="+mj-lt"/>
              </a:rPr>
              <a:t>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28063" flipH="1">
            <a:off x="-1374717" y="8516790"/>
            <a:ext cx="3001045" cy="2529807"/>
          </a:xfrm>
          <a:prstGeom prst="rect">
            <a:avLst/>
          </a:prstGeom>
        </p:spPr>
      </p:pic>
      <p:sp>
        <p:nvSpPr>
          <p:cNvPr id="7" name="Rectangle 6"/>
          <p:cNvSpPr/>
          <p:nvPr/>
        </p:nvSpPr>
        <p:spPr>
          <a:xfrm>
            <a:off x="1409547" y="585458"/>
            <a:ext cx="15468905" cy="1200329"/>
          </a:xfrm>
          <a:prstGeom prst="rect">
            <a:avLst/>
          </a:prstGeom>
        </p:spPr>
        <p:txBody>
          <a:bodyPr wrap="square">
            <a:spAutoFit/>
          </a:bodyPr>
          <a:lstStyle/>
          <a:p>
            <a:pPr algn="ctr"/>
            <a:r>
              <a:rPr lang="en-US" sz="7200" b="1" dirty="0">
                <a:solidFill>
                  <a:srgbClr val="B6452E"/>
                </a:solidFill>
                <a:latin typeface="#9Slide04 Manuale" panose="02040504050405060204" pitchFamily="18" charset="0"/>
                <a:ea typeface="Microsoft Sans Serif" panose="020B0604020202020204" pitchFamily="34" charset="0"/>
              </a:rPr>
              <a:t>CẶP ĐÔI CHIA SẺ</a:t>
            </a:r>
            <a:endParaRPr lang="en-US" sz="7200" b="1" dirty="0">
              <a:solidFill>
                <a:srgbClr val="B6452E"/>
              </a:solidFill>
              <a:latin typeface="#9Slide04 Manuale" panose="0204050405040506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12669" t="24952" r="-33578" b="26510"/>
          <a:stretch>
            <a:fillRect/>
          </a:stretch>
        </p:blipFill>
        <p:spPr>
          <a:xfrm>
            <a:off x="0" y="0"/>
            <a:ext cx="18288000" cy="10287000"/>
          </a:xfrm>
          <a:prstGeom prst="rect">
            <a:avLst/>
          </a:prstGeom>
        </p:spPr>
      </p:pic>
      <p:sp>
        <p:nvSpPr>
          <p:cNvPr id="14" name="Rectangle 13"/>
          <p:cNvSpPr/>
          <p:nvPr/>
        </p:nvSpPr>
        <p:spPr>
          <a:xfrm>
            <a:off x="1959124" y="5047083"/>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đ</a:t>
            </a:r>
            <a:r>
              <a:rPr lang="en-US" sz="4400" dirty="0">
                <a:latin typeface="Times New Roman" panose="02020603050405020304" pitchFamily="18" charset="0"/>
                <a:cs typeface="Times New Roman" panose="02020603050405020304" pitchFamily="18" charset="0"/>
              </a:rPr>
              <a:t>ề</a:t>
            </a:r>
            <a:r>
              <a:rPr lang="vi-VN" sz="4400" dirty="0">
                <a:latin typeface="+mj-lt"/>
              </a:rPr>
              <a:t> 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28063" flipH="1">
            <a:off x="-1374717" y="8516790"/>
            <a:ext cx="3001045" cy="2529807"/>
          </a:xfrm>
          <a:prstGeom prst="rect">
            <a:avLst/>
          </a:prstGeom>
        </p:spPr>
      </p:pic>
      <p:sp>
        <p:nvSpPr>
          <p:cNvPr id="3" name="Rectangle 2"/>
          <p:cNvSpPr/>
          <p:nvPr/>
        </p:nvSpPr>
        <p:spPr>
          <a:xfrm>
            <a:off x="2285695" y="1972314"/>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972314"/>
            <a:ext cx="1676095" cy="1676095"/>
          </a:xfrm>
          <a:prstGeom prst="rect">
            <a:avLst/>
          </a:prstGeom>
        </p:spPr>
      </p:pic>
      <p:sp>
        <p:nvSpPr>
          <p:cNvPr id="5" name="Rectangle 4"/>
          <p:cNvSpPr/>
          <p:nvPr/>
        </p:nvSpPr>
        <p:spPr>
          <a:xfrm>
            <a:off x="1409547" y="585458"/>
            <a:ext cx="15468905" cy="1200329"/>
          </a:xfrm>
          <a:prstGeom prst="rect">
            <a:avLst/>
          </a:prstGeom>
        </p:spPr>
        <p:txBody>
          <a:bodyPr wrap="square">
            <a:spAutoFit/>
          </a:bodyPr>
          <a:lstStyle/>
          <a:p>
            <a:pPr algn="ctr"/>
            <a:r>
              <a:rPr lang="en-US" sz="7200" b="1" dirty="0">
                <a:solidFill>
                  <a:srgbClr val="B6452E"/>
                </a:solidFill>
                <a:latin typeface="#9Slide04 Manuale" panose="02040504050405060204" pitchFamily="18" charset="0"/>
                <a:ea typeface="Microsoft Sans Serif" panose="020B0604020202020204" pitchFamily="34" charset="0"/>
              </a:rPr>
              <a:t>CẶP ĐÔI CHIA SẺ</a:t>
            </a:r>
            <a:endParaRPr lang="en-US" sz="7200" b="1" dirty="0">
              <a:solidFill>
                <a:srgbClr val="B6452E"/>
              </a:solidFill>
              <a:latin typeface="#9Slide04 Manuale" panose="0204050405040506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1">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3429000" y="0"/>
            <a:ext cx="12339373" cy="3694496"/>
          </a:xfrm>
          <a:prstGeom prst="rect">
            <a:avLst/>
          </a:prstGeom>
        </p:spPr>
      </p:pic>
      <p:pic>
        <p:nvPicPr>
          <p:cNvPr id="6"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4"/>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6"/>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7"/>
              <a:stretch>
                <a:fillRect/>
              </a:stretch>
            </a:blipFill>
          </p:spPr>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7"/>
              <a:stretch>
                <a:fillRect/>
              </a:stretch>
            </a:blipFill>
          </p:spPr>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7"/>
              <a:stretch>
                <a:fillRect/>
              </a:stretch>
            </a:blipFill>
          </p:spPr>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7"/>
              <a:stretch>
                <a:fillRect/>
              </a:stretch>
            </a:blipFill>
          </p:spPr>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Mậu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7"/>
              <a:stretch>
                <a:fillRect/>
              </a:stretch>
            </a:blipFill>
          </p:spPr>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7"/>
              <a:stretch>
                <a:fillRect/>
              </a:stretch>
            </a:blipFill>
          </p:spPr>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3"/>
          <a:srcRect/>
          <a:stretch>
            <a:fillRect/>
          </a:stretch>
        </p:blipFill>
        <p:spPr>
          <a:xfrm rot="1076416">
            <a:off x="12357074" y="-624303"/>
            <a:ext cx="9804451" cy="2598180"/>
          </a:xfrm>
          <a:prstGeom prst="rect">
            <a:avLst/>
          </a:prstGeom>
        </p:spPr>
      </p:pic>
      <p:sp>
        <p:nvSpPr>
          <p:cNvPr id="6" name="TextBox 5"/>
          <p:cNvSpPr txBox="1"/>
          <p:nvPr/>
        </p:nvSpPr>
        <p:spPr>
          <a:xfrm>
            <a:off x="4930428" y="2356890"/>
            <a:ext cx="14240998" cy="2800767"/>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4.</a:t>
            </a:r>
            <a:endParaRPr lang="en-US" sz="8800" dirty="0">
              <a:latin typeface="#9Slide05 IcielSanelma" pitchFamily="2" charset="0"/>
              <a:cs typeface="Times New Roman" panose="02020603050405020304" pitchFamily="18" charset="0"/>
            </a:endParaRPr>
          </a:p>
          <a:p>
            <a:pPr algn="ctr"/>
            <a:r>
              <a:rPr lang="en-US" sz="8800" dirty="0" err="1">
                <a:latin typeface="#9Slide05 IcielSanelma" pitchFamily="2" charset="0"/>
                <a:cs typeface="Times New Roman" panose="02020603050405020304" pitchFamily="18" charset="0"/>
              </a:rPr>
              <a:t>Thông</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điệp</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của</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văn</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bản</a:t>
            </a:r>
            <a:endParaRPr lang="vi-VN" sz="88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4"/>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5"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7">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alphaModFix amt="62000"/>
          </a:blip>
          <a:srcRect l="-30594" t="22503" r="-15653" b="28959"/>
          <a:stretch>
            <a:fillRect/>
          </a:stretch>
        </p:blipFill>
        <p:spPr>
          <a:xfrm>
            <a:off x="0" y="0"/>
            <a:ext cx="18288000" cy="10287000"/>
          </a:xfrm>
          <a:prstGeom prst="rect">
            <a:avLst/>
          </a:prstGeom>
        </p:spPr>
      </p:pic>
      <p:sp>
        <p:nvSpPr>
          <p:cNvPr id="2" name="Rectangle 1"/>
          <p:cNvSpPr/>
          <p:nvPr/>
        </p:nvSpPr>
        <p:spPr>
          <a:xfrm>
            <a:off x="4149496" y="637936"/>
            <a:ext cx="12843104"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do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R="0" lvl="0" algn="l" defTabSz="914400" rtl="0" eaLnBrk="1" fontAlgn="auto" latinLnBrk="0" hangingPunct="1">
              <a:lnSpc>
                <a:spcPct val="150000"/>
              </a:lnSpc>
              <a:spcBef>
                <a:spcPts val="0"/>
              </a:spcBef>
              <a:spcAft>
                <a:spcPts val="0"/>
              </a:spcAft>
              <a:buClrTx/>
              <a:buSzTx/>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Tự</a:t>
            </a: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tộc</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R="0" lvl="0" algn="l" defTabSz="914400" rtl="0" eaLnBrk="1" fontAlgn="auto" latinLnBrk="0" hangingPunct="1">
              <a:lnSpc>
                <a:spcPct val="150000"/>
              </a:lnSpc>
              <a:spcBef>
                <a:spcPts val="0"/>
              </a:spcBef>
              <a:spcAft>
                <a:spcPts val="0"/>
              </a:spcAft>
              <a:buClrTx/>
              <a:buSzTx/>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lùi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thù</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934200" y="0"/>
            <a:ext cx="13716000" cy="10287000"/>
          </a:xfrm>
          <a:prstGeom prst="rect">
            <a:avLst/>
          </a:prstGeom>
        </p:spPr>
      </p:pic>
      <p:pic>
        <p:nvPicPr>
          <p:cNvPr id="12" name="Picture 3"/>
          <p:cNvPicPr>
            <a:picLocks noChangeAspect="1"/>
          </p:cNvPicPr>
          <p:nvPr/>
        </p:nvPicPr>
        <p:blipFill>
          <a:blip r:embed="rId2"/>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3"/>
          <a:stretch>
            <a:fillRect/>
          </a:stretch>
        </p:blipFill>
        <p:spPr>
          <a:xfrm>
            <a:off x="-1243956" y="2171700"/>
            <a:ext cx="11479763" cy="4444369"/>
          </a:xfrm>
          <a:prstGeom prst="rect">
            <a:avLst/>
          </a:prstGeom>
        </p:spPr>
      </p:pic>
    </p:spTree>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62484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2"/>
            <a:stretch>
              <a:fillRect/>
            </a:stretch>
          </a:blipFill>
        </p:spPr>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371600" y="2188535"/>
            <a:ext cx="6280484" cy="3477875"/>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endParaRPr lang="en-US"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2"/>
            <a:stretch>
              <a:fillRect/>
            </a:stretch>
          </a:blipFill>
        </p:spPr>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bại</a:t>
            </a:r>
            <a:r>
              <a:rPr lang="en-US" sz="4400" dirty="0">
                <a:latin typeface="Times New Roman" panose="02020603050405020304" pitchFamily="18" charset="0"/>
                <a:cs typeface="Times New Roman" panose="02020603050405020304" pitchFamily="18" charset="0"/>
              </a:rPr>
              <a:t> ê </a:t>
            </a:r>
            <a:r>
              <a:rPr lang="en-US" sz="4400" dirty="0" err="1">
                <a:latin typeface="Times New Roman" panose="02020603050405020304" pitchFamily="18" charset="0"/>
                <a:cs typeface="Times New Roman" panose="02020603050405020304" pitchFamily="18" charset="0"/>
              </a:rPr>
              <a:t>chề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vinh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62000"/>
          </a:blip>
          <a:srcRect l="-12669" t="24952" r="-33578" b="26510"/>
          <a:stretch>
            <a:fillRect/>
          </a:stretch>
        </p:blipFill>
        <p:spPr>
          <a:xfrm>
            <a:off x="1371600" y="0"/>
            <a:ext cx="18288000" cy="10287000"/>
          </a:xfrm>
          <a:prstGeom prst="rect">
            <a:avLst/>
          </a:prstGeom>
        </p:spPr>
      </p:pic>
      <p:sp>
        <p:nvSpPr>
          <p:cNvPr id="7" name="Rectangle 6"/>
          <p:cNvSpPr/>
          <p:nvPr/>
        </p:nvSpPr>
        <p:spPr>
          <a:xfrm>
            <a:off x="5181600" y="1003301"/>
            <a:ext cx="957312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676400" y="2489703"/>
            <a:ext cx="14859000" cy="51706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Chỉ</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ra</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điệp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4270" b="4270"/>
          <a:stretch>
            <a:fillRect/>
          </a:stretch>
        </p:blipFill>
        <p:spPr>
          <a:xfrm>
            <a:off x="0" y="0"/>
            <a:ext cx="18288000" cy="10287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4916" y="43650"/>
            <a:ext cx="12138779" cy="6636085"/>
          </a:xfrm>
          <a:prstGeom prst="rect">
            <a:avLst/>
          </a:prstGeom>
        </p:spPr>
      </p:pic>
      <p:grpSp>
        <p:nvGrpSpPr>
          <p:cNvPr id="11" name="Group 10"/>
          <p:cNvGrpSpPr/>
          <p:nvPr/>
        </p:nvGrpSpPr>
        <p:grpSpPr>
          <a:xfrm>
            <a:off x="720132" y="1"/>
            <a:ext cx="17373600" cy="10287000"/>
            <a:chOff x="720132" y="1"/>
            <a:chExt cx="17373600" cy="10287000"/>
          </a:xfrm>
        </p:grpSpPr>
        <p:pic>
          <p:nvPicPr>
            <p:cNvPr id="3" name="Picture 3"/>
            <p:cNvPicPr>
              <a:picLocks noChangeAspect="1"/>
            </p:cNvPicPr>
            <p:nvPr/>
          </p:nvPicPr>
          <p:blipFill>
            <a:blip r:embed="rId4"/>
            <a:srcRect t="13611" b="12645"/>
            <a:stretch>
              <a:fillRect/>
            </a:stretch>
          </p:blipFill>
          <p:spPr>
            <a:xfrm rot="5400000">
              <a:off x="3899434" y="-2519085"/>
              <a:ext cx="10287000" cy="15325171"/>
            </a:xfrm>
            <a:prstGeom prst="rect">
              <a:avLst/>
            </a:prstGeom>
          </p:spPr>
        </p:pic>
        <p:pic>
          <p:nvPicPr>
            <p:cNvPr id="6" name="Picture 6"/>
            <p:cNvPicPr>
              <a:picLocks noChangeAspect="1"/>
            </p:cNvPicPr>
            <p:nvPr/>
          </p:nvPicPr>
          <p:blipFill>
            <a:blip r:embed="rId4"/>
            <a:srcRect l="26315" r="26315"/>
            <a:stretch>
              <a:fillRect/>
            </a:stretch>
          </p:blipFill>
          <p:spPr>
            <a:xfrm rot="-5400000">
              <a:off x="7370106" y="-6358999"/>
              <a:ext cx="4073652" cy="17373600"/>
            </a:xfrm>
            <a:prstGeom prst="rect">
              <a:avLst/>
            </a:prstGeom>
          </p:spPr>
        </p:pic>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9612" y="5374381"/>
            <a:ext cx="7315200" cy="64008"/>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9612" y="6264061"/>
            <a:ext cx="7315200" cy="64008"/>
          </a:xfrm>
          <a:prstGeom prst="rect">
            <a:avLst/>
          </a:prstGeom>
        </p:spPr>
      </p:pic>
      <p:sp>
        <p:nvSpPr>
          <p:cNvPr id="7" name="TextBox 14"/>
          <p:cNvSpPr txBox="1"/>
          <p:nvPr/>
        </p:nvSpPr>
        <p:spPr>
          <a:xfrm>
            <a:off x="2774077" y="1866900"/>
            <a:ext cx="12920561" cy="923330"/>
          </a:xfrm>
          <a:prstGeom prst="rect">
            <a:avLst/>
          </a:prstGeom>
        </p:spPr>
        <p:txBody>
          <a:bodyPr wrap="square" lIns="0" tIns="0" rIns="0" bIns="0" rtlCol="0" anchor="t">
            <a:spAutoFit/>
          </a:bodyPr>
          <a:lstStyle/>
          <a:p>
            <a:pPr algn="ctr" defTabSz="609600">
              <a:defRPr/>
            </a:pPr>
            <a:r>
              <a:rPr lang="en-US" sz="6000" b="1" dirty="0" err="1">
                <a:solidFill>
                  <a:srgbClr val="2E3137"/>
                </a:solidFill>
                <a:latin typeface="#9Slide04 Rokkitt" panose="00000500000000000000" pitchFamily="2" charset="0"/>
                <a:cs typeface="Times New Roman" panose="02020603050405020304" pitchFamily="18" charset="0"/>
              </a:rPr>
              <a:t>Bài</a:t>
            </a:r>
            <a:r>
              <a:rPr lang="en-US" sz="6000" b="1" dirty="0">
                <a:solidFill>
                  <a:srgbClr val="2E3137"/>
                </a:solidFill>
                <a:latin typeface="#9Slide04 Rokkitt" panose="00000500000000000000" pitchFamily="2" charset="0"/>
                <a:cs typeface="Times New Roman" panose="02020603050405020304" pitchFamily="18" charset="0"/>
              </a:rPr>
              <a:t> 8: </a:t>
            </a:r>
            <a:r>
              <a:rPr lang="en-US" sz="6000" b="1" dirty="0" err="1">
                <a:solidFill>
                  <a:srgbClr val="2E3137"/>
                </a:solidFill>
                <a:latin typeface="#9Slide04 Rokkitt" panose="00000500000000000000" pitchFamily="2" charset="0"/>
                <a:cs typeface="Times New Roman" panose="02020603050405020304" pitchFamily="18" charset="0"/>
              </a:rPr>
              <a:t>Truyện</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lịch</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sử</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và</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tiểu</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thuyết</a:t>
            </a:r>
            <a:endParaRPr lang="en-US" sz="8000" b="1" dirty="0">
              <a:solidFill>
                <a:srgbClr val="2E3137"/>
              </a:solidFill>
              <a:latin typeface="#9Slide04 Rokkitt" panose="00000500000000000000" pitchFamily="2" charset="0"/>
              <a:cs typeface="Times New Roman" panose="02020603050405020304" pitchFamily="18" charset="0"/>
            </a:endParaRPr>
          </a:p>
        </p:txBody>
      </p:sp>
      <p:sp>
        <p:nvSpPr>
          <p:cNvPr id="9" name="TextBox 14"/>
          <p:cNvSpPr txBox="1"/>
          <p:nvPr/>
        </p:nvSpPr>
        <p:spPr>
          <a:xfrm>
            <a:off x="3673983" y="3141656"/>
            <a:ext cx="10793370" cy="738664"/>
          </a:xfrm>
          <a:prstGeom prst="rect">
            <a:avLst/>
          </a:prstGeom>
        </p:spPr>
        <p:txBody>
          <a:bodyPr wrap="square" lIns="0" tIns="0" rIns="0" bIns="0" rtlCol="0" anchor="t">
            <a:spAutoFit/>
          </a:bodyPr>
          <a:lstStyle/>
          <a:p>
            <a:pPr algn="ctr" defTabSz="609600">
              <a:defRPr/>
            </a:pPr>
            <a:r>
              <a:rPr lang="en-US" sz="4800" dirty="0">
                <a:solidFill>
                  <a:srgbClr val="2E3137"/>
                </a:solidFill>
                <a:latin typeface="#9Slide04 Podkova SemiBold" panose="00000700000000000000" pitchFamily="2" charset="0"/>
                <a:cs typeface="Times New Roman" panose="02020603050405020304" pitchFamily="18" charset="0"/>
              </a:rPr>
              <a:t>Văn </a:t>
            </a:r>
            <a:r>
              <a:rPr lang="en-US" sz="4800" dirty="0" err="1">
                <a:solidFill>
                  <a:srgbClr val="2E3137"/>
                </a:solidFill>
                <a:latin typeface="#9Slide04 Podkova SemiBold" panose="00000700000000000000" pitchFamily="2" charset="0"/>
                <a:cs typeface="Times New Roman" panose="02020603050405020304" pitchFamily="18" charset="0"/>
              </a:rPr>
              <a:t>bản</a:t>
            </a:r>
            <a:endParaRPr lang="en-US" sz="6600" dirty="0">
              <a:solidFill>
                <a:srgbClr val="2E3137"/>
              </a:solidFill>
              <a:latin typeface="#9Slide04 Podkova SemiBold" panose="00000700000000000000" pitchFamily="2" charset="0"/>
              <a:cs typeface="Times New Roman" panose="02020603050405020304" pitchFamily="18" charset="0"/>
            </a:endParaRPr>
          </a:p>
        </p:txBody>
      </p:sp>
      <p:sp>
        <p:nvSpPr>
          <p:cNvPr id="10" name="TextBox 14"/>
          <p:cNvSpPr txBox="1"/>
          <p:nvPr/>
        </p:nvSpPr>
        <p:spPr>
          <a:xfrm>
            <a:off x="3119226" y="4172193"/>
            <a:ext cx="12575412" cy="1015663"/>
          </a:xfrm>
          <a:prstGeom prst="rect">
            <a:avLst/>
          </a:prstGeom>
        </p:spPr>
        <p:txBody>
          <a:bodyPr wrap="square" lIns="0" tIns="0" rIns="0" bIns="0" rtlCol="0" anchor="t">
            <a:spAutoFit/>
          </a:bodyPr>
          <a:lstStyle/>
          <a:p>
            <a:pPr algn="ctr" defTabSz="609600">
              <a:defRPr/>
            </a:pPr>
            <a:r>
              <a:rPr lang="en-US" sz="6600" dirty="0">
                <a:solidFill>
                  <a:srgbClr val="B6452E"/>
                </a:solidFill>
                <a:latin typeface="#9Slide04 Rokkitt ExtraBold" panose="00000900000000000000" pitchFamily="2" charset="0"/>
                <a:cs typeface="Times New Roman" panose="02020603050405020304" pitchFamily="18" charset="0"/>
              </a:rPr>
              <a:t>Quang Trung </a:t>
            </a:r>
            <a:r>
              <a:rPr lang="en-US" sz="6600" dirty="0" err="1">
                <a:solidFill>
                  <a:srgbClr val="B6452E"/>
                </a:solidFill>
                <a:latin typeface="#9Slide04 Rokkitt ExtraBold" panose="00000900000000000000" pitchFamily="2" charset="0"/>
                <a:cs typeface="Times New Roman" panose="02020603050405020304" pitchFamily="18" charset="0"/>
              </a:rPr>
              <a:t>đại</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phá</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quân</a:t>
            </a:r>
            <a:r>
              <a:rPr lang="en-US" sz="6600" dirty="0">
                <a:solidFill>
                  <a:srgbClr val="B6452E"/>
                </a:solidFill>
                <a:latin typeface="#9Slide04 Rokkitt ExtraBold" panose="00000900000000000000" pitchFamily="2" charset="0"/>
                <a:cs typeface="Times New Roman" panose="02020603050405020304" pitchFamily="18" charset="0"/>
              </a:rPr>
              <a:t> Thanh</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
        <p:nvSpPr>
          <p:cNvPr id="12" name="TextBox 14"/>
          <p:cNvSpPr txBox="1"/>
          <p:nvPr/>
        </p:nvSpPr>
        <p:spPr>
          <a:xfrm>
            <a:off x="3577631" y="5500633"/>
            <a:ext cx="12138778" cy="615553"/>
          </a:xfrm>
          <a:prstGeom prst="rect">
            <a:avLst/>
          </a:prstGeom>
        </p:spPr>
        <p:txBody>
          <a:bodyPr wrap="square" lIns="0" tIns="0" rIns="0" bIns="0" rtlCol="0" anchor="t">
            <a:spAutoFit/>
          </a:bodyPr>
          <a:lstStyle/>
          <a:p>
            <a:pPr algn="ctr" defTabSz="609600">
              <a:defRPr/>
            </a:pPr>
            <a:r>
              <a:rPr lang="en-US" sz="4000" dirty="0" err="1">
                <a:solidFill>
                  <a:srgbClr val="2E3137"/>
                </a:solidFill>
                <a:latin typeface="#9Slide04 Manuale" panose="02040504050405060204" pitchFamily="18" charset="0"/>
                <a:cs typeface="Times New Roman" panose="02020603050405020304" pitchFamily="18" charset="0"/>
              </a:rPr>
              <a:t>Trích</a:t>
            </a:r>
            <a:r>
              <a:rPr lang="en-US" sz="4000" dirty="0">
                <a:solidFill>
                  <a:srgbClr val="2E3137"/>
                </a:solidFill>
                <a:latin typeface="#9Slide04 Manuale" panose="02040504050405060204" pitchFamily="18" charset="0"/>
                <a:cs typeface="Times New Roman" panose="02020603050405020304" pitchFamily="18" charset="0"/>
              </a:rPr>
              <a:t> </a:t>
            </a:r>
            <a:r>
              <a:rPr lang="en-US" sz="4000" i="1" dirty="0">
                <a:solidFill>
                  <a:srgbClr val="2E3137"/>
                </a:solidFill>
                <a:latin typeface="#9Slide04 Manuale" panose="02040504050405060204" pitchFamily="18" charset="0"/>
                <a:cs typeface="Times New Roman" panose="02020603050405020304" pitchFamily="18" charset="0"/>
              </a:rPr>
              <a:t>Hoàng Lê </a:t>
            </a:r>
            <a:r>
              <a:rPr lang="en-US" sz="4000" i="1" dirty="0" err="1">
                <a:solidFill>
                  <a:srgbClr val="2E3137"/>
                </a:solidFill>
                <a:latin typeface="#9Slide04 Manuale" panose="02040504050405060204" pitchFamily="18" charset="0"/>
                <a:cs typeface="Times New Roman" panose="02020603050405020304" pitchFamily="18" charset="0"/>
              </a:rPr>
              <a:t>nhất</a:t>
            </a:r>
            <a:r>
              <a:rPr lang="en-US" sz="4000" i="1" dirty="0">
                <a:solidFill>
                  <a:srgbClr val="2E3137"/>
                </a:solidFill>
                <a:latin typeface="#9Slide04 Manuale" panose="02040504050405060204" pitchFamily="18" charset="0"/>
                <a:cs typeface="Times New Roman" panose="02020603050405020304" pitchFamily="18" charset="0"/>
              </a:rPr>
              <a:t> </a:t>
            </a:r>
            <a:r>
              <a:rPr lang="en-US" sz="4000" i="1" dirty="0" err="1">
                <a:solidFill>
                  <a:srgbClr val="2E3137"/>
                </a:solidFill>
                <a:latin typeface="#9Slide04 Manuale" panose="02040504050405060204" pitchFamily="18" charset="0"/>
                <a:cs typeface="Times New Roman" panose="02020603050405020304" pitchFamily="18" charset="0"/>
              </a:rPr>
              <a:t>thống</a:t>
            </a:r>
            <a:r>
              <a:rPr lang="en-US" sz="4000" i="1" dirty="0">
                <a:solidFill>
                  <a:srgbClr val="2E3137"/>
                </a:solidFill>
                <a:latin typeface="#9Slide04 Manuale" panose="02040504050405060204" pitchFamily="18" charset="0"/>
                <a:cs typeface="Times New Roman" panose="02020603050405020304" pitchFamily="18" charset="0"/>
              </a:rPr>
              <a:t> </a:t>
            </a:r>
            <a:r>
              <a:rPr lang="en-US" sz="4000" i="1" dirty="0" err="1">
                <a:solidFill>
                  <a:srgbClr val="2E3137"/>
                </a:solidFill>
                <a:latin typeface="#9Slide04 Manuale" panose="02040504050405060204" pitchFamily="18" charset="0"/>
                <a:cs typeface="Times New Roman" panose="02020603050405020304" pitchFamily="18" charset="0"/>
              </a:rPr>
              <a:t>chí</a:t>
            </a:r>
            <a:r>
              <a:rPr lang="en-US" sz="4000" i="1" dirty="0">
                <a:solidFill>
                  <a:srgbClr val="2E3137"/>
                </a:solidFill>
                <a:latin typeface="#9Slide04 Manuale" panose="02040504050405060204" pitchFamily="18" charset="0"/>
                <a:cs typeface="Times New Roman" panose="02020603050405020304" pitchFamily="18" charset="0"/>
              </a:rPr>
              <a:t>, </a:t>
            </a:r>
            <a:r>
              <a:rPr lang="en-US" sz="4000" dirty="0">
                <a:solidFill>
                  <a:srgbClr val="2E3137"/>
                </a:solidFill>
                <a:latin typeface="#9Slide04 Manuale" panose="02040504050405060204" pitchFamily="18" charset="0"/>
                <a:cs typeface="Times New Roman" panose="02020603050405020304" pitchFamily="18" charset="0"/>
              </a:rPr>
              <a:t>NGÔ GIA VĂN PHÁI</a:t>
            </a:r>
            <a:endParaRPr lang="en-US" sz="5400" dirty="0">
              <a:solidFill>
                <a:srgbClr val="2E3137"/>
              </a:solidFill>
              <a:latin typeface="#9Slide04 Manuale" panose="0204050405040506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934200" y="0"/>
            <a:ext cx="13716000" cy="10287000"/>
          </a:xfrm>
          <a:prstGeom prst="rect">
            <a:avLst/>
          </a:prstGeom>
        </p:spPr>
      </p:pic>
      <p:pic>
        <p:nvPicPr>
          <p:cNvPr id="12" name="Picture 3"/>
          <p:cNvPicPr>
            <a:picLocks noChangeAspect="1"/>
          </p:cNvPicPr>
          <p:nvPr/>
        </p:nvPicPr>
        <p:blipFill>
          <a:blip r:embed="rId2"/>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8" name="TextBox 9"/>
          <p:cNvSpPr txBox="1"/>
          <p:nvPr/>
        </p:nvSpPr>
        <p:spPr>
          <a:xfrm>
            <a:off x="980455" y="4772794"/>
            <a:ext cx="10668000" cy="1107996"/>
          </a:xfrm>
          <a:prstGeom prst="rect">
            <a:avLst/>
          </a:prstGeom>
        </p:spPr>
        <p:txBody>
          <a:bodyPr wrap="square" lIns="0" tIns="0" rIns="0" bIns="0" rtlCol="0" anchor="t">
            <a:spAutoFit/>
          </a:bodyPr>
          <a:lstStyle/>
          <a:p>
            <a:pPr algn="just"/>
            <a:r>
              <a:rPr lang="en-US" sz="7200" dirty="0">
                <a:solidFill>
                  <a:srgbClr val="000000"/>
                </a:solidFill>
                <a:latin typeface="#9Slide07 IcielNabila" pitchFamily="2" charset="0"/>
                <a:cs typeface="Times New Roman" panose="02020603050405020304" pitchFamily="18" charset="0"/>
              </a:rPr>
              <a:t>I. </a:t>
            </a:r>
            <a:r>
              <a:rPr lang="en-US" sz="7200" dirty="0" err="1">
                <a:solidFill>
                  <a:srgbClr val="000000"/>
                </a:solidFill>
                <a:latin typeface="#9Slide07 IcielNabila" pitchFamily="2" charset="0"/>
                <a:cs typeface="Times New Roman" panose="02020603050405020304" pitchFamily="18" charset="0"/>
              </a:rPr>
              <a:t>Đọc</a:t>
            </a:r>
            <a:r>
              <a:rPr lang="en-US" sz="7200" dirty="0">
                <a:solidFill>
                  <a:srgbClr val="000000"/>
                </a:solidFill>
                <a:latin typeface="#9Slide07 IcielNabila" pitchFamily="2" charset="0"/>
                <a:cs typeface="Times New Roman" panose="02020603050405020304" pitchFamily="18" charset="0"/>
              </a:rPr>
              <a:t>- </a:t>
            </a:r>
            <a:r>
              <a:rPr lang="en-US" sz="7200" dirty="0" err="1">
                <a:solidFill>
                  <a:srgbClr val="000000"/>
                </a:solidFill>
                <a:latin typeface="#9Slide07 IcielNabila" pitchFamily="2" charset="0"/>
                <a:cs typeface="Times New Roman" panose="02020603050405020304" pitchFamily="18" charset="0"/>
              </a:rPr>
              <a:t>tìm</a:t>
            </a:r>
            <a:r>
              <a:rPr lang="en-US" sz="7200" dirty="0">
                <a:solidFill>
                  <a:srgbClr val="000000"/>
                </a:solidFill>
                <a:latin typeface="#9Slide07 IcielNabila" pitchFamily="2" charset="0"/>
                <a:cs typeface="Times New Roman" panose="02020603050405020304" pitchFamily="18" charset="0"/>
              </a:rPr>
              <a:t> </a:t>
            </a:r>
            <a:r>
              <a:rPr lang="en-US" sz="7200" dirty="0" err="1">
                <a:solidFill>
                  <a:srgbClr val="000000"/>
                </a:solidFill>
                <a:latin typeface="#9Slide07 IcielNabila" pitchFamily="2" charset="0"/>
                <a:cs typeface="Times New Roman" panose="02020603050405020304" pitchFamily="18" charset="0"/>
              </a:rPr>
              <a:t>hiểu</a:t>
            </a:r>
            <a:r>
              <a:rPr lang="en-US" sz="7200" dirty="0">
                <a:solidFill>
                  <a:srgbClr val="000000"/>
                </a:solidFill>
                <a:latin typeface="#9Slide07 IcielNabila" pitchFamily="2" charset="0"/>
                <a:cs typeface="Times New Roman" panose="02020603050405020304" pitchFamily="18" charset="0"/>
              </a:rPr>
              <a:t> </a:t>
            </a:r>
            <a:r>
              <a:rPr lang="en-US" sz="7200" dirty="0" err="1">
                <a:solidFill>
                  <a:srgbClr val="000000"/>
                </a:solidFill>
                <a:latin typeface="#9Slide07 IcielNabila" pitchFamily="2" charset="0"/>
                <a:cs typeface="Times New Roman" panose="02020603050405020304" pitchFamily="18" charset="0"/>
              </a:rPr>
              <a:t>chung</a:t>
            </a:r>
            <a:endParaRPr lang="en-US" sz="7200" b="1" dirty="0">
              <a:solidFill>
                <a:srgbClr val="000000"/>
              </a:solidFill>
              <a:latin typeface="#9Slide07 IcielNabila" pitchFamily="2"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1">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5"/>
              </a:lnSpc>
            </a:pPr>
            <a:r>
              <a:rPr lang="en-US" sz="4800" b="1" dirty="0">
                <a:solidFill>
                  <a:srgbClr val="000000"/>
                </a:solidFill>
                <a:latin typeface="Times New Roman" panose="02020603050405020304" pitchFamily="18" charset="0"/>
                <a:cs typeface="Times New Roman" panose="02020603050405020304" pitchFamily="18" charset="0"/>
              </a:rPr>
              <a:t>a. </a:t>
            </a:r>
            <a:r>
              <a:rPr lang="en-US" sz="4800" b="1" dirty="0" err="1">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4"/>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6">
              <a:duotone>
                <a:prstClr val="black"/>
                <a:schemeClr val="accent6">
                  <a:tint val="45000"/>
                  <a:satMod val="400000"/>
                </a:schemeClr>
              </a:duotone>
            </a:blip>
            <a:srcRect l="26277" r="-47"/>
            <a:stretch>
              <a:fillRect/>
            </a:stretch>
          </p:blipFill>
          <p:spPr>
            <a:xfrm>
              <a:off x="5756331" y="5880437"/>
              <a:ext cx="6130869" cy="4357294"/>
            </a:xfrm>
            <a:prstGeom prst="flowChartAlternateProcess">
              <a:avLst/>
            </a:prstGeom>
            <a:effectLst>
              <a:softEdge rad="81280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1">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5"/>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Giải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nghĩa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từ</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4"/>
          <a:stretch>
            <a:fillRect/>
          </a:stretch>
        </p:blipFill>
        <p:spPr>
          <a:xfrm>
            <a:off x="6400800" y="37687"/>
            <a:ext cx="6486706" cy="2139881"/>
          </a:xfrm>
          <a:prstGeom prst="rect">
            <a:avLst/>
          </a:prstGeom>
        </p:spPr>
      </p:pic>
      <p:sp>
        <p:nvSpPr>
          <p:cNvPr id="12" name="TextBox 4"/>
          <p:cNvSpPr txBox="1"/>
          <p:nvPr/>
        </p:nvSpPr>
        <p:spPr>
          <a:xfrm>
            <a:off x="1194338" y="2725426"/>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người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231552" y="3787122"/>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Doanh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94338" y="4924577"/>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cấp</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khẩn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cấp</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94338" y="5986273"/>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lệnh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250756" y="6948114"/>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thuộc</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4"/>
          <p:cNvSpPr txBox="1"/>
          <p:nvPr/>
        </p:nvSpPr>
        <p:spPr>
          <a:xfrm>
            <a:off x="1250756" y="8077595"/>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Thổ</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cũ</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1">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3"/>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Ngô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1709-1763)</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Sĩ (1726-1780)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Nhậm (1746-1803)</a:t>
            </a: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Chí (1753-1788)</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Du (1772-1840)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Hương (1774-1821),..</a:t>
            </a:r>
            <a:endParaRPr lang="vi-VN"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12442227" y="1956642"/>
            <a:ext cx="5619750" cy="801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1">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5"/>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3"/>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956964"/>
            <a:ext cx="8723244"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endParaRPr lang="vi-VN" sz="4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a:fillRect/>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8121</Words>
  <Application>WPS Presentation</Application>
  <PresentationFormat>Custom</PresentationFormat>
  <Paragraphs>272</Paragraphs>
  <Slides>34</Slides>
  <Notes>45</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34</vt:i4>
      </vt:variant>
    </vt:vector>
  </HeadingPairs>
  <TitlesOfParts>
    <vt:vector size="53" baseType="lpstr">
      <vt:lpstr>Arial</vt:lpstr>
      <vt:lpstr>SimSun</vt:lpstr>
      <vt:lpstr>Wingdings</vt:lpstr>
      <vt:lpstr>Times New Roman</vt:lpstr>
      <vt:lpstr>#9Slide04 Rokkitt</vt:lpstr>
      <vt:lpstr>#9Slide04 Podkova SemiBold</vt:lpstr>
      <vt:lpstr>#9Slide04 Rokkitt ExtraBold</vt:lpstr>
      <vt:lpstr>#9Slide04 Manuale</vt:lpstr>
      <vt:lpstr>#9Slide07 IcielNabila</vt:lpstr>
      <vt:lpstr>Microsoft YaHei</vt:lpstr>
      <vt:lpstr>Arial Unicode MS</vt:lpstr>
      <vt:lpstr>Calibri</vt:lpstr>
      <vt:lpstr>#9Slide05 IcielSanelma</vt:lpstr>
      <vt:lpstr>Cambria</vt:lpstr>
      <vt:lpstr>Calibri</vt:lpstr>
      <vt:lpstr>Microsoft Sans Serif</vt:lpstr>
      <vt:lpstr>Montserrat Alternates Black</vt:lpstr>
      <vt:lpstr>Montserrat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
  <cp:lastModifiedBy>ADMIN</cp:lastModifiedBy>
  <cp:revision>133</cp:revision>
  <dcterms:created xsi:type="dcterms:W3CDTF">2006-08-16T00:00:00Z</dcterms:created>
  <dcterms:modified xsi:type="dcterms:W3CDTF">2024-03-21T04:39:16Z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555A47CA535B43F19E4C241028C07B76_13</vt:lpwstr>
  </property>
  <property fmtid="{D5CDD505-2E9C-101B-9397-08002B2CF9AE}" pid="3" name="KSOProductBuildVer">
    <vt:lpwstr>1033-12.2.0.13489</vt:lpwstr>
  </property>
</Properties>
</file>