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1.svg" ContentType="image/svg+xml"/>
  <Override PartName="/ppt/media/image15.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5"/>
  </p:notesMasterIdLst>
  <p:sldIdLst>
    <p:sldId id="435" r:id="rId4"/>
    <p:sldId id="436" r:id="rId6"/>
    <p:sldId id="352" r:id="rId7"/>
    <p:sldId id="353" r:id="rId8"/>
    <p:sldId id="354" r:id="rId9"/>
    <p:sldId id="356" r:id="rId10"/>
    <p:sldId id="437" r:id="rId11"/>
    <p:sldId id="438" r:id="rId12"/>
    <p:sldId id="359" r:id="rId13"/>
    <p:sldId id="360" r:id="rId14"/>
    <p:sldId id="386" r:id="rId15"/>
    <p:sldId id="393" r:id="rId16"/>
    <p:sldId id="394" r:id="rId17"/>
    <p:sldId id="442" r:id="rId18"/>
    <p:sldId id="389" r:id="rId19"/>
    <p:sldId id="388" r:id="rId20"/>
    <p:sldId id="361" r:id="rId21"/>
    <p:sldId id="443" r:id="rId22"/>
    <p:sldId id="391" r:id="rId23"/>
    <p:sldId id="444" r:id="rId24"/>
    <p:sldId id="362" r:id="rId25"/>
    <p:sldId id="445" r:id="rId26"/>
    <p:sldId id="262" r:id="rId27"/>
    <p:sldId id="379" r:id="rId28"/>
    <p:sldId id="395" r:id="rId29"/>
    <p:sldId id="398" r:id="rId30"/>
    <p:sldId id="399" r:id="rId31"/>
    <p:sldId id="400" r:id="rId32"/>
    <p:sldId id="401" r:id="rId33"/>
    <p:sldId id="402" r:id="rId34"/>
    <p:sldId id="403" r:id="rId35"/>
    <p:sldId id="404" r:id="rId36"/>
    <p:sldId id="405" r:id="rId37"/>
    <p:sldId id="406" r:id="rId38"/>
  </p:sldIdLst>
  <p:sldSz cx="18288000" cy="10287000"/>
  <p:notesSz cx="6858000" cy="9144000"/>
  <p:embeddedFontLst>
    <p:embeddedFont>
      <p:font typeface="#9Slide05 SVNKitten" pitchFamily="2" charset="0"/>
      <p:regular r:id="rId42"/>
    </p:embeddedFont>
    <p:embeddedFont>
      <p:font typeface="#9Slide07 Pangolin" panose="00000500000000000000" pitchFamily="2" charset="0"/>
      <p:regular r:id="rId43"/>
    </p:embeddedFont>
    <p:embeddedFont>
      <p:font typeface="#9Slide05 SVNBellico" panose="02000000000000000000" pitchFamily="2" charset="0"/>
      <p:regular r:id="rId44"/>
    </p:embeddedFont>
    <p:embeddedFont>
      <p:font typeface="#9Slide05 SVNReklame Script" panose="03060502040607080D05" pitchFamily="66" charset="0"/>
      <p:regular r:id="rId45"/>
    </p:embeddedFont>
    <p:embeddedFont>
      <p:font typeface="#9Slide05 Braxton Regular" panose="03060000000000000000" pitchFamily="66" charset="0"/>
      <p:regular r:id="rId46"/>
    </p:embeddedFont>
    <p:embeddedFont>
      <p:font typeface="#9Slide05 Brannboll Ny" panose="02000000000000000000" pitchFamily="2" charset="0"/>
      <p:regular r:id="rId47"/>
    </p:embeddedFont>
    <p:embeddedFont>
      <p:font typeface="Calibri" panose="020F0502020204030204" charset="0"/>
      <p:regular r:id="rId48"/>
      <p:bold r:id="rId49"/>
      <p:italic r:id="rId50"/>
      <p:boldItalic r:id="rId51"/>
    </p:embeddedFont>
    <p:embeddedFont>
      <p:font typeface="Cambria" panose="02040503050406030204" pitchFamily="18" charset="0"/>
      <p:regular r:id="rId52"/>
      <p:bold r:id="rId53"/>
      <p:italic r:id="rId54"/>
      <p:boldItalic r:id="rId55"/>
    </p:embeddedFont>
    <p:embeddedFont>
      <p:font typeface="Calibri" panose="020F0502020204030204"/>
      <p:regular r:id="rId56"/>
      <p:bold r:id="rId57"/>
      <p:italic r:id="rId58"/>
      <p:boldItalic r:id="rId59"/>
    </p:embeddedFont>
    <p:embeddedFont>
      <p:font typeface="#9Slide06 Thillends" pitchFamily="2"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BD0B3"/>
    <a:srgbClr val="F9F6F2"/>
    <a:srgbClr val="C0504D"/>
    <a:srgbClr val="C8B99F"/>
    <a:srgbClr val="8C524B"/>
    <a:srgbClr val="FFF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4622" autoAdjust="0"/>
  </p:normalViewPr>
  <p:slideViewPr>
    <p:cSldViewPr showGuides="1">
      <p:cViewPr varScale="1">
        <p:scale>
          <a:sx n="47" d="100"/>
          <a:sy n="47" d="100"/>
        </p:scale>
        <p:origin x="67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0" Type="http://schemas.openxmlformats.org/officeDocument/2006/relationships/font" Target="fonts/font19.fntdata"/><Relationship Id="rId6" Type="http://schemas.openxmlformats.org/officeDocument/2006/relationships/slide" Target="slides/slide2.xml"/><Relationship Id="rId59" Type="http://schemas.openxmlformats.org/officeDocument/2006/relationships/font" Target="fonts/font18.fntdata"/><Relationship Id="rId58" Type="http://schemas.openxmlformats.org/officeDocument/2006/relationships/font" Target="fonts/font17.fntdata"/><Relationship Id="rId57" Type="http://schemas.openxmlformats.org/officeDocument/2006/relationships/font" Target="fonts/font16.fntdata"/><Relationship Id="rId56" Type="http://schemas.openxmlformats.org/officeDocument/2006/relationships/font" Target="fonts/font15.fntdata"/><Relationship Id="rId55" Type="http://schemas.openxmlformats.org/officeDocument/2006/relationships/font" Target="fonts/font14.fntdata"/><Relationship Id="rId54" Type="http://schemas.openxmlformats.org/officeDocument/2006/relationships/font" Target="fonts/font13.fntdata"/><Relationship Id="rId53" Type="http://schemas.openxmlformats.org/officeDocument/2006/relationships/font" Target="fonts/font12.fntdata"/><Relationship Id="rId52" Type="http://schemas.openxmlformats.org/officeDocument/2006/relationships/font" Target="fonts/font11.fntdata"/><Relationship Id="rId51" Type="http://schemas.openxmlformats.org/officeDocument/2006/relationships/font" Target="fonts/font10.fntdata"/><Relationship Id="rId50" Type="http://schemas.openxmlformats.org/officeDocument/2006/relationships/font" Target="fonts/font9.fntdata"/><Relationship Id="rId5" Type="http://schemas.openxmlformats.org/officeDocument/2006/relationships/notesMaster" Target="notesMasters/notesMaster1.xml"/><Relationship Id="rId49" Type="http://schemas.openxmlformats.org/officeDocument/2006/relationships/font" Target="fonts/font8.fntdata"/><Relationship Id="rId48" Type="http://schemas.openxmlformats.org/officeDocument/2006/relationships/font" Target="fonts/font7.fntdata"/><Relationship Id="rId47" Type="http://schemas.openxmlformats.org/officeDocument/2006/relationships/font" Target="fonts/font6.fntdata"/><Relationship Id="rId46" Type="http://schemas.openxmlformats.org/officeDocument/2006/relationships/font" Target="fonts/font5.fntdata"/><Relationship Id="rId45" Type="http://schemas.openxmlformats.org/officeDocument/2006/relationships/font" Target="fonts/font4.fntdata"/><Relationship Id="rId44" Type="http://schemas.openxmlformats.org/officeDocument/2006/relationships/font" Target="fonts/font3.fntdata"/><Relationship Id="rId43" Type="http://schemas.openxmlformats.org/officeDocument/2006/relationships/font" Target="fonts/font2.fntdata"/><Relationship Id="rId42" Type="http://schemas.openxmlformats.org/officeDocument/2006/relationships/font" Target="fonts/font1.fntdata"/><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1.xml"/><Relationship Id="rId39" Type="http://schemas.openxmlformats.org/officeDocument/2006/relationships/presProps" Target="presProps.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1383D-373A-42BF-A6EF-0AC98135385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33FA8B-3056-4714-A259-12B02178CAE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0" i="0" kern="1200" dirty="0" err="1">
                <a:solidFill>
                  <a:schemeClr val="tx1"/>
                </a:solidFill>
                <a:effectLst/>
                <a:latin typeface="+mn-lt"/>
                <a:ea typeface="+mn-ea"/>
                <a:cs typeface="+mn-cs"/>
              </a:rPr>
              <a:t>Vốn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một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hình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ảnh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rất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quen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thuộc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gần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gũi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giản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dị</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Nhưng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mấy</a:t>
            </a:r>
            <a:r>
              <a:rPr lang="en-US" sz="1200" b="0" i="0" kern="1200" baseline="0" dirty="0">
                <a:solidFill>
                  <a:schemeClr val="tx1"/>
                </a:solidFill>
                <a:effectLst/>
                <a:latin typeface="+mn-lt"/>
                <a:ea typeface="+mn-ea"/>
                <a:cs typeface="+mn-cs"/>
              </a:rPr>
              <a:t> ai </a:t>
            </a:r>
            <a:r>
              <a:rPr lang="en-US" sz="1200" b="0" i="0" kern="1200" baseline="0" dirty="0" err="1">
                <a:solidFill>
                  <a:schemeClr val="tx1"/>
                </a:solidFill>
                <a:effectLst/>
                <a:latin typeface="+mn-lt"/>
                <a:ea typeface="+mn-ea"/>
                <a:cs typeface="+mn-cs"/>
              </a:rPr>
              <a:t>hiểu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được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hết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nguồn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gốc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giá</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trị</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Cau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hai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món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ăn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luôn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đồng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hành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cùng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với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xuất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hiện</a:t>
            </a:r>
            <a:r>
              <a:rPr lang="en-US" sz="1200" b="0" i="0" kern="1200" baseline="0" dirty="0">
                <a:solidFill>
                  <a:schemeClr val="tx1"/>
                </a:solidFill>
                <a:effectLst/>
                <a:latin typeface="+mn-lt"/>
                <a:ea typeface="+mn-ea"/>
                <a:cs typeface="+mn-cs"/>
              </a:rPr>
              <a:t> ở </a:t>
            </a:r>
            <a:r>
              <a:rPr lang="en-US" sz="1200" b="0" i="0" kern="1200" baseline="0" dirty="0" err="1">
                <a:solidFill>
                  <a:schemeClr val="tx1"/>
                </a:solidFill>
                <a:effectLst/>
                <a:latin typeface="+mn-lt"/>
                <a:ea typeface="+mn-ea"/>
                <a:cs typeface="+mn-cs"/>
              </a:rPr>
              <a:t>mọi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không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gian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phim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ảnh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cuộc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sống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Thế</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nhưng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văn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lại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được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gửi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gắm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trong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nhiều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tâm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sự</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ẩn</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Buổi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ngày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hôm</a:t>
            </a:r>
            <a:r>
              <a:rPr lang="en-US" sz="1200" b="0" i="0" kern="1200" baseline="0" dirty="0">
                <a:solidFill>
                  <a:schemeClr val="tx1"/>
                </a:solidFill>
                <a:effectLst/>
                <a:latin typeface="+mn-lt"/>
                <a:ea typeface="+mn-ea"/>
                <a:cs typeface="+mn-cs"/>
              </a:rPr>
              <a:t> nay, </a:t>
            </a:r>
            <a:r>
              <a:rPr lang="en-US" sz="1200" b="0" i="0" kern="1200" baseline="0" dirty="0" err="1">
                <a:solidFill>
                  <a:schemeClr val="tx1"/>
                </a:solidFill>
                <a:effectLst/>
                <a:latin typeface="+mn-lt"/>
                <a:ea typeface="+mn-ea"/>
                <a:cs typeface="+mn-cs"/>
              </a:rPr>
              <a:t>chúng</a:t>
            </a:r>
            <a:r>
              <a:rPr lang="en-US" sz="1200" b="0" i="0" kern="1200" baseline="0" dirty="0">
                <a:solidFill>
                  <a:schemeClr val="tx1"/>
                </a:solidFill>
                <a:effectLst/>
                <a:latin typeface="+mn-lt"/>
                <a:ea typeface="+mn-ea"/>
                <a:cs typeface="+mn-cs"/>
              </a:rPr>
              <a:t> ta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cùng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tìm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hiểu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khám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phá</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ẩn</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món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ăn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qua </a:t>
            </a:r>
            <a:r>
              <a:rPr lang="en-US" sz="1200" b="0" i="0" kern="1200" baseline="0" dirty="0" err="1">
                <a:solidFill>
                  <a:schemeClr val="tx1"/>
                </a:solidFill>
                <a:effectLst/>
                <a:latin typeface="+mn-lt"/>
                <a:ea typeface="+mn-ea"/>
                <a:cs typeface="+mn-cs"/>
              </a:rPr>
              <a:t>văn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bản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sĩ</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Hồ</a:t>
            </a:r>
            <a:r>
              <a:rPr lang="en-US" sz="1200" b="0" i="0" kern="1200" baseline="0" dirty="0">
                <a:solidFill>
                  <a:schemeClr val="tx1"/>
                </a:solidFill>
                <a:effectLst/>
                <a:latin typeface="+mn-lt"/>
                <a:ea typeface="+mn-ea"/>
                <a:cs typeface="+mn-cs"/>
              </a:rPr>
              <a:t> Xuân </a:t>
            </a:r>
            <a:r>
              <a:rPr lang="en-US" sz="1200" b="0" i="0" kern="1200" baseline="0" dirty="0" err="1">
                <a:solidFill>
                  <a:schemeClr val="tx1"/>
                </a:solidFill>
                <a:effectLst/>
                <a:latin typeface="+mn-lt"/>
                <a:ea typeface="+mn-ea"/>
                <a:cs typeface="+mn-cs"/>
              </a:rPr>
              <a:t>Hương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nhé</a:t>
            </a:r>
            <a:r>
              <a:rPr lang="en-US" sz="1200" b="0" i="0" kern="1200" baseline="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Nghệ</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thuật</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sử</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dụng</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ngôn</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từ</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Hồ</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Xuân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Hương</a:t>
            </a:r>
            <a:endPar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endParaRPr>
          </a:p>
          <a:p>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Ở bài </a:t>
            </a:r>
            <a:r>
              <a:rPr lang="vi-VN" sz="1200" b="0" i="1" kern="1200" dirty="0">
                <a:solidFill>
                  <a:schemeClr val="tx1"/>
                </a:solidFill>
                <a:effectLst/>
                <a:latin typeface="+mn-lt"/>
                <a:ea typeface="+mn-ea"/>
                <a:cs typeface="+mn-cs"/>
              </a:rPr>
              <a:t>Mời trầu</a:t>
            </a:r>
            <a:r>
              <a:rPr lang="vi-VN" sz="1200" b="0" i="0" kern="1200" dirty="0">
                <a:solidFill>
                  <a:schemeClr val="tx1"/>
                </a:solidFill>
                <a:effectLst/>
                <a:latin typeface="+mn-lt"/>
                <a:ea typeface="+mn-ea"/>
                <a:cs typeface="+mn-cs"/>
              </a:rPr>
              <a:t> có những từ ngữ liên quan đến ca dao, tục ngữ, thành ngữ. Hãy phân tích tác dụng của các yếu tố đó trong việc thể hiện nội dung bài thơ</a:t>
            </a:r>
            <a:endParaRPr lang="vi-VN"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 Chỉ ra những từ ngữ được sử dụng mang dấu ấn cá nhân của Hồ Xuân Hương. Những từ ngữ đó đã thể hiện thái độ và tình cảm gì của tác giả?</a:t>
            </a:r>
            <a:endParaRPr lang="vi-VN"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b="0" i="0" kern="1200" dirty="0">
                <a:solidFill>
                  <a:schemeClr val="tx1"/>
                </a:solidFill>
                <a:effectLst/>
                <a:latin typeface="+mn-lt"/>
                <a:ea typeface="+mn-ea"/>
                <a:cs typeface="+mn-cs"/>
              </a:rPr>
              <a:t>Bài </a:t>
            </a:r>
            <a:r>
              <a:rPr lang="vi-VN" sz="1200" b="0" i="1" kern="1200" dirty="0">
                <a:solidFill>
                  <a:schemeClr val="tx1"/>
                </a:solidFill>
                <a:effectLst/>
                <a:latin typeface="+mn-lt"/>
                <a:ea typeface="+mn-ea"/>
                <a:cs typeface="+mn-cs"/>
              </a:rPr>
              <a:t>Mời trầu</a:t>
            </a:r>
            <a:r>
              <a:rPr lang="vi-VN" sz="1200" b="0" i="0" kern="1200" dirty="0">
                <a:solidFill>
                  <a:schemeClr val="tx1"/>
                </a:solidFill>
                <a:effectLst/>
                <a:latin typeface="+mn-lt"/>
                <a:ea typeface="+mn-ea"/>
                <a:cs typeface="+mn-cs"/>
              </a:rPr>
              <a:t> thể hiện tâm trạng của tác giả với nhiều cung bậc cảm xúc. Theo em, đó là những cảm xúc gì? Hãy làm sáng tỏ điều đó.</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Xác</a:t>
            </a:r>
            <a:r>
              <a:rPr lang="en-US" baseline="0" dirty="0"/>
              <a:t> </a:t>
            </a:r>
            <a:r>
              <a:rPr lang="en-US" baseline="0" dirty="0" err="1"/>
              <a:t>định</a:t>
            </a:r>
            <a:r>
              <a:rPr lang="en-US" baseline="0" dirty="0"/>
              <a:t> </a:t>
            </a:r>
            <a:r>
              <a:rPr lang="en-US" baseline="0" dirty="0" err="1"/>
              <a:t>chủ</a:t>
            </a:r>
            <a:r>
              <a:rPr lang="en-US" baseline="0" dirty="0"/>
              <a:t> </a:t>
            </a:r>
            <a:r>
              <a:rPr lang="en-US" baseline="0" dirty="0" err="1"/>
              <a:t>đề</a:t>
            </a:r>
            <a:r>
              <a:rPr lang="en-US" baseline="0" dirty="0"/>
              <a:t> </a:t>
            </a:r>
            <a:r>
              <a:rPr lang="en-US" baseline="0" dirty="0" err="1"/>
              <a:t>của</a:t>
            </a:r>
            <a:r>
              <a:rPr lang="en-US" baseline="0" dirty="0"/>
              <a:t> </a:t>
            </a:r>
            <a:r>
              <a:rPr lang="en-US" baseline="0" dirty="0" err="1"/>
              <a:t>bài</a:t>
            </a:r>
            <a:r>
              <a:rPr lang="en-US" baseline="0" dirty="0"/>
              <a:t> </a:t>
            </a:r>
            <a:r>
              <a:rPr lang="en-US" baseline="0" dirty="0" err="1"/>
              <a:t>thơ</a:t>
            </a:r>
            <a:r>
              <a:rPr lang="en-US" baseline="0" dirty="0"/>
              <a:t> </a:t>
            </a:r>
            <a:r>
              <a:rPr lang="en-US" baseline="0" dirty="0" err="1"/>
              <a:t>Mời</a:t>
            </a:r>
            <a:r>
              <a:rPr lang="en-US" baseline="0" dirty="0"/>
              <a:t> </a:t>
            </a:r>
            <a:r>
              <a:rPr lang="en-US" baseline="0" dirty="0" err="1"/>
              <a:t>trầu</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baseline="0" dirty="0"/>
              <a:t> </a:t>
            </a:r>
            <a:r>
              <a:rPr lang="en-US" baseline="0" dirty="0" err="1"/>
              <a:t>thơ</a:t>
            </a:r>
            <a:r>
              <a:rPr lang="en-US" baseline="0" dirty="0"/>
              <a:t> </a:t>
            </a:r>
            <a:r>
              <a:rPr lang="en-US" baseline="0" dirty="0" err="1"/>
              <a:t>có</a:t>
            </a:r>
            <a:r>
              <a:rPr lang="en-US" baseline="0" dirty="0"/>
              <a:t> </a:t>
            </a:r>
            <a:r>
              <a:rPr lang="en-US" baseline="0" dirty="0" err="1"/>
              <a:t>thể</a:t>
            </a:r>
            <a:r>
              <a:rPr lang="en-US" baseline="0" dirty="0"/>
              <a:t> chia </a:t>
            </a:r>
            <a:r>
              <a:rPr lang="en-US" baseline="0" dirty="0" err="1"/>
              <a:t>bố</a:t>
            </a:r>
            <a:r>
              <a:rPr lang="en-US" baseline="0" dirty="0"/>
              <a:t> </a:t>
            </a:r>
            <a:r>
              <a:rPr lang="en-US" baseline="0" dirty="0" err="1"/>
              <a:t>cục</a:t>
            </a:r>
            <a:r>
              <a:rPr lang="en-US" baseline="0" dirty="0"/>
              <a:t> </a:t>
            </a:r>
            <a:r>
              <a:rPr lang="en-US" baseline="0" dirty="0" err="1"/>
              <a:t>thành</a:t>
            </a:r>
            <a:r>
              <a:rPr lang="en-US" baseline="0" dirty="0"/>
              <a:t> </a:t>
            </a:r>
            <a:r>
              <a:rPr lang="en-US" baseline="0" dirty="0" err="1"/>
              <a:t>mấy</a:t>
            </a:r>
            <a:r>
              <a:rPr lang="en-US" baseline="0" dirty="0"/>
              <a:t> </a:t>
            </a:r>
            <a:r>
              <a:rPr lang="en-US" baseline="0" dirty="0" err="1"/>
              <a:t>phần</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endParaRPr lang="en-US"/>
          </a:p>
        </p:txBody>
      </p:sp>
      <p:sp>
        <p:nvSpPr>
          <p:cNvPr id="3" name="Text Placeholder 2"/>
          <p:cNvSpPr>
            <a:spLocks noGrp="1"/>
          </p:cNvSpPr>
          <p:nvPr>
            <p:ph type="body" idx="1"/>
          </p:nvPr>
        </p:nvSpPr>
        <p:spPr>
          <a:xfrm>
            <a:off x="1444626" y="4360072"/>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914401" y="2302671"/>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90053" y="2302671"/>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endParaRPr lang="en-US"/>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24000"/>
            <a:lum/>
            <a:extLst>
              <a:ext uri="{96DAC541-7B7A-43D3-8B79-37D633B846F1}">
                <asvg:svgBlip xmlns:asvg="http://schemas.microsoft.com/office/drawing/2016/SVG/main" r:embed="rId13"/>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microsoft.com/office/2007/relationships/hdphoto" Target="../media/image19.wdp"/><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12.xml"/><Relationship Id="rId4" Type="http://schemas.openxmlformats.org/officeDocument/2006/relationships/image" Target="../media/image27.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6.jpeg"/></Relationships>
</file>

<file path=ppt/slides/_rels/slide29.xml.rels><?xml version="1.0" encoding="UTF-8" standalone="yes"?>
<Relationships xmlns="http://schemas.openxmlformats.org/package/2006/relationships"><Relationship Id="rId9" Type="http://schemas.openxmlformats.org/officeDocument/2006/relationships/image" Target="../media/image34.png"/><Relationship Id="rId8" Type="http://schemas.microsoft.com/office/2007/relationships/media" Target="../media/media2.mp3"/><Relationship Id="rId7" Type="http://schemas.openxmlformats.org/officeDocument/2006/relationships/audio" Target="../media/media2.mp3"/><Relationship Id="rId6" Type="http://schemas.microsoft.com/office/2007/relationships/hdphoto" Target="../media/image33.wdp"/><Relationship Id="rId5" Type="http://schemas.openxmlformats.org/officeDocument/2006/relationships/image" Target="../media/image32.png"/><Relationship Id="rId4" Type="http://schemas.microsoft.com/office/2007/relationships/hdphoto" Target="../media/image31.wdp"/><Relationship Id="rId3" Type="http://schemas.openxmlformats.org/officeDocument/2006/relationships/image" Target="../media/image30.png"/><Relationship Id="rId2" Type="http://schemas.openxmlformats.org/officeDocument/2006/relationships/image" Target="../media/image29.jpeg"/><Relationship Id="rId15" Type="http://schemas.openxmlformats.org/officeDocument/2006/relationships/slideLayout" Target="../slideLayouts/slideLayout18.xml"/><Relationship Id="rId14" Type="http://schemas.microsoft.com/office/2007/relationships/media" Target="../media/media4.mp3"/><Relationship Id="rId13" Type="http://schemas.openxmlformats.org/officeDocument/2006/relationships/audio" Target="../media/media4.mp3"/><Relationship Id="rId12" Type="http://schemas.openxmlformats.org/officeDocument/2006/relationships/image" Target="../media/image27.png"/><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9" Type="http://schemas.openxmlformats.org/officeDocument/2006/relationships/image" Target="../media/image34.png"/><Relationship Id="rId8" Type="http://schemas.microsoft.com/office/2007/relationships/media" Target="../media/media5.mp3"/><Relationship Id="rId7" Type="http://schemas.openxmlformats.org/officeDocument/2006/relationships/audio" Target="../media/media5.mp3"/><Relationship Id="rId6" Type="http://schemas.microsoft.com/office/2007/relationships/hdphoto" Target="../media/image33.wdp"/><Relationship Id="rId5" Type="http://schemas.openxmlformats.org/officeDocument/2006/relationships/image" Target="../media/image32.png"/><Relationship Id="rId4" Type="http://schemas.microsoft.com/office/2007/relationships/hdphoto" Target="../media/image31.wdp"/><Relationship Id="rId3" Type="http://schemas.openxmlformats.org/officeDocument/2006/relationships/image" Target="../media/image30.png"/><Relationship Id="rId2" Type="http://schemas.openxmlformats.org/officeDocument/2006/relationships/image" Target="../media/image29.jpeg"/><Relationship Id="rId13" Type="http://schemas.openxmlformats.org/officeDocument/2006/relationships/slideLayout" Target="../slideLayouts/slideLayout18.xml"/><Relationship Id="rId12" Type="http://schemas.openxmlformats.org/officeDocument/2006/relationships/image" Target="../media/image27.png"/><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35.jpeg"/></Relationships>
</file>

<file path=ppt/slides/_rels/slide31.xml.rels><?xml version="1.0" encoding="UTF-8" standalone="yes"?>
<Relationships xmlns="http://schemas.openxmlformats.org/package/2006/relationships"><Relationship Id="rId9" Type="http://schemas.openxmlformats.org/officeDocument/2006/relationships/image" Target="../media/image34.png"/><Relationship Id="rId8" Type="http://schemas.microsoft.com/office/2007/relationships/media" Target="../media/media2.mp3"/><Relationship Id="rId7" Type="http://schemas.openxmlformats.org/officeDocument/2006/relationships/audio" Target="../media/media2.mp3"/><Relationship Id="rId6" Type="http://schemas.microsoft.com/office/2007/relationships/hdphoto" Target="../media/image33.wdp"/><Relationship Id="rId5" Type="http://schemas.openxmlformats.org/officeDocument/2006/relationships/image" Target="../media/image32.png"/><Relationship Id="rId4" Type="http://schemas.microsoft.com/office/2007/relationships/hdphoto" Target="../media/image31.wdp"/><Relationship Id="rId3" Type="http://schemas.openxmlformats.org/officeDocument/2006/relationships/image" Target="../media/image30.png"/><Relationship Id="rId2" Type="http://schemas.openxmlformats.org/officeDocument/2006/relationships/image" Target="../media/image29.jpeg"/><Relationship Id="rId13" Type="http://schemas.openxmlformats.org/officeDocument/2006/relationships/slideLayout" Target="../slideLayouts/slideLayout18.xml"/><Relationship Id="rId12" Type="http://schemas.openxmlformats.org/officeDocument/2006/relationships/image" Target="../media/image27.png"/><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36.jpeg"/></Relationships>
</file>

<file path=ppt/slides/_rels/slide32.xml.rels><?xml version="1.0" encoding="UTF-8" standalone="yes"?>
<Relationships xmlns="http://schemas.openxmlformats.org/package/2006/relationships"><Relationship Id="rId9" Type="http://schemas.openxmlformats.org/officeDocument/2006/relationships/image" Target="../media/image34.png"/><Relationship Id="rId8" Type="http://schemas.microsoft.com/office/2007/relationships/media" Target="../media/media2.mp3"/><Relationship Id="rId7" Type="http://schemas.openxmlformats.org/officeDocument/2006/relationships/audio" Target="../media/media2.mp3"/><Relationship Id="rId6" Type="http://schemas.microsoft.com/office/2007/relationships/hdphoto" Target="../media/image33.wdp"/><Relationship Id="rId5" Type="http://schemas.openxmlformats.org/officeDocument/2006/relationships/image" Target="../media/image32.png"/><Relationship Id="rId4" Type="http://schemas.microsoft.com/office/2007/relationships/hdphoto" Target="../media/image31.wdp"/><Relationship Id="rId3" Type="http://schemas.openxmlformats.org/officeDocument/2006/relationships/image" Target="../media/image30.png"/><Relationship Id="rId2" Type="http://schemas.openxmlformats.org/officeDocument/2006/relationships/image" Target="../media/image29.jpeg"/><Relationship Id="rId13" Type="http://schemas.openxmlformats.org/officeDocument/2006/relationships/slideLayout" Target="../slideLayouts/slideLayout18.xml"/><Relationship Id="rId12" Type="http://schemas.openxmlformats.org/officeDocument/2006/relationships/image" Target="../media/image27.png"/><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28.jpeg"/></Relationships>
</file>

<file path=ppt/slides/_rels/slide33.xml.rels><?xml version="1.0" encoding="UTF-8" standalone="yes"?>
<Relationships xmlns="http://schemas.openxmlformats.org/package/2006/relationships"><Relationship Id="rId9" Type="http://schemas.openxmlformats.org/officeDocument/2006/relationships/image" Target="../media/image34.png"/><Relationship Id="rId8" Type="http://schemas.microsoft.com/office/2007/relationships/media" Target="../media/media2.mp3"/><Relationship Id="rId7" Type="http://schemas.openxmlformats.org/officeDocument/2006/relationships/audio" Target="../media/media2.mp3"/><Relationship Id="rId6" Type="http://schemas.microsoft.com/office/2007/relationships/hdphoto" Target="../media/image33.wdp"/><Relationship Id="rId5" Type="http://schemas.openxmlformats.org/officeDocument/2006/relationships/image" Target="../media/image32.png"/><Relationship Id="rId4" Type="http://schemas.microsoft.com/office/2007/relationships/hdphoto" Target="../media/image31.wdp"/><Relationship Id="rId3" Type="http://schemas.openxmlformats.org/officeDocument/2006/relationships/image" Target="../media/image30.png"/><Relationship Id="rId2" Type="http://schemas.openxmlformats.org/officeDocument/2006/relationships/image" Target="../media/image29.jpeg"/><Relationship Id="rId13" Type="http://schemas.openxmlformats.org/officeDocument/2006/relationships/slideLayout" Target="../slideLayouts/slideLayout18.xml"/><Relationship Id="rId12" Type="http://schemas.openxmlformats.org/officeDocument/2006/relationships/image" Target="../media/image27.png"/><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36.jpeg"/></Relationships>
</file>

<file path=ppt/slides/_rels/slide34.xml.rels><?xml version="1.0" encoding="UTF-8" standalone="yes"?>
<Relationships xmlns="http://schemas.openxmlformats.org/package/2006/relationships"><Relationship Id="rId9" Type="http://schemas.openxmlformats.org/officeDocument/2006/relationships/image" Target="../media/image34.png"/><Relationship Id="rId8" Type="http://schemas.microsoft.com/office/2007/relationships/media" Target="../media/media2.mp3"/><Relationship Id="rId7" Type="http://schemas.openxmlformats.org/officeDocument/2006/relationships/audio" Target="../media/media2.mp3"/><Relationship Id="rId6" Type="http://schemas.microsoft.com/office/2007/relationships/hdphoto" Target="../media/image33.wdp"/><Relationship Id="rId5" Type="http://schemas.openxmlformats.org/officeDocument/2006/relationships/image" Target="../media/image32.png"/><Relationship Id="rId4" Type="http://schemas.microsoft.com/office/2007/relationships/hdphoto" Target="../media/image31.wdp"/><Relationship Id="rId3" Type="http://schemas.openxmlformats.org/officeDocument/2006/relationships/image" Target="../media/image30.png"/><Relationship Id="rId2" Type="http://schemas.openxmlformats.org/officeDocument/2006/relationships/image" Target="../media/image29.jpeg"/><Relationship Id="rId13" Type="http://schemas.openxmlformats.org/officeDocument/2006/relationships/slideLayout" Target="../slideLayouts/slideLayout18.xml"/><Relationship Id="rId12" Type="http://schemas.openxmlformats.org/officeDocument/2006/relationships/image" Target="../media/image27.png"/><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35.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microsoft.com/office/2007/relationships/hdphoto" Target="../media/image8.wdp"/><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15.sv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06" name="Rectangle 8205"/>
          <p:cNvSpPr>
            <a:spLocks noGrp="1" noRot="1" noChangeAspect="1" noMove="1" noResize="1" noEditPoints="1" noAdjustHandles="1" noChangeArrowheads="1" noChangeShapeType="1" noTextEdit="1"/>
          </p:cNvSpPr>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1"/>
          <a:srcRect l="-2144" t="-820" r="41861" b="818"/>
          <a:stretch>
            <a:fillRect/>
          </a:stretch>
        </p:blipFill>
        <p:spPr>
          <a:xfrm>
            <a:off x="6610267" y="6"/>
            <a:ext cx="6151932" cy="5128195"/>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5" name="Picture 4"/>
          <p:cNvPicPr>
            <a:picLocks noChangeAspect="1"/>
          </p:cNvPicPr>
          <p:nvPr/>
        </p:nvPicPr>
        <p:blipFill rotWithShape="1">
          <a:blip r:embed="rId2"/>
          <a:srcRect l="27091" r="3617"/>
          <a:stretch>
            <a:fillRect/>
          </a:stretch>
        </p:blipFill>
        <p:spPr>
          <a:xfrm>
            <a:off x="20" y="416208"/>
            <a:ext cx="6829087" cy="8919327"/>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8194" name="Picture 2" descr="Bài Thơ] Mời Trầu - Hồ Xuân Hương - Việt Nam Overnight"/>
          <p:cNvPicPr>
            <a:picLocks noChangeAspect="1" noChangeArrowheads="1"/>
          </p:cNvPicPr>
          <p:nvPr/>
        </p:nvPicPr>
        <p:blipFill rotWithShape="1">
          <a:blip r:embed="rId3">
            <a:extLst>
              <a:ext uri="{28A0092B-C50C-407E-A947-70E740481C1C}">
                <a14:useLocalDpi xmlns:a14="http://schemas.microsoft.com/office/drawing/2010/main" val="0"/>
              </a:ext>
            </a:extLst>
          </a:blip>
          <a:srcRect l="9693" r="34626" b="-1"/>
          <a:stretch>
            <a:fillRect/>
          </a:stretch>
        </p:blipFill>
        <p:spPr bwMode="auto">
          <a:xfrm>
            <a:off x="12979611" y="-4"/>
            <a:ext cx="5308389" cy="643527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4"/>
          <p:cNvSpPr txBox="1"/>
          <p:nvPr/>
        </p:nvSpPr>
        <p:spPr>
          <a:xfrm>
            <a:off x="6324600" y="7694068"/>
            <a:ext cx="9546325" cy="932115"/>
          </a:xfrm>
          <a:prstGeom prst="rect">
            <a:avLst/>
          </a:prstGeom>
        </p:spPr>
        <p:txBody>
          <a:bodyPr wrap="square" lIns="0" tIns="0" rIns="0" bIns="0" rtlCol="0" anchor="t">
            <a:spAutoFit/>
          </a:bodyPr>
          <a:lstStyle/>
          <a:p>
            <a:pPr marL="0" lvl="0" indent="0" algn="ctr">
              <a:lnSpc>
                <a:spcPts val="5880"/>
              </a:lnSpc>
              <a:spcBef>
                <a:spcPct val="0"/>
              </a:spcBef>
            </a:pPr>
            <a:r>
              <a:rPr lang="en-US" sz="8800" spc="-186" dirty="0" err="1">
                <a:solidFill>
                  <a:srgbClr val="60311B"/>
                </a:solidFill>
                <a:latin typeface="#9Slide05 SVNKitten" pitchFamily="2" charset="0"/>
              </a:rPr>
              <a:t>Mời</a:t>
            </a:r>
            <a:r>
              <a:rPr lang="en-US" sz="8800" spc="-186" dirty="0">
                <a:solidFill>
                  <a:srgbClr val="60311B"/>
                </a:solidFill>
                <a:latin typeface="#9Slide05 SVNKitten" pitchFamily="2" charset="0"/>
              </a:rPr>
              <a:t> </a:t>
            </a:r>
            <a:r>
              <a:rPr lang="en-US" sz="8800" spc="-186" dirty="0" err="1">
                <a:solidFill>
                  <a:srgbClr val="60311B"/>
                </a:solidFill>
                <a:latin typeface="#9Slide05 SVNKitten" pitchFamily="2" charset="0"/>
              </a:rPr>
              <a:t>trầu</a:t>
            </a:r>
            <a:endParaRPr lang="en-US" sz="8800" spc="-186" dirty="0">
              <a:solidFill>
                <a:srgbClr val="60311B"/>
              </a:solidFill>
              <a:latin typeface="#9Slide05 SVNKitten" pitchFamily="2" charset="0"/>
            </a:endParaRPr>
          </a:p>
        </p:txBody>
      </p:sp>
      <p:sp>
        <p:nvSpPr>
          <p:cNvPr id="9" name="TextBox 4"/>
          <p:cNvSpPr txBox="1"/>
          <p:nvPr/>
        </p:nvSpPr>
        <p:spPr>
          <a:xfrm>
            <a:off x="7783105" y="8957226"/>
            <a:ext cx="9546325" cy="756617"/>
          </a:xfrm>
          <a:prstGeom prst="rect">
            <a:avLst/>
          </a:prstGeom>
        </p:spPr>
        <p:txBody>
          <a:bodyPr wrap="square" lIns="0" tIns="0" rIns="0" bIns="0" rtlCol="0" anchor="t">
            <a:spAutoFit/>
          </a:bodyPr>
          <a:lstStyle/>
          <a:p>
            <a:pPr marL="0" lvl="0" indent="0" algn="r">
              <a:lnSpc>
                <a:spcPts val="5880"/>
              </a:lnSpc>
              <a:spcBef>
                <a:spcPct val="0"/>
              </a:spcBef>
            </a:pP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Hồ</a:t>
            </a: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Xuân</a:t>
            </a: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Hương</a:t>
            </a:r>
            <a:r>
              <a:rPr lang="en-US" sz="6000" spc="-186" dirty="0">
                <a:solidFill>
                  <a:srgbClr val="60311B"/>
                </a:solidFill>
                <a:latin typeface="#9Slide07 Pangolin" panose="00000500000000000000" pitchFamily="2" charset="0"/>
              </a:rPr>
              <a:t>-</a:t>
            </a:r>
            <a:endParaRPr lang="en-US" sz="6000" spc="-186" dirty="0">
              <a:solidFill>
                <a:srgbClr val="60311B"/>
              </a:solidFill>
              <a:latin typeface="#9Slide07 Pangolin" panose="00000500000000000000" pitchFamily="2" charset="0"/>
            </a:endParaRPr>
          </a:p>
        </p:txBody>
      </p:sp>
      <p:sp>
        <p:nvSpPr>
          <p:cNvPr id="10" name="TextBox 14"/>
          <p:cNvSpPr txBox="1"/>
          <p:nvPr/>
        </p:nvSpPr>
        <p:spPr>
          <a:xfrm>
            <a:off x="5638800" y="5680868"/>
            <a:ext cx="10058400" cy="1231106"/>
          </a:xfrm>
          <a:prstGeom prst="rect">
            <a:avLst/>
          </a:prstGeom>
        </p:spPr>
        <p:txBody>
          <a:bodyPr wrap="square" lIns="0" tIns="0" rIns="0" bIns="0" rtlCol="0" anchor="t">
            <a:spAutoFit/>
          </a:bodyPr>
          <a:lstStyle/>
          <a:p>
            <a:pPr algn="ctr" defTabSz="609600">
              <a:defRPr/>
            </a:pPr>
            <a:r>
              <a:rPr lang="en-US" sz="8000" b="1" dirty="0" err="1">
                <a:solidFill>
                  <a:srgbClr val="2E3137"/>
                </a:solidFill>
                <a:latin typeface="#9Slide05 SVNBellico" panose="02000000000000000000" pitchFamily="2" charset="0"/>
                <a:cs typeface="Times New Roman" panose="02020603050405020304" pitchFamily="18" charset="0"/>
              </a:rPr>
              <a:t>Bài</a:t>
            </a:r>
            <a:r>
              <a:rPr lang="en-US" sz="8000" b="1" dirty="0">
                <a:solidFill>
                  <a:srgbClr val="2E3137"/>
                </a:solidFill>
                <a:latin typeface="#9Slide05 SVNBellico" panose="02000000000000000000" pitchFamily="2" charset="0"/>
                <a:cs typeface="Times New Roman" panose="02020603050405020304" pitchFamily="18" charset="0"/>
              </a:rPr>
              <a:t> 7: </a:t>
            </a:r>
            <a:r>
              <a:rPr lang="en-US" sz="8000" b="1" dirty="0" err="1">
                <a:solidFill>
                  <a:srgbClr val="2E3137"/>
                </a:solidFill>
                <a:latin typeface="#9Slide05 SVNBellico" panose="02000000000000000000" pitchFamily="2" charset="0"/>
                <a:cs typeface="Times New Roman" panose="02020603050405020304" pitchFamily="18" charset="0"/>
              </a:rPr>
              <a:t>Thơ</a:t>
            </a:r>
            <a:r>
              <a:rPr lang="en-US" sz="8000" b="1" dirty="0">
                <a:solidFill>
                  <a:srgbClr val="2E3137"/>
                </a:solidFill>
                <a:latin typeface="#9Slide05 SVNBellico" panose="02000000000000000000" pitchFamily="2" charset="0"/>
                <a:cs typeface="Times New Roman" panose="02020603050405020304" pitchFamily="18" charset="0"/>
              </a:rPr>
              <a:t> </a:t>
            </a:r>
            <a:r>
              <a:rPr lang="en-US" sz="8000" b="1" dirty="0" err="1">
                <a:solidFill>
                  <a:srgbClr val="2E3137"/>
                </a:solidFill>
                <a:latin typeface="#9Slide05 SVNBellico" panose="02000000000000000000" pitchFamily="2" charset="0"/>
                <a:cs typeface="Times New Roman" panose="02020603050405020304" pitchFamily="18" charset="0"/>
              </a:rPr>
              <a:t>Đường</a:t>
            </a:r>
            <a:r>
              <a:rPr lang="en-US" sz="8000" b="1" dirty="0">
                <a:solidFill>
                  <a:srgbClr val="2E3137"/>
                </a:solidFill>
                <a:latin typeface="#9Slide05 SVNBellico" panose="02000000000000000000" pitchFamily="2" charset="0"/>
                <a:cs typeface="Times New Roman" panose="02020603050405020304" pitchFamily="18" charset="0"/>
              </a:rPr>
              <a:t> </a:t>
            </a:r>
            <a:r>
              <a:rPr lang="en-US" sz="8000" b="1" dirty="0" err="1">
                <a:solidFill>
                  <a:srgbClr val="2E3137"/>
                </a:solidFill>
                <a:latin typeface="#9Slide05 SVNBellico" panose="02000000000000000000" pitchFamily="2" charset="0"/>
                <a:cs typeface="Times New Roman" panose="02020603050405020304" pitchFamily="18" charset="0"/>
              </a:rPr>
              <a:t>luật</a:t>
            </a:r>
            <a:endParaRPr lang="en-US" sz="11500" b="1" dirty="0">
              <a:solidFill>
                <a:srgbClr val="2E3137"/>
              </a:solidFill>
              <a:latin typeface="#9Slide05 SVNBellico" panose="02000000000000000000" pitchFamily="2" charset="0"/>
              <a:cs typeface="Times New Roman" panose="02020603050405020304" pitchFamily="18" charset="0"/>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571500"/>
            <a:ext cx="13868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019533" y="2095500"/>
            <a:ext cx="9144000" cy="4033348"/>
          </a:xfrm>
          <a:prstGeom prst="rect">
            <a:avLst/>
          </a:prstGeom>
        </p:spPr>
        <p:txBody>
          <a:bodyPr>
            <a:spAutoFit/>
          </a:bodyPr>
          <a:lstStyle/>
          <a:p>
            <a:pPr algn="just">
              <a:lnSpc>
                <a:spcPct val="150000"/>
              </a:lnSpc>
            </a:pPr>
            <a:r>
              <a:rPr lang="vi-VN" sz="4400" i="1" dirty="0">
                <a:solidFill>
                  <a:schemeClr val="tx1">
                    <a:lumMod val="95000"/>
                    <a:lumOff val="5000"/>
                  </a:schemeClr>
                </a:solidFill>
                <a:latin typeface="+mj-lt"/>
              </a:rPr>
              <a:t>“Quả cau nho nhỏ miếng trầu hôi,</a:t>
            </a:r>
            <a:endParaRPr lang="vi-VN" sz="4400" i="1" dirty="0">
              <a:solidFill>
                <a:schemeClr val="tx1">
                  <a:lumMod val="95000"/>
                  <a:lumOff val="5000"/>
                </a:schemeClr>
              </a:solidFill>
              <a:latin typeface="+mj-lt"/>
            </a:endParaRPr>
          </a:p>
          <a:p>
            <a:pPr algn="just">
              <a:lnSpc>
                <a:spcPct val="150000"/>
              </a:lnSpc>
            </a:pPr>
            <a:r>
              <a:rPr lang="vi-VN" sz="4400" i="1" dirty="0">
                <a:solidFill>
                  <a:schemeClr val="tx1">
                    <a:lumMod val="95000"/>
                    <a:lumOff val="5000"/>
                  </a:schemeClr>
                </a:solidFill>
                <a:latin typeface="+mj-lt"/>
              </a:rPr>
              <a:t>Này của Xuân Hương mới quệt rồi.</a:t>
            </a:r>
            <a:endParaRPr lang="vi-VN" sz="4400" i="1" dirty="0">
              <a:solidFill>
                <a:schemeClr val="tx1">
                  <a:lumMod val="95000"/>
                  <a:lumOff val="5000"/>
                </a:schemeClr>
              </a:solidFill>
              <a:latin typeface="+mj-lt"/>
            </a:endParaRPr>
          </a:p>
          <a:p>
            <a:pPr algn="just">
              <a:lnSpc>
                <a:spcPct val="150000"/>
              </a:lnSpc>
            </a:pPr>
            <a:r>
              <a:rPr lang="vi-VN" sz="4400" i="1" dirty="0">
                <a:solidFill>
                  <a:schemeClr val="tx1">
                    <a:lumMod val="95000"/>
                    <a:lumOff val="5000"/>
                  </a:schemeClr>
                </a:solidFill>
                <a:latin typeface="+mj-lt"/>
              </a:rPr>
              <a:t>Có phải duyên nhau thì thắm lại,</a:t>
            </a:r>
            <a:endParaRPr lang="vi-VN" sz="4400" i="1" dirty="0">
              <a:solidFill>
                <a:schemeClr val="tx1">
                  <a:lumMod val="95000"/>
                  <a:lumOff val="5000"/>
                </a:schemeClr>
              </a:solidFill>
              <a:latin typeface="+mj-lt"/>
            </a:endParaRPr>
          </a:p>
          <a:p>
            <a:pPr algn="just">
              <a:lnSpc>
                <a:spcPct val="150000"/>
              </a:lnSpc>
            </a:pPr>
            <a:r>
              <a:rPr lang="vi-VN" sz="4400" i="1" dirty="0">
                <a:solidFill>
                  <a:schemeClr val="tx1">
                    <a:lumMod val="95000"/>
                    <a:lumOff val="5000"/>
                  </a:schemeClr>
                </a:solidFill>
                <a:latin typeface="+mj-lt"/>
              </a:rPr>
              <a:t>Đừng xanh như lá, bạc như vôi”</a:t>
            </a:r>
            <a:endParaRPr lang="vi-VN" sz="4400" i="1" dirty="0">
              <a:solidFill>
                <a:schemeClr val="tx1">
                  <a:lumMod val="95000"/>
                  <a:lumOff val="5000"/>
                </a:schemeClr>
              </a:solidFill>
              <a:latin typeface="+mj-lt"/>
            </a:endParaRPr>
          </a:p>
        </p:txBody>
      </p:sp>
      <p:sp>
        <p:nvSpPr>
          <p:cNvPr id="5" name="矩形 8"/>
          <p:cNvSpPr/>
          <p:nvPr/>
        </p:nvSpPr>
        <p:spPr>
          <a:xfrm>
            <a:off x="10163533" y="2332424"/>
            <a:ext cx="8109227" cy="3477875"/>
          </a:xfrm>
          <a:prstGeom prst="rect">
            <a:avLst/>
          </a:prstGeom>
        </p:spPr>
        <p:txBody>
          <a:bodyPr wrap="square">
            <a:spAutoFit/>
          </a:bodyPr>
          <a:lstStyle/>
          <a:p>
            <a:pPr defTabSz="1371600"/>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Thể thơ</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thất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ngôn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tứ</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tuyệt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luật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Đường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defTabSz="1371600"/>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Dấu</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hiệu</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nhận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biết</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defTabSz="1371600"/>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4</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defTabSz="1371600"/>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1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:7</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矩形 7"/>
          <p:cNvSpPr/>
          <p:nvPr/>
        </p:nvSpPr>
        <p:spPr>
          <a:xfrm>
            <a:off x="1050013" y="7063899"/>
            <a:ext cx="13427987" cy="2123658"/>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Niêm</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 thứ 2 trong câu một 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niêm với chữ thứ 2 của câu 4 cũng là </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 thứ 2 của câu 2 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niêm với chữ thứ 2 của c</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âu</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3 cũng 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p:cNvSpPr/>
          <p:nvPr/>
        </p:nvSpPr>
        <p:spPr>
          <a:xfrm>
            <a:off x="2580461" y="2796699"/>
            <a:ext cx="543739" cy="738664"/>
          </a:xfrm>
          <a:prstGeom prst="rect">
            <a:avLst/>
          </a:prstGeom>
        </p:spPr>
        <p:txBody>
          <a:bodyPr wrap="none">
            <a:spAutoFit/>
          </a:bodyPr>
          <a:lstStyle/>
          <a:p>
            <a:pPr defTabSz="1371600"/>
            <a:r>
              <a:rPr 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a:t>
            </a:r>
            <a:endParaRPr lang="en-US" sz="4200" dirty="0">
              <a:solidFill>
                <a:srgbClr val="FF0000"/>
              </a:solidFill>
              <a:latin typeface="Calibri" panose="020F0502020204030204"/>
            </a:endParaRPr>
          </a:p>
        </p:txBody>
      </p:sp>
      <p:sp>
        <p:nvSpPr>
          <p:cNvPr id="9" name="Rectangle 8"/>
          <p:cNvSpPr/>
          <p:nvPr/>
        </p:nvSpPr>
        <p:spPr>
          <a:xfrm>
            <a:off x="2318930" y="3836514"/>
            <a:ext cx="543739" cy="738664"/>
          </a:xfrm>
          <a:prstGeom prst="rect">
            <a:avLst/>
          </a:prstGeom>
        </p:spPr>
        <p:txBody>
          <a:bodyPr wrap="none">
            <a:spAutoFit/>
          </a:bodyPr>
          <a:lstStyle/>
          <a:p>
            <a:pPr defTabSz="1371600"/>
            <a:r>
              <a:rPr lang="vi-VN"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t>
            </a:r>
            <a:endParaRPr lang="en-US" sz="4200" dirty="0">
              <a:solidFill>
                <a:srgbClr val="FF0000"/>
              </a:solidFill>
              <a:latin typeface="Calibri" panose="020F0502020204030204"/>
            </a:endParaRPr>
          </a:p>
        </p:txBody>
      </p:sp>
      <p:sp>
        <p:nvSpPr>
          <p:cNvPr id="10" name="Rectangle 9"/>
          <p:cNvSpPr/>
          <p:nvPr/>
        </p:nvSpPr>
        <p:spPr>
          <a:xfrm>
            <a:off x="2090330" y="4915207"/>
            <a:ext cx="543739" cy="738664"/>
          </a:xfrm>
          <a:prstGeom prst="rect">
            <a:avLst/>
          </a:prstGeom>
        </p:spPr>
        <p:txBody>
          <a:bodyPr wrap="none">
            <a:spAutoFit/>
          </a:bodyPr>
          <a:lstStyle/>
          <a:p>
            <a:pPr defTabSz="1371600"/>
            <a:r>
              <a:rPr lang="vi-VN"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t>
            </a:r>
            <a:endParaRPr lang="en-US" sz="4200" dirty="0">
              <a:solidFill>
                <a:srgbClr val="FF0000"/>
              </a:solidFill>
              <a:latin typeface="Calibri" panose="020F0502020204030204"/>
            </a:endParaRPr>
          </a:p>
        </p:txBody>
      </p:sp>
      <p:sp>
        <p:nvSpPr>
          <p:cNvPr id="11" name="Rectangle 10"/>
          <p:cNvSpPr/>
          <p:nvPr/>
        </p:nvSpPr>
        <p:spPr>
          <a:xfrm>
            <a:off x="2732861" y="5879739"/>
            <a:ext cx="543739" cy="738664"/>
          </a:xfrm>
          <a:prstGeom prst="rect">
            <a:avLst/>
          </a:prstGeom>
        </p:spPr>
        <p:txBody>
          <a:bodyPr wrap="none">
            <a:spAutoFit/>
          </a:bodyPr>
          <a:lstStyle/>
          <a:p>
            <a:pPr defTabSz="1371600"/>
            <a:r>
              <a:rPr 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a:t>
            </a:r>
            <a:endParaRPr lang="en-US" sz="4200" dirty="0">
              <a:solidFill>
                <a:srgbClr val="FF0000"/>
              </a:solidFill>
              <a:latin typeface="Calibri" panose="020F0502020204030204"/>
            </a:endParaRPr>
          </a:p>
        </p:txBody>
      </p:sp>
      <p:sp>
        <p:nvSpPr>
          <p:cNvPr id="2" name="Freeform 5"/>
          <p:cNvSpPr/>
          <p:nvPr/>
        </p:nvSpPr>
        <p:spPr>
          <a:xfrm rot="20975273">
            <a:off x="12106958" y="7765473"/>
            <a:ext cx="6858000" cy="3900054"/>
          </a:xfrm>
          <a:custGeom>
            <a:avLst/>
            <a:gdLst/>
            <a:ahLst/>
            <a:cxnLst/>
            <a:rect l="l" t="t" r="r" b="b"/>
            <a:pathLst>
              <a:path w="14962909" h="8229600">
                <a:moveTo>
                  <a:pt x="0" y="0"/>
                </a:moveTo>
                <a:lnTo>
                  <a:pt x="14962909" y="0"/>
                </a:lnTo>
                <a:lnTo>
                  <a:pt x="14962909" y="8229600"/>
                </a:lnTo>
                <a:lnTo>
                  <a:pt x="0" y="8229600"/>
                </a:lnTo>
                <a:lnTo>
                  <a:pt x="0" y="0"/>
                </a:lnTo>
                <a:close/>
              </a:path>
            </a:pathLst>
          </a:custGeom>
          <a:blipFill>
            <a:blip r:embed="rId1"/>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9533" y="520281"/>
            <a:ext cx="9144000" cy="4154984"/>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“Quả cau nho nhỏ miếng trầu </a:t>
            </a:r>
            <a:r>
              <a:rPr kumimoji="0" lang="vi-VN" sz="4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hôi</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a:t>
            </a:r>
            <a:endPar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Này của Xuân Hương mới quệt </a:t>
            </a:r>
            <a:r>
              <a:rPr kumimoji="0" lang="vi-VN" sz="4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rồi</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a:t>
            </a:r>
            <a:endPar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Có phải duyên nhau thì thắm lại,</a:t>
            </a:r>
            <a:endPar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Đừng xanh như lá, bạc như </a:t>
            </a:r>
            <a:r>
              <a:rPr kumimoji="0" lang="vi-VN" sz="4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vôi</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a:t>
            </a:r>
            <a:endPar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endParaRPr>
          </a:p>
        </p:txBody>
      </p:sp>
      <p:sp>
        <p:nvSpPr>
          <p:cNvPr id="7" name="Rectangle 6"/>
          <p:cNvSpPr/>
          <p:nvPr/>
        </p:nvSpPr>
        <p:spPr>
          <a:xfrm>
            <a:off x="2580461" y="122148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Rectangle 8"/>
          <p:cNvSpPr/>
          <p:nvPr/>
        </p:nvSpPr>
        <p:spPr>
          <a:xfrm>
            <a:off x="2318930" y="2261295"/>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Rectangle 9"/>
          <p:cNvSpPr/>
          <p:nvPr/>
        </p:nvSpPr>
        <p:spPr>
          <a:xfrm>
            <a:off x="2090330" y="3339988"/>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Rectangle 10"/>
          <p:cNvSpPr/>
          <p:nvPr/>
        </p:nvSpPr>
        <p:spPr>
          <a:xfrm>
            <a:off x="2732861" y="430452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矩形 9"/>
          <p:cNvSpPr/>
          <p:nvPr/>
        </p:nvSpPr>
        <p:spPr>
          <a:xfrm>
            <a:off x="9743200" y="3434597"/>
            <a:ext cx="7636707" cy="2123658"/>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tứ</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tuyệt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quy</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cụ</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khắt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khe</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thất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ngôn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cú</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ko-KR" altLang="ko-KR" sz="4400" dirty="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13" name="TextBox 12"/>
          <p:cNvSpPr txBox="1"/>
          <p:nvPr/>
        </p:nvSpPr>
        <p:spPr>
          <a:xfrm>
            <a:off x="9743201" y="1579418"/>
            <a:ext cx="7383599" cy="1446550"/>
          </a:xfrm>
          <a:prstGeom prst="rect">
            <a:avLst/>
          </a:prstGeom>
          <a:noFill/>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vần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1,2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4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hôi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rồi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vôi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矩形 9"/>
          <p:cNvSpPr/>
          <p:nvPr/>
        </p:nvSpPr>
        <p:spPr>
          <a:xfrm>
            <a:off x="3352800" y="6796898"/>
            <a:ext cx="14098506" cy="2123658"/>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tuân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thủ</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quy</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định</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về</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niêm</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nhịp</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một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Thất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tứ</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tuyệt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theo</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Đường</a:t>
            </a:r>
            <a:endParaRPr lang="ko-KR" altLang="ko-KR" sz="4400" b="1" dirty="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16" name="矩形 9"/>
          <p:cNvSpPr/>
          <p:nvPr/>
        </p:nvSpPr>
        <p:spPr>
          <a:xfrm>
            <a:off x="9743200" y="5734402"/>
            <a:ext cx="7636707" cy="769441"/>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Nhịp</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4/3</a:t>
            </a:r>
            <a:endParaRPr lang="ko-KR" altLang="ko-KR" sz="4400" dirty="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endParaRPr>
          </a:p>
        </p:txBody>
      </p:sp>
      <p:cxnSp>
        <p:nvCxnSpPr>
          <p:cNvPr id="8" name="Straight Connector 7"/>
          <p:cNvCxnSpPr/>
          <p:nvPr/>
        </p:nvCxnSpPr>
        <p:spPr>
          <a:xfrm flipH="1">
            <a:off x="5314604" y="740914"/>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019800" y="1661271"/>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638800" y="2660108"/>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273040" y="3737148"/>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reeform 8"/>
          <p:cNvSpPr/>
          <p:nvPr/>
        </p:nvSpPr>
        <p:spPr>
          <a:xfrm>
            <a:off x="-763506" y="4911339"/>
            <a:ext cx="3810000" cy="5375661"/>
          </a:xfrm>
          <a:custGeom>
            <a:avLst/>
            <a:gdLst/>
            <a:ahLst/>
            <a:cxnLst/>
            <a:rect l="l" t="t" r="r" b="b"/>
            <a:pathLst>
              <a:path w="5832729" h="8229600">
                <a:moveTo>
                  <a:pt x="0" y="0"/>
                </a:moveTo>
                <a:lnTo>
                  <a:pt x="5832729" y="0"/>
                </a:lnTo>
                <a:lnTo>
                  <a:pt x="5832729" y="8229600"/>
                </a:lnTo>
                <a:lnTo>
                  <a:pt x="0" y="8229600"/>
                </a:lnTo>
                <a:lnTo>
                  <a:pt x="0" y="0"/>
                </a:lnTo>
                <a:close/>
              </a:path>
            </a:pathLst>
          </a:custGeom>
          <a:blipFill>
            <a:blip r:embed="rId1"/>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66700"/>
            <a:ext cx="17602200" cy="1446550"/>
          </a:xfrm>
          <a:prstGeom prst="rect">
            <a:avLst/>
          </a:prstGeom>
          <a:solidFill>
            <a:schemeClr val="bg1"/>
          </a:solidFill>
        </p:spPr>
        <p:txBody>
          <a:bodyPr wrap="square">
            <a:spAutoFit/>
          </a:bodyPr>
          <a:lstStyle/>
          <a:p>
            <a:pPr algn="just"/>
            <a:r>
              <a:rPr lang="vi-VN" sz="4400" b="1" dirty="0">
                <a:solidFill>
                  <a:srgbClr val="000000"/>
                </a:solidFill>
                <a:latin typeface="+mj-lt"/>
              </a:rPr>
              <a:t>Bài thơ gắn với phong tục gì của người Việt? Nội dung phong tục ấy được thể hiện như thế nào trong tác phẩm này?</a:t>
            </a:r>
            <a:endParaRPr lang="vi-VN" sz="4400" b="1" dirty="0">
              <a:solidFill>
                <a:srgbClr val="000000"/>
              </a:solidFill>
              <a:latin typeface="+mj-lt"/>
            </a:endParaRPr>
          </a:p>
        </p:txBody>
      </p:sp>
      <p:sp>
        <p:nvSpPr>
          <p:cNvPr id="3" name="Rectangle 2"/>
          <p:cNvSpPr/>
          <p:nvPr/>
        </p:nvSpPr>
        <p:spPr>
          <a:xfrm>
            <a:off x="381000" y="2171700"/>
            <a:ext cx="16687800" cy="769441"/>
          </a:xfrm>
          <a:prstGeom prst="rect">
            <a:avLst/>
          </a:prstGeom>
        </p:spPr>
        <p:txBody>
          <a:bodyPr wrap="square">
            <a:spAutoFit/>
          </a:bodyPr>
          <a:lstStyle/>
          <a:p>
            <a:pPr algn="just"/>
            <a:r>
              <a:rPr lang="vi-VN" sz="4400" dirty="0">
                <a:solidFill>
                  <a:srgbClr val="000000"/>
                </a:solidFill>
                <a:latin typeface="+mj-lt"/>
              </a:rPr>
              <a:t>– Bài thơ gắn với phong tục ăn trầu của người Việt.</a:t>
            </a:r>
            <a:endParaRPr lang="vi-VN" sz="4400" dirty="0">
              <a:solidFill>
                <a:srgbClr val="000000"/>
              </a:solidFill>
              <a:latin typeface="+mj-lt"/>
            </a:endParaRPr>
          </a:p>
        </p:txBody>
      </p:sp>
      <p:pic>
        <p:nvPicPr>
          <p:cNvPr id="5" name="Picture 4"/>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foregroundMark x1="28795" y1="26903" x2="45089" y2="13274"/>
                        <a14:foregroundMark x1="51228" y1="27257" x2="59487" y2="27257"/>
                        <a14:foregroundMark x1="25893" y1="37345" x2="25335" y2="69381"/>
                        <a14:foregroundMark x1="25335" y1="69381" x2="31473" y2="72035"/>
                        <a14:foregroundMark x1="26897" y1="80177" x2="25112" y2="68496"/>
                        <a14:foregroundMark x1="54911" y1="23717" x2="64397" y2="23009"/>
                      </a14:backgroundRemoval>
                    </a14:imgEffect>
                  </a14:imgLayer>
                </a14:imgProps>
              </a:ext>
            </a:extLst>
          </a:blip>
          <a:stretch>
            <a:fillRect/>
          </a:stretch>
        </p:blipFill>
        <p:spPr>
          <a:xfrm>
            <a:off x="13182600" y="1226127"/>
            <a:ext cx="6162894" cy="3886200"/>
          </a:xfrm>
          <a:prstGeom prst="rect">
            <a:avLst/>
          </a:prstGeom>
        </p:spPr>
      </p:pic>
      <p:sp>
        <p:nvSpPr>
          <p:cNvPr id="6" name="Rectangle 5"/>
          <p:cNvSpPr/>
          <p:nvPr/>
        </p:nvSpPr>
        <p:spPr>
          <a:xfrm>
            <a:off x="381000" y="5075190"/>
            <a:ext cx="17297400" cy="4832092"/>
          </a:xfrm>
          <a:prstGeom prst="rect">
            <a:avLst/>
          </a:prstGeom>
        </p:spPr>
        <p:txBody>
          <a:bodyPr wrap="square">
            <a:spAutoFit/>
          </a:bodyPr>
          <a:lstStyle/>
          <a:p>
            <a:pPr algn="just"/>
            <a:r>
              <a:rPr lang="vi-VN" sz="4400" dirty="0">
                <a:solidFill>
                  <a:srgbClr val="000000"/>
                </a:solidFill>
                <a:latin typeface="+mj-lt"/>
              </a:rPr>
              <a:t>+ Quả cau: Cau được hái về, bổ dọc ra làm bốn miếng, phơi héo hoặc để tươi. Lá trầu: Trầu được hái về, rửa sạch, thường được cắt dọc làm hai mảnh. Vôi đã được tôi để trong bình.</a:t>
            </a:r>
            <a:endParaRPr lang="vi-VN" sz="4400" dirty="0">
              <a:solidFill>
                <a:srgbClr val="000000"/>
              </a:solidFill>
              <a:latin typeface="+mj-lt"/>
            </a:endParaRPr>
          </a:p>
          <a:p>
            <a:pPr algn="just"/>
            <a:r>
              <a:rPr lang="vi-VN" sz="4400" dirty="0">
                <a:solidFill>
                  <a:srgbClr val="000000"/>
                </a:solidFill>
                <a:latin typeface="+mj-lt"/>
              </a:rPr>
              <a:t>+ Người têm trầu quệt vôi vào lá trầu. Cuộn miếng cau vào lá trầu đã quệt vôi, tết lại thành hình “sâu kèn” hoặc hình “cánh phượng”, cho vào miệng nhai. Trong quá trình nhai trầu (ăn trầu), các thành phần trong miếng trầu hoà quyện vào nhau thành một khối có màu đỏ thắm.</a:t>
            </a:r>
            <a:endParaRPr lang="vi-VN" sz="4400" dirty="0">
              <a:solidFill>
                <a:srgbClr val="000000"/>
              </a:solidFill>
              <a:latin typeface="+mj-lt"/>
            </a:endParaRPr>
          </a:p>
        </p:txBody>
      </p:sp>
      <p:sp>
        <p:nvSpPr>
          <p:cNvPr id="7" name="Rectangle 6"/>
          <p:cNvSpPr/>
          <p:nvPr/>
        </p:nvSpPr>
        <p:spPr>
          <a:xfrm>
            <a:off x="381000" y="2968850"/>
            <a:ext cx="14173200" cy="2123658"/>
          </a:xfrm>
          <a:prstGeom prst="rect">
            <a:avLst/>
          </a:prstGeom>
        </p:spPr>
        <p:txBody>
          <a:bodyPr wrap="square">
            <a:spAutoFit/>
          </a:bodyPr>
          <a:lstStyle/>
          <a:p>
            <a:pPr algn="just"/>
            <a:r>
              <a:rPr lang="vi-VN" sz="4400" dirty="0">
                <a:solidFill>
                  <a:srgbClr val="000000"/>
                </a:solidFill>
                <a:latin typeface="+mj-lt"/>
              </a:rPr>
              <a:t>– Nội dung phong tục ấy đã được Hồ Xuân Hương thể hiện chỉ tiết trong bài thơ qua những đồ vật, thao tác gắn liền với việc thực hành phong tục đó..</a:t>
            </a:r>
            <a:endParaRPr lang="vi-VN" sz="4400" dirty="0">
              <a:solidFill>
                <a:srgbClr val="00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down)">
                                      <p:cBhvr>
                                        <p:cTn id="25" dur="500"/>
                                        <p:tgtEl>
                                          <p:spTgt spid="6">
                                            <p:txEl>
                                              <p:pRg st="0" end="0"/>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down)">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388900"/>
            <a:ext cx="12598611"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Khi gặp nhau hoặc tiếp khách, người Việt thường mời nhau ăn trầu, thể hiện tình nghĩa và sự hiếu khách: “Miếng trầu là đầu câu chuyện”.</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Trong hôn nhân: Đồ sắm lễ của nhà trai đem tới nhà gái luôn phải có trầu cau, thể hiện sự gắn bó keo sơn khi thành vợ chồng.</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 name="Rectangle 3"/>
          <p:cNvSpPr/>
          <p:nvPr/>
        </p:nvSpPr>
        <p:spPr>
          <a:xfrm>
            <a:off x="381000" y="266700"/>
            <a:ext cx="17602200" cy="1446550"/>
          </a:xfrm>
          <a:prstGeom prst="rect">
            <a:avLst/>
          </a:prstGeom>
          <a:solidFill>
            <a:schemeClr val="bg1"/>
          </a:solidFill>
        </p:spPr>
        <p:txBody>
          <a:bodyPr wrap="square">
            <a:spAutoFit/>
          </a:bodyPr>
          <a:lstStyle/>
          <a:p>
            <a:pPr algn="just"/>
            <a:r>
              <a:rPr lang="vi-VN" sz="4400" b="1" dirty="0">
                <a:solidFill>
                  <a:srgbClr val="000000"/>
                </a:solidFill>
                <a:latin typeface="+mj-lt"/>
              </a:rPr>
              <a:t>Bài thơ gắn với phong tục gì của người Việt? Nội dung phong tục ấy được thể hiện như thế nào trong tác phẩm này?</a:t>
            </a:r>
            <a:endParaRPr lang="vi-VN" sz="4400" b="1" dirty="0">
              <a:solidFill>
                <a:srgbClr val="000000"/>
              </a:solidFill>
              <a:latin typeface="+mj-lt"/>
            </a:endParaRPr>
          </a:p>
        </p:txBody>
      </p:sp>
      <p:sp>
        <p:nvSpPr>
          <p:cNvPr id="5" name="Rectangle 4"/>
          <p:cNvSpPr/>
          <p:nvPr/>
        </p:nvSpPr>
        <p:spPr>
          <a:xfrm>
            <a:off x="381000" y="6700514"/>
            <a:ext cx="13411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b="1" dirty="0">
                <a:solidFill>
                  <a:srgbClr val="000000"/>
                </a:solidFill>
                <a:latin typeface="Times New Roman" panose="02020603050405020304" pitchFamily="18" charset="0"/>
                <a:sym typeface="Wingdings" panose="05000000000000000000" pitchFamily="2" charset="2"/>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Vì vậy, nếu một người con trai hoặc một người con gái đến tuổi thành niên, khi nhận trầu mời từ người khác, thường ngụ ý đã nhận tình cảm của người đó và mong muốn tiến đến hôn nhân.</a:t>
            </a:r>
            <a:endPar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6" name="Picture 2" descr="Bài Thơ] Mời Trầu - Hồ Xuân Hương - Việt Nam Overnight"/>
          <p:cNvPicPr>
            <a:picLocks noChangeAspect="1" noChangeArrowheads="1"/>
          </p:cNvPicPr>
          <p:nvPr/>
        </p:nvPicPr>
        <p:blipFill rotWithShape="1">
          <a:blip r:embed="rId1">
            <a:extLst>
              <a:ext uri="{28A0092B-C50C-407E-A947-70E740481C1C}">
                <a14:useLocalDpi xmlns:a14="http://schemas.microsoft.com/office/drawing/2010/main" val="0"/>
              </a:ext>
            </a:extLst>
          </a:blip>
          <a:srcRect l="-5681" t="3743" r="50000" b="-3744"/>
          <a:stretch>
            <a:fillRect/>
          </a:stretch>
        </p:blipFill>
        <p:spPr bwMode="auto">
          <a:xfrm>
            <a:off x="12979611" y="1981813"/>
            <a:ext cx="5308389" cy="643527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ainting of a boat with flowers and a lemon&#10;&#10;Description automatically generated"/>
          <p:cNvPicPr>
            <a:picLocks noChangeAspect="1"/>
          </p:cNvPicPr>
          <p:nvPr/>
        </p:nvPicPr>
        <p:blipFill rotWithShape="1">
          <a:blip r:embed="rId1"/>
          <a:srcRect t="22456" b="15999"/>
          <a:stretch>
            <a:fillRect/>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0" name="sketch line"/>
          <p:cNvSpPr>
            <a:spLocks noGrp="1" noRot="1" noChangeAspect="1" noMove="1" noResize="1" noEditPoints="1" noAdjustHandles="1" noChangeArrowheads="1" noChangeShapeType="1" noTextEdit="1"/>
          </p:cNvSpPr>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1" fmla="*/ 0 w 2057400"/>
              <a:gd name="connsiteY0-2" fmla="*/ 0 h 27432"/>
              <a:gd name="connsiteX1-3" fmla="*/ 624078 w 2057400"/>
              <a:gd name="connsiteY1-4" fmla="*/ 0 h 27432"/>
              <a:gd name="connsiteX2-5" fmla="*/ 1289304 w 2057400"/>
              <a:gd name="connsiteY2-6" fmla="*/ 0 h 27432"/>
              <a:gd name="connsiteX3-7" fmla="*/ 2057400 w 2057400"/>
              <a:gd name="connsiteY3-8" fmla="*/ 0 h 27432"/>
              <a:gd name="connsiteX4-9" fmla="*/ 2057400 w 2057400"/>
              <a:gd name="connsiteY4-10" fmla="*/ 27432 h 27432"/>
              <a:gd name="connsiteX5-11" fmla="*/ 1412748 w 2057400"/>
              <a:gd name="connsiteY5-12" fmla="*/ 27432 h 27432"/>
              <a:gd name="connsiteX6-13" fmla="*/ 685800 w 2057400"/>
              <a:gd name="connsiteY6-14" fmla="*/ 27432 h 27432"/>
              <a:gd name="connsiteX7-15" fmla="*/ 0 w 2057400"/>
              <a:gd name="connsiteY7-16" fmla="*/ 27432 h 27432"/>
              <a:gd name="connsiteX8-17" fmla="*/ 0 w 2057400"/>
              <a:gd name="connsiteY8-18" fmla="*/ 0 h 274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2"/>
          <p:cNvSpPr txBox="1"/>
          <p:nvPr/>
        </p:nvSpPr>
        <p:spPr>
          <a:xfrm>
            <a:off x="7254733" y="7263734"/>
            <a:ext cx="10308336" cy="2215991"/>
          </a:xfrm>
          <a:prstGeom prst="rect">
            <a:avLst/>
          </a:prstGeom>
        </p:spPr>
        <p:txBody>
          <a:bodyPr wrap="square" lIns="0" tIns="0" rIns="0" bIns="0" rtlCol="0" anchor="t">
            <a:spAutoFit/>
          </a:bodyPr>
          <a:lstStyle/>
          <a:p>
            <a:pPr algn="just">
              <a:spcBef>
                <a:spcPct val="0"/>
              </a:spcBef>
            </a:pPr>
            <a:r>
              <a:rPr kumimoji="0" lang="en-US" sz="7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Nghệ</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thuật</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sử</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dụng</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ngôn</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từ</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Hồ</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Xuân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Hương</a:t>
            </a:r>
            <a:endParaRPr lang="en-US" sz="7200" dirty="0">
              <a:solidFill>
                <a:srgbClr val="493423"/>
              </a:solidFill>
              <a:latin typeface="#9Slide05 Brannboll Ny" panose="02000000000000000000" pitchFamily="2" charset="0"/>
            </a:endParaRPr>
          </a:p>
        </p:txBody>
      </p:sp>
      <p:sp>
        <p:nvSpPr>
          <p:cNvPr id="5" name="TextBox 12"/>
          <p:cNvSpPr txBox="1"/>
          <p:nvPr/>
        </p:nvSpPr>
        <p:spPr>
          <a:xfrm>
            <a:off x="4038600" y="7662027"/>
            <a:ext cx="1996440" cy="1107996"/>
          </a:xfrm>
          <a:custGeom>
            <a:avLst/>
            <a:gdLst>
              <a:gd name="connsiteX0" fmla="*/ 0 w 1996440"/>
              <a:gd name="connsiteY0" fmla="*/ 0 h 1107996"/>
              <a:gd name="connsiteX1" fmla="*/ 1996440 w 1996440"/>
              <a:gd name="connsiteY1" fmla="*/ 0 h 1107996"/>
              <a:gd name="connsiteX2" fmla="*/ 1996440 w 1996440"/>
              <a:gd name="connsiteY2" fmla="*/ 1107996 h 1107996"/>
              <a:gd name="connsiteX3" fmla="*/ 0 w 1996440"/>
              <a:gd name="connsiteY3" fmla="*/ 1107996 h 1107996"/>
              <a:gd name="connsiteX4" fmla="*/ 0 w 1996440"/>
              <a:gd name="connsiteY4" fmla="*/ 0 h 110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40" h="1107996" fill="none" extrusionOk="0">
                <a:moveTo>
                  <a:pt x="0" y="0"/>
                </a:moveTo>
                <a:cubicBezTo>
                  <a:pt x="847753" y="5241"/>
                  <a:pt x="1402284" y="-74092"/>
                  <a:pt x="1996440" y="0"/>
                </a:cubicBezTo>
                <a:cubicBezTo>
                  <a:pt x="2036388" y="330094"/>
                  <a:pt x="2032779" y="709361"/>
                  <a:pt x="1996440" y="1107996"/>
                </a:cubicBezTo>
                <a:cubicBezTo>
                  <a:pt x="1769714" y="962490"/>
                  <a:pt x="440945" y="1087882"/>
                  <a:pt x="0" y="1107996"/>
                </a:cubicBezTo>
                <a:cubicBezTo>
                  <a:pt x="-95336" y="905200"/>
                  <a:pt x="87228" y="316784"/>
                  <a:pt x="0" y="0"/>
                </a:cubicBezTo>
                <a:close/>
              </a:path>
              <a:path w="1996440" h="1107996" stroke="0" extrusionOk="0">
                <a:moveTo>
                  <a:pt x="0" y="0"/>
                </a:moveTo>
                <a:cubicBezTo>
                  <a:pt x="949455" y="122814"/>
                  <a:pt x="1735256" y="120343"/>
                  <a:pt x="1996440" y="0"/>
                </a:cubicBezTo>
                <a:cubicBezTo>
                  <a:pt x="1981128" y="324716"/>
                  <a:pt x="1928547" y="709085"/>
                  <a:pt x="1996440" y="1107996"/>
                </a:cubicBezTo>
                <a:cubicBezTo>
                  <a:pt x="1026092" y="1211204"/>
                  <a:pt x="358702" y="1222152"/>
                  <a:pt x="0" y="1107996"/>
                </a:cubicBezTo>
                <a:cubicBezTo>
                  <a:pt x="-55485" y="816545"/>
                  <a:pt x="16396" y="533219"/>
                  <a:pt x="0" y="0"/>
                </a:cubicBezTo>
                <a:close/>
              </a:path>
            </a:pathLst>
          </a:custGeom>
          <a:ln>
            <a:solidFill>
              <a:srgbClr val="C0504D"/>
            </a:solidFill>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2. </a:t>
            </a:r>
            <a:endParaRPr lang="en-US" sz="7200" dirty="0">
              <a:solidFill>
                <a:srgbClr val="493423"/>
              </a:solidFill>
              <a:latin typeface="#9Slide05 Brannboll Ny" panose="02000000000000000000" pitchFamily="2" charset="0"/>
            </a:endParaRP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85800" y="526852"/>
            <a:ext cx="172212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Vận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dụng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các</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từ ngữ liên quan đến ca dao, tục ngữ, thành ngữ. </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689264" y="1714500"/>
            <a:ext cx="172212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Các cụm từ “quả cau nho nhỏ”, “miếng trầu” gợi nhớ đến các câu ca dao về tình yêu, hôn nhân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 name="Freeform 2"/>
          <p:cNvSpPr/>
          <p:nvPr/>
        </p:nvSpPr>
        <p:spPr>
          <a:xfrm>
            <a:off x="-399787" y="5875551"/>
            <a:ext cx="5365652" cy="4694946"/>
          </a:xfrm>
          <a:custGeom>
            <a:avLst/>
            <a:gdLst/>
            <a:ahLst/>
            <a:cxnLst/>
            <a:rect l="l" t="t" r="r" b="b"/>
            <a:pathLst>
              <a:path w="5365652" h="4694946">
                <a:moveTo>
                  <a:pt x="0" y="0"/>
                </a:moveTo>
                <a:lnTo>
                  <a:pt x="5365652" y="0"/>
                </a:lnTo>
                <a:lnTo>
                  <a:pt x="5365652" y="4694946"/>
                </a:lnTo>
                <a:lnTo>
                  <a:pt x="0" y="4694946"/>
                </a:lnTo>
                <a:lnTo>
                  <a:pt x="0" y="0"/>
                </a:lnTo>
                <a:close/>
              </a:path>
            </a:pathLst>
          </a:custGeom>
          <a:blipFill>
            <a:blip r:embed="rId1"/>
            <a:stretch>
              <a:fillRect/>
            </a:stretch>
          </a:blipFill>
        </p:spPr>
      </p:sp>
      <p:sp>
        <p:nvSpPr>
          <p:cNvPr id="5" name="Rectangle 4"/>
          <p:cNvSpPr/>
          <p:nvPr/>
        </p:nvSpPr>
        <p:spPr>
          <a:xfrm>
            <a:off x="6477000" y="3573839"/>
            <a:ext cx="10363200"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Quả cau nho nhỏ</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Cái vỏ vân vân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Nay anh học gần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Mai anh học xa...</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Thưa rằng tôi đi hải dân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Hai anh mở tủi đưa trầu cho ăn.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Từ ngày ăn phải miếng trầu</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Miệng ăn, môi đỏ, dạ sầu đăm chiêu.</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Làm thân con gái chớ ăn trầu người.</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p:nvPr/>
        </p:nvSpPr>
        <p:spPr>
          <a:xfrm rot="4839165">
            <a:off x="-1826910" y="3315388"/>
            <a:ext cx="5313723" cy="3581399"/>
          </a:xfrm>
          <a:custGeom>
            <a:avLst/>
            <a:gdLst/>
            <a:ahLst/>
            <a:cxnLst/>
            <a:rect l="l" t="t" r="r" b="b"/>
            <a:pathLst>
              <a:path w="6380523" h="4609928">
                <a:moveTo>
                  <a:pt x="0" y="0"/>
                </a:moveTo>
                <a:lnTo>
                  <a:pt x="6380523" y="0"/>
                </a:lnTo>
                <a:lnTo>
                  <a:pt x="6380523" y="4609927"/>
                </a:lnTo>
                <a:lnTo>
                  <a:pt x="0" y="4609927"/>
                </a:lnTo>
                <a:lnTo>
                  <a:pt x="0" y="0"/>
                </a:lnTo>
                <a:close/>
              </a:path>
            </a:pathLst>
          </a:custGeom>
          <a:blipFill>
            <a:blip r:embed="rId1"/>
            <a:stretch>
              <a:fillRect/>
            </a:stretch>
          </a:blipFill>
        </p:spPr>
      </p:sp>
      <p:sp>
        <p:nvSpPr>
          <p:cNvPr id="24" name="Rectangle 23"/>
          <p:cNvSpPr/>
          <p:nvPr/>
        </p:nvSpPr>
        <p:spPr>
          <a:xfrm>
            <a:off x="2830318" y="5106087"/>
            <a:ext cx="14924282" cy="2800767"/>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ảnh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liên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quan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quả</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cau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miếng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trầu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đừng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xanh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lá</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Hồ</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Xuân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lấy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toàn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bộ</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lấy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tứ</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chúng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ca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dao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tục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quen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685800" y="419100"/>
            <a:ext cx="172212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Vận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dụng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các</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từ ngữ liên quan đến ca dao, tục ngữ, thành ngữ. </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829951" y="1670063"/>
            <a:ext cx="17347088"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Hai câu đầu còn gợi nhớ đến câu tục ngữ “Miếng trầu là đầu câu chuyện”.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2620650" y="3300563"/>
            <a:ext cx="15286349"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Hai câu cuối bài thơ gợi nhớ đến các thành ngữ: “xanh vỏ, đỏ lòng”, “xanh như lá, bạc như vôi”,...</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304799" y="7911124"/>
            <a:ext cx="17602199" cy="2123658"/>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màu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phẩm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phù</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hàm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súc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ít</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điều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sâu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kín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nữ</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sĩ</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85800" y="526852"/>
            <a:ext cx="17221200" cy="1446550"/>
          </a:xfrm>
          <a:prstGeom prst="rect">
            <a:avLst/>
          </a:prstGeom>
        </p:spPr>
        <p:txBody>
          <a:bodyPr wrap="square">
            <a:spAutoFit/>
          </a:bodyPr>
          <a:lstStyle/>
          <a:p>
            <a:pPr algn="just"/>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b. Những từ ngữ được sử dụng mang dấu ấn cá nhân của Hồ Xuân Hương</a:t>
            </a:r>
            <a:endParaRPr lang="vi-VN"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1000" y="7734300"/>
            <a:ext cx="17221200" cy="2123658"/>
          </a:xfrm>
          <a:prstGeom prst="rect">
            <a:avLst/>
          </a:prstGeom>
        </p:spPr>
        <p:txBody>
          <a:bodyPr wrap="square">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hiện rõ nét thái độ và tình cảm thắm thiết của tác giả trước tình yêu và hôn nhân. Đây là sự độc đáo, cá tính trong thơ bà, không thể lẫn với người khác.</a:t>
            </a:r>
            <a:endParaRPr lang="vi-VN" sz="4400" b="1"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3" name="Freeform 4"/>
          <p:cNvSpPr/>
          <p:nvPr/>
        </p:nvSpPr>
        <p:spPr>
          <a:xfrm>
            <a:off x="6858000" y="1497986"/>
            <a:ext cx="2518707" cy="5857457"/>
          </a:xfrm>
          <a:custGeom>
            <a:avLst/>
            <a:gdLst/>
            <a:ahLst/>
            <a:cxnLst/>
            <a:rect l="l" t="t" r="r" b="b"/>
            <a:pathLst>
              <a:path w="3538728" h="8229600">
                <a:moveTo>
                  <a:pt x="0" y="0"/>
                </a:moveTo>
                <a:lnTo>
                  <a:pt x="3538728" y="0"/>
                </a:lnTo>
                <a:lnTo>
                  <a:pt x="3538728" y="8229600"/>
                </a:lnTo>
                <a:lnTo>
                  <a:pt x="0" y="8229600"/>
                </a:lnTo>
                <a:lnTo>
                  <a:pt x="0" y="0"/>
                </a:lnTo>
                <a:close/>
              </a:path>
            </a:pathLst>
          </a:custGeom>
          <a:blipFill>
            <a:blip r:embed="rId1"/>
            <a:stretch>
              <a:fillRect/>
            </a:stretch>
          </a:blipFill>
        </p:spPr>
      </p:sp>
      <p:sp>
        <p:nvSpPr>
          <p:cNvPr id="4" name="Rectangle 3"/>
          <p:cNvSpPr/>
          <p:nvPr/>
        </p:nvSpPr>
        <p:spPr>
          <a:xfrm>
            <a:off x="685800" y="2552700"/>
            <a:ext cx="5943600" cy="2123658"/>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“Trầu 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ô</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i”: thể hiện sự khiêm nhường (kết hợp với “quả cau nho nhỏ”).</a:t>
            </a:r>
            <a:endParaRPr lang="vi-VN" sz="44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6" name="Rectangle 5"/>
          <p:cNvSpPr/>
          <p:nvPr/>
        </p:nvSpPr>
        <p:spPr>
          <a:xfrm>
            <a:off x="9677400" y="2095500"/>
            <a:ext cx="8229600" cy="4832092"/>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“Này của Xuân Hương mới quệt rồi”: sự khẳng định cái “tôi” cá nhân của một phụ nữ.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Điều này ở thời trung đại chỉ có mình Hồ Xuân Hương dám thể hiện. Động từ “quệt” cũng cho thấy cá tính mạnh mẽ của nữ sĩ.</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ainting of a boat with flowers and a lemon&#10;&#10;Description automatically generated"/>
          <p:cNvPicPr>
            <a:picLocks noChangeAspect="1"/>
          </p:cNvPicPr>
          <p:nvPr/>
        </p:nvPicPr>
        <p:blipFill rotWithShape="1">
          <a:blip r:embed="rId1"/>
          <a:srcRect t="22456" b="15999"/>
          <a:stretch>
            <a:fillRect/>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0" name="sketch line"/>
          <p:cNvSpPr>
            <a:spLocks noGrp="1" noRot="1" noChangeAspect="1" noMove="1" noResize="1" noEditPoints="1" noAdjustHandles="1" noChangeArrowheads="1" noChangeShapeType="1" noTextEdit="1"/>
          </p:cNvSpPr>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1" fmla="*/ 0 w 2057400"/>
              <a:gd name="connsiteY0-2" fmla="*/ 0 h 27432"/>
              <a:gd name="connsiteX1-3" fmla="*/ 624078 w 2057400"/>
              <a:gd name="connsiteY1-4" fmla="*/ 0 h 27432"/>
              <a:gd name="connsiteX2-5" fmla="*/ 1289304 w 2057400"/>
              <a:gd name="connsiteY2-6" fmla="*/ 0 h 27432"/>
              <a:gd name="connsiteX3-7" fmla="*/ 2057400 w 2057400"/>
              <a:gd name="connsiteY3-8" fmla="*/ 0 h 27432"/>
              <a:gd name="connsiteX4-9" fmla="*/ 2057400 w 2057400"/>
              <a:gd name="connsiteY4-10" fmla="*/ 27432 h 27432"/>
              <a:gd name="connsiteX5-11" fmla="*/ 1412748 w 2057400"/>
              <a:gd name="connsiteY5-12" fmla="*/ 27432 h 27432"/>
              <a:gd name="connsiteX6-13" fmla="*/ 685800 w 2057400"/>
              <a:gd name="connsiteY6-14" fmla="*/ 27432 h 27432"/>
              <a:gd name="connsiteX7-15" fmla="*/ 0 w 2057400"/>
              <a:gd name="connsiteY7-16" fmla="*/ 27432 h 27432"/>
              <a:gd name="connsiteX8-17" fmla="*/ 0 w 2057400"/>
              <a:gd name="connsiteY8-18" fmla="*/ 0 h 274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2"/>
          <p:cNvSpPr txBox="1"/>
          <p:nvPr/>
        </p:nvSpPr>
        <p:spPr>
          <a:xfrm>
            <a:off x="4042064" y="7662026"/>
            <a:ext cx="1992976" cy="1139073"/>
          </a:xfrm>
          <a:custGeom>
            <a:avLst/>
            <a:gdLst>
              <a:gd name="connsiteX0" fmla="*/ 0 w 1992976"/>
              <a:gd name="connsiteY0" fmla="*/ 0 h 1139073"/>
              <a:gd name="connsiteX1" fmla="*/ 1992976 w 1992976"/>
              <a:gd name="connsiteY1" fmla="*/ 0 h 1139073"/>
              <a:gd name="connsiteX2" fmla="*/ 1992976 w 1992976"/>
              <a:gd name="connsiteY2" fmla="*/ 1139073 h 1139073"/>
              <a:gd name="connsiteX3" fmla="*/ 0 w 1992976"/>
              <a:gd name="connsiteY3" fmla="*/ 1139073 h 1139073"/>
              <a:gd name="connsiteX4" fmla="*/ 0 w 1992976"/>
              <a:gd name="connsiteY4" fmla="*/ 0 h 113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76" h="1139073" fill="none" extrusionOk="0">
                <a:moveTo>
                  <a:pt x="0" y="0"/>
                </a:moveTo>
                <a:cubicBezTo>
                  <a:pt x="484351" y="5241"/>
                  <a:pt x="1639761" y="-74092"/>
                  <a:pt x="1992976" y="0"/>
                </a:cubicBezTo>
                <a:cubicBezTo>
                  <a:pt x="2059226" y="409926"/>
                  <a:pt x="2009721" y="806928"/>
                  <a:pt x="1992976" y="1139073"/>
                </a:cubicBezTo>
                <a:cubicBezTo>
                  <a:pt x="1608667" y="993567"/>
                  <a:pt x="763058" y="1118959"/>
                  <a:pt x="0" y="1139073"/>
                </a:cubicBezTo>
                <a:cubicBezTo>
                  <a:pt x="-5104" y="769592"/>
                  <a:pt x="99960" y="151997"/>
                  <a:pt x="0" y="0"/>
                </a:cubicBezTo>
                <a:close/>
              </a:path>
              <a:path w="1992976" h="1139073" stroke="0" extrusionOk="0">
                <a:moveTo>
                  <a:pt x="0" y="0"/>
                </a:moveTo>
                <a:cubicBezTo>
                  <a:pt x="629449" y="122814"/>
                  <a:pt x="1088277" y="120343"/>
                  <a:pt x="1992976" y="0"/>
                </a:cubicBezTo>
                <a:cubicBezTo>
                  <a:pt x="2066763" y="262510"/>
                  <a:pt x="1962139" y="920356"/>
                  <a:pt x="1992976" y="1139073"/>
                </a:cubicBezTo>
                <a:cubicBezTo>
                  <a:pt x="1568929" y="1242281"/>
                  <a:pt x="373626" y="1253229"/>
                  <a:pt x="0" y="1139073"/>
                </a:cubicBezTo>
                <a:cubicBezTo>
                  <a:pt x="-66301" y="570218"/>
                  <a:pt x="-36039" y="408219"/>
                  <a:pt x="0" y="0"/>
                </a:cubicBezTo>
                <a:close/>
              </a:path>
            </a:pathLst>
          </a:custGeom>
          <a:ln>
            <a:solidFill>
              <a:srgbClr val="C0504D"/>
            </a:solidFill>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3. </a:t>
            </a:r>
            <a:endParaRPr lang="en-US" sz="7200" dirty="0">
              <a:solidFill>
                <a:srgbClr val="493423"/>
              </a:solidFill>
              <a:latin typeface="#9Slide05 Brannboll Ny" panose="02000000000000000000" pitchFamily="2" charset="0"/>
            </a:endParaRPr>
          </a:p>
        </p:txBody>
      </p:sp>
      <p:sp>
        <p:nvSpPr>
          <p:cNvPr id="5" name="TextBox 12"/>
          <p:cNvSpPr txBox="1"/>
          <p:nvPr/>
        </p:nvSpPr>
        <p:spPr>
          <a:xfrm>
            <a:off x="7254733" y="7263734"/>
            <a:ext cx="10308336" cy="221599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en-US" sz="7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Các</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cung</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bậc</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cảm</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xúc</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endPar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endParaRPr>
          </a:p>
          <a:p>
            <a:pPr marL="0" marR="0" lvl="0" indent="0" algn="just" defTabSz="914400" rtl="0" eaLnBrk="1" fontAlgn="auto" latinLnBrk="0" hangingPunct="1">
              <a:lnSpc>
                <a:spcPct val="100000"/>
              </a:lnSpc>
              <a:spcBef>
                <a:spcPct val="0"/>
              </a:spcBef>
              <a:spcAft>
                <a:spcPts val="0"/>
              </a:spcAft>
              <a:buClrTx/>
              <a:buSzTx/>
              <a:buFontTx/>
              <a:buNone/>
              <a:defRPr/>
            </a:pP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nhà</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thơ</a:t>
            </a:r>
            <a:endParaRPr kumimoji="0" lang="en-US" sz="72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endParaRP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478481" y="1028700"/>
            <a:ext cx="4952999" cy="5410200"/>
          </a:xfrm>
          <a:custGeom>
            <a:avLst/>
            <a:gdLst>
              <a:gd name="connsiteX0" fmla="*/ 0 w 4952999"/>
              <a:gd name="connsiteY0" fmla="*/ 825516 h 5410200"/>
              <a:gd name="connsiteX1" fmla="*/ 825516 w 4952999"/>
              <a:gd name="connsiteY1" fmla="*/ 0 h 5410200"/>
              <a:gd name="connsiteX2" fmla="*/ 4127483 w 4952999"/>
              <a:gd name="connsiteY2" fmla="*/ 0 h 5410200"/>
              <a:gd name="connsiteX3" fmla="*/ 4952999 w 4952999"/>
              <a:gd name="connsiteY3" fmla="*/ 825516 h 5410200"/>
              <a:gd name="connsiteX4" fmla="*/ 4952999 w 4952999"/>
              <a:gd name="connsiteY4" fmla="*/ 4584684 h 5410200"/>
              <a:gd name="connsiteX5" fmla="*/ 4127483 w 4952999"/>
              <a:gd name="connsiteY5" fmla="*/ 5410200 h 5410200"/>
              <a:gd name="connsiteX6" fmla="*/ 825516 w 4952999"/>
              <a:gd name="connsiteY6" fmla="*/ 5410200 h 5410200"/>
              <a:gd name="connsiteX7" fmla="*/ 0 w 4952999"/>
              <a:gd name="connsiteY7" fmla="*/ 4584684 h 5410200"/>
              <a:gd name="connsiteX8" fmla="*/ 0 w 4952999"/>
              <a:gd name="connsiteY8" fmla="*/ 825516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2999" h="5410200" fill="none" extrusionOk="0">
                <a:moveTo>
                  <a:pt x="0" y="825516"/>
                </a:moveTo>
                <a:cubicBezTo>
                  <a:pt x="3026" y="360663"/>
                  <a:pt x="382139" y="-2076"/>
                  <a:pt x="825516" y="0"/>
                </a:cubicBezTo>
                <a:cubicBezTo>
                  <a:pt x="1288884" y="95481"/>
                  <a:pt x="3405403" y="-926"/>
                  <a:pt x="4127483" y="0"/>
                </a:cubicBezTo>
                <a:cubicBezTo>
                  <a:pt x="4554404" y="-32014"/>
                  <a:pt x="4948532" y="363230"/>
                  <a:pt x="4952999" y="825516"/>
                </a:cubicBezTo>
                <a:cubicBezTo>
                  <a:pt x="4991937" y="1212095"/>
                  <a:pt x="4911071" y="3141350"/>
                  <a:pt x="4952999" y="4584684"/>
                </a:cubicBezTo>
                <a:cubicBezTo>
                  <a:pt x="4946113" y="5045487"/>
                  <a:pt x="4592122" y="5428243"/>
                  <a:pt x="4127483" y="5410200"/>
                </a:cubicBezTo>
                <a:cubicBezTo>
                  <a:pt x="2478581" y="5457511"/>
                  <a:pt x="1875999" y="5431822"/>
                  <a:pt x="825516" y="5410200"/>
                </a:cubicBezTo>
                <a:cubicBezTo>
                  <a:pt x="397364" y="5399348"/>
                  <a:pt x="-76096" y="5065086"/>
                  <a:pt x="0" y="4584684"/>
                </a:cubicBezTo>
                <a:cubicBezTo>
                  <a:pt x="-109507" y="3235415"/>
                  <a:pt x="-121897" y="2288632"/>
                  <a:pt x="0" y="825516"/>
                </a:cubicBezTo>
                <a:close/>
              </a:path>
              <a:path w="4952999" h="5410200" stroke="0" extrusionOk="0">
                <a:moveTo>
                  <a:pt x="0" y="825516"/>
                </a:moveTo>
                <a:cubicBezTo>
                  <a:pt x="-4872" y="354818"/>
                  <a:pt x="371919" y="76804"/>
                  <a:pt x="825516" y="0"/>
                </a:cubicBezTo>
                <a:cubicBezTo>
                  <a:pt x="1286057" y="-85265"/>
                  <a:pt x="2563971" y="-145670"/>
                  <a:pt x="4127483" y="0"/>
                </a:cubicBezTo>
                <a:cubicBezTo>
                  <a:pt x="4577455" y="-3008"/>
                  <a:pt x="5033335" y="403729"/>
                  <a:pt x="4952999" y="825516"/>
                </a:cubicBezTo>
                <a:cubicBezTo>
                  <a:pt x="5092951" y="2246550"/>
                  <a:pt x="4959331" y="3404965"/>
                  <a:pt x="4952999" y="4584684"/>
                </a:cubicBezTo>
                <a:cubicBezTo>
                  <a:pt x="4979736" y="5080591"/>
                  <a:pt x="4658590" y="5456730"/>
                  <a:pt x="4127483" y="5410200"/>
                </a:cubicBezTo>
                <a:cubicBezTo>
                  <a:pt x="3335372" y="5437736"/>
                  <a:pt x="1846350" y="5316988"/>
                  <a:pt x="825516" y="5410200"/>
                </a:cubicBezTo>
                <a:cubicBezTo>
                  <a:pt x="366229" y="5340140"/>
                  <a:pt x="81" y="5029430"/>
                  <a:pt x="0" y="4584684"/>
                </a:cubicBezTo>
                <a:cubicBezTo>
                  <a:pt x="150009" y="2780161"/>
                  <a:pt x="43509" y="1940496"/>
                  <a:pt x="0" y="825516"/>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Tiếp</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theo</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2)</a:t>
            </a:r>
            <a:r>
              <a:rPr kumimoji="0" lang="en-US"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vừa</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khẳng</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định</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vừa</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chút</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nhí</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nhảnh</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xen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lẫn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trào</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lộng</a:t>
            </a:r>
            <a:r>
              <a:rPr kumimoji="0" lang="en-US"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endParaRPr kumimoji="0" lang="vi-VN"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p:cNvSpPr/>
          <p:nvPr/>
        </p:nvSpPr>
        <p:spPr>
          <a:xfrm>
            <a:off x="9753600" y="1028698"/>
            <a:ext cx="2743200" cy="5410200"/>
          </a:xfrm>
          <a:custGeom>
            <a:avLst/>
            <a:gdLst>
              <a:gd name="connsiteX0" fmla="*/ 0 w 2743200"/>
              <a:gd name="connsiteY0" fmla="*/ 457209 h 5410200"/>
              <a:gd name="connsiteX1" fmla="*/ 457209 w 2743200"/>
              <a:gd name="connsiteY1" fmla="*/ 0 h 5410200"/>
              <a:gd name="connsiteX2" fmla="*/ 2285991 w 2743200"/>
              <a:gd name="connsiteY2" fmla="*/ 0 h 5410200"/>
              <a:gd name="connsiteX3" fmla="*/ 2743200 w 2743200"/>
              <a:gd name="connsiteY3" fmla="*/ 457209 h 5410200"/>
              <a:gd name="connsiteX4" fmla="*/ 2743200 w 2743200"/>
              <a:gd name="connsiteY4" fmla="*/ 4952991 h 5410200"/>
              <a:gd name="connsiteX5" fmla="*/ 2285991 w 2743200"/>
              <a:gd name="connsiteY5" fmla="*/ 5410200 h 5410200"/>
              <a:gd name="connsiteX6" fmla="*/ 457209 w 2743200"/>
              <a:gd name="connsiteY6" fmla="*/ 5410200 h 5410200"/>
              <a:gd name="connsiteX7" fmla="*/ 0 w 2743200"/>
              <a:gd name="connsiteY7" fmla="*/ 4952991 h 5410200"/>
              <a:gd name="connsiteX8" fmla="*/ 0 w 2743200"/>
              <a:gd name="connsiteY8" fmla="*/ 457209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5410200" fill="none" extrusionOk="0">
                <a:moveTo>
                  <a:pt x="0" y="457209"/>
                </a:moveTo>
                <a:cubicBezTo>
                  <a:pt x="7570" y="172125"/>
                  <a:pt x="201168" y="15585"/>
                  <a:pt x="457209" y="0"/>
                </a:cubicBezTo>
                <a:cubicBezTo>
                  <a:pt x="839613" y="146408"/>
                  <a:pt x="1400564" y="73746"/>
                  <a:pt x="2285991" y="0"/>
                </a:cubicBezTo>
                <a:cubicBezTo>
                  <a:pt x="2516148" y="15782"/>
                  <a:pt x="2739073" y="203606"/>
                  <a:pt x="2743200" y="457209"/>
                </a:cubicBezTo>
                <a:cubicBezTo>
                  <a:pt x="2719747" y="1084929"/>
                  <a:pt x="2732279" y="3544094"/>
                  <a:pt x="2743200" y="4952991"/>
                </a:cubicBezTo>
                <a:cubicBezTo>
                  <a:pt x="2740089" y="5239891"/>
                  <a:pt x="2515240" y="5377612"/>
                  <a:pt x="2285991" y="5410200"/>
                </a:cubicBezTo>
                <a:cubicBezTo>
                  <a:pt x="1442059" y="5336516"/>
                  <a:pt x="1034259" y="5351584"/>
                  <a:pt x="457209" y="5410200"/>
                </a:cubicBezTo>
                <a:cubicBezTo>
                  <a:pt x="241487" y="5410268"/>
                  <a:pt x="-46625" y="5206436"/>
                  <a:pt x="0" y="4952991"/>
                </a:cubicBezTo>
                <a:cubicBezTo>
                  <a:pt x="83581" y="4301829"/>
                  <a:pt x="146815" y="1231852"/>
                  <a:pt x="0" y="457209"/>
                </a:cubicBezTo>
                <a:close/>
              </a:path>
              <a:path w="2743200" h="5410200" stroke="0" extrusionOk="0">
                <a:moveTo>
                  <a:pt x="0" y="457209"/>
                </a:moveTo>
                <a:cubicBezTo>
                  <a:pt x="-15060" y="195642"/>
                  <a:pt x="186709" y="43202"/>
                  <a:pt x="457209" y="0"/>
                </a:cubicBezTo>
                <a:cubicBezTo>
                  <a:pt x="953050" y="133175"/>
                  <a:pt x="2018679" y="-23726"/>
                  <a:pt x="2285991" y="0"/>
                </a:cubicBezTo>
                <a:cubicBezTo>
                  <a:pt x="2530956" y="-14233"/>
                  <a:pt x="2735812" y="252257"/>
                  <a:pt x="2743200" y="457209"/>
                </a:cubicBezTo>
                <a:cubicBezTo>
                  <a:pt x="2576814" y="2069304"/>
                  <a:pt x="2598706" y="3853693"/>
                  <a:pt x="2743200" y="4952991"/>
                </a:cubicBezTo>
                <a:cubicBezTo>
                  <a:pt x="2709689" y="5191321"/>
                  <a:pt x="2537181" y="5375841"/>
                  <a:pt x="2285991" y="5410200"/>
                </a:cubicBezTo>
                <a:cubicBezTo>
                  <a:pt x="1886943" y="5260076"/>
                  <a:pt x="944788" y="5329297"/>
                  <a:pt x="457209" y="5410200"/>
                </a:cubicBezTo>
                <a:cubicBezTo>
                  <a:pt x="175870" y="5411997"/>
                  <a:pt x="6479" y="5207970"/>
                  <a:pt x="0" y="4952991"/>
                </a:cubicBezTo>
                <a:cubicBezTo>
                  <a:pt x="135151" y="4343209"/>
                  <a:pt x="126633" y="2441250"/>
                  <a:pt x="0" y="457209"/>
                </a:cubicBezTo>
                <a:close/>
              </a:path>
            </a:pathLst>
          </a:cu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Tiếp</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đến</a:t>
            </a:r>
            <a:r>
              <a:rPr kumimoji="0" lang="en-US" sz="4400" b="1"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3): hi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vọng</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nghiêm</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túc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Rounded Corners 9"/>
          <p:cNvSpPr/>
          <p:nvPr/>
        </p:nvSpPr>
        <p:spPr>
          <a:xfrm>
            <a:off x="12798138" y="952500"/>
            <a:ext cx="5108862" cy="5638800"/>
          </a:xfrm>
          <a:custGeom>
            <a:avLst/>
            <a:gdLst>
              <a:gd name="connsiteX0" fmla="*/ 0 w 5108862"/>
              <a:gd name="connsiteY0" fmla="*/ 851494 h 5638800"/>
              <a:gd name="connsiteX1" fmla="*/ 851494 w 5108862"/>
              <a:gd name="connsiteY1" fmla="*/ 0 h 5638800"/>
              <a:gd name="connsiteX2" fmla="*/ 4257368 w 5108862"/>
              <a:gd name="connsiteY2" fmla="*/ 0 h 5638800"/>
              <a:gd name="connsiteX3" fmla="*/ 5108862 w 5108862"/>
              <a:gd name="connsiteY3" fmla="*/ 851494 h 5638800"/>
              <a:gd name="connsiteX4" fmla="*/ 5108862 w 5108862"/>
              <a:gd name="connsiteY4" fmla="*/ 4787306 h 5638800"/>
              <a:gd name="connsiteX5" fmla="*/ 4257368 w 5108862"/>
              <a:gd name="connsiteY5" fmla="*/ 5638800 h 5638800"/>
              <a:gd name="connsiteX6" fmla="*/ 851494 w 5108862"/>
              <a:gd name="connsiteY6" fmla="*/ 5638800 h 5638800"/>
              <a:gd name="connsiteX7" fmla="*/ 0 w 5108862"/>
              <a:gd name="connsiteY7" fmla="*/ 4787306 h 5638800"/>
              <a:gd name="connsiteX8" fmla="*/ 0 w 5108862"/>
              <a:gd name="connsiteY8" fmla="*/ 851494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8862" h="5638800" fill="none" extrusionOk="0">
                <a:moveTo>
                  <a:pt x="0" y="851494"/>
                </a:moveTo>
                <a:cubicBezTo>
                  <a:pt x="25980" y="385586"/>
                  <a:pt x="327944" y="52484"/>
                  <a:pt x="851494" y="0"/>
                </a:cubicBezTo>
                <a:cubicBezTo>
                  <a:pt x="1509583" y="-134733"/>
                  <a:pt x="3713015" y="-66151"/>
                  <a:pt x="4257368" y="0"/>
                </a:cubicBezTo>
                <a:cubicBezTo>
                  <a:pt x="4646314" y="-3025"/>
                  <a:pt x="5151741" y="302515"/>
                  <a:pt x="5108862" y="851494"/>
                </a:cubicBezTo>
                <a:cubicBezTo>
                  <a:pt x="5048961" y="2141620"/>
                  <a:pt x="5266695" y="3509714"/>
                  <a:pt x="5108862" y="4787306"/>
                </a:cubicBezTo>
                <a:cubicBezTo>
                  <a:pt x="5122140" y="5248462"/>
                  <a:pt x="4721683" y="5677630"/>
                  <a:pt x="4257368" y="5638800"/>
                </a:cubicBezTo>
                <a:cubicBezTo>
                  <a:pt x="3884558" y="5688656"/>
                  <a:pt x="1926512" y="5702276"/>
                  <a:pt x="851494" y="5638800"/>
                </a:cubicBezTo>
                <a:cubicBezTo>
                  <a:pt x="295460" y="5623656"/>
                  <a:pt x="-39167" y="5272461"/>
                  <a:pt x="0" y="4787306"/>
                </a:cubicBezTo>
                <a:cubicBezTo>
                  <a:pt x="-137927" y="4267665"/>
                  <a:pt x="103682" y="1606272"/>
                  <a:pt x="0" y="851494"/>
                </a:cubicBezTo>
                <a:close/>
              </a:path>
              <a:path w="5108862" h="5638800" stroke="0" extrusionOk="0">
                <a:moveTo>
                  <a:pt x="0" y="851494"/>
                </a:moveTo>
                <a:cubicBezTo>
                  <a:pt x="14269" y="305364"/>
                  <a:pt x="393623" y="38895"/>
                  <a:pt x="851494" y="0"/>
                </a:cubicBezTo>
                <a:cubicBezTo>
                  <a:pt x="1663880" y="11218"/>
                  <a:pt x="3757403" y="93974"/>
                  <a:pt x="4257368" y="0"/>
                </a:cubicBezTo>
                <a:cubicBezTo>
                  <a:pt x="4694369" y="-55140"/>
                  <a:pt x="5100167" y="354714"/>
                  <a:pt x="5108862" y="851494"/>
                </a:cubicBezTo>
                <a:cubicBezTo>
                  <a:pt x="5027849" y="1743150"/>
                  <a:pt x="4995989" y="3904825"/>
                  <a:pt x="5108862" y="4787306"/>
                </a:cubicBezTo>
                <a:cubicBezTo>
                  <a:pt x="5087696" y="5268681"/>
                  <a:pt x="4804313" y="5590541"/>
                  <a:pt x="4257368" y="5638800"/>
                </a:cubicBezTo>
                <a:cubicBezTo>
                  <a:pt x="3518101" y="5608639"/>
                  <a:pt x="1811981" y="5632424"/>
                  <a:pt x="851494" y="5638800"/>
                </a:cubicBezTo>
                <a:cubicBezTo>
                  <a:pt x="310922" y="5675706"/>
                  <a:pt x="-3821" y="5220017"/>
                  <a:pt x="0" y="4787306"/>
                </a:cubicBezTo>
                <a:cubicBezTo>
                  <a:pt x="87458" y="3897158"/>
                  <a:pt x="64244" y="1709037"/>
                  <a:pt x="0" y="851494"/>
                </a:cubicBezTo>
                <a:close/>
              </a:path>
            </a:pathLst>
          </a:cu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Cuối</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cùng</a:t>
            </a:r>
            <a:r>
              <a:rPr kumimoji="0" lang="en-US" sz="4400" b="1"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4):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thâm</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trầm</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phảng</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phát</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nỗi</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buồn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sâu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xa</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xen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lẫn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trách</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móc</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ngờ</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vực</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Rounded Corners 11"/>
          <p:cNvSpPr/>
          <p:nvPr/>
        </p:nvSpPr>
        <p:spPr>
          <a:xfrm>
            <a:off x="152400" y="952500"/>
            <a:ext cx="4099986" cy="5410200"/>
          </a:xfrm>
          <a:custGeom>
            <a:avLst/>
            <a:gdLst>
              <a:gd name="connsiteX0" fmla="*/ 0 w 4099986"/>
              <a:gd name="connsiteY0" fmla="*/ 683345 h 5410200"/>
              <a:gd name="connsiteX1" fmla="*/ 683345 w 4099986"/>
              <a:gd name="connsiteY1" fmla="*/ 0 h 5410200"/>
              <a:gd name="connsiteX2" fmla="*/ 3416641 w 4099986"/>
              <a:gd name="connsiteY2" fmla="*/ 0 h 5410200"/>
              <a:gd name="connsiteX3" fmla="*/ 4099986 w 4099986"/>
              <a:gd name="connsiteY3" fmla="*/ 683345 h 5410200"/>
              <a:gd name="connsiteX4" fmla="*/ 4099986 w 4099986"/>
              <a:gd name="connsiteY4" fmla="*/ 4726855 h 5410200"/>
              <a:gd name="connsiteX5" fmla="*/ 3416641 w 4099986"/>
              <a:gd name="connsiteY5" fmla="*/ 5410200 h 5410200"/>
              <a:gd name="connsiteX6" fmla="*/ 683345 w 4099986"/>
              <a:gd name="connsiteY6" fmla="*/ 5410200 h 5410200"/>
              <a:gd name="connsiteX7" fmla="*/ 0 w 4099986"/>
              <a:gd name="connsiteY7" fmla="*/ 4726855 h 5410200"/>
              <a:gd name="connsiteX8" fmla="*/ 0 w 4099986"/>
              <a:gd name="connsiteY8" fmla="*/ 683345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9986" h="5410200" fill="none" extrusionOk="0">
                <a:moveTo>
                  <a:pt x="0" y="683345"/>
                </a:moveTo>
                <a:cubicBezTo>
                  <a:pt x="-44659" y="275342"/>
                  <a:pt x="345392" y="-62735"/>
                  <a:pt x="683345" y="0"/>
                </a:cubicBezTo>
                <a:cubicBezTo>
                  <a:pt x="1020695" y="-52227"/>
                  <a:pt x="2245839" y="-32843"/>
                  <a:pt x="3416641" y="0"/>
                </a:cubicBezTo>
                <a:cubicBezTo>
                  <a:pt x="3801572" y="15222"/>
                  <a:pt x="4143801" y="252895"/>
                  <a:pt x="4099986" y="683345"/>
                </a:cubicBezTo>
                <a:cubicBezTo>
                  <a:pt x="4208245" y="1867369"/>
                  <a:pt x="3942356" y="3194172"/>
                  <a:pt x="4099986" y="4726855"/>
                </a:cubicBezTo>
                <a:cubicBezTo>
                  <a:pt x="4058422" y="5103304"/>
                  <a:pt x="3741213" y="5370290"/>
                  <a:pt x="3416641" y="5410200"/>
                </a:cubicBezTo>
                <a:cubicBezTo>
                  <a:pt x="2153916" y="5296053"/>
                  <a:pt x="1917636" y="5315266"/>
                  <a:pt x="683345" y="5410200"/>
                </a:cubicBezTo>
                <a:cubicBezTo>
                  <a:pt x="325298" y="5413190"/>
                  <a:pt x="14886" y="5058140"/>
                  <a:pt x="0" y="4726855"/>
                </a:cubicBezTo>
                <a:cubicBezTo>
                  <a:pt x="138842" y="3906861"/>
                  <a:pt x="27594" y="1298864"/>
                  <a:pt x="0" y="683345"/>
                </a:cubicBezTo>
                <a:close/>
              </a:path>
              <a:path w="4099986" h="5410200" stroke="0" extrusionOk="0">
                <a:moveTo>
                  <a:pt x="0" y="683345"/>
                </a:moveTo>
                <a:cubicBezTo>
                  <a:pt x="3225" y="352031"/>
                  <a:pt x="259059" y="-34730"/>
                  <a:pt x="683345" y="0"/>
                </a:cubicBezTo>
                <a:cubicBezTo>
                  <a:pt x="1185672" y="-121636"/>
                  <a:pt x="2274325" y="-61595"/>
                  <a:pt x="3416641" y="0"/>
                </a:cubicBezTo>
                <a:cubicBezTo>
                  <a:pt x="3840621" y="58350"/>
                  <a:pt x="4047227" y="349909"/>
                  <a:pt x="4099986" y="683345"/>
                </a:cubicBezTo>
                <a:cubicBezTo>
                  <a:pt x="3992915" y="2309088"/>
                  <a:pt x="4130802" y="3288333"/>
                  <a:pt x="4099986" y="4726855"/>
                </a:cubicBezTo>
                <a:cubicBezTo>
                  <a:pt x="4151991" y="5129771"/>
                  <a:pt x="3840887" y="5376531"/>
                  <a:pt x="3416641" y="5410200"/>
                </a:cubicBezTo>
                <a:cubicBezTo>
                  <a:pt x="2465159" y="5499667"/>
                  <a:pt x="1306448" y="5310024"/>
                  <a:pt x="683345" y="5410200"/>
                </a:cubicBezTo>
                <a:cubicBezTo>
                  <a:pt x="255661" y="5413734"/>
                  <a:pt x="19885" y="5112937"/>
                  <a:pt x="0" y="4726855"/>
                </a:cubicBezTo>
                <a:cubicBezTo>
                  <a:pt x="12582" y="3079524"/>
                  <a:pt x="-115981" y="2288603"/>
                  <a:pt x="0" y="683345"/>
                </a:cubicBez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defRPr/>
            </a:pPr>
            <a:r>
              <a:rPr lang="en-US" sz="4400" b="1" dirty="0" err="1">
                <a:solidFill>
                  <a:srgbClr val="EEECE1">
                    <a:lumMod val="10000"/>
                  </a:srgbClr>
                </a:solidFill>
                <a:latin typeface="Times New Roman" panose="02020603050405020304" pitchFamily="18" charset="0"/>
                <a:cs typeface="Times New Roman" panose="02020603050405020304" pitchFamily="18" charset="0"/>
              </a:rPr>
              <a:t>Đầu</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tiên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dirty="0">
                <a:solidFill>
                  <a:srgbClr val="EEECE1">
                    <a:lumMod val="10000"/>
                  </a:srgbClr>
                </a:solidFill>
                <a:latin typeface="Times New Roman" panose="02020603050405020304" pitchFamily="18" charset="0"/>
                <a:cs typeface="Times New Roman" panose="02020603050405020304" pitchFamily="18" charset="0"/>
              </a:rPr>
              <a:t>(</a:t>
            </a:r>
            <a:r>
              <a:rPr lang="en-US" sz="4400" dirty="0" err="1">
                <a:solidFill>
                  <a:srgbClr val="EEECE1">
                    <a:lumMod val="10000"/>
                  </a:srgbClr>
                </a:solidFill>
                <a:latin typeface="Times New Roman" panose="02020603050405020304" pitchFamily="18" charset="0"/>
                <a:cs typeface="Times New Roman" panose="02020603050405020304" pitchFamily="18" charset="0"/>
              </a:rPr>
              <a:t>câu</a:t>
            </a:r>
            <a:r>
              <a:rPr lang="en-US" sz="4400" dirty="0">
                <a:solidFill>
                  <a:srgbClr val="EEECE1">
                    <a:lumMod val="10000"/>
                  </a:srgbClr>
                </a:solidFill>
                <a:latin typeface="Times New Roman" panose="02020603050405020304" pitchFamily="18" charset="0"/>
                <a:cs typeface="Times New Roman" panose="02020603050405020304" pitchFamily="18" charset="0"/>
              </a:rPr>
              <a:t> 1): </a:t>
            </a:r>
            <a:r>
              <a:rPr lang="en-US" sz="4400" dirty="0" err="1">
                <a:solidFill>
                  <a:srgbClr val="EEECE1">
                    <a:lumMod val="10000"/>
                  </a:srgbClr>
                </a:solidFill>
                <a:latin typeface="Times New Roman" panose="02020603050405020304" pitchFamily="18" charset="0"/>
                <a:cs typeface="Times New Roman" panose="02020603050405020304" pitchFamily="18" charset="0"/>
              </a:rPr>
              <a:t>cảm</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xúc</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chân</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thật</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khiêm</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nhường</a:t>
            </a:r>
            <a:endParaRPr kumimoji="0" lang="vi-VN"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04800" y="6896100"/>
            <a:ext cx="17602200" cy="3017686"/>
          </a:xfrm>
          <a:prstGeom prst="rect">
            <a:avLst/>
          </a:prstGeom>
        </p:spPr>
        <p:txBody>
          <a:bodyPr wrap="square">
            <a:spAutoFit/>
          </a:bodyPr>
          <a:lstStyle/>
          <a:p>
            <a:pPr algn="just">
              <a:lnSpc>
                <a:spcPct val="150000"/>
              </a:lnSpc>
            </a:pPr>
            <a:r>
              <a:rPr lang="en-US" sz="4400" b="1" dirty="0">
                <a:solidFill>
                  <a:schemeClr val="tx1">
                    <a:lumMod val="95000"/>
                    <a:lumOff val="5000"/>
                  </a:schemeClr>
                </a:solidFill>
                <a:latin typeface="+mj-lt"/>
                <a:sym typeface="Wingdings" panose="05000000000000000000" pitchFamily="2" charset="2"/>
              </a:rPr>
              <a:t> </a:t>
            </a:r>
            <a:r>
              <a:rPr lang="vi-VN" sz="4400" b="1" dirty="0">
                <a:solidFill>
                  <a:schemeClr val="tx1">
                    <a:lumMod val="95000"/>
                    <a:lumOff val="5000"/>
                  </a:schemeClr>
                </a:solidFill>
                <a:latin typeface="+mj-lt"/>
              </a:rPr>
              <a:t>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ỉ</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b="1" dirty="0">
                <a:solidFill>
                  <a:schemeClr val="tx1">
                    <a:lumMod val="95000"/>
                    <a:lumOff val="5000"/>
                  </a:schemeClr>
                </a:solidFill>
                <a:latin typeface="+mj-lt"/>
              </a:rPr>
              <a:t>qua bốn câu thơ mà Hồ Xuân Hương đã thể hiện nhiều cung bậc sinh động của tình cảm con người, bộc lộ thế giới nội</a:t>
            </a:r>
            <a:r>
              <a:rPr lang="en-US" sz="4400" b="1" dirty="0">
                <a:solidFill>
                  <a:schemeClr val="tx1">
                    <a:lumMod val="95000"/>
                    <a:lumOff val="5000"/>
                  </a:schemeClr>
                </a:solidFill>
                <a:latin typeface="+mj-lt"/>
              </a:rPr>
              <a:t> </a:t>
            </a:r>
            <a:r>
              <a:rPr lang="vi-VN" sz="4400" b="1" dirty="0">
                <a:solidFill>
                  <a:schemeClr val="tx1">
                    <a:lumMod val="95000"/>
                    <a:lumOff val="5000"/>
                  </a:schemeClr>
                </a:solidFill>
                <a:latin typeface="+mj-lt"/>
              </a:rPr>
              <a:t>tâm của một thiếu nữ đang khao khát một tình yêu chân thành, sâu sắc.</a:t>
            </a:r>
            <a:endParaRPr lang="vi-VN" sz="4400" b="1" i="0" dirty="0">
              <a:solidFill>
                <a:schemeClr val="tx1">
                  <a:lumMod val="95000"/>
                  <a:lumOff val="5000"/>
                </a:schemeClr>
              </a:solidFill>
              <a:effectLst/>
              <a:latin typeface="+mj-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t="45652"/>
          <a:stretch>
            <a:fillRect/>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p:cNvSpPr txBox="1"/>
          <p:nvPr/>
        </p:nvSpPr>
        <p:spPr>
          <a:xfrm>
            <a:off x="4583875" y="5829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 </a:t>
            </a:r>
            <a:endParaRPr lang="en-US" sz="9600" spc="-232" dirty="0">
              <a:solidFill>
                <a:srgbClr val="60311B"/>
              </a:solidFill>
              <a:latin typeface="#9Slide05 SVNReklame Script" panose="03060502040607080D05" pitchFamily="66" charset="0"/>
            </a:endParaRPr>
          </a:p>
          <a:p>
            <a:pPr marL="0" lvl="0" indent="0" algn="ctr"/>
            <a:r>
              <a:rPr lang="en-US" sz="9600" spc="-232" dirty="0" err="1">
                <a:solidFill>
                  <a:srgbClr val="60311B"/>
                </a:solidFill>
                <a:latin typeface="#9Slide05 SVNReklame Script" panose="03060502040607080D05" pitchFamily="66" charset="0"/>
              </a:rPr>
              <a:t>Đọc</a:t>
            </a:r>
            <a:r>
              <a:rPr lang="en-US" sz="9600" spc="-232" dirty="0">
                <a:solidFill>
                  <a:srgbClr val="60311B"/>
                </a:solidFill>
                <a:latin typeface="#9Slide05 SVNReklame Script" panose="03060502040607080D05" pitchFamily="66" charset="0"/>
              </a:rPr>
              <a:t> – </a:t>
            </a:r>
            <a:r>
              <a:rPr lang="en-US" sz="9600" spc="-232" dirty="0" err="1">
                <a:solidFill>
                  <a:srgbClr val="60311B"/>
                </a:solidFill>
                <a:latin typeface="#9Slide05 SVNReklame Script" panose="03060502040607080D05" pitchFamily="66" charset="0"/>
              </a:rPr>
              <a:t>Tìm</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hiểu</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chung</a:t>
            </a:r>
            <a:endParaRPr lang="en-US" sz="9600" spc="-232" dirty="0">
              <a:solidFill>
                <a:srgbClr val="60311B"/>
              </a:solidFill>
              <a:latin typeface="#9Slide05 SVNReklame Script" panose="03060502040607080D05" pitchFamily="66" charset="0"/>
            </a:endParaRP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p:cNvSpPr>
            <a:spLocks noGrp="1" noRot="1" noChangeAspect="1" noMove="1" noResize="1" noEditPoints="1" noAdjustHandles="1" noChangeArrowheads="1" noChangeShapeType="1" noTextEdit="1"/>
          </p:cNvSpPr>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1" fmla="*/ 0 w 5212080"/>
              <a:gd name="connsiteY0-2" fmla="*/ 0 h 27432"/>
              <a:gd name="connsiteX1-3" fmla="*/ 547268 w 5212080"/>
              <a:gd name="connsiteY1-4" fmla="*/ 0 h 27432"/>
              <a:gd name="connsiteX2-5" fmla="*/ 1303020 w 5212080"/>
              <a:gd name="connsiteY2-6" fmla="*/ 0 h 27432"/>
              <a:gd name="connsiteX3-7" fmla="*/ 1798168 w 5212080"/>
              <a:gd name="connsiteY3-8" fmla="*/ 0 h 27432"/>
              <a:gd name="connsiteX4-9" fmla="*/ 2293315 w 5212080"/>
              <a:gd name="connsiteY4-10" fmla="*/ 0 h 27432"/>
              <a:gd name="connsiteX5-11" fmla="*/ 2944825 w 5212080"/>
              <a:gd name="connsiteY5-12" fmla="*/ 0 h 27432"/>
              <a:gd name="connsiteX6-13" fmla="*/ 3544214 w 5212080"/>
              <a:gd name="connsiteY6-14" fmla="*/ 0 h 27432"/>
              <a:gd name="connsiteX7-15" fmla="*/ 4247845 w 5212080"/>
              <a:gd name="connsiteY7-16" fmla="*/ 0 h 27432"/>
              <a:gd name="connsiteX8-17" fmla="*/ 5212080 w 5212080"/>
              <a:gd name="connsiteY8-18" fmla="*/ 0 h 27432"/>
              <a:gd name="connsiteX9-19" fmla="*/ 5212080 w 5212080"/>
              <a:gd name="connsiteY9-20" fmla="*/ 27432 h 27432"/>
              <a:gd name="connsiteX10-21" fmla="*/ 4456328 w 5212080"/>
              <a:gd name="connsiteY10-22" fmla="*/ 27432 h 27432"/>
              <a:gd name="connsiteX11-23" fmla="*/ 3856939 w 5212080"/>
              <a:gd name="connsiteY11-24" fmla="*/ 27432 h 27432"/>
              <a:gd name="connsiteX12-25" fmla="*/ 3257550 w 5212080"/>
              <a:gd name="connsiteY12-26" fmla="*/ 27432 h 27432"/>
              <a:gd name="connsiteX13-27" fmla="*/ 2710282 w 5212080"/>
              <a:gd name="connsiteY13-28" fmla="*/ 27432 h 27432"/>
              <a:gd name="connsiteX14-29" fmla="*/ 2110892 w 5212080"/>
              <a:gd name="connsiteY14-30" fmla="*/ 27432 h 27432"/>
              <a:gd name="connsiteX15-31" fmla="*/ 1615745 w 5212080"/>
              <a:gd name="connsiteY15-32" fmla="*/ 27432 h 27432"/>
              <a:gd name="connsiteX16-33" fmla="*/ 1016356 w 5212080"/>
              <a:gd name="connsiteY16-34" fmla="*/ 27432 h 27432"/>
              <a:gd name="connsiteX17-35" fmla="*/ 0 w 5212080"/>
              <a:gd name="connsiteY17-36" fmla="*/ 27432 h 27432"/>
              <a:gd name="connsiteX18-37" fmla="*/ 0 w 5212080"/>
              <a:gd name="connsiteY18-38" fmla="*/ 0 h 274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
          <a:srcRect l="15745"/>
          <a:stretch>
            <a:fillRect/>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12"/>
          <p:cNvSpPr txBox="1"/>
          <p:nvPr/>
        </p:nvSpPr>
        <p:spPr>
          <a:xfrm>
            <a:off x="960120" y="4686300"/>
            <a:ext cx="10744200" cy="11079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en-US" sz="7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Chủ</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đề</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bài</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thơ</a:t>
            </a:r>
            <a:endParaRPr kumimoji="0" lang="en-US" sz="72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endParaRPr>
          </a:p>
        </p:txBody>
      </p:sp>
      <p:sp>
        <p:nvSpPr>
          <p:cNvPr id="6" name="TextBox 12"/>
          <p:cNvSpPr txBox="1"/>
          <p:nvPr/>
        </p:nvSpPr>
        <p:spPr>
          <a:xfrm>
            <a:off x="970511" y="2247900"/>
            <a:ext cx="1992976" cy="1139073"/>
          </a:xfrm>
          <a:custGeom>
            <a:avLst/>
            <a:gdLst>
              <a:gd name="connsiteX0" fmla="*/ 0 w 1992976"/>
              <a:gd name="connsiteY0" fmla="*/ 0 h 1139073"/>
              <a:gd name="connsiteX1" fmla="*/ 1992976 w 1992976"/>
              <a:gd name="connsiteY1" fmla="*/ 0 h 1139073"/>
              <a:gd name="connsiteX2" fmla="*/ 1992976 w 1992976"/>
              <a:gd name="connsiteY2" fmla="*/ 1139073 h 1139073"/>
              <a:gd name="connsiteX3" fmla="*/ 0 w 1992976"/>
              <a:gd name="connsiteY3" fmla="*/ 1139073 h 1139073"/>
              <a:gd name="connsiteX4" fmla="*/ 0 w 1992976"/>
              <a:gd name="connsiteY4" fmla="*/ 0 h 113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76" h="1139073" fill="none" extrusionOk="0">
                <a:moveTo>
                  <a:pt x="0" y="0"/>
                </a:moveTo>
                <a:cubicBezTo>
                  <a:pt x="484351" y="5241"/>
                  <a:pt x="1639761" y="-74092"/>
                  <a:pt x="1992976" y="0"/>
                </a:cubicBezTo>
                <a:cubicBezTo>
                  <a:pt x="2059226" y="409926"/>
                  <a:pt x="2009721" y="806928"/>
                  <a:pt x="1992976" y="1139073"/>
                </a:cubicBezTo>
                <a:cubicBezTo>
                  <a:pt x="1608667" y="993567"/>
                  <a:pt x="763058" y="1118959"/>
                  <a:pt x="0" y="1139073"/>
                </a:cubicBezTo>
                <a:cubicBezTo>
                  <a:pt x="-5104" y="769592"/>
                  <a:pt x="99960" y="151997"/>
                  <a:pt x="0" y="0"/>
                </a:cubicBezTo>
                <a:close/>
              </a:path>
              <a:path w="1992976" h="1139073" stroke="0" extrusionOk="0">
                <a:moveTo>
                  <a:pt x="0" y="0"/>
                </a:moveTo>
                <a:cubicBezTo>
                  <a:pt x="629449" y="122814"/>
                  <a:pt x="1088277" y="120343"/>
                  <a:pt x="1992976" y="0"/>
                </a:cubicBezTo>
                <a:cubicBezTo>
                  <a:pt x="2066763" y="262510"/>
                  <a:pt x="1962139" y="920356"/>
                  <a:pt x="1992976" y="1139073"/>
                </a:cubicBezTo>
                <a:cubicBezTo>
                  <a:pt x="1568929" y="1242281"/>
                  <a:pt x="373626" y="1253229"/>
                  <a:pt x="0" y="1139073"/>
                </a:cubicBezTo>
                <a:cubicBezTo>
                  <a:pt x="-66301" y="570218"/>
                  <a:pt x="-36039" y="408219"/>
                  <a:pt x="0" y="0"/>
                </a:cubicBezTo>
                <a:close/>
              </a:path>
            </a:pathLst>
          </a:custGeom>
          <a:ln>
            <a:solidFill>
              <a:srgbClr val="C0504D"/>
            </a:solidFill>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4.</a:t>
            </a:r>
            <a:endParaRPr lang="en-US" sz="7200" dirty="0">
              <a:solidFill>
                <a:srgbClr val="493423"/>
              </a:solidFill>
              <a:latin typeface="#9Slide05 Brannboll Ny" panose="02000000000000000000" pitchFamily="2" charset="0"/>
            </a:endParaRP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l="3855" r="18572" b="1"/>
          <a:stretch>
            <a:fillRect/>
          </a:stretch>
        </p:blipFill>
        <p:spPr>
          <a:xfrm>
            <a:off x="3" y="238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Rectangle 4"/>
          <p:cNvSpPr/>
          <p:nvPr/>
        </p:nvSpPr>
        <p:spPr>
          <a:xfrm>
            <a:off x="9677400" y="419100"/>
            <a:ext cx="7937494" cy="1524000"/>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endParaRPr lang="en-US" sz="4400" dirty="0">
              <a:latin typeface="Times New Roman" panose="02020603050405020304" pitchFamily="18" charset="0"/>
              <a:cs typeface="Times New Roman" panose="02020603050405020304" pitchFamily="18" charset="0"/>
            </a:endParaRPr>
          </a:p>
        </p:txBody>
      </p:sp>
      <p:sp>
        <p:nvSpPr>
          <p:cNvPr id="4" name="Rectangle 3"/>
          <p:cNvSpPr/>
          <p:nvPr/>
        </p:nvSpPr>
        <p:spPr>
          <a:xfrm>
            <a:off x="9677400" y="3924300"/>
            <a:ext cx="7937494" cy="5629273"/>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6" name="Rectangle 5"/>
          <p:cNvSpPr/>
          <p:nvPr/>
        </p:nvSpPr>
        <p:spPr>
          <a:xfrm>
            <a:off x="9677400" y="1977736"/>
            <a:ext cx="7937494" cy="1392382"/>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bẽo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t="45652"/>
          <a:stretch>
            <a:fillRect/>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p:cNvSpPr txBox="1"/>
          <p:nvPr/>
        </p:nvSpPr>
        <p:spPr>
          <a:xfrm>
            <a:off x="4583875" y="5829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III.</a:t>
            </a:r>
            <a:endParaRPr lang="en-US" sz="9600" spc="-232" dirty="0">
              <a:solidFill>
                <a:srgbClr val="60311B"/>
              </a:solidFill>
              <a:latin typeface="#9Slide05 SVNReklame Script" panose="03060502040607080D05" pitchFamily="66" charset="0"/>
            </a:endParaRPr>
          </a:p>
          <a:p>
            <a:pPr marL="0" lvl="0" indent="0" algn="ctr"/>
            <a:r>
              <a:rPr lang="en-US" sz="9600" spc="-232" dirty="0" err="1">
                <a:solidFill>
                  <a:srgbClr val="60311B"/>
                </a:solidFill>
                <a:latin typeface="#9Slide05 SVNReklame Script" panose="03060502040607080D05" pitchFamily="66" charset="0"/>
              </a:rPr>
              <a:t>Tổng</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kết</a:t>
            </a:r>
            <a:endParaRPr lang="en-US" sz="9600" spc="-232" dirty="0">
              <a:solidFill>
                <a:srgbClr val="60311B"/>
              </a:solidFill>
              <a:latin typeface="#9Slide05 SVNReklame Script" panose="03060502040607080D05" pitchFamily="66" charset="0"/>
            </a:endParaRP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4" name="Freeform 4"/>
          <p:cNvSpPr/>
          <p:nvPr/>
        </p:nvSpPr>
        <p:spPr>
          <a:xfrm>
            <a:off x="6514657" y="3548233"/>
            <a:ext cx="5255858" cy="5071903"/>
          </a:xfrm>
          <a:custGeom>
            <a:avLst/>
            <a:gdLst/>
            <a:ahLst/>
            <a:cxnLst/>
            <a:rect l="l" t="t" r="r" b="b"/>
            <a:pathLst>
              <a:path w="5255858" h="5071903">
                <a:moveTo>
                  <a:pt x="0" y="0"/>
                </a:moveTo>
                <a:lnTo>
                  <a:pt x="5255857" y="0"/>
                </a:lnTo>
                <a:lnTo>
                  <a:pt x="5255857" y="5071902"/>
                </a:lnTo>
                <a:lnTo>
                  <a:pt x="0" y="5071902"/>
                </a:lnTo>
                <a:lnTo>
                  <a:pt x="0" y="0"/>
                </a:lnTo>
                <a:close/>
              </a:path>
            </a:pathLst>
          </a:custGeom>
          <a:solidFill>
            <a:srgbClr val="F9F6F2"/>
          </a:solidFill>
        </p:spPr>
      </p:sp>
      <p:sp>
        <p:nvSpPr>
          <p:cNvPr id="5" name="Freeform 5"/>
          <p:cNvSpPr/>
          <p:nvPr/>
        </p:nvSpPr>
        <p:spPr>
          <a:xfrm>
            <a:off x="12003442"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8" name="TextBox 8"/>
          <p:cNvSpPr txBox="1"/>
          <p:nvPr/>
        </p:nvSpPr>
        <p:spPr>
          <a:xfrm>
            <a:off x="2539270" y="184784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a:solidFill>
                  <a:srgbClr val="60311B"/>
                </a:solidFill>
                <a:latin typeface="#9Slide06 Thillends" pitchFamily="2" charset="0"/>
              </a:rPr>
              <a:t>1. </a:t>
            </a:r>
            <a:r>
              <a:rPr lang="en-US" sz="8500" spc="-263" dirty="0" err="1">
                <a:solidFill>
                  <a:srgbClr val="60311B"/>
                </a:solidFill>
                <a:latin typeface="#9Slide06 Thillends" pitchFamily="2" charset="0"/>
              </a:rPr>
              <a:t>Nghệ</a:t>
            </a:r>
            <a:r>
              <a:rPr lang="en-US" sz="8500" spc="-263" dirty="0">
                <a:solidFill>
                  <a:srgbClr val="60311B"/>
                </a:solidFill>
                <a:latin typeface="#9Slide06 Thillends" pitchFamily="2" charset="0"/>
              </a:rPr>
              <a:t> </a:t>
            </a:r>
            <a:r>
              <a:rPr lang="en-US" sz="8500" spc="-263" dirty="0" err="1">
                <a:solidFill>
                  <a:srgbClr val="60311B"/>
                </a:solidFill>
                <a:latin typeface="#9Slide06 Thillends" pitchFamily="2" charset="0"/>
              </a:rPr>
              <a:t>thuật</a:t>
            </a:r>
            <a:endParaRPr lang="en-US" sz="8500" spc="-263" dirty="0">
              <a:solidFill>
                <a:srgbClr val="60311B"/>
              </a:solidFill>
              <a:latin typeface="#9Slide06 Thillends" pitchFamily="2" charset="0"/>
            </a:endParaRPr>
          </a:p>
        </p:txBody>
      </p:sp>
      <p:sp>
        <p:nvSpPr>
          <p:cNvPr id="15" name="TextBox 12"/>
          <p:cNvSpPr txBox="1"/>
          <p:nvPr/>
        </p:nvSpPr>
        <p:spPr>
          <a:xfrm>
            <a:off x="1143001" y="4000500"/>
            <a:ext cx="4724400" cy="1641475"/>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Thất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ngôn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tứ</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tuyệt</a:t>
            </a:r>
            <a:endPar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7" name="TextBox 12"/>
          <p:cNvSpPr txBox="1"/>
          <p:nvPr/>
        </p:nvSpPr>
        <p:spPr>
          <a:xfrm>
            <a:off x="6431516" y="3982932"/>
            <a:ext cx="4724400" cy="2462213"/>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dụn</a:t>
            </a:r>
            <a:r>
              <a:rPr lang="en-US" sz="4400" dirty="0">
                <a:latin typeface="Times New Roman" panose="02020603050405020304" pitchFamily="18" charset="0"/>
                <a:cs typeface="Times New Roman" panose="02020603050405020304" pitchFamily="18" charset="0"/>
              </a:rPr>
              <a:t>g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endPar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18" name="TextBox 12"/>
          <p:cNvSpPr txBox="1"/>
          <p:nvPr/>
        </p:nvSpPr>
        <p:spPr>
          <a:xfrm>
            <a:off x="12115800" y="3980453"/>
            <a:ext cx="4724400" cy="2708434"/>
          </a:xfrm>
          <a:prstGeom prst="rect">
            <a:avLst/>
          </a:prstGeom>
        </p:spPr>
        <p:txBody>
          <a:bodyPr wrap="square" lIns="0" tIns="0" rIns="0" bIns="0" rtlCol="0" anchor="t">
            <a:spAutoFit/>
          </a:bodyPr>
          <a:lstStyle/>
          <a:p>
            <a:pPr lvl="0" algn="just">
              <a:defRPr/>
            </a:pP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Vận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4400" dirty="0">
                <a:solidFill>
                  <a:prstClr val="black">
                    <a:lumMod val="95000"/>
                    <a:lumOff val="5000"/>
                  </a:prstClr>
                </a:solidFill>
                <a:latin typeface="Times New Roman" panose="02020603050405020304" pitchFamily="18" charset="0"/>
                <a:cs typeface="Times New Roman" panose="02020603050405020304" pitchFamily="18" charset="0"/>
              </a:rPr>
              <a:t>từ ngữ liên quan đến ca dao, tục ngữ, thành ngữ. </a:t>
            </a:r>
            <a:endParaRPr lang="vi-VN"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 name="Freeform 7"/>
          <p:cNvSpPr/>
          <p:nvPr/>
        </p:nvSpPr>
        <p:spPr>
          <a:xfrm>
            <a:off x="12115800" y="5641975"/>
            <a:ext cx="7987249" cy="5071903"/>
          </a:xfrm>
          <a:custGeom>
            <a:avLst/>
            <a:gdLst/>
            <a:ahLst/>
            <a:cxnLst/>
            <a:rect l="l" t="t" r="r" b="b"/>
            <a:pathLst>
              <a:path w="12960000" h="8229600">
                <a:moveTo>
                  <a:pt x="0" y="0"/>
                </a:moveTo>
                <a:lnTo>
                  <a:pt x="12960000" y="0"/>
                </a:lnTo>
                <a:lnTo>
                  <a:pt x="12960000" y="8229600"/>
                </a:lnTo>
                <a:lnTo>
                  <a:pt x="0" y="8229600"/>
                </a:lnTo>
                <a:lnTo>
                  <a:pt x="0" y="0"/>
                </a:lnTo>
                <a:close/>
              </a:path>
            </a:pathLst>
          </a:custGeom>
          <a:blipFill>
            <a:blip r:embed="rId1"/>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4" name="Freeform 4"/>
          <p:cNvSpPr/>
          <p:nvPr/>
        </p:nvSpPr>
        <p:spPr>
          <a:xfrm>
            <a:off x="6514657" y="3548233"/>
            <a:ext cx="5255858" cy="5071903"/>
          </a:xfrm>
          <a:custGeom>
            <a:avLst/>
            <a:gdLst/>
            <a:ahLst/>
            <a:cxnLst/>
            <a:rect l="l" t="t" r="r" b="b"/>
            <a:pathLst>
              <a:path w="5255858" h="5071903">
                <a:moveTo>
                  <a:pt x="0" y="0"/>
                </a:moveTo>
                <a:lnTo>
                  <a:pt x="5255857" y="0"/>
                </a:lnTo>
                <a:lnTo>
                  <a:pt x="5255857" y="5071902"/>
                </a:lnTo>
                <a:lnTo>
                  <a:pt x="0" y="5071902"/>
                </a:lnTo>
                <a:lnTo>
                  <a:pt x="0" y="0"/>
                </a:lnTo>
                <a:close/>
              </a:path>
            </a:pathLst>
          </a:custGeom>
          <a:solidFill>
            <a:srgbClr val="F9F6F2"/>
          </a:solidFill>
        </p:spPr>
      </p:sp>
      <p:sp>
        <p:nvSpPr>
          <p:cNvPr id="5" name="Freeform 5"/>
          <p:cNvSpPr/>
          <p:nvPr/>
        </p:nvSpPr>
        <p:spPr>
          <a:xfrm>
            <a:off x="12003442"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8" name="TextBox 8"/>
          <p:cNvSpPr txBox="1"/>
          <p:nvPr/>
        </p:nvSpPr>
        <p:spPr>
          <a:xfrm>
            <a:off x="2539270" y="184784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a:solidFill>
                  <a:srgbClr val="60311B"/>
                </a:solidFill>
                <a:latin typeface="#9Slide06 Thillends" pitchFamily="2" charset="0"/>
              </a:rPr>
              <a:t>2. </a:t>
            </a:r>
            <a:r>
              <a:rPr lang="en-US" sz="8500" spc="-263" dirty="0" err="1">
                <a:solidFill>
                  <a:srgbClr val="60311B"/>
                </a:solidFill>
                <a:latin typeface="#9Slide06 Thillends" pitchFamily="2" charset="0"/>
              </a:rPr>
              <a:t>Nội</a:t>
            </a:r>
            <a:r>
              <a:rPr lang="en-US" sz="8500" spc="-263" dirty="0">
                <a:solidFill>
                  <a:srgbClr val="60311B"/>
                </a:solidFill>
                <a:latin typeface="#9Slide06 Thillends" pitchFamily="2" charset="0"/>
              </a:rPr>
              <a:t> dung</a:t>
            </a:r>
            <a:endParaRPr lang="en-US" sz="8500" spc="-263" dirty="0">
              <a:solidFill>
                <a:srgbClr val="60311B"/>
              </a:solidFill>
              <a:latin typeface="#9Slide06 Thillends" pitchFamily="2" charset="0"/>
            </a:endParaRPr>
          </a:p>
        </p:txBody>
      </p:sp>
      <p:sp>
        <p:nvSpPr>
          <p:cNvPr id="15" name="TextBox 12"/>
          <p:cNvSpPr txBox="1"/>
          <p:nvPr/>
        </p:nvSpPr>
        <p:spPr>
          <a:xfrm>
            <a:off x="1143001" y="4000500"/>
            <a:ext cx="4724400" cy="3282950"/>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gắn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liền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phong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tục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ăn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trầu</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Việt</a:t>
            </a:r>
            <a:endParaRPr lang="en-US" sz="4400" dirty="0">
              <a:latin typeface="Times New Roman" panose="02020603050405020304" pitchFamily="18" charset="0"/>
              <a:cs typeface="Times New Roman" panose="02020603050405020304" pitchFamily="18" charset="0"/>
            </a:endParaRPr>
          </a:p>
        </p:txBody>
      </p:sp>
      <p:sp>
        <p:nvSpPr>
          <p:cNvPr id="17" name="TextBox 12"/>
          <p:cNvSpPr txBox="1"/>
          <p:nvPr/>
        </p:nvSpPr>
        <p:spPr>
          <a:xfrm>
            <a:off x="6431516" y="3982932"/>
            <a:ext cx="4724400" cy="4103688"/>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bênh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vực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số</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phân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bi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thảm</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nữ</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xã</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hội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cũ</a:t>
            </a:r>
            <a:endPar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18" name="TextBox 12"/>
          <p:cNvSpPr txBox="1"/>
          <p:nvPr/>
        </p:nvSpPr>
        <p:spPr>
          <a:xfrm>
            <a:off x="12115800" y="3980453"/>
            <a:ext cx="4724400" cy="1641475"/>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Tài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năng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cá</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tính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giả</a:t>
            </a:r>
            <a:endPar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 name="Freeform 4"/>
          <p:cNvSpPr/>
          <p:nvPr/>
        </p:nvSpPr>
        <p:spPr>
          <a:xfrm rot="17690544">
            <a:off x="1946032" y="4633236"/>
            <a:ext cx="3538728" cy="8229600"/>
          </a:xfrm>
          <a:custGeom>
            <a:avLst/>
            <a:gdLst/>
            <a:ahLst/>
            <a:cxnLst/>
            <a:rect l="l" t="t" r="r" b="b"/>
            <a:pathLst>
              <a:path w="3538728" h="8229600">
                <a:moveTo>
                  <a:pt x="0" y="0"/>
                </a:moveTo>
                <a:lnTo>
                  <a:pt x="3538728" y="0"/>
                </a:lnTo>
                <a:lnTo>
                  <a:pt x="3538728" y="8229600"/>
                </a:lnTo>
                <a:lnTo>
                  <a:pt x="0" y="8229600"/>
                </a:lnTo>
                <a:lnTo>
                  <a:pt x="0" y="0"/>
                </a:lnTo>
                <a:close/>
              </a:path>
            </a:pathLst>
          </a:custGeom>
          <a:blipFill>
            <a:blip r:embed="rId1"/>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4" name="Freeform 4"/>
          <p:cNvSpPr/>
          <p:nvPr/>
        </p:nvSpPr>
        <p:spPr>
          <a:xfrm>
            <a:off x="6514657" y="3548233"/>
            <a:ext cx="5255858" cy="5071903"/>
          </a:xfrm>
          <a:custGeom>
            <a:avLst/>
            <a:gdLst/>
            <a:ahLst/>
            <a:cxnLst/>
            <a:rect l="l" t="t" r="r" b="b"/>
            <a:pathLst>
              <a:path w="5255858" h="5071903">
                <a:moveTo>
                  <a:pt x="0" y="0"/>
                </a:moveTo>
                <a:lnTo>
                  <a:pt x="5255857" y="0"/>
                </a:lnTo>
                <a:lnTo>
                  <a:pt x="5255857" y="5071902"/>
                </a:lnTo>
                <a:lnTo>
                  <a:pt x="0" y="5071902"/>
                </a:lnTo>
                <a:lnTo>
                  <a:pt x="0" y="0"/>
                </a:lnTo>
                <a:close/>
              </a:path>
            </a:pathLst>
          </a:custGeom>
          <a:solidFill>
            <a:srgbClr val="F9F6F2"/>
          </a:solidFill>
        </p:spPr>
      </p:sp>
      <p:sp>
        <p:nvSpPr>
          <p:cNvPr id="5" name="Freeform 5"/>
          <p:cNvSpPr/>
          <p:nvPr/>
        </p:nvSpPr>
        <p:spPr>
          <a:xfrm>
            <a:off x="12003442"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8" name="TextBox 8"/>
          <p:cNvSpPr txBox="1"/>
          <p:nvPr/>
        </p:nvSpPr>
        <p:spPr>
          <a:xfrm>
            <a:off x="1752600" y="1847840"/>
            <a:ext cx="14401800" cy="1064394"/>
          </a:xfrm>
          <a:prstGeom prst="rect">
            <a:avLst/>
          </a:prstGeom>
        </p:spPr>
        <p:txBody>
          <a:bodyPr wrap="square" lIns="0" tIns="0" rIns="0" bIns="0" rtlCol="0" anchor="t">
            <a:spAutoFit/>
          </a:bodyPr>
          <a:lstStyle/>
          <a:p>
            <a:pPr marL="0" marR="0" lvl="0" indent="0" algn="ctr" defTabSz="914400" rtl="0" eaLnBrk="1" fontAlgn="auto" latinLnBrk="0" hangingPunct="1">
              <a:lnSpc>
                <a:spcPts val="8330"/>
              </a:lnSpc>
              <a:spcBef>
                <a:spcPct val="0"/>
              </a:spcBef>
              <a:spcAft>
                <a:spcPts val="0"/>
              </a:spcAft>
              <a:buClrTx/>
              <a:buSzTx/>
              <a:buFontTx/>
              <a:buNone/>
              <a:defRPr/>
            </a:pPr>
            <a:r>
              <a:rPr kumimoji="0" lang="en-US" sz="8500" b="0" i="0" u="none" strike="noStrike" kern="1200" cap="none" spc="-263" normalizeH="0" baseline="0" noProof="0" dirty="0">
                <a:ln>
                  <a:noFill/>
                </a:ln>
                <a:solidFill>
                  <a:srgbClr val="60311B"/>
                </a:solidFill>
                <a:effectLst/>
                <a:uLnTx/>
                <a:uFillTx/>
                <a:latin typeface="#9Slide06 Thillends" pitchFamily="2" charset="0"/>
                <a:ea typeface="+mn-ea"/>
                <a:cs typeface="+mn-cs"/>
              </a:rPr>
              <a:t>3. </a:t>
            </a:r>
            <a:r>
              <a:rPr kumimoji="0" lang="en-US" sz="8500" b="0" i="0" u="none" strike="noStrike" kern="1200" cap="none" spc="-263" normalizeH="0" baseline="0" noProof="0" dirty="0" err="1">
                <a:ln>
                  <a:noFill/>
                </a:ln>
                <a:solidFill>
                  <a:srgbClr val="60311B"/>
                </a:solidFill>
                <a:effectLst/>
                <a:uLnTx/>
                <a:uFillTx/>
                <a:latin typeface="#9Slide06 Thillends" pitchFamily="2" charset="0"/>
                <a:ea typeface="+mn-ea"/>
                <a:cs typeface="+mn-cs"/>
              </a:rPr>
              <a:t>Kĩ</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năng</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đọc</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hiểu</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thơ</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Thất</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ngôn</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tứ</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tuyệt</a:t>
            </a:r>
            <a:endParaRPr kumimoji="0" lang="en-US" sz="8500" b="0" i="0" u="none" strike="noStrike" kern="1200" cap="none" spc="-263" normalizeH="0" baseline="0" noProof="0" dirty="0">
              <a:ln>
                <a:noFill/>
              </a:ln>
              <a:solidFill>
                <a:srgbClr val="60311B"/>
              </a:solidFill>
              <a:effectLst/>
              <a:uLnTx/>
              <a:uFillTx/>
              <a:latin typeface="#9Slide06 Thillends" pitchFamily="2" charset="0"/>
              <a:ea typeface="+mn-ea"/>
              <a:cs typeface="+mn-cs"/>
            </a:endParaRPr>
          </a:p>
        </p:txBody>
      </p:sp>
      <p:sp>
        <p:nvSpPr>
          <p:cNvPr id="15" name="TextBox 12"/>
          <p:cNvSpPr txBox="1"/>
          <p:nvPr/>
        </p:nvSpPr>
        <p:spPr>
          <a:xfrm>
            <a:off x="1143001" y="4000500"/>
            <a:ext cx="4952556" cy="4103688"/>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2"/>
          <p:cNvSpPr txBox="1"/>
          <p:nvPr/>
        </p:nvSpPr>
        <p:spPr>
          <a:xfrm>
            <a:off x="6514656" y="3982932"/>
            <a:ext cx="5069686" cy="3282950"/>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18" name="TextBox 12"/>
          <p:cNvSpPr txBox="1"/>
          <p:nvPr/>
        </p:nvSpPr>
        <p:spPr>
          <a:xfrm>
            <a:off x="12115800" y="3980453"/>
            <a:ext cx="4724400" cy="4103688"/>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BPNT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reeform 2"/>
          <p:cNvSpPr/>
          <p:nvPr/>
        </p:nvSpPr>
        <p:spPr>
          <a:xfrm>
            <a:off x="15163800" y="-1250488"/>
            <a:ext cx="5365652" cy="4694946"/>
          </a:xfrm>
          <a:custGeom>
            <a:avLst/>
            <a:gdLst/>
            <a:ahLst/>
            <a:cxnLst/>
            <a:rect l="l" t="t" r="r" b="b"/>
            <a:pathLst>
              <a:path w="5365652" h="4694946">
                <a:moveTo>
                  <a:pt x="0" y="0"/>
                </a:moveTo>
                <a:lnTo>
                  <a:pt x="5365652" y="0"/>
                </a:lnTo>
                <a:lnTo>
                  <a:pt x="5365652" y="4694946"/>
                </a:lnTo>
                <a:lnTo>
                  <a:pt x="0" y="4694946"/>
                </a:lnTo>
                <a:lnTo>
                  <a:pt x="0" y="0"/>
                </a:lnTo>
                <a:close/>
              </a:path>
            </a:pathLst>
          </a:custGeom>
          <a:blipFill>
            <a:blip r:embed="rId1"/>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6302" y="2476500"/>
            <a:ext cx="10493654" cy="5509200"/>
          </a:xfrm>
          <a:prstGeom prst="rect">
            <a:avLst/>
          </a:prstGeom>
        </p:spPr>
        <p:txBody>
          <a:bodyPr wrap="square">
            <a:spAutoFit/>
          </a:bodyPr>
          <a:lstStyle/>
          <a:p>
            <a:pPr algn="just"/>
            <a:r>
              <a:rPr lang="vi-VN" sz="4400" dirty="0">
                <a:solidFill>
                  <a:srgbClr val="000000"/>
                </a:solidFill>
                <a:latin typeface="+mj-lt"/>
              </a:rPr>
              <a:t>Chỉ ra sự giống nhau và khác nhau về thể thơ, đề tài, thái độ của tác giả được thể hiện trong bài thơ </a:t>
            </a:r>
            <a:r>
              <a:rPr lang="vi-VN" sz="4400" i="1" dirty="0">
                <a:solidFill>
                  <a:srgbClr val="000000"/>
                </a:solidFill>
                <a:latin typeface="+mj-lt"/>
              </a:rPr>
              <a:t>Mời trầu</a:t>
            </a:r>
            <a:r>
              <a:rPr lang="vi-VN" sz="4400" dirty="0">
                <a:solidFill>
                  <a:srgbClr val="000000"/>
                </a:solidFill>
                <a:latin typeface="+mj-lt"/>
              </a:rPr>
              <a:t> của Hồ Xuân Hương với bài ca dao sau:</a:t>
            </a:r>
            <a:endParaRPr lang="vi-VN" sz="4400" dirty="0">
              <a:solidFill>
                <a:srgbClr val="000000"/>
              </a:solidFill>
              <a:latin typeface="+mj-lt"/>
            </a:endParaRPr>
          </a:p>
          <a:p>
            <a:pPr algn="ctr"/>
            <a:r>
              <a:rPr lang="vi-VN" sz="4400" i="1" dirty="0">
                <a:solidFill>
                  <a:srgbClr val="000000"/>
                </a:solidFill>
                <a:latin typeface="+mj-lt"/>
              </a:rPr>
              <a:t>Miếng trầu ăn kết làm đôi</a:t>
            </a:r>
            <a:endParaRPr lang="vi-VN" sz="4400" dirty="0">
              <a:solidFill>
                <a:srgbClr val="000000"/>
              </a:solidFill>
              <a:latin typeface="+mj-lt"/>
            </a:endParaRPr>
          </a:p>
          <a:p>
            <a:pPr algn="ctr"/>
            <a:r>
              <a:rPr lang="vi-VN" sz="4400" i="1" dirty="0">
                <a:solidFill>
                  <a:srgbClr val="000000"/>
                </a:solidFill>
                <a:latin typeface="+mj-lt"/>
              </a:rPr>
              <a:t>Lá trầu là vợ, cau tươi là chồng</a:t>
            </a:r>
            <a:endParaRPr lang="vi-VN" sz="4400" dirty="0">
              <a:solidFill>
                <a:srgbClr val="000000"/>
              </a:solidFill>
              <a:latin typeface="+mj-lt"/>
            </a:endParaRPr>
          </a:p>
          <a:p>
            <a:pPr algn="ctr"/>
            <a:r>
              <a:rPr lang="vi-VN" sz="4400" i="1" dirty="0">
                <a:solidFill>
                  <a:srgbClr val="000000"/>
                </a:solidFill>
                <a:latin typeface="+mj-lt"/>
              </a:rPr>
              <a:t>Trầu xanh, cau trắng cay nồng</a:t>
            </a:r>
            <a:endParaRPr lang="vi-VN" sz="4400" dirty="0">
              <a:solidFill>
                <a:srgbClr val="000000"/>
              </a:solidFill>
              <a:latin typeface="+mj-lt"/>
            </a:endParaRPr>
          </a:p>
          <a:p>
            <a:pPr algn="ctr"/>
            <a:r>
              <a:rPr lang="vi-VN" sz="4400" i="1" dirty="0">
                <a:solidFill>
                  <a:srgbClr val="000000"/>
                </a:solidFill>
                <a:latin typeface="+mj-lt"/>
              </a:rPr>
              <a:t>Vôi pha với nghĩa, thuốc nồng với duyên</a:t>
            </a:r>
            <a:endParaRPr lang="vi-VN" sz="4400" b="0" i="0" dirty="0">
              <a:solidFill>
                <a:srgbClr val="000000"/>
              </a:solidFill>
              <a:effectLst/>
              <a:latin typeface="+mj-lt"/>
            </a:endParaRPr>
          </a:p>
        </p:txBody>
      </p:sp>
      <p:pic>
        <p:nvPicPr>
          <p:cNvPr id="7" name="Picture 6"/>
          <p:cNvPicPr>
            <a:picLocks noChangeAspect="1"/>
          </p:cNvPicPr>
          <p:nvPr/>
        </p:nvPicPr>
        <p:blipFill>
          <a:blip r:embed="rId1"/>
          <a:stretch>
            <a:fillRect/>
          </a:stretch>
        </p:blipFill>
        <p:spPr>
          <a:xfrm>
            <a:off x="11201400" y="952500"/>
            <a:ext cx="6789348" cy="9677400"/>
          </a:xfrm>
          <a:prstGeom prst="rect">
            <a:avLst/>
          </a:prstGeom>
        </p:spPr>
      </p:pic>
      <p:sp>
        <p:nvSpPr>
          <p:cNvPr id="4" name="TextBox 8"/>
          <p:cNvSpPr txBox="1"/>
          <p:nvPr/>
        </p:nvSpPr>
        <p:spPr>
          <a:xfrm>
            <a:off x="-533400" y="95250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smtClean="0">
                <a:solidFill>
                  <a:srgbClr val="60311B"/>
                </a:solidFill>
                <a:latin typeface="#9Slide06 Thillends" pitchFamily="2" charset="0"/>
              </a:rPr>
              <a:t>Think- pair- share</a:t>
            </a:r>
            <a:endParaRPr lang="en-US" sz="8500" spc="-263" dirty="0">
              <a:solidFill>
                <a:srgbClr val="60311B"/>
              </a:solidFill>
              <a:latin typeface="#9Slide06 Thillend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28599" y="434340"/>
          <a:ext cx="17830801" cy="9418320"/>
        </p:xfrm>
        <a:graphic>
          <a:graphicData uri="http://schemas.openxmlformats.org/drawingml/2006/table">
            <a:tbl>
              <a:tblPr firstRow="1" bandRow="1">
                <a:tableStyleId>{5C22544A-7EE6-4342-B048-85BDC9FD1C3A}</a:tableStyleId>
              </a:tblPr>
              <a:tblGrid>
                <a:gridCol w="2015072"/>
                <a:gridCol w="9997855"/>
                <a:gridCol w="118838"/>
                <a:gridCol w="5699036"/>
              </a:tblGrid>
              <a:tr h="370840">
                <a:tc>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Tiêu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chí</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tc gridSpan="2">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Bài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thơ</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Mời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trầu</a:t>
                      </a:r>
                      <a:r>
                        <a:rPr lang="en-US" sz="4000" baseline="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tc hMerge="1">
                  <a:tcPr/>
                </a:tc>
                <a:tc>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Bài</a:t>
                      </a:r>
                      <a:r>
                        <a:rPr lang="en-US" sz="4000" baseline="0" dirty="0">
                          <a:solidFill>
                            <a:schemeClr val="tx1"/>
                          </a:solidFill>
                          <a:latin typeface="Times New Roman" panose="02020603050405020304" pitchFamily="18" charset="0"/>
                          <a:cs typeface="Times New Roman" panose="02020603050405020304" pitchFamily="18" charset="0"/>
                        </a:rPr>
                        <a:t> ca </a:t>
                      </a:r>
                      <a:r>
                        <a:rPr lang="en-US" sz="4000" baseline="0" dirty="0" err="1">
                          <a:solidFill>
                            <a:schemeClr val="tx1"/>
                          </a:solidFill>
                          <a:latin typeface="Times New Roman" panose="02020603050405020304" pitchFamily="18" charset="0"/>
                          <a:cs typeface="Times New Roman" panose="02020603050405020304" pitchFamily="18" charset="0"/>
                        </a:rPr>
                        <a:t>dao</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tr>
              <a:tr h="370840">
                <a:tc>
                  <a:txBody>
                    <a:bodyPr/>
                    <a:lstStyle/>
                    <a:p>
                      <a:pPr algn="ctr"/>
                      <a:r>
                        <a:rPr lang="en-US" sz="4000" b="1" dirty="0" err="1">
                          <a:solidFill>
                            <a:schemeClr val="tx1"/>
                          </a:solidFill>
                          <a:latin typeface="Times New Roman" panose="02020603050405020304" pitchFamily="18" charset="0"/>
                          <a:cs typeface="Times New Roman" panose="02020603050405020304" pitchFamily="18" charset="0"/>
                        </a:rPr>
                        <a:t>Giống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nhau</a:t>
                      </a:r>
                      <a:endParaRPr lang="en-US" sz="4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just"/>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Đều qua tục ăn trầu với những thao tác như t</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ê</a:t>
                      </a:r>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m trầu, ăn trầu để nói về chuyện tình cảm.</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tc>
                <a:tc hMerge="1">
                  <a:tcPr/>
                </a:tc>
              </a:tr>
              <a:tr h="370840">
                <a:tc>
                  <a:txBody>
                    <a:bodyPr/>
                    <a:lstStyle/>
                    <a:p>
                      <a:pPr algn="ctr"/>
                      <a:r>
                        <a:rPr lang="en-US" sz="4000" b="1" dirty="0" err="1">
                          <a:solidFill>
                            <a:schemeClr val="tx1"/>
                          </a:solidFill>
                          <a:latin typeface="Times New Roman" panose="02020603050405020304" pitchFamily="18" charset="0"/>
                          <a:cs typeface="Times New Roman" panose="02020603050405020304" pitchFamily="18" charset="0"/>
                        </a:rPr>
                        <a:t>Khác</a:t>
                      </a:r>
                      <a:r>
                        <a:rPr lang="en-US" sz="4000" b="1" baseline="0" dirty="0">
                          <a:solidFill>
                            <a:schemeClr val="tx1"/>
                          </a:solidFill>
                          <a:latin typeface="Times New Roman" panose="020206030504050203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cs typeface="Times New Roman" panose="02020603050405020304" pitchFamily="18" charset="0"/>
                        </a:rPr>
                        <a:t>nhau</a:t>
                      </a:r>
                      <a:endParaRPr lang="en-US" sz="4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Thể</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thơ</a:t>
                      </a:r>
                      <a:r>
                        <a:rPr lang="en-US" sz="4000" kern="1200" dirty="0">
                          <a:solidFill>
                            <a:schemeClr val="tx1"/>
                          </a:solidFill>
                          <a:latin typeface="Times New Roman" panose="02020603050405020304" pitchFamily="18" charset="0"/>
                          <a:ea typeface="+mn-ea"/>
                          <a:cs typeface="Times New Roman" panose="02020603050405020304" pitchFamily="18" charset="0"/>
                        </a:rPr>
                        <a:t>:</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được viết bằng chữ Nôm, thể thơ thất ngôn tứ tuyệt Đường luật</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Nội</a:t>
                      </a:r>
                      <a:r>
                        <a:rPr lang="en-US" sz="4000" b="1" dirty="0">
                          <a:solidFill>
                            <a:schemeClr val="tx1"/>
                          </a:solidFill>
                          <a:latin typeface="Times New Roman" panose="02020603050405020304" pitchFamily="18" charset="0"/>
                          <a:cs typeface="Times New Roman" panose="02020603050405020304" pitchFamily="18" charset="0"/>
                        </a:rPr>
                        <a:t> dung</a:t>
                      </a:r>
                      <a:r>
                        <a:rPr lang="en-US" sz="4000" dirty="0">
                          <a:solidFill>
                            <a:schemeClr val="tx1"/>
                          </a:solidFill>
                          <a:latin typeface="Times New Roman" panose="02020603050405020304" pitchFamily="18" charset="0"/>
                          <a:cs typeface="Times New Roman" panose="02020603050405020304" pitchFamily="18" charset="0"/>
                        </a:rPr>
                        <a:t>: </a:t>
                      </a:r>
                      <a:endParaRPr lang="en-US" sz="4000" dirty="0">
                        <a:solidFill>
                          <a:schemeClr val="tx1"/>
                        </a:solidFill>
                        <a:latin typeface="Times New Roman" panose="02020603050405020304" pitchFamily="18" charset="0"/>
                        <a:cs typeface="Times New Roman" panose="02020603050405020304" pitchFamily="18" charset="0"/>
                      </a:endParaRP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nói về tình yêu nam nữ để tiến đến hôn nhân</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defRPr/>
                      </a:pPr>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quan hệ giữa chàng trai và cô gái nên nó cũng có thể trở nên vô duyên nếu đối phương trong tình yêu là kẻ “xanh như lá, bạc như vôi”.</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defRPr/>
                      </a:pPr>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Từ</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ngữ</a:t>
                      </a:r>
                      <a:r>
                        <a:rPr lang="en-US" sz="4000" b="1" kern="1200" dirty="0">
                          <a:solidFill>
                            <a:schemeClr val="tx1"/>
                          </a:solidFill>
                          <a:latin typeface="Times New Roman" panose="02020603050405020304" pitchFamily="18" charset="0"/>
                          <a:ea typeface="+mn-ea"/>
                          <a:cs typeface="Times New Roman" panose="02020603050405020304" pitchFamily="18" charset="0"/>
                        </a:rPr>
                        <a:t>,</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thái</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độ</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a:t>
                      </a:r>
                      <a:r>
                        <a:rPr lang="vi-VN" sz="4000" kern="1200" dirty="0">
                          <a:solidFill>
                            <a:schemeClr val="tx1"/>
                          </a:solidFill>
                          <a:latin typeface="Times New Roman" panose="02020603050405020304" pitchFamily="18" charset="0"/>
                          <a:ea typeface="+mn-ea"/>
                          <a:cs typeface="Times New Roman" panose="02020603050405020304" pitchFamily="18" charset="0"/>
                        </a:rPr>
                        <a:t>mang cả tính mạnh mẽ với những từ ngữ có nét riêng rõ rệt và ít nhiều có ý vị trào phúng như “này của Xuân Hương”, dùng từ “quệt” thay cho từ “pha” hiền lành trong bài ca dao</a:t>
                      </a:r>
                      <a:endParaRPr lang="vi-VN" sz="400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Thể</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thơ</a:t>
                      </a:r>
                      <a:r>
                        <a:rPr lang="en-US" sz="4000" kern="1200" dirty="0">
                          <a:solidFill>
                            <a:schemeClr val="tx1"/>
                          </a:solidFill>
                          <a:latin typeface="Times New Roman" panose="02020603050405020304" pitchFamily="18" charset="0"/>
                          <a:ea typeface="+mn-ea"/>
                          <a:cs typeface="Times New Roman" panose="02020603050405020304" pitchFamily="18" charset="0"/>
                        </a:rPr>
                        <a:t>:</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được lưu truyền trong dân gian bằng thơ lục bát</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Nội</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dung</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endParaRPr lang="en-US" sz="4000" kern="1200" baseline="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nói về chuyện hôn nhân vợ chồng</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nói đến duyên vợ chồng gắn bó, keo sơn</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Từ</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ngữ</a:t>
                      </a:r>
                      <a:r>
                        <a:rPr lang="en-US" sz="4000" b="1" kern="1200" dirty="0">
                          <a:solidFill>
                            <a:schemeClr val="tx1"/>
                          </a:solidFill>
                          <a:latin typeface="Times New Roman" panose="02020603050405020304" pitchFamily="18" charset="0"/>
                          <a:ea typeface="+mn-ea"/>
                          <a:cs typeface="Times New Roman" panose="02020603050405020304" pitchFamily="18" charset="0"/>
                        </a:rPr>
                        <a:t>,</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thái</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độ</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về cơ bản, là những từ ngữ không thể hiện nét riêng cá tính</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686300" y="4478483"/>
            <a:ext cx="9601200" cy="3046988"/>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defTabSz="1371600"/>
            <a:r>
              <a:rPr lang="en-US" sz="4800" dirty="0">
                <a:solidFill>
                  <a:prstClr val="white"/>
                </a:solidFill>
                <a:latin typeface="Times New Roman" panose="02020603050405020304" pitchFamily="18" charset="0"/>
                <a:cs typeface="Times New Roman" panose="02020603050405020304" pitchFamily="18" charset="0"/>
              </a:rPr>
              <a:t>Chú </a:t>
            </a:r>
            <a:r>
              <a:rPr lang="en-US" sz="4800" dirty="0" err="1">
                <a:solidFill>
                  <a:prstClr val="white"/>
                </a:solidFill>
                <a:latin typeface="Times New Roman" panose="02020603050405020304" pitchFamily="18" charset="0"/>
                <a:cs typeface="Times New Roman" panose="02020603050405020304" pitchFamily="18" charset="0"/>
              </a:rPr>
              <a:t>Sóc</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nâu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đang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cô</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gắng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nhặt</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những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hạt</a:t>
            </a:r>
            <a:r>
              <a:rPr lang="en-US" sz="4800" dirty="0">
                <a:solidFill>
                  <a:prstClr val="white"/>
                </a:solidFill>
                <a:latin typeface="Times New Roman" panose="02020603050405020304" pitchFamily="18" charset="0"/>
                <a:cs typeface="Times New Roman" panose="02020603050405020304" pitchFamily="18" charset="0"/>
              </a:rPr>
              <a:t> dẻ </a:t>
            </a:r>
            <a:r>
              <a:rPr lang="en-US" sz="4800" dirty="0" err="1">
                <a:solidFill>
                  <a:prstClr val="white"/>
                </a:solidFill>
                <a:latin typeface="Times New Roman" panose="02020603050405020304" pitchFamily="18" charset="0"/>
                <a:cs typeface="Times New Roman" panose="02020603050405020304" pitchFamily="18" charset="0"/>
              </a:rPr>
              <a:t>đê</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mang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vê</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tô</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Các</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em</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hãy</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giúp</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đơ</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chu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Sóc</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bằng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cách</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tra</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lời</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đúng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các</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câu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hỏi</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nhe</a:t>
            </a:r>
            <a:r>
              <a:rPr lang="en-US" sz="4800" dirty="0">
                <a:solidFill>
                  <a:prstClr val="white"/>
                </a:solidFill>
                <a:latin typeface="Times New Roman" panose="02020603050405020304" pitchFamily="18" charset="0"/>
                <a:cs typeface="Times New Roman" panose="02020603050405020304" pitchFamily="18" charset="0"/>
              </a:rPr>
              <a:t>́.</a:t>
            </a:r>
            <a:endParaRPr lang="en-US" sz="4800" dirty="0">
              <a:solidFill>
                <a:prstClr val="white"/>
              </a:solidFill>
              <a:latin typeface="Times New Roman" panose="02020603050405020304" pitchFamily="18" charset="0"/>
              <a:cs typeface="Times New Roman" panose="02020603050405020304" pitchFamily="18" charset="0"/>
            </a:endParaRPr>
          </a:p>
        </p:txBody>
      </p:sp>
      <p:pic>
        <p:nvPicPr>
          <p:cNvPr id="6" name="PartOfYourWorld-V.A-3565486.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514600" y="-64326"/>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3" name="TextBox 2"/>
          <p:cNvSpPr txBox="1"/>
          <p:nvPr/>
        </p:nvSpPr>
        <p:spPr>
          <a:xfrm>
            <a:off x="5107133" y="661188"/>
            <a:ext cx="8227868" cy="1938992"/>
          </a:xfrm>
          <a:prstGeom prst="rect">
            <a:avLst/>
          </a:prstGeom>
          <a:noFill/>
        </p:spPr>
        <p:txBody>
          <a:bodyPr wrap="square" rtlCol="0">
            <a:spAutoFit/>
          </a:bodyPr>
          <a:lstStyle/>
          <a:p>
            <a:pPr algn="just" defTabSz="914400"/>
            <a:r>
              <a:rPr lang="en-US" sz="6000" dirty="0">
                <a:solidFill>
                  <a:prstClr val="white"/>
                </a:solidFill>
                <a:latin typeface="Times New Roman" panose="02020603050405020304" pitchFamily="18" charset="0"/>
                <a:cs typeface="Times New Roman" panose="02020603050405020304" pitchFamily="18" charset="0"/>
              </a:rPr>
              <a:t>1. </a:t>
            </a:r>
            <a:r>
              <a:rPr lang="vi-VN" sz="6000" dirty="0">
                <a:solidFill>
                  <a:prstClr val="white"/>
                </a:solidFill>
                <a:latin typeface="Times New Roman" panose="02020603050405020304" pitchFamily="18" charset="0"/>
                <a:cs typeface="Times New Roman" panose="02020603050405020304" pitchFamily="18" charset="0"/>
              </a:rPr>
              <a:t>Bài thơ Mời trầu được viết theo thể thơ nào? </a:t>
            </a:r>
            <a:endParaRPr lang="vi-VN" sz="6000" dirty="0">
              <a:solidFill>
                <a:prstClr val="whit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04010" y="4914900"/>
            <a:ext cx="577487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Thất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ngôn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tứ</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tuyệt</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914400" y="6862327"/>
            <a:ext cx="577487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C. </a:t>
            </a:r>
            <a:r>
              <a:rPr lang="en-US" sz="4800" dirty="0" err="1">
                <a:solidFill>
                  <a:prstClr val="black"/>
                </a:solidFill>
                <a:latin typeface="Times New Roman" panose="02020603050405020304" pitchFamily="18" charset="0"/>
                <a:cs typeface="Times New Roman" panose="02020603050405020304" pitchFamily="18" charset="0"/>
              </a:rPr>
              <a:t>Lục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bát</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0858500" y="6858002"/>
            <a:ext cx="62103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D. </a:t>
            </a:r>
            <a:r>
              <a:rPr lang="en-US" sz="4800" dirty="0" err="1">
                <a:solidFill>
                  <a:prstClr val="black"/>
                </a:solidFill>
                <a:latin typeface="Times New Roman" panose="02020603050405020304" pitchFamily="18" charset="0"/>
                <a:cs typeface="Times New Roman" panose="02020603050405020304" pitchFamily="18" charset="0"/>
              </a:rPr>
              <a:t>Tự</a:t>
            </a:r>
            <a:r>
              <a:rPr lang="en-US" sz="4800" dirty="0">
                <a:solidFill>
                  <a:prstClr val="black"/>
                </a:solidFill>
                <a:latin typeface="Times New Roman" panose="02020603050405020304" pitchFamily="18" charset="0"/>
                <a:cs typeface="Times New Roman" panose="02020603050405020304" pitchFamily="18" charset="0"/>
              </a:rPr>
              <a:t> do</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0858500" y="4969019"/>
            <a:ext cx="62103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Thất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ngôn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bát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cú</a:t>
            </a:r>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a:fillRect/>
          </a:stretch>
        </p:blipFill>
        <p:spPr>
          <a:xfrm>
            <a:off x="13094131" y="7688997"/>
            <a:ext cx="2855918" cy="2499387"/>
          </a:xfrm>
          <a:prstGeom prst="rect">
            <a:avLst/>
          </a:prstGeom>
        </p:spPr>
      </p:pic>
      <p:pic>
        <p:nvPicPr>
          <p:cNvPr id="12" name="Đ"/>
          <p:cNvPicPr>
            <a:picLocks noChangeAspect="1"/>
          </p:cNvPicPr>
          <p:nvPr/>
        </p:nvPicPr>
        <p:blipFill rotWithShape="1">
          <a:blip r:embed="rId3">
            <a:extLst>
              <a:ext uri="{BEBA8EAE-BF5A-486C-A8C5-ECC9F3942E4B}">
                <a14:imgProps xmlns:a14="http://schemas.microsoft.com/office/drawing/2010/main">
                  <a14:imgLayer r:embed="rId4">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a:fillRect/>
          </a:stretch>
        </p:blipFill>
        <p:spPr>
          <a:xfrm>
            <a:off x="6026730" y="2055270"/>
            <a:ext cx="6702135" cy="8231730"/>
          </a:xfrm>
          <a:prstGeom prst="rect">
            <a:avLst/>
          </a:prstGeom>
        </p:spPr>
      </p:pic>
      <p:pic>
        <p:nvPicPr>
          <p:cNvPr id="13" name="B"/>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85066" y="3196497"/>
            <a:ext cx="7200902" cy="7240041"/>
          </a:xfrm>
          <a:prstGeom prst="rect">
            <a:avLst/>
          </a:prstGeom>
        </p:spPr>
      </p:pic>
      <p:pic>
        <p:nvPicPr>
          <p:cNvPr id="16" name="C"/>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413666" y="3425097"/>
            <a:ext cx="7200902" cy="7240041"/>
          </a:xfrm>
          <a:prstGeom prst="rect">
            <a:avLst/>
          </a:prstGeom>
        </p:spPr>
      </p:pic>
      <p:pic>
        <p:nvPicPr>
          <p:cNvPr id="17" name="D"/>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07135" y="3134412"/>
            <a:ext cx="7200902" cy="7240041"/>
          </a:xfrm>
          <a:prstGeom prst="rect">
            <a:avLst/>
          </a:prstGeom>
        </p:spPr>
      </p:pic>
      <p:pic>
        <p:nvPicPr>
          <p:cNvPr id="18" name="Am-thanh-tra-loi-dung-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2"/>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30900" y="525673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p:cNvSpPr txBox="1"/>
          <p:nvPr/>
        </p:nvSpPr>
        <p:spPr>
          <a:xfrm>
            <a:off x="685800" y="419100"/>
            <a:ext cx="11643580" cy="1047146"/>
          </a:xfrm>
          <a:prstGeom prst="rect">
            <a:avLst/>
          </a:prstGeom>
        </p:spPr>
        <p:txBody>
          <a:bodyPr wrap="square" lIns="0" tIns="0" rIns="0" bIns="0" rtlCol="0" anchor="t">
            <a:spAutoFit/>
          </a:bodyPr>
          <a:lstStyle/>
          <a:p>
            <a:pPr algn="just">
              <a:lnSpc>
                <a:spcPts val="9240"/>
              </a:lnSpc>
            </a:pPr>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thích</a:t>
            </a:r>
            <a:endParaRPr lang="en-US" sz="4800" b="1" dirty="0">
              <a:latin typeface="Times New Roman" panose="02020603050405020304" pitchFamily="18" charset="0"/>
              <a:cs typeface="Times New Roman" panose="02020603050405020304" pitchFamily="18" charset="0"/>
            </a:endParaRPr>
          </a:p>
        </p:txBody>
      </p:sp>
      <p:sp>
        <p:nvSpPr>
          <p:cNvPr id="4" name="TextBox 12"/>
          <p:cNvSpPr txBox="1"/>
          <p:nvPr/>
        </p:nvSpPr>
        <p:spPr>
          <a:xfrm>
            <a:off x="1851597" y="1639066"/>
            <a:ext cx="3352800" cy="913712"/>
          </a:xfrm>
          <a:prstGeom prst="rect">
            <a:avLst/>
          </a:prstGeom>
        </p:spPr>
        <p:txBody>
          <a:bodyPr wrap="square" lIns="0" tIns="0" rIns="0" bIns="0" rtlCol="0" anchor="t">
            <a:spAutoFit/>
          </a:bodyPr>
          <a:lstStyle/>
          <a:p>
            <a:pPr algn="just">
              <a:lnSpc>
                <a:spcPts val="7980"/>
              </a:lnSpc>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7071580" y="4305300"/>
            <a:ext cx="10515600" cy="3416320"/>
          </a:xfrm>
          <a:prstGeom prst="rect">
            <a:avLst/>
          </a:prstGeom>
        </p:spPr>
        <p:txBody>
          <a:bodyPr wrap="square">
            <a:spAutoFit/>
          </a:bodyPr>
          <a:lstStyle/>
          <a:p>
            <a:pPr algn="just"/>
            <a:r>
              <a:rPr lang="vi-VN" sz="5400" dirty="0">
                <a:solidFill>
                  <a:schemeClr val="tx1">
                    <a:lumMod val="95000"/>
                    <a:lumOff val="5000"/>
                  </a:schemeClr>
                </a:solidFill>
                <a:latin typeface="#9Slide05 Braxton Regular" panose="03060000000000000000" pitchFamily="66" charset="0"/>
              </a:rPr>
              <a:t>“Quả cau nho nhỏ miếng trầu hôi,</a:t>
            </a:r>
            <a:endParaRPr lang="vi-VN" sz="5400" dirty="0">
              <a:solidFill>
                <a:schemeClr val="tx1">
                  <a:lumMod val="95000"/>
                  <a:lumOff val="5000"/>
                </a:schemeClr>
              </a:solidFill>
              <a:latin typeface="#9Slide05 Braxton Regular" panose="03060000000000000000" pitchFamily="66" charset="0"/>
            </a:endParaRPr>
          </a:p>
          <a:p>
            <a:pPr algn="just"/>
            <a:r>
              <a:rPr lang="vi-VN" sz="5400" dirty="0">
                <a:solidFill>
                  <a:schemeClr val="tx1">
                    <a:lumMod val="95000"/>
                    <a:lumOff val="5000"/>
                  </a:schemeClr>
                </a:solidFill>
                <a:latin typeface="#9Slide05 Braxton Regular" panose="03060000000000000000" pitchFamily="66" charset="0"/>
              </a:rPr>
              <a:t>Này của Xuân Hương mới quệt rồi.</a:t>
            </a:r>
            <a:endParaRPr lang="vi-VN" sz="5400" dirty="0">
              <a:solidFill>
                <a:schemeClr val="tx1">
                  <a:lumMod val="95000"/>
                  <a:lumOff val="5000"/>
                </a:schemeClr>
              </a:solidFill>
              <a:latin typeface="#9Slide05 Braxton Regular" panose="03060000000000000000" pitchFamily="66" charset="0"/>
            </a:endParaRPr>
          </a:p>
          <a:p>
            <a:pPr algn="just"/>
            <a:r>
              <a:rPr lang="vi-VN" sz="5400" dirty="0">
                <a:solidFill>
                  <a:schemeClr val="tx1">
                    <a:lumMod val="95000"/>
                    <a:lumOff val="5000"/>
                  </a:schemeClr>
                </a:solidFill>
                <a:latin typeface="#9Slide05 Braxton Regular" panose="03060000000000000000" pitchFamily="66" charset="0"/>
              </a:rPr>
              <a:t>Có phải duyên nhau thì thắm lại,</a:t>
            </a:r>
            <a:endParaRPr lang="vi-VN" sz="5400" dirty="0">
              <a:solidFill>
                <a:schemeClr val="tx1">
                  <a:lumMod val="95000"/>
                  <a:lumOff val="5000"/>
                </a:schemeClr>
              </a:solidFill>
              <a:latin typeface="#9Slide05 Braxton Regular" panose="03060000000000000000" pitchFamily="66" charset="0"/>
            </a:endParaRPr>
          </a:p>
          <a:p>
            <a:pPr algn="just"/>
            <a:r>
              <a:rPr lang="vi-VN" sz="5400" dirty="0">
                <a:solidFill>
                  <a:schemeClr val="tx1">
                    <a:lumMod val="95000"/>
                    <a:lumOff val="5000"/>
                  </a:schemeClr>
                </a:solidFill>
                <a:latin typeface="#9Slide05 Braxton Regular" panose="03060000000000000000" pitchFamily="66" charset="0"/>
              </a:rPr>
              <a:t>Đừng xanh như lá, bạc như vôi”</a:t>
            </a:r>
            <a:endParaRPr lang="vi-VN" sz="5400" dirty="0">
              <a:solidFill>
                <a:schemeClr val="tx1">
                  <a:lumMod val="95000"/>
                  <a:lumOff val="5000"/>
                </a:schemeClr>
              </a:solidFill>
              <a:latin typeface="#9Slide05 Braxton Regular" panose="03060000000000000000" pitchFamily="66" charset="0"/>
            </a:endParaRPr>
          </a:p>
        </p:txBody>
      </p:sp>
      <p:pic>
        <p:nvPicPr>
          <p:cNvPr id="5" name="Picture 4"/>
          <p:cNvPicPr>
            <a:picLocks noChangeAspect="1"/>
          </p:cNvPicPr>
          <p:nvPr/>
        </p:nvPicPr>
        <p:blipFill rotWithShape="1">
          <a:blip r:embed="rId1"/>
          <a:srcRect l="27091" r="3617"/>
          <a:stretch>
            <a:fillRect/>
          </a:stretch>
        </p:blipFill>
        <p:spPr>
          <a:xfrm>
            <a:off x="1" y="3162300"/>
            <a:ext cx="5455030" cy="7124700"/>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 name="TextBox 2"/>
          <p:cNvSpPr txBox="1"/>
          <p:nvPr/>
        </p:nvSpPr>
        <p:spPr>
          <a:xfrm>
            <a:off x="5154584" y="762948"/>
            <a:ext cx="7772400" cy="1938992"/>
          </a:xfrm>
          <a:prstGeom prst="rect">
            <a:avLst/>
          </a:prstGeom>
          <a:noFill/>
        </p:spPr>
        <p:txBody>
          <a:bodyPr wrap="square" rtlCol="0">
            <a:spAutoFit/>
          </a:bodyPr>
          <a:lstStyle/>
          <a:p>
            <a:pPr algn="just" defTabSz="914400"/>
            <a:r>
              <a:rPr lang="en-US" sz="6000" dirty="0">
                <a:solidFill>
                  <a:prstClr val="white"/>
                </a:solidFill>
                <a:latin typeface="Times New Roman" panose="02020603050405020304" pitchFamily="18" charset="0"/>
                <a:cs typeface="Times New Roman" panose="02020603050405020304" pitchFamily="18" charset="0"/>
              </a:rPr>
              <a:t>2.</a:t>
            </a:r>
            <a:r>
              <a:rPr lang="vi-VN" sz="6000" dirty="0">
                <a:solidFill>
                  <a:prstClr val="white"/>
                </a:solidFill>
                <a:latin typeface="Times New Roman" panose="02020603050405020304" pitchFamily="18" charset="0"/>
              </a:rPr>
              <a:t> Bài thơ Mời trầu nói về hình ảnh gì? </a:t>
            </a:r>
            <a:endParaRPr lang="vi-VN" sz="6000" dirty="0">
              <a:solidFill>
                <a:prstClr val="white"/>
              </a:solidFill>
              <a:latin typeface="Times New Roman" panose="02020603050405020304" pitchFamily="18" charset="0"/>
            </a:endParaRPr>
          </a:p>
        </p:txBody>
      </p:sp>
      <p:sp>
        <p:nvSpPr>
          <p:cNvPr id="7" name="TextBox 6"/>
          <p:cNvSpPr txBox="1"/>
          <p:nvPr/>
        </p:nvSpPr>
        <p:spPr>
          <a:xfrm>
            <a:off x="11689773" y="6777376"/>
            <a:ext cx="503612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D. </a:t>
            </a:r>
            <a:r>
              <a:rPr lang="en-US" sz="4800" dirty="0" err="1">
                <a:solidFill>
                  <a:prstClr val="black"/>
                </a:solidFill>
                <a:latin typeface="Times New Roman" panose="02020603050405020304" pitchFamily="18" charset="0"/>
                <a:cs typeface="Times New Roman" panose="02020603050405020304" pitchFamily="18" charset="0"/>
              </a:rPr>
              <a:t>Trầu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cau</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24002" y="6862327"/>
            <a:ext cx="477289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C. </a:t>
            </a:r>
            <a:r>
              <a:rPr lang="en-US" sz="4800" dirty="0" err="1">
                <a:solidFill>
                  <a:prstClr val="black"/>
                </a:solidFill>
                <a:latin typeface="Times New Roman" panose="02020603050405020304" pitchFamily="18" charset="0"/>
                <a:cs typeface="Times New Roman" panose="02020603050405020304" pitchFamily="18" charset="0"/>
              </a:rPr>
              <a:t>Lá</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lốt</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596737" y="4778753"/>
            <a:ext cx="477289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Cau</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658600" y="4969019"/>
            <a:ext cx="503612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Trầu</a:t>
            </a:r>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a:fillRect/>
          </a:stretch>
        </p:blipFill>
        <p:spPr>
          <a:xfrm>
            <a:off x="13612097" y="7843928"/>
            <a:ext cx="2435345" cy="2131319"/>
          </a:xfrm>
          <a:prstGeom prst="rect">
            <a:avLst/>
          </a:prstGeom>
        </p:spPr>
      </p:pic>
      <p:pic>
        <p:nvPicPr>
          <p:cNvPr id="12" name="Đ"/>
          <p:cNvPicPr>
            <a:picLocks noChangeAspect="1"/>
          </p:cNvPicPr>
          <p:nvPr/>
        </p:nvPicPr>
        <p:blipFill rotWithShape="1">
          <a:blip r:embed="rId3">
            <a:extLst>
              <a:ext uri="{BEBA8EAE-BF5A-486C-A8C5-ECC9F3942E4B}">
                <a14:imgProps xmlns:a14="http://schemas.microsoft.com/office/drawing/2010/main">
                  <a14:imgLayer r:embed="rId4">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a:fillRect/>
          </a:stretch>
        </p:blipFill>
        <p:spPr>
          <a:xfrm>
            <a:off x="6026730" y="2055270"/>
            <a:ext cx="6702135" cy="8231730"/>
          </a:xfrm>
          <a:prstGeom prst="rect">
            <a:avLst/>
          </a:prstGeom>
        </p:spPr>
      </p:pic>
      <p:pic>
        <p:nvPicPr>
          <p:cNvPr id="13" name="B"/>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85066" y="3196497"/>
            <a:ext cx="7200902" cy="7240041"/>
          </a:xfrm>
          <a:prstGeom prst="rect">
            <a:avLst/>
          </a:prstGeom>
        </p:spPr>
      </p:pic>
      <p:pic>
        <p:nvPicPr>
          <p:cNvPr id="16" name="C"/>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6296893" y="3327063"/>
            <a:ext cx="7200902" cy="7240041"/>
          </a:xfrm>
          <a:prstGeom prst="rect">
            <a:avLst/>
          </a:prstGeom>
        </p:spPr>
      </p:pic>
      <p:pic>
        <p:nvPicPr>
          <p:cNvPr id="17" name="D"/>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4572002" y="3157356"/>
            <a:ext cx="7200902" cy="7240041"/>
          </a:xfrm>
          <a:prstGeom prst="rect">
            <a:avLst/>
          </a:prstGeom>
        </p:spPr>
      </p:pic>
      <p:pic>
        <p:nvPicPr>
          <p:cNvPr id="18" name="Am-thanh-tra-loi-dung-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30900" y="525673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262191" y="522972"/>
            <a:ext cx="7772400" cy="2308324"/>
          </a:xfrm>
          <a:prstGeom prst="rect">
            <a:avLst/>
          </a:prstGeom>
          <a:noFill/>
        </p:spPr>
        <p:txBody>
          <a:bodyPr wrap="square" rtlCol="0">
            <a:spAutoFit/>
          </a:bodyPr>
          <a:lstStyle/>
          <a:p>
            <a:pPr algn="just" defTabSz="914400"/>
            <a:r>
              <a:rPr lang="en-US" sz="4800" dirty="0">
                <a:solidFill>
                  <a:prstClr val="white"/>
                </a:solidFill>
                <a:latin typeface="Times New Roman" panose="02020603050405020304" pitchFamily="18" charset="0"/>
                <a:cs typeface="Times New Roman" panose="02020603050405020304" pitchFamily="18" charset="0"/>
              </a:rPr>
              <a:t>3. </a:t>
            </a:r>
            <a:r>
              <a:rPr lang="vi-VN" sz="4800" dirty="0">
                <a:solidFill>
                  <a:prstClr val="white"/>
                </a:solidFill>
                <a:latin typeface="Times New Roman" panose="02020603050405020304" pitchFamily="18" charset="0"/>
                <a:cs typeface="Times New Roman" panose="02020603050405020304" pitchFamily="18" charset="0"/>
              </a:rPr>
              <a:t>Hình ảnh: “Quả cau nho nhỏ miếng trầu hôi” là hình ảnh ẩn dụ chỉ ra cái gì? </a:t>
            </a:r>
            <a:endParaRPr lang="vi-VN" sz="4800" dirty="0">
              <a:solidFill>
                <a:prstClr val="whit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629900" y="4969017"/>
            <a:ext cx="5320146"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Số</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phận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người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phụ</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nữ</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143002" y="6862326"/>
            <a:ext cx="5153891"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C. </a:t>
            </a:r>
            <a:r>
              <a:rPr lang="en-US" sz="4800" dirty="0" err="1">
                <a:solidFill>
                  <a:prstClr val="black"/>
                </a:solidFill>
                <a:latin typeface="Times New Roman" panose="02020603050405020304" pitchFamily="18" charset="0"/>
                <a:cs typeface="Times New Roman" panose="02020603050405020304" pitchFamily="18" charset="0"/>
              </a:rPr>
              <a:t>Tình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yêu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người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phụ</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nữ</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0668000" y="6858002"/>
            <a:ext cx="5320146"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D. </a:t>
            </a:r>
            <a:r>
              <a:rPr lang="en-US" sz="4800" dirty="0" err="1">
                <a:solidFill>
                  <a:prstClr val="black"/>
                </a:solidFill>
                <a:latin typeface="Times New Roman" panose="02020603050405020304" pitchFamily="18" charset="0"/>
                <a:cs typeface="Times New Roman" panose="02020603050405020304" pitchFamily="18" charset="0"/>
              </a:rPr>
              <a:t>Suy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nghĩ</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người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phụ</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nữ</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43002" y="4969019"/>
            <a:ext cx="5153891"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914400" indent="-914400" defTabSz="1371600">
              <a:buFontTx/>
              <a:buAutoNum type="alphaUcPeriod"/>
            </a:pPr>
            <a:r>
              <a:rPr lang="en-US" sz="4800" dirty="0" err="1">
                <a:solidFill>
                  <a:prstClr val="black"/>
                </a:solidFill>
                <a:latin typeface="Times New Roman" panose="02020603050405020304" pitchFamily="18" charset="0"/>
                <a:cs typeface="Times New Roman" panose="02020603050405020304" pitchFamily="18" charset="0"/>
              </a:rPr>
              <a:t>Người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phụ</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nữ</a:t>
            </a:r>
            <a:endParaRPr lang="en-US" sz="4800" dirty="0">
              <a:solidFill>
                <a:prstClr val="black"/>
              </a:solidFill>
              <a:latin typeface="Times New Roman" panose="02020603050405020304" pitchFamily="18" charset="0"/>
              <a:cs typeface="Times New Roman" panose="02020603050405020304" pitchFamily="18" charset="0"/>
            </a:endParaRPr>
          </a:p>
          <a:p>
            <a:pPr defTabSz="1371600"/>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a:fillRect/>
          </a:stretch>
        </p:blipFill>
        <p:spPr>
          <a:xfrm>
            <a:off x="14554200" y="7438924"/>
            <a:ext cx="3304311" cy="2891804"/>
          </a:xfrm>
          <a:prstGeom prst="rect">
            <a:avLst/>
          </a:prstGeom>
        </p:spPr>
      </p:pic>
      <p:pic>
        <p:nvPicPr>
          <p:cNvPr id="12" name="Đ"/>
          <p:cNvPicPr>
            <a:picLocks noChangeAspect="1"/>
          </p:cNvPicPr>
          <p:nvPr/>
        </p:nvPicPr>
        <p:blipFill rotWithShape="1">
          <a:blip r:embed="rId3">
            <a:extLst>
              <a:ext uri="{BEBA8EAE-BF5A-486C-A8C5-ECC9F3942E4B}">
                <a14:imgProps xmlns:a14="http://schemas.microsoft.com/office/drawing/2010/main">
                  <a14:imgLayer r:embed="rId4">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a:fillRect/>
          </a:stretch>
        </p:blipFill>
        <p:spPr>
          <a:xfrm>
            <a:off x="6026730" y="2055270"/>
            <a:ext cx="6702135" cy="8231730"/>
          </a:xfrm>
          <a:prstGeom prst="rect">
            <a:avLst/>
          </a:prstGeom>
        </p:spPr>
      </p:pic>
      <p:pic>
        <p:nvPicPr>
          <p:cNvPr id="13" name="B"/>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85066" y="3196497"/>
            <a:ext cx="7200902" cy="7240041"/>
          </a:xfrm>
          <a:prstGeom prst="rect">
            <a:avLst/>
          </a:prstGeom>
        </p:spPr>
      </p:pic>
      <p:pic>
        <p:nvPicPr>
          <p:cNvPr id="16" name="C"/>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413666" y="3425097"/>
            <a:ext cx="7200902" cy="7240041"/>
          </a:xfrm>
          <a:prstGeom prst="rect">
            <a:avLst/>
          </a:prstGeom>
        </p:spPr>
      </p:pic>
      <p:pic>
        <p:nvPicPr>
          <p:cNvPr id="17" name="D"/>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372102" y="3090687"/>
            <a:ext cx="7200902" cy="7240041"/>
          </a:xfrm>
          <a:prstGeom prst="rect">
            <a:avLst/>
          </a:prstGeom>
        </p:spPr>
      </p:pic>
      <p:pic>
        <p:nvPicPr>
          <p:cNvPr id="18" name="Am-thanh-tra-loi-dung-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30900" y="525673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3" name="TextBox 2"/>
          <p:cNvSpPr txBox="1"/>
          <p:nvPr/>
        </p:nvSpPr>
        <p:spPr>
          <a:xfrm>
            <a:off x="5241062" y="804344"/>
            <a:ext cx="7772400" cy="1754326"/>
          </a:xfrm>
          <a:prstGeom prst="rect">
            <a:avLst/>
          </a:prstGeom>
          <a:noFill/>
        </p:spPr>
        <p:txBody>
          <a:bodyPr wrap="square" rtlCol="0">
            <a:spAutoFit/>
          </a:bodyPr>
          <a:lstStyle/>
          <a:p>
            <a:pPr algn="just" defTabSz="914400"/>
            <a:r>
              <a:rPr lang="en-US" sz="5400" dirty="0">
                <a:solidFill>
                  <a:prstClr val="white"/>
                </a:solidFill>
                <a:latin typeface="Times New Roman" panose="02020603050405020304" pitchFamily="18" charset="0"/>
                <a:cs typeface="Times New Roman" panose="02020603050405020304" pitchFamily="18" charset="0"/>
              </a:rPr>
              <a:t>4. </a:t>
            </a:r>
            <a:r>
              <a:rPr lang="vi-VN" sz="5400" dirty="0">
                <a:solidFill>
                  <a:prstClr val="white"/>
                </a:solidFill>
                <a:latin typeface="Times New Roman" panose="02020603050405020304" pitchFamily="18" charset="0"/>
              </a:rPr>
              <a:t>Bài thơ gắn với phong tục gì của người Việt?</a:t>
            </a:r>
            <a:endParaRPr lang="vi-VN" sz="5400" dirty="0">
              <a:solidFill>
                <a:prstClr val="white"/>
              </a:solidFill>
              <a:latin typeface="Times New Roman" panose="02020603050405020304" pitchFamily="18" charset="0"/>
            </a:endParaRPr>
          </a:p>
        </p:txBody>
      </p:sp>
      <p:sp>
        <p:nvSpPr>
          <p:cNvPr id="7" name="TextBox 6"/>
          <p:cNvSpPr txBox="1"/>
          <p:nvPr/>
        </p:nvSpPr>
        <p:spPr>
          <a:xfrm>
            <a:off x="751610" y="4914900"/>
            <a:ext cx="5534891"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Miếng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trầu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là</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đầu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câu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chuyện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62002" y="6862326"/>
            <a:ext cx="553489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C. </a:t>
            </a:r>
            <a:r>
              <a:rPr lang="en-US" sz="4800" dirty="0" err="1">
                <a:solidFill>
                  <a:prstClr val="black"/>
                </a:solidFill>
                <a:latin typeface="Times New Roman" panose="02020603050405020304" pitchFamily="18" charset="0"/>
                <a:cs typeface="Times New Roman" panose="02020603050405020304" pitchFamily="18" charset="0"/>
              </a:rPr>
              <a:t>Chơi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hoa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dịp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Tết</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1263742" y="6858002"/>
            <a:ext cx="6033659"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D. </a:t>
            </a:r>
            <a:r>
              <a:rPr lang="en-US" sz="4800" dirty="0" err="1">
                <a:solidFill>
                  <a:prstClr val="black"/>
                </a:solidFill>
                <a:latin typeface="Times New Roman" panose="02020603050405020304" pitchFamily="18" charset="0"/>
                <a:cs typeface="Times New Roman" panose="02020603050405020304" pitchFamily="18" charset="0"/>
              </a:rPr>
              <a:t>Bày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mâm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ngũ</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quả</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263742" y="4969019"/>
            <a:ext cx="6033659"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Cúng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ông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Công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ông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Táo</a:t>
            </a:r>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a:fillRect/>
          </a:stretch>
        </p:blipFill>
        <p:spPr>
          <a:xfrm>
            <a:off x="13591776" y="7273501"/>
            <a:ext cx="3304311" cy="2891804"/>
          </a:xfrm>
          <a:prstGeom prst="rect">
            <a:avLst/>
          </a:prstGeom>
        </p:spPr>
      </p:pic>
      <p:pic>
        <p:nvPicPr>
          <p:cNvPr id="12" name="Đ"/>
          <p:cNvPicPr>
            <a:picLocks noChangeAspect="1"/>
          </p:cNvPicPr>
          <p:nvPr/>
        </p:nvPicPr>
        <p:blipFill rotWithShape="1">
          <a:blip r:embed="rId3">
            <a:extLst>
              <a:ext uri="{BEBA8EAE-BF5A-486C-A8C5-ECC9F3942E4B}">
                <a14:imgProps xmlns:a14="http://schemas.microsoft.com/office/drawing/2010/main">
                  <a14:imgLayer r:embed="rId4">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a:fillRect/>
          </a:stretch>
        </p:blipFill>
        <p:spPr>
          <a:xfrm>
            <a:off x="6026730" y="2055270"/>
            <a:ext cx="6702135" cy="8231730"/>
          </a:xfrm>
          <a:prstGeom prst="rect">
            <a:avLst/>
          </a:prstGeom>
        </p:spPr>
      </p:pic>
      <p:pic>
        <p:nvPicPr>
          <p:cNvPr id="13" name="B"/>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85066" y="3196497"/>
            <a:ext cx="7200902" cy="7240041"/>
          </a:xfrm>
          <a:prstGeom prst="rect">
            <a:avLst/>
          </a:prstGeom>
        </p:spPr>
      </p:pic>
      <p:pic>
        <p:nvPicPr>
          <p:cNvPr id="16" name="C"/>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413666" y="3425097"/>
            <a:ext cx="7200902" cy="7240041"/>
          </a:xfrm>
          <a:prstGeom prst="rect">
            <a:avLst/>
          </a:prstGeom>
        </p:spPr>
      </p:pic>
      <p:pic>
        <p:nvPicPr>
          <p:cNvPr id="17" name="D"/>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07135" y="3134412"/>
            <a:ext cx="7200902" cy="7240041"/>
          </a:xfrm>
          <a:prstGeom prst="rect">
            <a:avLst/>
          </a:prstGeom>
        </p:spPr>
      </p:pic>
      <p:pic>
        <p:nvPicPr>
          <p:cNvPr id="18" name="Am-thanh-tra-loi-dung-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30900" y="525673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127915" y="643763"/>
            <a:ext cx="7772400" cy="1938992"/>
          </a:xfrm>
          <a:prstGeom prst="rect">
            <a:avLst/>
          </a:prstGeom>
          <a:noFill/>
        </p:spPr>
        <p:txBody>
          <a:bodyPr wrap="square" rtlCol="0">
            <a:spAutoFit/>
          </a:bodyPr>
          <a:lstStyle/>
          <a:p>
            <a:pPr algn="just" defTabSz="914400"/>
            <a:r>
              <a:rPr lang="en-US" sz="6000" dirty="0">
                <a:solidFill>
                  <a:prstClr val="white"/>
                </a:solidFill>
                <a:latin typeface="Times New Roman" panose="02020603050405020304" pitchFamily="18" charset="0"/>
                <a:cs typeface="Times New Roman" panose="02020603050405020304" pitchFamily="18" charset="0"/>
              </a:rPr>
              <a:t>5. </a:t>
            </a:r>
            <a:r>
              <a:rPr lang="vi-VN" sz="6000" dirty="0">
                <a:solidFill>
                  <a:prstClr val="white"/>
                </a:solidFill>
                <a:latin typeface="Times New Roman" panose="02020603050405020304" pitchFamily="18" charset="0"/>
                <a:cs typeface="Times New Roman" panose="02020603050405020304" pitchFamily="18" charset="0"/>
              </a:rPr>
              <a:t>Thành ngữ được sử dụng trong bài thơ là: </a:t>
            </a:r>
            <a:endParaRPr lang="vi-VN" sz="6000" dirty="0">
              <a:solidFill>
                <a:prstClr val="whit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896600" y="6914280"/>
            <a:ext cx="640773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D. </a:t>
            </a:r>
            <a:r>
              <a:rPr lang="en-US" sz="4800" dirty="0" err="1">
                <a:solidFill>
                  <a:prstClr val="black">
                    <a:lumMod val="95000"/>
                    <a:lumOff val="5000"/>
                  </a:prstClr>
                </a:solidFill>
                <a:latin typeface="Times New Roman" panose="02020603050405020304" pitchFamily="18" charset="0"/>
                <a:cs typeface="Times New Roman" panose="02020603050405020304" pitchFamily="18" charset="0"/>
              </a:rPr>
              <a:t>Đừng</a:t>
            </a:r>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dirty="0" err="1">
                <a:solidFill>
                  <a:prstClr val="black">
                    <a:lumMod val="95000"/>
                    <a:lumOff val="5000"/>
                  </a:prstClr>
                </a:solidFill>
                <a:latin typeface="Times New Roman" panose="02020603050405020304" pitchFamily="18" charset="0"/>
                <a:cs typeface="Times New Roman" panose="02020603050405020304" pitchFamily="18" charset="0"/>
              </a:rPr>
              <a:t>xanh</a:t>
            </a:r>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dirty="0" err="1">
                <a:solidFill>
                  <a:prstClr val="black">
                    <a:lumMod val="95000"/>
                    <a:lumOff val="5000"/>
                  </a:prstClr>
                </a:solidFill>
                <a:latin typeface="Times New Roman" panose="02020603050405020304" pitchFamily="18" charset="0"/>
                <a:cs typeface="Times New Roman" panose="02020603050405020304" pitchFamily="18" charset="0"/>
              </a:rPr>
              <a:t>lá</a:t>
            </a:r>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dirty="0" err="1">
                <a:solidFill>
                  <a:prstClr val="black">
                    <a:lumMod val="95000"/>
                    <a:lumOff val="5000"/>
                  </a:prstClr>
                </a:solidFill>
                <a:latin typeface="Times New Roman" panose="02020603050405020304" pitchFamily="18" charset="0"/>
                <a:cs typeface="Times New Roman" panose="02020603050405020304" pitchFamily="18" charset="0"/>
              </a:rPr>
              <a:t>bạc</a:t>
            </a:r>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dirty="0" err="1">
                <a:solidFill>
                  <a:prstClr val="black">
                    <a:lumMod val="95000"/>
                    <a:lumOff val="5000"/>
                  </a:prstClr>
                </a:solidFill>
                <a:latin typeface="Times New Roman" panose="02020603050405020304" pitchFamily="18" charset="0"/>
                <a:cs typeface="Times New Roman" panose="02020603050405020304" pitchFamily="18" charset="0"/>
              </a:rPr>
              <a:t>vôi</a:t>
            </a:r>
            <a:endParaRPr lang="en-US" sz="48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54627" y="6862326"/>
            <a:ext cx="60198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C. </a:t>
            </a: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Có phải duyên nhau thì thắm lại</a:t>
            </a:r>
            <a:endParaRPr lang="en-US" sz="48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85800" y="4816334"/>
            <a:ext cx="60198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defTabSz="914400"/>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A. </a:t>
            </a: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Quả cau nho nhỏ miếng trầu hôi</a:t>
            </a:r>
            <a:endParaRPr lang="vi-VN" sz="48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0896600" y="4969019"/>
            <a:ext cx="640773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B. </a:t>
            </a: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Này của Xuân Hương mới quệt rồi</a:t>
            </a:r>
            <a:endParaRPr lang="en-US" sz="4800"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a:fillRect/>
          </a:stretch>
        </p:blipFill>
        <p:spPr>
          <a:xfrm>
            <a:off x="15776392" y="8230673"/>
            <a:ext cx="2280026" cy="1995389"/>
          </a:xfrm>
          <a:prstGeom prst="rect">
            <a:avLst/>
          </a:prstGeom>
        </p:spPr>
      </p:pic>
      <p:pic>
        <p:nvPicPr>
          <p:cNvPr id="12" name="Đ"/>
          <p:cNvPicPr>
            <a:picLocks noChangeAspect="1"/>
          </p:cNvPicPr>
          <p:nvPr/>
        </p:nvPicPr>
        <p:blipFill rotWithShape="1">
          <a:blip r:embed="rId3">
            <a:extLst>
              <a:ext uri="{BEBA8EAE-BF5A-486C-A8C5-ECC9F3942E4B}">
                <a14:imgProps xmlns:a14="http://schemas.microsoft.com/office/drawing/2010/main">
                  <a14:imgLayer r:embed="rId4">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a:fillRect/>
          </a:stretch>
        </p:blipFill>
        <p:spPr>
          <a:xfrm>
            <a:off x="6026730" y="2055270"/>
            <a:ext cx="6702135" cy="8231730"/>
          </a:xfrm>
          <a:prstGeom prst="rect">
            <a:avLst/>
          </a:prstGeom>
        </p:spPr>
      </p:pic>
      <p:pic>
        <p:nvPicPr>
          <p:cNvPr id="13" name="B"/>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85066" y="3196497"/>
            <a:ext cx="7200902" cy="7240041"/>
          </a:xfrm>
          <a:prstGeom prst="rect">
            <a:avLst/>
          </a:prstGeom>
        </p:spPr>
      </p:pic>
      <p:pic>
        <p:nvPicPr>
          <p:cNvPr id="16" name="C"/>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413666" y="3425097"/>
            <a:ext cx="7200902" cy="7240041"/>
          </a:xfrm>
          <a:prstGeom prst="rect">
            <a:avLst/>
          </a:prstGeom>
        </p:spPr>
      </p:pic>
      <p:pic>
        <p:nvPicPr>
          <p:cNvPr id="17" name="D"/>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299366" y="3103239"/>
            <a:ext cx="7200902" cy="7240041"/>
          </a:xfrm>
          <a:prstGeom prst="rect">
            <a:avLst/>
          </a:prstGeom>
        </p:spPr>
      </p:pic>
      <p:pic>
        <p:nvPicPr>
          <p:cNvPr id="18" name="Am-thanh-tra-loi-dung-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30900" y="525673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3" name="TextBox 2"/>
          <p:cNvSpPr txBox="1"/>
          <p:nvPr/>
        </p:nvSpPr>
        <p:spPr>
          <a:xfrm>
            <a:off x="5137847" y="539468"/>
            <a:ext cx="7772400" cy="2308324"/>
          </a:xfrm>
          <a:prstGeom prst="rect">
            <a:avLst/>
          </a:prstGeom>
          <a:noFill/>
        </p:spPr>
        <p:txBody>
          <a:bodyPr wrap="square" rtlCol="0">
            <a:spAutoFit/>
          </a:bodyPr>
          <a:lstStyle/>
          <a:p>
            <a:pPr algn="just" defTabSz="914400"/>
            <a:r>
              <a:rPr lang="en-US" sz="4800" dirty="0">
                <a:solidFill>
                  <a:prstClr val="white"/>
                </a:solidFill>
                <a:latin typeface="Times New Roman" panose="02020603050405020304" pitchFamily="18" charset="0"/>
                <a:cs typeface="Times New Roman" panose="02020603050405020304" pitchFamily="18" charset="0"/>
              </a:rPr>
              <a:t>6. </a:t>
            </a:r>
            <a:r>
              <a:rPr lang="vi-VN" sz="4800" dirty="0">
                <a:solidFill>
                  <a:prstClr val="white"/>
                </a:solidFill>
                <a:latin typeface="Times New Roman" panose="02020603050405020304" pitchFamily="18" charset="0"/>
                <a:cs typeface="Times New Roman" panose="02020603050405020304" pitchFamily="18" charset="0"/>
              </a:rPr>
              <a:t>Nhà thơ muốn nhắn nhủ điều gì qua câu thơ: ”Đừng xanh như lá bạc như vôi" </a:t>
            </a:r>
            <a:endParaRPr lang="vi-VN" sz="4800" dirty="0">
              <a:solidFill>
                <a:prstClr val="whit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85800" y="7045116"/>
            <a:ext cx="56007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3600" dirty="0">
                <a:solidFill>
                  <a:prstClr val="black"/>
                </a:solidFill>
                <a:latin typeface="Times New Roman" panose="02020603050405020304" pitchFamily="18" charset="0"/>
                <a:cs typeface="Times New Roman" panose="02020603050405020304" pitchFamily="18" charset="0"/>
              </a:rPr>
              <a:t>C.</a:t>
            </a:r>
            <a:r>
              <a:rPr lang="vi-VN" sz="3600" dirty="0">
                <a:solidFill>
                  <a:prstClr val="black"/>
                </a:solidFill>
                <a:latin typeface="Times New Roman" panose="02020603050405020304" pitchFamily="18" charset="0"/>
                <a:cs typeface="Times New Roman" panose="02020603050405020304" pitchFamily="18" charset="0"/>
              </a:rPr>
              <a:t> Khuyên mọi người sống nên coi trọng tình nghĩa, thủy chung</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85800" y="4818155"/>
            <a:ext cx="56007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3600" dirty="0">
                <a:solidFill>
                  <a:prstClr val="black"/>
                </a:solidFill>
                <a:latin typeface="Times New Roman" panose="02020603050405020304" pitchFamily="18" charset="0"/>
                <a:cs typeface="Times New Roman" panose="02020603050405020304" pitchFamily="18" charset="0"/>
              </a:rPr>
              <a:t>A. </a:t>
            </a:r>
            <a:r>
              <a:rPr lang="vi-VN" sz="3600" dirty="0">
                <a:solidFill>
                  <a:prstClr val="black"/>
                </a:solidFill>
                <a:latin typeface="Times New Roman" panose="02020603050405020304" pitchFamily="18" charset="0"/>
                <a:cs typeface="Times New Roman" panose="02020603050405020304" pitchFamily="18" charset="0"/>
              </a:rPr>
              <a:t>Khuyên mọi người sống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phải coi trọng tình nghĩa, thủy chung</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1049000" y="6858002"/>
            <a:ext cx="62865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3600" dirty="0">
                <a:solidFill>
                  <a:prstClr val="black"/>
                </a:solidFill>
                <a:latin typeface="Times New Roman" panose="02020603050405020304" pitchFamily="18" charset="0"/>
                <a:cs typeface="Times New Roman" panose="02020603050405020304" pitchFamily="18" charset="0"/>
              </a:rPr>
              <a:t>D.</a:t>
            </a:r>
            <a:r>
              <a:rPr lang="vi-VN" sz="3600" dirty="0">
                <a:solidFill>
                  <a:prstClr val="black"/>
                </a:solidFill>
                <a:latin typeface="Times New Roman" panose="02020603050405020304" pitchFamily="18" charset="0"/>
                <a:cs typeface="Times New Roman" panose="02020603050405020304" pitchFamily="18" charset="0"/>
              </a:rPr>
              <a:t>Khuyên mọi người sống phải biết cố gắng làm việc, không phụ thuộc vào người khác </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049000" y="4969019"/>
            <a:ext cx="62865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3600" dirty="0">
                <a:solidFill>
                  <a:prstClr val="black"/>
                </a:solidFill>
                <a:latin typeface="Times New Roman" panose="02020603050405020304" pitchFamily="18" charset="0"/>
                <a:cs typeface="Times New Roman" panose="02020603050405020304" pitchFamily="18" charset="0"/>
              </a:rPr>
              <a:t>B. </a:t>
            </a:r>
            <a:r>
              <a:rPr lang="vi-VN" sz="3600" dirty="0">
                <a:solidFill>
                  <a:prstClr val="black"/>
                </a:solidFill>
                <a:latin typeface="Times New Roman" panose="02020603050405020304" pitchFamily="18" charset="0"/>
                <a:cs typeface="Times New Roman" panose="02020603050405020304" pitchFamily="18" charset="0"/>
              </a:rPr>
              <a:t>Khuyên mọi người sống phải luôn nghĩ cho bản thân mình</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a:fillRect/>
          </a:stretch>
        </p:blipFill>
        <p:spPr>
          <a:xfrm>
            <a:off x="13187721" y="7823666"/>
            <a:ext cx="2985591" cy="2612873"/>
          </a:xfrm>
          <a:prstGeom prst="rect">
            <a:avLst/>
          </a:prstGeom>
        </p:spPr>
      </p:pic>
      <p:pic>
        <p:nvPicPr>
          <p:cNvPr id="12" name="Đ"/>
          <p:cNvPicPr>
            <a:picLocks noChangeAspect="1"/>
          </p:cNvPicPr>
          <p:nvPr/>
        </p:nvPicPr>
        <p:blipFill rotWithShape="1">
          <a:blip r:embed="rId3">
            <a:extLst>
              <a:ext uri="{BEBA8EAE-BF5A-486C-A8C5-ECC9F3942E4B}">
                <a14:imgProps xmlns:a14="http://schemas.microsoft.com/office/drawing/2010/main">
                  <a14:imgLayer r:embed="rId4">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a:fillRect/>
          </a:stretch>
        </p:blipFill>
        <p:spPr>
          <a:xfrm>
            <a:off x="6026730" y="2055270"/>
            <a:ext cx="6702135" cy="8231730"/>
          </a:xfrm>
          <a:prstGeom prst="rect">
            <a:avLst/>
          </a:prstGeom>
        </p:spPr>
      </p:pic>
      <p:pic>
        <p:nvPicPr>
          <p:cNvPr id="13" name="B"/>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85066" y="3196497"/>
            <a:ext cx="7200902" cy="7240041"/>
          </a:xfrm>
          <a:prstGeom prst="rect">
            <a:avLst/>
          </a:prstGeom>
        </p:spPr>
      </p:pic>
      <p:pic>
        <p:nvPicPr>
          <p:cNvPr id="16" name="C"/>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413666" y="3425097"/>
            <a:ext cx="7200902" cy="7240041"/>
          </a:xfrm>
          <a:prstGeom prst="rect">
            <a:avLst/>
          </a:prstGeom>
        </p:spPr>
      </p:pic>
      <p:pic>
        <p:nvPicPr>
          <p:cNvPr id="17" name="D"/>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07135" y="3134412"/>
            <a:ext cx="7200902" cy="7240041"/>
          </a:xfrm>
          <a:prstGeom prst="rect">
            <a:avLst/>
          </a:prstGeom>
        </p:spPr>
      </p:pic>
      <p:pic>
        <p:nvPicPr>
          <p:cNvPr id="18" name="Am-thanh-tra-loi-dung-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30900" y="525673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p:cNvSpPr txBox="1"/>
          <p:nvPr/>
        </p:nvSpPr>
        <p:spPr>
          <a:xfrm>
            <a:off x="838200" y="395291"/>
            <a:ext cx="11643580" cy="1047146"/>
          </a:xfrm>
          <a:prstGeom prst="rect">
            <a:avLst/>
          </a:prstGeom>
        </p:spPr>
        <p:txBody>
          <a:bodyPr wrap="square" lIns="0" tIns="0" rIns="0" bIns="0" rtlCol="0" anchor="t">
            <a:spAutoFit/>
          </a:bodyPr>
          <a:lstStyle/>
          <a:p>
            <a:pPr algn="just">
              <a:lnSpc>
                <a:spcPts val="9240"/>
              </a:lnSpc>
            </a:pPr>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thích</a:t>
            </a:r>
            <a:endParaRPr lang="en-US" sz="4800" b="1" dirty="0">
              <a:latin typeface="Times New Roman" panose="02020603050405020304" pitchFamily="18" charset="0"/>
              <a:cs typeface="Times New Roman" panose="02020603050405020304" pitchFamily="18" charset="0"/>
            </a:endParaRPr>
          </a:p>
        </p:txBody>
      </p:sp>
      <p:sp>
        <p:nvSpPr>
          <p:cNvPr id="4" name="TextBox 12"/>
          <p:cNvSpPr txBox="1"/>
          <p:nvPr/>
        </p:nvSpPr>
        <p:spPr>
          <a:xfrm>
            <a:off x="2133600" y="1562100"/>
            <a:ext cx="3352800" cy="913712"/>
          </a:xfrm>
          <a:prstGeom prst="rect">
            <a:avLst/>
          </a:prstGeom>
        </p:spPr>
        <p:txBody>
          <a:bodyPr wrap="square" lIns="0" tIns="0" rIns="0" bIns="0" rtlCol="0" anchor="t">
            <a:spAutoFit/>
          </a:bodyPr>
          <a:lstStyle/>
          <a:p>
            <a:pPr algn="just">
              <a:lnSpc>
                <a:spcPts val="7980"/>
              </a:lnSpc>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1219200" y="7212414"/>
            <a:ext cx="14859000" cy="2123658"/>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vôi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bẽo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lòng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19200" y="2881342"/>
            <a:ext cx="9753600" cy="2123658"/>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hôi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thơm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ngon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Đây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khiêm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nhường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Hồ</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Xuân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Hương</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19200" y="5417728"/>
            <a:ext cx="9753600"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Quệt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vôi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têm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1">
            <a:extLst>
              <a:ext uri="{BEBA8EAE-BF5A-486C-A8C5-ECC9F3942E4B}">
                <a14:imgProps xmlns:a14="http://schemas.microsoft.com/office/drawing/2010/main">
                  <a14:imgLayer r:embed="rId2">
                    <a14:imgEffect>
                      <a14:backgroundRemoval t="9707" b="89927" l="9530" r="90597">
                        <a14:foregroundMark x1="9530" y1="48352" x2="14867" y2="41575"/>
                        <a14:foregroundMark x1="90597" y1="82234" x2="85133" y2="77656"/>
                      </a14:backgroundRemoval>
                    </a14:imgEffect>
                  </a14:imgLayer>
                </a14:imgProps>
              </a:ext>
            </a:extLst>
          </a:blip>
          <a:stretch>
            <a:fillRect/>
          </a:stretch>
        </p:blipFill>
        <p:spPr>
          <a:xfrm>
            <a:off x="10515600" y="2012757"/>
            <a:ext cx="8848329" cy="61387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p:cNvSpPr txBox="1"/>
          <p:nvPr/>
        </p:nvSpPr>
        <p:spPr>
          <a:xfrm>
            <a:off x="1262205" y="115285"/>
            <a:ext cx="11643580" cy="1047146"/>
          </a:xfrm>
          <a:prstGeom prst="rect">
            <a:avLst/>
          </a:prstGeom>
        </p:spPr>
        <p:txBody>
          <a:bodyPr wrap="square" lIns="0" tIns="0" rIns="0" bIns="0" rtlCol="0" anchor="t">
            <a:spAutoFit/>
          </a:bodyPr>
          <a:lstStyle/>
          <a:p>
            <a:pPr algn="just">
              <a:lnSpc>
                <a:spcPts val="9240"/>
              </a:lnSpc>
            </a:pPr>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endParaRPr lang="en-US" sz="4800" b="1" dirty="0">
              <a:latin typeface="Times New Roman" panose="02020603050405020304" pitchFamily="18" charset="0"/>
              <a:cs typeface="Times New Roman" panose="02020603050405020304" pitchFamily="18" charset="0"/>
            </a:endParaRPr>
          </a:p>
        </p:txBody>
      </p:sp>
      <p:sp>
        <p:nvSpPr>
          <p:cNvPr id="4" name="TextBox 12"/>
          <p:cNvSpPr txBox="1"/>
          <p:nvPr/>
        </p:nvSpPr>
        <p:spPr>
          <a:xfrm>
            <a:off x="2209800" y="1560445"/>
            <a:ext cx="3352800" cy="913712"/>
          </a:xfrm>
          <a:prstGeom prst="rect">
            <a:avLst/>
          </a:prstGeom>
        </p:spPr>
        <p:txBody>
          <a:bodyPr wrap="square" lIns="0" tIns="0" rIns="0" bIns="0" rtlCol="0" anchor="t">
            <a:spAutoFit/>
          </a:bodyPr>
          <a:lstStyle/>
          <a:p>
            <a:pPr algn="just">
              <a:lnSpc>
                <a:spcPts val="7980"/>
              </a:lnSpc>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842322" y="2703097"/>
            <a:ext cx="10293278" cy="769441"/>
          </a:xfrm>
          <a:prstGeom prst="rect">
            <a:avLst/>
          </a:prstGeom>
          <a:noFill/>
        </p:spPr>
        <p:txBody>
          <a:bodyPr wrap="square">
            <a:spAutoFit/>
          </a:bodyPr>
          <a:lstStyle/>
          <a:p>
            <a:pPr algn="just" defTabSz="1828800"/>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Cuối</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thế</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kỉ</a:t>
            </a:r>
            <a:r>
              <a:rPr lang="fr-FR" sz="4400" dirty="0">
                <a:solidFill>
                  <a:prstClr val="black"/>
                </a:solidFill>
                <a:latin typeface="Times New Roman" panose="02020603050405020304" pitchFamily="18" charset="0"/>
                <a:cs typeface="Times New Roman" panose="02020603050405020304" pitchFamily="18" charset="0"/>
              </a:rPr>
              <a:t> XVIII- </a:t>
            </a:r>
            <a:r>
              <a:rPr lang="fr-FR" sz="4400" dirty="0" err="1">
                <a:solidFill>
                  <a:prstClr val="black"/>
                </a:solidFill>
                <a:latin typeface="Times New Roman" panose="02020603050405020304" pitchFamily="18" charset="0"/>
                <a:cs typeface="Times New Roman" panose="02020603050405020304" pitchFamily="18" charset="0"/>
              </a:rPr>
              <a:t>đầu</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thế</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kỉ</a:t>
            </a:r>
            <a:r>
              <a:rPr lang="fr-FR" sz="4400" dirty="0">
                <a:solidFill>
                  <a:prstClr val="black"/>
                </a:solidFill>
                <a:latin typeface="Times New Roman" panose="02020603050405020304" pitchFamily="18" charset="0"/>
                <a:cs typeface="Times New Roman" panose="02020603050405020304" pitchFamily="18" charset="0"/>
              </a:rPr>
              <a:t> XIX</a:t>
            </a:r>
            <a:endParaRPr lang="en-US" altLang="en-US" sz="4400"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7851548" y="3533258"/>
            <a:ext cx="11523518" cy="769441"/>
          </a:xfrm>
          <a:prstGeom prst="rect">
            <a:avLst/>
          </a:prstGeom>
          <a:noFill/>
        </p:spPr>
        <p:txBody>
          <a:bodyPr wrap="square">
            <a:spAutoFit/>
          </a:bodyPr>
          <a:lstStyle/>
          <a:p>
            <a:pPr algn="just" defTabSz="1828800"/>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An</a:t>
            </a:r>
            <a:endParaRPr lang="en-US" altLang="en-US" sz="44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7842322" y="4433896"/>
            <a:ext cx="9988478" cy="769441"/>
          </a:xfrm>
          <a:prstGeom prst="rect">
            <a:avLst/>
          </a:prstGeom>
          <a:noFill/>
        </p:spPr>
        <p:txBody>
          <a:bodyPr wrap="square">
            <a:spAutoFit/>
          </a:bodyPr>
          <a:lstStyle/>
          <a:p>
            <a:pPr algn="just" defTabSz="1828800"/>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tài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hoa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tính</a:t>
            </a:r>
            <a:endParaRPr lang="en-US" altLang="en-US" sz="4400" dirty="0">
              <a:solidFill>
                <a:schemeClr val="tx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865403" y="5398298"/>
            <a:ext cx="9965397" cy="769441"/>
          </a:xfrm>
          <a:prstGeom prst="rect">
            <a:avLst/>
          </a:prstGeom>
          <a:noFill/>
        </p:spPr>
        <p:txBody>
          <a:bodyPr wrap="square">
            <a:spAutoFit/>
          </a:bodyPr>
          <a:lstStyle/>
          <a:p>
            <a:pPr algn="just" defTabSz="1828800"/>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mệnh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danh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chúa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Nôm</a:t>
            </a:r>
            <a:endParaRPr lang="en-US" altLang="en-US" sz="4400" dirty="0">
              <a:solidFill>
                <a:schemeClr val="tx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7870598" y="6350963"/>
            <a:ext cx="10410475" cy="769441"/>
          </a:xfrm>
          <a:prstGeom prst="rect">
            <a:avLst/>
          </a:prstGeom>
          <a:noFill/>
        </p:spPr>
        <p:txBody>
          <a:bodyPr wrap="square">
            <a:spAutoFit/>
          </a:bodyPr>
          <a:lstStyle/>
          <a:p>
            <a:pPr algn="just" defTabSz="1828800"/>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Cuộc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gặp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nhiều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hạnh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về</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tình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duyên</a:t>
            </a:r>
            <a:endParaRPr lang="en-US" altLang="en-US" sz="4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842322" y="7356352"/>
            <a:ext cx="10293278" cy="2123658"/>
          </a:xfrm>
          <a:prstGeom prst="rect">
            <a:avLst/>
          </a:prstGeom>
          <a:noFill/>
        </p:spPr>
        <p:txBody>
          <a:bodyPr wrap="square">
            <a:spAutoFit/>
          </a:bodyPr>
          <a:lstStyle/>
          <a:p>
            <a:pPr algn="just" defTabSz="1828800"/>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Sự</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nghiệp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sáng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tác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khoảng</a:t>
            </a:r>
            <a:r>
              <a:rPr lang="en-US" altLang="en-US" sz="4400" dirty="0">
                <a:latin typeface="Times New Roman" panose="02020603050405020304" pitchFamily="18" charset="0"/>
                <a:cs typeface="Times New Roman" panose="02020603050405020304" pitchFamily="18" charset="0"/>
              </a:rPr>
              <a:t> 50 </a:t>
            </a:r>
            <a:r>
              <a:rPr lang="en-US" altLang="en-US" sz="4400" dirty="0" err="1">
                <a:latin typeface="Times New Roman" panose="02020603050405020304" pitchFamily="18" charset="0"/>
                <a:cs typeface="Times New Roman" panose="02020603050405020304" pitchFamily="18" charset="0"/>
              </a:rPr>
              <a:t>bài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thơ</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chữ</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Nôm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và</a:t>
            </a:r>
            <a:r>
              <a:rPr lang="en-US" altLang="en-US" sz="4400" dirty="0">
                <a:latin typeface="Times New Roman" panose="02020603050405020304" pitchFamily="18" charset="0"/>
                <a:cs typeface="Times New Roman" panose="02020603050405020304" pitchFamily="18" charset="0"/>
              </a:rPr>
              <a:t> 1 </a:t>
            </a:r>
            <a:r>
              <a:rPr lang="en-US" altLang="en-US" sz="4400" dirty="0" err="1">
                <a:latin typeface="Times New Roman" panose="02020603050405020304" pitchFamily="18" charset="0"/>
                <a:cs typeface="Times New Roman" panose="02020603050405020304" pitchFamily="18" charset="0"/>
              </a:rPr>
              <a:t>tập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thơ</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chữ</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Hán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Lưu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Hương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kí</a:t>
            </a:r>
            <a:r>
              <a:rPr lang="en-US" altLang="en-US" sz="4400" dirty="0">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p:txBody>
      </p:sp>
      <p:pic>
        <p:nvPicPr>
          <p:cNvPr id="5" name="Picture 2" descr="Triết lý phồn thực và tiếng nói phản kháng trong thơ Hồ Xuân Hương -  Sài·gòn·eer"/>
          <p:cNvPicPr>
            <a:picLocks noChangeAspect="1" noChangeArrowheads="1"/>
          </p:cNvPicPr>
          <p:nvPr/>
        </p:nvPicPr>
        <p:blipFill rotWithShape="1">
          <a:blip r:embed="rId1">
            <a:extLst>
              <a:ext uri="{28A0092B-C50C-407E-A947-70E740481C1C}">
                <a14:useLocalDpi xmlns:a14="http://schemas.microsoft.com/office/drawing/2010/main" val="0"/>
              </a:ext>
            </a:extLst>
          </a:blip>
          <a:srcRect l="174"/>
          <a:stretch>
            <a:fillRect/>
          </a:stretch>
        </p:blipFill>
        <p:spPr bwMode="auto">
          <a:xfrm>
            <a:off x="6927" y="3481156"/>
            <a:ext cx="7844621" cy="5245399"/>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7" grpId="0"/>
      <p:bldP spid="19" grpId="0"/>
      <p:bldP spid="2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p:cNvSpPr txBox="1"/>
          <p:nvPr/>
        </p:nvSpPr>
        <p:spPr>
          <a:xfrm>
            <a:off x="1262205" y="115285"/>
            <a:ext cx="11643580" cy="1047146"/>
          </a:xfrm>
          <a:prstGeom prst="rect">
            <a:avLst/>
          </a:prstGeom>
        </p:spPr>
        <p:txBody>
          <a:bodyPr wrap="square" lIns="0" tIns="0" rIns="0" bIns="0" rtlCol="0" anchor="t">
            <a:spAutoFit/>
          </a:bodyPr>
          <a:lstStyle/>
          <a:p>
            <a:pPr algn="just">
              <a:lnSpc>
                <a:spcPts val="9240"/>
              </a:lnSpc>
            </a:pPr>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endParaRPr lang="en-US" sz="4800" b="1" dirty="0">
              <a:latin typeface="Times New Roman" panose="02020603050405020304" pitchFamily="18" charset="0"/>
              <a:cs typeface="Times New Roman" panose="02020603050405020304" pitchFamily="18" charset="0"/>
            </a:endParaRPr>
          </a:p>
        </p:txBody>
      </p:sp>
      <p:sp>
        <p:nvSpPr>
          <p:cNvPr id="4" name="TextBox 12"/>
          <p:cNvSpPr txBox="1"/>
          <p:nvPr/>
        </p:nvSpPr>
        <p:spPr>
          <a:xfrm>
            <a:off x="2209800" y="1560445"/>
            <a:ext cx="3352800" cy="913712"/>
          </a:xfrm>
          <a:prstGeom prst="rect">
            <a:avLst/>
          </a:prstGeom>
        </p:spPr>
        <p:txBody>
          <a:bodyPr wrap="square" lIns="0" tIns="0" rIns="0" bIns="0" rtlCol="0" anchor="t">
            <a:spAutoFit/>
          </a:bodyPr>
          <a:lstStyle/>
          <a:p>
            <a:pPr algn="just">
              <a:lnSpc>
                <a:spcPts val="7980"/>
              </a:lnSpc>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9" name="TextBox 12"/>
          <p:cNvSpPr txBox="1"/>
          <p:nvPr/>
        </p:nvSpPr>
        <p:spPr>
          <a:xfrm>
            <a:off x="762000" y="3008871"/>
            <a:ext cx="5327829" cy="763029"/>
          </a:xfrm>
          <a:prstGeom prst="rect">
            <a:avLst/>
          </a:prstGeom>
        </p:spPr>
        <p:txBody>
          <a:bodyPr wrap="square" lIns="0" tIns="0" rIns="0" bIns="0" rtlCol="0" anchor="t">
            <a:spAutoFit/>
          </a:bodyPr>
          <a:lstStyle/>
          <a:p>
            <a:pPr marL="496570" lvl="1" algn="ctr">
              <a:lnSpc>
                <a:spcPts val="6440"/>
              </a:lnSpc>
            </a:pP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0" name="TextBox 12"/>
          <p:cNvSpPr txBox="1"/>
          <p:nvPr/>
        </p:nvSpPr>
        <p:spPr>
          <a:xfrm>
            <a:off x="846206" y="4602677"/>
            <a:ext cx="5024295" cy="2031325"/>
          </a:xfrm>
          <a:prstGeom prst="rect">
            <a:avLst/>
          </a:prstGeom>
        </p:spPr>
        <p:txBody>
          <a:bodyPr wrap="square" lIns="0" tIns="0" rIns="0" bIns="0" rtlCol="0" anchor="t">
            <a:spAutoFit/>
          </a:bodyPr>
          <a:lstStyle/>
          <a:p>
            <a:pPr marL="496570" lvl="1" algn="just"/>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NXB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1987)</a:t>
            </a:r>
            <a:endParaRPr lang="en-US" sz="4400" dirty="0">
              <a:latin typeface="Times New Roman" panose="02020603050405020304" pitchFamily="18" charset="0"/>
              <a:cs typeface="Times New Roman" panose="02020603050405020304" pitchFamily="18" charset="0"/>
            </a:endParaRPr>
          </a:p>
        </p:txBody>
      </p:sp>
      <p:sp>
        <p:nvSpPr>
          <p:cNvPr id="11" name="TextBox 12"/>
          <p:cNvSpPr txBox="1"/>
          <p:nvPr/>
        </p:nvSpPr>
        <p:spPr>
          <a:xfrm>
            <a:off x="11603037" y="3008871"/>
            <a:ext cx="5327829" cy="763029"/>
          </a:xfrm>
          <a:prstGeom prst="rect">
            <a:avLst/>
          </a:prstGeom>
        </p:spPr>
        <p:txBody>
          <a:bodyPr wrap="square" lIns="0" tIns="0" rIns="0" bIns="0" rtlCol="0" anchor="t">
            <a:spAutoFit/>
          </a:bodyPr>
          <a:lstStyle/>
          <a:p>
            <a:pPr marL="496570" lvl="1" algn="ctr">
              <a:lnSpc>
                <a:spcPts val="6440"/>
              </a:lnSpc>
            </a:pP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2" name="TextBox 12"/>
          <p:cNvSpPr txBox="1"/>
          <p:nvPr/>
        </p:nvSpPr>
        <p:spPr>
          <a:xfrm>
            <a:off x="10684620" y="4000500"/>
            <a:ext cx="7164664" cy="4062651"/>
          </a:xfrm>
          <a:prstGeom prst="rect">
            <a:avLst/>
          </a:prstGeom>
        </p:spPr>
        <p:txBody>
          <a:bodyPr wrap="square" lIns="0" tIns="0" rIns="0" bIns="0" rtlCol="0" anchor="t">
            <a:spAutoFit/>
          </a:bodyPr>
          <a:lstStyle/>
          <a:p>
            <a:pPr marL="496570" lvl="1" algn="ct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tuyệt</a:t>
            </a:r>
            <a:endParaRPr lang="en-US" sz="4400" dirty="0">
              <a:latin typeface="Times New Roman" panose="02020603050405020304" pitchFamily="18" charset="0"/>
              <a:cs typeface="Times New Roman" panose="02020603050405020304" pitchFamily="18" charset="0"/>
            </a:endParaRPr>
          </a:p>
          <a:p>
            <a:pPr marL="496570" lvl="1"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4" name="TextBox 12"/>
          <p:cNvSpPr txBox="1"/>
          <p:nvPr/>
        </p:nvSpPr>
        <p:spPr>
          <a:xfrm>
            <a:off x="5516489" y="7917834"/>
            <a:ext cx="5829300" cy="747833"/>
          </a:xfrm>
          <a:prstGeom prst="rect">
            <a:avLst/>
          </a:prstGeom>
        </p:spPr>
        <p:txBody>
          <a:bodyPr wrap="square" lIns="0" tIns="0" rIns="0" bIns="0" rtlCol="0" anchor="t">
            <a:spAutoFit/>
          </a:bodyPr>
          <a:lstStyle/>
          <a:p>
            <a:pPr marL="496570" lvl="1" algn="ctr">
              <a:lnSpc>
                <a:spcPts val="6440"/>
              </a:lnSpc>
            </a:pPr>
            <a:r>
              <a:rPr lang="en-US" sz="4400" b="1" dirty="0" err="1">
                <a:latin typeface="Times New Roman" panose="02020603050405020304" pitchFamily="18" charset="0"/>
                <a:cs typeface="Times New Roman" panose="02020603050405020304" pitchFamily="18" charset="0"/>
              </a:rPr>
              <a:t>Phương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đạt</a:t>
            </a:r>
            <a:endParaRPr lang="en-US" sz="4400" b="1" dirty="0">
              <a:latin typeface="Times New Roman" panose="02020603050405020304" pitchFamily="18" charset="0"/>
              <a:cs typeface="Times New Roman" panose="02020603050405020304" pitchFamily="18" charset="0"/>
            </a:endParaRPr>
          </a:p>
        </p:txBody>
      </p:sp>
      <p:sp>
        <p:nvSpPr>
          <p:cNvPr id="16" name="TextBox 12"/>
          <p:cNvSpPr txBox="1"/>
          <p:nvPr/>
        </p:nvSpPr>
        <p:spPr>
          <a:xfrm>
            <a:off x="6019437" y="9008429"/>
            <a:ext cx="5024295" cy="677108"/>
          </a:xfrm>
          <a:prstGeom prst="rect">
            <a:avLst/>
          </a:prstGeom>
        </p:spPr>
        <p:txBody>
          <a:bodyPr wrap="square" lIns="0" tIns="0" rIns="0" bIns="0" rtlCol="0" anchor="t">
            <a:spAutoFit/>
          </a:bodyPr>
          <a:lstStyle/>
          <a:p>
            <a:pPr marL="496570" lvl="1" algn="ct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
        <p:nvSpPr>
          <p:cNvPr id="2" name="Freeform 7"/>
          <p:cNvSpPr/>
          <p:nvPr/>
        </p:nvSpPr>
        <p:spPr>
          <a:xfrm>
            <a:off x="6555965" y="360533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5" name="Freeform 7"/>
          <p:cNvSpPr/>
          <p:nvPr/>
        </p:nvSpPr>
        <p:spPr>
          <a:xfrm>
            <a:off x="13182600" y="-697271"/>
            <a:ext cx="5327829" cy="3103626"/>
          </a:xfrm>
          <a:custGeom>
            <a:avLst/>
            <a:gdLst/>
            <a:ahLst/>
            <a:cxnLst/>
            <a:rect l="l" t="t" r="r" b="b"/>
            <a:pathLst>
              <a:path w="12960000" h="8229600">
                <a:moveTo>
                  <a:pt x="0" y="0"/>
                </a:moveTo>
                <a:lnTo>
                  <a:pt x="12960000" y="0"/>
                </a:lnTo>
                <a:lnTo>
                  <a:pt x="12960000" y="8229600"/>
                </a:lnTo>
                <a:lnTo>
                  <a:pt x="0" y="8229600"/>
                </a:lnTo>
                <a:lnTo>
                  <a:pt x="0" y="0"/>
                </a:lnTo>
                <a:close/>
              </a:path>
            </a:pathLst>
          </a:custGeom>
          <a:blipFill>
            <a:blip r:embed="rId3"/>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down)">
                                      <p:cBhvr>
                                        <p:cTn id="31" dur="500"/>
                                        <p:tgtEl>
                                          <p:spTgt spid="12">
                                            <p:txEl>
                                              <p:pRg st="0" end="0"/>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t="45652"/>
          <a:stretch>
            <a:fillRect/>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p:cNvSpPr txBox="1"/>
          <p:nvPr/>
        </p:nvSpPr>
        <p:spPr>
          <a:xfrm>
            <a:off x="4583875" y="5829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II. </a:t>
            </a:r>
            <a:endParaRPr lang="en-US" sz="9600" spc="-232" dirty="0">
              <a:solidFill>
                <a:srgbClr val="60311B"/>
              </a:solidFill>
              <a:latin typeface="#9Slide05 SVNReklame Script" panose="03060502040607080D05" pitchFamily="66" charset="0"/>
            </a:endParaRPr>
          </a:p>
          <a:p>
            <a:pPr marL="0" lvl="0" indent="0" algn="ctr"/>
            <a:r>
              <a:rPr lang="en-US" sz="9600" spc="-232" dirty="0" err="1">
                <a:solidFill>
                  <a:srgbClr val="60311B"/>
                </a:solidFill>
                <a:latin typeface="#9Slide05 SVNReklame Script" panose="03060502040607080D05" pitchFamily="66" charset="0"/>
              </a:rPr>
              <a:t>Tìm</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hiểu</a:t>
            </a:r>
            <a:r>
              <a:rPr lang="en-US" sz="9600" spc="-232" dirty="0">
                <a:solidFill>
                  <a:srgbClr val="60311B"/>
                </a:solidFill>
                <a:latin typeface="#9Slide05 SVNReklame Script" panose="03060502040607080D05" pitchFamily="66" charset="0"/>
              </a:rPr>
              <a:t> chi </a:t>
            </a:r>
            <a:r>
              <a:rPr lang="en-US" sz="9600" spc="-232" dirty="0" err="1">
                <a:solidFill>
                  <a:srgbClr val="60311B"/>
                </a:solidFill>
                <a:latin typeface="#9Slide05 SVNReklame Script" panose="03060502040607080D05" pitchFamily="66" charset="0"/>
              </a:rPr>
              <a:t>tiết</a:t>
            </a:r>
            <a:endParaRPr lang="en-US" sz="9600" spc="-232" dirty="0">
              <a:solidFill>
                <a:srgbClr val="60311B"/>
              </a:solidFill>
              <a:latin typeface="#9Slide05 SVNReklame Script" panose="03060502040607080D05" pitchFamily="66" charset="0"/>
            </a:endParaRP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
          <a:srcRect t="22456" b="15999"/>
          <a:stretch>
            <a:fillRect/>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3" name="sketch line"/>
          <p:cNvSpPr>
            <a:spLocks noGrp="1" noRot="1" noChangeAspect="1" noMove="1" noResize="1" noEditPoints="1" noAdjustHandles="1" noChangeArrowheads="1" noChangeShapeType="1" noTextEdit="1"/>
          </p:cNvSpPr>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1" fmla="*/ 0 w 2057400"/>
              <a:gd name="connsiteY0-2" fmla="*/ 0 h 27432"/>
              <a:gd name="connsiteX1-3" fmla="*/ 624078 w 2057400"/>
              <a:gd name="connsiteY1-4" fmla="*/ 0 h 27432"/>
              <a:gd name="connsiteX2-5" fmla="*/ 1289304 w 2057400"/>
              <a:gd name="connsiteY2-6" fmla="*/ 0 h 27432"/>
              <a:gd name="connsiteX3-7" fmla="*/ 2057400 w 2057400"/>
              <a:gd name="connsiteY3-8" fmla="*/ 0 h 27432"/>
              <a:gd name="connsiteX4-9" fmla="*/ 2057400 w 2057400"/>
              <a:gd name="connsiteY4-10" fmla="*/ 27432 h 27432"/>
              <a:gd name="connsiteX5-11" fmla="*/ 1412748 w 2057400"/>
              <a:gd name="connsiteY5-12" fmla="*/ 27432 h 27432"/>
              <a:gd name="connsiteX6-13" fmla="*/ 685800 w 2057400"/>
              <a:gd name="connsiteY6-14" fmla="*/ 27432 h 27432"/>
              <a:gd name="connsiteX7-15" fmla="*/ 0 w 2057400"/>
              <a:gd name="connsiteY7-16" fmla="*/ 27432 h 27432"/>
              <a:gd name="connsiteX8-17" fmla="*/ 0 w 2057400"/>
              <a:gd name="connsiteY8-18" fmla="*/ 0 h 274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2"/>
          <p:cNvSpPr txBox="1"/>
          <p:nvPr/>
        </p:nvSpPr>
        <p:spPr>
          <a:xfrm>
            <a:off x="7254733" y="7263734"/>
            <a:ext cx="10308336" cy="2215991"/>
          </a:xfrm>
          <a:prstGeom prst="rect">
            <a:avLst/>
          </a:prstGeom>
        </p:spPr>
        <p:txBody>
          <a:bodyPr wrap="square" lIns="0" tIns="0" rIns="0" bIns="0" rtlCol="0" anchor="t">
            <a:spAutoFit/>
          </a:bodyPr>
          <a:lstStyle/>
          <a:p>
            <a:pPr algn="just">
              <a:spcBef>
                <a:spcPct val="0"/>
              </a:spcBef>
            </a:pPr>
            <a:r>
              <a:rPr lang="en-US" sz="7200" dirty="0" err="1">
                <a:solidFill>
                  <a:srgbClr val="493423"/>
                </a:solidFill>
                <a:latin typeface="#9Slide05 Brannboll Ny" panose="02000000000000000000" pitchFamily="2" charset="0"/>
              </a:rPr>
              <a:t>Bố</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cục</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và</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đặc</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điểm</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thi</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luật</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của</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bài</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thơ</a:t>
            </a:r>
            <a:endParaRPr lang="en-US" sz="7200" dirty="0">
              <a:solidFill>
                <a:srgbClr val="493423"/>
              </a:solidFill>
              <a:latin typeface="#9Slide05 Brannboll Ny" panose="02000000000000000000" pitchFamily="2" charset="0"/>
            </a:endParaRPr>
          </a:p>
        </p:txBody>
      </p:sp>
      <p:sp>
        <p:nvSpPr>
          <p:cNvPr id="6" name="TextBox 12"/>
          <p:cNvSpPr txBox="1"/>
          <p:nvPr/>
        </p:nvSpPr>
        <p:spPr>
          <a:xfrm>
            <a:off x="4038600" y="7662027"/>
            <a:ext cx="1996440" cy="1107996"/>
          </a:xfrm>
          <a:custGeom>
            <a:avLst/>
            <a:gdLst>
              <a:gd name="connsiteX0" fmla="*/ 0 w 1996440"/>
              <a:gd name="connsiteY0" fmla="*/ 0 h 1107996"/>
              <a:gd name="connsiteX1" fmla="*/ 1996440 w 1996440"/>
              <a:gd name="connsiteY1" fmla="*/ 0 h 1107996"/>
              <a:gd name="connsiteX2" fmla="*/ 1996440 w 1996440"/>
              <a:gd name="connsiteY2" fmla="*/ 1107996 h 1107996"/>
              <a:gd name="connsiteX3" fmla="*/ 0 w 1996440"/>
              <a:gd name="connsiteY3" fmla="*/ 1107996 h 1107996"/>
              <a:gd name="connsiteX4" fmla="*/ 0 w 1996440"/>
              <a:gd name="connsiteY4" fmla="*/ 0 h 110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40" h="1107996" fill="none" extrusionOk="0">
                <a:moveTo>
                  <a:pt x="0" y="0"/>
                </a:moveTo>
                <a:cubicBezTo>
                  <a:pt x="847753" y="5241"/>
                  <a:pt x="1402284" y="-74092"/>
                  <a:pt x="1996440" y="0"/>
                </a:cubicBezTo>
                <a:cubicBezTo>
                  <a:pt x="2036388" y="330094"/>
                  <a:pt x="2032779" y="709361"/>
                  <a:pt x="1996440" y="1107996"/>
                </a:cubicBezTo>
                <a:cubicBezTo>
                  <a:pt x="1769714" y="962490"/>
                  <a:pt x="440945" y="1087882"/>
                  <a:pt x="0" y="1107996"/>
                </a:cubicBezTo>
                <a:cubicBezTo>
                  <a:pt x="-95336" y="905200"/>
                  <a:pt x="87228" y="316784"/>
                  <a:pt x="0" y="0"/>
                </a:cubicBezTo>
                <a:close/>
              </a:path>
              <a:path w="1996440" h="1107996" stroke="0" extrusionOk="0">
                <a:moveTo>
                  <a:pt x="0" y="0"/>
                </a:moveTo>
                <a:cubicBezTo>
                  <a:pt x="949455" y="122814"/>
                  <a:pt x="1735256" y="120343"/>
                  <a:pt x="1996440" y="0"/>
                </a:cubicBezTo>
                <a:cubicBezTo>
                  <a:pt x="1981128" y="324716"/>
                  <a:pt x="1928547" y="709085"/>
                  <a:pt x="1996440" y="1107996"/>
                </a:cubicBezTo>
                <a:cubicBezTo>
                  <a:pt x="1026092" y="1211204"/>
                  <a:pt x="358702" y="1222152"/>
                  <a:pt x="0" y="1107996"/>
                </a:cubicBezTo>
                <a:cubicBezTo>
                  <a:pt x="-55485" y="816545"/>
                  <a:pt x="16396" y="533219"/>
                  <a:pt x="0" y="0"/>
                </a:cubicBezTo>
                <a:close/>
              </a:path>
            </a:pathLst>
          </a:custGeom>
          <a:ln>
            <a:solidFill>
              <a:srgbClr val="C0504D"/>
            </a:solidFill>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1. </a:t>
            </a:r>
            <a:endParaRPr lang="en-US" sz="7200" dirty="0">
              <a:solidFill>
                <a:srgbClr val="493423"/>
              </a:solidFill>
              <a:latin typeface="#9Slide05 Brannboll Ny" panose="02000000000000000000" pitchFamily="2" charset="0"/>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29400" y="571500"/>
            <a:ext cx="4648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9" name="Rectangle 8"/>
          <p:cNvSpPr/>
          <p:nvPr/>
        </p:nvSpPr>
        <p:spPr>
          <a:xfrm>
            <a:off x="4381500" y="2324100"/>
            <a:ext cx="9144000" cy="3046988"/>
          </a:xfrm>
          <a:prstGeom prst="rect">
            <a:avLst/>
          </a:prstGeom>
        </p:spPr>
        <p:txBody>
          <a:bodyPr>
            <a:spAutoFit/>
          </a:bodyPr>
          <a:lstStyle/>
          <a:p>
            <a:pPr algn="just"/>
            <a:r>
              <a:rPr lang="vi-VN" sz="4800" i="1" dirty="0">
                <a:solidFill>
                  <a:schemeClr val="tx1">
                    <a:lumMod val="95000"/>
                    <a:lumOff val="5000"/>
                  </a:schemeClr>
                </a:solidFill>
                <a:latin typeface="+mj-lt"/>
              </a:rPr>
              <a:t>“Quả cau nho nhỏ miếng trầu hôi,</a:t>
            </a:r>
            <a:endParaRPr lang="vi-VN" sz="4800" i="1" dirty="0">
              <a:solidFill>
                <a:schemeClr val="tx1">
                  <a:lumMod val="95000"/>
                  <a:lumOff val="5000"/>
                </a:schemeClr>
              </a:solidFill>
              <a:latin typeface="+mj-lt"/>
            </a:endParaRPr>
          </a:p>
          <a:p>
            <a:pPr algn="just"/>
            <a:r>
              <a:rPr lang="vi-VN" sz="4800" i="1" dirty="0">
                <a:solidFill>
                  <a:schemeClr val="tx1">
                    <a:lumMod val="95000"/>
                    <a:lumOff val="5000"/>
                  </a:schemeClr>
                </a:solidFill>
                <a:latin typeface="+mj-lt"/>
              </a:rPr>
              <a:t>Này của Xuân Hương mới quệt rồi.</a:t>
            </a:r>
            <a:endParaRPr lang="vi-VN" sz="4800" i="1" dirty="0">
              <a:solidFill>
                <a:schemeClr val="tx1">
                  <a:lumMod val="95000"/>
                  <a:lumOff val="5000"/>
                </a:schemeClr>
              </a:solidFill>
              <a:latin typeface="+mj-lt"/>
            </a:endParaRPr>
          </a:p>
          <a:p>
            <a:pPr algn="just"/>
            <a:r>
              <a:rPr lang="vi-VN" sz="4800" i="1" dirty="0">
                <a:solidFill>
                  <a:schemeClr val="tx1">
                    <a:lumMod val="95000"/>
                    <a:lumOff val="5000"/>
                  </a:schemeClr>
                </a:solidFill>
                <a:latin typeface="+mj-lt"/>
              </a:rPr>
              <a:t>Có phải duyên nhau thì thắm lại,</a:t>
            </a:r>
            <a:endParaRPr lang="vi-VN" sz="4800" i="1" dirty="0">
              <a:solidFill>
                <a:schemeClr val="tx1">
                  <a:lumMod val="95000"/>
                  <a:lumOff val="5000"/>
                </a:schemeClr>
              </a:solidFill>
              <a:latin typeface="+mj-lt"/>
            </a:endParaRPr>
          </a:p>
          <a:p>
            <a:pPr algn="just"/>
            <a:r>
              <a:rPr lang="vi-VN" sz="4800" i="1" dirty="0">
                <a:solidFill>
                  <a:schemeClr val="tx1">
                    <a:lumMod val="95000"/>
                    <a:lumOff val="5000"/>
                  </a:schemeClr>
                </a:solidFill>
                <a:latin typeface="+mj-lt"/>
              </a:rPr>
              <a:t>Đừng xanh như lá, bạc như vôi”</a:t>
            </a:r>
            <a:endParaRPr lang="vi-VN" sz="4800" i="1" dirty="0">
              <a:solidFill>
                <a:schemeClr val="tx1">
                  <a:lumMod val="95000"/>
                  <a:lumOff val="5000"/>
                </a:schemeClr>
              </a:solidFill>
              <a:latin typeface="+mj-lt"/>
            </a:endParaRPr>
          </a:p>
        </p:txBody>
      </p:sp>
      <p:sp>
        <p:nvSpPr>
          <p:cNvPr id="13" name="Rectangle 12"/>
          <p:cNvSpPr/>
          <p:nvPr/>
        </p:nvSpPr>
        <p:spPr>
          <a:xfrm>
            <a:off x="3124200" y="6210300"/>
            <a:ext cx="14173200" cy="769441"/>
          </a:xfrm>
          <a:prstGeom prst="rect">
            <a:avLst/>
          </a:prstGeom>
        </p:spPr>
        <p:txBody>
          <a:bodyPr wrap="square">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1: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4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Khởi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Thừa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Chuyển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Hợp</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 name="Freeform 6"/>
          <p:cNvSpPr/>
          <p:nvPr/>
        </p:nvSpPr>
        <p:spPr>
          <a:xfrm>
            <a:off x="609600" y="0"/>
            <a:ext cx="2743200" cy="5821116"/>
          </a:xfrm>
          <a:custGeom>
            <a:avLst/>
            <a:gdLst/>
            <a:ahLst/>
            <a:cxnLst/>
            <a:rect l="l" t="t" r="r" b="b"/>
            <a:pathLst>
              <a:path w="1939099" h="4114800">
                <a:moveTo>
                  <a:pt x="0" y="0"/>
                </a:moveTo>
                <a:lnTo>
                  <a:pt x="1939099" y="0"/>
                </a:lnTo>
                <a:lnTo>
                  <a:pt x="1939099"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Rectangle 3"/>
          <p:cNvSpPr/>
          <p:nvPr/>
        </p:nvSpPr>
        <p:spPr>
          <a:xfrm>
            <a:off x="3124200" y="7578179"/>
            <a:ext cx="14173200" cy="769441"/>
          </a:xfrm>
          <a:prstGeom prst="rect">
            <a:avLst/>
          </a:prstGeom>
        </p:spPr>
        <p:txBody>
          <a:bodyPr wrap="square">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cuối</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down)">
                                      <p:cBhvr>
                                        <p:cTn id="15" dur="500"/>
                                        <p:tgtEl>
                                          <p:spTgt spid="9">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down)">
                                      <p:cBhvr>
                                        <p:cTn id="18" dur="500"/>
                                        <p:tgtEl>
                                          <p:spTgt spid="9">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wipe(down)">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9266</Words>
  <Application>WPS Presentation</Application>
  <PresentationFormat>Custom</PresentationFormat>
  <Paragraphs>335</Paragraphs>
  <Slides>34</Slides>
  <Notes>31</Notes>
  <HiddenSlides>0</HiddenSlides>
  <MMClips>27</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34</vt:i4>
      </vt:variant>
    </vt:vector>
  </HeadingPairs>
  <TitlesOfParts>
    <vt:vector size="53" baseType="lpstr">
      <vt:lpstr>Arial</vt:lpstr>
      <vt:lpstr>SimSun</vt:lpstr>
      <vt:lpstr>Wingdings</vt:lpstr>
      <vt:lpstr>#9Slide05 SVNKitten</vt:lpstr>
      <vt:lpstr>#9Slide07 Pangolin</vt:lpstr>
      <vt:lpstr>#9Slide05 SVNBellico</vt:lpstr>
      <vt:lpstr>Times New Roman</vt:lpstr>
      <vt:lpstr>#9Slide05 SVNReklame Script</vt:lpstr>
      <vt:lpstr>#9Slide05 Braxton Regular</vt:lpstr>
      <vt:lpstr>#9Slide05 Brannboll Ny</vt:lpstr>
      <vt:lpstr>Microsoft YaHei</vt:lpstr>
      <vt:lpstr>Arial Unicode MS</vt:lpstr>
      <vt:lpstr>Calibri</vt:lpstr>
      <vt:lpstr>Cambria</vt:lpstr>
      <vt:lpstr>Calibri</vt:lpstr>
      <vt:lpstr>Malgun Gothic</vt:lpstr>
      <vt:lpstr>#9Slide06 Thillends</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Scrapbook Geography Presentation</dc:title>
  <dc:creator/>
  <cp:lastModifiedBy>ADMIN</cp:lastModifiedBy>
  <cp:revision>108</cp:revision>
  <dcterms:created xsi:type="dcterms:W3CDTF">2006-08-16T00:00:00Z</dcterms:created>
  <dcterms:modified xsi:type="dcterms:W3CDTF">2024-06-15T02:34:19Z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DE6DBBFA48414D279ADDDCD6785C392D_13</vt:lpwstr>
  </property>
  <property fmtid="{D5CDD505-2E9C-101B-9397-08002B2CF9AE}" pid="3" name="KSOProductBuildVer">
    <vt:lpwstr>1033-12.2.0.17119</vt:lpwstr>
  </property>
</Properties>
</file>