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62" r:id="rId4"/>
    <p:sldId id="263" r:id="rId5"/>
    <p:sldId id="272" r:id="rId6"/>
    <p:sldId id="261" r:id="rId7"/>
    <p:sldId id="266" r:id="rId8"/>
    <p:sldId id="267" r:id="rId9"/>
    <p:sldId id="268" r:id="rId10"/>
    <p:sldId id="265" r:id="rId11"/>
    <p:sldId id="269" r:id="rId12"/>
    <p:sldId id="270"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3" name="Date Placeholder 2"/>
          <p:cNvSpPr>
            <a:spLocks noGrp="1"/>
          </p:cNvSpPr>
          <p:nvPr>
            <p:ph type="dt" sz="half" idx="10"/>
          </p:nvPr>
        </p:nvSpPr>
        <p:spPr/>
        <p:txBody>
          <a:bodyPr/>
          <a:lstStyle/>
          <a:p>
            <a:fld id="{48A87A34-81AB-432B-8DAE-1953F412C126}"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3" name="Date Placeholder 2"/>
          <p:cNvSpPr>
            <a:spLocks noGrp="1"/>
          </p:cNvSpPr>
          <p:nvPr>
            <p:ph type="dt" sz="half" idx="10"/>
          </p:nvPr>
        </p:nvSpPr>
        <p:spPr/>
        <p:txBody>
          <a:bodyPr/>
          <a:lstStyle/>
          <a:p>
            <a:fld id="{48A87A34-81AB-432B-8DAE-1953F412C126}"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8">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7063" y="2031642"/>
            <a:ext cx="6014948" cy="2733541"/>
          </a:xfrm>
        </p:spPr>
        <p:txBody>
          <a:bodyPr>
            <a:noAutofit/>
          </a:bodyPr>
          <a:lstStyle/>
          <a:p>
            <a:r>
              <a:rPr lang="en-US" sz="4000" dirty="0" err="1" smtClean="0">
                <a:solidFill>
                  <a:schemeClr val="tx1"/>
                </a:solidFill>
                <a:latin typeface="Times New Roman" panose="02020603050405020304" pitchFamily="18" charset="0"/>
                <a:cs typeface="Times New Roman" panose="02020603050405020304" pitchFamily="18" charset="0"/>
              </a:rPr>
              <a:t>Thực</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hành</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đọc</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hiểu</a:t>
            </a:r>
            <a:endParaRPr lang="en-US" sz="4000" dirty="0" smtClean="0">
              <a:solidFill>
                <a:schemeClr val="tx1"/>
              </a:solidFill>
              <a:latin typeface="Times New Roman" panose="02020603050405020304" pitchFamily="18" charset="0"/>
              <a:cs typeface="Times New Roman" panose="02020603050405020304" pitchFamily="18" charset="0"/>
            </a:endParaRPr>
          </a:p>
          <a:p>
            <a:r>
              <a:rPr lang="en-US" sz="4000" b="1" dirty="0" err="1" smtClean="0">
                <a:solidFill>
                  <a:srgbClr val="FF0000"/>
                </a:solidFill>
                <a:latin typeface="Times New Roman" panose="02020603050405020304" pitchFamily="18" charset="0"/>
                <a:cs typeface="Times New Roman" panose="02020603050405020304" pitchFamily="18" charset="0"/>
              </a:rPr>
              <a:t>Trưa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hương</a:t>
            </a:r>
            <a:endParaRPr lang="en-US" sz="4000" b="1" dirty="0" smtClean="0">
              <a:solidFill>
                <a:srgbClr val="FF0000"/>
              </a:solidFill>
              <a:latin typeface="Times New Roman" panose="02020603050405020304" pitchFamily="18" charset="0"/>
              <a:cs typeface="Times New Roman" panose="02020603050405020304" pitchFamily="18" charset="0"/>
            </a:endParaRPr>
          </a:p>
          <a:p>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Trần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cư</a:t>
            </a:r>
            <a:r>
              <a:rPr lang="en-US" sz="4000" b="1" dirty="0" smtClean="0">
                <a:solidFill>
                  <a:srgbClr val="FF0000"/>
                </a:solidFill>
                <a:latin typeface="Times New Roman" panose="02020603050405020304" pitchFamily="18" charset="0"/>
                <a:cs typeface="Times New Roman" panose="02020603050405020304" pitchFamily="18" charset="0"/>
              </a:rPr>
              <a:t> -</a:t>
            </a:r>
            <a:endParaRPr lang="en-US" sz="4000" b="1" dirty="0" smtClean="0">
              <a:solidFill>
                <a:srgbClr val="FF0000"/>
              </a:solidFill>
              <a:latin typeface="Times New Roman" panose="02020603050405020304" pitchFamily="18" charset="0"/>
              <a:cs typeface="Times New Roman" panose="02020603050405020304" pitchFamily="18" charset="0"/>
            </a:endParaRPr>
          </a:p>
          <a:p>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6424228" y="965915"/>
            <a:ext cx="5509259" cy="4404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C00000"/>
                </a:solidFill>
                <a:latin typeface="Times New Roman" panose="02020603050405020304" pitchFamily="18" charset="0"/>
                <a:cs typeface="Times New Roman" panose="02020603050405020304" pitchFamily="18" charset="0"/>
              </a:rPr>
              <a:t>K</a:t>
            </a:r>
            <a:r>
              <a:rPr lang="en-US" sz="4400" b="1" dirty="0" err="1">
                <a:solidFill>
                  <a:srgbClr val="C00000"/>
                </a:solidFill>
                <a:latin typeface="Times New Roman" panose="02020603050405020304" pitchFamily="18" charset="0"/>
                <a:cs typeface="Times New Roman" panose="02020603050405020304" pitchFamily="18" charset="0"/>
              </a:rPr>
              <a:t>inh</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nghiệm</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đọc</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hiểu</a:t>
            </a:r>
            <a:r>
              <a:rPr lang="en-US" sz="4400" b="1" dirty="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văn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bản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tùy</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bút</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6" name="Rectangle: Rounded Corners 7"/>
          <p:cNvSpPr/>
          <p:nvPr/>
        </p:nvSpPr>
        <p:spPr>
          <a:xfrm>
            <a:off x="785610" y="2240923"/>
            <a:ext cx="2620529" cy="318890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200" dirty="0" smtClean="0">
                <a:solidFill>
                  <a:schemeClr val="accent3">
                    <a:lumMod val="50000"/>
                  </a:schemeClr>
                </a:solidFill>
                <a:latin typeface="Times New Roman" panose="02020603050405020304" pitchFamily="18" charset="0"/>
                <a:cs typeface="Times New Roman" panose="02020603050405020304" pitchFamily="18" charset="0"/>
              </a:rPr>
              <a:t>1.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Đọc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lướt</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bản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xác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định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thể</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loại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bản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tác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giả</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nội</a:t>
            </a:r>
            <a:r>
              <a:rPr lang="en-US" sz="2200" dirty="0">
                <a:solidFill>
                  <a:schemeClr val="accent3">
                    <a:lumMod val="50000"/>
                  </a:schemeClr>
                </a:solidFill>
                <a:latin typeface="Times New Roman" panose="02020603050405020304" pitchFamily="18" charset="0"/>
                <a:cs typeface="Times New Roman" panose="02020603050405020304" pitchFamily="18" charset="0"/>
              </a:rPr>
              <a:t> dung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chính</a:t>
            </a:r>
            <a:r>
              <a:rPr lang="en-US" sz="2200" dirty="0">
                <a:solidFill>
                  <a:schemeClr val="accent3">
                    <a:lumMod val="50000"/>
                  </a:schemeClr>
                </a:solidFill>
                <a:latin typeface="Times New Roman" panose="02020603050405020304" pitchFamily="18" charset="0"/>
                <a:cs typeface="Times New Roman" panose="02020603050405020304" pitchFamily="18" charset="0"/>
              </a:rPr>
              <a:t>.</a:t>
            </a:r>
            <a:endParaRPr lang="en-US" sz="2200"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7" name="Rectangle: Rounded Corners 8"/>
          <p:cNvSpPr/>
          <p:nvPr/>
        </p:nvSpPr>
        <p:spPr>
          <a:xfrm>
            <a:off x="3924085" y="2240923"/>
            <a:ext cx="3688295" cy="318890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200" dirty="0" smtClean="0">
                <a:solidFill>
                  <a:schemeClr val="accent3">
                    <a:lumMod val="50000"/>
                  </a:schemeClr>
                </a:solidFill>
                <a:latin typeface="Times New Roman" panose="02020603050405020304" pitchFamily="18" charset="0"/>
                <a:cs typeface="Times New Roman" panose="02020603050405020304" pitchFamily="18" charset="0"/>
              </a:rPr>
              <a:t>2.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Đọc</a:t>
            </a:r>
            <a:r>
              <a:rPr lang="en-US" sz="2200" dirty="0">
                <a:solidFill>
                  <a:schemeClr val="accent3">
                    <a:lumMod val="50000"/>
                  </a:schemeClr>
                </a:solidFill>
                <a:latin typeface="Times New Roman" panose="02020603050405020304" pitchFamily="18" charset="0"/>
                <a:cs typeface="Times New Roman" panose="02020603050405020304" pitchFamily="18" charset="0"/>
              </a:rPr>
              <a:t> chi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tiết</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đánh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dấu</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ghi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chép</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được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các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câu</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đoạn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thể</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hiện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rõ</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tình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cảm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xúc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động</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và</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những</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suy</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nghĩ</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sâu</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lắng</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của</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tác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giả</a:t>
            </a:r>
            <a:r>
              <a:rPr lang="en-US" sz="2200" dirty="0">
                <a:solidFill>
                  <a:schemeClr val="accent3">
                    <a:lumMod val="50000"/>
                  </a:schemeClr>
                </a:solidFill>
                <a:latin typeface="Times New Roman" panose="02020603050405020304" pitchFamily="18" charset="0"/>
                <a:cs typeface="Times New Roman" panose="02020603050405020304" pitchFamily="18" charset="0"/>
              </a:rPr>
              <a:t>. Qua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đó</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thể</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hiện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rõ</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đặc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điểm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về</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ngôn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ngữ</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đạm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chất</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thơ</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giàu</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hình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ảnh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và</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cảm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xúc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trong</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bản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tùy</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bút</a:t>
            </a:r>
            <a:r>
              <a:rPr lang="en-US" sz="2200" dirty="0">
                <a:solidFill>
                  <a:schemeClr val="accent3">
                    <a:lumMod val="50000"/>
                  </a:schemeClr>
                </a:solidFill>
                <a:latin typeface="Times New Roman" panose="02020603050405020304" pitchFamily="18" charset="0"/>
                <a:cs typeface="Times New Roman" panose="02020603050405020304" pitchFamily="18" charset="0"/>
              </a:rPr>
              <a:t>.</a:t>
            </a:r>
            <a:endParaRPr lang="en-US" sz="2200"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8" name="Rectangle: Rounded Corners 9"/>
          <p:cNvSpPr/>
          <p:nvPr/>
        </p:nvSpPr>
        <p:spPr>
          <a:xfrm>
            <a:off x="8076236" y="2240922"/>
            <a:ext cx="3239464" cy="318890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dirty="0" smtClean="0">
                <a:solidFill>
                  <a:schemeClr val="accent3">
                    <a:lumMod val="50000"/>
                  </a:schemeClr>
                </a:solidFill>
                <a:latin typeface="Times New Roman" panose="02020603050405020304" pitchFamily="18" charset="0"/>
                <a:cs typeface="Times New Roman" panose="02020603050405020304" pitchFamily="18" charset="0"/>
              </a:rPr>
              <a:t>3. </a:t>
            </a:r>
            <a:r>
              <a:rPr lang="en-US" sz="2200" dirty="0" err="1" smtClean="0">
                <a:solidFill>
                  <a:schemeClr val="accent3">
                    <a:lumMod val="50000"/>
                  </a:schemeClr>
                </a:solidFill>
                <a:latin typeface="Times New Roman" panose="02020603050405020304" pitchFamily="18" charset="0"/>
                <a:cs typeface="Times New Roman" panose="02020603050405020304" pitchFamily="18" charset="0"/>
              </a:rPr>
              <a:t>Liên</a:t>
            </a:r>
            <a:r>
              <a:rPr lang="en-US" sz="2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hệ</a:t>
            </a:r>
            <a:r>
              <a:rPr lang="en-US" sz="2200" dirty="0">
                <a:solidFill>
                  <a:schemeClr val="accent3">
                    <a:lumMod val="50000"/>
                  </a:schemeClr>
                </a:solidFill>
                <a:latin typeface="Times New Roman" panose="02020603050405020304" pitchFamily="18" charset="0"/>
                <a:cs typeface="Times New Roman" panose="02020603050405020304" pitchFamily="18" charset="0"/>
              </a:rPr>
              <a:t> ,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rút</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ra</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được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bài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học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cho</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bản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thân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về</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cách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nghĩ</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cách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ứng</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xử</a:t>
            </a:r>
            <a:r>
              <a:rPr lang="en-US" sz="2200" dirty="0">
                <a:solidFill>
                  <a:schemeClr val="accent3">
                    <a:lumMod val="50000"/>
                  </a:schemeClr>
                </a:solidFill>
                <a:latin typeface="Times New Roman" panose="02020603050405020304" pitchFamily="18" charset="0"/>
                <a:cs typeface="Times New Roman" panose="02020603050405020304" pitchFamily="18" charset="0"/>
              </a:rPr>
              <a:t> do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bản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tùy</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bút</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gợi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ra.</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Tìm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được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mối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quan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hệ</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của</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tác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phẩm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đối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với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cuộc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sống</a:t>
            </a:r>
            <a:r>
              <a:rPr lang="en-US" sz="2200" dirty="0">
                <a:solidFill>
                  <a:schemeClr val="accent3">
                    <a:lumMod val="50000"/>
                  </a:schemeClr>
                </a:solidFill>
                <a:latin typeface="Times New Roman" panose="02020603050405020304" pitchFamily="18" charset="0"/>
                <a:cs typeface="Times New Roman" panose="02020603050405020304" pitchFamily="18" charset="0"/>
              </a:rPr>
              <a:t> con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người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endParaRPr lang="en-US" sz="2200" dirty="0">
              <a:solidFill>
                <a:schemeClr val="accent3">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28469" y="1027906"/>
            <a:ext cx="4378817" cy="3694627"/>
          </a:xfrm>
          <a:prstGeom prst="rect">
            <a:avLst/>
          </a:prstGeom>
        </p:spPr>
      </p:pic>
      <p:sp>
        <p:nvSpPr>
          <p:cNvPr id="5" name="TextBox 4"/>
          <p:cNvSpPr txBox="1"/>
          <p:nvPr/>
        </p:nvSpPr>
        <p:spPr>
          <a:xfrm>
            <a:off x="4869113" y="2606446"/>
            <a:ext cx="3297528" cy="646331"/>
          </a:xfrm>
          <a:prstGeom prst="rect">
            <a:avLst/>
          </a:prstGeom>
          <a:noFill/>
        </p:spPr>
        <p:txBody>
          <a:bodyPr wrap="square" rtlCol="0">
            <a:spAutoFit/>
          </a:bodyPr>
          <a:lstStyle/>
          <a:p>
            <a:pPr algn="ctr"/>
            <a:r>
              <a:rPr lang="en-US" sz="3600" b="1" dirty="0" smtClean="0">
                <a:solidFill>
                  <a:srgbClr val="990000"/>
                </a:solidFill>
                <a:latin typeface="Times New Roman" panose="02020603050405020304" pitchFamily="18" charset="0"/>
                <a:cs typeface="Times New Roman" panose="02020603050405020304" pitchFamily="18" charset="0"/>
              </a:rPr>
              <a:t>III. </a:t>
            </a:r>
            <a:r>
              <a:rPr lang="en-US" sz="3600" b="1" dirty="0" err="1" smtClean="0">
                <a:solidFill>
                  <a:srgbClr val="990000"/>
                </a:solidFill>
                <a:latin typeface="Times New Roman" panose="02020603050405020304" pitchFamily="18" charset="0"/>
                <a:cs typeface="Times New Roman" panose="02020603050405020304" pitchFamily="18" charset="0"/>
              </a:rPr>
              <a:t>Luyện</a:t>
            </a:r>
            <a:r>
              <a:rPr lang="en-US" sz="3600" b="1" dirty="0" smtClean="0">
                <a:solidFill>
                  <a:srgbClr val="990000"/>
                </a:solidFill>
                <a:latin typeface="Times New Roman" panose="02020603050405020304" pitchFamily="18" charset="0"/>
                <a:cs typeface="Times New Roman" panose="02020603050405020304" pitchFamily="18" charset="0"/>
              </a:rPr>
              <a:t> </a:t>
            </a:r>
            <a:r>
              <a:rPr lang="en-US" sz="3600" b="1" dirty="0" err="1" smtClean="0">
                <a:solidFill>
                  <a:srgbClr val="990000"/>
                </a:solidFill>
                <a:latin typeface="Times New Roman" panose="02020603050405020304" pitchFamily="18" charset="0"/>
                <a:cs typeface="Times New Roman" panose="02020603050405020304" pitchFamily="18" charset="0"/>
              </a:rPr>
              <a:t>tập</a:t>
            </a:r>
            <a:endParaRPr lang="en-US" sz="3600" b="1" dirty="0">
              <a:solidFill>
                <a:srgbClr val="99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8780" y="2308861"/>
            <a:ext cx="8503920" cy="1906291"/>
          </a:xfrm>
          <a:prstGeom prst="rect">
            <a:avLst/>
          </a:prstGeom>
        </p:spPr>
        <p:txBody>
          <a:bodyPr wrap="square">
            <a:spAutoFit/>
          </a:bodyPr>
          <a:lstStyle/>
          <a:p>
            <a:pPr algn="just">
              <a:spcAft>
                <a:spcPts val="0"/>
              </a:spcAft>
            </a:pPr>
            <a:r>
              <a:rPr lang="en-US" sz="2800" b="1" i="1" dirty="0">
                <a:latin typeface="Times New Roman" panose="02020603050405020304" pitchFamily="18" charset="0"/>
                <a:ea typeface="Times New Roman" panose="02020603050405020304" pitchFamily="18" charset="0"/>
              </a:rPr>
              <a:t>(1)</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Tiếng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hát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đã</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giúp</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tôi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nhận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điều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gì</a:t>
            </a:r>
            <a:r>
              <a:rPr lang="en-US" sz="2800" i="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nSpc>
                <a:spcPct val="107000"/>
              </a:lnSpc>
              <a:spcAft>
                <a:spcPts val="800"/>
              </a:spcAft>
            </a:pPr>
            <a:r>
              <a:rPr lang="nl-NL" sz="2800" i="1" dirty="0">
                <a:latin typeface="Times New Roman" panose="02020603050405020304" pitchFamily="18" charset="0"/>
                <a:ea typeface="DengXian"/>
                <a:cs typeface="Times New Roman" panose="02020603050405020304" pitchFamily="18" charset="0"/>
              </a:rPr>
              <a:t>(2) Trong những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rõ</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xúc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suy</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sâu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tôi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nghe</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hát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ru</a:t>
            </a:r>
            <a:r>
              <a:rPr lang="nl-NL" sz="2800" i="1" dirty="0">
                <a:latin typeface="Times New Roman" panose="02020603050405020304" pitchFamily="18" charset="0"/>
                <a:ea typeface="DengXian"/>
                <a:cs typeface="Times New Roman" panose="02020603050405020304" pitchFamily="18" charset="0"/>
              </a:rPr>
              <a:t>, em ấn tượng nhất chi tiết nào ? Tại sao?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Top Corners Rounded 11"/>
          <p:cNvSpPr/>
          <p:nvPr/>
        </p:nvSpPr>
        <p:spPr>
          <a:xfrm>
            <a:off x="2852777" y="1040935"/>
            <a:ext cx="5434885" cy="798490"/>
          </a:xfrm>
          <a:prstGeom prst="round2SameRect">
            <a:avLst>
              <a:gd name="adj1" fmla="val 50000"/>
              <a:gd name="adj2" fmla="val 0"/>
            </a:avLst>
          </a:prstGeom>
          <a:solidFill>
            <a:schemeClr val="accent4">
              <a:lumMod val="60000"/>
              <a:lumOff val="4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err="1">
                <a:solidFill>
                  <a:schemeClr val="tx1"/>
                </a:solidFill>
              </a:rPr>
              <a:t>Luyện</a:t>
            </a:r>
            <a:r>
              <a:rPr lang="en-US" sz="3200" dirty="0">
                <a:solidFill>
                  <a:schemeClr val="tx1"/>
                </a:solidFill>
              </a:rPr>
              <a:t> </a:t>
            </a:r>
            <a:r>
              <a:rPr lang="en-US" sz="3200" dirty="0" err="1" smtClean="0">
                <a:solidFill>
                  <a:schemeClr val="tx1"/>
                </a:solidFill>
              </a:rPr>
              <a:t>tập</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06592" y="1581686"/>
            <a:ext cx="4378817" cy="3694627"/>
          </a:xfrm>
          <a:prstGeom prst="rect">
            <a:avLst/>
          </a:prstGeom>
        </p:spPr>
      </p:pic>
      <p:sp>
        <p:nvSpPr>
          <p:cNvPr id="5" name="TextBox 11"/>
          <p:cNvSpPr txBox="1"/>
          <p:nvPr/>
        </p:nvSpPr>
        <p:spPr>
          <a:xfrm>
            <a:off x="4447236" y="3160226"/>
            <a:ext cx="329752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rgbClr val="990000"/>
                </a:solidFill>
                <a:latin typeface="Times New Roman" panose="02020603050405020304" pitchFamily="18" charset="0"/>
                <a:cs typeface="Times New Roman" panose="02020603050405020304" pitchFamily="18" charset="0"/>
              </a:rPr>
              <a:t>I. </a:t>
            </a:r>
            <a:r>
              <a:rPr lang="en-US" sz="3600" b="1" dirty="0" err="1">
                <a:solidFill>
                  <a:srgbClr val="990000"/>
                </a:solidFill>
                <a:latin typeface="Times New Roman" panose="02020603050405020304" pitchFamily="18" charset="0"/>
                <a:cs typeface="Times New Roman" panose="02020603050405020304" pitchFamily="18" charset="0"/>
              </a:rPr>
              <a:t>Đọc</a:t>
            </a:r>
            <a:r>
              <a:rPr lang="en-US" sz="3600" b="1" dirty="0">
                <a:solidFill>
                  <a:srgbClr val="990000"/>
                </a:solidFill>
                <a:latin typeface="Times New Roman" panose="02020603050405020304" pitchFamily="18" charset="0"/>
                <a:cs typeface="Times New Roman" panose="02020603050405020304" pitchFamily="18" charset="0"/>
              </a:rPr>
              <a:t> </a:t>
            </a:r>
            <a:r>
              <a:rPr lang="en-US" sz="3600" b="1" dirty="0" err="1">
                <a:solidFill>
                  <a:srgbClr val="990000"/>
                </a:solidFill>
                <a:latin typeface="Times New Roman" panose="02020603050405020304" pitchFamily="18" charset="0"/>
                <a:cs typeface="Times New Roman" panose="02020603050405020304" pitchFamily="18" charset="0"/>
              </a:rPr>
              <a:t>và</a:t>
            </a:r>
            <a:endParaRPr lang="en-US" sz="3600" b="1" dirty="0">
              <a:solidFill>
                <a:srgbClr val="990000"/>
              </a:solidFill>
              <a:latin typeface="Times New Roman" panose="02020603050405020304" pitchFamily="18" charset="0"/>
              <a:cs typeface="Times New Roman" panose="02020603050405020304" pitchFamily="18" charset="0"/>
            </a:endParaRPr>
          </a:p>
          <a:p>
            <a:pPr algn="ctr"/>
            <a:r>
              <a:rPr lang="en-US" sz="3600" b="1" dirty="0" err="1">
                <a:solidFill>
                  <a:srgbClr val="990000"/>
                </a:solidFill>
                <a:latin typeface="Times New Roman" panose="02020603050405020304" pitchFamily="18" charset="0"/>
                <a:cs typeface="Times New Roman" panose="02020603050405020304" pitchFamily="18" charset="0"/>
              </a:rPr>
              <a:t>tìm</a:t>
            </a:r>
            <a:r>
              <a:rPr lang="en-US" sz="3600" b="1" dirty="0">
                <a:solidFill>
                  <a:srgbClr val="990000"/>
                </a:solidFill>
                <a:latin typeface="Times New Roman" panose="02020603050405020304" pitchFamily="18" charset="0"/>
                <a:cs typeface="Times New Roman" panose="02020603050405020304" pitchFamily="18" charset="0"/>
              </a:rPr>
              <a:t> </a:t>
            </a:r>
            <a:r>
              <a:rPr lang="en-US" sz="3600" b="1" dirty="0" err="1">
                <a:solidFill>
                  <a:srgbClr val="990000"/>
                </a:solidFill>
                <a:latin typeface="Times New Roman" panose="02020603050405020304" pitchFamily="18" charset="0"/>
                <a:cs typeface="Times New Roman" panose="02020603050405020304" pitchFamily="18" charset="0"/>
              </a:rPr>
              <a:t>hiểu</a:t>
            </a:r>
            <a:r>
              <a:rPr lang="en-US" sz="3600" b="1" dirty="0">
                <a:solidFill>
                  <a:srgbClr val="990000"/>
                </a:solidFill>
                <a:latin typeface="Times New Roman" panose="02020603050405020304" pitchFamily="18" charset="0"/>
                <a:cs typeface="Times New Roman" panose="02020603050405020304" pitchFamily="18" charset="0"/>
              </a:rPr>
              <a:t> </a:t>
            </a:r>
            <a:r>
              <a:rPr lang="en-US" sz="3600" b="1" dirty="0" err="1">
                <a:solidFill>
                  <a:srgbClr val="990000"/>
                </a:solidFill>
                <a:latin typeface="Times New Roman" panose="02020603050405020304" pitchFamily="18" charset="0"/>
                <a:cs typeface="Times New Roman" panose="02020603050405020304" pitchFamily="18" charset="0"/>
              </a:rPr>
              <a:t>chung</a:t>
            </a:r>
            <a:endParaRPr lang="en-US" sz="3600" b="1" dirty="0">
              <a:solidFill>
                <a:srgbClr val="99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45820" y="777240"/>
          <a:ext cx="10515600" cy="4846321"/>
        </p:xfrm>
        <a:graphic>
          <a:graphicData uri="http://schemas.openxmlformats.org/drawingml/2006/table">
            <a:tbl>
              <a:tblPr firstRow="1" firstCol="1" bandRow="1">
                <a:tableStyleId>{5C22544A-7EE6-4342-B048-85BDC9FD1C3A}</a:tableStyleId>
              </a:tblPr>
              <a:tblGrid>
                <a:gridCol w="2952741"/>
                <a:gridCol w="7562859"/>
              </a:tblGrid>
              <a:tr h="597340">
                <a:tc gridSpan="2">
                  <a:txBody>
                    <a:bodyPr/>
                    <a:lstStyle/>
                    <a:p>
                      <a:pPr algn="ctr">
                        <a:lnSpc>
                          <a:spcPct val="107000"/>
                        </a:lnSpc>
                        <a:spcAft>
                          <a:spcPts val="0"/>
                        </a:spcAft>
                      </a:pPr>
                      <a:r>
                        <a:rPr lang="vi-VN" sz="3600" dirty="0">
                          <a:effectLst/>
                          <a:latin typeface="+mj-lt"/>
                        </a:rPr>
                        <a:t>Phiếu học tập số 1 (chuẩn bị ở nhà)</a:t>
                      </a:r>
                      <a:endParaRPr lang="en-US" sz="3600" dirty="0">
                        <a:effectLst/>
                        <a:latin typeface="+mj-lt"/>
                        <a:ea typeface="Calibri" panose="020F0502020204030204" pitchFamily="34" charset="0"/>
                        <a:cs typeface="Times New Roman" panose="02020603050405020304" pitchFamily="18" charset="0"/>
                      </a:endParaRPr>
                    </a:p>
                  </a:txBody>
                  <a:tcPr marL="68580" marR="68580" marT="0" marB="0"/>
                </a:tc>
                <a:tc hMerge="1">
                  <a:tcPr/>
                </a:tc>
              </a:tr>
              <a:tr h="1811856">
                <a:tc>
                  <a:txBody>
                    <a:bodyPr/>
                    <a:lstStyle/>
                    <a:p>
                      <a:pPr>
                        <a:lnSpc>
                          <a:spcPct val="107000"/>
                        </a:lnSpc>
                        <a:spcAft>
                          <a:spcPts val="0"/>
                        </a:spcAft>
                      </a:pPr>
                      <a:r>
                        <a:rPr lang="vi-VN" sz="3600">
                          <a:effectLst/>
                          <a:latin typeface="+mj-lt"/>
                        </a:rPr>
                        <a:t>Thông tin về tác giả:</a:t>
                      </a:r>
                      <a:endParaRPr lang="en-US" sz="3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3600">
                          <a:effectLst/>
                          <a:latin typeface="+mj-lt"/>
                        </a:rPr>
                        <a:t>- Tên tuổi:</a:t>
                      </a:r>
                      <a:endParaRPr lang="en-US" sz="3600">
                        <a:effectLst/>
                        <a:latin typeface="+mj-lt"/>
                      </a:endParaRPr>
                    </a:p>
                    <a:p>
                      <a:pPr algn="just">
                        <a:lnSpc>
                          <a:spcPct val="107000"/>
                        </a:lnSpc>
                        <a:spcAft>
                          <a:spcPts val="0"/>
                        </a:spcAft>
                      </a:pPr>
                      <a:r>
                        <a:rPr lang="vi-VN" sz="3600">
                          <a:effectLst/>
                          <a:latin typeface="+mj-lt"/>
                        </a:rPr>
                        <a:t>- Quê quán:</a:t>
                      </a:r>
                      <a:endParaRPr lang="en-US" sz="3600">
                        <a:effectLst/>
                        <a:latin typeface="+mj-lt"/>
                      </a:endParaRPr>
                    </a:p>
                    <a:p>
                      <a:pPr algn="just">
                        <a:lnSpc>
                          <a:spcPct val="107000"/>
                        </a:lnSpc>
                        <a:spcAft>
                          <a:spcPts val="0"/>
                        </a:spcAft>
                      </a:pPr>
                      <a:r>
                        <a:rPr lang="vi-VN" sz="3600">
                          <a:effectLst/>
                          <a:latin typeface="+mj-lt"/>
                        </a:rPr>
                        <a:t>- Nghề nghiệp:</a:t>
                      </a:r>
                      <a:endParaRPr lang="en-US" sz="3600">
                        <a:effectLst/>
                        <a:latin typeface="+mj-lt"/>
                        <a:ea typeface="Calibri" panose="020F0502020204030204" pitchFamily="34" charset="0"/>
                        <a:cs typeface="Times New Roman" panose="02020603050405020304" pitchFamily="18" charset="0"/>
                      </a:endParaRPr>
                    </a:p>
                  </a:txBody>
                  <a:tcPr marL="68580" marR="68580" marT="0" marB="0"/>
                </a:tc>
              </a:tr>
              <a:tr h="2437125">
                <a:tc>
                  <a:txBody>
                    <a:bodyPr/>
                    <a:lstStyle/>
                    <a:p>
                      <a:pPr>
                        <a:lnSpc>
                          <a:spcPct val="107000"/>
                        </a:lnSpc>
                        <a:spcAft>
                          <a:spcPts val="0"/>
                        </a:spcAft>
                      </a:pPr>
                      <a:r>
                        <a:rPr lang="vi-VN" sz="3600">
                          <a:effectLst/>
                          <a:latin typeface="+mj-lt"/>
                        </a:rPr>
                        <a:t>Thông tin về tác phẩm:</a:t>
                      </a:r>
                      <a:endParaRPr lang="en-US" sz="3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3600" dirty="0">
                          <a:effectLst/>
                          <a:latin typeface="+mj-lt"/>
                        </a:rPr>
                        <a:t>1. Thể loại:</a:t>
                      </a:r>
                      <a:endParaRPr lang="en-US" sz="3600" dirty="0">
                        <a:effectLst/>
                        <a:latin typeface="+mj-lt"/>
                      </a:endParaRPr>
                    </a:p>
                    <a:p>
                      <a:pPr algn="just">
                        <a:lnSpc>
                          <a:spcPct val="107000"/>
                        </a:lnSpc>
                        <a:spcAft>
                          <a:spcPts val="0"/>
                        </a:spcAft>
                      </a:pPr>
                      <a:r>
                        <a:rPr lang="vi-VN" sz="3600" dirty="0">
                          <a:effectLst/>
                          <a:latin typeface="+mj-lt"/>
                        </a:rPr>
                        <a:t>2. Xuất xứ:</a:t>
                      </a:r>
                      <a:endParaRPr lang="en-US" sz="3600" dirty="0">
                        <a:effectLst/>
                        <a:latin typeface="+mj-lt"/>
                      </a:endParaRPr>
                    </a:p>
                    <a:p>
                      <a:pPr algn="just">
                        <a:lnSpc>
                          <a:spcPct val="107000"/>
                        </a:lnSpc>
                        <a:spcAft>
                          <a:spcPts val="0"/>
                        </a:spcAft>
                      </a:pPr>
                      <a:r>
                        <a:rPr lang="vi-VN" sz="3600" dirty="0">
                          <a:effectLst/>
                          <a:latin typeface="+mj-lt"/>
                        </a:rPr>
                        <a:t>3. Phương thức biểu đạt:</a:t>
                      </a:r>
                      <a:endParaRPr lang="en-US" sz="3600" dirty="0">
                        <a:effectLst/>
                        <a:latin typeface="+mj-lt"/>
                      </a:endParaRPr>
                    </a:p>
                    <a:p>
                      <a:pPr algn="just">
                        <a:lnSpc>
                          <a:spcPct val="107000"/>
                        </a:lnSpc>
                        <a:spcAft>
                          <a:spcPts val="0"/>
                        </a:spcAft>
                      </a:pPr>
                      <a:r>
                        <a:rPr lang="vi-VN" sz="3600" dirty="0">
                          <a:effectLst/>
                          <a:latin typeface="+mj-lt"/>
                        </a:rPr>
                        <a:t>4. Bố cục:</a:t>
                      </a:r>
                      <a:endParaRPr lang="en-US" sz="3600"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6061" y="257577"/>
          <a:ext cx="11809927" cy="5670912"/>
        </p:xfrm>
        <a:graphic>
          <a:graphicData uri="http://schemas.openxmlformats.org/drawingml/2006/table">
            <a:tbl>
              <a:tblPr firstRow="1" firstCol="1" bandRow="1">
                <a:tableStyleId>{5C22544A-7EE6-4342-B048-85BDC9FD1C3A}</a:tableStyleId>
              </a:tblPr>
              <a:tblGrid>
                <a:gridCol w="1493950"/>
                <a:gridCol w="10315977"/>
              </a:tblGrid>
              <a:tr h="792114">
                <a:tc gridSpan="2">
                  <a:txBody>
                    <a:bodyPr/>
                    <a:lstStyle/>
                    <a:p>
                      <a:pPr algn="ctr">
                        <a:lnSpc>
                          <a:spcPct val="107000"/>
                        </a:lnSpc>
                        <a:spcAft>
                          <a:spcPts val="0"/>
                        </a:spcAft>
                      </a:pPr>
                      <a:r>
                        <a:rPr lang="vi-VN" sz="2000" dirty="0">
                          <a:effectLst/>
                          <a:latin typeface="+mj-lt"/>
                        </a:rPr>
                        <a:t>Phiếu học tập số 1 (chuẩn bị ở nhà)</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hMerge="1">
                  <a:tcPr/>
                </a:tc>
              </a:tr>
              <a:tr h="1410174">
                <a:tc>
                  <a:txBody>
                    <a:bodyPr/>
                    <a:lstStyle/>
                    <a:p>
                      <a:pPr>
                        <a:lnSpc>
                          <a:spcPct val="107000"/>
                        </a:lnSpc>
                        <a:spcAft>
                          <a:spcPts val="0"/>
                        </a:spcAft>
                      </a:pPr>
                      <a:r>
                        <a:rPr lang="vi-VN" sz="2000" dirty="0">
                          <a:effectLst/>
                          <a:latin typeface="+mj-lt"/>
                        </a:rPr>
                        <a:t>Thông tin về tác giả:</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95450" algn="l"/>
                          <a:tab pos="2703195" algn="l"/>
                        </a:tabLst>
                      </a:pPr>
                      <a:r>
                        <a:rPr lang="en-US" sz="2000" dirty="0" smtClean="0">
                          <a:latin typeface="Times New Roman" panose="02020603050405020304" pitchFamily="18" charset="0"/>
                          <a:ea typeface="MS Mincho"/>
                          <a:cs typeface="Times New Roman" panose="02020603050405020304" pitchFamily="18" charset="0"/>
                        </a:rPr>
                        <a:t>- </a:t>
                      </a:r>
                      <a:r>
                        <a:rPr lang="en-US" sz="2000" dirty="0" err="1" smtClean="0">
                          <a:latin typeface="Times New Roman" panose="02020603050405020304" pitchFamily="18" charset="0"/>
                          <a:ea typeface="MS Mincho"/>
                          <a:cs typeface="Times New Roman" panose="02020603050405020304" pitchFamily="18" charset="0"/>
                        </a:rPr>
                        <a:t>Trần</a:t>
                      </a:r>
                      <a:r>
                        <a:rPr lang="en-US" sz="2000" dirty="0" smtClean="0">
                          <a:latin typeface="Times New Roman" panose="02020603050405020304" pitchFamily="18" charset="0"/>
                          <a:ea typeface="MS Mincho"/>
                          <a:cs typeface="Times New Roman" panose="02020603050405020304" pitchFamily="18" charset="0"/>
                        </a:rPr>
                        <a:t> </a:t>
                      </a:r>
                      <a:r>
                        <a:rPr lang="en-US" sz="2000" dirty="0" err="1" smtClean="0">
                          <a:latin typeface="Times New Roman" panose="02020603050405020304" pitchFamily="18" charset="0"/>
                          <a:ea typeface="MS Mincho"/>
                          <a:cs typeface="Times New Roman" panose="02020603050405020304" pitchFamily="18" charset="0"/>
                        </a:rPr>
                        <a:t>Cư</a:t>
                      </a:r>
                      <a:r>
                        <a:rPr lang="en-US" sz="2000" dirty="0" smtClean="0">
                          <a:latin typeface="Times New Roman" panose="02020603050405020304" pitchFamily="18" charset="0"/>
                          <a:ea typeface="MS Mincho"/>
                          <a:cs typeface="Times New Roman" panose="02020603050405020304" pitchFamily="18" charset="0"/>
                        </a:rPr>
                        <a:t> </a:t>
                      </a:r>
                      <a:r>
                        <a:rPr lang="en-US" sz="2000" dirty="0" err="1" smtClean="0">
                          <a:latin typeface="Times New Roman" panose="02020603050405020304" pitchFamily="18" charset="0"/>
                          <a:ea typeface="MS Mincho"/>
                          <a:cs typeface="Times New Roman" panose="02020603050405020304" pitchFamily="18" charset="0"/>
                        </a:rPr>
                        <a:t>tên</a:t>
                      </a:r>
                      <a:r>
                        <a:rPr lang="en-US" sz="2000" dirty="0" smtClean="0">
                          <a:latin typeface="Times New Roman" panose="02020603050405020304" pitchFamily="18" charset="0"/>
                          <a:ea typeface="MS Mincho"/>
                          <a:cs typeface="Times New Roman" panose="02020603050405020304" pitchFamily="18" charset="0"/>
                        </a:rPr>
                        <a:t> </a:t>
                      </a:r>
                      <a:r>
                        <a:rPr lang="en-US" sz="2000" dirty="0" err="1" smtClean="0">
                          <a:latin typeface="Times New Roman" panose="02020603050405020304" pitchFamily="18" charset="0"/>
                          <a:ea typeface="MS Mincho"/>
                          <a:cs typeface="Times New Roman" panose="02020603050405020304" pitchFamily="18" charset="0"/>
                        </a:rPr>
                        <a:t>thật</a:t>
                      </a:r>
                      <a:r>
                        <a:rPr lang="en-US" sz="2000" dirty="0" smtClean="0">
                          <a:latin typeface="Times New Roman" panose="02020603050405020304" pitchFamily="18" charset="0"/>
                          <a:ea typeface="MS Mincho"/>
                          <a:cs typeface="Times New Roman" panose="02020603050405020304" pitchFamily="18" charset="0"/>
                        </a:rPr>
                        <a:t> </a:t>
                      </a:r>
                      <a:r>
                        <a:rPr lang="en-US" sz="2000" dirty="0" err="1" smtClean="0">
                          <a:latin typeface="Times New Roman" panose="02020603050405020304" pitchFamily="18" charset="0"/>
                          <a:ea typeface="MS Mincho"/>
                          <a:cs typeface="Times New Roman" panose="02020603050405020304" pitchFamily="18" charset="0"/>
                        </a:rPr>
                        <a:t>là</a:t>
                      </a:r>
                      <a:r>
                        <a:rPr lang="en-US" sz="2000" b="1" dirty="0" smtClean="0">
                          <a:latin typeface="Times New Roman" panose="02020603050405020304" pitchFamily="18" charset="0"/>
                          <a:ea typeface="MS Mincho"/>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Ngọc</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1918,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1695450" algn="l"/>
                          <a:tab pos="2703195" algn="l"/>
                        </a:tabLst>
                      </a:pP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tú</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triết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1695450" algn="l"/>
                          <a:tab pos="2703195" algn="l"/>
                        </a:tabLst>
                      </a:pPr>
                      <a:r>
                        <a:rPr lang="en-US" sz="2000" b="1" dirty="0" smtClean="0">
                          <a:solidFill>
                            <a:srgbClr val="0070C0"/>
                          </a:solidFill>
                          <a:latin typeface="Times New Roman" panose="02020603050405020304" pitchFamily="18" charset="0"/>
                          <a:ea typeface="MS Mincho"/>
                          <a:cs typeface="Times New Roman" panose="02020603050405020304" pitchFamily="18" charset="0"/>
                        </a:rPr>
                        <a:t>- </a:t>
                      </a:r>
                      <a:r>
                        <a:rPr lang="en-US" sz="2000" b="1" dirty="0" err="1" smtClean="0">
                          <a:solidFill>
                            <a:srgbClr val="0070C0"/>
                          </a:solidFill>
                          <a:latin typeface="Times New Roman" panose="02020603050405020304" pitchFamily="18" charset="0"/>
                          <a:ea typeface="MS Mincho"/>
                          <a:cs typeface="Times New Roman" panose="02020603050405020304" pitchFamily="18" charset="0"/>
                        </a:rPr>
                        <a:t>Tác</a:t>
                      </a:r>
                      <a:r>
                        <a:rPr lang="en-US" sz="2000" b="1" dirty="0" smtClean="0">
                          <a:solidFill>
                            <a:srgbClr val="0070C0"/>
                          </a:solidFill>
                          <a:latin typeface="Times New Roman" panose="02020603050405020304" pitchFamily="18" charset="0"/>
                          <a:ea typeface="MS Mincho"/>
                          <a:cs typeface="Times New Roman" panose="02020603050405020304" pitchFamily="18" charset="0"/>
                        </a:rPr>
                        <a:t> </a:t>
                      </a:r>
                      <a:r>
                        <a:rPr lang="en-US" sz="2000" b="1" dirty="0" err="1" smtClean="0">
                          <a:solidFill>
                            <a:srgbClr val="0070C0"/>
                          </a:solidFill>
                          <a:latin typeface="Times New Roman" panose="02020603050405020304" pitchFamily="18" charset="0"/>
                          <a:ea typeface="MS Mincho"/>
                          <a:cs typeface="Times New Roman" panose="02020603050405020304" pitchFamily="18" charset="0"/>
                        </a:rPr>
                        <a:t>phẩm</a:t>
                      </a:r>
                      <a:r>
                        <a:rPr lang="en-US" sz="2000" b="1" dirty="0" smtClean="0">
                          <a:solidFill>
                            <a:srgbClr val="0070C0"/>
                          </a:solidFill>
                          <a:latin typeface="Times New Roman" panose="02020603050405020304" pitchFamily="18" charset="0"/>
                          <a:ea typeface="MS Mincho"/>
                          <a:cs typeface="Times New Roman" panose="02020603050405020304" pitchFamily="18" charset="0"/>
                        </a:rPr>
                        <a:t> </a:t>
                      </a:r>
                      <a:r>
                        <a:rPr lang="en-US" sz="2000" b="1" dirty="0" err="1" smtClean="0">
                          <a:solidFill>
                            <a:srgbClr val="0070C0"/>
                          </a:solidFill>
                          <a:latin typeface="Times New Roman" panose="02020603050405020304" pitchFamily="18" charset="0"/>
                          <a:ea typeface="MS Mincho"/>
                          <a:cs typeface="Times New Roman" panose="02020603050405020304" pitchFamily="18" charset="0"/>
                        </a:rPr>
                        <a:t>tiêu</a:t>
                      </a:r>
                      <a:r>
                        <a:rPr lang="en-US" sz="2000" b="1" dirty="0" smtClean="0">
                          <a:solidFill>
                            <a:srgbClr val="0070C0"/>
                          </a:solidFill>
                          <a:latin typeface="Times New Roman" panose="02020603050405020304" pitchFamily="18" charset="0"/>
                          <a:ea typeface="MS Mincho"/>
                          <a:cs typeface="Times New Roman" panose="02020603050405020304" pitchFamily="18" charset="0"/>
                        </a:rPr>
                        <a:t> </a:t>
                      </a:r>
                      <a:r>
                        <a:rPr lang="en-US" sz="2000" b="1" dirty="0" err="1" smtClean="0">
                          <a:solidFill>
                            <a:srgbClr val="0070C0"/>
                          </a:solidFill>
                          <a:latin typeface="Times New Roman" panose="02020603050405020304" pitchFamily="18" charset="0"/>
                          <a:ea typeface="MS Mincho"/>
                          <a:cs typeface="Times New Roman" panose="02020603050405020304" pitchFamily="18" charset="0"/>
                        </a:rPr>
                        <a:t>biểu</a:t>
                      </a:r>
                      <a:r>
                        <a:rPr lang="en-US" sz="2000" b="1" dirty="0" smtClean="0">
                          <a:solidFill>
                            <a:srgbClr val="0070C0"/>
                          </a:solidFill>
                          <a:latin typeface="Times New Roman" panose="02020603050405020304" pitchFamily="18" charset="0"/>
                          <a:ea typeface="MS Mincho"/>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(17-7-1943),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lái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(12-1944)...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231797">
                <a:tc>
                  <a:txBody>
                    <a:bodyPr/>
                    <a:lstStyle/>
                    <a:p>
                      <a:pPr>
                        <a:lnSpc>
                          <a:spcPct val="107000"/>
                        </a:lnSpc>
                        <a:spcAft>
                          <a:spcPts val="0"/>
                        </a:spcAft>
                      </a:pPr>
                      <a:r>
                        <a:rPr lang="vi-VN" sz="2000">
                          <a:effectLst/>
                          <a:latin typeface="+mj-lt"/>
                        </a:rPr>
                        <a:t>Thông tin về tác phẩm:</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Thê</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loại</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bút</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Xuất</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17/07/1943</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Đoạn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trích</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SGK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trích</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Tổng</a:t>
                      </a:r>
                      <a:r>
                        <a:rPr lang="en-US"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hợp</a:t>
                      </a:r>
                      <a:r>
                        <a:rPr lang="en-US"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học</a:t>
                      </a:r>
                      <a:r>
                        <a:rPr lang="en-US"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Việt</a:t>
                      </a:r>
                      <a:r>
                        <a:rPr lang="en-US" sz="20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tập</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30A, NXB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học</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hội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Nội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1995</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thức</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biểu</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kết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hợp</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baseline="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000" baseline="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Bô</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cục</a:t>
                      </a:r>
                      <a:r>
                        <a:rPr lang="en-US"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900"/>
                        </a:spcAft>
                      </a:pP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đến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rèm</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900"/>
                        </a:spcAft>
                      </a:pP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tiếp</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đến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txBody>
                  <a:tcPr marL="68580" marR="68580" marT="0" marB="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28469" y="1027906"/>
            <a:ext cx="4378817" cy="3694627"/>
          </a:xfrm>
          <a:prstGeom prst="rect">
            <a:avLst/>
          </a:prstGeom>
        </p:spPr>
      </p:pic>
      <p:sp>
        <p:nvSpPr>
          <p:cNvPr id="5" name="TextBox 4"/>
          <p:cNvSpPr txBox="1"/>
          <p:nvPr/>
        </p:nvSpPr>
        <p:spPr>
          <a:xfrm>
            <a:off x="4869113" y="2606446"/>
            <a:ext cx="3297528" cy="1200329"/>
          </a:xfrm>
          <a:prstGeom prst="rect">
            <a:avLst/>
          </a:prstGeom>
          <a:noFill/>
        </p:spPr>
        <p:txBody>
          <a:bodyPr wrap="square" rtlCol="0">
            <a:spAutoFit/>
          </a:bodyPr>
          <a:lstStyle/>
          <a:p>
            <a:pPr algn="ctr"/>
            <a:r>
              <a:rPr lang="en-US" sz="3600" b="1" dirty="0">
                <a:solidFill>
                  <a:srgbClr val="990000"/>
                </a:solidFill>
                <a:latin typeface="Times New Roman" panose="02020603050405020304" pitchFamily="18" charset="0"/>
                <a:cs typeface="Times New Roman" panose="02020603050405020304" pitchFamily="18" charset="0"/>
              </a:rPr>
              <a:t>II. </a:t>
            </a:r>
            <a:r>
              <a:rPr lang="en-US" sz="3600" b="1" dirty="0" err="1" smtClean="0">
                <a:solidFill>
                  <a:srgbClr val="990000"/>
                </a:solidFill>
                <a:latin typeface="Times New Roman" panose="02020603050405020304" pitchFamily="18" charset="0"/>
                <a:cs typeface="Times New Roman" panose="02020603050405020304" pitchFamily="18" charset="0"/>
              </a:rPr>
              <a:t>Thực</a:t>
            </a:r>
            <a:r>
              <a:rPr lang="en-US" sz="3600" b="1" dirty="0" smtClean="0">
                <a:solidFill>
                  <a:srgbClr val="990000"/>
                </a:solidFill>
                <a:latin typeface="Times New Roman" panose="02020603050405020304" pitchFamily="18" charset="0"/>
                <a:cs typeface="Times New Roman" panose="02020603050405020304" pitchFamily="18" charset="0"/>
              </a:rPr>
              <a:t> </a:t>
            </a:r>
            <a:r>
              <a:rPr lang="en-US" sz="3600" b="1" dirty="0" err="1" smtClean="0">
                <a:solidFill>
                  <a:srgbClr val="990000"/>
                </a:solidFill>
                <a:latin typeface="Times New Roman" panose="02020603050405020304" pitchFamily="18" charset="0"/>
                <a:cs typeface="Times New Roman" panose="02020603050405020304" pitchFamily="18" charset="0"/>
              </a:rPr>
              <a:t>hành</a:t>
            </a:r>
            <a:r>
              <a:rPr lang="en-US" sz="3600" b="1" dirty="0" smtClean="0">
                <a:solidFill>
                  <a:srgbClr val="990000"/>
                </a:solidFill>
                <a:latin typeface="Times New Roman" panose="02020603050405020304" pitchFamily="18" charset="0"/>
                <a:cs typeface="Times New Roman" panose="02020603050405020304" pitchFamily="18" charset="0"/>
              </a:rPr>
              <a:t> </a:t>
            </a:r>
            <a:r>
              <a:rPr lang="en-US" sz="3600" b="1" dirty="0" err="1" smtClean="0">
                <a:solidFill>
                  <a:srgbClr val="990000"/>
                </a:solidFill>
                <a:latin typeface="Times New Roman" panose="02020603050405020304" pitchFamily="18" charset="0"/>
                <a:cs typeface="Times New Roman" panose="02020603050405020304" pitchFamily="18" charset="0"/>
              </a:rPr>
              <a:t>đọc</a:t>
            </a:r>
            <a:r>
              <a:rPr lang="en-US" sz="3600" b="1" dirty="0" smtClean="0">
                <a:solidFill>
                  <a:srgbClr val="990000"/>
                </a:solidFill>
                <a:latin typeface="Times New Roman" panose="02020603050405020304" pitchFamily="18" charset="0"/>
                <a:cs typeface="Times New Roman" panose="02020603050405020304" pitchFamily="18" charset="0"/>
              </a:rPr>
              <a:t> </a:t>
            </a:r>
            <a:r>
              <a:rPr lang="en-US" sz="3600" b="1" dirty="0" err="1" smtClean="0">
                <a:solidFill>
                  <a:srgbClr val="990000"/>
                </a:solidFill>
                <a:latin typeface="Times New Roman" panose="02020603050405020304" pitchFamily="18" charset="0"/>
                <a:cs typeface="Times New Roman" panose="02020603050405020304" pitchFamily="18" charset="0"/>
              </a:rPr>
              <a:t>hiểu</a:t>
            </a:r>
            <a:endParaRPr lang="en-US" sz="3600" b="1" dirty="0">
              <a:solidFill>
                <a:srgbClr val="99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571500" y="182879"/>
          <a:ext cx="11018520" cy="6590409"/>
        </p:xfrm>
        <a:graphic>
          <a:graphicData uri="http://schemas.openxmlformats.org/drawingml/2006/table">
            <a:tbl>
              <a:tblPr firstRow="1" firstCol="1" bandRow="1">
                <a:tableStyleId>{5C22544A-7EE6-4342-B048-85BDC9FD1C3A}</a:tableStyleId>
              </a:tblPr>
              <a:tblGrid>
                <a:gridCol w="6324710"/>
                <a:gridCol w="4693810"/>
              </a:tblGrid>
              <a:tr h="764306">
                <a:tc gridSpan="2">
                  <a:txBody>
                    <a:bodyPr/>
                    <a:lstStyle/>
                    <a:p>
                      <a:pPr algn="ctr">
                        <a:lnSpc>
                          <a:spcPct val="107000"/>
                        </a:lnSpc>
                        <a:spcAft>
                          <a:spcPts val="800"/>
                        </a:spcAft>
                      </a:pPr>
                      <a:r>
                        <a:rPr lang="en-US" sz="2400" dirty="0">
                          <a:effectLst/>
                          <a:latin typeface="Times New Roman" panose="02020603050405020304" pitchFamily="18" charset="0"/>
                          <a:cs typeface="Times New Roman" panose="02020603050405020304" pitchFamily="18" charset="0"/>
                        </a:rPr>
                        <a:t>PHIẾU HỌC TẬP 2</a:t>
                      </a:r>
                      <a:endParaRPr lang="en-US" sz="24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hiểu</a:t>
                      </a:r>
                      <a:r>
                        <a:rPr lang="en-US" sz="2400" baseline="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Văn</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hương</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hMerge="1">
                  <a:tcPr/>
                </a:tc>
              </a:tr>
              <a:tr h="159905">
                <a:tc>
                  <a:txBody>
                    <a:bodyPr/>
                    <a:lstStyle/>
                    <a:p>
                      <a:pPr algn="ctr">
                        <a:lnSpc>
                          <a:spcPct val="107000"/>
                        </a:lnSpc>
                        <a:spcAft>
                          <a:spcPts val="800"/>
                        </a:spcAft>
                      </a:pPr>
                      <a:r>
                        <a:rPr lang="en-US" sz="2400">
                          <a:effectLst/>
                          <a:latin typeface="Times New Roman" panose="02020603050405020304" pitchFamily="18" charset="0"/>
                          <a:cs typeface="Times New Roman" panose="02020603050405020304" pitchFamily="18" charset="0"/>
                        </a:rPr>
                        <a:t>Vấn đề đọc hiểu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a:txBody>
                    <a:bodyPr/>
                    <a:lstStyle/>
                    <a:p>
                      <a:pPr algn="ctr">
                        <a:lnSpc>
                          <a:spcPct val="107000"/>
                        </a:lnSpc>
                        <a:spcAft>
                          <a:spcPts val="800"/>
                        </a:spcAft>
                      </a:pPr>
                      <a:r>
                        <a:rPr lang="en-US" sz="2400" b="1" dirty="0" err="1">
                          <a:solidFill>
                            <a:schemeClr val="accent3">
                              <a:lumMod val="50000"/>
                            </a:schemeClr>
                          </a:solidFill>
                          <a:effectLst/>
                          <a:latin typeface="Times New Roman" panose="02020603050405020304" pitchFamily="18" charset="0"/>
                          <a:cs typeface="Times New Roman" panose="02020603050405020304" pitchFamily="18" charset="0"/>
                        </a:rPr>
                        <a:t>Nội</a:t>
                      </a:r>
                      <a:r>
                        <a:rPr lang="en-US" sz="2400" b="1" dirty="0">
                          <a:solidFill>
                            <a:schemeClr val="accent3">
                              <a:lumMod val="50000"/>
                            </a:schemeClr>
                          </a:solidFill>
                          <a:effectLst/>
                          <a:latin typeface="Times New Roman" panose="02020603050405020304" pitchFamily="18" charset="0"/>
                          <a:cs typeface="Times New Roman" panose="02020603050405020304" pitchFamily="18" charset="0"/>
                        </a:rPr>
                        <a:t> dung</a:t>
                      </a:r>
                      <a:endParaRPr lang="en-US" sz="2400" b="1"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r>
              <a:tr h="479715">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1. Bài tùy bút Trưa tha hương kể về chuyện gì?</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a:txBody>
                    <a:bodyPr/>
                    <a:lstStyle/>
                    <a:p>
                      <a:pPr algn="ctr">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r>
              <a:tr h="639620">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2. Đề tài và bối cảnh (thời gian, địa điểm) xảy ra câu chuyện?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a:txBody>
                    <a:bodyPr/>
                    <a:lstStyle/>
                    <a:p>
                      <a:pPr algn="ctr">
                        <a:lnSpc>
                          <a:spcPct val="107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r>
              <a:tr h="2078764">
                <a:tc>
                  <a:txBody>
                    <a:bodyPr/>
                    <a:lstStyle/>
                    <a:p>
                      <a:pPr algn="just">
                        <a:lnSpc>
                          <a:spcPct val="107000"/>
                        </a:lnSpc>
                        <a:spcAft>
                          <a:spcPts val="800"/>
                        </a:spcAft>
                      </a:pPr>
                      <a:r>
                        <a:rPr lang="en-US" sz="2400" dirty="0">
                          <a:effectLst/>
                          <a:latin typeface="Times New Roman" panose="02020603050405020304" pitchFamily="18" charset="0"/>
                          <a:cs typeface="Times New Roman" panose="02020603050405020304" pitchFamily="18" charset="0"/>
                        </a:rPr>
                        <a:t>3. </a:t>
                      </a:r>
                      <a:r>
                        <a:rPr lang="en-US" sz="2400" dirty="0" err="1">
                          <a:effectLst/>
                          <a:latin typeface="Times New Roman" panose="02020603050405020304" pitchFamily="18" charset="0"/>
                          <a:cs typeface="Times New Roman" panose="02020603050405020304" pitchFamily="18" charset="0"/>
                        </a:rPr>
                        <a:t>Tiếng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nhớ</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rõ</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xúc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suy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tiếng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ru</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a:txBody>
                    <a:bodyPr/>
                    <a:lstStyle/>
                    <a:p>
                      <a:pPr algn="ctr">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r>
              <a:tr h="1119334">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4. Dẫn ra một hoặc hai câu văn thể hiện rõ đặc điểm của tùy bút: ngôn ngữ già hình ảnh và cảm xúc.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a:txBody>
                    <a:bodyPr/>
                    <a:lstStyle/>
                    <a:p>
                      <a:pPr marR="30480" algn="just">
                        <a:lnSpc>
                          <a:spcPct val="107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r>
              <a:tr h="799525">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5. Bài tùy bút cho em hiểu thêm được gì về điệu hát ru miền Bắc?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a:txBody>
                    <a:bodyPr/>
                    <a:lstStyle/>
                    <a:p>
                      <a:pPr marR="30480" algn="just">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182880" y="68579"/>
          <a:ext cx="11803380" cy="6827520"/>
        </p:xfrm>
        <a:graphic>
          <a:graphicData uri="http://schemas.openxmlformats.org/drawingml/2006/table">
            <a:tbl>
              <a:tblPr firstRow="1" firstCol="1" bandRow="1">
                <a:tableStyleId>{5C22544A-7EE6-4342-B048-85BDC9FD1C3A}</a:tableStyleId>
              </a:tblPr>
              <a:tblGrid>
                <a:gridCol w="3043372"/>
                <a:gridCol w="8760008"/>
              </a:tblGrid>
              <a:tr h="700598">
                <a:tc gridSpan="2">
                  <a:txBody>
                    <a:bodyPr/>
                    <a:lstStyle/>
                    <a:p>
                      <a:pPr algn="ctr">
                        <a:lnSpc>
                          <a:spcPct val="107000"/>
                        </a:lnSpc>
                        <a:spcAft>
                          <a:spcPts val="800"/>
                        </a:spcAft>
                      </a:pPr>
                      <a:r>
                        <a:rPr lang="en-US" sz="2000" dirty="0">
                          <a:effectLst/>
                          <a:latin typeface="Times New Roman" panose="02020603050405020304" pitchFamily="18" charset="0"/>
                          <a:cs typeface="Times New Roman" panose="02020603050405020304" pitchFamily="18" charset="0"/>
                        </a:rPr>
                        <a:t>PHIẾU HỌC TẬP 2</a:t>
                      </a:r>
                      <a:endParaRPr lang="en-US" sz="20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2000" dirty="0" err="1">
                          <a:effectLst/>
                          <a:latin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hành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đọc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hiểu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hương</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cPr/>
                </a:tc>
              </a:tr>
              <a:tr h="291121">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Vấn đề đọc hiểu</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931464">
                <a:tc>
                  <a:txBody>
                    <a:bodyPr/>
                    <a:lstStyle/>
                    <a:p>
                      <a:pPr algn="just">
                        <a:lnSpc>
                          <a:spcPct val="107000"/>
                        </a:lnSpc>
                        <a:spcAft>
                          <a:spcPts val="800"/>
                        </a:spcAft>
                      </a:pPr>
                      <a:r>
                        <a:rPr lang="en-US" sz="2000">
                          <a:effectLst/>
                          <a:latin typeface="Times New Roman" panose="02020603050405020304" pitchFamily="18" charset="0"/>
                          <a:cs typeface="Times New Roman" panose="02020603050405020304" pitchFamily="18" charset="0"/>
                        </a:rPr>
                        <a:t>1. Bài tùy bút Trưa tha hương kể về chuyện gì?</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2000">
                          <a:effectLst/>
                          <a:latin typeface="Times New Roman" panose="02020603050405020304" pitchFamily="18" charset="0"/>
                          <a:cs typeface="Times New Roman" panose="02020603050405020304" pitchFamily="18" charset="0"/>
                        </a:rPr>
                        <a:t>Bài tùy bút Trưa tha hương viết về cảm xúc, tâm trạng nhớ nhà của nhân vật “tôi” khi nghe thấy âm thanh tiếng ru của người xứ Bắc. Qua dòng hồi tưởng, nhân vật nhận ra những hạnh phúc giản dị nơi quê nhà mà bấy lâu nay đã quên mất.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915549">
                <a:tc>
                  <a:txBody>
                    <a:bodyPr/>
                    <a:lstStyle/>
                    <a:p>
                      <a:pPr algn="just">
                        <a:lnSpc>
                          <a:spcPct val="107000"/>
                        </a:lnSpc>
                        <a:spcAft>
                          <a:spcPts val="800"/>
                        </a:spcAft>
                      </a:pPr>
                      <a:r>
                        <a:rPr lang="en-US" sz="2000">
                          <a:effectLst/>
                          <a:latin typeface="Times New Roman" panose="02020603050405020304" pitchFamily="18" charset="0"/>
                          <a:cs typeface="Times New Roman" panose="02020603050405020304" pitchFamily="18" charset="0"/>
                        </a:rPr>
                        <a:t>2. Đề tài và bối cảnh (thời gian, địa điểm) xảy ra câu chuyện?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Đề tài: sự thân thuộc của cố hương.</a:t>
                      </a:r>
                      <a:endParaRPr lang="en-US" sz="20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Bối cảnh của câu chuyện đặc biệt ở chỗ nó không phải ở Việt Nam mà là ngoại quốc (Campuchia), thời gian là buổi trưa.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607789">
                <a:tc>
                  <a:txBody>
                    <a:bodyPr/>
                    <a:lstStyle/>
                    <a:p>
                      <a:pPr algn="just">
                        <a:lnSpc>
                          <a:spcPct val="107000"/>
                        </a:lnSpc>
                        <a:spcAft>
                          <a:spcPts val="800"/>
                        </a:spcAft>
                      </a:pPr>
                      <a:r>
                        <a:rPr lang="en-US" sz="2000">
                          <a:effectLst/>
                          <a:latin typeface="Times New Roman" panose="02020603050405020304" pitchFamily="18" charset="0"/>
                          <a:cs typeface="Times New Roman" panose="02020603050405020304" pitchFamily="18" charset="0"/>
                        </a:rPr>
                        <a:t>3. Tiếng hát ru đã làm nhân vật “tôi” nhớ đến những gì? Dẫn ra một số câu văn, đoạn văn thể hiện rõ tình cảm xúc động và những suy nghĩ sâu lắng của “tôi” khi nghe tiếng hát ru.</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Tiếng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hát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ru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đã</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làm</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nhân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vật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tôi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nhớ</a:t>
                      </a:r>
                      <a:r>
                        <a:rPr lang="en-US" sz="2000" b="1" dirty="0">
                          <a:effectLst/>
                          <a:latin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Nhớ</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kỉ</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niệm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lúc</a:t>
                      </a:r>
                      <a:r>
                        <a:rPr lang="en-US" sz="2000" dirty="0">
                          <a:effectLst/>
                          <a:latin typeface="Times New Roman" panose="02020603050405020304" pitchFamily="18" charset="0"/>
                          <a:cs typeface="Times New Roman" panose="02020603050405020304" pitchFamily="18" charset="0"/>
                        </a:rPr>
                        <a:t> ở </a:t>
                      </a:r>
                      <a:r>
                        <a:rPr lang="en-US" sz="2000" dirty="0" err="1">
                          <a:effectLst/>
                          <a:latin typeface="Times New Roman" panose="02020603050405020304" pitchFamily="18" charset="0"/>
                          <a:cs typeface="Times New Roman" panose="02020603050405020304" pitchFamily="18" charset="0"/>
                        </a:rPr>
                        <a:t>nhà</a:t>
                      </a:r>
                      <a:endParaRPr lang="en-US" sz="20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Nhớ</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quê</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Bắc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tre</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cô</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thôn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nữ</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mỏ</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đêm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trăng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vị</a:t>
                      </a:r>
                      <a:r>
                        <a:rPr lang="en-US" sz="2000" dirty="0">
                          <a:effectLst/>
                          <a:latin typeface="Times New Roman" panose="02020603050405020304" pitchFamily="18" charset="0"/>
                          <a:cs typeface="Times New Roman" panose="02020603050405020304" pitchFamily="18" charset="0"/>
                        </a:rPr>
                        <a:t>,…</a:t>
                      </a:r>
                      <a:br>
                        <a:rPr lang="en-US" sz="2000"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Một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số</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câu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văn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đoạn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văn</a:t>
                      </a: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bỗng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nhớ</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như</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đứa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trẻ</a:t>
                      </a:r>
                      <a:r>
                        <a:rPr lang="en-US" sz="2000" dirty="0">
                          <a:effectLst/>
                          <a:latin typeface="Times New Roman" panose="02020603050405020304" pitchFamily="18" charset="0"/>
                          <a:cs typeface="Times New Roman" panose="02020603050405020304" pitchFamily="18" charset="0"/>
                        </a:rPr>
                        <a:t> … ở </a:t>
                      </a:r>
                      <a:r>
                        <a:rPr lang="en-US" sz="2000" dirty="0" err="1">
                          <a:effectLst/>
                          <a:latin typeface="Times New Roman" panose="02020603050405020304" pitchFamily="18" charset="0"/>
                          <a:cs typeface="Times New Roman" panose="02020603050405020304" pitchFamily="18" charset="0"/>
                        </a:rPr>
                        <a:t>chính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đều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đều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hòa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võng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kẽo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kẹt</a:t>
                      </a:r>
                      <a:r>
                        <a:rPr lang="en-US" sz="2000" dirty="0">
                          <a:effectLst/>
                          <a:latin typeface="Times New Roman" panose="02020603050405020304" pitchFamily="18" charset="0"/>
                          <a:cs typeface="Times New Roman" panose="02020603050405020304" pitchFamily="18" charset="0"/>
                        </a:rPr>
                        <a:t> … </a:t>
                      </a:r>
                      <a:r>
                        <a:rPr lang="en-US" sz="2000" dirty="0" err="1">
                          <a:effectLst/>
                          <a:latin typeface="Times New Roman" panose="02020603050405020304" pitchFamily="18" charset="0"/>
                          <a:cs typeface="Times New Roman" panose="02020603050405020304" pitchFamily="18" charset="0"/>
                        </a:rPr>
                        <a:t>thấm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thía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buồn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mang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mang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quá</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bỗng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thấy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tâm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hồn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bớt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cô</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chút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nữa</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Thì</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dù</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này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nữa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mang</a:t>
                      </a:r>
                      <a:r>
                        <a:rPr lang="en-US" sz="2000" dirty="0">
                          <a:effectLst/>
                          <a:latin typeface="Times New Roman" panose="02020603050405020304" pitchFamily="18" charset="0"/>
                          <a:cs typeface="Times New Roman" panose="02020603050405020304" pitchFamily="18" charset="0"/>
                        </a:rPr>
                        <a:t> ta, ta </a:t>
                      </a:r>
                      <a:r>
                        <a:rPr lang="en-US" sz="2000" dirty="0" err="1">
                          <a:effectLst/>
                          <a:latin typeface="Times New Roman" panose="02020603050405020304" pitchFamily="18" charset="0"/>
                          <a:cs typeface="Times New Roman" panose="02020603050405020304" pitchFamily="18" charset="0"/>
                        </a:rPr>
                        <a:t>cũng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mang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giới</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76200" y="205742"/>
          <a:ext cx="11955780" cy="6515098"/>
        </p:xfrm>
        <a:graphic>
          <a:graphicData uri="http://schemas.openxmlformats.org/drawingml/2006/table">
            <a:tbl>
              <a:tblPr firstRow="1" firstCol="1" bandRow="1">
                <a:tableStyleId>{5C22544A-7EE6-4342-B048-85BDC9FD1C3A}</a:tableStyleId>
              </a:tblPr>
              <a:tblGrid>
                <a:gridCol w="3082357"/>
                <a:gridCol w="8873423"/>
              </a:tblGrid>
              <a:tr h="775983">
                <a:tc gridSpan="2">
                  <a:txBody>
                    <a:bodyPr/>
                    <a:lstStyle/>
                    <a:p>
                      <a:pPr algn="ctr">
                        <a:lnSpc>
                          <a:spcPct val="107000"/>
                        </a:lnSpc>
                        <a:spcAft>
                          <a:spcPts val="800"/>
                        </a:spcAft>
                      </a:pPr>
                      <a:r>
                        <a:rPr lang="en-US" sz="1800">
                          <a:effectLst/>
                          <a:latin typeface="Times New Roman" panose="02020603050405020304" pitchFamily="18" charset="0"/>
                          <a:cs typeface="Times New Roman" panose="02020603050405020304" pitchFamily="18" charset="0"/>
                        </a:rPr>
                        <a:t>PHIẾU HỌC TẬP 2</a:t>
                      </a:r>
                      <a:endParaRPr lang="en-US" sz="18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1800">
                          <a:effectLst/>
                          <a:latin typeface="Times New Roman" panose="02020603050405020304" pitchFamily="18" charset="0"/>
                          <a:cs typeface="Times New Roman" panose="02020603050405020304" pitchFamily="18" charset="0"/>
                        </a:rPr>
                        <a:t>Thực hành đọc hiểu Văn bản “Trưa  tha hương”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tc hMerge="1">
                  <a:tcPr/>
                </a:tc>
              </a:tr>
              <a:tr h="295831">
                <a:tc>
                  <a:txBody>
                    <a:bodyPr/>
                    <a:lstStyle/>
                    <a:p>
                      <a:pPr algn="ctr">
                        <a:lnSpc>
                          <a:spcPct val="107000"/>
                        </a:lnSpc>
                        <a:spcAft>
                          <a:spcPts val="800"/>
                        </a:spcAft>
                      </a:pPr>
                      <a:r>
                        <a:rPr lang="en-US" sz="1800">
                          <a:effectLst/>
                          <a:latin typeface="Times New Roman" panose="02020603050405020304" pitchFamily="18" charset="0"/>
                          <a:cs typeface="Times New Roman" panose="02020603050405020304" pitchFamily="18" charset="0"/>
                        </a:rPr>
                        <a:t>Vấn đề đọc hiểu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tc>
                  <a:txBody>
                    <a:bodyPr/>
                    <a:lstStyle/>
                    <a:p>
                      <a:pPr algn="ctr">
                        <a:lnSpc>
                          <a:spcPct val="107000"/>
                        </a:lnSpc>
                        <a:spcAft>
                          <a:spcPts val="800"/>
                        </a:spcAft>
                      </a:pPr>
                      <a:r>
                        <a:rPr lang="en-US" sz="1800">
                          <a:effectLst/>
                          <a:latin typeface="Times New Roman" panose="02020603050405020304" pitchFamily="18" charset="0"/>
                          <a:cs typeface="Times New Roman" panose="02020603050405020304" pitchFamily="18" charset="0"/>
                        </a:rPr>
                        <a:t>Nội dung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tr>
              <a:tr h="2484966">
                <a:tc>
                  <a:txBody>
                    <a:bodyPr/>
                    <a:lstStyle/>
                    <a:p>
                      <a:pPr algn="just">
                        <a:lnSpc>
                          <a:spcPct val="107000"/>
                        </a:lnSpc>
                        <a:spcAft>
                          <a:spcPts val="800"/>
                        </a:spcAft>
                      </a:pPr>
                      <a:r>
                        <a:rPr lang="en-US" sz="1800">
                          <a:effectLst/>
                          <a:latin typeface="Times New Roman" panose="02020603050405020304" pitchFamily="18" charset="0"/>
                          <a:cs typeface="Times New Roman" panose="02020603050405020304" pitchFamily="18" charset="0"/>
                        </a:rPr>
                        <a:t>4. Dẫn ra một hoặc hai câu văn thể hiện rõ đặc điểm của tùy bút: ngôn ngữ già hình ảnh và cảm xúc.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tc>
                  <a:txBody>
                    <a:bodyPr/>
                    <a:lstStyle/>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đoạn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Thế</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rồi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tiếng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kẽo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kẹt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nổi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cùng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tiếng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não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nề</a:t>
                      </a:r>
                      <a:r>
                        <a:rPr lang="en-US" sz="1800" dirty="0">
                          <a:effectLst/>
                          <a:latin typeface="Times New Roman" panose="02020603050405020304" pitchFamily="18" charset="0"/>
                          <a:cs typeface="Times New Roman" panose="02020603050405020304" pitchFamily="18" charset="0"/>
                        </a:rPr>
                        <a:t>, … </a:t>
                      </a:r>
                      <a:r>
                        <a:rPr lang="en-US" sz="1800" dirty="0" err="1">
                          <a:effectLst/>
                          <a:latin typeface="Times New Roman" panose="02020603050405020304" pitchFamily="18" charset="0"/>
                          <a:cs typeface="Times New Roman" panose="02020603050405020304" pitchFamily="18" charset="0"/>
                        </a:rPr>
                        <a:t>xa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xôi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bến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Chúp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này</a:t>
                      </a:r>
                      <a:r>
                        <a:rPr lang="en-US" sz="1800" dirty="0">
                          <a:effectLst/>
                          <a:latin typeface="Times New Roman" panose="02020603050405020304" pitchFamily="18" charset="0"/>
                          <a:cs typeface="Times New Roman" panose="02020603050405020304" pitchFamily="18" charset="0"/>
                        </a:rPr>
                        <a:t>.", ta </a:t>
                      </a:r>
                      <a:r>
                        <a:rPr lang="en-US" sz="1800" dirty="0" err="1">
                          <a:effectLst/>
                          <a:latin typeface="Times New Roman" panose="02020603050405020304" pitchFamily="18" charset="0"/>
                          <a:cs typeface="Times New Roman" panose="02020603050405020304" pitchFamily="18" charset="0"/>
                        </a:rPr>
                        <a:t>thấy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đặc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tùy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bút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Đặc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cs typeface="Times New Roman" panose="02020603050405020304" pitchFamily="18" charset="0"/>
                        </a:rPr>
                        <a:t> ở </a:t>
                      </a:r>
                      <a:r>
                        <a:rPr lang="en-US" sz="1800" dirty="0" err="1">
                          <a:effectLst/>
                          <a:latin typeface="Times New Roman" panose="02020603050405020304" pitchFamily="18" charset="0"/>
                          <a:cs typeface="Times New Roman" panose="02020603050405020304" pitchFamily="18" charset="0"/>
                        </a:rPr>
                        <a:t>đây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ngôn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ngữ</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giàu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ảnh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đọc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cảm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nhận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vẻ</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đẹp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ánh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thứ</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ánh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sáng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lấp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lánh</a:t>
                      </a:r>
                      <a:r>
                        <a:rPr lang="en-US" sz="1800" dirty="0">
                          <a:effectLst/>
                          <a:latin typeface="Times New Roman" panose="02020603050405020304" pitchFamily="18" charset="0"/>
                          <a:cs typeface="Times New Roman" panose="02020603050405020304" pitchFamily="18" charset="0"/>
                        </a:rPr>
                        <a:t>: "rung </a:t>
                      </a:r>
                      <a:r>
                        <a:rPr lang="en-US" sz="1800" dirty="0" err="1">
                          <a:effectLst/>
                          <a:latin typeface="Times New Roman" panose="02020603050405020304" pitchFamily="18" charset="0"/>
                          <a:cs typeface="Times New Roman" panose="02020603050405020304" pitchFamily="18" charset="0"/>
                        </a:rPr>
                        <a:t>rinh</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đoạn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Tiếng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đều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đều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hòa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tiếng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võng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kẽo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kẹt</a:t>
                      </a:r>
                      <a:r>
                        <a:rPr lang="en-US" sz="1800" dirty="0">
                          <a:effectLst/>
                          <a:latin typeface="Times New Roman" panose="02020603050405020304" pitchFamily="18" charset="0"/>
                          <a:cs typeface="Times New Roman" panose="02020603050405020304" pitchFamily="18" charset="0"/>
                        </a:rPr>
                        <a:t> … </a:t>
                      </a:r>
                      <a:r>
                        <a:rPr lang="en-US" sz="1800" dirty="0" err="1">
                          <a:effectLst/>
                          <a:latin typeface="Times New Roman" panose="02020603050405020304" pitchFamily="18" charset="0"/>
                          <a:cs typeface="Times New Roman" panose="02020603050405020304" pitchFamily="18" charset="0"/>
                        </a:rPr>
                        <a:t>thấm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thía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buồn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mang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mang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đọc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thấy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đặc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tùy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bút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Đặc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cs typeface="Times New Roman" panose="02020603050405020304" pitchFamily="18" charset="0"/>
                        </a:rPr>
                        <a:t> ở </a:t>
                      </a:r>
                      <a:r>
                        <a:rPr lang="en-US" sz="1800" dirty="0" err="1">
                          <a:effectLst/>
                          <a:latin typeface="Times New Roman" panose="02020603050405020304" pitchFamily="18" charset="0"/>
                          <a:cs typeface="Times New Roman" panose="02020603050405020304" pitchFamily="18" charset="0"/>
                        </a:rPr>
                        <a:t>đây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ngôn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ngữ</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giàu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cảm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xúc</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01" marR="68501" marT="0" marB="0" anchor="ctr"/>
                </a:tc>
              </a:tr>
              <a:tr h="1479159">
                <a:tc>
                  <a:txBody>
                    <a:bodyPr/>
                    <a:lstStyle/>
                    <a:p>
                      <a:pPr algn="just">
                        <a:lnSpc>
                          <a:spcPct val="107000"/>
                        </a:lnSpc>
                        <a:spcAft>
                          <a:spcPts val="800"/>
                        </a:spcAft>
                      </a:pPr>
                      <a:r>
                        <a:rPr lang="en-US" sz="1800">
                          <a:effectLst/>
                          <a:latin typeface="Times New Roman" panose="02020603050405020304" pitchFamily="18" charset="0"/>
                          <a:cs typeface="Times New Roman" panose="02020603050405020304" pitchFamily="18" charset="0"/>
                        </a:rPr>
                        <a:t>5. Những biểu hiện trong văn bản thể hiện chất tùy bút?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Thời gian, địa điểm rõ ràng.</a:t>
                      </a:r>
                      <a:endParaRPr lang="en-US" sz="18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Ngôn ngữ giàu chất thơ, giàu hỉnh ảnh và nhịp điệu thể hiện được cảm xúc và nội tâm của nhân vật “tôi”.</a:t>
                      </a:r>
                      <a:endParaRPr lang="en-US" sz="18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Chất trữ tình là sự thể hiện trực tiếp những suy nghĩ, tình cảm, cảm xúc chủ quan của người viết trước con người và sự việc được nói tới.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01" marR="68501" marT="0" marB="0" anchor="ctr"/>
                </a:tc>
              </a:tr>
              <a:tr h="1479159">
                <a:tc>
                  <a:txBody>
                    <a:bodyPr/>
                    <a:lstStyle/>
                    <a:p>
                      <a:pPr algn="just">
                        <a:lnSpc>
                          <a:spcPct val="107000"/>
                        </a:lnSpc>
                        <a:spcAft>
                          <a:spcPts val="800"/>
                        </a:spcAft>
                      </a:pPr>
                      <a:r>
                        <a:rPr lang="en-US" sz="1800">
                          <a:effectLst/>
                          <a:latin typeface="Times New Roman" panose="02020603050405020304" pitchFamily="18" charset="0"/>
                          <a:cs typeface="Times New Roman" panose="02020603050405020304" pitchFamily="18" charset="0"/>
                        </a:rPr>
                        <a:t>6. Bài tùy bút cho em hiểu thêm được gì về điệu hát ru miền Bắc?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tc>
                  <a:txBody>
                    <a:bodyPr/>
                    <a:lstStyle/>
                    <a:p>
                      <a:pPr>
                        <a:lnSpc>
                          <a:spcPct val="107000"/>
                        </a:lnSpc>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tùy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bút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hiểu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điệu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hát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miền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Bắc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thường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dao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giữ</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nguyên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vẹn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tâm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hồn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quê</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Việt</a:t>
                      </a:r>
                      <a:r>
                        <a:rPr lang="en-US" sz="1800" dirty="0">
                          <a:effectLst/>
                          <a:latin typeface="Times New Roman" panose="02020603050405020304" pitchFamily="18" charset="0"/>
                          <a:cs typeface="Times New Roman" panose="02020603050405020304" pitchFamily="18" charset="0"/>
                        </a:rPr>
                        <a:t> Nam.</a:t>
                      </a:r>
                      <a:endParaRPr lang="en-US" sz="1800" dirty="0">
                        <a:effectLst/>
                        <a:latin typeface="Times New Roman" panose="02020603050405020304" pitchFamily="18" charset="0"/>
                        <a:cs typeface="Times New Roman" panose="02020603050405020304" pitchFamily="18" charset="0"/>
                      </a:endParaRPr>
                    </a:p>
                    <a:p>
                      <a:pPr marR="30480">
                        <a:lnSpc>
                          <a:spcPct val="107000"/>
                        </a:lnSpc>
                        <a:spcAft>
                          <a:spcPts val="80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đơn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thuần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chỉ</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hát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ru</a:t>
                      </a:r>
                      <a:r>
                        <a:rPr lang="en-US" sz="1800" dirty="0">
                          <a:effectLst/>
                          <a:latin typeface="Times New Roman" panose="02020603050405020304" pitchFamily="18" charset="0"/>
                          <a:cs typeface="Times New Roman" panose="02020603050405020304" pitchFamily="18" charset="0"/>
                        </a:rPr>
                        <a:t> con </a:t>
                      </a:r>
                      <a:r>
                        <a:rPr lang="en-US" sz="1800" dirty="0" err="1">
                          <a:effectLst/>
                          <a:latin typeface="Times New Roman" panose="02020603050405020304" pitchFamily="18" charset="0"/>
                          <a:cs typeface="Times New Roman" panose="02020603050405020304" pitchFamily="18" charset="0"/>
                        </a:rPr>
                        <a:t>ngủ</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còn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điệu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hồn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dân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tộc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kí</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ức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tuổi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biết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bao</a:t>
                      </a:r>
                      <a:r>
                        <a:rPr lang="en-US" sz="1800" dirty="0">
                          <a:effectLst/>
                          <a:latin typeface="Times New Roman" panose="02020603050405020304" pitchFamily="18" charset="0"/>
                          <a:cs typeface="Times New Roman" panose="02020603050405020304" pitchFamily="18" charset="0"/>
                        </a:rPr>
                        <a:t> con </a:t>
                      </a:r>
                      <a:r>
                        <a:rPr lang="en-US" sz="1800" dirty="0" err="1">
                          <a:effectLst/>
                          <a:latin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nhắc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nhớ</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cs typeface="Times New Roman" panose="02020603050405020304" pitchFamily="18" charset="0"/>
                        </a:rPr>
                        <a:t> ta </a:t>
                      </a:r>
                      <a:r>
                        <a:rPr lang="en-US" sz="1800" dirty="0" err="1">
                          <a:effectLst/>
                          <a:latin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cội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nguồn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dân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tộc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chôn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rau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cắt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rốn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mình</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81070" y="-1014213"/>
            <a:ext cx="9208395" cy="8190964"/>
          </a:xfrm>
          <a:prstGeom prst="rect">
            <a:avLst/>
          </a:prstGeom>
        </p:spPr>
      </p:pic>
      <p:sp>
        <p:nvSpPr>
          <p:cNvPr id="5" name="TextBox 4"/>
          <p:cNvSpPr txBox="1"/>
          <p:nvPr/>
        </p:nvSpPr>
        <p:spPr>
          <a:xfrm rot="20895881">
            <a:off x="3234783" y="2601599"/>
            <a:ext cx="575437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t>Chia </a:t>
            </a:r>
            <a:r>
              <a:rPr lang="en-US" sz="3600" dirty="0" err="1"/>
              <a:t>sẻ</a:t>
            </a:r>
            <a:r>
              <a:rPr lang="en-US" sz="3600" dirty="0"/>
              <a:t> </a:t>
            </a:r>
            <a:r>
              <a:rPr lang="en-US" sz="3600" dirty="0" err="1"/>
              <a:t>kinh</a:t>
            </a:r>
            <a:r>
              <a:rPr lang="en-US" sz="3600" dirty="0"/>
              <a:t> </a:t>
            </a:r>
            <a:r>
              <a:rPr lang="en-US" sz="3600" dirty="0" err="1"/>
              <a:t>nghiệm</a:t>
            </a:r>
            <a:endParaRPr lang="en-US" sz="3600" dirty="0"/>
          </a:p>
          <a:p>
            <a:pPr algn="ctr"/>
            <a:r>
              <a:rPr lang="en-US" sz="3600" dirty="0" err="1"/>
              <a:t>đọc</a:t>
            </a:r>
            <a:r>
              <a:rPr lang="en-US" sz="3600" dirty="0"/>
              <a:t> </a:t>
            </a:r>
            <a:r>
              <a:rPr lang="en-US" sz="3600" dirty="0" err="1"/>
              <a:t>hiểu</a:t>
            </a:r>
            <a:r>
              <a:rPr lang="en-US" sz="3600" dirty="0"/>
              <a:t> </a:t>
            </a:r>
            <a:r>
              <a:rPr lang="en-US" sz="3600" dirty="0" err="1" smtClean="0"/>
              <a:t>văn</a:t>
            </a:r>
            <a:r>
              <a:rPr lang="en-US" sz="3600" dirty="0" smtClean="0"/>
              <a:t> </a:t>
            </a:r>
            <a:r>
              <a:rPr lang="en-US" sz="3600" dirty="0" err="1" smtClean="0"/>
              <a:t>bản</a:t>
            </a:r>
            <a:r>
              <a:rPr lang="en-US" sz="3600" dirty="0" smtClean="0"/>
              <a:t> </a:t>
            </a:r>
            <a:r>
              <a:rPr lang="en-US" sz="3600" dirty="0" err="1" smtClean="0"/>
              <a:t>tùy</a:t>
            </a:r>
            <a:r>
              <a:rPr lang="en-US" sz="3600" dirty="0" smtClean="0"/>
              <a:t> </a:t>
            </a:r>
            <a:r>
              <a:rPr lang="en-US" sz="3600" dirty="0" err="1" smtClean="0"/>
              <a:t>bút</a:t>
            </a:r>
            <a:endParaRPr lang="en-US"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0</TotalTime>
  <Words>5300</Words>
  <Application>WPS Presentation</Application>
  <PresentationFormat>Widescreen</PresentationFormat>
  <Paragraphs>152</Paragraphs>
  <Slides>12</Slides>
  <Notes>0</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12</vt:i4>
      </vt:variant>
    </vt:vector>
  </HeadingPairs>
  <TitlesOfParts>
    <vt:vector size="28" baseType="lpstr">
      <vt:lpstr>Arial</vt:lpstr>
      <vt:lpstr>SimSun</vt:lpstr>
      <vt:lpstr>Wingdings</vt:lpstr>
      <vt:lpstr>Times New Roman</vt:lpstr>
      <vt:lpstr>Arial</vt:lpstr>
      <vt:lpstr>Microsoft YaHei</vt:lpstr>
      <vt:lpstr>Calibri</vt:lpstr>
      <vt:lpstr>MS Mincho</vt:lpstr>
      <vt:lpstr>SVN-Riesling</vt:lpstr>
      <vt:lpstr>DengXian</vt:lpstr>
      <vt:lpstr>Dancing Script</vt:lpstr>
      <vt:lpstr>Script</vt:lpstr>
      <vt:lpstr>Roboto</vt:lpstr>
      <vt:lpstr>Arial Unicode MS</vt:lpstr>
      <vt:lpstr>Tw Cen MT</vt:lpstr>
      <vt:lpstr>Droplet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ADMIN</cp:lastModifiedBy>
  <cp:revision>15</cp:revision>
  <dcterms:created xsi:type="dcterms:W3CDTF">2022-06-25T08:44:00Z</dcterms:created>
  <dcterms:modified xsi:type="dcterms:W3CDTF">2024-06-15T16:02:53Z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A40FECC546734597B8375C5F4DDC56D9_13</vt:lpwstr>
  </property>
  <property fmtid="{D5CDD505-2E9C-101B-9397-08002B2CF9AE}" pid="3" name="KSOProductBuildVer">
    <vt:lpwstr>1033-12.2.0.17119</vt:lpwstr>
  </property>
</Properties>
</file>