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338" r:id="rId2"/>
    <p:sldId id="372" r:id="rId3"/>
    <p:sldId id="413" r:id="rId4"/>
    <p:sldId id="408" r:id="rId5"/>
    <p:sldId id="279" r:id="rId6"/>
    <p:sldId id="347" r:id="rId7"/>
    <p:sldId id="423" r:id="rId8"/>
    <p:sldId id="418" r:id="rId9"/>
    <p:sldId id="410" r:id="rId10"/>
    <p:sldId id="425" r:id="rId11"/>
    <p:sldId id="314" r:id="rId12"/>
    <p:sldId id="330" r:id="rId13"/>
    <p:sldId id="42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0000FF"/>
    <a:srgbClr val="F7941E"/>
    <a:srgbClr val="48C0B6"/>
    <a:srgbClr val="CC3300"/>
    <a:srgbClr val="FFDAAB"/>
    <a:srgbClr val="0FB7BD"/>
    <a:srgbClr val="048DA4"/>
    <a:srgbClr val="00A9A5"/>
    <a:srgbClr val="CB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B8221-252E-4177-8EC7-8A6CE5C3AEEE}" v="179" dt="2022-01-21T04:36:04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10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31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19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64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61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f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99" y="956297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4155370" y="2121489"/>
            <a:ext cx="4611904" cy="1315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TIẾNG ANH 8</a:t>
            </a:r>
          </a:p>
          <a:p>
            <a:pPr algn="ctr"/>
            <a:endParaRPr lang="en-US" sz="135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2</a:t>
            </a: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2: Skills</a:t>
            </a:r>
            <a:endParaRPr lang="en-VN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1808991" y="1036901"/>
            <a:ext cx="770866" cy="776474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834659" y="3528047"/>
            <a:ext cx="33441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endParaRPr lang="en-VN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449585" y="1556226"/>
            <a:ext cx="40234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 dirty="0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6376" y="1300052"/>
            <a:ext cx="108128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Write complete sentences from the clues below.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99767" y="126125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502" y="115528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3" name="Google Shape;213;p7"/>
          <p:cNvSpPr txBox="1"/>
          <p:nvPr/>
        </p:nvSpPr>
        <p:spPr>
          <a:xfrm>
            <a:off x="607595" y="2252115"/>
            <a:ext cx="10998075" cy="35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You / listen / not talk back / elders / speak.﻿</a:t>
            </a:r>
          </a:p>
          <a:p>
            <a:pPr lvl="0"/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You should listen and don’t talk back when the elders speak.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At mealtimes / children should not / start / eat / before / elders do.</a:t>
            </a: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﻿At mealtimes, children should not start eating before the elders do.</a:t>
            </a:r>
          </a:p>
        </p:txBody>
      </p:sp>
    </p:spTree>
    <p:extLst>
      <p:ext uri="{BB962C8B-B14F-4D97-AF65-F5344CB8AC3E}">
        <p14:creationId xmlns:p14="http://schemas.microsoft.com/office/powerpoint/2010/main" val="1802121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09518" y="134905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2599635" y="1975054"/>
            <a:ext cx="909792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alibri (Body)"/>
              </a:rPr>
              <a:t>In this lesson, you have: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/>
              <a:t>practised </a:t>
            </a:r>
            <a:r>
              <a:rPr lang="en-US" sz="3200" dirty="0"/>
              <a:t>reading for specific information about an event schedule.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/>
              <a:t>practised </a:t>
            </a:r>
            <a:r>
              <a:rPr lang="en-US" sz="3200" dirty="0"/>
              <a:t>talking about the reasons for people moving from the countryside to the city.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/>
              <a:t>practised </a:t>
            </a:r>
            <a:r>
              <a:rPr lang="en-US" sz="3200" dirty="0"/>
              <a:t>listening for specific information about life in the countryside.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/>
              <a:t>practised </a:t>
            </a:r>
            <a:r>
              <a:rPr lang="en-US" sz="3200" dirty="0"/>
              <a:t>writing correct sentences from </a:t>
            </a:r>
            <a:r>
              <a:rPr lang="en-US" sz="3200"/>
              <a:t>clues.</a:t>
            </a:r>
            <a:endParaRPr lang="en-US" sz="3200" dirty="0"/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486" y="2609590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948" y="2388829"/>
            <a:ext cx="7747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/>
              <a:t>Do exercises in the workbook.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/>
              <a:t>Prepare for Unit 7 – Getting started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433" y="3489337"/>
            <a:ext cx="3020335" cy="302033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865" y="1185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890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4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4428" y="88279"/>
            <a:ext cx="11947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REVIEW 2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490662" y="1439546"/>
            <a:ext cx="350502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669" y="1271150"/>
            <a:ext cx="964452" cy="9164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5313">
            <a:off x="554586" y="2898999"/>
            <a:ext cx="4911735" cy="2664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sustainable-lifesty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" r="9715"/>
          <a:stretch>
            <a:fillRect/>
          </a:stretch>
        </p:blipFill>
        <p:spPr bwMode="auto">
          <a:xfrm rot="1257804">
            <a:off x="6424739" y="3194114"/>
            <a:ext cx="4771386" cy="2672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33" y="3342338"/>
            <a:ext cx="5331107" cy="2962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5001725" y="1552311"/>
            <a:ext cx="299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2: SKILLS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32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992877" y="1160017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Chatting: CUSTOMS AND TRADITIONS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975100" y="1956380"/>
            <a:ext cx="5758577" cy="85760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1: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Read the schedule of the Spring Fair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 select the event that each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person wants to attend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75100" y="2982179"/>
            <a:ext cx="5755112" cy="88855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2: </a:t>
            </a:r>
            <a:r>
              <a:rPr lang="en-US" dirty="0">
                <a:solidFill>
                  <a:schemeClr val="tx1"/>
                </a:solidFill>
              </a:rPr>
              <a:t>Work in pairs. Read </a:t>
            </a:r>
            <a:r>
              <a:rPr lang="en-US">
                <a:solidFill>
                  <a:schemeClr val="tx1"/>
                </a:solidFill>
              </a:rPr>
              <a:t>the list and tick </a:t>
            </a:r>
            <a:r>
              <a:rPr lang="en-US" dirty="0">
                <a:solidFill>
                  <a:schemeClr val="tx1"/>
                </a:solidFill>
              </a:rPr>
              <a:t>the main </a:t>
            </a:r>
            <a:r>
              <a:rPr lang="en-US">
                <a:solidFill>
                  <a:schemeClr val="tx1"/>
                </a:solidFill>
              </a:rPr>
              <a:t>reason(s). </a:t>
            </a:r>
            <a:r>
              <a:rPr lang="en-US" dirty="0">
                <a:solidFill>
                  <a:schemeClr val="tx1"/>
                </a:solidFill>
              </a:rPr>
              <a:t>Explain your choice</a:t>
            </a:r>
            <a:r>
              <a:rPr lang="en-US" b="1" i="1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992877" y="4906195"/>
            <a:ext cx="5743692" cy="545496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4: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Write complete sentences from the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clues below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92877" y="5677420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4" y="1208812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062177" y="2020176"/>
            <a:ext cx="2030398" cy="59319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READING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66875" y="3146418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SPEAKING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116173" y="4105541"/>
            <a:ext cx="1976402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LISTENING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8" y="1514915"/>
            <a:ext cx="1274588" cy="50526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3" y="2316772"/>
            <a:ext cx="1177345" cy="82964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2802789" y="3447142"/>
            <a:ext cx="1301585" cy="65839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966875" y="5073266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WRITING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9" name="Curved Connector 48"/>
          <p:cNvCxnSpPr>
            <a:stCxn id="40" idx="1"/>
            <a:endCxn id="48" idx="0"/>
          </p:cNvCxnSpPr>
          <p:nvPr/>
        </p:nvCxnSpPr>
        <p:spPr>
          <a:xfrm rot="10800000" flipV="1">
            <a:off x="1884833" y="4406264"/>
            <a:ext cx="1231341" cy="66700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4490662" y="323129"/>
            <a:ext cx="350502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SKILLS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669" y="154733"/>
            <a:ext cx="964452" cy="916490"/>
          </a:xfrm>
          <a:prstGeom prst="rect">
            <a:avLst/>
          </a:prstGeom>
        </p:spPr>
      </p:pic>
      <p:cxnSp>
        <p:nvCxnSpPr>
          <p:cNvPr id="29" name="Curved Connector 28"/>
          <p:cNvCxnSpPr>
            <a:stCxn id="48" idx="3"/>
            <a:endCxn id="44" idx="0"/>
          </p:cNvCxnSpPr>
          <p:nvPr/>
        </p:nvCxnSpPr>
        <p:spPr>
          <a:xfrm>
            <a:off x="2802789" y="5375343"/>
            <a:ext cx="1300821" cy="58075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3115409" y="5956100"/>
            <a:ext cx="1976402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975100" y="4050953"/>
            <a:ext cx="5755112" cy="67502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3: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Listen to </a:t>
            </a:r>
            <a:r>
              <a:rPr lang="en-US" dirty="0" err="1">
                <a:solidFill>
                  <a:schemeClr val="tx1"/>
                </a:solidFill>
              </a:rPr>
              <a:t>Phong</a:t>
            </a:r>
            <a:r>
              <a:rPr lang="en-US" dirty="0">
                <a:solidFill>
                  <a:schemeClr val="tx1"/>
                </a:solidFill>
              </a:rPr>
              <a:t> talking about life in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the countryside and complete each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sentence with one word.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09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3723372" y="1682455"/>
            <a:ext cx="4779187" cy="3591294"/>
          </a:xfrm>
          <a:prstGeom prst="cloudCallout">
            <a:avLst>
              <a:gd name="adj1" fmla="val -34088"/>
              <a:gd name="adj2" fmla="val 67986"/>
            </a:avLst>
          </a:prstGeom>
          <a:solidFill>
            <a:srgbClr val="FFFFFF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1" i="0" u="none" strike="noStrike" normalizeH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normalizeH="0" baseline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Customs and traditions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1" i="0" u="none" strike="noStrike" normalizeH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036391"/>
            <a:ext cx="1075968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Read the schedule of the Spring Fair and select the event that each person wants to attend. Write the event names in the table.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16988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672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241343"/>
              </p:ext>
            </p:extLst>
          </p:nvPr>
        </p:nvGraphicFramePr>
        <p:xfrm>
          <a:off x="242777" y="1929249"/>
          <a:ext cx="11431772" cy="46964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390860">
                  <a:extLst>
                    <a:ext uri="{9D8B030D-6E8A-4147-A177-3AD203B41FA5}">
                      <a16:colId xmlns:a16="http://schemas.microsoft.com/office/drawing/2014/main" val="2678228343"/>
                    </a:ext>
                  </a:extLst>
                </a:gridCol>
                <a:gridCol w="3040912">
                  <a:extLst>
                    <a:ext uri="{9D8B030D-6E8A-4147-A177-3AD203B41FA5}">
                      <a16:colId xmlns:a16="http://schemas.microsoft.com/office/drawing/2014/main" val="1358292603"/>
                    </a:ext>
                  </a:extLst>
                </a:gridCol>
              </a:tblGrid>
              <a:tr h="572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PEOPLE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EVENTS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609748"/>
                  </a:ext>
                </a:extLst>
              </a:tr>
              <a:tr h="6227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</a:rPr>
                        <a:t>1. Ann wants to take her children out to play folk games.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967331"/>
                  </a:ext>
                </a:extLst>
              </a:tr>
              <a:tr h="5729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</a:rPr>
                        <a:t>2. Tom wants to learn about </a:t>
                      </a: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</a:rPr>
                        <a:t>making pottery.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178835"/>
                  </a:ext>
                </a:extLst>
              </a:tr>
              <a:tr h="5729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</a:rPr>
                        <a:t>3. Alice wants to see ethnic dance performances.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318958"/>
                  </a:ext>
                </a:extLst>
              </a:tr>
              <a:tr h="8560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</a:rPr>
                        <a:t>4. Mai wants to learn more about farm products.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333675"/>
                  </a:ext>
                </a:extLst>
              </a:tr>
              <a:tr h="1145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</a:rPr>
                        <a:t>5. Mark wants to see a collection of ethnic people’s daily activities.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82484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668489" y="2649984"/>
            <a:ext cx="2828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Childhood Fun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68489" y="3425026"/>
            <a:ext cx="335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A Pottery Village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68489" y="4018556"/>
            <a:ext cx="2828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Performances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68489" y="4698919"/>
            <a:ext cx="2828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Ethnic Markets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71147" y="5662298"/>
            <a:ext cx="3178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Photo Exhibition</a:t>
            </a:r>
          </a:p>
        </p:txBody>
      </p:sp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3723" y="1082956"/>
            <a:ext cx="1075968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Read the list below </a:t>
            </a:r>
            <a:r>
              <a:rPr lang="en-US" sz="2400" b="1"/>
              <a:t>and tick </a:t>
            </a:r>
            <a:r>
              <a:rPr lang="en-US" sz="2400" b="1" dirty="0"/>
              <a:t>the main reason(s) for people moving from the countryside to the city. Explain your choice</a:t>
            </a:r>
            <a:r>
              <a:rPr lang="en-US" sz="2400" b="1" i="1" dirty="0"/>
              <a:t>.</a:t>
            </a:r>
            <a:r>
              <a:rPr lang="en-US" sz="2400" b="1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16988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672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8152" y="2179107"/>
            <a:ext cx="6573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1. To look for well-paid jobs.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8151" y="2923098"/>
            <a:ext cx="6573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2. To look for better services.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58151" y="3586601"/>
            <a:ext cx="6573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3. To enjoy crowded and noisy areas.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58152" y="4250104"/>
            <a:ext cx="65739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4. To have better educational opportunities.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58152" y="5330016"/>
            <a:ext cx="65739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5. To experience different types of food and entertainment. </a:t>
            </a:r>
          </a:p>
        </p:txBody>
      </p:sp>
      <p:sp>
        <p:nvSpPr>
          <p:cNvPr id="5" name="Rectangle 4"/>
          <p:cNvSpPr/>
          <p:nvPr/>
        </p:nvSpPr>
        <p:spPr>
          <a:xfrm>
            <a:off x="8534397" y="2267950"/>
            <a:ext cx="484909" cy="4070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534396" y="3007258"/>
            <a:ext cx="484909" cy="4164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534395" y="3675444"/>
            <a:ext cx="484909" cy="4070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534399" y="4383522"/>
            <a:ext cx="484909" cy="4070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534394" y="5420372"/>
            <a:ext cx="484909" cy="4070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68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3313" y="2042339"/>
            <a:ext cx="117178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1.</a:t>
            </a:r>
            <a:r>
              <a:rPr lang="en-US" sz="3200" b="1" dirty="0"/>
              <a:t> </a:t>
            </a:r>
            <a:r>
              <a:rPr lang="en-US" sz="3200" dirty="0"/>
              <a:t>Phong always spends his summer ________ with his grandparents.</a:t>
            </a:r>
            <a:br>
              <a:rPr lang="en-US" sz="3200" dirty="0"/>
            </a:br>
            <a:r>
              <a:rPr lang="en-US" sz="3200" b="1" dirty="0">
                <a:solidFill>
                  <a:schemeClr val="accent2"/>
                </a:solidFill>
              </a:rPr>
              <a:t>2.</a:t>
            </a:r>
            <a:r>
              <a:rPr lang="en-US" sz="3200" b="1" dirty="0"/>
              <a:t> </a:t>
            </a:r>
            <a:r>
              <a:rPr lang="en-US" sz="3200" dirty="0"/>
              <a:t>He likes the _________ games the children play.</a:t>
            </a:r>
            <a:br>
              <a:rPr lang="en-US" sz="3200" dirty="0"/>
            </a:br>
            <a:r>
              <a:rPr lang="en-US" sz="3200" b="1" dirty="0">
                <a:solidFill>
                  <a:schemeClr val="accent2"/>
                </a:solidFill>
              </a:rPr>
              <a:t>3.</a:t>
            </a:r>
            <a:r>
              <a:rPr lang="en-US" sz="3200" b="1" dirty="0"/>
              <a:t> </a:t>
            </a:r>
            <a:r>
              <a:rPr lang="en-US" sz="3200" dirty="0"/>
              <a:t>The villagers sell their home-grown________.</a:t>
            </a:r>
            <a:br>
              <a:rPr lang="en-US" sz="3200" dirty="0"/>
            </a:br>
            <a:r>
              <a:rPr lang="en-US" sz="3200" b="1" dirty="0">
                <a:solidFill>
                  <a:schemeClr val="accent2"/>
                </a:solidFill>
              </a:rPr>
              <a:t>4.</a:t>
            </a:r>
            <a:r>
              <a:rPr lang="en-US" sz="3200" b="1" dirty="0"/>
              <a:t> </a:t>
            </a:r>
            <a:r>
              <a:rPr lang="en-US" sz="3200" dirty="0"/>
              <a:t>They buy food and other _________ things.</a:t>
            </a:r>
            <a:br>
              <a:rPr lang="en-US" sz="3200" dirty="0"/>
            </a:br>
            <a:r>
              <a:rPr lang="en-US" sz="3200" b="1" dirty="0">
                <a:solidFill>
                  <a:schemeClr val="accent2"/>
                </a:solidFill>
              </a:rPr>
              <a:t>5.</a:t>
            </a:r>
            <a:r>
              <a:rPr lang="en-US" sz="3200" b="1" dirty="0"/>
              <a:t> </a:t>
            </a:r>
            <a:r>
              <a:rPr lang="en-US" sz="3200" dirty="0"/>
              <a:t>At the market, the villagers _____ and talk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92008" y="1128276"/>
            <a:ext cx="1098043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Listen to Phong talking about life in the countryside and complete each sentence with one word.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60639" y="2221588"/>
            <a:ext cx="1789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vacation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05856" y="2962873"/>
            <a:ext cx="2037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traditional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36465" y="3694301"/>
            <a:ext cx="1721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products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13277" y="4439275"/>
            <a:ext cx="1961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necessary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17115" y="5133633"/>
            <a:ext cx="1154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meet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31914" y="119975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402" y="109118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3" name="Track 3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8184" y="14568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89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94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  <p:bldP spid="15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3860" y="1209265"/>
            <a:ext cx="108128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Write complete sentences from the clues below.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27251" y="117046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0986" y="1064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3" name="Google Shape;213;p7"/>
          <p:cNvSpPr txBox="1"/>
          <p:nvPr/>
        </p:nvSpPr>
        <p:spPr>
          <a:xfrm>
            <a:off x="527251" y="1718715"/>
            <a:ext cx="11217074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Many / Vietnamese families / teach / children / respect / elders.﻿</a:t>
            </a:r>
          </a:p>
          <a:p>
            <a:pPr lvl="0"/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Many Vietnamese families often teach their children to respect the elders.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There / many ways / show / respect.</a:t>
            </a: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﻿There are many ways to show respect.</a:t>
            </a:r>
          </a:p>
          <a:p>
            <a:pPr lvl="0">
              <a:spcBef>
                <a:spcPts val="600"/>
              </a:spcBef>
            </a:pPr>
            <a:endParaRPr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You / give up / seat / or oﬀer / carry something heavy / elders.</a:t>
            </a:r>
          </a:p>
          <a:p>
            <a:pPr lvl="0">
              <a:spcBef>
                <a:spcPts val="600"/>
              </a:spcBef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﻿You can give up a seat or offer to carry something heavy for the elders.</a:t>
            </a:r>
            <a:endParaRPr sz="18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788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4645</TotalTime>
  <Words>651</Words>
  <Application>Microsoft Office PowerPoint</Application>
  <PresentationFormat>Widescreen</PresentationFormat>
  <Paragraphs>107</Paragraphs>
  <Slides>13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Adobe Gothic Std B</vt:lpstr>
      <vt:lpstr>Arial</vt:lpstr>
      <vt:lpstr>Calibri</vt:lpstr>
      <vt:lpstr>Calibri (Body)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Nguyen Thi Hien Nguyen Thi Hien</cp:lastModifiedBy>
  <cp:revision>909</cp:revision>
  <dcterms:created xsi:type="dcterms:W3CDTF">2020-12-09T02:04:09Z</dcterms:created>
  <dcterms:modified xsi:type="dcterms:W3CDTF">2024-07-11T10:55:11Z</dcterms:modified>
</cp:coreProperties>
</file>