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352" r:id="rId2"/>
    <p:sldId id="271" r:id="rId3"/>
    <p:sldId id="256" r:id="rId4"/>
    <p:sldId id="302" r:id="rId5"/>
    <p:sldId id="332" r:id="rId6"/>
    <p:sldId id="337" r:id="rId7"/>
    <p:sldId id="276" r:id="rId8"/>
    <p:sldId id="343" r:id="rId9"/>
    <p:sldId id="344" r:id="rId10"/>
    <p:sldId id="331" r:id="rId11"/>
    <p:sldId id="333" r:id="rId12"/>
    <p:sldId id="334" r:id="rId13"/>
    <p:sldId id="338" r:id="rId14"/>
    <p:sldId id="339" r:id="rId15"/>
    <p:sldId id="340" r:id="rId16"/>
    <p:sldId id="298" r:id="rId17"/>
    <p:sldId id="335" r:id="rId18"/>
    <p:sldId id="342" r:id="rId19"/>
    <p:sldId id="325" r:id="rId20"/>
    <p:sldId id="336" r:id="rId21"/>
    <p:sldId id="313" r:id="rId22"/>
    <p:sldId id="314" r:id="rId23"/>
    <p:sldId id="330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7CD"/>
    <a:srgbClr val="F26649"/>
    <a:srgbClr val="7192A9"/>
    <a:srgbClr val="EF4B66"/>
    <a:srgbClr val="FFCCFF"/>
    <a:srgbClr val="D8E5E5"/>
    <a:srgbClr val="FBCDCD"/>
    <a:srgbClr val="F7A5A5"/>
    <a:srgbClr val="F37D91"/>
    <a:srgbClr val="F3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5274" autoAdjust="0"/>
  </p:normalViewPr>
  <p:slideViewPr>
    <p:cSldViewPr snapToGrid="0" showGuides="1">
      <p:cViewPr varScale="1">
        <p:scale>
          <a:sx n="59" d="100"/>
          <a:sy n="59" d="100"/>
        </p:scale>
        <p:origin x="10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60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40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85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77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51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4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1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413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611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681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437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530" y="1538104"/>
            <a:ext cx="6690796" cy="378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428432" y="2410698"/>
            <a:ext cx="5335139" cy="1059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65" dirty="0">
                <a:ln w="38100">
                  <a:noFill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BÀI GIẢNG ĐIỆN TỬ MÔN TIẾNG ANH 8</a:t>
            </a:r>
          </a:p>
          <a:p>
            <a:pPr algn="ctr"/>
            <a:endParaRPr lang="en-US" sz="993" dirty="0">
              <a:ln w="38100">
                <a:noFill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1765" dirty="0">
                <a:ln w="38100">
                  <a:noFill/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UNIT 11: SCIENCE AND TECHNOLOGY</a:t>
            </a:r>
          </a:p>
          <a:p>
            <a:pPr algn="ctr"/>
            <a:r>
              <a:rPr lang="en-US" sz="1765" dirty="0">
                <a:ln w="38100">
                  <a:noFill/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Lesson 2 :  A closer look 1</a:t>
            </a:r>
            <a:endParaRPr lang="en-VN" sz="1765" dirty="0">
              <a:ln w="38100">
                <a:noFill/>
              </a:ln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943949" y="1670193"/>
            <a:ext cx="566784" cy="570908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722392" y="3501826"/>
            <a:ext cx="2316981" cy="567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44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GV: </a:t>
            </a:r>
            <a:r>
              <a:rPr lang="en-US" sz="1544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Nguyễn</a:t>
            </a:r>
            <a:r>
              <a:rPr lang="en-US" sz="1544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544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Thị</a:t>
            </a:r>
            <a:r>
              <a:rPr lang="en-US" sz="1544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544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Hiền</a:t>
            </a:r>
            <a:endParaRPr lang="en-US" sz="1544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US" sz="1544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Tổ</a:t>
            </a:r>
            <a:r>
              <a:rPr lang="en-US" sz="1544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544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Ngoại</a:t>
            </a:r>
            <a:r>
              <a:rPr lang="en-US" sz="1544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544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Ngữ</a:t>
            </a:r>
            <a:r>
              <a:rPr lang="en-US" sz="1544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- </a:t>
            </a:r>
            <a:r>
              <a:rPr lang="en-US" sz="1544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Năng</a:t>
            </a:r>
            <a:r>
              <a:rPr lang="en-US" sz="1544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544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khiếu</a:t>
            </a:r>
            <a:endParaRPr lang="en-VN" sz="1544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669139" y="1878051"/>
            <a:ext cx="2460802" cy="346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4">
                <a:ln w="3810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TRƯỜNG THCS LONG BIÊN</a:t>
            </a:r>
            <a:endParaRPr lang="en-VN" sz="1654" dirty="0">
              <a:ln w="38100">
                <a:noFill/>
              </a:ln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84455" y="925513"/>
            <a:ext cx="906735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face recognition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065" y="4487533"/>
            <a:ext cx="51008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công nghệ nhận diện gương mặt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119750" y="3087343"/>
            <a:ext cx="44789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/feɪsˌrekəɡˈnɪʃn/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195" y="2253411"/>
            <a:ext cx="6085840" cy="4468244"/>
          </a:xfrm>
          <a:prstGeom prst="rect">
            <a:avLst/>
          </a:prstGeom>
        </p:spPr>
      </p:pic>
      <p:pic>
        <p:nvPicPr>
          <p:cNvPr id="4" name="face recogn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251" y="3183277"/>
            <a:ext cx="639128" cy="6391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31126" y="1301440"/>
            <a:ext cx="681831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 dirty="0">
                <a:solidFill>
                  <a:srgbClr val="AD4F0F"/>
                </a:solidFill>
                <a:latin typeface="Calibri" panose="020F0502020204030204"/>
              </a:rPr>
              <a:t>e</a:t>
            </a:r>
            <a:r>
              <a:rPr lang="en-US" sz="8000" b="1" noProof="0" dirty="0" err="1">
                <a:solidFill>
                  <a:srgbClr val="AD4F0F"/>
                </a:solidFill>
                <a:latin typeface="Calibri" panose="020F0502020204030204"/>
              </a:rPr>
              <a:t>xperiment</a:t>
            </a:r>
            <a:r>
              <a:rPr lang="en-US" sz="4000" b="1" noProof="0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40647" y="480874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black"/>
                </a:solidFill>
              </a:rPr>
              <a:t>thí nghiệm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9184" y="3383811"/>
            <a:ext cx="40421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4472C4">
                    <a:lumMod val="50000"/>
                  </a:srgbClr>
                </a:solidFill>
              </a:rPr>
              <a:t>/ɪkˈsperɪmənt/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060" y="1799069"/>
            <a:ext cx="4953000" cy="4953000"/>
          </a:xfrm>
          <a:prstGeom prst="rect">
            <a:avLst/>
          </a:prstGeom>
        </p:spPr>
      </p:pic>
      <p:pic>
        <p:nvPicPr>
          <p:cNvPr id="4" name="experi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538" y="3499600"/>
            <a:ext cx="663221" cy="6632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2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251095" y="809447"/>
            <a:ext cx="793301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>
                <a:solidFill>
                  <a:srgbClr val="AD4F0F"/>
                </a:solidFill>
                <a:latin typeface="Calibri" panose="020F0502020204030204"/>
              </a:rPr>
              <a:t>eye-tracking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6292" y="4596498"/>
            <a:ext cx="41808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black"/>
                </a:solidFill>
              </a:rPr>
              <a:t>theo dõi </a:t>
            </a:r>
            <a:br>
              <a:rPr lang="en-US" sz="4800">
                <a:solidFill>
                  <a:prstClr val="black"/>
                </a:solidFill>
              </a:rPr>
            </a:br>
            <a:r>
              <a:rPr lang="en-US" sz="4800">
                <a:solidFill>
                  <a:prstClr val="black"/>
                </a:solidFill>
              </a:rPr>
              <a:t>(cử động) mắt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9566" y="3104095"/>
            <a:ext cx="33883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>
                <a:solidFill>
                  <a:srgbClr val="4472C4">
                    <a:lumMod val="50000"/>
                  </a:srgbClr>
                </a:solidFill>
              </a:rPr>
              <a:t>/ˈai </a:t>
            </a:r>
            <a:r>
              <a:rPr lang="en-US" sz="480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ˌ</a:t>
            </a:r>
            <a:r>
              <a:rPr lang="en-US" sz="4800" b="1">
                <a:solidFill>
                  <a:srgbClr val="4472C4">
                    <a:lumMod val="50000"/>
                  </a:srgbClr>
                </a:solidFill>
              </a:rPr>
              <a:t>trækɪŋ/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885" y="2173988"/>
            <a:ext cx="6427210" cy="4603272"/>
          </a:xfrm>
          <a:prstGeom prst="rect">
            <a:avLst/>
          </a:prstGeom>
        </p:spPr>
      </p:pic>
      <p:pic>
        <p:nvPicPr>
          <p:cNvPr id="5" name="eye tra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813" y="3169549"/>
            <a:ext cx="700088" cy="7000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96768" y="1289918"/>
            <a:ext cx="972262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>
                <a:solidFill>
                  <a:srgbClr val="AD4F0F"/>
                </a:solidFill>
                <a:latin typeface="Calibri" panose="020F0502020204030204"/>
              </a:rPr>
              <a:t>fingerprint scanner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9200" y="4700989"/>
            <a:ext cx="4676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black"/>
                </a:solidFill>
              </a:rPr>
              <a:t>máy </a:t>
            </a:r>
            <a:r>
              <a:rPr lang="en-US" sz="4800" dirty="0" err="1">
                <a:solidFill>
                  <a:prstClr val="black"/>
                </a:solidFill>
              </a:rPr>
              <a:t>quét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vân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tay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067" y="3171392"/>
            <a:ext cx="55158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4800" b="1" dirty="0" err="1">
                <a:solidFill>
                  <a:srgbClr val="4472C4">
                    <a:lumMod val="50000"/>
                  </a:srgbClr>
                </a:solidFill>
              </a:rPr>
              <a:t>fɪŋɡəprɪnt</a:t>
            </a:r>
            <a:r>
              <a:rPr lang="en-US" sz="48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4800" b="1">
                <a:solidFill>
                  <a:srgbClr val="4472C4">
                    <a:lumMod val="50000"/>
                  </a:srgbClr>
                </a:solidFill>
              </a:rPr>
              <a:t>ˈskænə/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820" y="2929974"/>
            <a:ext cx="6072051" cy="3542030"/>
          </a:xfrm>
          <a:prstGeom prst="rect">
            <a:avLst/>
          </a:prstGeom>
        </p:spPr>
      </p:pic>
      <p:pic>
        <p:nvPicPr>
          <p:cNvPr id="5" name="fingerprint scan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7602" y="5771916"/>
            <a:ext cx="700088" cy="7000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2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ommunication Vectors &amp; Illustrations for Free Download | Freepik">
            <a:extLst>
              <a:ext uri="{FF2B5EF4-FFF2-40B4-BE49-F238E27FC236}">
                <a16:creationId xmlns:a16="http://schemas.microsoft.com/office/drawing/2014/main" id="{D2056001-882B-EA98-F3BF-3FE71DEE7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7594" r="10311" b="7084"/>
          <a:stretch/>
        </p:blipFill>
        <p:spPr bwMode="auto">
          <a:xfrm>
            <a:off x="6943362" y="2952205"/>
            <a:ext cx="5164183" cy="37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3604" y="1238236"/>
            <a:ext cx="1086207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 dirty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d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igital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 communication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0244" y="4594308"/>
            <a:ext cx="5713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black"/>
                </a:solidFill>
              </a:rPr>
              <a:t>giao </a:t>
            </a:r>
            <a:r>
              <a:rPr lang="en-US" sz="4800" dirty="0" err="1">
                <a:solidFill>
                  <a:prstClr val="black"/>
                </a:solidFill>
              </a:rPr>
              <a:t>tiếp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kỹ</a:t>
            </a:r>
            <a:r>
              <a:rPr lang="en-US" sz="4800" noProof="0" dirty="0">
                <a:solidFill>
                  <a:prstClr val="black"/>
                </a:solidFill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</a:rPr>
              <a:t>thuật</a:t>
            </a:r>
            <a:r>
              <a:rPr lang="en-US" sz="4800" noProof="0" dirty="0">
                <a:solidFill>
                  <a:prstClr val="black"/>
                </a:solidFill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</a:rPr>
              <a:t>số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4781" y="3162639"/>
            <a:ext cx="66615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4800" b="1" err="1">
                <a:solidFill>
                  <a:srgbClr val="4472C4">
                    <a:lumMod val="50000"/>
                  </a:srgbClr>
                </a:solidFill>
              </a:rPr>
              <a:t>dɪdʒɪtl</a:t>
            </a:r>
            <a:r>
              <a:rPr lang="en-US" sz="4800" b="1">
                <a:solidFill>
                  <a:srgbClr val="4472C4">
                    <a:lumMod val="50000"/>
                  </a:srgbClr>
                </a:solidFill>
              </a:rPr>
              <a:t> kə</a:t>
            </a:r>
            <a:r>
              <a:rPr lang="en-US" sz="4800" b="1" dirty="0" err="1">
                <a:solidFill>
                  <a:srgbClr val="4472C4">
                    <a:lumMod val="50000"/>
                  </a:srgbClr>
                </a:solidFill>
              </a:rPr>
              <a:t>ˌmjuːnɪˈkeɪʃn</a:t>
            </a:r>
            <a:r>
              <a:rPr lang="en-US" sz="4800" b="1" dirty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5" name="digital communic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6848" y="5803894"/>
            <a:ext cx="620228" cy="6202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2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0611" y="-591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949317"/>
              </p:ext>
            </p:extLst>
          </p:nvPr>
        </p:nvGraphicFramePr>
        <p:xfrm>
          <a:off x="1168423" y="1182137"/>
          <a:ext cx="10570732" cy="546730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90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7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2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2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face recognition (n)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/feɪsˌrekəɡˈnɪʃn/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800">
                          <a:latin typeface="+mn-lt"/>
                        </a:rPr>
                        <a:t>công</a:t>
                      </a:r>
                      <a:r>
                        <a:rPr lang="en-US" sz="2800" baseline="0">
                          <a:latin typeface="+mn-lt"/>
                        </a:rPr>
                        <a:t> nghệ nhận diện</a:t>
                      </a:r>
                      <a:r>
                        <a:rPr lang="en-US" sz="2800">
                          <a:latin typeface="+mn-lt"/>
                        </a:rPr>
                        <a:t> gương mặt</a:t>
                      </a:r>
                      <a:endParaRPr lang="en-US" sz="2800" dirty="0"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experiment (n)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/ɪkˈsperɪmənt/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thí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nghiệm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eye tracking (n) 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ˌ</a:t>
                      </a: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trækɪŋ/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prstClr val="black"/>
                          </a:solidFill>
                          <a:latin typeface="+mn-lt"/>
                        </a:rPr>
                        <a:t>công</a:t>
                      </a:r>
                      <a:r>
                        <a:rPr lang="en-US" sz="2800" b="0" baseline="0">
                          <a:solidFill>
                            <a:prstClr val="black"/>
                          </a:solidFill>
                          <a:latin typeface="+mn-lt"/>
                        </a:rPr>
                        <a:t> nghệ</a:t>
                      </a:r>
                      <a:r>
                        <a:rPr lang="en-US" sz="2800" b="0">
                          <a:solidFill>
                            <a:prstClr val="black"/>
                          </a:solidFill>
                          <a:latin typeface="+mn-lt"/>
                        </a:rPr>
                        <a:t> dõi (cử động) mắt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49066258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fingerprint scanner(n)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/ˈfɪŋɡəprɪnt ˈskænə/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prstClr val="black"/>
                          </a:solidFill>
                          <a:latin typeface="+mn-lt"/>
                        </a:rPr>
                        <a:t>máy quét vân tay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753680006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digital communication (n) 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/ˈdɪdʒɪtl kəˌmjuːnɪˈkeɪʃn/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prstClr val="black"/>
                          </a:solidFill>
                          <a:latin typeface="+mn-lt"/>
                        </a:rPr>
                        <a:t>giao tiếp kỹ</a:t>
                      </a:r>
                      <a:r>
                        <a:rPr lang="en-US" sz="2800" b="0" noProof="0">
                          <a:solidFill>
                            <a:prstClr val="black"/>
                          </a:solidFill>
                          <a:latin typeface="+mn-lt"/>
                        </a:rPr>
                        <a:t> thuật số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845647469"/>
                  </a:ext>
                </a:extLst>
              </a:tr>
            </a:tbl>
          </a:graphicData>
        </a:graphic>
      </p:graphicFrame>
      <p:pic>
        <p:nvPicPr>
          <p:cNvPr id="2" name="face recogn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82" y="2086268"/>
            <a:ext cx="487363" cy="487363"/>
          </a:xfrm>
          <a:prstGeom prst="rect">
            <a:avLst/>
          </a:prstGeom>
        </p:spPr>
      </p:pic>
      <p:pic>
        <p:nvPicPr>
          <p:cNvPr id="3" name="experimen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82" y="2927179"/>
            <a:ext cx="487363" cy="487363"/>
          </a:xfrm>
          <a:prstGeom prst="rect">
            <a:avLst/>
          </a:prstGeom>
        </p:spPr>
      </p:pic>
      <p:pic>
        <p:nvPicPr>
          <p:cNvPr id="4" name="eye track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81" y="3768090"/>
            <a:ext cx="487363" cy="487363"/>
          </a:xfrm>
          <a:prstGeom prst="rect">
            <a:avLst/>
          </a:prstGeom>
        </p:spPr>
      </p:pic>
      <p:pic>
        <p:nvPicPr>
          <p:cNvPr id="5" name="fingerprint scann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80" y="4786223"/>
            <a:ext cx="487363" cy="487363"/>
          </a:xfrm>
          <a:prstGeom prst="rect">
            <a:avLst/>
          </a:prstGeom>
        </p:spPr>
      </p:pic>
      <p:pic>
        <p:nvPicPr>
          <p:cNvPr id="7" name="digital communicati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79" y="5789773"/>
            <a:ext cx="487363" cy="4873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26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74062" y="117516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7792" y="1191458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option that best completes each phrase.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6848" y="10725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Oval 1"/>
          <p:cNvSpPr/>
          <p:nvPr/>
        </p:nvSpPr>
        <p:spPr>
          <a:xfrm>
            <a:off x="1341120" y="2245360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invent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41120" y="3373120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discover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41120" y="4450080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create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341120" y="5537200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develop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504" y="2330689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1.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99504" y="345187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2.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55942" y="452883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3.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69792" y="560579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4.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6056811" y="1977413"/>
            <a:ext cx="3545840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A. a device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056811" y="2471028"/>
            <a:ext cx="3545840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B. a new area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56811" y="3105173"/>
            <a:ext cx="3545840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A. a device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056811" y="3598788"/>
            <a:ext cx="3545840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B. a new area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056811" y="4282022"/>
            <a:ext cx="3545840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A. a device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056811" y="4775637"/>
            <a:ext cx="3545840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B. a new area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056811" y="5397545"/>
            <a:ext cx="3545840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A. a device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056811" y="5891160"/>
            <a:ext cx="3545840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B. a new area</a:t>
            </a:r>
          </a:p>
        </p:txBody>
      </p:sp>
      <p:cxnSp>
        <p:nvCxnSpPr>
          <p:cNvPr id="7" name="Straight Arrow Connector 6"/>
          <p:cNvCxnSpPr>
            <a:stCxn id="2" idx="6"/>
            <a:endCxn id="5" idx="1"/>
          </p:cNvCxnSpPr>
          <p:nvPr/>
        </p:nvCxnSpPr>
        <p:spPr>
          <a:xfrm flipV="1">
            <a:off x="3683726" y="2224221"/>
            <a:ext cx="2373085" cy="361499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8" idx="6"/>
            <a:endCxn id="34" idx="1"/>
          </p:cNvCxnSpPr>
          <p:nvPr/>
        </p:nvCxnSpPr>
        <p:spPr>
          <a:xfrm flipV="1">
            <a:off x="3683726" y="3351981"/>
            <a:ext cx="2373085" cy="361499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9" idx="6"/>
            <a:endCxn id="37" idx="1"/>
          </p:cNvCxnSpPr>
          <p:nvPr/>
        </p:nvCxnSpPr>
        <p:spPr>
          <a:xfrm>
            <a:off x="3683726" y="4790440"/>
            <a:ext cx="2373085" cy="232005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6" idx="6"/>
            <a:endCxn id="41" idx="1"/>
          </p:cNvCxnSpPr>
          <p:nvPr/>
        </p:nvCxnSpPr>
        <p:spPr>
          <a:xfrm>
            <a:off x="3683726" y="5877560"/>
            <a:ext cx="2373085" cy="260408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05482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28983" y="1658325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9721" y="1778393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invented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37781" y="1796866"/>
            <a:ext cx="134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created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11509" y="1769925"/>
            <a:ext cx="2508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experiments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12507" y="175145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discovered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36792" y="1751451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fingerprint scanner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91846" y="2543287"/>
            <a:ext cx="11655058" cy="408393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>
                <a:solidFill>
                  <a:schemeClr val="accent2"/>
                </a:solidFill>
              </a:rPr>
              <a:t>1. </a:t>
            </a:r>
            <a:r>
              <a:rPr lang="en-US" sz="3200"/>
              <a:t>Marie </a:t>
            </a:r>
            <a:r>
              <a:rPr lang="en-US" sz="3200" dirty="0"/>
              <a:t>Curie and </a:t>
            </a:r>
            <a:r>
              <a:rPr lang="en-US" sz="3200"/>
              <a:t>Pierre Curie __________ radium and polonium.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>
                <a:solidFill>
                  <a:schemeClr val="accent2"/>
                </a:solidFill>
              </a:rPr>
              <a:t>2. </a:t>
            </a:r>
            <a:r>
              <a:rPr lang="en-US" sz="3200"/>
              <a:t>Thomas Edison _________ the light bulb in 1880.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>
                <a:solidFill>
                  <a:schemeClr val="accent2"/>
                </a:solidFill>
              </a:rPr>
              <a:t>3. </a:t>
            </a:r>
            <a:r>
              <a:rPr lang="en-US" sz="3200"/>
              <a:t>Sarah </a:t>
            </a:r>
            <a:r>
              <a:rPr lang="en-US" sz="3200" dirty="0"/>
              <a:t>Gilbert is the creator of a vaccine. </a:t>
            </a:r>
            <a:r>
              <a:rPr lang="en-US" sz="3200"/>
              <a:t>She ______ </a:t>
            </a:r>
            <a:r>
              <a:rPr lang="en-US" sz="3200" dirty="0"/>
              <a:t>it in 2020.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>
                <a:solidFill>
                  <a:schemeClr val="accent2"/>
                </a:solidFill>
              </a:rPr>
              <a:t>4. </a:t>
            </a:r>
            <a:r>
              <a:rPr lang="en-US" sz="3200"/>
              <a:t>Scientists </a:t>
            </a:r>
            <a:r>
              <a:rPr lang="en-US" sz="3200" dirty="0"/>
              <a:t>have carried </a:t>
            </a:r>
            <a:r>
              <a:rPr lang="en-US" sz="3200"/>
              <a:t>out many __________ to </a:t>
            </a:r>
            <a:r>
              <a:rPr lang="en-US" sz="3200" dirty="0"/>
              <a:t>find a cure for cancer.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>
                <a:solidFill>
                  <a:schemeClr val="accent2"/>
                </a:solidFill>
              </a:rPr>
              <a:t>5. </a:t>
            </a:r>
            <a:r>
              <a:rPr lang="en-US" sz="3200"/>
              <a:t>Scan </a:t>
            </a:r>
            <a:r>
              <a:rPr lang="en-US" sz="3200" dirty="0"/>
              <a:t>your finger on </a:t>
            </a:r>
            <a:r>
              <a:rPr lang="en-US" sz="3200"/>
              <a:t>this _______________ to </a:t>
            </a:r>
            <a:r>
              <a:rPr lang="en-US" sz="3200" dirty="0"/>
              <a:t>check attendance, please</a:t>
            </a:r>
            <a:r>
              <a:rPr lang="en-US" sz="3200"/>
              <a:t>. 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11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06445 0.12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0.20898 0.212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5.55112E-17 L 0.44857 0.298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22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15885 0.390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30782 0.550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1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28" t="1076" r="3453" b="2490"/>
          <a:stretch/>
        </p:blipFill>
        <p:spPr>
          <a:xfrm>
            <a:off x="2412274" y="1085214"/>
            <a:ext cx="6540137" cy="57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4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to the bold syllables.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4066" y="2324748"/>
            <a:ext cx="8490359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45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200" b="1" dirty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1.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I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don’t have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a</a:t>
            </a:r>
            <a:r>
              <a:rPr lang="en-US" sz="3200" spc="-5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com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pu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ter.</a:t>
            </a:r>
          </a:p>
          <a:p>
            <a:pPr lvl="0">
              <a:lnSpc>
                <a:spcPct val="150000"/>
              </a:lnSpc>
              <a:spcBef>
                <a:spcPts val="230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200" b="1" dirty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2.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Do</a:t>
            </a:r>
            <a:r>
              <a:rPr lang="en-US" sz="3200" spc="-8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call</a:t>
            </a:r>
            <a:r>
              <a:rPr lang="en-US" sz="3200" b="1" spc="-1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her</a:t>
            </a:r>
            <a:r>
              <a:rPr lang="en-US" sz="3200" spc="-8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every</a:t>
            </a:r>
            <a:r>
              <a:rPr lang="en-US" sz="3200" spc="-8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day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?</a:t>
            </a:r>
            <a:r>
              <a:rPr lang="en-US" sz="3200" spc="-5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–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No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,</a:t>
            </a:r>
            <a:r>
              <a:rPr lang="en-US" sz="3200" spc="-7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I</a:t>
            </a:r>
            <a:r>
              <a:rPr lang="en-US" sz="3200" spc="-10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don’t</a:t>
            </a:r>
            <a:r>
              <a:rPr lang="en-US" sz="3200" b="1" dirty="0">
                <a:ea typeface="Times New Roman" panose="02020603050405020304" pitchFamily="18" charset="0"/>
                <a:cs typeface="DejaVu Serif"/>
              </a:rPr>
              <a:t>.</a:t>
            </a:r>
            <a:endParaRPr lang="en-US" sz="3200" dirty="0">
              <a:ea typeface="Times New Roman" panose="02020603050405020304" pitchFamily="18" charset="0"/>
              <a:cs typeface="DejaVu Serif"/>
            </a:endParaRPr>
          </a:p>
          <a:p>
            <a:pPr lvl="0">
              <a:lnSpc>
                <a:spcPct val="150000"/>
              </a:lnSpc>
              <a:spcBef>
                <a:spcPts val="210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200" b="1" dirty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3.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They</a:t>
            </a:r>
            <a:r>
              <a:rPr lang="en-US" sz="3200" spc="-8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are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not</a:t>
            </a:r>
            <a:r>
              <a:rPr lang="en-US" sz="3200" b="1" spc="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fa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mil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iar</a:t>
            </a:r>
            <a:r>
              <a:rPr lang="en-US" sz="3200" spc="-7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with</a:t>
            </a:r>
            <a:r>
              <a:rPr lang="en-US" sz="3200" spc="-7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that</a:t>
            </a:r>
            <a:r>
              <a:rPr lang="en-US" sz="3200" spc="-6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new</a:t>
            </a:r>
            <a:r>
              <a:rPr lang="en-US" sz="3200" b="1" spc="-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com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pu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ter.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200" b="1" dirty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4</a:t>
            </a:r>
            <a:r>
              <a:rPr lang="en-US" sz="3200" b="1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. </a:t>
            </a:r>
            <a:r>
              <a:rPr lang="en-US" sz="3200">
                <a:ea typeface="Times New Roman" panose="02020603050405020304" pitchFamily="18" charset="0"/>
                <a:cs typeface="DejaVu Serif"/>
              </a:rPr>
              <a:t>Did</a:t>
            </a:r>
            <a:r>
              <a:rPr lang="en-US" sz="3200" spc="-10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3200" spc="-8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lend</a:t>
            </a:r>
            <a:r>
              <a:rPr lang="en-US" sz="3200" b="1" spc="-1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her</a:t>
            </a:r>
            <a:r>
              <a:rPr lang="en-US" sz="3200" spc="-8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your</a:t>
            </a:r>
            <a:r>
              <a:rPr lang="en-US" sz="3200" spc="-7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lap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top?</a:t>
            </a:r>
            <a:r>
              <a:rPr lang="en-US" sz="3200" spc="-6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–</a:t>
            </a:r>
            <a:r>
              <a:rPr lang="en-US" sz="3200" spc="-9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Yes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,</a:t>
            </a:r>
            <a:r>
              <a:rPr lang="en-US" sz="3200" spc="-9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I</a:t>
            </a:r>
            <a:r>
              <a:rPr lang="en-US" sz="3200" spc="-8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did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586740" algn="l"/>
              </a:tabLst>
            </a:pPr>
            <a:r>
              <a:rPr lang="en-US" sz="3200" b="1" dirty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5.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Who</a:t>
            </a:r>
            <a:r>
              <a:rPr lang="en-US" sz="3200" b="1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do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work</a:t>
            </a:r>
            <a:r>
              <a:rPr lang="en-US" sz="3200" b="1" spc="-1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with</a:t>
            </a:r>
            <a:r>
              <a:rPr lang="en-US" sz="3200" spc="-9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on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Sun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days?</a:t>
            </a:r>
            <a:endParaRPr lang="en-US" sz="3200" dirty="0">
              <a:effectLst/>
              <a:ea typeface="Times New Roman" panose="02020603050405020304" pitchFamily="18" charset="0"/>
              <a:cs typeface="DejaVu Serif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rack 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055" y="1715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8" y="1141338"/>
            <a:ext cx="983250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How many stressed words are there in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sentence?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7" y="120846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2" y="11058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5" name="Rectangle 4"/>
          <p:cNvSpPr/>
          <p:nvPr/>
        </p:nvSpPr>
        <p:spPr>
          <a:xfrm>
            <a:off x="763453" y="1972335"/>
            <a:ext cx="8415382" cy="462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3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1. He is an</a:t>
            </a:r>
            <a:r>
              <a:rPr lang="en-US" sz="3200" spc="-2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inventor.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2. We</a:t>
            </a:r>
            <a:r>
              <a:rPr lang="en-US" sz="3200" spc="-8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3200" spc="-1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3200" spc="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3200" spc="-9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robot</a:t>
            </a:r>
            <a:r>
              <a:rPr lang="en-US" sz="3200" spc="-8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teacher</a:t>
            </a:r>
            <a:r>
              <a:rPr lang="en-US" sz="3200" spc="-9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3200" spc="-8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year.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3. She likes learning</a:t>
            </a:r>
            <a:r>
              <a:rPr lang="en-US" sz="3200" spc="-15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online.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4. Was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checking</a:t>
            </a:r>
            <a:r>
              <a:rPr lang="en-US" sz="3200" spc="-11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attendance</a:t>
            </a:r>
            <a:r>
              <a:rPr lang="en-US" sz="3200" spc="-1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3200" spc="-2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came</a:t>
            </a:r>
            <a:r>
              <a:rPr lang="en-US" sz="3200"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3200" spc="175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sz="3200" spc="175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200">
                <a:ea typeface="Times New Roman" panose="02020603050405020304" pitchFamily="18" charset="0"/>
                <a:cs typeface="Arial" panose="020B0604020202020204" pitchFamily="34" charset="0"/>
              </a:rPr>
              <a:t>- No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3200" spc="-8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wasn’t.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8010" algn="l"/>
              </a:tabLst>
            </a:pP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5. What did he</a:t>
            </a:r>
            <a:r>
              <a:rPr lang="en-US" sz="3200" spc="-15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invent?</a:t>
            </a:r>
            <a:endParaRPr lang="en-US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rack 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3823" y="1459771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62485" y="1972335"/>
            <a:ext cx="8415382" cy="462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3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1. He is an</a:t>
            </a:r>
            <a:r>
              <a:rPr lang="en-US" sz="3200" spc="-2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ven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tor.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2. We</a:t>
            </a:r>
            <a:r>
              <a:rPr lang="en-US" sz="3200" spc="-8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3200" spc="-1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3200" spc="5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3200" spc="-9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ro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bot</a:t>
            </a:r>
            <a:r>
              <a:rPr lang="en-US" sz="3200" spc="-8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tea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cher</a:t>
            </a:r>
            <a:r>
              <a:rPr lang="en-US" sz="3200" spc="-9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3200" spc="-8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year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3. She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likes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lear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ning</a:t>
            </a:r>
            <a:r>
              <a:rPr lang="en-US" sz="3200" spc="-15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line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4. Was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check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ing</a:t>
            </a:r>
            <a:r>
              <a:rPr lang="en-US" sz="3200" spc="-11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at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ten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dance</a:t>
            </a:r>
            <a:r>
              <a:rPr lang="en-US" sz="3200" spc="-1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3200" spc="-2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came</a:t>
            </a:r>
            <a:r>
              <a:rPr lang="en-US" sz="3200"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3200" spc="175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sz="3200" spc="175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200"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No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3200" spc="-8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wasn’t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8010" algn="l"/>
              </a:tabLst>
            </a:pP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What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 did he</a:t>
            </a:r>
            <a:r>
              <a:rPr lang="en-US" sz="3200" spc="-15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vent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8312" y="2183320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1 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39232" y="2965619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6 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52489" y="3689182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3 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3423" y="5195044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6 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70176" y="5929249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2 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0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808" y="1175924"/>
            <a:ext cx="493661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</a:t>
            </a:r>
            <a:r>
              <a:rPr lang="en-US" sz="2800" b="1" dirty="0">
                <a:solidFill>
                  <a:srgbClr val="EF4B66"/>
                </a:solidFill>
              </a:rPr>
              <a:t>BROKEN TELEPHONE</a:t>
            </a:r>
            <a:endParaRPr lang="en-US" sz="2800" b="1" dirty="0">
              <a:solidFill>
                <a:srgbClr val="EF4B66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5416" y="114154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201" y="10389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39" y="2680223"/>
            <a:ext cx="5902063" cy="2726273"/>
          </a:xfrm>
          <a:prstGeom prst="rect">
            <a:avLst/>
          </a:prstGeom>
        </p:spPr>
      </p:pic>
      <p:pic>
        <p:nvPicPr>
          <p:cNvPr id="1026" name="Picture 2" descr="100+ Funny Telephone Game Phrases [With Rules]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/>
          <a:stretch/>
        </p:blipFill>
        <p:spPr bwMode="auto">
          <a:xfrm>
            <a:off x="6515100" y="2199212"/>
            <a:ext cx="5592445" cy="368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277234"/>
            <a:ext cx="32169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38478" y="2224260"/>
            <a:ext cx="111334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words and phrases related to new technologies.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new verb phrases that are used to talk about inventions, discoveries, creation, and development.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sentences stress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603" y="1188331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8923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7078" y="117634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384708"/>
            <a:ext cx="8914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Learn by heart words </a:t>
            </a:r>
            <a:r>
              <a:rPr lang="en-US" sz="3600"/>
              <a:t>and phrases learned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Do exercise in the workbook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16" y="3497454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578804" y="1695806"/>
            <a:ext cx="505983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55" y="1380024"/>
            <a:ext cx="1450088" cy="12397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902616" y="1716238"/>
            <a:ext cx="4851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 </a:t>
            </a:r>
            <a:r>
              <a:rPr lang="en-US" sz="3200" b="1" dirty="0">
                <a:solidFill>
                  <a:schemeClr val="bg1"/>
                </a:solidFill>
              </a:rPr>
              <a:t>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7578" y="100351"/>
            <a:ext cx="823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50251" y="88279"/>
            <a:ext cx="781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SCIENCE AND TECHNOLOGY</a:t>
            </a:r>
          </a:p>
        </p:txBody>
      </p:sp>
      <p:pic>
        <p:nvPicPr>
          <p:cNvPr id="18" name="Picture 2" descr="Communication Vectors &amp; Illustrations for Free Download | Freepik">
            <a:extLst>
              <a:ext uri="{FF2B5EF4-FFF2-40B4-BE49-F238E27FC236}">
                <a16:creationId xmlns:a16="http://schemas.microsoft.com/office/drawing/2014/main" id="{D2056001-882B-EA98-F3BF-3FE71DEE7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/>
          <a:stretch/>
        </p:blipFill>
        <p:spPr bwMode="auto">
          <a:xfrm>
            <a:off x="2478655" y="2508069"/>
            <a:ext cx="6570028" cy="40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67664" y="2522535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8640" y="4313648"/>
            <a:ext cx="1956435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380546" cy="111338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26858" y="2831338"/>
            <a:ext cx="1440806" cy="1482309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614372"/>
            <a:ext cx="1355663" cy="898919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363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42781" y="5513291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848150" y="1216756"/>
            <a:ext cx="5740800" cy="538742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Game: Labelling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49703" y="2002596"/>
            <a:ext cx="5755112" cy="1770303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a word or phrase from the box under each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</a:rPr>
              <a:t>Vocabulary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Choose the option that best completes each phrase.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and phrases from the box.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845258" y="4019997"/>
            <a:ext cx="5743692" cy="1188751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Listen and repeat the sentences. Pay attention to the bold syllables.</a:t>
            </a:r>
            <a:endParaRPr lang="en-US" dirty="0">
              <a:solidFill>
                <a:schemeClr val="tx1"/>
              </a:solidFill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Listen and repeat the sentences. How many stressed words are there in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sentence?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45258" y="5513291"/>
            <a:ext cx="5740800" cy="555805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067" y="1673543"/>
            <a:ext cx="1003288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RULE: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200" dirty="0"/>
              <a:t>Work in 2 teams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200" dirty="0"/>
              <a:t>Receive the pictures of things and strips of paper with the phrases.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200" dirty="0"/>
              <a:t>Stick the phrases to the right pictures.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200" dirty="0"/>
              <a:t>The team with the most correct answers wins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GAME: LABELLING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44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GAME: LABELLING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97" y="1085213"/>
            <a:ext cx="2893566" cy="192857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83976" y="1698171"/>
            <a:ext cx="625151" cy="3638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3" y="1117289"/>
            <a:ext cx="3332584" cy="1899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847" y="1132967"/>
            <a:ext cx="2976466" cy="1880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97" y="3719888"/>
            <a:ext cx="2893566" cy="2340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113" y="3719888"/>
            <a:ext cx="3332584" cy="2340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164" y="3809112"/>
            <a:ext cx="3848876" cy="225170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7005" y="3044532"/>
            <a:ext cx="30490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Computer screen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93800" y="3016786"/>
            <a:ext cx="28390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Breakout rooms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795620" y="3013786"/>
            <a:ext cx="25490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Robot teacher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8609" y="6060816"/>
            <a:ext cx="21611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Online class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01909" y="6060816"/>
            <a:ext cx="31107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3D contact lenses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249271" y="6030071"/>
            <a:ext cx="20954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32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onnection</a:t>
            </a:r>
          </a:p>
        </p:txBody>
      </p:sp>
    </p:spTree>
    <p:extLst>
      <p:ext uri="{BB962C8B-B14F-4D97-AF65-F5344CB8AC3E}">
        <p14:creationId xmlns:p14="http://schemas.microsoft.com/office/powerpoint/2010/main" val="237089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4751"/>
            <a:ext cx="66794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words and phrases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0716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045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9852" y="5588916"/>
            <a:ext cx="4493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accent2"/>
                </a:solidFill>
              </a:rPr>
              <a:t>1. </a:t>
            </a:r>
            <a:r>
              <a:rPr lang="en-GB" sz="3200"/>
              <a:t>___________________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76308" y="5580011"/>
            <a:ext cx="3672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accent2"/>
                </a:solidFill>
              </a:rPr>
              <a:t>2. </a:t>
            </a:r>
            <a:r>
              <a:rPr lang="en-GB" sz="3200"/>
              <a:t>_______________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95202" y="5604844"/>
            <a:ext cx="3984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digital communication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21947" y="5580010"/>
            <a:ext cx="2919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face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46" y="1665952"/>
            <a:ext cx="5604409" cy="1496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54319"/>
          <a:stretch/>
        </p:blipFill>
        <p:spPr>
          <a:xfrm>
            <a:off x="1024301" y="3275353"/>
            <a:ext cx="3418737" cy="235929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47965"/>
          <a:stretch/>
        </p:blipFill>
        <p:spPr>
          <a:xfrm>
            <a:off x="7208347" y="3275353"/>
            <a:ext cx="3804044" cy="23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4751"/>
            <a:ext cx="66794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words and phrases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0716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045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23624" y="5569315"/>
            <a:ext cx="2852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accent2"/>
                </a:solidFill>
              </a:rPr>
              <a:t>3. </a:t>
            </a:r>
            <a:r>
              <a:rPr lang="en-GB" sz="3200"/>
              <a:t>___________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51073" y="5569316"/>
            <a:ext cx="2852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accent2"/>
                </a:solidFill>
              </a:rPr>
              <a:t>4. </a:t>
            </a:r>
            <a:r>
              <a:rPr lang="en-GB" sz="3200"/>
              <a:t>___________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78974" y="5585243"/>
            <a:ext cx="2273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eye-tracking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96712" y="5569315"/>
            <a:ext cx="2146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experiment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46" y="1665952"/>
            <a:ext cx="5604409" cy="14963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54515"/>
          <a:stretch/>
        </p:blipFill>
        <p:spPr>
          <a:xfrm>
            <a:off x="1141888" y="3282207"/>
            <a:ext cx="3306089" cy="23226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48061"/>
          <a:stretch/>
        </p:blipFill>
        <p:spPr>
          <a:xfrm>
            <a:off x="7225125" y="3282207"/>
            <a:ext cx="3775165" cy="232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3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4751"/>
            <a:ext cx="66794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words and phrases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0716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045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2354" y="5569316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accent2"/>
                </a:solidFill>
              </a:rPr>
              <a:t>5. </a:t>
            </a:r>
            <a:r>
              <a:rPr lang="en-GB" sz="3200"/>
              <a:t>________________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25125" y="5565144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accent2"/>
                </a:solidFill>
              </a:rPr>
              <a:t>6. </a:t>
            </a:r>
            <a:r>
              <a:rPr lang="en-GB" sz="3200"/>
              <a:t>________________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88523" y="5569315"/>
            <a:ext cx="3421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fingerprint scanner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40189" y="5587426"/>
            <a:ext cx="3411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video conferencing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46" y="1665952"/>
            <a:ext cx="5604409" cy="14963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4704"/>
          <a:stretch/>
        </p:blipFill>
        <p:spPr>
          <a:xfrm>
            <a:off x="1180149" y="3323347"/>
            <a:ext cx="3439614" cy="22937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49138"/>
          <a:stretch/>
        </p:blipFill>
        <p:spPr>
          <a:xfrm>
            <a:off x="7225125" y="3323347"/>
            <a:ext cx="3862251" cy="229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9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5028</TotalTime>
  <Words>894</Words>
  <Application>Microsoft Office PowerPoint</Application>
  <PresentationFormat>Widescreen</PresentationFormat>
  <Paragraphs>195</Paragraphs>
  <Slides>24</Slides>
  <Notes>18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 Thi Hien Nguyen Thi Hien</cp:lastModifiedBy>
  <cp:revision>260</cp:revision>
  <dcterms:created xsi:type="dcterms:W3CDTF">2020-12-09T02:04:09Z</dcterms:created>
  <dcterms:modified xsi:type="dcterms:W3CDTF">2024-07-11T10:33:34Z</dcterms:modified>
</cp:coreProperties>
</file>