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6" r:id="rId2"/>
    <p:sldId id="257" r:id="rId3"/>
    <p:sldId id="270" r:id="rId4"/>
    <p:sldId id="290" r:id="rId5"/>
    <p:sldId id="283" r:id="rId6"/>
    <p:sldId id="267" r:id="rId7"/>
    <p:sldId id="268" r:id="rId8"/>
    <p:sldId id="269" r:id="rId9"/>
    <p:sldId id="258" r:id="rId10"/>
    <p:sldId id="259" r:id="rId11"/>
    <p:sldId id="288" r:id="rId12"/>
    <p:sldId id="271" r:id="rId13"/>
    <p:sldId id="272" r:id="rId14"/>
    <p:sldId id="273" r:id="rId15"/>
    <p:sldId id="275" r:id="rId16"/>
    <p:sldId id="280" r:id="rId17"/>
    <p:sldId id="281" r:id="rId18"/>
    <p:sldId id="276" r:id="rId19"/>
    <p:sldId id="282" r:id="rId20"/>
    <p:sldId id="291" r:id="rId21"/>
    <p:sldId id="289" r:id="rId22"/>
    <p:sldId id="279" r:id="rId23"/>
    <p:sldId id="260" r:id="rId24"/>
    <p:sldId id="284" r:id="rId25"/>
    <p:sldId id="285" r:id="rId26"/>
    <p:sldId id="286" r:id="rId27"/>
    <p:sldId id="262" r:id="rId28"/>
    <p:sldId id="274"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13/05/2024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extLst>
      <p:ext uri="{BB962C8B-B14F-4D97-AF65-F5344CB8AC3E}">
        <p14:creationId xmlns:p14="http://schemas.microsoft.com/office/powerpoint/2010/main" val="177672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14</a:t>
            </a:fld>
            <a:endParaRPr lang="en-US"/>
          </a:p>
        </p:txBody>
      </p:sp>
    </p:spTree>
    <p:extLst>
      <p:ext uri="{BB962C8B-B14F-4D97-AF65-F5344CB8AC3E}">
        <p14:creationId xmlns:p14="http://schemas.microsoft.com/office/powerpoint/2010/main" val="234177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13/05/2024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13/05/2024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372600" cy="1569660"/>
          </a:xfrm>
          <a:prstGeom prst="rect">
            <a:avLst/>
          </a:prstGeom>
        </p:spPr>
        <p:txBody>
          <a:bodyPr wrap="square">
            <a:spAutoFit/>
          </a:bodyPr>
          <a:lstStyle/>
          <a:p>
            <a:r>
              <a:rPr lang="vi-VN" sz="3200" b="1" dirty="0" smtClean="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200" b="1"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ectangle 8"/>
          <p:cNvSpPr/>
          <p:nvPr/>
        </p:nvSpPr>
        <p:spPr>
          <a:xfrm>
            <a:off x="0" y="14478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1,03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Rectangle 9"/>
          <p:cNvSpPr/>
          <p:nvPr/>
        </p:nvSpPr>
        <p:spPr>
          <a:xfrm>
            <a:off x="0" y="2514600"/>
            <a:ext cx="8991600" cy="646331"/>
          </a:xfrm>
          <a:prstGeom prst="rect">
            <a:avLst/>
          </a:prstGeom>
        </p:spPr>
        <p:txBody>
          <a:bodyPr wrap="square">
            <a:spAutoFit/>
          </a:bodyPr>
          <a:lstStyle/>
          <a:p>
            <a:pPr fontAlgn="base"/>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ngoài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sp>
        <p:nvSpPr>
          <p:cNvPr id="11" name="Rectangle 10"/>
          <p:cNvSpPr/>
          <p:nvPr/>
        </p:nvSpPr>
        <p:spPr>
          <a:xfrm>
            <a:off x="0" y="3200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200" dirty="0">
              <a:latin typeface="Times New Roman" pitchFamily="18" charset="0"/>
              <a:cs typeface="Times New Roman" pitchFamily="18" charset="0"/>
            </a:endParaRPr>
          </a:p>
        </p:txBody>
      </p:sp>
      <p:sp>
        <p:nvSpPr>
          <p:cNvPr id="12" name="Rectangle 11"/>
          <p:cNvSpPr/>
          <p:nvPr/>
        </p:nvSpPr>
        <p:spPr>
          <a:xfrm>
            <a:off x="0" y="5257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xa Mặt Trời nên có nhiệt độ thấp.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lide(fromBottom)">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plus(in)">
                                      <p:cBhvr>
                                        <p:cTn id="21" dur="20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plus(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569660"/>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?1.Người ta vẫn nói sao Hỏa, sao Kim sao Thổ, … đều là các ngôi sao trong hệ Mặt Trời. Nói như thế đúng hay sai? Tại sao?</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0" y="1524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Người ta vẫn nói sao Hỏa, sao Kim, sao Thổ,… đều là các ngôi sao trong Hệ Mặt Trời. Nói như thế là không đúng, vì:</a:t>
            </a:r>
            <a:endParaRPr lang="en-US" sz="3200" dirty="0">
              <a:latin typeface="Times New Roman" pitchFamily="18" charset="0"/>
              <a:cs typeface="Times New Roman" pitchFamily="18" charset="0"/>
            </a:endParaRPr>
          </a:p>
        </p:txBody>
      </p:sp>
      <p:sp>
        <p:nvSpPr>
          <p:cNvPr id="6" name="Rectangle 5"/>
          <p:cNvSpPr/>
          <p:nvPr/>
        </p:nvSpPr>
        <p:spPr>
          <a:xfrm>
            <a:off x="0" y="3048000"/>
            <a:ext cx="5824030" cy="584775"/>
          </a:xfrm>
          <a:prstGeom prst="rect">
            <a:avLst/>
          </a:prstGeom>
        </p:spPr>
        <p:txBody>
          <a:bodyPr wrap="none">
            <a:spAutoFit/>
          </a:bodyPr>
          <a:lstStyle/>
          <a:p>
            <a:r>
              <a:rPr lang="en-US" sz="3200" dirty="0" smtClean="0">
                <a:latin typeface="Times New Roman" pitchFamily="18" charset="0"/>
                <a:cs typeface="Times New Roman" pitchFamily="18" charset="0"/>
              </a:rPr>
              <a:t>- Sao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0" y="37338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Các hành tinh sao Hỏa, sao Kim, sao Thổ,… đều không tự phát sáng mà nhận ánh sáng từ Mặt Trời.</a:t>
            </a:r>
          </a:p>
          <a:p>
            <a:r>
              <a:rPr lang="vi-VN" sz="3200" dirty="0" smtClean="0">
                <a:latin typeface="Times New Roman" pitchFamily="18" charset="0"/>
                <a:cs typeface="Times New Roman" pitchFamily="18" charset="0"/>
              </a:rPr>
              <a:t>Nên sao Hỏa, sao Kim, sao Thổ,… chỉ là các hành tinh quay quanh sao.</a:t>
            </a:r>
            <a:endParaRPr lang="vi-VN" sz="3200" dirty="0">
              <a:latin typeface="Times New Roman" pitchFamily="18" charset="0"/>
              <a:cs typeface="Times New Roman" pitchFamily="18" charset="0"/>
            </a:endParaRPr>
          </a:p>
        </p:txBody>
      </p:sp>
      <p:sp>
        <p:nvSpPr>
          <p:cNvPr id="8" name="Rectangle 7"/>
          <p:cNvSpPr/>
          <p:nvPr/>
        </p:nvSpPr>
        <p:spPr>
          <a:xfrm>
            <a:off x="0" y="5780782"/>
            <a:ext cx="9144000" cy="107721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?2.</a:t>
            </a:r>
            <a:r>
              <a:rPr lang="en-US" sz="3200" b="1" dirty="0" err="1" smtClean="0">
                <a:solidFill>
                  <a:srgbClr val="C00000"/>
                </a:solidFill>
                <a:latin typeface="Times New Roman" pitchFamily="18" charset="0"/>
                <a:cs typeface="Times New Roman" pitchFamily="18" charset="0"/>
              </a:rPr>
              <a:t>Vì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nhìn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Hệ</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Mặt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Em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giải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thích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hình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0" y="533400"/>
            <a:ext cx="7453259"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quay quanh Mặt trời theo quỹ đạo riêng của nó.</a:t>
            </a:r>
            <a:endParaRPr lang="en-US" sz="3200" dirty="0">
              <a:latin typeface="Times New Roman" pitchFamily="18" charset="0"/>
              <a:cs typeface="Times New Roman" pitchFamily="18" charset="0"/>
            </a:endParaRPr>
          </a:p>
        </p:txBody>
      </p:sp>
      <p:sp>
        <p:nvSpPr>
          <p:cNvPr id="6" name="Rectangle 5"/>
          <p:cNvSpPr/>
          <p:nvPr/>
        </p:nvSpPr>
        <p:spPr>
          <a:xfrm>
            <a:off x="0" y="1981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Nên các hành tinh đều nhận được ánh sáng Mặt Trời, và ta nhìn thấy các hành tinh do có ánh sáng phản chiếu từ các hành tinh đó tới mắt ta, khi quan sát qua các dụng cụ hỗ trợ hiện đại.</a:t>
            </a:r>
            <a:endParaRPr lang="en-US" sz="3200" dirty="0">
              <a:latin typeface="Times New Roman" pitchFamily="18" charset="0"/>
              <a:cs typeface="Times New Roman" pitchFamily="18" charset="0"/>
            </a:endParaRPr>
          </a:p>
        </p:txBody>
      </p:sp>
      <p:pic>
        <p:nvPicPr>
          <p:cNvPr id="37890" name="Picture 2" descr="Vì sao ta nhìn thấy các hành tinh trong Hệ Mặt Trời? Em hãy giải thích bằng hình vẽ"/>
          <p:cNvPicPr>
            <a:picLocks noChangeAspect="1" noChangeArrowheads="1"/>
          </p:cNvPicPr>
          <p:nvPr/>
        </p:nvPicPr>
        <p:blipFill>
          <a:blip r:embed="rId3"/>
          <a:srcRect/>
          <a:stretch>
            <a:fillRect/>
          </a:stretch>
        </p:blipFill>
        <p:spPr bwMode="auto">
          <a:xfrm>
            <a:off x="381000" y="3962400"/>
            <a:ext cx="8305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7890"/>
                                        </p:tgtEl>
                                        <p:attrNameLst>
                                          <p:attrName>style.visibility</p:attrName>
                                        </p:attrNameLst>
                                      </p:cBhvr>
                                      <p:to>
                                        <p:strVal val="visible"/>
                                      </p:to>
                                    </p:set>
                                    <p:animEffect transition="in" filter="wheel(4)">
                                      <p:cBhvr>
                                        <p:cTn id="29"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cho PowerPoint đơn giản với những ngôi sa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t> </a:t>
            </a:r>
            <a:r>
              <a:rPr lang="vi-VN" sz="3600" b="1" dirty="0" smtClean="0">
                <a:solidFill>
                  <a:srgbClr val="C00000"/>
                </a:solidFill>
                <a:latin typeface="Times New Roman" pitchFamily="18" charset="0"/>
                <a:cs typeface="Times New Roman" pitchFamily="18" charset="0"/>
              </a:rPr>
              <a:t>?3.Nếu như em đứng trên Hải Vương tinh, sẽ nhìn thấy Mặt Trời lớn hơn hay nhỏ hơn so với khi ở Trái Đất?</a:t>
            </a:r>
            <a:endParaRPr lang="en-US" sz="36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Nếu như em đứng trên Hải Vương tinh, sẽ nhìn thấy Mặt Trời nhỏ hơn so với khi ở Trái Đất, vì Trái Đất ở gần Mặt Trời hơn Hải Vương tinh.</a:t>
            </a:r>
            <a:endParaRPr lang="en-US" sz="3600" dirty="0">
              <a:latin typeface="Times New Roman" pitchFamily="18" charset="0"/>
              <a:cs typeface="Times New Roman" pitchFamily="18" charset="0"/>
            </a:endParaRPr>
          </a:p>
        </p:txBody>
      </p:sp>
      <p:sp>
        <p:nvSpPr>
          <p:cNvPr id="5" name="Rectangle 4"/>
          <p:cNvSpPr/>
          <p:nvPr/>
        </p:nvSpPr>
        <p:spPr>
          <a:xfrm>
            <a:off x="0" y="3200400"/>
            <a:ext cx="9144000" cy="1754326"/>
          </a:xfrm>
          <a:prstGeom prst="rect">
            <a:avLst/>
          </a:prstGeom>
        </p:spPr>
        <p:txBody>
          <a:bodyPr wrap="square">
            <a:spAutoFit/>
          </a:bodyPr>
          <a:lstStyle/>
          <a:p>
            <a:r>
              <a:rPr lang="vi-VN" sz="3600" b="1" dirty="0" smtClean="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4876800"/>
            <a:ext cx="9144000" cy="584775"/>
          </a:xfrm>
          <a:prstGeom prst="rect">
            <a:avLst/>
          </a:prstGeom>
        </p:spPr>
        <p:txBody>
          <a:bodyPr wrap="square">
            <a:spAutoFit/>
          </a:bodyPr>
          <a:lstStyle/>
          <a:p>
            <a:pPr marL="355600" indent="-355600">
              <a:buFontTx/>
              <a:buChar char="-"/>
            </a:pPr>
            <a:r>
              <a:rPr lang="en-US" sz="3200" dirty="0" smtClean="0">
                <a:latin typeface="Times New Roman" pitchFamily="18" charset="0"/>
                <a:cs typeface="Times New Roman" pitchFamily="18" charset="0"/>
              </a:rPr>
              <a:t>Au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0" y="5410200"/>
            <a:ext cx="9144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1 Au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đvtv</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xấp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150 </a:t>
            </a:r>
            <a:r>
              <a:rPr lang="en-US" sz="3200" dirty="0" err="1" smtClean="0">
                <a:solidFill>
                  <a:srgbClr val="FF0000"/>
                </a:solidFill>
                <a:latin typeface="Times New Roman" pitchFamily="18" charset="0"/>
                <a:cs typeface="Times New Roman" pitchFamily="18" charset="0"/>
              </a:rPr>
              <a:t>triệu</a:t>
            </a:r>
            <a:r>
              <a:rPr lang="en-US" sz="3200" dirty="0" smtClean="0">
                <a:solidFill>
                  <a:srgbClr val="FF0000"/>
                </a:solidFill>
                <a:latin typeface="Times New Roman" pitchFamily="18" charset="0"/>
                <a:cs typeface="Times New Roman" pitchFamily="18" charset="0"/>
              </a:rPr>
              <a:t> km</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extLst>
                  <a:ext uri="{0D108BD9-81ED-4DB2-BD59-A6C34878D82A}">
                    <a16:rowId xmlns:a16="http://schemas.microsoft.com/office/drawing/2014/main" val="10000"/>
                  </a:ext>
                </a:extLst>
              </a:tr>
              <a:tr h="2118768">
                <a:tc>
                  <a:txBody>
                    <a:bodyPr/>
                    <a:lstStyle/>
                    <a:p>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extLst>
                  <a:ext uri="{0D108BD9-81ED-4DB2-BD59-A6C34878D82A}">
                    <a16:rowId xmlns:a16="http://schemas.microsoft.com/office/drawing/2014/main" val="10001"/>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smtClean="0">
                          <a:latin typeface="Times New Roman" pitchFamily="18" charset="0"/>
                          <a:cs typeface="Times New Roman" pitchFamily="18" charset="0"/>
                        </a:rPr>
                        <a:t>1</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1,52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smtClean="0">
                          <a:latin typeface="Times New Roman" pitchFamily="18" charset="0"/>
                          <a:cs typeface="Times New Roman" pitchFamily="18" charset="0"/>
                        </a:rPr>
                        <a:t>19,2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Những tấm ảnh đầu tiên về các hành tinh trong hệ Mặt Trời - Tri Thức - Tài  Nguyên"/>
          <p:cNvPicPr>
            <a:picLocks noChangeAspect="1" noChangeArrowheads="1"/>
          </p:cNvPicPr>
          <p:nvPr/>
        </p:nvPicPr>
        <p:blipFill>
          <a:blip r:embed="rId2"/>
          <a:srcRect/>
          <a:stretch>
            <a:fillRect/>
          </a:stretch>
        </p:blipFill>
        <p:spPr bwMode="auto">
          <a:xfrm>
            <a:off x="0" y="0"/>
            <a:ext cx="9144000" cy="4114800"/>
          </a:xfrm>
          <a:prstGeom prst="rect">
            <a:avLst/>
          </a:prstGeom>
          <a:noFill/>
        </p:spPr>
      </p:pic>
      <p:sp>
        <p:nvSpPr>
          <p:cNvPr id="6" name="Rectangle 5"/>
          <p:cNvSpPr/>
          <p:nvPr/>
        </p:nvSpPr>
        <p:spPr>
          <a:xfrm>
            <a:off x="0" y="4191000"/>
            <a:ext cx="9144000" cy="584775"/>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2.</a:t>
            </a:r>
            <a:r>
              <a:rPr lang="en-US" sz="3200" dirty="0" err="1" smtClean="0">
                <a:solidFill>
                  <a:srgbClr val="7030A0"/>
                </a:solidFill>
                <a:latin typeface="Times New Roman" pitchFamily="18" charset="0"/>
                <a:cs typeface="Times New Roman" pitchFamily="18" charset="0"/>
              </a:rPr>
              <a:t>Có</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nhận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xét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gì</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về</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khoảng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giữa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hành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tinh</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
        <p:nvSpPr>
          <p:cNvPr id="7" name="Rectangle 6"/>
          <p:cNvSpPr/>
          <p:nvPr/>
        </p:nvSpPr>
        <p:spPr>
          <a:xfrm>
            <a:off x="0" y="487680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069797" cy="646331"/>
          </a:xfrm>
          <a:prstGeom prst="rect">
            <a:avLst/>
          </a:prstGeom>
        </p:spPr>
        <p:txBody>
          <a:bodyPr wrap="none">
            <a:spAutoFit/>
          </a:bodyPr>
          <a:lstStyle/>
          <a:p>
            <a:r>
              <a:rPr lang="vi-VN" sz="3600" b="1" dirty="0" smtClean="0">
                <a:solidFill>
                  <a:schemeClr val="bg1"/>
                </a:solidFill>
                <a:latin typeface="Times New Roman" pitchFamily="18" charset="0"/>
                <a:cs typeface="Times New Roman" pitchFamily="18" charset="0"/>
              </a:rPr>
              <a:t>Kết Luận</a:t>
            </a:r>
            <a:endParaRPr lang="en-US" sz="3600" b="1" dirty="0">
              <a:solidFill>
                <a:schemeClr val="bg1"/>
              </a:solidFill>
            </a:endParaRPr>
          </a:p>
        </p:txBody>
      </p:sp>
      <p:sp>
        <p:nvSpPr>
          <p:cNvPr id="4" name="Rectangle 3"/>
          <p:cNvSpPr/>
          <p:nvPr/>
        </p:nvSpPr>
        <p:spPr>
          <a:xfrm>
            <a:off x="0" y="838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Hệ Mặt Trời ( hay Thái Dương Hệ) gồm: Mặt Trời ở trung tâm và tám hành tinh quay quanh là:Thuỷ tinh, Kim tỉnh, Trái Đất, Hoả tinh, Mộc tinh,Thổ tinh,Thiên Vương tinh,Hải Vương tinh</a:t>
            </a:r>
            <a:endParaRPr lang="en-US" sz="3200" dirty="0">
              <a:latin typeface="Times New Roman" pitchFamily="18" charset="0"/>
              <a:cs typeface="Times New Roman" pitchFamily="18" charset="0"/>
            </a:endParaRPr>
          </a:p>
        </p:txBody>
      </p:sp>
      <p:sp>
        <p:nvSpPr>
          <p:cNvPr id="5" name="Rectangle 4"/>
          <p:cNvSpPr/>
          <p:nvPr/>
        </p:nvSpPr>
        <p:spPr>
          <a:xfrm>
            <a:off x="0" y="2895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Các hành tinh vừa chuyển động quanh Mặt Trời, vừa tự quay quanh trục của nó.</a:t>
            </a:r>
            <a:endParaRPr lang="en-US" sz="3600" dirty="0">
              <a:latin typeface="Times New Roman" pitchFamily="18" charset="0"/>
              <a:cs typeface="Times New Roman" pitchFamily="18" charset="0"/>
            </a:endParaRPr>
          </a:p>
        </p:txBody>
      </p:sp>
      <p:sp>
        <p:nvSpPr>
          <p:cNvPr id="6" name="Rectangle 5"/>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Khoảng cách từ các hành tinh đến Mặt Trời là khác nhau.</a:t>
            </a:r>
            <a:endParaRPr lang="en-US" sz="3600" dirty="0">
              <a:latin typeface="Times New Roman" pitchFamily="18" charset="0"/>
              <a:cs typeface="Times New Roman" pitchFamily="18" charset="0"/>
            </a:endParaRPr>
          </a:p>
        </p:txBody>
      </p:sp>
      <p:sp>
        <p:nvSpPr>
          <p:cNvPr id="7" name="Rectangle 6"/>
          <p:cNvSpPr/>
          <p:nvPr/>
        </p:nvSpPr>
        <p:spPr>
          <a:xfrm>
            <a:off x="0" y="5257800"/>
            <a:ext cx="9372600" cy="1200329"/>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Em có biết: </a:t>
            </a:r>
            <a:r>
              <a:rPr lang="vi-VN" sz="3600" dirty="0" smtClean="0">
                <a:latin typeface="Times New Roman" pitchFamily="18" charset="0"/>
                <a:cs typeface="Times New Roman" pitchFamily="18" charset="0"/>
              </a:rPr>
              <a:t>Chỉ ra được vị trí của Trái Đất trong Hệ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3"/>
          <p:cNvSpPr>
            <a:spLocks noChangeArrowheads="1"/>
          </p:cNvSpPr>
          <p:nvPr/>
        </p:nvSpPr>
        <p:spPr bwMode="auto">
          <a:xfrm>
            <a:off x="0" y="685800"/>
            <a:ext cx="91440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0" fontAlgn="base" hangingPunct="0">
              <a:spcBef>
                <a:spcPct val="0"/>
              </a:spcBef>
              <a:spcAft>
                <a:spcPct val="0"/>
              </a:spcAft>
              <a:buClrTx/>
              <a:buNone/>
              <a:defRPr/>
            </a:pPr>
            <a:r>
              <a:rPr lang="vi-VN" altLang="en-US" sz="6600" b="1" kern="0" dirty="0">
                <a:solidFill>
                  <a:srgbClr val="FF0000"/>
                </a:solidFill>
              </a:rPr>
              <a:t>T1</a:t>
            </a:r>
            <a:r>
              <a:rPr lang="en-US" altLang="en-US" sz="6600" b="1" kern="0" dirty="0" smtClean="0">
                <a:solidFill>
                  <a:srgbClr val="FF0000"/>
                </a:solidFill>
              </a:rPr>
              <a:t>37</a:t>
            </a:r>
            <a:r>
              <a:rPr lang="vi-VN" altLang="en-US" sz="6600" b="1" kern="0" dirty="0" smtClean="0">
                <a:solidFill>
                  <a:srgbClr val="FF0000"/>
                </a:solidFill>
              </a:rPr>
              <a:t>+1</a:t>
            </a:r>
            <a:r>
              <a:rPr lang="en-US" altLang="en-US" sz="6600" b="1" kern="0" dirty="0" smtClean="0">
                <a:solidFill>
                  <a:srgbClr val="FF0000"/>
                </a:solidFill>
              </a:rPr>
              <a:t>38</a:t>
            </a:r>
            <a:endParaRPr lang="en-US" altLang="en-US" sz="6600" b="1" kern="0" dirty="0">
              <a:solidFill>
                <a:srgbClr val="FF0000"/>
              </a:solidFill>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FFFF00"/>
                </a:solidFill>
              </a:rPr>
              <a:t>BÀI 54. HỆ MẶT TRỜI </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685800"/>
            <a:ext cx="9144000" cy="4524315"/>
          </a:xfrm>
          <a:prstGeom prst="rect">
            <a:avLst/>
          </a:prstGeom>
        </p:spPr>
        <p:txBody>
          <a:bodyPr wrap="square">
            <a:spAutoFit/>
          </a:bodyPr>
          <a:lstStyle/>
          <a:p>
            <a:r>
              <a:rPr lang="vi-VN" sz="3600" dirty="0" smtClean="0">
                <a:latin typeface="Times New Roman" pitchFamily="18" charset="0"/>
                <a:cs typeface="Times New Roman" pitchFamily="18" charset="0"/>
              </a:rPr>
              <a:t>Trái Đất còn có tên gọi khác là Địa Cầu hay Hành tinh Xanh, trong Thái Dương Hệ hành tinh này có vị trí thứ 3 tính từ Mặt Trời.Xét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smtClean="0">
                <a:latin typeface="Times New Roman" pitchFamily="18" charset="0"/>
                <a:cs typeface="Times New Roman" pitchFamily="18" charset="0"/>
              </a:rPr>
              <a:t>Vận dụng:</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198038" cy="646331"/>
          </a:xfrm>
          <a:prstGeom prst="rect">
            <a:avLst/>
          </a:prstGeom>
        </p:spPr>
        <p:txBody>
          <a:bodyPr wrap="none">
            <a:spAutoFit/>
          </a:bodyPr>
          <a:lstStyle/>
          <a:p>
            <a:r>
              <a:rPr lang="vi-VN" sz="3600" b="1" dirty="0" smtClean="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5016758"/>
          </a:xfrm>
          <a:prstGeom prst="rect">
            <a:avLst/>
          </a:prstGeom>
        </p:spPr>
        <p:txBody>
          <a:bodyPr wrap="square">
            <a:spAutoFit/>
          </a:bodyPr>
          <a:lstStyle/>
          <a:p>
            <a:r>
              <a:rPr lang="vi-VN" sz="3200" b="1" dirty="0" smtClean="0">
                <a:latin typeface="Times New Roman" pitchFamily="18" charset="0"/>
                <a:cs typeface="Times New Roman" pitchFamily="18" charset="0"/>
              </a:rPr>
              <a:t>Câu 1. Các hành tinh quay quanh Mặt Trời sắp xếp theo khoảng cách đến Mặt Trời từ gần đến xa là:</a:t>
            </a:r>
          </a:p>
          <a:p>
            <a:r>
              <a:rPr lang="vi-VN" sz="3200" dirty="0" smtClean="0">
                <a:latin typeface="Times New Roman" pitchFamily="18" charset="0"/>
                <a:cs typeface="Times New Roman" pitchFamily="18" charset="0"/>
              </a:rPr>
              <a:t>A. Hoả tinh, Thuỷ tinh, Trái Đất, Kim tinh, Mộc tinh, Thổ tinh, Hải Vương tinh, Thiên Vương tinh.</a:t>
            </a:r>
          </a:p>
          <a:p>
            <a:r>
              <a:rPr lang="vi-VN" sz="3200" dirty="0" smtClean="0">
                <a:latin typeface="Times New Roman" pitchFamily="18" charset="0"/>
                <a:cs typeface="Times New Roman" pitchFamily="18" charset="0"/>
              </a:rPr>
              <a:t>B. Thuỷ tinh, Kim tinh, Hoả tinh, Trái Đất, Mộc tinh, Thổ tinh, Thiên Vương tinh, Hải Vương tinh.</a:t>
            </a:r>
          </a:p>
          <a:p>
            <a:r>
              <a:rPr lang="vi-VN" sz="3200" dirty="0" smtClean="0">
                <a:latin typeface="Times New Roman" pitchFamily="18" charset="0"/>
                <a:cs typeface="Times New Roman" pitchFamily="18" charset="0"/>
              </a:rPr>
              <a:t>C Kim tinh, Thuỷ tính, Trái Đất, Hoả tinh, Thổ tinh, Mộc tính, Thiên Vương tinh, Hải Vương tinh.</a:t>
            </a:r>
          </a:p>
          <a:p>
            <a:r>
              <a:rPr lang="vi-VN" sz="3200" dirty="0" smtClean="0">
                <a:latin typeface="Times New Roman" pitchFamily="18" charset="0"/>
                <a:cs typeface="Times New Roman" pitchFamily="18" charset="0"/>
              </a:rPr>
              <a:t>D. Thuỷ tinh, Kim tỉnh, Trái Đất, Hoả tinh, Mộc tinh, Thổ tinh, Thiên Vương tinh, Hải Vương tinh.</a:t>
            </a:r>
            <a:endParaRPr lang="vi-VN" sz="3200" dirty="0">
              <a:latin typeface="Times New Roman" pitchFamily="18" charset="0"/>
              <a:cs typeface="Times New Roman" pitchFamily="18" charset="0"/>
            </a:endParaRPr>
          </a:p>
        </p:txBody>
      </p:sp>
      <p:sp>
        <p:nvSpPr>
          <p:cNvPr id="5" name="Oval 4"/>
          <p:cNvSpPr/>
          <p:nvPr/>
        </p:nvSpPr>
        <p:spPr>
          <a:xfrm>
            <a:off x="0" y="4648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2. Hãy khoanh vào từ “Đúng” hoặc “Sai” để đánh giá các câu dưới đây.</a:t>
            </a:r>
          </a:p>
          <a:p>
            <a:r>
              <a:rPr lang="vi-VN" dirty="0" smtClean="0"/>
              <a:t/>
            </a:r>
            <a:br>
              <a:rPr lang="vi-VN" dirty="0" smtClean="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extLst>
                    <a:ext uri="{9D8B030D-6E8A-4147-A177-3AD203B41FA5}">
                      <a16:colId xmlns:a16="http://schemas.microsoft.com/office/drawing/2014/main" val="20000"/>
                    </a:ext>
                  </a:extLst>
                </a:gridCol>
                <a:gridCol w="66421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extLst>
                  <a:ext uri="{0D108BD9-81ED-4DB2-BD59-A6C34878D82A}">
                    <a16:rowId xmlns:a16="http://schemas.microsoft.com/office/drawing/2014/main" val="10000"/>
                  </a:ext>
                </a:extLst>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extLst>
                  <a:ext uri="{0D108BD9-81ED-4DB2-BD59-A6C34878D82A}">
                    <a16:rowId xmlns:a16="http://schemas.microsoft.com/office/drawing/2014/main" val="10001"/>
                  </a:ext>
                </a:extLst>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extLst>
                  <a:ext uri="{0D108BD9-81ED-4DB2-BD59-A6C34878D82A}">
                    <a16:rowId xmlns:a16="http://schemas.microsoft.com/office/drawing/2014/main" val="10002"/>
                  </a:ext>
                </a:extLst>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extLst>
                  <a:ext uri="{0D108BD9-81ED-4DB2-BD59-A6C34878D82A}">
                    <a16:rowId xmlns:a16="http://schemas.microsoft.com/office/drawing/2014/main" val="10003"/>
                  </a:ext>
                </a:extLst>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4" name="Rectangle 13"/>
          <p:cNvSpPr/>
          <p:nvPr/>
        </p:nvSpPr>
        <p:spPr>
          <a:xfrm>
            <a:off x="7696200" y="19812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5" name="Rectangle 14"/>
          <p:cNvSpPr/>
          <p:nvPr/>
        </p:nvSpPr>
        <p:spPr>
          <a:xfrm>
            <a:off x="7772400" y="2971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6" name="Rectangle 15"/>
          <p:cNvSpPr/>
          <p:nvPr/>
        </p:nvSpPr>
        <p:spPr>
          <a:xfrm>
            <a:off x="7772400" y="5638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0" y="1752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Về khối lượng: Thuỷ tinh; Hoả tinh; Kim tinh; Trái Đất; Thiên Vương tinh; Hải Vương tinh; Thổ tinh; Mộc tinh.</a:t>
            </a:r>
            <a:endParaRPr lang="vi-VN" sz="3200" dirty="0">
              <a:latin typeface="Times New Roman" pitchFamily="18" charset="0"/>
              <a:cs typeface="Times New Roman" pitchFamily="18" charset="0"/>
            </a:endParaRPr>
          </a:p>
        </p:txBody>
      </p:sp>
      <p:sp>
        <p:nvSpPr>
          <p:cNvPr id="7" name="Rectangle 6"/>
          <p:cNvSpPr/>
          <p:nvPr/>
        </p:nvSpPr>
        <p:spPr>
          <a:xfrm>
            <a:off x="0" y="3429000"/>
            <a:ext cx="8915400" cy="1569660"/>
          </a:xfrm>
          <a:prstGeom prst="rect">
            <a:avLst/>
          </a:prstGeom>
        </p:spPr>
        <p:txBody>
          <a:bodyPr wrap="square">
            <a:spAutoFit/>
          </a:bodyPr>
          <a:lstStyle/>
          <a:p>
            <a:r>
              <a:rPr lang="vi-VN" sz="3200" dirty="0" smtClean="0">
                <a:latin typeface="Times New Roman" pitchFamily="18" charset="0"/>
                <a:cs typeface="Times New Roman" pitchFamily="18" charset="0"/>
              </a:rPr>
              <a:t>Về kích thước: Thuỷ tinh; Hoả tinh; Kim tinh; Trái Đất; Hải Vương tinh; Thiên Vương tinh; Thổ tinh; Mộc tinh.</a:t>
            </a:r>
            <a:endParaRPr lang="vi-VN" sz="3200" dirty="0">
              <a:latin typeface="Times New Roman" pitchFamily="18" charset="0"/>
              <a:cs typeface="Times New Roman" pitchFamily="18" charset="0"/>
            </a:endParaRPr>
          </a:p>
        </p:txBody>
      </p:sp>
      <p:sp>
        <p:nvSpPr>
          <p:cNvPr id="8" name="Rectangle 7"/>
          <p:cNvSpPr/>
          <p:nvPr/>
        </p:nvSpPr>
        <p:spPr>
          <a:xfrm>
            <a:off x="0" y="5029200"/>
            <a:ext cx="8915400" cy="584775"/>
          </a:xfrm>
          <a:prstGeom prst="rect">
            <a:avLst/>
          </a:prstGeom>
        </p:spPr>
        <p:txBody>
          <a:bodyPr wrap="square">
            <a:spAutoFit/>
          </a:bodyPr>
          <a:lstStyle/>
          <a:p>
            <a:r>
              <a:rPr lang="vi-VN" sz="3200" dirty="0" smtClean="0">
                <a:latin typeface="Times New Roman" pitchFamily="18" charset="0"/>
                <a:cs typeface="Times New Roman" pitchFamily="18" charset="0"/>
              </a:rPr>
              <a:t>Thiên Vương tinh; Thổ tinh; Mộc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heel(4)">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smtClean="0">
                <a:latin typeface="Times New Roman" pitchFamily="18" charset="0"/>
                <a:cs typeface="Times New Roman" pitchFamily="18" charset="0"/>
              </a:rPr>
              <a:t>Vận dụng công thức tính khoảng cách:</a:t>
            </a:r>
            <a:endParaRPr lang="vi-VN" sz="3200" dirty="0">
              <a:latin typeface="Times New Roman" pitchFamily="18" charset="0"/>
              <a:cs typeface="Times New Roman" pitchFamily="18" charset="0"/>
            </a:endParaRPr>
          </a:p>
        </p:txBody>
      </p:sp>
      <p:sp>
        <p:nvSpPr>
          <p:cNvPr id="6" name="Rectangle 5"/>
          <p:cNvSpPr/>
          <p:nvPr/>
        </p:nvSpPr>
        <p:spPr>
          <a:xfrm>
            <a:off x="0" y="45720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Thuỷ</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0,61 (AU) -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8,54 (AU)</a:t>
            </a:r>
            <a:endParaRPr lang="en-US" sz="3200" dirty="0">
              <a:latin typeface="Times New Roman" pitchFamily="18" charset="0"/>
              <a:cs typeface="Times New Roman" pitchFamily="18" charset="0"/>
            </a:endParaRPr>
          </a:p>
        </p:txBody>
      </p:sp>
      <p:sp>
        <p:nvSpPr>
          <p:cNvPr id="7" name="Rectangle 6"/>
          <p:cNvSpPr/>
          <p:nvPr/>
        </p:nvSpPr>
        <p:spPr>
          <a:xfrm>
            <a:off x="0" y="5562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Hoả tinh: 0,52 (AU) Trái Đất - Hải Vương tinh: 29,07(AU)</a:t>
            </a:r>
            <a:endParaRPr lang="en-US" sz="3200" dirty="0">
              <a:latin typeface="Times New Roman" pitchFamily="18" charset="0"/>
              <a:cs typeface="Times New Roman" pitchFamily="18" charset="0"/>
            </a:endParaRPr>
          </a:p>
        </p:txBody>
      </p:sp>
      <p:sp>
        <p:nvSpPr>
          <p:cNvPr id="5" name="Rectangle 4"/>
          <p:cNvSpPr/>
          <p:nvPr/>
        </p:nvSpPr>
        <p:spPr>
          <a:xfrm>
            <a:off x="0" y="990600"/>
            <a:ext cx="8305800" cy="584775"/>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4,20 (AU)</a:t>
            </a:r>
            <a:endParaRPr lang="en-US" sz="3200" dirty="0">
              <a:latin typeface="Times New Roman" pitchFamily="18" charset="0"/>
              <a:cs typeface="Times New Roman" pitchFamily="18" charset="0"/>
            </a:endParaRPr>
          </a:p>
        </p:txBody>
      </p:sp>
      <p:sp>
        <p:nvSpPr>
          <p:cNvPr id="6" name="Rectangle 5"/>
          <p:cNvSpPr/>
          <p:nvPr/>
        </p:nvSpPr>
        <p:spPr>
          <a:xfrm>
            <a:off x="0" y="1447800"/>
            <a:ext cx="9372600" cy="1077218"/>
          </a:xfrm>
          <a:prstGeom prst="rect">
            <a:avLst/>
          </a:prstGeom>
        </p:spPr>
        <p:txBody>
          <a:bodyPr wrap="square">
            <a:spAutoFit/>
          </a:bodyPr>
          <a:lstStyle/>
          <a:p>
            <a:r>
              <a:rPr lang="vi-VN" sz="3200" dirty="0" smtClean="0">
                <a:latin typeface="Times New Roman" pitchFamily="18" charset="0"/>
                <a:cs typeface="Times New Roman" pitchFamily="18" charset="0"/>
              </a:rPr>
              <a:t>Nhận xét: Các hành tinh càng ở xa Mặt Trời hơn so với Trái Đất thì khoảng cách giữa chúng càng lớn.</a:t>
            </a:r>
            <a:endParaRPr lang="en-US" sz="3200" dirty="0">
              <a:latin typeface="Times New Roman" pitchFamily="18" charset="0"/>
              <a:cs typeface="Times New Roman" pitchFamily="18" charset="0"/>
            </a:endParaRPr>
          </a:p>
        </p:txBody>
      </p:sp>
      <p:sp>
        <p:nvSpPr>
          <p:cNvPr id="7" name="Rectangle 6"/>
          <p:cNvSpPr/>
          <p:nvPr/>
        </p:nvSpPr>
        <p:spPr>
          <a:xfrm>
            <a:off x="0" y="2362200"/>
            <a:ext cx="9144000" cy="2062103"/>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a:t>
            </a:r>
            <a:r>
              <a:rPr lang="en-US" sz="3200" b="1" dirty="0" smtClean="0">
                <a:solidFill>
                  <a:srgbClr val="C00000"/>
                </a:solidFill>
                <a:latin typeface="Times New Roman" pitchFamily="18" charset="0"/>
                <a:cs typeface="Times New Roman" pitchFamily="18" charset="0"/>
              </a:rPr>
              <a:t>5</a:t>
            </a:r>
            <a:r>
              <a:rPr lang="vi-VN" sz="3200" b="1" dirty="0" smtClean="0">
                <a:solidFill>
                  <a:srgbClr val="C00000"/>
                </a:solidFill>
                <a:latin typeface="Times New Roman" pitchFamily="18" charset="0"/>
                <a:cs typeface="Times New Roman" pitchFamily="18" charset="0"/>
              </a:rPr>
              <a:t>. Giả sử một nhà du hành vũ trụ lên được Thiên Vương tinh. Trọng lượng của nhà du hành vũ trụ trên Thiên Vương tinh nhỏ hơn hay lớn hơn khi ở trên Trái Đất ? Vì sao ?</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0" y="426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Ta có: Lực hấp dẫn trên bề mặt của Thiên Vương tinh nhỏ hơn lực hấp dẫn trên bề mặt của Trái Đất.</a:t>
            </a:r>
            <a:endParaRPr lang="en-US" sz="3200" dirty="0">
              <a:latin typeface="Times New Roman" pitchFamily="18" charset="0"/>
              <a:cs typeface="Times New Roman" pitchFamily="18" charset="0"/>
            </a:endParaRPr>
          </a:p>
        </p:txBody>
      </p:sp>
      <p:sp>
        <p:nvSpPr>
          <p:cNvPr id="9" name="Rectangle 8"/>
          <p:cNvSpPr/>
          <p:nvPr/>
        </p:nvSpPr>
        <p:spPr>
          <a:xfrm>
            <a:off x="0" y="528834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=&gt; Trọng lượng của nhà du hành vũ trụ trên Thiên Vương tinh nhỏ hơn trọng lượng của nhà du hành vũ trụ trên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heel(4)">
                                      <p:cBhvr>
                                        <p:cTn id="3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EB29D4-739B-49F9-B78E-D64EB616C747}"/>
              </a:ext>
            </a:extLst>
          </p:cNvPr>
          <p:cNvSpPr>
            <a:spLocks noGrp="1"/>
          </p:cNvSpPr>
          <p:nvPr>
            <p:ph type="title"/>
          </p:nvPr>
        </p:nvSpPr>
        <p:spPr>
          <a:xfrm>
            <a:off x="0" y="1"/>
            <a:ext cx="9144000" cy="761999"/>
          </a:xfrm>
        </p:spPr>
        <p:txBody>
          <a:bodyPr>
            <a:normAutofit fontScale="90000"/>
          </a:bodyPr>
          <a:lstStyle/>
          <a:p>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8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Mặt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Trời</a:t>
            </a:r>
            <a:endParaRPr lang="vi-VN"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370447031"/>
              </p:ext>
            </p:extLst>
          </p:nvPr>
        </p:nvGraphicFramePr>
        <p:xfrm>
          <a:off x="0" y="762000"/>
          <a:ext cx="9144000" cy="6176888"/>
        </p:xfrm>
        <a:graphic>
          <a:graphicData uri="http://schemas.openxmlformats.org/drawingml/2006/table">
            <a:tbl>
              <a:tblPr firstRow="1" bandRow="1">
                <a:tableStyleId>{5C22544A-7EE6-4342-B048-85BDC9FD1C3A}</a:tableStyleId>
              </a:tblPr>
              <a:tblGrid>
                <a:gridCol w="2557220">
                  <a:extLst>
                    <a:ext uri="{9D8B030D-6E8A-4147-A177-3AD203B41FA5}">
                      <a16:colId xmlns:a16="http://schemas.microsoft.com/office/drawing/2014/main" val="3966464287"/>
                    </a:ext>
                  </a:extLst>
                </a:gridCol>
                <a:gridCol w="3177152">
                  <a:extLst>
                    <a:ext uri="{9D8B030D-6E8A-4147-A177-3AD203B41FA5}">
                      <a16:colId xmlns:a16="http://schemas.microsoft.com/office/drawing/2014/main" val="3255770381"/>
                    </a:ext>
                  </a:extLst>
                </a:gridCol>
                <a:gridCol w="3409628">
                  <a:extLst>
                    <a:ext uri="{9D8B030D-6E8A-4147-A177-3AD203B41FA5}">
                      <a16:colId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Trời</a:t>
                      </a:r>
                      <a:r>
                        <a:rPr lang="vi-VN" sz="2600" baseline="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33747276"/>
                  </a:ext>
                </a:extLst>
              </a:tr>
              <a:tr h="680524">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997452850"/>
                  </a:ext>
                </a:extLst>
              </a:tr>
              <a:tr h="837278">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cho PowerPoint hoa lá cỏ câ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1066800" y="1828800"/>
            <a:ext cx="8077200" cy="4401205"/>
          </a:xfrm>
          <a:prstGeom prst="rect">
            <a:avLst/>
          </a:prstGeom>
        </p:spPr>
        <p:txBody>
          <a:bodyPr wrap="square">
            <a:spAutoFit/>
          </a:bodyPr>
          <a:lstStyle/>
          <a:p>
            <a:pPr marL="285750" indent="-285750">
              <a:buFontTx/>
              <a:buChar char="-"/>
              <a:defRPr/>
            </a:pPr>
            <a:r>
              <a:rPr lang="en-US" sz="4000" dirty="0" err="1" smtClean="0">
                <a:solidFill>
                  <a:srgbClr val="002060"/>
                </a:solidFill>
                <a:latin typeface="Times New Roman" pitchFamily="18" charset="0"/>
                <a:cs typeface="Times New Roman" pitchFamily="18" charset="0"/>
              </a:rPr>
              <a:t>Trang</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trí</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hoàn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thiện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hộp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quan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sát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vệt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đen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Mặt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Trời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tìm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hiểu</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thêm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các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kiến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thức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a:t>
            </a:r>
            <a:r>
              <a:rPr lang="en-US" sz="4000" dirty="0" smtClean="0">
                <a:solidFill>
                  <a:srgbClr val="002060"/>
                </a:solidFill>
                <a:latin typeface="Times New Roman" pitchFamily="18" charset="0"/>
                <a:cs typeface="Times New Roman" pitchFamily="18" charset="0"/>
              </a:rPr>
              <a:t>ề</a:t>
            </a:r>
            <a:r>
              <a:rPr lang="en-US" sz="4000" dirty="0" err="1" smtClean="0">
                <a:solidFill>
                  <a:srgbClr val="002060"/>
                </a:solidFill>
                <a:latin typeface="Times New Roman" pitchFamily="18" charset="0"/>
                <a:cs typeface="Times New Roman" pitchFamily="18" charset="0"/>
              </a:rPr>
              <a:t> vế</a:t>
            </a:r>
            <a:r>
              <a:rPr lang="en-US" sz="4000" dirty="0" smtClean="0">
                <a:solidFill>
                  <a:srgbClr val="002060"/>
                </a:solidFill>
                <a:latin typeface="Times New Roman" pitchFamily="18" charset="0"/>
                <a:cs typeface="Times New Roman" pitchFamily="18" charset="0"/>
              </a:rPr>
              <a:t>t</a:t>
            </a:r>
            <a:r>
              <a:rPr lang="en-US" sz="4000" dirty="0" err="1" smtClean="0">
                <a:solidFill>
                  <a:srgbClr val="002060"/>
                </a:solidFill>
                <a:latin typeface="Times New Roman" pitchFamily="18" charset="0"/>
                <a:cs typeface="Times New Roman" pitchFamily="18" charset="0"/>
              </a:rPr>
              <a:t> đe</a:t>
            </a:r>
            <a:r>
              <a:rPr lang="en-US" sz="4000" dirty="0" smtClean="0">
                <a:solidFill>
                  <a:srgbClr val="002060"/>
                </a:solidFill>
                <a:latin typeface="Times New Roman" pitchFamily="18" charset="0"/>
                <a:cs typeface="Times New Roman" pitchFamily="18" charset="0"/>
              </a:rPr>
              <a:t>n</a:t>
            </a:r>
            <a:r>
              <a:rPr lang="en-US" sz="4000" dirty="0" err="1" smtClean="0">
                <a:solidFill>
                  <a:srgbClr val="002060"/>
                </a:solidFill>
                <a:latin typeface="Times New Roman" pitchFamily="18" charset="0"/>
                <a:cs typeface="Times New Roman" pitchFamily="18" charset="0"/>
              </a:rPr>
              <a:t> trê</a:t>
            </a:r>
            <a:r>
              <a:rPr lang="en-US" sz="4000" dirty="0" smtClean="0">
                <a:solidFill>
                  <a:srgbClr val="002060"/>
                </a:solidFill>
                <a:latin typeface="Times New Roman" pitchFamily="18" charset="0"/>
                <a:cs typeface="Times New Roman" pitchFamily="18" charset="0"/>
              </a:rPr>
              <a:t>n internet.</a:t>
            </a:r>
          </a:p>
          <a:p>
            <a:pPr marL="285750" indent="-285750">
              <a:buFontTx/>
              <a:buChar char="-"/>
              <a:defRPr/>
            </a:pPr>
            <a:r>
              <a:rPr lang="en-US" sz="4000" dirty="0" err="1" smtClean="0">
                <a:solidFill>
                  <a:srgbClr val="002060"/>
                </a:solidFill>
                <a:latin typeface="Times New Roman" pitchFamily="18" charset="0"/>
                <a:cs typeface="Times New Roman" pitchFamily="18" charset="0"/>
              </a:rPr>
              <a:t>Ôn </a:t>
            </a:r>
            <a:r>
              <a:rPr lang="en-US" sz="4000" dirty="0" smtClean="0">
                <a:solidFill>
                  <a:srgbClr val="002060"/>
                </a:solidFill>
                <a:latin typeface="Times New Roman" pitchFamily="18" charset="0"/>
                <a:cs typeface="Times New Roman" pitchFamily="18" charset="0"/>
              </a:rPr>
              <a:t>l</a:t>
            </a:r>
            <a:r>
              <a:rPr lang="en-US" sz="4000" dirty="0" err="1" smtClean="0">
                <a:solidFill>
                  <a:srgbClr val="002060"/>
                </a:solidFill>
                <a:latin typeface="Times New Roman" pitchFamily="18" charset="0"/>
                <a:cs typeface="Times New Roman" pitchFamily="18" charset="0"/>
              </a:rPr>
              <a:t>ại c</a:t>
            </a:r>
            <a:r>
              <a:rPr lang="en-US" sz="4000" dirty="0" smtClean="0">
                <a:solidFill>
                  <a:srgbClr val="002060"/>
                </a:solidFill>
                <a:latin typeface="Times New Roman" pitchFamily="18" charset="0"/>
                <a:cs typeface="Times New Roman" pitchFamily="18" charset="0"/>
              </a:rPr>
              <a:t>á</a:t>
            </a:r>
            <a:r>
              <a:rPr lang="en-US" sz="4000" smtClean="0">
                <a:solidFill>
                  <a:srgbClr val="002060"/>
                </a:solidFill>
                <a:latin typeface="Times New Roman" pitchFamily="18" charset="0"/>
                <a:cs typeface="Times New Roman" pitchFamily="18" charset="0"/>
              </a:rPr>
              <a:t>c kiến thức về hệ mặt trời.</a:t>
            </a:r>
          </a:p>
          <a:p>
            <a:pPr marL="285750" indent="-285750">
              <a:buFontTx/>
              <a:buChar char="-"/>
              <a:defRPr/>
            </a:pPr>
            <a:r>
              <a:rPr lang="en-US" sz="4000" smtClean="0">
                <a:solidFill>
                  <a:srgbClr val="002060"/>
                </a:solidFill>
                <a:latin typeface="Times New Roman" pitchFamily="18" charset="0"/>
                <a:cs typeface="Times New Roman" pitchFamily="18" charset="0"/>
              </a:rPr>
              <a:t>Đọc trước bài “Ngân Hà” trong SGK và tham khảo thêm các nguồn trên internet</a:t>
            </a:r>
            <a:r>
              <a:rPr lang="en-US"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quay </a:t>
            </a:r>
            <a:r>
              <a:rPr lang="en-US" sz="3600" dirty="0" err="1" smtClean="0">
                <a:latin typeface="Times New Roman" pitchFamily="18" charset="0"/>
                <a:cs typeface="Times New Roman" pitchFamily="18" charset="0"/>
              </a:rPr>
              <a:t>quanh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Rectangle 4"/>
          <p:cNvSpPr/>
          <p:nvPr/>
        </p:nvSpPr>
        <p:spPr>
          <a:xfrm>
            <a:off x="0" y="990600"/>
            <a:ext cx="8896666"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Rectangle 5"/>
          <p:cNvSpPr/>
          <p:nvPr/>
        </p:nvSpPr>
        <p:spPr>
          <a:xfrm>
            <a:off x="0" y="1447800"/>
            <a:ext cx="7827784"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0" y="1981200"/>
            <a:ext cx="3064365"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7650"/>
                                        </p:tgtEl>
                                        <p:attrNameLst>
                                          <p:attrName>style.visibility</p:attrName>
                                        </p:attrNameLst>
                                      </p:cBhvr>
                                      <p:to>
                                        <p:strVal val="visible"/>
                                      </p:to>
                                    </p:set>
                                    <p:animEffect transition="in" filter="barn(inHorizontal)">
                                      <p:cBhvr>
                                        <p:cTn id="3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Cloud 2"/>
          <p:cNvSpPr/>
          <p:nvPr/>
        </p:nvSpPr>
        <p:spPr>
          <a:xfrm>
            <a:off x="0" y="0"/>
            <a:ext cx="9144000" cy="37338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solidFill>
                  <a:srgbClr val="FF0000"/>
                </a:solidFill>
                <a:latin typeface="+mj-lt"/>
              </a:rPr>
              <a:t>Hệ Mặt trời bao gồm mấy hành tinh? Vì sao các thiên thể quay quanh Mặt Trời gọi là các “ hành tinh ” mà không gọi là sao? </a:t>
            </a:r>
            <a:endParaRPr lang="en-US" sz="3600" b="1" dirty="0">
              <a:solidFill>
                <a:srgbClr val="FF0000"/>
              </a:solidFill>
              <a:latin typeface="+mj-lt"/>
            </a:endParaRPr>
          </a:p>
        </p:txBody>
      </p:sp>
      <p:sp>
        <p:nvSpPr>
          <p:cNvPr id="4" name="Rectangle 3"/>
          <p:cNvSpPr/>
          <p:nvPr/>
        </p:nvSpPr>
        <p:spPr>
          <a:xfrm>
            <a:off x="0" y="3962400"/>
            <a:ext cx="9144000" cy="2062103"/>
          </a:xfrm>
          <a:prstGeom prst="rect">
            <a:avLst/>
          </a:prstGeom>
        </p:spPr>
        <p:txBody>
          <a:bodyPr wrap="square">
            <a:spAutoFit/>
          </a:bodyPr>
          <a:lstStyle/>
          <a:p>
            <a:r>
              <a:rPr lang="vi-VN" sz="3200" b="1" dirty="0" smtClean="0">
                <a:latin typeface="+mj-lt"/>
              </a:rPr>
              <a:t>Hệ Mặt trời gồm 8 hành tinh; 4 hành tinh đất đá, 2 hành tinh khí , 2 hành tinh băng. Hành tinh là các thiên thể không phát ra ánh sáng, Sao là các thiên thể phát ra ánh sáng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Hệ Mặt Trời còn gọi là Thái Dương hệ gồm:</a:t>
            </a:r>
            <a:endParaRPr lang="en-US" sz="3600" dirty="0">
              <a:latin typeface="Times New Roman" pitchFamily="18" charset="0"/>
              <a:cs typeface="Times New Roman" pitchFamily="18" charset="0"/>
            </a:endParaRPr>
          </a:p>
        </p:txBody>
      </p:sp>
      <p:sp>
        <p:nvSpPr>
          <p:cNvPr id="5" name="Rectangle 4"/>
          <p:cNvSpPr/>
          <p:nvPr/>
        </p:nvSpPr>
        <p:spPr>
          <a:xfrm>
            <a:off x="0" y="609600"/>
            <a:ext cx="4572000" cy="646331"/>
          </a:xfrm>
          <a:prstGeom prst="rect">
            <a:avLst/>
          </a:prstGeom>
        </p:spPr>
        <p:txBody>
          <a:bodyPr>
            <a:spAutoFit/>
          </a:bodyPr>
          <a:lstStyle/>
          <a:p>
            <a:r>
              <a:rPr lang="vi-VN" sz="3600" dirty="0" smtClean="0">
                <a:latin typeface="Times New Roman" pitchFamily="18" charset="0"/>
                <a:cs typeface="Times New Roman" pitchFamily="18" charset="0"/>
              </a:rPr>
              <a:t>- Mặt Trời ở trung  tâm</a:t>
            </a:r>
            <a:endParaRPr lang="en-US" sz="3600" dirty="0">
              <a:latin typeface="Times New Roman" pitchFamily="18" charset="0"/>
              <a:cs typeface="Times New Roman" pitchFamily="18" charset="0"/>
            </a:endParaRPr>
          </a:p>
        </p:txBody>
      </p:sp>
      <p:sp>
        <p:nvSpPr>
          <p:cNvPr id="6" name="Rectangle 5"/>
          <p:cNvSpPr/>
          <p:nvPr/>
        </p:nvSpPr>
        <p:spPr>
          <a:xfrm>
            <a:off x="0" y="1219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 Các thiên thể chuyển động xung quanh Mặt Trời.</a:t>
            </a:r>
            <a:endParaRPr lang="en-US" sz="3600" dirty="0">
              <a:latin typeface="Times New Roman" pitchFamily="18" charset="0"/>
              <a:cs typeface="Times New Roman" pitchFamily="18" charset="0"/>
            </a:endParaRPr>
          </a:p>
        </p:txBody>
      </p:sp>
      <p:sp>
        <p:nvSpPr>
          <p:cNvPr id="7" name="Rectangle 6"/>
          <p:cNvSpPr/>
          <p:nvPr/>
        </p:nvSpPr>
        <p:spPr>
          <a:xfrm>
            <a:off x="0" y="2438400"/>
            <a:ext cx="9372600" cy="2308324"/>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a:t>
            </a:r>
            <a:r>
              <a:rPr lang="en-US" sz="3600" dirty="0" err="1" smtClean="0">
                <a:latin typeface="Times New Roman" pitchFamily="18" charset="0"/>
                <a:cs typeface="Times New Roman" pitchFamily="18" charset="0"/>
              </a:rPr>
              <a:t>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vi-VN" sz="3600" dirty="0" smtClean="0">
                <a:latin typeface="Times New Roman" pitchFamily="18" charset="0"/>
                <a:cs typeface="Times New Roman" pitchFamily="18" charset="0"/>
              </a:rPr>
              <a:t> theo thứ tự từ trong ra ngoài:Thuỷ tinh, Kim tỉnh, Trái Đất, Hoả tinh, Mộc tinh,Thổ tinh,Thiên Vương tinh,Hải Vương tinh</a:t>
            </a:r>
            <a:endParaRPr lang="en-US" sz="3600" dirty="0">
              <a:latin typeface="Times New Roman" pitchFamily="18" charset="0"/>
              <a:cs typeface="Times New Roman" pitchFamily="18" charset="0"/>
            </a:endParaRPr>
          </a:p>
        </p:txBody>
      </p:sp>
      <p:sp>
        <p:nvSpPr>
          <p:cNvPr id="8" name="Rectangle 7"/>
          <p:cNvSpPr/>
          <p:nvPr/>
        </p:nvSpPr>
        <p:spPr>
          <a:xfrm>
            <a:off x="0" y="4724400"/>
            <a:ext cx="9144000" cy="1200329"/>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hơn một trăm vệ tinh, các sao chổi, các tiểu hành tinh, các thiên thạch khác và bụi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vừa chuyển động quanhMặt Trời, vừa tự quay quanh trục của nó.</a:t>
            </a:r>
            <a:endParaRPr lang="en-US" sz="32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1475084" cy="646331"/>
          </a:xfrm>
          <a:prstGeom prst="rect">
            <a:avLst/>
          </a:prstGeom>
        </p:spPr>
        <p:txBody>
          <a:bodyPr wrap="none">
            <a:spAutoFit/>
          </a:bodyPr>
          <a:lstStyle/>
          <a:p>
            <a:r>
              <a:rPr lang="vi-VN" sz="3600" b="1" i="1" dirty="0" smtClean="0">
                <a:latin typeface="Times New Roman" pitchFamily="18" charset="0"/>
                <a:cs typeface="Times New Roman" pitchFamily="18" charset="0"/>
              </a:rPr>
              <a:t>Lưu ý:</a:t>
            </a:r>
            <a:endParaRPr lang="en-US" sz="3600" dirty="0">
              <a:latin typeface="Times New Roman" pitchFamily="18" charset="0"/>
              <a:cs typeface="Times New Roman" pitchFamily="18" charset="0"/>
            </a:endParaRPr>
          </a:p>
        </p:txBody>
      </p:sp>
      <p:sp>
        <p:nvSpPr>
          <p:cNvPr id="5" name="Rectangle 4"/>
          <p:cNvSpPr/>
          <p:nvPr/>
        </p:nvSpPr>
        <p:spPr>
          <a:xfrm>
            <a:off x="0" y="685800"/>
            <a:ext cx="4572000" cy="4031873"/>
          </a:xfrm>
          <a:prstGeom prst="rect">
            <a:avLst/>
          </a:prstGeom>
        </p:spPr>
        <p:txBody>
          <a:bodyPr>
            <a:spAutoFit/>
          </a:bodyPr>
          <a:lstStyle/>
          <a:p>
            <a:r>
              <a:rPr lang="vi-VN" sz="3200" dirty="0" smtClean="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4705350" y="0"/>
            <a:ext cx="4438650" cy="3550921"/>
          </a:xfrm>
          <a:prstGeom prst="rect">
            <a:avLst/>
          </a:prstGeom>
          <a:noFill/>
        </p:spPr>
      </p:pic>
      <p:sp>
        <p:nvSpPr>
          <p:cNvPr id="7" name="Rectangle 6"/>
          <p:cNvSpPr/>
          <p:nvPr/>
        </p:nvSpPr>
        <p:spPr>
          <a:xfrm>
            <a:off x="0" y="4648200"/>
            <a:ext cx="91440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?1.</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0" y="56388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Hành tinh gần Mặt Trời nhất là Thủy Tinh.</a:t>
            </a:r>
          </a:p>
          <a:p>
            <a:r>
              <a:rPr lang="vi-VN" sz="3200" dirty="0" smtClean="0">
                <a:latin typeface="Times New Roman" pitchFamily="18" charset="0"/>
                <a:cs typeface="Times New Roman" pitchFamily="18" charset="0"/>
              </a:rPr>
              <a:t>- Hành tinh xa Mặt Trời nhất là Hải Vương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554545"/>
          </a:xfrm>
          <a:prstGeom prst="rect">
            <a:avLst/>
          </a:prstGeom>
        </p:spPr>
        <p:txBody>
          <a:bodyPr wrap="square">
            <a:spAutoFit/>
          </a:bodyPr>
          <a:lstStyle/>
          <a:p>
            <a:r>
              <a:rPr lang="vi-VN" sz="3200" dirty="0" smtClean="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200" dirty="0">
              <a:solidFill>
                <a:srgbClr val="002060"/>
              </a:solidFill>
              <a:latin typeface="Times New Roman" pitchFamily="18" charset="0"/>
              <a:cs typeface="Times New Roman" pitchFamily="18" charset="0"/>
            </a:endParaRPr>
          </a:p>
        </p:txBody>
      </p:sp>
      <p:sp>
        <p:nvSpPr>
          <p:cNvPr id="4" name="Rectangle 3"/>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dự đoán:thời gian quay quanh Mặt Trời của các hành tinh không giống nhau, vì: Mỗi hành tinh quay quanh Mặt Trời với quỹ đạo khác nhau nên sẽ có thời gian quay quanh Mặt Trời khác nhau.</a:t>
            </a:r>
            <a:endParaRPr lang="en-US" sz="3200" dirty="0">
              <a:latin typeface="Times New Roman" pitchFamily="18" charset="0"/>
              <a:cs typeface="Times New Roman" pitchFamily="18" charset="0"/>
            </a:endParaRPr>
          </a:p>
        </p:txBody>
      </p:sp>
      <p:sp>
        <p:nvSpPr>
          <p:cNvPr id="5" name="Rectangle 4"/>
          <p:cNvSpPr/>
          <p:nvPr/>
        </p:nvSpPr>
        <p:spPr>
          <a:xfrm>
            <a:off x="0" y="4724400"/>
            <a:ext cx="7078284"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Rectangle 5"/>
          <p:cNvSpPr/>
          <p:nvPr/>
        </p:nvSpPr>
        <p:spPr>
          <a:xfrm>
            <a:off x="0" y="5410200"/>
            <a:ext cx="8915400" cy="584775"/>
          </a:xfrm>
          <a:prstGeom prst="rect">
            <a:avLst/>
          </a:prstGeom>
        </p:spPr>
        <p:txBody>
          <a:bodyPr wrap="square">
            <a:spAutoFit/>
          </a:bodyPr>
          <a:lstStyle/>
          <a:p>
            <a:pPr fontAlgn="base"/>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DF74-7472-435E-A9D5-5FFCF59CFFA5}"/>
              </a:ext>
            </a:extLst>
          </p:cNvPr>
          <p:cNvSpPr>
            <a:spLocks noGrp="1"/>
          </p:cNvSpPr>
          <p:nvPr>
            <p:ph type="title"/>
          </p:nvPr>
        </p:nvSpPr>
        <p:spPr>
          <a:xfrm>
            <a:off x="628650" y="73026"/>
            <a:ext cx="7886700" cy="917575"/>
          </a:xfrm>
        </p:spPr>
        <p:txBody>
          <a:bodyPr>
            <a:normAutofit/>
          </a:bodyPr>
          <a:lstStyle/>
          <a:p>
            <a:pPr algn="ctr"/>
            <a:r>
              <a:rPr lang="en-US" sz="4800" dirty="0">
                <a:solidFill>
                  <a:schemeClr val="bg1"/>
                </a:solidFill>
              </a:rPr>
              <a:t>HỆ MẶT TRỜI</a:t>
            </a:r>
          </a:p>
        </p:txBody>
      </p:sp>
      <p:sp>
        <p:nvSpPr>
          <p:cNvPr id="23" name="Rectangle 22"/>
          <p:cNvSpPr/>
          <p:nvPr/>
        </p:nvSpPr>
        <p:spPr>
          <a:xfrm>
            <a:off x="0" y="0"/>
            <a:ext cx="94488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trong là:Thủy tinh, Kim tinh,Trái Đất và Hỏa tinh nằm ở phía trong vành đai tiểu hành tinh chính, có thành phần chủ yếu từ silicat và các kim loại.</a:t>
            </a:r>
            <a:endParaRPr lang="en-US" sz="3200" dirty="0">
              <a:latin typeface="Times New Roman" pitchFamily="18" charset="0"/>
              <a:cs typeface="Times New Roman" pitchFamily="18" charset="0"/>
            </a:endParaRPr>
          </a:p>
        </p:txBody>
      </p:sp>
      <p:sp>
        <p:nvSpPr>
          <p:cNvPr id="24" name="Rectangle 23"/>
          <p:cNvSpPr/>
          <p:nvPr/>
        </p:nvSpPr>
        <p:spPr>
          <a:xfrm>
            <a:off x="0" y="1981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khá gần Mặt Trời nên có nhiệt độ cao.</a:t>
            </a:r>
            <a:endParaRPr lang="en-US" sz="3200" dirty="0">
              <a:latin typeface="Times New Roman" pitchFamily="18" charset="0"/>
              <a:cs typeface="Times New Roman" pitchFamily="18" charset="0"/>
            </a:endParaRPr>
          </a:p>
        </p:txBody>
      </p:sp>
      <p:sp>
        <p:nvSpPr>
          <p:cNvPr id="12290" name="AutoShape 2"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rcRect/>
          <a:stretch>
            <a:fillRect/>
          </a:stretch>
        </p:blipFill>
        <p:spPr bwMode="auto">
          <a:xfrm>
            <a:off x="0" y="3109308"/>
            <a:ext cx="9144000" cy="3748692"/>
          </a:xfrm>
          <a:prstGeom prst="rect">
            <a:avLst/>
          </a:prstGeom>
          <a:noFill/>
          <a:ln w="9525">
            <a:noFill/>
            <a:miter lim="800000"/>
            <a:headEnd/>
            <a:tailEnd/>
          </a:ln>
        </p:spPr>
      </p:pic>
    </p:spTree>
    <p:extLst>
      <p:ext uri="{BB962C8B-B14F-4D97-AF65-F5344CB8AC3E}">
        <p14:creationId xmlns:p14="http://schemas.microsoft.com/office/powerpoint/2010/main" val="40890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1748</Words>
  <Application>Microsoft Office PowerPoint</Application>
  <PresentationFormat>On-screen Show (4:3)</PresentationFormat>
  <Paragraphs>163</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MẶT TRỜI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74</cp:revision>
  <dcterms:created xsi:type="dcterms:W3CDTF">2022-02-20T11:53:28Z</dcterms:created>
  <dcterms:modified xsi:type="dcterms:W3CDTF">2024-05-13T15:40:14Z</dcterms:modified>
</cp:coreProperties>
</file>