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813" r:id="rId2"/>
    <p:sldId id="256" r:id="rId3"/>
    <p:sldId id="798" r:id="rId4"/>
    <p:sldId id="804" r:id="rId5"/>
    <p:sldId id="800" r:id="rId6"/>
    <p:sldId id="801" r:id="rId7"/>
    <p:sldId id="257" r:id="rId8"/>
    <p:sldId id="802" r:id="rId9"/>
    <p:sldId id="799" r:id="rId10"/>
    <p:sldId id="812" r:id="rId11"/>
    <p:sldId id="803" r:id="rId12"/>
    <p:sldId id="805" r:id="rId13"/>
    <p:sldId id="806" r:id="rId14"/>
    <p:sldId id="807" r:id="rId15"/>
    <p:sldId id="809" r:id="rId16"/>
    <p:sldId id="765" r:id="rId17"/>
    <p:sldId id="790" r:id="rId18"/>
    <p:sldId id="796" r:id="rId19"/>
    <p:sldId id="789" r:id="rId20"/>
    <p:sldId id="791" r:id="rId21"/>
    <p:sldId id="792" r:id="rId22"/>
    <p:sldId id="793" r:id="rId23"/>
    <p:sldId id="794" r:id="rId24"/>
    <p:sldId id="795" r:id="rId25"/>
    <p:sldId id="810" r:id="rId26"/>
    <p:sldId id="811" r:id="rId27"/>
    <p:sldId id="797" r:id="rId28"/>
    <p:sldId id="775" r:id="rId29"/>
    <p:sldId id="776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33"/>
    <a:srgbClr val="526ACE"/>
    <a:srgbClr val="C06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1EFDF-28D6-47FE-8F67-04F0F932C481}" type="datetimeFigureOut">
              <a:rPr lang="en-US" smtClean="0"/>
              <a:t>01/07/2021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1B7B6-5A80-4196-8C29-1E1B861CB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2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484935-623E-4566-AE87-5FBD1D72F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DDDE2B8-7129-4010-A05E-A24079E8E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FE39C-3210-4DC6-90A8-8002B029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F10D10-86BB-4C22-A262-686D9AD9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E8A89E-97B9-41C1-9094-EEA5A454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30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A40652-8441-49BD-A61B-4E9C011B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4462240-712D-4AC0-A819-3F874E165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ED39CC-2975-4766-8598-95A37685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262871-F703-420D-A518-C9DAB44B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AB3FBF-4239-4962-9502-DE44E011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853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580D035-32B2-43CF-8BC3-09BC4037D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3DD1571-80FD-43BC-B237-3B8C679AF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74D27E-6AE6-48EB-9938-6E838362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37109D-9A18-4F68-A213-D42F2C15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372E1B-A348-465E-8509-87795109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17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7114CC-9588-4B64-BCE0-6C4BA722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37FAE7-3705-41E6-98FD-493CE7E65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05BA45-AEE2-4550-B24C-E5EAE431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3E9981-D904-4471-9D3E-311066D1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C7EE94-2EE9-406C-B1F5-E14B54C8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69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A4749A-F8DF-49C5-BF03-E9E14EE2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4E33B1-570C-4DEC-8EC5-5FDE59C9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5BA3C6-902C-4AAC-A691-FBFE3D68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7079FC-969E-4D37-90A6-728E9C00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44B19D-1812-4ECD-B691-9CD5615E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22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2A096C-EA42-46C4-A953-BBDF7F08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0937F7-DDE0-4B76-89C1-89644A6D7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7F1E3A-1EA7-4C97-A123-C55B542CF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1FF3FF-1F69-4925-BF9A-8818AA4D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835AE1-9E74-4978-8023-0A20801F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603E15-8B21-4864-B2CF-EDDA1DE7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87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A7019B-A241-44D6-AE58-9D331337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30093F7-820A-489A-8BAE-6CA709A46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BA25F4-D659-4818-B51E-F74959C79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CAC2E72-6785-4237-BA94-CF33C1627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35457CC-EEBA-4051-8432-51C0BBE26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34AF753-84A2-4D69-AB24-989FBAC7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58FA319-9814-4941-B9D0-D58CAAE9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1102167-D5A1-4FBE-9695-02774D4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63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CC48A1-006C-4844-BFFF-A1D37A52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FA3E0AD-D30A-4575-8186-510E27A2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13D2AFE-82FC-42F3-9419-BBC714D9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E451725-4EC8-4B8A-B928-6C5FC8FB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352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2AFD028-60DB-49EB-9E1D-246FEA1EE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15BE51A-9078-42D5-8CBF-EDE56B2D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512134F-87C1-47B1-AE31-117D38AD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7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F083F-5CBC-4531-99E9-560EBDB8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556C62-0EA4-4689-B1F4-754D98FC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302C969-A565-4247-847E-8845729C4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184E30-C1F5-4E5B-B4ED-A52D2518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580D6-EE97-49D4-9C23-C6B7C71A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5C233E9-E37D-49EA-9913-C8B7A04B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36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390CFF-C325-48F4-9D0E-D392F604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132AD3-02A5-4F9D-B20A-878D967CD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0A0742-C36A-4AC9-976C-32CE482B8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F7F7A25-0E6C-4F1C-99A2-6BF300D2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20C1333-32A5-45DE-B53A-C3A0F7E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4D1D47D-7157-4973-A2C4-C0D628FB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46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CC02303-E879-4C0D-856C-023DBB00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54DF5C-B88E-45EA-AD48-9419C4D15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1D2F02-A6C2-4BBA-9DC2-FA290866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4AB2EF-27C1-4457-80C0-54E062249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4C868D-E9CB-4F6D-B6A3-CD2685B02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0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597" y="132461"/>
            <a:ext cx="9144000" cy="857439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https://www.youtube.com/watch?v=suw4dldzUhg</a:t>
            </a:r>
          </a:p>
        </p:txBody>
      </p:sp>
    </p:spTree>
    <p:extLst>
      <p:ext uri="{BB962C8B-B14F-4D97-AF65-F5344CB8AC3E}">
        <p14:creationId xmlns:p14="http://schemas.microsoft.com/office/powerpoint/2010/main" val="11748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1" y="2662625"/>
            <a:ext cx="10020474" cy="39096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smtClean="0"/>
              <a:t>Clip </a:t>
            </a:r>
            <a:r>
              <a:rPr lang="en-US" sz="3200"/>
              <a:t>về các hành tinh trong </a:t>
            </a:r>
            <a:r>
              <a:rPr lang="en-US" sz="3200" smtClean="0"/>
              <a:t>HMT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/>
              <a:t>https://youtu.be/LXgdx7V7KHQ</a:t>
            </a:r>
            <a:endParaRPr lang="en-US" sz="3200" smtClean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smtClean="0">
                <a:solidFill>
                  <a:srgbClr val="FF0000"/>
                </a:solidFill>
              </a:rPr>
              <a:t>CẤU TRÚC 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ownload Free png Child , Students, group of children studying illustration  ... - DLP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5" y="1332802"/>
            <a:ext cx="2439485" cy="123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CẤU TRÚC </a:t>
            </a:r>
            <a:r>
              <a:rPr lang="en-US" sz="3200" b="1" smtClean="0">
                <a:solidFill>
                  <a:srgbClr val="FF0000"/>
                </a:solidFill>
              </a:rPr>
              <a:t>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03292"/>
              </p:ext>
            </p:extLst>
          </p:nvPr>
        </p:nvGraphicFramePr>
        <p:xfrm>
          <a:off x="141891" y="1307459"/>
          <a:ext cx="11839903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5189"/>
                <a:gridCol w="86147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kern="120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 trưng các hành tinh 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 nhất, </a:t>
                      </a: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 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 nhất, biến đổi nhiệt độ lớn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 tinh sáng nhất quan sát thấy trên bầu trời, nóng nhất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 Đất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 tinh xanh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Hỏa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đỏ = nhiều </a:t>
                      </a: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sắt, núi 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Olympus cao nhất (22km)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Mộc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 và khối lượng lớn nhất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nâu, nhẹ </a:t>
                      </a: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 vương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 nhất, màu xanh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 vương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 nhất, nhiều bão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6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ÁNH SÁNG CỦA CÁC THIÊN THỂ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38EA2EA6-16D1-4CFA-9A68-75206F605DCD}"/>
              </a:ext>
            </a:extLst>
          </p:cNvPr>
          <p:cNvSpPr txBox="1">
            <a:spLocks/>
          </p:cNvSpPr>
          <p:nvPr/>
        </p:nvSpPr>
        <p:spPr>
          <a:xfrm>
            <a:off x="847898" y="3300607"/>
            <a:ext cx="10913399" cy="2613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Đọc sách giáo khoa và tư liệu tham khảo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Hoàn thành </a:t>
            </a:r>
            <a:r>
              <a:rPr lang="en-US" sz="3200"/>
              <a:t>phiếu </a:t>
            </a:r>
            <a:r>
              <a:rPr lang="en-US" sz="3200" smtClean="0"/>
              <a:t>3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Making the most of study groups - Magazines - DAWN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6" y="1607103"/>
            <a:ext cx="2137833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 NHỎ</a:t>
            </a:r>
            <a:endParaRPr lang="en-US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4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ÁNH SÁNG CỦA CÁC THIÊN THỂ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38EA2EA6-16D1-4CFA-9A68-75206F605DCD}"/>
              </a:ext>
            </a:extLst>
          </p:cNvPr>
          <p:cNvSpPr txBox="1">
            <a:spLocks/>
          </p:cNvSpPr>
          <p:nvPr/>
        </p:nvSpPr>
        <p:spPr>
          <a:xfrm>
            <a:off x="723900" y="1981200"/>
            <a:ext cx="11163300" cy="42862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Mặt </a:t>
            </a:r>
            <a:r>
              <a:rPr lang="en-US" sz="3200"/>
              <a:t>Trời và các sao là thiên thể phát sáng. (nhiệt độ bề mặt cao) </a:t>
            </a:r>
            <a:endParaRPr lang="en-US" sz="320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Mặt </a:t>
            </a:r>
            <a:r>
              <a:rPr lang="en-US" sz="3200"/>
              <a:t>Trăng, các hành tinh và sao chổi phản xạ ánh sáng Mặt Trời. (phản xạ ánh sáng)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9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009650" y="376161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NGÂN HÀ VÀ VỊ TRÍ CỦA MẶT TRỜI TRONG NGÂN HÀ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38EA2EA6-16D1-4CFA-9A68-75206F605DCD}"/>
              </a:ext>
            </a:extLst>
          </p:cNvPr>
          <p:cNvSpPr txBox="1">
            <a:spLocks/>
          </p:cNvSpPr>
          <p:nvPr/>
        </p:nvSpPr>
        <p:spPr>
          <a:xfrm>
            <a:off x="2368909" y="2055506"/>
            <a:ext cx="9499241" cy="2613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Nghiên cứu sgk T198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 </a:t>
            </a:r>
            <a:r>
              <a:rPr lang="en-US" sz="3200" smtClean="0"/>
              <a:t>Quan </a:t>
            </a:r>
            <a:r>
              <a:rPr lang="en-US" sz="3200"/>
              <a:t>sát dải Ngân Hà qua </a:t>
            </a:r>
            <a:r>
              <a:rPr lang="en-US" sz="3200" smtClean="0"/>
              <a:t>video</a:t>
            </a:r>
            <a:endParaRPr lang="en-US" sz="320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/>
              <a:t>https://youtu.be/YMN-5XmgLyU</a:t>
            </a:r>
            <a:endParaRPr lang="en-US" sz="320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 </a:t>
            </a:r>
            <a:r>
              <a:rPr lang="en-US" sz="3200" smtClean="0"/>
              <a:t>Ghi </a:t>
            </a:r>
            <a:r>
              <a:rPr lang="en-US" sz="3200"/>
              <a:t>những lại những đặc điểm mà em quan sát được (tối thiểu 2 đặc điểm);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Making the most of study groups - Magazines - DAWN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6" y="1607103"/>
            <a:ext cx="2137833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009650" y="376161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NGÂN HÀ VÀ VỊ TRÍ CỦA MẶT TRỜI TRONG NGÂN HÀ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38EA2EA6-16D1-4CFA-9A68-75206F605DCD}"/>
              </a:ext>
            </a:extLst>
          </p:cNvPr>
          <p:cNvSpPr txBox="1">
            <a:spLocks/>
          </p:cNvSpPr>
          <p:nvPr/>
        </p:nvSpPr>
        <p:spPr>
          <a:xfrm>
            <a:off x="1530709" y="2210353"/>
            <a:ext cx="9499241" cy="2613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Dải </a:t>
            </a:r>
            <a:r>
              <a:rPr lang="en-US" sz="3200"/>
              <a:t>Ngân Hà là một tập hợp gồm vô số các sao. </a:t>
            </a:r>
            <a:endParaRPr lang="en-US" sz="320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Hệ mặt trời </a:t>
            </a:r>
            <a:r>
              <a:rPr lang="en-US" sz="3200"/>
              <a:t>là một phần nhỏ của Ngân Hà. </a:t>
            </a:r>
          </a:p>
        </p:txBody>
      </p:sp>
    </p:spTree>
    <p:extLst>
      <p:ext uri="{BB962C8B-B14F-4D97-AF65-F5344CB8AC3E}">
        <p14:creationId xmlns:p14="http://schemas.microsoft.com/office/powerpoint/2010/main" val="392356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348133">
            <a:off x="4058887" y="2670974"/>
            <a:ext cx="512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 PHỤC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6777" y="3426764"/>
            <a:ext cx="512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ĐIỂM 10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hẻ Trắc nghiệm - Nhà Sách Ngoại Văn Huy Lan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06" y="3842263"/>
            <a:ext cx="2864131" cy="21453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722" y="394672"/>
            <a:ext cx="3010561" cy="278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050" y="1331972"/>
            <a:ext cx="8915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14400"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 Hà là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Thiên Hà trong đó có chứa hệ Mặt Trời.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một tập hợp nhiều Thiên Hà trong vũ trụ.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tên gọi khác của hệ Mặt Trời.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Dải sáng trong vũ trụ.</a:t>
            </a:r>
          </a:p>
        </p:txBody>
      </p:sp>
      <p:sp>
        <p:nvSpPr>
          <p:cNvPr id="5" name="Oval 4"/>
          <p:cNvSpPr/>
          <p:nvPr/>
        </p:nvSpPr>
        <p:spPr>
          <a:xfrm>
            <a:off x="1552301" y="21907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756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76" y="1076354"/>
            <a:ext cx="8529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trong hệ Mặt Trời xa Trái Đất nhất là………., nó cách Trái Đất ….. (AU)?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Thủy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tinh, cách 39AU	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Hải Vương tinh, cách 29,06 AU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Hải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tinh, cách 30,06 AU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Thiên Vương tinh, cách 19,19 AU</a:t>
            </a:r>
          </a:p>
        </p:txBody>
      </p:sp>
      <p:sp>
        <p:nvSpPr>
          <p:cNvPr id="5" name="Oval 4"/>
          <p:cNvSpPr/>
          <p:nvPr/>
        </p:nvSpPr>
        <p:spPr>
          <a:xfrm>
            <a:off x="2070029" y="34353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517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2527" y="1000631"/>
            <a:ext cx="93053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14400"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nào không đúng?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Thủy tinh là hành tinh gần mặt trời nhất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Thủy tinh là hành tinh gần trái nhất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Kim tinh là hành tinh gần trái nhất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Trái đất là hành tinh thứ 3 tính từ mặt trời</a:t>
            </a:r>
          </a:p>
        </p:txBody>
      </p:sp>
      <p:sp>
        <p:nvSpPr>
          <p:cNvPr id="5" name="Oval 4"/>
          <p:cNvSpPr/>
          <p:nvPr/>
        </p:nvSpPr>
        <p:spPr>
          <a:xfrm>
            <a:off x="2462415" y="2652712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0677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hóm người đứng cùng nhau cầm tay chống lại Dải Ngân hà ở vùng nú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" y="21134"/>
            <a:ext cx="12190699" cy="683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05C61F-9005-4F14-AAC5-86C48AA5D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" y="21134"/>
            <a:ext cx="12190698" cy="2615386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4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>
                <a:solidFill>
                  <a:srgbClr val="FFFF00"/>
                </a:solidFill>
              </a:rPr>
              <a:t>BÀI </a:t>
            </a:r>
            <a:r>
              <a:rPr lang="en-US" sz="4000" b="1" smtClean="0">
                <a:solidFill>
                  <a:srgbClr val="FFFF00"/>
                </a:solidFill>
              </a:rPr>
              <a:t>55</a:t>
            </a:r>
            <a:r>
              <a:rPr lang="en-US" sz="4000" b="1">
                <a:solidFill>
                  <a:srgbClr val="FFFF00"/>
                </a:solidFill>
              </a:rPr>
              <a:t>. </a:t>
            </a:r>
            <a:r>
              <a:rPr lang="en-US" sz="4000" b="1" smtClean="0">
                <a:solidFill>
                  <a:srgbClr val="FFFF00"/>
                </a:solidFill>
              </a:rPr>
              <a:t>NGÂN </a:t>
            </a:r>
            <a:r>
              <a:rPr lang="en-US" sz="4000" b="1" smtClean="0">
                <a:solidFill>
                  <a:srgbClr val="FFFF00"/>
                </a:solidFill>
              </a:rPr>
              <a:t>HÀ</a:t>
            </a:r>
            <a:endParaRPr lang="vi-VN" sz="4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7765" y="684272"/>
            <a:ext cx="91037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hệ Mặt Trời, hành tinh có nhiệt độ trung bình bề mặt cao nhất? Thấp nhất? 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Kim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tinh, Thiên vương tinh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Kim tinh, Hải vương tinh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Thủy tinh, Hải vương tinh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Hỏa tinh, Thiên vương tinh</a:t>
            </a:r>
          </a:p>
        </p:txBody>
      </p:sp>
      <p:sp>
        <p:nvSpPr>
          <p:cNvPr id="5" name="Oval 4"/>
          <p:cNvSpPr/>
          <p:nvPr/>
        </p:nvSpPr>
        <p:spPr>
          <a:xfrm>
            <a:off x="2316365" y="2260629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083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6751" y="1499238"/>
            <a:ext cx="9551411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14400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thể tự phát sáng?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Sao Bắc Cực				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Sao Bắc Cực, Sao chổi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Sao Hỏa, Sao Mộc			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Sao Hỏa, Sao Mộc, Sao chổi</a:t>
            </a:r>
          </a:p>
        </p:txBody>
      </p:sp>
      <p:sp>
        <p:nvSpPr>
          <p:cNvPr id="5" name="Oval 4"/>
          <p:cNvSpPr/>
          <p:nvPr/>
        </p:nvSpPr>
        <p:spPr>
          <a:xfrm>
            <a:off x="1950230" y="2410938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2723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4677" y="1370651"/>
            <a:ext cx="9016423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14400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thể thuộc hệ mặt trời?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Sao Bắc Cực				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Sao Bắc Cực, Sao chổi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Sao Hỏa, Sao Mộc			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Sao Hỏa, Sao Mộc, Sao chổi</a:t>
            </a:r>
          </a:p>
        </p:txBody>
      </p:sp>
      <p:sp>
        <p:nvSpPr>
          <p:cNvPr id="5" name="Oval 4"/>
          <p:cNvSpPr/>
          <p:nvPr/>
        </p:nvSpPr>
        <p:spPr>
          <a:xfrm>
            <a:off x="1816880" y="439420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95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4970" y="1055077"/>
            <a:ext cx="10363430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14400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nào lớn nhất trong hệ Mặt Trời?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Thủy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		B. Trái đất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Mộc tinh		D. Thổ tinh</a:t>
            </a:r>
          </a:p>
        </p:txBody>
      </p:sp>
      <p:sp>
        <p:nvSpPr>
          <p:cNvPr id="5" name="Oval 4"/>
          <p:cNvSpPr/>
          <p:nvPr/>
        </p:nvSpPr>
        <p:spPr>
          <a:xfrm>
            <a:off x="1803950" y="2638425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224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370" y="1199914"/>
            <a:ext cx="10075285" cy="22320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914400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nhỏ nhất trong hệ Mật Trời?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Mặt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		B. Các vệ tinh nhân tạo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Kim tinh		D. Thủy tinh</a:t>
            </a:r>
          </a:p>
        </p:txBody>
      </p:sp>
      <p:sp>
        <p:nvSpPr>
          <p:cNvPr id="5" name="Oval 4"/>
          <p:cNvSpPr/>
          <p:nvPr/>
        </p:nvSpPr>
        <p:spPr>
          <a:xfrm>
            <a:off x="5486285" y="2741493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2113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262" y="472440"/>
            <a:ext cx="102774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nào không đúng? </a:t>
            </a:r>
            <a:endParaRPr lang="en-US" sz="28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Thành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“sao Hôm, sao Mai” trong văn học chỉ sự chia cách, nói lên sự xa xôi cách trở, khó có thể gặp mặt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Sao Hôm được nhìn ở hướng tây vào chiều tối, sao Mai được nhìn thấy ở phía Đông lặn rất muộn sau các sao khác.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“Sao Hôm”, “sao Mai”, sao Kim hay Vệ nữ đều là các cách gọi dân gian cho Kim tinh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“Sao Hôm” và “sao Mai” là hai ngôi sao khác nhau không bao giờ xuất hiện trên bầu trời cùng một thời gian.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03199" y="4986337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8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370" y="1199914"/>
            <a:ext cx="100752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hành tinh nào trong hệ Mặt Trời không được đặt tên theo tên các vị thần La Mã?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Trái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Trái đất và Thiên vương tinh		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Thiên vương tinh và Hải vương tinh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Không có.</a:t>
            </a:r>
          </a:p>
        </p:txBody>
      </p:sp>
      <p:sp>
        <p:nvSpPr>
          <p:cNvPr id="5" name="Oval 4"/>
          <p:cNvSpPr/>
          <p:nvPr/>
        </p:nvSpPr>
        <p:spPr>
          <a:xfrm>
            <a:off x="805413" y="349250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8229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060281"/>
            <a:ext cx="5657849" cy="41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476250" y="180423"/>
            <a:ext cx="117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TẬP TẠI NHÀ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6733C9C-CF0A-4D72-A288-5E22097B3198}"/>
              </a:ext>
            </a:extLst>
          </p:cNvPr>
          <p:cNvSpPr txBox="1"/>
          <p:nvPr/>
        </p:nvSpPr>
        <p:spPr>
          <a:xfrm>
            <a:off x="717869" y="1569436"/>
            <a:ext cx="101318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Thiết kế mô hình hệ mặt trời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chụp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quay video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2 -3 HS.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báo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lớp buổi học sau.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6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927" y="2662625"/>
            <a:ext cx="9075247" cy="26138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Thảo luận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viết </a:t>
            </a:r>
            <a:r>
              <a:rPr lang="en-US" sz="3200"/>
              <a:t>các câu ngắn </a:t>
            </a:r>
            <a:r>
              <a:rPr lang="en-US" sz="3200" smtClean="0"/>
              <a:t>không </a:t>
            </a:r>
            <a:r>
              <a:rPr lang="en-US" sz="3200"/>
              <a:t>quá 10 </a:t>
            </a:r>
            <a:r>
              <a:rPr lang="en-US" sz="3200" smtClean="0"/>
              <a:t>từ về </a:t>
            </a:r>
            <a:r>
              <a:rPr lang="en-US" sz="3200"/>
              <a:t>N</a:t>
            </a:r>
            <a:r>
              <a:rPr lang="en-US" sz="3200" smtClean="0"/>
              <a:t>gân </a:t>
            </a:r>
            <a:r>
              <a:rPr lang="en-US" sz="3200"/>
              <a:t>hà. 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47"/>
          <a:stretch/>
        </p:blipFill>
        <p:spPr>
          <a:xfrm>
            <a:off x="419450" y="1302384"/>
            <a:ext cx="1793892" cy="17763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“HIỂU BIẾT”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2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927" y="2662625"/>
            <a:ext cx="9075247" cy="26138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Hoàn thành phiếu 1.1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Sử dụng một bộ cắt dán mô hình hệ mặt </a:t>
            </a:r>
            <a:r>
              <a:rPr lang="en-US" sz="3200" smtClean="0"/>
              <a:t>trời, dán </a:t>
            </a:r>
            <a:r>
              <a:rPr lang="en-US" sz="3200"/>
              <a:t>các hành tinh vào quỹ đạo của chúng. 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smtClean="0">
                <a:solidFill>
                  <a:srgbClr val="FF0000"/>
                </a:solidFill>
              </a:rPr>
              <a:t>CẤU TRÚC 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ownload Free png Child , Students, group of children studying illustration  ... - DLP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5" y="1332802"/>
            <a:ext cx="2439485" cy="123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CẤU TRÚC </a:t>
            </a:r>
            <a:r>
              <a:rPr lang="en-US" sz="3200" b="1" smtClean="0">
                <a:solidFill>
                  <a:srgbClr val="FF0000"/>
                </a:solidFill>
              </a:rPr>
              <a:t>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26" y="1302799"/>
            <a:ext cx="11399347" cy="2252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>
                <a:solidFill>
                  <a:srgbClr val="0000CC"/>
                </a:solidFill>
              </a:rPr>
              <a:t>+ HMT </a:t>
            </a:r>
            <a:r>
              <a:rPr lang="en-US" smtClean="0">
                <a:solidFill>
                  <a:srgbClr val="0000CC"/>
                </a:solidFill>
              </a:rPr>
              <a:t>gồm: </a:t>
            </a:r>
            <a:endParaRPr lang="en-US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mtClean="0">
                <a:solidFill>
                  <a:srgbClr val="0000CC"/>
                </a:solidFill>
              </a:rPr>
              <a:t>+ </a:t>
            </a:r>
            <a:r>
              <a:rPr lang="en-US">
                <a:solidFill>
                  <a:srgbClr val="0000CC"/>
                </a:solidFill>
              </a:rPr>
              <a:t>Các thành viên của HMT theo thứ tự từ Mặt Trời ra ngoài lần lượt là</a:t>
            </a:r>
            <a:r>
              <a:rPr lang="en-US" smtClean="0">
                <a:solidFill>
                  <a:srgbClr val="0000CC"/>
                </a:solidFill>
              </a:rPr>
              <a:t>:</a:t>
            </a:r>
          </a:p>
          <a:p>
            <a:pPr marL="0" indent="0">
              <a:buNone/>
            </a:pPr>
            <a:endParaRPr lang="en-US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0000CC"/>
                </a:solidFill>
              </a:rPr>
              <a:t>+ Quỹ đạo của các hành </a:t>
            </a:r>
            <a:r>
              <a:rPr lang="en-US" smtClean="0">
                <a:solidFill>
                  <a:srgbClr val="0000CC"/>
                </a:solidFill>
              </a:rPr>
              <a:t>tinh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7434" y="1386264"/>
            <a:ext cx="8560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</a:rPr>
              <a:t>- Mặt </a:t>
            </a:r>
            <a:r>
              <a:rPr lang="en-US" sz="2800">
                <a:solidFill>
                  <a:srgbClr val="C00000"/>
                </a:solidFill>
              </a:rPr>
              <a:t>Trời là trung tâm của hệ; </a:t>
            </a:r>
          </a:p>
          <a:p>
            <a:r>
              <a:rPr lang="en-US" sz="2800" smtClean="0">
                <a:solidFill>
                  <a:srgbClr val="C00000"/>
                </a:solidFill>
              </a:rPr>
              <a:t>- </a:t>
            </a:r>
            <a:r>
              <a:rPr lang="en-US" sz="2800">
                <a:solidFill>
                  <a:srgbClr val="C00000"/>
                </a:solidFill>
              </a:rPr>
              <a:t>8 hành tinh và các vệ tinh</a:t>
            </a:r>
          </a:p>
          <a:p>
            <a:r>
              <a:rPr lang="en-US" sz="2800" smtClean="0">
                <a:solidFill>
                  <a:srgbClr val="C00000"/>
                </a:solidFill>
              </a:rPr>
              <a:t>- </a:t>
            </a:r>
            <a:r>
              <a:rPr lang="en-US" sz="2800">
                <a:solidFill>
                  <a:srgbClr val="C00000"/>
                </a:solidFill>
              </a:rPr>
              <a:t>các tiểu hành tinh, sao chổi, các khối bụi thiên thạch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69323" y="3318396"/>
            <a:ext cx="8560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Sao Thủy, sao Kim, Trái Đất, sao Hỏa</a:t>
            </a:r>
            <a:r>
              <a:rPr lang="en-US" sz="2800" smtClean="0">
                <a:solidFill>
                  <a:srgbClr val="C00000"/>
                </a:solidFill>
              </a:rPr>
              <a:t>,</a:t>
            </a:r>
          </a:p>
          <a:p>
            <a:r>
              <a:rPr lang="en-US" sz="2800" smtClean="0">
                <a:solidFill>
                  <a:srgbClr val="C00000"/>
                </a:solidFill>
              </a:rPr>
              <a:t>sao </a:t>
            </a:r>
            <a:r>
              <a:rPr lang="en-US" sz="2800">
                <a:solidFill>
                  <a:srgbClr val="C00000"/>
                </a:solidFill>
              </a:rPr>
              <a:t>Mộc, sao Thổ, sao Thiên vương, sao Hải Vương.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69322" y="4841206"/>
            <a:ext cx="9322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</a:rPr>
              <a:t>- là </a:t>
            </a:r>
            <a:r>
              <a:rPr lang="en-US" sz="2800">
                <a:solidFill>
                  <a:srgbClr val="C00000"/>
                </a:solidFill>
              </a:rPr>
              <a:t>quỹ đạo hình elip. </a:t>
            </a:r>
          </a:p>
          <a:p>
            <a:r>
              <a:rPr lang="en-US" sz="2800" smtClean="0">
                <a:solidFill>
                  <a:srgbClr val="C00000"/>
                </a:solidFill>
              </a:rPr>
              <a:t>- các </a:t>
            </a:r>
            <a:r>
              <a:rPr lang="en-US" sz="2800">
                <a:solidFill>
                  <a:srgbClr val="C00000"/>
                </a:solidFill>
              </a:rPr>
              <a:t>hành tinh chuyển động </a:t>
            </a:r>
            <a:r>
              <a:rPr lang="en-US" sz="2800" smtClean="0">
                <a:solidFill>
                  <a:srgbClr val="C00000"/>
                </a:solidFill>
              </a:rPr>
              <a:t>cùng </a:t>
            </a:r>
            <a:r>
              <a:rPr lang="en-US" sz="2800">
                <a:solidFill>
                  <a:srgbClr val="C00000"/>
                </a:solidFill>
              </a:rPr>
              <a:t>chiều xung quanh Mặt Trời. </a:t>
            </a:r>
          </a:p>
        </p:txBody>
      </p:sp>
    </p:spTree>
    <p:extLst>
      <p:ext uri="{BB962C8B-B14F-4D97-AF65-F5344CB8AC3E}">
        <p14:creationId xmlns:p14="http://schemas.microsoft.com/office/powerpoint/2010/main" val="63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CẤU TRÚC </a:t>
            </a:r>
            <a:r>
              <a:rPr lang="en-US" sz="3200" b="1" smtClean="0">
                <a:solidFill>
                  <a:srgbClr val="FF0000"/>
                </a:solidFill>
              </a:rPr>
              <a:t>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hám phá các hành tinh ngoài hệ Mặt Trời | baotintuc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29" y="1210257"/>
            <a:ext cx="10709444" cy="55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CẤU TRÚC HỆ MẶT TRỜI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38EA2EA6-16D1-4CFA-9A68-75206F605DCD}"/>
              </a:ext>
            </a:extLst>
          </p:cNvPr>
          <p:cNvSpPr txBox="1">
            <a:spLocks/>
          </p:cNvSpPr>
          <p:nvPr/>
        </p:nvSpPr>
        <p:spPr>
          <a:xfrm>
            <a:off x="847898" y="3300607"/>
            <a:ext cx="10913399" cy="2613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ọc thông tin mục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196 và “tư liệu tham khảo hoạt động 2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Thảo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luận nhóm và hoàn thành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1.2.1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Making the most of study groups - Magazines - DAWN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6" y="1607103"/>
            <a:ext cx="2137833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 NHỎ</a:t>
            </a:r>
            <a:endParaRPr lang="en-US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CẤU TRÚC </a:t>
            </a:r>
            <a:r>
              <a:rPr lang="en-US" sz="3200" b="1" smtClean="0">
                <a:solidFill>
                  <a:srgbClr val="FF0000"/>
                </a:solidFill>
              </a:rPr>
              <a:t>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5" y="1773265"/>
            <a:ext cx="10594423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hành tinh cách Mặt Trời các khoảng cách khác nhau </a:t>
            </a: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hành tinh chuyển động nhanh chậm khác nhau. </a:t>
            </a: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cách Mặt Trời khoảng cách khác nhau 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thì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chu kỳ quay khác nhau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1" y="2662625"/>
            <a:ext cx="10020474" cy="39096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Quan sát clip về các hành tinh trong </a:t>
            </a:r>
            <a:r>
              <a:rPr lang="en-US" sz="3200" smtClean="0"/>
              <a:t>HMT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Hoạt </a:t>
            </a:r>
            <a:r>
              <a:rPr lang="en-US" sz="3200"/>
              <a:t>động cá nhân ghi một đặc điểm khác biệt nhất ứng với mỗi hành tinh vào </a:t>
            </a:r>
            <a:r>
              <a:rPr lang="en-US" sz="3200" smtClean="0"/>
              <a:t>cạnh </a:t>
            </a:r>
            <a:r>
              <a:rPr lang="en-US" sz="3200"/>
              <a:t>của khăn trải bàn</a:t>
            </a:r>
            <a:r>
              <a:rPr lang="en-US" sz="3200" smtClean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Thảo luận nhóm, nhóm trưởng ghi nội dung thống nhất vào giữa khăn trải bàn. 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smtClean="0">
                <a:solidFill>
                  <a:srgbClr val="FF0000"/>
                </a:solidFill>
              </a:rPr>
              <a:t>CẤU TRÚC 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ownload Free png Child , Students, group of children studying illustration  ... - DLP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5" y="1332802"/>
            <a:ext cx="2439485" cy="123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12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1070</Words>
  <Application>Microsoft Office PowerPoint</Application>
  <PresentationFormat>Custom</PresentationFormat>
  <Paragraphs>189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https://www.youtube.com/watch?v=suw4dldzUhg</vt:lpstr>
      <vt:lpstr> BÀI 55. NGÂN 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9:  SỰ ĐA DẠNG VÀ CÁC THỂ CƠ BẢN CỦA CHẤT. TÍNH CHẤT CỦA CHẤT</dc:title>
  <dc:creator>Admin</dc:creator>
  <cp:lastModifiedBy>TRAN MINH TUAN</cp:lastModifiedBy>
  <cp:revision>94</cp:revision>
  <dcterms:created xsi:type="dcterms:W3CDTF">2021-02-06T13:24:47Z</dcterms:created>
  <dcterms:modified xsi:type="dcterms:W3CDTF">2021-07-01T08:46:14Z</dcterms:modified>
</cp:coreProperties>
</file>