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77" r:id="rId3"/>
    <p:sldMasterId id="2147483689" r:id="rId4"/>
    <p:sldMasterId id="2147483704" r:id="rId5"/>
  </p:sldMasterIdLst>
  <p:notesMasterIdLst>
    <p:notesMasterId r:id="rId31"/>
  </p:notesMasterIdLst>
  <p:sldIdLst>
    <p:sldId id="543" r:id="rId6"/>
    <p:sldId id="2007577353" r:id="rId7"/>
    <p:sldId id="257" r:id="rId8"/>
    <p:sldId id="2007577311" r:id="rId9"/>
    <p:sldId id="2007577313" r:id="rId10"/>
    <p:sldId id="258" r:id="rId11"/>
    <p:sldId id="2007577355" r:id="rId12"/>
    <p:sldId id="2007577333" r:id="rId13"/>
    <p:sldId id="2007577316" r:id="rId14"/>
    <p:sldId id="2007577359" r:id="rId15"/>
    <p:sldId id="2007577361" r:id="rId16"/>
    <p:sldId id="2007577364" r:id="rId17"/>
    <p:sldId id="2007577362" r:id="rId18"/>
    <p:sldId id="2007577336" r:id="rId19"/>
    <p:sldId id="2007577368" r:id="rId20"/>
    <p:sldId id="2007577367" r:id="rId21"/>
    <p:sldId id="2007577363" r:id="rId22"/>
    <p:sldId id="2007577365" r:id="rId23"/>
    <p:sldId id="2007577366" r:id="rId24"/>
    <p:sldId id="2007577369" r:id="rId25"/>
    <p:sldId id="563" r:id="rId26"/>
    <p:sldId id="2007577371" r:id="rId27"/>
    <p:sldId id="2007577370" r:id="rId28"/>
    <p:sldId id="304" r:id="rId29"/>
    <p:sldId id="320" r:id="rId3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A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341"/>
  </p:normalViewPr>
  <p:slideViewPr>
    <p:cSldViewPr snapToGrid="0" snapToObjects="1" showGuides="1">
      <p:cViewPr varScale="1">
        <p:scale>
          <a:sx n="67" d="100"/>
          <a:sy n="67" d="100"/>
        </p:scale>
        <p:origin x="62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ACBB1-86EA-B746-A11F-D8B7C0629E0E}" type="datetimeFigureOut">
              <a:rPr lang="en-VN" smtClean="0"/>
              <a:t>03/18/2024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A0071-B1B8-8C45-8057-3DAFF0D82758}" type="slidenum">
              <a:rPr lang="en-VN" smtClean="0"/>
              <a:t>‹#›</a:t>
            </a:fld>
            <a:endParaRPr lang="en-VN"/>
          </a:p>
        </p:txBody>
      </p:sp>
    </p:spTree>
    <p:extLst>
      <p:ext uri="{BB962C8B-B14F-4D97-AF65-F5344CB8AC3E}">
        <p14:creationId xmlns:p14="http://schemas.microsoft.com/office/powerpoint/2010/main" val="218395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121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65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383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69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7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954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632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71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74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987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2963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251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91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65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39B23-4097-4042-B43F-1EC395B8C6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6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69705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107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7457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6657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42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8805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06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B142E6-6A6F-4908-BA34-9BA9CF8A36B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DD007A-062A-4CDD-8239-2158E6917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4228053-663D-4E2D-AC5C-B4680984C8C8}"/>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7989BC9B-FF5D-4A4D-9CA0-1576AB8EBC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920147-ACF0-4CEE-B4CB-CB8DE2DDFAF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23503272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4E36AD-7C82-4977-923A-EE291BFB09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B27FF4-252F-4367-9052-503B594E3DB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A7FCB5-6185-46FE-B4DF-C182DE28DF7C}"/>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93D00250-20EC-48BC-B2BF-E8DE0475B1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21E753-AB5A-45EF-8103-2C46E10E866B}"/>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861615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426519-4E48-40DE-B98E-BCBBAC9F59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95D179F-1F51-441C-94DC-3B70D93429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C7EA-54F2-4B6A-893A-BB6D86DDE4E3}"/>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7096BCFC-75E6-4299-B740-7470E56E8F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187EB5-2D7D-4FDB-A888-66796E43C02A}"/>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8889152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71ECA-AF22-43E8-B417-CFB945664B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A83E691-32B2-49FF-BB4E-6FC8AAD7172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485C678-5CF1-484F-AA28-EFA38AE9076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83B283A-F115-4583-B825-C46DBA795CCE}"/>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6" name="页脚占位符 5">
            <a:extLst>
              <a:ext uri="{FF2B5EF4-FFF2-40B4-BE49-F238E27FC236}">
                <a16:creationId xmlns:a16="http://schemas.microsoft.com/office/drawing/2014/main" id="{98100B32-E2BE-42C8-8FA8-5C3991F787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A0E9299-6876-4BEE-807E-0BDC08ED259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9569149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366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6B71B1-45F7-4912-A92C-CAD9AFDF6F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C8D616-9CD8-4428-9214-A09F1A877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BD3CEF-0F7F-4AFC-9C56-810357CD0BF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679D86-F1E9-4162-A07A-484A75BE14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EBE3150-8C59-48D9-80AD-2ADF4B2E230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5960C22-EE95-466F-B8B7-C4E94687B36E}"/>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8" name="页脚占位符 7">
            <a:extLst>
              <a:ext uri="{FF2B5EF4-FFF2-40B4-BE49-F238E27FC236}">
                <a16:creationId xmlns:a16="http://schemas.microsoft.com/office/drawing/2014/main" id="{1E90556C-6109-44CB-A28E-68F43B127D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3F0A02B-C600-4494-9385-E48995611F8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421769576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9B27AF-050E-4664-97DD-3A720402A24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10627D-8ED2-4D11-8CAE-FED531F9E48F}"/>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4" name="页脚占位符 3">
            <a:extLst>
              <a:ext uri="{FF2B5EF4-FFF2-40B4-BE49-F238E27FC236}">
                <a16:creationId xmlns:a16="http://schemas.microsoft.com/office/drawing/2014/main" id="{09413EE7-6330-42A7-BB7E-5F413D0EFC2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52D5958-C8D6-4ABD-9ED2-A1A6695EB9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180161847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2B9701-B355-4AF1-8539-006F828D18C1}"/>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3" name="页脚占位符 2">
            <a:extLst>
              <a:ext uri="{FF2B5EF4-FFF2-40B4-BE49-F238E27FC236}">
                <a16:creationId xmlns:a16="http://schemas.microsoft.com/office/drawing/2014/main" id="{E97F57F3-25ED-42C4-B7CE-2D3434645B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58C6DD3-89BE-4229-A568-D67EEE7C5C47}"/>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39612672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53335A-57BA-408A-932D-7E13D31A74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230954-3252-4A6D-8622-72E50D52A4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B99F3C-16BA-400B-A731-801FBA674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8C6EFBE-1ED8-4229-835A-62B482FE2AA8}"/>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6" name="页脚占位符 5">
            <a:extLst>
              <a:ext uri="{FF2B5EF4-FFF2-40B4-BE49-F238E27FC236}">
                <a16:creationId xmlns:a16="http://schemas.microsoft.com/office/drawing/2014/main" id="{CA2C0231-7AC6-4721-A549-E1C040D96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FB0239-207E-4F57-BAEE-06A568DAC3B2}"/>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320307510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28A0F7-6D3B-48E0-877F-CA810102C79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4730A-0535-46BE-BC09-AA9A62DE5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568F4D9-4D9C-4309-8FCC-D4421225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ACE871A-821A-4BB1-9676-C737ACAEEDB9}"/>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6" name="页脚占位符 5">
            <a:extLst>
              <a:ext uri="{FF2B5EF4-FFF2-40B4-BE49-F238E27FC236}">
                <a16:creationId xmlns:a16="http://schemas.microsoft.com/office/drawing/2014/main" id="{3AA41C65-47F3-424C-8617-9711BA135B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A5908C-D299-483A-A7B5-059F65D0E5A9}"/>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370348965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BE654-11F2-4A81-B9DC-3D0627EDA56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59F605F-664E-4AD0-877F-E9E0259D2C5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08A469-54A0-4FB7-8DE0-01938078CF3F}"/>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6DF03903-B98C-413D-9521-A4C365B91E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C5C573-5A5A-40D5-B44C-5F443F09E84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529193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115860E-BCA4-44B4-B807-5BC6A52B80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2846BB0-2472-406F-8092-E3D08F4F149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8694DC-FC53-43C9-B0BB-D0AC2BAC5F36}"/>
              </a:ext>
            </a:extLst>
          </p:cNvPr>
          <p:cNvSpPr>
            <a:spLocks noGrp="1"/>
          </p:cNvSpPr>
          <p:nvPr>
            <p:ph type="dt" sz="half" idx="10"/>
          </p:nvPr>
        </p:nvSpPr>
        <p:spPr/>
        <p:txBody>
          <a:body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CECCEA5F-13DC-4052-917C-43B606EAA8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80B58E-C68A-4760-BB64-F2A4AA67DF98}"/>
              </a:ext>
            </a:extLst>
          </p:cNvPr>
          <p:cNvSpPr>
            <a:spLocks noGrp="1"/>
          </p:cNvSpPr>
          <p:nvPr>
            <p:ph type="sldNum" sz="quarter" idx="12"/>
          </p:nvPr>
        </p:nvSpPr>
        <p:spPr/>
        <p:txBody>
          <a:body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2784914279"/>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9980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8102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630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02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53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24731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8402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26517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588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14205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3844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4043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9655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4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58F322E-F001-754A-B43F-C46D160B52B0}"/>
              </a:ext>
            </a:extLst>
          </p:cNvPr>
          <p:cNvSpPr/>
          <p:nvPr userDrawn="1"/>
        </p:nvSpPr>
        <p:spPr>
          <a:xfrm>
            <a:off x="7227888" y="1876425"/>
            <a:ext cx="4319587" cy="431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86" eaLnBrk="1" fontAlgn="auto" hangingPunct="1">
              <a:spcBef>
                <a:spcPts val="0"/>
              </a:spcBef>
              <a:spcAft>
                <a:spcPts val="0"/>
              </a:spcAft>
              <a:defRPr/>
            </a:pPr>
            <a:endParaRPr lang="ko-KR" altLang="en-US"/>
          </a:p>
        </p:txBody>
      </p:sp>
      <p:sp>
        <p:nvSpPr>
          <p:cNvPr id="2" name="그림 개체 틀 5"/>
          <p:cNvSpPr>
            <a:spLocks noGrp="1"/>
          </p:cNvSpPr>
          <p:nvPr>
            <p:ph type="pic" sz="quarter" idx="12"/>
          </p:nvPr>
        </p:nvSpPr>
        <p:spPr>
          <a:xfrm>
            <a:off x="6000213" y="653142"/>
            <a:ext cx="4320000" cy="4320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pPr lvl="0"/>
            <a:r>
              <a:rPr lang="en-US" altLang="ko-KR" noProof="0"/>
              <a:t>Click icon to add picture</a:t>
            </a:r>
            <a:endParaRPr lang="ko-KR" altLang="en-US" noProof="0" dirty="0"/>
          </a:p>
        </p:txBody>
      </p:sp>
    </p:spTree>
    <p:extLst>
      <p:ext uri="{BB962C8B-B14F-4D97-AF65-F5344CB8AC3E}">
        <p14:creationId xmlns:p14="http://schemas.microsoft.com/office/powerpoint/2010/main" val="3014882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9722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1604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0476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72409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301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458891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177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965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812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38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62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150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7812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18/03/2024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7697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7547B2-F845-4D4A-8792-593A09D4B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88A1945-6C88-4CE7-84B9-B86A088994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10AF43-E65A-4B16-B6DD-87A0AEFA6B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79DBD-344A-41B4-A1C9-967ABC1B1175}" type="datetimeFigureOut">
              <a:rPr lang="zh-CN" altLang="en-US" smtClean="0"/>
              <a:t>2024/3/18</a:t>
            </a:fld>
            <a:endParaRPr lang="zh-CN" altLang="en-US"/>
          </a:p>
        </p:txBody>
      </p:sp>
      <p:sp>
        <p:nvSpPr>
          <p:cNvPr id="5" name="页脚占位符 4">
            <a:extLst>
              <a:ext uri="{FF2B5EF4-FFF2-40B4-BE49-F238E27FC236}">
                <a16:creationId xmlns:a16="http://schemas.microsoft.com/office/drawing/2014/main" id="{35133DA4-7705-4999-8B65-78104A6D3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87DF2E-D236-406E-9C82-6C193BBBB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FC5C3-91CC-4019-B227-1C0A95EF929A}" type="slidenum">
              <a:rPr lang="zh-CN" altLang="en-US" smtClean="0"/>
              <a:t>‹#›</a:t>
            </a:fld>
            <a:endParaRPr lang="zh-CN" altLang="en-US"/>
          </a:p>
        </p:txBody>
      </p:sp>
    </p:spTree>
    <p:extLst>
      <p:ext uri="{BB962C8B-B14F-4D97-AF65-F5344CB8AC3E}">
        <p14:creationId xmlns:p14="http://schemas.microsoft.com/office/powerpoint/2010/main" val="371624938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67005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7132008"/>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sv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31.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image" Target="../media/image30.svg"/><Relationship Id="rId5" Type="http://schemas.openxmlformats.org/officeDocument/2006/relationships/image" Target="../media/image11.png"/><Relationship Id="rId1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6.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0.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0.xml"/><Relationship Id="rId5" Type="http://schemas.openxmlformats.org/officeDocument/2006/relationships/image" Target="../media/image39.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image" Target="../media/image25.sv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7.jpg"/><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13" name="文本框 12">
            <a:extLst>
              <a:ext uri="{FF2B5EF4-FFF2-40B4-BE49-F238E27FC236}">
                <a16:creationId xmlns:a16="http://schemas.microsoft.com/office/drawing/2014/main" id="{FEB55FDF-400F-4DA8-8847-96A2D4DFD4DF}"/>
              </a:ext>
            </a:extLst>
          </p:cNvPr>
          <p:cNvSpPr txBox="1"/>
          <p:nvPr/>
        </p:nvSpPr>
        <p:spPr>
          <a:xfrm>
            <a:off x="4886032" y="2240820"/>
            <a:ext cx="5692584" cy="1446550"/>
          </a:xfrm>
          <a:prstGeom prst="rect">
            <a:avLst/>
          </a:prstGeom>
          <a:noFill/>
          <a:ln>
            <a:noFill/>
          </a:ln>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w="63500">
                <a:solidFill>
                  <a:srgbClr val="FFFFFF"/>
                </a:solidFill>
              </a:ln>
              <a:solidFill>
                <a:srgbClr val="FF4D67"/>
              </a:solidFill>
              <a:effectLst>
                <a:outerShdw blurRad="127000" dist="38100" dir="2700000" algn="tl" rotWithShape="0">
                  <a:prstClr val="black">
                    <a:alpha val="47000"/>
                  </a:prstClr>
                </a:outerShdw>
              </a:effectLst>
              <a:uLnTx/>
              <a:uFillTx/>
              <a:latin typeface="#9Slide03 AllRoundGothic" panose="020B0703020202020104" pitchFamily="34" charset="0"/>
              <a:ea typeface="字魂36号-正文宋楷" panose="02000000000000000000" pitchFamily="2" charset="-122"/>
              <a:cs typeface="+mn-cs"/>
            </a:endParaRPr>
          </a:p>
        </p:txBody>
      </p:sp>
      <p:sp>
        <p:nvSpPr>
          <p:cNvPr id="14" name="文本框 13">
            <a:extLst>
              <a:ext uri="{FF2B5EF4-FFF2-40B4-BE49-F238E27FC236}">
                <a16:creationId xmlns:a16="http://schemas.microsoft.com/office/drawing/2014/main" id="{CAD5F869-C84C-4BF3-BE1A-FAA58A356943}"/>
              </a:ext>
            </a:extLst>
          </p:cNvPr>
          <p:cNvSpPr txBox="1"/>
          <p:nvPr/>
        </p:nvSpPr>
        <p:spPr>
          <a:xfrm>
            <a:off x="4886032" y="2237259"/>
            <a:ext cx="5692584"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rPr>
              <a:t>KHỞI ĐỘNG</a:t>
            </a:r>
            <a:endParaRPr kumimoji="0" lang="zh-CN" altLang="en-US" sz="8800" b="0" i="0" u="none" strike="noStrike" kern="1200" cap="none" spc="0" normalizeH="0" baseline="0" noProof="0" dirty="0">
              <a:ln>
                <a:noFill/>
              </a:ln>
              <a:pattFill prst="wdDnDiag">
                <a:fgClr>
                  <a:srgbClr val="92D050"/>
                </a:fgClr>
                <a:bgClr>
                  <a:srgbClr val="91B82E"/>
                </a:bgClr>
              </a:pattFill>
              <a:effectLst/>
              <a:uLnTx/>
              <a:uFillTx/>
              <a:latin typeface="#9Slide03 AllRoundGothic" panose="020B0703020202020104" pitchFamily="34" charset="0"/>
              <a:ea typeface="字魂36号-正文宋楷" panose="02000000000000000000" pitchFamily="2" charset="-122"/>
              <a:cs typeface="+mn-cs"/>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272717" y="627453"/>
            <a:ext cx="11462686" cy="6230547"/>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604" y="0"/>
            <a:ext cx="1956396" cy="1608592"/>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07337" y="799719"/>
            <a:ext cx="637264" cy="600251"/>
          </a:xfrm>
          <a:prstGeom prst="rect">
            <a:avLst/>
          </a:prstGeom>
        </p:spPr>
      </p:pic>
      <p:grpSp>
        <p:nvGrpSpPr>
          <p:cNvPr id="22" name="Group 21">
            <a:extLst>
              <a:ext uri="{FF2B5EF4-FFF2-40B4-BE49-F238E27FC236}">
                <a16:creationId xmlns:a16="http://schemas.microsoft.com/office/drawing/2014/main" id="{6C80A014-0EAE-A84F-8EBD-004CE7D9CE7C}"/>
              </a:ext>
            </a:extLst>
          </p:cNvPr>
          <p:cNvGrpSpPr/>
          <p:nvPr/>
        </p:nvGrpSpPr>
        <p:grpSpPr>
          <a:xfrm>
            <a:off x="2566737" y="-5072"/>
            <a:ext cx="7090610" cy="782294"/>
            <a:chOff x="2566737" y="-5072"/>
            <a:chExt cx="7090610" cy="782294"/>
          </a:xfrm>
        </p:grpSpPr>
        <p:sp>
          <p:nvSpPr>
            <p:cNvPr id="11" name="Terminator 10">
              <a:extLst>
                <a:ext uri="{FF2B5EF4-FFF2-40B4-BE49-F238E27FC236}">
                  <a16:creationId xmlns:a16="http://schemas.microsoft.com/office/drawing/2014/main" id="{B8459DC5-63EE-D744-B764-E1549B41519B}"/>
                </a:ext>
              </a:extLst>
            </p:cNvPr>
            <p:cNvSpPr/>
            <p:nvPr/>
          </p:nvSpPr>
          <p:spPr>
            <a:xfrm>
              <a:off x="2566737" y="0"/>
              <a:ext cx="7090610" cy="777222"/>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Rectangle 12">
              <a:extLst>
                <a:ext uri="{FF2B5EF4-FFF2-40B4-BE49-F238E27FC236}">
                  <a16:creationId xmlns:a16="http://schemas.microsoft.com/office/drawing/2014/main" id="{8381DCCE-B995-8241-8157-CA5090456752}"/>
                </a:ext>
              </a:extLst>
            </p:cNvPr>
            <p:cNvSpPr/>
            <p:nvPr/>
          </p:nvSpPr>
          <p:spPr>
            <a:xfrm>
              <a:off x="3571667" y="-5072"/>
              <a:ext cx="508075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THỬ TÀI SUY LUẬN</a:t>
              </a:r>
            </a:p>
          </p:txBody>
        </p:sp>
      </p:grpSp>
      <p:pic>
        <p:nvPicPr>
          <p:cNvPr id="27" name="Picture 26">
            <a:extLst>
              <a:ext uri="{FF2B5EF4-FFF2-40B4-BE49-F238E27FC236}">
                <a16:creationId xmlns:a16="http://schemas.microsoft.com/office/drawing/2014/main" id="{8AE6EF2E-67F1-F44D-9421-61123770A765}"/>
              </a:ext>
            </a:extLst>
          </p:cNvPr>
          <p:cNvPicPr>
            <a:picLocks noChangeAspect="1"/>
          </p:cNvPicPr>
          <p:nvPr/>
        </p:nvPicPr>
        <p:blipFill rotWithShape="1">
          <a:blip r:embed="rId7"/>
          <a:srcRect l="9875" r="10403"/>
          <a:stretch/>
        </p:blipFill>
        <p:spPr>
          <a:xfrm>
            <a:off x="272714" y="2154551"/>
            <a:ext cx="4859925" cy="4524898"/>
          </a:xfrm>
          <a:prstGeom prst="rect">
            <a:avLst/>
          </a:prstGeom>
        </p:spPr>
      </p:pic>
      <p:grpSp>
        <p:nvGrpSpPr>
          <p:cNvPr id="30" name="Group 29">
            <a:extLst>
              <a:ext uri="{FF2B5EF4-FFF2-40B4-BE49-F238E27FC236}">
                <a16:creationId xmlns:a16="http://schemas.microsoft.com/office/drawing/2014/main" id="{53C60C62-4512-5D4F-B885-A55EF63E2E1C}"/>
              </a:ext>
            </a:extLst>
          </p:cNvPr>
          <p:cNvGrpSpPr/>
          <p:nvPr/>
        </p:nvGrpSpPr>
        <p:grpSpPr>
          <a:xfrm>
            <a:off x="398945" y="929672"/>
            <a:ext cx="5500402" cy="1133830"/>
            <a:chOff x="434158" y="833229"/>
            <a:chExt cx="5500402" cy="1133830"/>
          </a:xfrm>
        </p:grpSpPr>
        <p:sp>
          <p:nvSpPr>
            <p:cNvPr id="28" name="Rounded Rectangle 27">
              <a:extLst>
                <a:ext uri="{FF2B5EF4-FFF2-40B4-BE49-F238E27FC236}">
                  <a16:creationId xmlns:a16="http://schemas.microsoft.com/office/drawing/2014/main" id="{CB983E45-D036-FC4D-9214-652182A84D95}"/>
                </a:ext>
              </a:extLst>
            </p:cNvPr>
            <p:cNvSpPr/>
            <p:nvPr/>
          </p:nvSpPr>
          <p:spPr>
            <a:xfrm>
              <a:off x="434158" y="833229"/>
              <a:ext cx="5500402" cy="11338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9" name="TextBox 28">
              <a:extLst>
                <a:ext uri="{FF2B5EF4-FFF2-40B4-BE49-F238E27FC236}">
                  <a16:creationId xmlns:a16="http://schemas.microsoft.com/office/drawing/2014/main" id="{180059CB-F01D-3644-B830-3A9C0A5DFB25}"/>
                </a:ext>
              </a:extLst>
            </p:cNvPr>
            <p:cNvSpPr txBox="1"/>
            <p:nvPr/>
          </p:nvSpPr>
          <p:spPr>
            <a:xfrm>
              <a:off x="818147" y="996145"/>
              <a:ext cx="49484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Nếu em là Ngô Quyền em sẽ đối phó với quân Nam Hán như thế nào?</a:t>
              </a:r>
            </a:p>
          </p:txBody>
        </p:sp>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147214"/>
            <a:ext cx="1295400" cy="3719037"/>
          </a:xfrm>
          <a:prstGeom prst="rect">
            <a:avLst/>
          </a:prstGeom>
        </p:spPr>
      </p:pic>
      <p:grpSp>
        <p:nvGrpSpPr>
          <p:cNvPr id="5" name="Group 4">
            <a:extLst>
              <a:ext uri="{FF2B5EF4-FFF2-40B4-BE49-F238E27FC236}">
                <a16:creationId xmlns:a16="http://schemas.microsoft.com/office/drawing/2014/main" id="{AD080518-E238-AD4E-BA4E-6263971EB468}"/>
              </a:ext>
            </a:extLst>
          </p:cNvPr>
          <p:cNvGrpSpPr/>
          <p:nvPr/>
        </p:nvGrpSpPr>
        <p:grpSpPr>
          <a:xfrm>
            <a:off x="6355944" y="1326090"/>
            <a:ext cx="5856236" cy="839858"/>
            <a:chOff x="6313324" y="1314693"/>
            <a:chExt cx="5856236" cy="839858"/>
          </a:xfrm>
        </p:grpSpPr>
        <p:sp>
          <p:nvSpPr>
            <p:cNvPr id="3" name="Pentagon 2">
              <a:extLst>
                <a:ext uri="{FF2B5EF4-FFF2-40B4-BE49-F238E27FC236}">
                  <a16:creationId xmlns:a16="http://schemas.microsoft.com/office/drawing/2014/main" id="{D0018B28-8CAF-5F48-9B9B-4E1FDCFDBB76}"/>
                </a:ext>
              </a:extLst>
            </p:cNvPr>
            <p:cNvSpPr/>
            <p:nvPr/>
          </p:nvSpPr>
          <p:spPr>
            <a:xfrm flipH="1">
              <a:off x="6313324" y="1314693"/>
              <a:ext cx="5856236" cy="839858"/>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TextBox 3">
              <a:extLst>
                <a:ext uri="{FF2B5EF4-FFF2-40B4-BE49-F238E27FC236}">
                  <a16:creationId xmlns:a16="http://schemas.microsoft.com/office/drawing/2014/main" id="{0121363D-B98F-F84C-87EC-3E6C4F8673E5}"/>
                </a:ext>
              </a:extLst>
            </p:cNvPr>
            <p:cNvSpPr txBox="1"/>
            <p:nvPr/>
          </p:nvSpPr>
          <p:spPr>
            <a:xfrm>
              <a:off x="6891581" y="1319761"/>
              <a:ext cx="4763100" cy="830997"/>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Chúng ta sẽ chặn đánh giặc bằng cách nào khi chúng tiến vào nước ta?</a:t>
              </a:r>
            </a:p>
          </p:txBody>
        </p:sp>
      </p:grpSp>
      <p:grpSp>
        <p:nvGrpSpPr>
          <p:cNvPr id="33" name="Group 32">
            <a:extLst>
              <a:ext uri="{FF2B5EF4-FFF2-40B4-BE49-F238E27FC236}">
                <a16:creationId xmlns:a16="http://schemas.microsoft.com/office/drawing/2014/main" id="{F450EBEB-C607-3C40-B1E3-33F41CCAE168}"/>
              </a:ext>
            </a:extLst>
          </p:cNvPr>
          <p:cNvGrpSpPr/>
          <p:nvPr/>
        </p:nvGrpSpPr>
        <p:grpSpPr>
          <a:xfrm>
            <a:off x="6335764" y="2640421"/>
            <a:ext cx="5856236" cy="839858"/>
            <a:chOff x="6313324" y="1314693"/>
            <a:chExt cx="5856236" cy="839858"/>
          </a:xfrm>
        </p:grpSpPr>
        <p:sp>
          <p:nvSpPr>
            <p:cNvPr id="35" name="Pentagon 34">
              <a:extLst>
                <a:ext uri="{FF2B5EF4-FFF2-40B4-BE49-F238E27FC236}">
                  <a16:creationId xmlns:a16="http://schemas.microsoft.com/office/drawing/2014/main" id="{6EBE6DBA-1F22-AF40-80EB-6DAB58956953}"/>
                </a:ext>
              </a:extLst>
            </p:cNvPr>
            <p:cNvSpPr/>
            <p:nvPr/>
          </p:nvSpPr>
          <p:spPr>
            <a:xfrm flipH="1">
              <a:off x="6313324" y="1314693"/>
              <a:ext cx="5856236" cy="839858"/>
            </a:xfrm>
            <a:prstGeom prst="homePlate">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8" name="TextBox 37">
              <a:extLst>
                <a:ext uri="{FF2B5EF4-FFF2-40B4-BE49-F238E27FC236}">
                  <a16:creationId xmlns:a16="http://schemas.microsoft.com/office/drawing/2014/main" id="{512DFEBD-E12E-3545-ABBF-A8892AC1D75D}"/>
                </a:ext>
              </a:extLst>
            </p:cNvPr>
            <p:cNvSpPr txBox="1"/>
            <p:nvPr/>
          </p:nvSpPr>
          <p:spPr>
            <a:xfrm>
              <a:off x="6556160" y="1319761"/>
              <a:ext cx="5590959" cy="830997"/>
            </a:xfrm>
            <a:prstGeom prst="rect">
              <a:avLst/>
            </a:prstGeom>
            <a:noFill/>
          </p:spPr>
          <p:txBody>
            <a:bodyPr wrap="square" rtlCol="0">
              <a:spAutoFit/>
            </a:bodyPr>
            <a:lstStyle/>
            <a:p>
              <a:pPr algn="ctr"/>
              <a:r>
                <a:rPr lang="vi-VN" sz="2400" dirty="0">
                  <a:solidFill>
                    <a:srgbClr val="7030A0"/>
                  </a:solidFill>
                  <a:latin typeface="Times New Roman" panose="02020603050405020304" pitchFamily="18" charset="0"/>
                  <a:cs typeface="Times New Roman" panose="02020603050405020304" pitchFamily="18" charset="0"/>
                </a:rPr>
                <a:t>Làm thế nào để đóng được cọc xuống lòng sông mà vẫn giữ được độ nhọn của cọc?</a:t>
              </a:r>
            </a:p>
          </p:txBody>
        </p:sp>
      </p:grpSp>
      <p:grpSp>
        <p:nvGrpSpPr>
          <p:cNvPr id="39" name="Group 38">
            <a:extLst>
              <a:ext uri="{FF2B5EF4-FFF2-40B4-BE49-F238E27FC236}">
                <a16:creationId xmlns:a16="http://schemas.microsoft.com/office/drawing/2014/main" id="{1E9C9F46-53EB-5F4F-B846-4B706F7F3D56}"/>
              </a:ext>
            </a:extLst>
          </p:cNvPr>
          <p:cNvGrpSpPr/>
          <p:nvPr/>
        </p:nvGrpSpPr>
        <p:grpSpPr>
          <a:xfrm>
            <a:off x="6350724" y="3966149"/>
            <a:ext cx="5977317" cy="1204047"/>
            <a:chOff x="6313324" y="950504"/>
            <a:chExt cx="5977317" cy="1204047"/>
          </a:xfrm>
        </p:grpSpPr>
        <p:sp>
          <p:nvSpPr>
            <p:cNvPr id="40" name="Pentagon 39">
              <a:extLst>
                <a:ext uri="{FF2B5EF4-FFF2-40B4-BE49-F238E27FC236}">
                  <a16:creationId xmlns:a16="http://schemas.microsoft.com/office/drawing/2014/main" id="{A4776B4B-BBCC-B148-A01D-05F3CD4E4908}"/>
                </a:ext>
              </a:extLst>
            </p:cNvPr>
            <p:cNvSpPr/>
            <p:nvPr/>
          </p:nvSpPr>
          <p:spPr>
            <a:xfrm flipH="1">
              <a:off x="6313324" y="950758"/>
              <a:ext cx="5856236" cy="1203793"/>
            </a:xfrm>
            <a:prstGeom prst="homePlate">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1" name="TextBox 40">
              <a:extLst>
                <a:ext uri="{FF2B5EF4-FFF2-40B4-BE49-F238E27FC236}">
                  <a16:creationId xmlns:a16="http://schemas.microsoft.com/office/drawing/2014/main" id="{0229A308-D443-AC4B-9547-57DE65DBC805}"/>
                </a:ext>
              </a:extLst>
            </p:cNvPr>
            <p:cNvSpPr txBox="1"/>
            <p:nvPr/>
          </p:nvSpPr>
          <p:spPr>
            <a:xfrm>
              <a:off x="6699682" y="950504"/>
              <a:ext cx="5590959" cy="1200329"/>
            </a:xfrm>
            <a:prstGeom prst="rect">
              <a:avLst/>
            </a:prstGeom>
            <a:noFill/>
          </p:spPr>
          <p:txBody>
            <a:bodyPr wrap="square" rtlCol="0">
              <a:spAutoFit/>
            </a:bodyPr>
            <a:lstStyle/>
            <a:p>
              <a:pPr algn="ctr"/>
              <a:r>
                <a:rPr lang="vi-VN" sz="2400" dirty="0">
                  <a:solidFill>
                    <a:sysClr val="windowText" lastClr="000000"/>
                  </a:solidFill>
                  <a:latin typeface="Times New Roman" panose="02020603050405020304" pitchFamily="18" charset="0"/>
                  <a:cs typeface="Times New Roman" panose="02020603050405020304" pitchFamily="18" charset="0"/>
                </a:rPr>
                <a:t>Làm thế nào để Ngô Quyền cho quân lính đóng một số lượng cọc lớn như vậy trên sông mà quân Nam Hán không biết?</a:t>
              </a:r>
            </a:p>
          </p:txBody>
        </p:sp>
      </p:grpSp>
      <p:grpSp>
        <p:nvGrpSpPr>
          <p:cNvPr id="42" name="Group 41">
            <a:extLst>
              <a:ext uri="{FF2B5EF4-FFF2-40B4-BE49-F238E27FC236}">
                <a16:creationId xmlns:a16="http://schemas.microsoft.com/office/drawing/2014/main" id="{BFBA3AEF-3B0D-524A-BDF4-97CD23889B64}"/>
              </a:ext>
            </a:extLst>
          </p:cNvPr>
          <p:cNvGrpSpPr/>
          <p:nvPr/>
        </p:nvGrpSpPr>
        <p:grpSpPr>
          <a:xfrm>
            <a:off x="6320802" y="5656067"/>
            <a:ext cx="5936958" cy="995066"/>
            <a:chOff x="6313324" y="950759"/>
            <a:chExt cx="5936958" cy="995066"/>
          </a:xfrm>
        </p:grpSpPr>
        <p:sp>
          <p:nvSpPr>
            <p:cNvPr id="43" name="Pentagon 42">
              <a:extLst>
                <a:ext uri="{FF2B5EF4-FFF2-40B4-BE49-F238E27FC236}">
                  <a16:creationId xmlns:a16="http://schemas.microsoft.com/office/drawing/2014/main" id="{6BD1FE67-3E3B-CA4D-8DBB-6A62E69297D1}"/>
                </a:ext>
              </a:extLst>
            </p:cNvPr>
            <p:cNvSpPr/>
            <p:nvPr/>
          </p:nvSpPr>
          <p:spPr>
            <a:xfrm flipH="1">
              <a:off x="6313324" y="950759"/>
              <a:ext cx="5856236" cy="995066"/>
            </a:xfrm>
            <a:prstGeom prst="homePlate">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4" name="TextBox 43">
              <a:extLst>
                <a:ext uri="{FF2B5EF4-FFF2-40B4-BE49-F238E27FC236}">
                  <a16:creationId xmlns:a16="http://schemas.microsoft.com/office/drawing/2014/main" id="{A8383B99-2B6F-D443-9774-486A0DDA6E76}"/>
                </a:ext>
              </a:extLst>
            </p:cNvPr>
            <p:cNvSpPr txBox="1"/>
            <p:nvPr/>
          </p:nvSpPr>
          <p:spPr>
            <a:xfrm>
              <a:off x="6659323" y="1013756"/>
              <a:ext cx="5590959" cy="830997"/>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Trong trường hợp kế hoạch tác chiến bị bại lộ, nếu là Ngô Quyền, sẽ xử lý thế nào?</a:t>
              </a:r>
            </a:p>
          </p:txBody>
        </p:sp>
      </p:grpSp>
      <p:pic>
        <p:nvPicPr>
          <p:cNvPr id="45" name="Picture 44">
            <a:extLst>
              <a:ext uri="{FF2B5EF4-FFF2-40B4-BE49-F238E27FC236}">
                <a16:creationId xmlns:a16="http://schemas.microsoft.com/office/drawing/2014/main" id="{022B2430-1AB8-0844-810D-8EC686EBE471}"/>
              </a:ext>
            </a:extLst>
          </p:cNvPr>
          <p:cNvPicPr>
            <a:picLocks noChangeAspect="1"/>
          </p:cNvPicPr>
          <p:nvPr/>
        </p:nvPicPr>
        <p:blipFill rotWithShape="1">
          <a:blip r:embed="rId9"/>
          <a:srcRect l="28140" r="30859"/>
          <a:stretch/>
        </p:blipFill>
        <p:spPr>
          <a:xfrm>
            <a:off x="4493570" y="2201479"/>
            <a:ext cx="1362667" cy="2215618"/>
          </a:xfrm>
          <a:prstGeom prst="rect">
            <a:avLst/>
          </a:prstGeom>
        </p:spPr>
      </p:pic>
    </p:spTree>
    <p:extLst>
      <p:ext uri="{BB962C8B-B14F-4D97-AF65-F5344CB8AC3E}">
        <p14:creationId xmlns:p14="http://schemas.microsoft.com/office/powerpoint/2010/main" val="92882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heckerboard(across)">
                                      <p:cBhvr>
                                        <p:cTn id="10" dur="500"/>
                                        <p:tgtEl>
                                          <p:spTgt spid="30"/>
                                        </p:tgtEl>
                                      </p:cBhvr>
                                    </p:animEffect>
                                  </p:childTnLst>
                                </p:cTn>
                              </p:par>
                              <p:par>
                                <p:cTn id="11" presetID="5"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heckerboard(across)">
                                      <p:cBhvr>
                                        <p:cTn id="13" dur="500"/>
                                        <p:tgtEl>
                                          <p:spTgt spid="27"/>
                                        </p:tgtEl>
                                      </p:cBhvr>
                                    </p:animEffect>
                                  </p:childTnLst>
                                </p:cTn>
                              </p:par>
                              <p:par>
                                <p:cTn id="14" presetID="5" presetClass="entr" presetSubtype="1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checkerboard(across)">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right)">
                                      <p:cBhvr>
                                        <p:cTn id="25" dur="500"/>
                                        <p:tgtEl>
                                          <p:spTgt spid="33"/>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right)">
                                      <p:cBhvr>
                                        <p:cTn id="29" dur="500"/>
                                        <p:tgtEl>
                                          <p:spTgt spid="39"/>
                                        </p:tgtEl>
                                      </p:cBhvr>
                                    </p:animEffect>
                                  </p:childTnLst>
                                </p:cTn>
                              </p:par>
                            </p:childTnLst>
                          </p:cTn>
                        </p:par>
                        <p:par>
                          <p:cTn id="30" fill="hold">
                            <p:stCondLst>
                              <p:cond delay="1500"/>
                            </p:stCondLst>
                            <p:childTnLst>
                              <p:par>
                                <p:cTn id="31" presetID="22" presetClass="entr" presetSubtype="2"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right)">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272717" y="627453"/>
            <a:ext cx="11462686" cy="6230547"/>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9" y="5637527"/>
            <a:ext cx="1022269" cy="1311995"/>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5752" y="0"/>
            <a:ext cx="1776248" cy="1460470"/>
          </a:xfrm>
          <a:prstGeom prst="rect">
            <a:avLst/>
          </a:prstGeom>
        </p:spPr>
      </p:pic>
      <p:grpSp>
        <p:nvGrpSpPr>
          <p:cNvPr id="22" name="Group 21">
            <a:extLst>
              <a:ext uri="{FF2B5EF4-FFF2-40B4-BE49-F238E27FC236}">
                <a16:creationId xmlns:a16="http://schemas.microsoft.com/office/drawing/2014/main" id="{6C80A014-0EAE-A84F-8EBD-004CE7D9CE7C}"/>
              </a:ext>
            </a:extLst>
          </p:cNvPr>
          <p:cNvGrpSpPr/>
          <p:nvPr/>
        </p:nvGrpSpPr>
        <p:grpSpPr>
          <a:xfrm>
            <a:off x="2566737" y="0"/>
            <a:ext cx="7090610" cy="777222"/>
            <a:chOff x="2566737" y="0"/>
            <a:chExt cx="7090610" cy="777222"/>
          </a:xfrm>
        </p:grpSpPr>
        <p:sp>
          <p:nvSpPr>
            <p:cNvPr id="11" name="Terminator 10">
              <a:extLst>
                <a:ext uri="{FF2B5EF4-FFF2-40B4-BE49-F238E27FC236}">
                  <a16:creationId xmlns:a16="http://schemas.microsoft.com/office/drawing/2014/main" id="{B8459DC5-63EE-D744-B764-E1549B41519B}"/>
                </a:ext>
              </a:extLst>
            </p:cNvPr>
            <p:cNvSpPr/>
            <p:nvPr/>
          </p:nvSpPr>
          <p:spPr>
            <a:xfrm>
              <a:off x="2566737" y="0"/>
              <a:ext cx="7090610" cy="777222"/>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Rectangle 12">
              <a:extLst>
                <a:ext uri="{FF2B5EF4-FFF2-40B4-BE49-F238E27FC236}">
                  <a16:creationId xmlns:a16="http://schemas.microsoft.com/office/drawing/2014/main" id="{8381DCCE-B995-8241-8157-CA5090456752}"/>
                </a:ext>
              </a:extLst>
            </p:cNvPr>
            <p:cNvSpPr/>
            <p:nvPr/>
          </p:nvSpPr>
          <p:spPr>
            <a:xfrm>
              <a:off x="3368753" y="56006"/>
              <a:ext cx="508075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THỬ TÀI SUY LUẬN</a:t>
              </a:r>
            </a:p>
          </p:txBody>
        </p:sp>
      </p:grpSp>
      <p:grpSp>
        <p:nvGrpSpPr>
          <p:cNvPr id="3" name="Group 2">
            <a:extLst>
              <a:ext uri="{FF2B5EF4-FFF2-40B4-BE49-F238E27FC236}">
                <a16:creationId xmlns:a16="http://schemas.microsoft.com/office/drawing/2014/main" id="{5E5EBA2B-28DD-0D45-A46B-00E0C1A237AF}"/>
              </a:ext>
            </a:extLst>
          </p:cNvPr>
          <p:cNvGrpSpPr/>
          <p:nvPr/>
        </p:nvGrpSpPr>
        <p:grpSpPr>
          <a:xfrm>
            <a:off x="6096001" y="799719"/>
            <a:ext cx="6070505" cy="5879730"/>
            <a:chOff x="6096001" y="799719"/>
            <a:chExt cx="5660323" cy="5879730"/>
          </a:xfrm>
        </p:grpSpPr>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07337" y="799719"/>
              <a:ext cx="637264" cy="600251"/>
            </a:xfrm>
            <a:prstGeom prst="rect">
              <a:avLst/>
            </a:prstGeom>
          </p:spPr>
        </p:pic>
        <p:pic>
          <p:nvPicPr>
            <p:cNvPr id="25" name="Picture 24">
              <a:extLst>
                <a:ext uri="{FF2B5EF4-FFF2-40B4-BE49-F238E27FC236}">
                  <a16:creationId xmlns:a16="http://schemas.microsoft.com/office/drawing/2014/main" id="{329F6225-EADD-8244-B4AF-2011489377E0}"/>
                </a:ext>
              </a:extLst>
            </p:cNvPr>
            <p:cNvPicPr>
              <a:picLocks noChangeAspect="1"/>
            </p:cNvPicPr>
            <p:nvPr/>
          </p:nvPicPr>
          <p:blipFill>
            <a:blip r:embed="rId8"/>
            <a:stretch>
              <a:fillRect/>
            </a:stretch>
          </p:blipFill>
          <p:spPr>
            <a:xfrm>
              <a:off x="6096001" y="819898"/>
              <a:ext cx="5639400" cy="5859551"/>
            </a:xfrm>
            <a:prstGeom prst="rect">
              <a:avLst/>
            </a:prstGeom>
          </p:spPr>
        </p:pic>
        <p:pic>
          <p:nvPicPr>
            <p:cNvPr id="4098" name="Picture 2">
              <a:extLst>
                <a:ext uri="{FF2B5EF4-FFF2-40B4-BE49-F238E27FC236}">
                  <a16:creationId xmlns:a16="http://schemas.microsoft.com/office/drawing/2014/main" id="{80EF25FC-2286-194C-A4A8-8F5CB3FA93F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945" t="8181" b="6672"/>
            <a:stretch/>
          </p:blipFill>
          <p:spPr bwMode="auto">
            <a:xfrm>
              <a:off x="11002345" y="2460519"/>
              <a:ext cx="753979" cy="841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CF0D0FE8-06B9-024A-A612-328D9B1C76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945" t="8181" b="6672"/>
            <a:stretch/>
          </p:blipFill>
          <p:spPr bwMode="auto">
            <a:xfrm>
              <a:off x="10415752" y="2812295"/>
              <a:ext cx="753979" cy="84153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3481A24-8541-B840-85A4-444830277719}"/>
                </a:ext>
              </a:extLst>
            </p:cNvPr>
            <p:cNvSpPr txBox="1"/>
            <p:nvPr/>
          </p:nvSpPr>
          <p:spPr>
            <a:xfrm>
              <a:off x="7744627" y="3825997"/>
              <a:ext cx="11710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BẠCH ĐẰNG</a:t>
              </a:r>
            </a:p>
          </p:txBody>
        </p:sp>
        <p:pic>
          <p:nvPicPr>
            <p:cNvPr id="34" name="Graphic 33" descr="Arrow Clockwise curve">
              <a:extLst>
                <a:ext uri="{FF2B5EF4-FFF2-40B4-BE49-F238E27FC236}">
                  <a16:creationId xmlns:a16="http://schemas.microsoft.com/office/drawing/2014/main" id="{97D1ECC5-357D-FE40-8102-4BDEF7C998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3806736">
              <a:off x="9879188" y="3373783"/>
              <a:ext cx="675707" cy="1677625"/>
            </a:xfrm>
            <a:prstGeom prst="rect">
              <a:avLst/>
            </a:prstGeom>
          </p:spPr>
        </p:pic>
        <p:pic>
          <p:nvPicPr>
            <p:cNvPr id="36" name="Graphic 35" descr="Arrow Clockwise curve">
              <a:extLst>
                <a:ext uri="{FF2B5EF4-FFF2-40B4-BE49-F238E27FC236}">
                  <a16:creationId xmlns:a16="http://schemas.microsoft.com/office/drawing/2014/main" id="{A17877AF-F8C5-8E48-8D03-2D5EDD4395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4691588">
              <a:off x="8872377" y="4377314"/>
              <a:ext cx="774715" cy="1487428"/>
            </a:xfrm>
            <a:prstGeom prst="rect">
              <a:avLst/>
            </a:prstGeom>
          </p:spPr>
        </p:pic>
        <p:pic>
          <p:nvPicPr>
            <p:cNvPr id="37" name="Graphic 36" descr="Arrow Straight">
              <a:extLst>
                <a:ext uri="{FF2B5EF4-FFF2-40B4-BE49-F238E27FC236}">
                  <a16:creationId xmlns:a16="http://schemas.microsoft.com/office/drawing/2014/main" id="{634535A8-8941-5D49-BC62-D0502C9187F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3351899">
              <a:off x="7897945" y="4462068"/>
              <a:ext cx="914400" cy="914400"/>
            </a:xfrm>
            <a:prstGeom prst="rect">
              <a:avLst/>
            </a:prstGeom>
          </p:spPr>
        </p:pic>
      </p:grpSp>
      <p:grpSp>
        <p:nvGrpSpPr>
          <p:cNvPr id="48" name="Group 47">
            <a:extLst>
              <a:ext uri="{FF2B5EF4-FFF2-40B4-BE49-F238E27FC236}">
                <a16:creationId xmlns:a16="http://schemas.microsoft.com/office/drawing/2014/main" id="{F8EF713B-EAE9-6042-950E-65C7773B2BF6}"/>
              </a:ext>
            </a:extLst>
          </p:cNvPr>
          <p:cNvGrpSpPr/>
          <p:nvPr/>
        </p:nvGrpSpPr>
        <p:grpSpPr>
          <a:xfrm flipH="1">
            <a:off x="-4088" y="1074315"/>
            <a:ext cx="5856236" cy="839858"/>
            <a:chOff x="6313324" y="1314693"/>
            <a:chExt cx="5856236" cy="839858"/>
          </a:xfrm>
        </p:grpSpPr>
        <p:sp>
          <p:nvSpPr>
            <p:cNvPr id="49" name="Pentagon 48">
              <a:extLst>
                <a:ext uri="{FF2B5EF4-FFF2-40B4-BE49-F238E27FC236}">
                  <a16:creationId xmlns:a16="http://schemas.microsoft.com/office/drawing/2014/main" id="{6B05A7E0-020C-0E4C-B412-F1BCDFE8233E}"/>
                </a:ext>
              </a:extLst>
            </p:cNvPr>
            <p:cNvSpPr/>
            <p:nvPr/>
          </p:nvSpPr>
          <p:spPr>
            <a:xfrm flipH="1">
              <a:off x="6313324" y="1314693"/>
              <a:ext cx="5856236" cy="839858"/>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0" name="TextBox 49">
              <a:extLst>
                <a:ext uri="{FF2B5EF4-FFF2-40B4-BE49-F238E27FC236}">
                  <a16:creationId xmlns:a16="http://schemas.microsoft.com/office/drawing/2014/main" id="{B8BAF0FC-AD38-EA4B-9620-2D8E3CACDF02}"/>
                </a:ext>
              </a:extLst>
            </p:cNvPr>
            <p:cNvSpPr txBox="1"/>
            <p:nvPr/>
          </p:nvSpPr>
          <p:spPr>
            <a:xfrm>
              <a:off x="6891581" y="1319761"/>
              <a:ext cx="4763100" cy="830997"/>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Chúng ta sẽ chặn đánh giặc bằng cách nào khi chúng tiến vào nước ta?</a:t>
              </a:r>
            </a:p>
          </p:txBody>
        </p:sp>
      </p:grpSp>
      <p:grpSp>
        <p:nvGrpSpPr>
          <p:cNvPr id="51" name="Group 50">
            <a:extLst>
              <a:ext uri="{FF2B5EF4-FFF2-40B4-BE49-F238E27FC236}">
                <a16:creationId xmlns:a16="http://schemas.microsoft.com/office/drawing/2014/main" id="{11EB2DCD-FA92-2147-963F-E08F514CFFD7}"/>
              </a:ext>
            </a:extLst>
          </p:cNvPr>
          <p:cNvGrpSpPr/>
          <p:nvPr/>
        </p:nvGrpSpPr>
        <p:grpSpPr>
          <a:xfrm flipH="1">
            <a:off x="-4088" y="2388646"/>
            <a:ext cx="5856236" cy="839858"/>
            <a:chOff x="6313324" y="1314693"/>
            <a:chExt cx="5856236" cy="839858"/>
          </a:xfrm>
        </p:grpSpPr>
        <p:sp>
          <p:nvSpPr>
            <p:cNvPr id="52" name="Pentagon 51">
              <a:extLst>
                <a:ext uri="{FF2B5EF4-FFF2-40B4-BE49-F238E27FC236}">
                  <a16:creationId xmlns:a16="http://schemas.microsoft.com/office/drawing/2014/main" id="{87D532D7-A263-E047-B29B-2B9962AF258E}"/>
                </a:ext>
              </a:extLst>
            </p:cNvPr>
            <p:cNvSpPr/>
            <p:nvPr/>
          </p:nvSpPr>
          <p:spPr>
            <a:xfrm flipH="1">
              <a:off x="6313324" y="1314693"/>
              <a:ext cx="5856236" cy="839858"/>
            </a:xfrm>
            <a:prstGeom prst="homePlate">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3" name="TextBox 52">
              <a:extLst>
                <a:ext uri="{FF2B5EF4-FFF2-40B4-BE49-F238E27FC236}">
                  <a16:creationId xmlns:a16="http://schemas.microsoft.com/office/drawing/2014/main" id="{3330917F-DC44-DA40-8F69-8B1D6E2AC09B}"/>
                </a:ext>
              </a:extLst>
            </p:cNvPr>
            <p:cNvSpPr txBox="1"/>
            <p:nvPr/>
          </p:nvSpPr>
          <p:spPr>
            <a:xfrm>
              <a:off x="6556160" y="1319761"/>
              <a:ext cx="5590959" cy="830997"/>
            </a:xfrm>
            <a:prstGeom prst="rect">
              <a:avLst/>
            </a:prstGeom>
            <a:noFill/>
          </p:spPr>
          <p:txBody>
            <a:bodyPr wrap="square" rtlCol="0">
              <a:spAutoFit/>
            </a:bodyPr>
            <a:lstStyle/>
            <a:p>
              <a:pPr algn="ctr"/>
              <a:r>
                <a:rPr lang="vi-VN" sz="2400" dirty="0">
                  <a:solidFill>
                    <a:srgbClr val="7030A0"/>
                  </a:solidFill>
                  <a:latin typeface="Times New Roman" panose="02020603050405020304" pitchFamily="18" charset="0"/>
                  <a:cs typeface="Times New Roman" panose="02020603050405020304" pitchFamily="18" charset="0"/>
                </a:rPr>
                <a:t>Làm thế nào để đóng được cọc xuống lòng sông mà vẫn giữ được độ nhọn của cọc?</a:t>
              </a:r>
            </a:p>
          </p:txBody>
        </p:sp>
      </p:grpSp>
      <p:grpSp>
        <p:nvGrpSpPr>
          <p:cNvPr id="54" name="Group 53">
            <a:extLst>
              <a:ext uri="{FF2B5EF4-FFF2-40B4-BE49-F238E27FC236}">
                <a16:creationId xmlns:a16="http://schemas.microsoft.com/office/drawing/2014/main" id="{C2A16D6E-AE62-AD47-BAFF-5BADC28B3D28}"/>
              </a:ext>
            </a:extLst>
          </p:cNvPr>
          <p:cNvGrpSpPr/>
          <p:nvPr/>
        </p:nvGrpSpPr>
        <p:grpSpPr>
          <a:xfrm flipH="1">
            <a:off x="-107754" y="3728182"/>
            <a:ext cx="5948617" cy="1224062"/>
            <a:chOff x="6429648" y="964312"/>
            <a:chExt cx="5948617" cy="1224062"/>
          </a:xfrm>
        </p:grpSpPr>
        <p:sp>
          <p:nvSpPr>
            <p:cNvPr id="55" name="Pentagon 54">
              <a:extLst>
                <a:ext uri="{FF2B5EF4-FFF2-40B4-BE49-F238E27FC236}">
                  <a16:creationId xmlns:a16="http://schemas.microsoft.com/office/drawing/2014/main" id="{70435F39-229A-224F-8C45-666BCA1AFDD8}"/>
                </a:ext>
              </a:extLst>
            </p:cNvPr>
            <p:cNvSpPr/>
            <p:nvPr/>
          </p:nvSpPr>
          <p:spPr>
            <a:xfrm flipH="1">
              <a:off x="6429648" y="964312"/>
              <a:ext cx="5856236" cy="1203793"/>
            </a:xfrm>
            <a:prstGeom prst="homePlate">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6" name="TextBox 55">
              <a:extLst>
                <a:ext uri="{FF2B5EF4-FFF2-40B4-BE49-F238E27FC236}">
                  <a16:creationId xmlns:a16="http://schemas.microsoft.com/office/drawing/2014/main" id="{8B4FA1DE-4528-B94D-A5CF-29CC28E890CD}"/>
                </a:ext>
              </a:extLst>
            </p:cNvPr>
            <p:cNvSpPr txBox="1"/>
            <p:nvPr/>
          </p:nvSpPr>
          <p:spPr>
            <a:xfrm>
              <a:off x="6787306" y="988045"/>
              <a:ext cx="5590959" cy="1200329"/>
            </a:xfrm>
            <a:prstGeom prst="rect">
              <a:avLst/>
            </a:prstGeom>
            <a:noFill/>
          </p:spPr>
          <p:txBody>
            <a:bodyPr wrap="square" rtlCol="0">
              <a:spAutoFit/>
            </a:bodyPr>
            <a:lstStyle/>
            <a:p>
              <a:pPr algn="ctr"/>
              <a:r>
                <a:rPr lang="vi-VN" sz="2400" dirty="0">
                  <a:solidFill>
                    <a:sysClr val="windowText" lastClr="000000"/>
                  </a:solidFill>
                  <a:latin typeface="Times New Roman" panose="02020603050405020304" pitchFamily="18" charset="0"/>
                  <a:cs typeface="Times New Roman" panose="02020603050405020304" pitchFamily="18" charset="0"/>
                </a:rPr>
                <a:t>Làm thế nào để Ngô Quyền cho quân lính đóng một số lượng cọc lớn như vậy trên sông mà quân Nam Hán không biết?</a:t>
              </a:r>
            </a:p>
          </p:txBody>
        </p:sp>
      </p:grpSp>
      <p:grpSp>
        <p:nvGrpSpPr>
          <p:cNvPr id="57" name="Group 56">
            <a:extLst>
              <a:ext uri="{FF2B5EF4-FFF2-40B4-BE49-F238E27FC236}">
                <a16:creationId xmlns:a16="http://schemas.microsoft.com/office/drawing/2014/main" id="{6718A54B-3C01-BA4D-8518-830F2F333AA0}"/>
              </a:ext>
            </a:extLst>
          </p:cNvPr>
          <p:cNvGrpSpPr/>
          <p:nvPr/>
        </p:nvGrpSpPr>
        <p:grpSpPr>
          <a:xfrm flipH="1">
            <a:off x="-22439" y="5415288"/>
            <a:ext cx="5856236" cy="995066"/>
            <a:chOff x="6412397" y="961755"/>
            <a:chExt cx="5856236" cy="995066"/>
          </a:xfrm>
        </p:grpSpPr>
        <p:sp>
          <p:nvSpPr>
            <p:cNvPr id="58" name="Pentagon 57">
              <a:extLst>
                <a:ext uri="{FF2B5EF4-FFF2-40B4-BE49-F238E27FC236}">
                  <a16:creationId xmlns:a16="http://schemas.microsoft.com/office/drawing/2014/main" id="{65E1FE06-572F-454B-B44B-9B365136196F}"/>
                </a:ext>
              </a:extLst>
            </p:cNvPr>
            <p:cNvSpPr/>
            <p:nvPr/>
          </p:nvSpPr>
          <p:spPr>
            <a:xfrm flipH="1">
              <a:off x="6412397" y="961755"/>
              <a:ext cx="5856236" cy="995066"/>
            </a:xfrm>
            <a:prstGeom prst="homePlate">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9" name="TextBox 58">
              <a:extLst>
                <a:ext uri="{FF2B5EF4-FFF2-40B4-BE49-F238E27FC236}">
                  <a16:creationId xmlns:a16="http://schemas.microsoft.com/office/drawing/2014/main" id="{8718FDF4-59EA-6E43-866E-4693DCCC5444}"/>
                </a:ext>
              </a:extLst>
            </p:cNvPr>
            <p:cNvSpPr txBox="1"/>
            <p:nvPr/>
          </p:nvSpPr>
          <p:spPr>
            <a:xfrm>
              <a:off x="6659323" y="1013756"/>
              <a:ext cx="5590959" cy="830997"/>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Trong trường hợp kế hoạch tác chiến bị bại lộ, nếu là Ngô Quyền, sẽ xử lý thế nào?</a:t>
              </a:r>
            </a:p>
          </p:txBody>
        </p:sp>
      </p:grpSp>
      <p:grpSp>
        <p:nvGrpSpPr>
          <p:cNvPr id="75" name="Group 74">
            <a:extLst>
              <a:ext uri="{FF2B5EF4-FFF2-40B4-BE49-F238E27FC236}">
                <a16:creationId xmlns:a16="http://schemas.microsoft.com/office/drawing/2014/main" id="{D6A477DF-B334-874D-90D6-77BF05161D06}"/>
              </a:ext>
            </a:extLst>
          </p:cNvPr>
          <p:cNvGrpSpPr/>
          <p:nvPr/>
        </p:nvGrpSpPr>
        <p:grpSpPr>
          <a:xfrm flipH="1">
            <a:off x="7132" y="1060361"/>
            <a:ext cx="5856236" cy="839858"/>
            <a:chOff x="6313324" y="1314693"/>
            <a:chExt cx="5856236" cy="839858"/>
          </a:xfrm>
        </p:grpSpPr>
        <p:sp>
          <p:nvSpPr>
            <p:cNvPr id="76" name="Pentagon 75">
              <a:extLst>
                <a:ext uri="{FF2B5EF4-FFF2-40B4-BE49-F238E27FC236}">
                  <a16:creationId xmlns:a16="http://schemas.microsoft.com/office/drawing/2014/main" id="{E0F25335-AA95-5C42-8BE8-C533D9FE39D4}"/>
                </a:ext>
              </a:extLst>
            </p:cNvPr>
            <p:cNvSpPr/>
            <p:nvPr/>
          </p:nvSpPr>
          <p:spPr>
            <a:xfrm flipH="1">
              <a:off x="6313324" y="1314693"/>
              <a:ext cx="5856236" cy="839858"/>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7" name="TextBox 76">
              <a:extLst>
                <a:ext uri="{FF2B5EF4-FFF2-40B4-BE49-F238E27FC236}">
                  <a16:creationId xmlns:a16="http://schemas.microsoft.com/office/drawing/2014/main" id="{5D4205AC-7992-F145-8DB1-359A1A814DA5}"/>
                </a:ext>
              </a:extLst>
            </p:cNvPr>
            <p:cNvSpPr txBox="1"/>
            <p:nvPr/>
          </p:nvSpPr>
          <p:spPr>
            <a:xfrm>
              <a:off x="6891581" y="1319761"/>
              <a:ext cx="4763100" cy="830997"/>
            </a:xfrm>
            <a:prstGeom prst="rect">
              <a:avLst/>
            </a:prstGeom>
            <a:noFill/>
          </p:spPr>
          <p:txBody>
            <a:bodyPr wrap="square" rtlCol="0">
              <a:spAutoFit/>
            </a:bodyPr>
            <a:lstStyle/>
            <a:p>
              <a:pPr algn="ctr"/>
              <a:r>
                <a:rPr lang="en-VN" sz="2400" dirty="0">
                  <a:latin typeface="Times New Roman" panose="02020603050405020304" pitchFamily="18" charset="0"/>
                  <a:ea typeface="Brush Script MT" panose="03060802040406070304" pitchFamily="66" charset="-122"/>
                  <a:cs typeface="Times New Roman" panose="02020603050405020304" pitchFamily="18" charset="0"/>
                </a:rPr>
                <a:t>Đóng cọc ở cửa sông sau đó dụ địch vào trận địa</a:t>
              </a:r>
            </a:p>
          </p:txBody>
        </p:sp>
      </p:grpSp>
      <p:pic>
        <p:nvPicPr>
          <p:cNvPr id="78" name="Picture 77">
            <a:extLst>
              <a:ext uri="{FF2B5EF4-FFF2-40B4-BE49-F238E27FC236}">
                <a16:creationId xmlns:a16="http://schemas.microsoft.com/office/drawing/2014/main" id="{2DD717E4-6100-0548-847B-46C68EA2479A}"/>
              </a:ext>
            </a:extLst>
          </p:cNvPr>
          <p:cNvPicPr>
            <a:picLocks noChangeAspect="1"/>
          </p:cNvPicPr>
          <p:nvPr/>
        </p:nvPicPr>
        <p:blipFill rotWithShape="1">
          <a:blip r:embed="rId14"/>
          <a:srcRect l="1254"/>
          <a:stretch/>
        </p:blipFill>
        <p:spPr>
          <a:xfrm>
            <a:off x="6049245" y="791467"/>
            <a:ext cx="6094822" cy="5859551"/>
          </a:xfrm>
          <a:prstGeom prst="rect">
            <a:avLst/>
          </a:prstGeom>
        </p:spPr>
      </p:pic>
      <p:grpSp>
        <p:nvGrpSpPr>
          <p:cNvPr id="79" name="Group 78">
            <a:extLst>
              <a:ext uri="{FF2B5EF4-FFF2-40B4-BE49-F238E27FC236}">
                <a16:creationId xmlns:a16="http://schemas.microsoft.com/office/drawing/2014/main" id="{51F0B029-FF84-0441-A14D-0D51E2592AC4}"/>
              </a:ext>
            </a:extLst>
          </p:cNvPr>
          <p:cNvGrpSpPr/>
          <p:nvPr/>
        </p:nvGrpSpPr>
        <p:grpSpPr>
          <a:xfrm flipH="1">
            <a:off x="-24667" y="2226834"/>
            <a:ext cx="5856236" cy="1205397"/>
            <a:chOff x="6313324" y="1314693"/>
            <a:chExt cx="5856236" cy="1205397"/>
          </a:xfrm>
        </p:grpSpPr>
        <p:sp>
          <p:nvSpPr>
            <p:cNvPr id="80" name="Pentagon 79">
              <a:extLst>
                <a:ext uri="{FF2B5EF4-FFF2-40B4-BE49-F238E27FC236}">
                  <a16:creationId xmlns:a16="http://schemas.microsoft.com/office/drawing/2014/main" id="{2E26021F-DC42-8D4D-920F-BE449D95E162}"/>
                </a:ext>
              </a:extLst>
            </p:cNvPr>
            <p:cNvSpPr/>
            <p:nvPr/>
          </p:nvSpPr>
          <p:spPr>
            <a:xfrm flipH="1">
              <a:off x="6313324" y="1314693"/>
              <a:ext cx="5856236" cy="1139538"/>
            </a:xfrm>
            <a:prstGeom prst="homePlate">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1" name="TextBox 80">
              <a:extLst>
                <a:ext uri="{FF2B5EF4-FFF2-40B4-BE49-F238E27FC236}">
                  <a16:creationId xmlns:a16="http://schemas.microsoft.com/office/drawing/2014/main" id="{D3E01CC1-96A7-2640-837E-F97D38C76CFB}"/>
                </a:ext>
              </a:extLst>
            </p:cNvPr>
            <p:cNvSpPr txBox="1"/>
            <p:nvPr/>
          </p:nvSpPr>
          <p:spPr>
            <a:xfrm>
              <a:off x="6556160" y="1319761"/>
              <a:ext cx="5590959" cy="1200329"/>
            </a:xfrm>
            <a:prstGeom prst="rect">
              <a:avLst/>
            </a:prstGeom>
            <a:noFill/>
          </p:spPr>
          <p:txBody>
            <a:bodyPr wrap="square" rtlCol="0">
              <a:spAutoFit/>
            </a:bodyPr>
            <a:lstStyle/>
            <a:p>
              <a:pPr algn="ctr"/>
              <a:r>
                <a:rPr lang="vi-VN" sz="2400" dirty="0">
                  <a:solidFill>
                    <a:srgbClr val="7030A0"/>
                  </a:solidFill>
                  <a:latin typeface="Times New Roman" panose="02020603050405020304" pitchFamily="18" charset="0"/>
                  <a:cs typeface="Times New Roman" panose="02020603050405020304" pitchFamily="18" charset="0"/>
                </a:rPr>
                <a:t>Cọc trên sông bạch đằng là cọc gỗ lim, tiết diện khoảng 30-40cm, chiều dài không rõ lắm nhưng mỗi cọc là 1 thân cây gỗ lim</a:t>
              </a:r>
            </a:p>
          </p:txBody>
        </p:sp>
      </p:grpSp>
      <p:grpSp>
        <p:nvGrpSpPr>
          <p:cNvPr id="82" name="Group 81">
            <a:extLst>
              <a:ext uri="{FF2B5EF4-FFF2-40B4-BE49-F238E27FC236}">
                <a16:creationId xmlns:a16="http://schemas.microsoft.com/office/drawing/2014/main" id="{F8934673-5627-5445-845F-5E103A0A6D92}"/>
              </a:ext>
            </a:extLst>
          </p:cNvPr>
          <p:cNvGrpSpPr/>
          <p:nvPr/>
        </p:nvGrpSpPr>
        <p:grpSpPr>
          <a:xfrm flipH="1">
            <a:off x="-126025" y="3704914"/>
            <a:ext cx="5958191" cy="1203793"/>
            <a:chOff x="6429648" y="964312"/>
            <a:chExt cx="5958191" cy="1203793"/>
          </a:xfrm>
        </p:grpSpPr>
        <p:sp>
          <p:nvSpPr>
            <p:cNvPr id="83" name="Pentagon 82">
              <a:extLst>
                <a:ext uri="{FF2B5EF4-FFF2-40B4-BE49-F238E27FC236}">
                  <a16:creationId xmlns:a16="http://schemas.microsoft.com/office/drawing/2014/main" id="{B4FAD931-4773-1A4C-BE1C-156BCF1E5FE8}"/>
                </a:ext>
              </a:extLst>
            </p:cNvPr>
            <p:cNvSpPr/>
            <p:nvPr/>
          </p:nvSpPr>
          <p:spPr>
            <a:xfrm flipH="1">
              <a:off x="6429648" y="964312"/>
              <a:ext cx="5856236" cy="1203793"/>
            </a:xfrm>
            <a:prstGeom prst="homePlate">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4" name="TextBox 83">
              <a:extLst>
                <a:ext uri="{FF2B5EF4-FFF2-40B4-BE49-F238E27FC236}">
                  <a16:creationId xmlns:a16="http://schemas.microsoft.com/office/drawing/2014/main" id="{B923609E-1D8D-5749-982F-6B096DBE59BA}"/>
                </a:ext>
              </a:extLst>
            </p:cNvPr>
            <p:cNvSpPr txBox="1"/>
            <p:nvPr/>
          </p:nvSpPr>
          <p:spPr>
            <a:xfrm>
              <a:off x="6796880" y="1088958"/>
              <a:ext cx="5590959" cy="830997"/>
            </a:xfrm>
            <a:prstGeom prst="rect">
              <a:avLst/>
            </a:prstGeom>
            <a:noFill/>
          </p:spPr>
          <p:txBody>
            <a:bodyPr wrap="square" rtlCol="0">
              <a:spAutoFit/>
            </a:bodyPr>
            <a:lstStyle/>
            <a:p>
              <a:pPr algn="ctr"/>
              <a:r>
                <a:rPr lang="vi-VN" sz="2400" dirty="0">
                  <a:solidFill>
                    <a:sysClr val="windowText" lastClr="000000"/>
                  </a:solidFill>
                  <a:latin typeface="Times New Roman" panose="02020603050405020304" pitchFamily="18" charset="0"/>
                  <a:cs typeface="Times New Roman" panose="02020603050405020304" pitchFamily="18" charset="0"/>
                </a:rPr>
                <a:t>Có thể Ngô Quyền cho đóng cọc vào ban đêm, lúc quân địch không đề phòng nhất</a:t>
              </a:r>
            </a:p>
          </p:txBody>
        </p:sp>
      </p:grpSp>
      <p:pic>
        <p:nvPicPr>
          <p:cNvPr id="2052" name="Picture 4" descr="Chân dung đạo diễn chính trận địa cọc ngầm lừng danh trên sông Bạch Đằng - Ảnh 3.">
            <a:extLst>
              <a:ext uri="{FF2B5EF4-FFF2-40B4-BE49-F238E27FC236}">
                <a16:creationId xmlns:a16="http://schemas.microsoft.com/office/drawing/2014/main" id="{13FD6A2E-C5DE-CB4A-B17A-04ABEE9E95F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97443" y="914454"/>
            <a:ext cx="6230693" cy="57624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ân dung đạo diễn chính trận địa cọc ngầm lừng danh trên sông Bạch Đằng - Ảnh 2.">
            <a:extLst>
              <a:ext uri="{FF2B5EF4-FFF2-40B4-BE49-F238E27FC236}">
                <a16:creationId xmlns:a16="http://schemas.microsoft.com/office/drawing/2014/main" id="{69D98B08-06C9-754C-8DBF-A8414F23777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8021" y="904374"/>
            <a:ext cx="6256608" cy="58804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ân dung đạo diễn chính trận địa cọc ngầm lừng danh trên sông Bạch Đằng - Ảnh 4.">
            <a:extLst>
              <a:ext uri="{FF2B5EF4-FFF2-40B4-BE49-F238E27FC236}">
                <a16:creationId xmlns:a16="http://schemas.microsoft.com/office/drawing/2014/main" id="{485B7172-7B4F-194F-BF99-2310876A60D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3589" y="830767"/>
            <a:ext cx="6274198" cy="598350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78F607EE-E466-714C-BB8E-E1061A1AD3B2}"/>
              </a:ext>
            </a:extLst>
          </p:cNvPr>
          <p:cNvGrpSpPr/>
          <p:nvPr/>
        </p:nvGrpSpPr>
        <p:grpSpPr>
          <a:xfrm flipH="1">
            <a:off x="-53590" y="5181884"/>
            <a:ext cx="6003100" cy="1391917"/>
            <a:chOff x="6412397" y="961755"/>
            <a:chExt cx="5856236" cy="1056987"/>
          </a:xfrm>
        </p:grpSpPr>
        <p:sp>
          <p:nvSpPr>
            <p:cNvPr id="86" name="Pentagon 85">
              <a:extLst>
                <a:ext uri="{FF2B5EF4-FFF2-40B4-BE49-F238E27FC236}">
                  <a16:creationId xmlns:a16="http://schemas.microsoft.com/office/drawing/2014/main" id="{53064F43-8FC3-9041-AD38-E551274442FF}"/>
                </a:ext>
              </a:extLst>
            </p:cNvPr>
            <p:cNvSpPr/>
            <p:nvPr/>
          </p:nvSpPr>
          <p:spPr>
            <a:xfrm flipH="1">
              <a:off x="6412397" y="961755"/>
              <a:ext cx="5856236" cy="1056987"/>
            </a:xfrm>
            <a:prstGeom prst="homePlate">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000"/>
            </a:p>
          </p:txBody>
        </p:sp>
        <p:sp>
          <p:nvSpPr>
            <p:cNvPr id="87" name="TextBox 86">
              <a:extLst>
                <a:ext uri="{FF2B5EF4-FFF2-40B4-BE49-F238E27FC236}">
                  <a16:creationId xmlns:a16="http://schemas.microsoft.com/office/drawing/2014/main" id="{EB9FAC7C-0D49-3A44-9644-A6D2C91C0DEC}"/>
                </a:ext>
              </a:extLst>
            </p:cNvPr>
            <p:cNvSpPr txBox="1"/>
            <p:nvPr/>
          </p:nvSpPr>
          <p:spPr>
            <a:xfrm>
              <a:off x="6659324" y="1013756"/>
              <a:ext cx="5590959" cy="1004986"/>
            </a:xfrm>
            <a:prstGeom prst="rect">
              <a:avLst/>
            </a:prstGeom>
            <a:noFill/>
          </p:spPr>
          <p:txBody>
            <a:bodyPr wrap="square" rtlCol="0">
              <a:spAutoFit/>
            </a:bodyPr>
            <a:lstStyle/>
            <a:p>
              <a:pPr algn="ctr"/>
              <a:r>
                <a:rPr lang="vi-VN" sz="2000" dirty="0">
                  <a:solidFill>
                    <a:srgbClr val="FF0000"/>
                  </a:solidFill>
                  <a:latin typeface="Times New Roman" panose="02020603050405020304" pitchFamily="18" charset="0"/>
                  <a:cs typeface="Times New Roman" panose="02020603050405020304" pitchFamily="18" charset="0"/>
                </a:rPr>
                <a:t>Có thể xử lý bằng cách tổ chức thêm lực lượng bao vây xung quanh khu vực cửa sông, đánh cảm tử, cầm chân quân địch đợi đến khi thủy triều rút, hoặc lựa chọn rút quân cố thủ nếu địch quá mạnh</a:t>
              </a:r>
            </a:p>
          </p:txBody>
        </p:sp>
      </p:grpSp>
    </p:spTree>
    <p:extLst>
      <p:ext uri="{BB962C8B-B14F-4D97-AF65-F5344CB8AC3E}">
        <p14:creationId xmlns:p14="http://schemas.microsoft.com/office/powerpoint/2010/main" val="3274050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down)">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500"/>
                                        <p:tgtEl>
                                          <p:spTgt spid="79"/>
                                        </p:tgtEl>
                                      </p:cBhvr>
                                    </p:animEffect>
                                  </p:childTnLst>
                                </p:cTn>
                              </p:par>
                              <p:par>
                                <p:cTn id="16" presetID="22" presetClass="entr" presetSubtype="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up)">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left)">
                                      <p:cBhvr>
                                        <p:cTn id="23" dur="500"/>
                                        <p:tgtEl>
                                          <p:spTgt spid="82"/>
                                        </p:tgtEl>
                                      </p:cBhvr>
                                    </p:animEffect>
                                  </p:childTnLst>
                                </p:cTn>
                              </p:par>
                              <p:par>
                                <p:cTn id="24" presetID="22" presetClass="entr" presetSubtype="1"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up)">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par>
                                <p:cTn id="32" presetID="22" presetClass="entr" presetSubtype="4"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wipe(down)">
                                      <p:cBhvr>
                                        <p:cTn id="3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1040195"/>
            <a:ext cx="11576843" cy="5125606"/>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240"/>
            <a:ext cx="1035138" cy="2528011"/>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34453" y="856742"/>
            <a:ext cx="637264" cy="60025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2874" y="-9880"/>
            <a:ext cx="3064575" cy="2519761"/>
          </a:xfrm>
          <a:prstGeom prst="rect">
            <a:avLst/>
          </a:prstGeom>
        </p:spPr>
      </p:pic>
      <p:pic>
        <p:nvPicPr>
          <p:cNvPr id="29" name="图片 13">
            <a:extLst>
              <a:ext uri="{FF2B5EF4-FFF2-40B4-BE49-F238E27FC236}">
                <a16:creationId xmlns:a16="http://schemas.microsoft.com/office/drawing/2014/main" id="{A59DEAFD-0407-894F-A737-1A518855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5894" y="4060742"/>
            <a:ext cx="1826203" cy="2797258"/>
          </a:xfrm>
          <a:prstGeom prst="rect">
            <a:avLst/>
          </a:prstGeom>
        </p:spPr>
      </p:pic>
      <p:pic>
        <p:nvPicPr>
          <p:cNvPr id="6146" name="Picture 2" descr="Đại chiến Bạch Đằng giang và những sự thật?">
            <a:extLst>
              <a:ext uri="{FF2B5EF4-FFF2-40B4-BE49-F238E27FC236}">
                <a16:creationId xmlns:a16="http://schemas.microsoft.com/office/drawing/2014/main" id="{35292219-18A4-0D4F-AAEB-ECE815FEB3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023" y="1063549"/>
            <a:ext cx="4861444" cy="504415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9055D1B-68CE-2146-AFC0-A2AA0277C9BB}"/>
              </a:ext>
            </a:extLst>
          </p:cNvPr>
          <p:cNvGrpSpPr/>
          <p:nvPr/>
        </p:nvGrpSpPr>
        <p:grpSpPr>
          <a:xfrm>
            <a:off x="5630780" y="1024097"/>
            <a:ext cx="6407039" cy="5255356"/>
            <a:chOff x="5630780" y="1826780"/>
            <a:chExt cx="6407039" cy="4419064"/>
          </a:xfrm>
        </p:grpSpPr>
        <p:sp>
          <p:nvSpPr>
            <p:cNvPr id="6" name="Rounded Rectangle 5">
              <a:extLst>
                <a:ext uri="{FF2B5EF4-FFF2-40B4-BE49-F238E27FC236}">
                  <a16:creationId xmlns:a16="http://schemas.microsoft.com/office/drawing/2014/main" id="{11A7CD3A-AED4-954E-9321-F11309086450}"/>
                </a:ext>
              </a:extLst>
            </p:cNvPr>
            <p:cNvSpPr/>
            <p:nvPr/>
          </p:nvSpPr>
          <p:spPr>
            <a:xfrm>
              <a:off x="5630780" y="1826780"/>
              <a:ext cx="6407039" cy="4192135"/>
            </a:xfrm>
            <a:prstGeom prst="roundRect">
              <a:avLst>
                <a:gd name="adj" fmla="val 939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55F38C9D-0130-8745-8A00-425EB7292993}"/>
                </a:ext>
              </a:extLst>
            </p:cNvPr>
            <p:cNvSpPr/>
            <p:nvPr/>
          </p:nvSpPr>
          <p:spPr>
            <a:xfrm>
              <a:off x="5704104" y="2090860"/>
              <a:ext cx="6260389"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“Hoằng Tháo là một đứa trẻ khờ dại, đem quân từ xa đến, quân lính còn mỏi mệt, lại nghe Công Tiễn đã chết, không có người làm nội ứng, đã mất vía trước rồi. Quân ta lấy sức khỏe địch với quân mỏi mệt, tất phá được. Nhưng bọn chúng có lợi ở chiến thuyền, ta không phòng bị trước thì thế thua được không biết sẽ ra sao. Nếu sai người đem cọc lớn vạt nhọn đầu, bịt sắt, đóng ngầm trước ở cửa biển, thuyền của bọn chúng theo nước triều lên vào trong hàng cọc thì sau đó ta dễ bề chế ngự, không có chiếc nào ra thoát”.</a:t>
              </a:r>
              <a:endPar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1A853060-EC92-FC45-A444-AB7BF171EE44}"/>
              </a:ext>
            </a:extLst>
          </p:cNvPr>
          <p:cNvSpPr/>
          <p:nvPr/>
        </p:nvSpPr>
        <p:spPr>
          <a:xfrm>
            <a:off x="1108463" y="6266767"/>
            <a:ext cx="3867405" cy="369332"/>
          </a:xfrm>
          <a:prstGeom prst="rect">
            <a:avLst/>
          </a:prstGeom>
        </p:spPr>
        <p:txBody>
          <a:bodyPr wrap="none">
            <a:spAutoFit/>
          </a:bodyPr>
          <a:lstStyle/>
          <a:p>
            <a:r>
              <a:rPr lang="en-US" dirty="0" err="1">
                <a:solidFill>
                  <a:srgbClr val="0070C0"/>
                </a:solidFill>
                <a:latin typeface="Times New Roman" panose="02020603050405020304" pitchFamily="18" charset="0"/>
                <a:cs typeface="Times New Roman" panose="02020603050405020304" pitchFamily="18" charset="0"/>
              </a:rPr>
              <a:t>Quân</a:t>
            </a:r>
            <a:r>
              <a:rPr lang="en-US" dirty="0">
                <a:solidFill>
                  <a:srgbClr val="0070C0"/>
                </a:solidFill>
                <a:latin typeface="Times New Roman" panose="02020603050405020304" pitchFamily="18" charset="0"/>
                <a:cs typeface="Times New Roman" panose="02020603050405020304" pitchFamily="18" charset="0"/>
              </a:rPr>
              <a:t> Nam </a:t>
            </a:r>
            <a:r>
              <a:rPr lang="en-US" dirty="0" err="1">
                <a:solidFill>
                  <a:srgbClr val="0070C0"/>
                </a:solidFill>
                <a:latin typeface="Times New Roman" panose="02020603050405020304" pitchFamily="18" charset="0"/>
                <a:cs typeface="Times New Roman" panose="02020603050405020304" pitchFamily="18" charset="0"/>
              </a:rPr>
              <a:t>Hán</a:t>
            </a:r>
            <a:r>
              <a:rPr lang="en-US" dirty="0">
                <a:solidFill>
                  <a:srgbClr val="0070C0"/>
                </a:solidFill>
                <a:latin typeface="Times New Roman" panose="02020603050405020304" pitchFamily="18" charset="0"/>
                <a:cs typeface="Times New Roman" panose="02020603050405020304" pitchFamily="18" charset="0"/>
              </a:rPr>
              <a:t> do </a:t>
            </a:r>
            <a:r>
              <a:rPr lang="en-US" dirty="0" err="1">
                <a:solidFill>
                  <a:srgbClr val="0070C0"/>
                </a:solidFill>
                <a:latin typeface="Times New Roman" panose="02020603050405020304" pitchFamily="18" charset="0"/>
                <a:cs typeface="Times New Roman" panose="02020603050405020304" pitchFamily="18" charset="0"/>
              </a:rPr>
              <a:t>Hoằng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Tháo</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chỉ</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huy</a:t>
            </a:r>
            <a:endParaRPr lang="en-VN"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71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056177" cy="3719037"/>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sp>
        <p:nvSpPr>
          <p:cNvPr id="19" name="TextBox 18">
            <a:extLst>
              <a:ext uri="{FF2B5EF4-FFF2-40B4-BE49-F238E27FC236}">
                <a16:creationId xmlns:a16="http://schemas.microsoft.com/office/drawing/2014/main" id="{D942AB25-2686-CD47-AC26-3AC8C97F429C}"/>
              </a:ext>
            </a:extLst>
          </p:cNvPr>
          <p:cNvSpPr txBox="1"/>
          <p:nvPr/>
        </p:nvSpPr>
        <p:spPr>
          <a:xfrm>
            <a:off x="813870" y="616652"/>
            <a:ext cx="53445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Brush Script MT" panose="03060802040406070304" pitchFamily="66" charset="-122"/>
                <a:cs typeface="Times New Roman" panose="02020603050405020304" pitchFamily="18" charset="0"/>
              </a:rPr>
              <a:t>2. Ngô Quyền và chiến thắng Bạch Đằng năm 938</a:t>
            </a:r>
          </a:p>
        </p:txBody>
      </p:sp>
      <p:sp>
        <p:nvSpPr>
          <p:cNvPr id="20" name="TextBox 19">
            <a:extLst>
              <a:ext uri="{FF2B5EF4-FFF2-40B4-BE49-F238E27FC236}">
                <a16:creationId xmlns:a16="http://schemas.microsoft.com/office/drawing/2014/main" id="{9CF9C2D7-0DE3-0E4B-AC2E-37979454F590}"/>
              </a:ext>
            </a:extLst>
          </p:cNvPr>
          <p:cNvSpPr txBox="1"/>
          <p:nvPr/>
        </p:nvSpPr>
        <p:spPr>
          <a:xfrm>
            <a:off x="914585" y="1580876"/>
            <a:ext cx="3353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hoạch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1026" name="Picture 2" descr="NGÔ QUYỀN - VỊ TỔ TRUNG HƯNG ĐẤT NƯỚC">
            <a:extLst>
              <a:ext uri="{FF2B5EF4-FFF2-40B4-BE49-F238E27FC236}">
                <a16:creationId xmlns:a16="http://schemas.microsoft.com/office/drawing/2014/main" id="{10456570-EB95-8E47-872A-F8CF93F562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734" t="4626" r="14034"/>
          <a:stretch/>
        </p:blipFill>
        <p:spPr bwMode="auto">
          <a:xfrm>
            <a:off x="6750398" y="674633"/>
            <a:ext cx="4494203" cy="5395343"/>
          </a:xfrm>
          <a:prstGeom prst="roundRect">
            <a:avLst>
              <a:gd name="adj" fmla="val 12884"/>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0127" y="-1"/>
            <a:ext cx="2661874" cy="2188651"/>
          </a:xfrm>
          <a:prstGeom prst="rect">
            <a:avLst/>
          </a:prstGeom>
        </p:spPr>
      </p:pic>
      <p:sp>
        <p:nvSpPr>
          <p:cNvPr id="4" name="Rectangle 3">
            <a:extLst>
              <a:ext uri="{FF2B5EF4-FFF2-40B4-BE49-F238E27FC236}">
                <a16:creationId xmlns:a16="http://schemas.microsoft.com/office/drawing/2014/main" id="{5C61E826-4977-BD4B-82AD-071502786209}"/>
              </a:ext>
            </a:extLst>
          </p:cNvPr>
          <p:cNvSpPr/>
          <p:nvPr/>
        </p:nvSpPr>
        <p:spPr>
          <a:xfrm>
            <a:off x="943263" y="2119043"/>
            <a:ext cx="5470515" cy="646331"/>
          </a:xfrm>
          <a:prstGeom prst="rect">
            <a:avLst/>
          </a:prstGeom>
        </p:spPr>
        <p:txBody>
          <a:bodyPr wrap="square">
            <a:spAutoFit/>
          </a:bodyPr>
          <a:lstStyle/>
          <a:p>
            <a:pPr algn="just"/>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Năm</a:t>
            </a:r>
            <a:r>
              <a:rPr lang="en-US" dirty="0">
                <a:latin typeface="Times New Roman" panose="02020603050405020304" pitchFamily="18" charset="0"/>
                <a:ea typeface="Cambria" panose="02040503050406030204" pitchFamily="18" charset="0"/>
                <a:cs typeface="Times New Roman" panose="02020603050405020304" pitchFamily="18" charset="0"/>
              </a:rPr>
              <a:t> 938, </a:t>
            </a:r>
            <a:r>
              <a:rPr lang="en-US" dirty="0" err="1">
                <a:latin typeface="Times New Roman" panose="02020603050405020304" pitchFamily="18" charset="0"/>
                <a:ea typeface="Cambria" panose="02040503050406030204" pitchFamily="18" charset="0"/>
                <a:cs typeface="Times New Roman" panose="02020603050405020304" pitchFamily="18" charset="0"/>
              </a:rPr>
              <a:t>quân</a:t>
            </a:r>
            <a:r>
              <a:rPr lang="en-US" dirty="0">
                <a:latin typeface="Times New Roman" panose="02020603050405020304" pitchFamily="18" charset="0"/>
                <a:ea typeface="Cambria" panose="02040503050406030204" pitchFamily="18" charset="0"/>
                <a:cs typeface="Times New Roman" panose="02020603050405020304" pitchFamily="18" charset="0"/>
              </a:rPr>
              <a:t> Nam </a:t>
            </a:r>
            <a:r>
              <a:rPr lang="en-US" dirty="0" err="1">
                <a:latin typeface="Times New Roman" panose="02020603050405020304" pitchFamily="18" charset="0"/>
                <a:ea typeface="Cambria" panose="02040503050406030204" pitchFamily="18" charset="0"/>
                <a:cs typeface="Times New Roman" panose="02020603050405020304" pitchFamily="18" charset="0"/>
              </a:rPr>
              <a:t>Hán</a:t>
            </a:r>
            <a:r>
              <a:rPr lang="en-US" dirty="0">
                <a:latin typeface="Times New Roman" panose="02020603050405020304" pitchFamily="18" charset="0"/>
                <a:ea typeface="Cambria" panose="02040503050406030204" pitchFamily="18" charset="0"/>
                <a:cs typeface="Times New Roman" panose="02020603050405020304" pitchFamily="18" charset="0"/>
              </a:rPr>
              <a:t> do </a:t>
            </a:r>
            <a:r>
              <a:rPr lang="en-US" dirty="0" err="1">
                <a:latin typeface="Times New Roman" panose="02020603050405020304" pitchFamily="18" charset="0"/>
                <a:ea typeface="Cambria" panose="02040503050406030204" pitchFamily="18" charset="0"/>
                <a:cs typeface="Times New Roman" panose="02020603050405020304" pitchFamily="18" charset="0"/>
              </a:rPr>
              <a:t>Hoằng</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Tháo</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làm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chủ</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tướng</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đem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quân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vượt</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biển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tiến</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vào</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xâm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lược</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nước</a:t>
            </a:r>
            <a:r>
              <a:rPr lang="en-US" dirty="0">
                <a:latin typeface="Times New Roman" panose="02020603050405020304" pitchFamily="18" charset="0"/>
                <a:ea typeface="Cambria" panose="02040503050406030204" pitchFamily="18" charset="0"/>
                <a:cs typeface="Times New Roman" panose="02020603050405020304" pitchFamily="18" charset="0"/>
              </a:rPr>
              <a:t> ta</a:t>
            </a:r>
          </a:p>
        </p:txBody>
      </p:sp>
      <p:sp>
        <p:nvSpPr>
          <p:cNvPr id="26" name="Rectangle 25">
            <a:extLst>
              <a:ext uri="{FF2B5EF4-FFF2-40B4-BE49-F238E27FC236}">
                <a16:creationId xmlns:a16="http://schemas.microsoft.com/office/drawing/2014/main" id="{52C3EDB1-4C08-EE49-9AEA-82081E515D17}"/>
              </a:ext>
            </a:extLst>
          </p:cNvPr>
          <p:cNvSpPr/>
          <p:nvPr/>
        </p:nvSpPr>
        <p:spPr>
          <a:xfrm>
            <a:off x="943263" y="2869983"/>
            <a:ext cx="5807133" cy="1754326"/>
          </a:xfrm>
          <a:prstGeom prst="rect">
            <a:avLst/>
          </a:prstGeom>
        </p:spPr>
        <p:txBody>
          <a:bodyPr wrap="square">
            <a:spAutoFit/>
          </a:bodyPr>
          <a:lstStyle/>
          <a:p>
            <a:pPr algn="just"/>
            <a:r>
              <a:rPr lang="vi-VN" dirty="0">
                <a:latin typeface="Times New Roman" panose="02020603050405020304" pitchFamily="18" charset="0"/>
                <a:ea typeface="Cambria" panose="02040503050406030204" pitchFamily="18" charset="0"/>
                <a:cs typeface="Times New Roman" panose="02020603050405020304" pitchFamily="18" charset="0"/>
              </a:rPr>
              <a:t>Ngô Quyền gấp rút chuẩn bị kế hoạch chống giặc:</a:t>
            </a:r>
          </a:p>
          <a:p>
            <a:pPr algn="just"/>
            <a:r>
              <a:rPr lang="vi-VN" dirty="0">
                <a:latin typeface="Times New Roman" panose="02020603050405020304" pitchFamily="18" charset="0"/>
                <a:ea typeface="Cambria" panose="02040503050406030204" pitchFamily="18" charset="0"/>
                <a:cs typeface="Times New Roman" panose="02020603050405020304" pitchFamily="18" charset="0"/>
              </a:rPr>
              <a:t>+ Lựa chọn trận địa đánh giặc ở sông Bạch Đằng</a:t>
            </a:r>
          </a:p>
          <a:p>
            <a:pPr algn="just"/>
            <a:r>
              <a:rPr lang="vi-VN" dirty="0">
                <a:latin typeface="Times New Roman" panose="02020603050405020304" pitchFamily="18" charset="0"/>
                <a:ea typeface="Cambria" panose="02040503050406030204" pitchFamily="18" charset="0"/>
                <a:cs typeface="Times New Roman" panose="02020603050405020304" pitchFamily="18" charset="0"/>
              </a:rPr>
              <a:t>+ Sai người đem cọc lớn, vạt nhọn, đầu bịt sắt đóng ngầm ở trước cửa biển</a:t>
            </a:r>
          </a:p>
          <a:p>
            <a:pPr algn="just"/>
            <a:r>
              <a:rPr lang="vi-VN" dirty="0">
                <a:latin typeface="Times New Roman" panose="02020603050405020304" pitchFamily="18" charset="0"/>
                <a:ea typeface="Cambria" panose="02040503050406030204" pitchFamily="18" charset="0"/>
                <a:cs typeface="Times New Roman" panose="02020603050405020304" pitchFamily="18" charset="0"/>
              </a:rPr>
              <a:t>+ Lợi dụng nước triều lên xuống để dụ đối phương vào trận địa cọc.</a:t>
            </a:r>
          </a:p>
        </p:txBody>
      </p:sp>
      <p:sp>
        <p:nvSpPr>
          <p:cNvPr id="5" name="Rectangle 4">
            <a:extLst>
              <a:ext uri="{FF2B5EF4-FFF2-40B4-BE49-F238E27FC236}">
                <a16:creationId xmlns:a16="http://schemas.microsoft.com/office/drawing/2014/main" id="{BD7E09CC-A152-7147-B6E9-307395125496}"/>
              </a:ext>
            </a:extLst>
          </p:cNvPr>
          <p:cNvSpPr/>
          <p:nvPr/>
        </p:nvSpPr>
        <p:spPr>
          <a:xfrm>
            <a:off x="965172" y="4635110"/>
            <a:ext cx="5193217" cy="456600"/>
          </a:xfrm>
          <a:prstGeom prst="rect">
            <a:avLst/>
          </a:prstGeom>
        </p:spPr>
        <p:txBody>
          <a:bodyPr wrap="none">
            <a:spAutoFit/>
          </a:bodyPr>
          <a:lstStyle/>
          <a:p>
            <a:pPr algn="just">
              <a:lnSpc>
                <a:spcPct val="150000"/>
              </a:lnSpc>
            </a:pP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Kế</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hoạch</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độc</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đáo</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khiến</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giặc</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bị</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động</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bất</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b="1" i="1" dirty="0" err="1">
                <a:solidFill>
                  <a:srgbClr val="C00000"/>
                </a:solidFill>
                <a:latin typeface="Cambria" panose="02040503050406030204" pitchFamily="18" charset="0"/>
                <a:ea typeface="Cambria" panose="02040503050406030204" pitchFamily="18" charset="0"/>
                <a:sym typeface="Wingdings" panose="05000000000000000000" pitchFamily="2" charset="2"/>
              </a:rPr>
              <a:t>ngờ</a:t>
            </a:r>
            <a:r>
              <a:rPr lang="en-US" b="1" i="1" dirty="0">
                <a:solidFill>
                  <a:srgbClr val="C00000"/>
                </a:solidFill>
                <a:latin typeface="Cambria" panose="02040503050406030204" pitchFamily="18" charset="0"/>
                <a:ea typeface="Cambria" panose="02040503050406030204" pitchFamily="18" charset="0"/>
                <a:sym typeface="Wingdings" panose="05000000000000000000" pitchFamily="2" charset="2"/>
              </a:rPr>
              <a:t>.</a:t>
            </a:r>
            <a:endParaRPr lang="en-US"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3432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1040195"/>
            <a:ext cx="10947173" cy="5125606"/>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240"/>
            <a:ext cx="1035138" cy="2528011"/>
          </a:xfrm>
          <a:prstGeom prst="rect">
            <a:avLst/>
          </a:prstGeom>
        </p:spPr>
      </p:pic>
      <p:sp>
        <p:nvSpPr>
          <p:cNvPr id="3" name="TextBox 2">
            <a:extLst>
              <a:ext uri="{FF2B5EF4-FFF2-40B4-BE49-F238E27FC236}">
                <a16:creationId xmlns:a16="http://schemas.microsoft.com/office/drawing/2014/main" id="{4C3B55A9-4B44-48CF-8426-721EAAA41D86}"/>
              </a:ext>
            </a:extLst>
          </p:cNvPr>
          <p:cNvSpPr txBox="1"/>
          <p:nvPr/>
        </p:nvSpPr>
        <p:spPr>
          <a:xfrm>
            <a:off x="615154" y="1103429"/>
            <a:ext cx="8468751" cy="1200329"/>
          </a:xfrm>
          <a:prstGeom prst="rect">
            <a:avLst/>
          </a:prstGeom>
          <a:noFill/>
        </p:spPr>
        <p:txBody>
          <a:bodyPr wrap="square" rtlCol="0">
            <a:spAutoFit/>
          </a:bodyPr>
          <a:lstStyle/>
          <a:p>
            <a:pPr lvl="0" algn="ctr">
              <a:defRPr/>
            </a:pPr>
            <a:r>
              <a:rPr lang="vi-VN" sz="3600" b="1" dirty="0">
                <a:solidFill>
                  <a:srgbClr val="FF0000"/>
                </a:solidFill>
                <a:latin typeface="Times New Roman" panose="02020603050405020304" pitchFamily="18" charset="0"/>
                <a:ea typeface="Brush Script MT" panose="03060802040406070304" pitchFamily="66" charset="-122"/>
                <a:cs typeface="Times New Roman" panose="02020603050405020304" pitchFamily="18" charset="0"/>
              </a:rPr>
              <a:t>2. Ngô Quyền và chiến thắng Bạch Đằng năm 938</a:t>
            </a:r>
          </a:p>
        </p:txBody>
      </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20720" y="2064102"/>
            <a:ext cx="637264" cy="600251"/>
          </a:xfrm>
          <a:prstGeom prst="rect">
            <a:avLst/>
          </a:prstGeom>
        </p:spPr>
      </p:pic>
      <p:sp>
        <p:nvSpPr>
          <p:cNvPr id="5" name="Rectangle 4">
            <a:extLst>
              <a:ext uri="{FF2B5EF4-FFF2-40B4-BE49-F238E27FC236}">
                <a16:creationId xmlns:a16="http://schemas.microsoft.com/office/drawing/2014/main" id="{5B294E62-A6AE-E24E-A5FD-DE375E32E583}"/>
              </a:ext>
            </a:extLst>
          </p:cNvPr>
          <p:cNvSpPr/>
          <p:nvPr/>
        </p:nvSpPr>
        <p:spPr>
          <a:xfrm>
            <a:off x="783852" y="2058094"/>
            <a:ext cx="3159839" cy="461665"/>
          </a:xfrm>
          <a:prstGeom prst="rect">
            <a:avLst/>
          </a:prstGeom>
        </p:spPr>
        <p:txBody>
          <a:bodyPr wrap="none">
            <a:spAutoFit/>
          </a:bodyPr>
          <a:lstStyle/>
          <a:p>
            <a:pPr lvl="0">
              <a:defRPr/>
            </a:pPr>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Kế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giặc</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81500D08-9C7E-F44C-A6AB-3DA050FA4430}"/>
              </a:ext>
            </a:extLst>
          </p:cNvPr>
          <p:cNvSpPr/>
          <p:nvPr/>
        </p:nvSpPr>
        <p:spPr>
          <a:xfrm>
            <a:off x="812344" y="2562832"/>
            <a:ext cx="5199308" cy="461665"/>
          </a:xfrm>
          <a:prstGeom prst="rect">
            <a:avLst/>
          </a:prstGeom>
        </p:spPr>
        <p:txBody>
          <a:bodyPr wrap="none">
            <a:spAutoFit/>
          </a:bodyPr>
          <a:lstStyle/>
          <a:p>
            <a:pPr lvl="0">
              <a:defRPr/>
            </a:pPr>
            <a:r>
              <a:rPr lang="en-US" sz="2400" b="1" dirty="0">
                <a:solidFill>
                  <a:srgbClr val="0070C0"/>
                </a:solidFill>
                <a:latin typeface="Times New Roman" panose="02020603050405020304" pitchFamily="18" charset="0"/>
                <a:cs typeface="Times New Roman" panose="02020603050405020304" pitchFamily="18" charset="0"/>
              </a:rPr>
              <a:t>b. </a:t>
            </a:r>
            <a:r>
              <a:rPr lang="en-US" sz="2400" b="1" dirty="0" err="1">
                <a:solidFill>
                  <a:srgbClr val="0070C0"/>
                </a:solidFill>
                <a:latin typeface="Times New Roman" panose="02020603050405020304" pitchFamily="18" charset="0"/>
                <a:cs typeface="Times New Roman" panose="02020603050405020304" pitchFamily="18" charset="0"/>
              </a:rPr>
              <a:t>Trừ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xâm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dậy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Đằng</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093" y="-65431"/>
            <a:ext cx="4544918" cy="3736932"/>
          </a:xfrm>
          <a:prstGeom prst="rect">
            <a:avLst/>
          </a:prstGeom>
        </p:spPr>
      </p:pic>
      <p:pic>
        <p:nvPicPr>
          <p:cNvPr id="29" name="图片 13">
            <a:extLst>
              <a:ext uri="{FF2B5EF4-FFF2-40B4-BE49-F238E27FC236}">
                <a16:creationId xmlns:a16="http://schemas.microsoft.com/office/drawing/2014/main" id="{A59DEAFD-0407-894F-A737-1A518855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5894" y="4060742"/>
            <a:ext cx="1826203" cy="2797258"/>
          </a:xfrm>
          <a:prstGeom prst="rect">
            <a:avLst/>
          </a:prstGeom>
        </p:spPr>
      </p:pic>
      <p:grpSp>
        <p:nvGrpSpPr>
          <p:cNvPr id="22" name="Group 21">
            <a:extLst>
              <a:ext uri="{FF2B5EF4-FFF2-40B4-BE49-F238E27FC236}">
                <a16:creationId xmlns:a16="http://schemas.microsoft.com/office/drawing/2014/main" id="{46D9518A-C1D0-1B43-B05F-1FFC744091ED}"/>
              </a:ext>
            </a:extLst>
          </p:cNvPr>
          <p:cNvGrpSpPr/>
          <p:nvPr/>
        </p:nvGrpSpPr>
        <p:grpSpPr>
          <a:xfrm>
            <a:off x="1189320" y="3073670"/>
            <a:ext cx="9966652" cy="3201339"/>
            <a:chOff x="119477" y="1532091"/>
            <a:chExt cx="4595989" cy="4752990"/>
          </a:xfrm>
        </p:grpSpPr>
        <p:pic>
          <p:nvPicPr>
            <p:cNvPr id="23" name="图片 4">
              <a:extLst>
                <a:ext uri="{FF2B5EF4-FFF2-40B4-BE49-F238E27FC236}">
                  <a16:creationId xmlns:a16="http://schemas.microsoft.com/office/drawing/2014/main" id="{97DE5CC8-D629-5949-9988-24A27E3D0362}"/>
                </a:ext>
              </a:extLst>
            </p:cNvPr>
            <p:cNvPicPr>
              <a:picLocks noChangeAspect="1"/>
            </p:cNvPicPr>
            <p:nvPr/>
          </p:nvPicPr>
          <p:blipFill>
            <a:blip r:embed="rId9"/>
            <a:stretch>
              <a:fillRect/>
            </a:stretch>
          </p:blipFill>
          <p:spPr>
            <a:xfrm>
              <a:off x="119477" y="1532091"/>
              <a:ext cx="4595989" cy="4752990"/>
            </a:xfrm>
            <a:prstGeom prst="rect">
              <a:avLst/>
            </a:prstGeom>
          </p:spPr>
        </p:pic>
        <p:sp>
          <p:nvSpPr>
            <p:cNvPr id="28" name="TextBox 27">
              <a:extLst>
                <a:ext uri="{FF2B5EF4-FFF2-40B4-BE49-F238E27FC236}">
                  <a16:creationId xmlns:a16="http://schemas.microsoft.com/office/drawing/2014/main" id="{FDE948FB-1A6A-794C-B3E9-D3DDED37D431}"/>
                </a:ext>
              </a:extLst>
            </p:cNvPr>
            <p:cNvSpPr txBox="1"/>
            <p:nvPr/>
          </p:nvSpPr>
          <p:spPr>
            <a:xfrm>
              <a:off x="705075" y="2662659"/>
              <a:ext cx="3047126" cy="269601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hãy</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dõi</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đoạn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phim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ngắn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nét</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độc</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đáo</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cách</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tổ</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chức</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giặc</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Ngô</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ở</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điểm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612097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417095"/>
            <a:ext cx="10947173" cy="6440904"/>
            <a:chOff x="615156" y="1040195"/>
            <a:chExt cx="10947173" cy="5742777"/>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0"/>
              <a:ext cx="10788001" cy="5742152"/>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240"/>
            <a:ext cx="1035138" cy="2528011"/>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20720" y="2064102"/>
            <a:ext cx="637264" cy="600251"/>
          </a:xfrm>
          <a:prstGeom prst="rect">
            <a:avLst/>
          </a:prstGeom>
        </p:spPr>
      </p:pic>
      <p:pic>
        <p:nvPicPr>
          <p:cNvPr id="7" name="Picture 6">
            <a:extLst>
              <a:ext uri="{FF2B5EF4-FFF2-40B4-BE49-F238E27FC236}">
                <a16:creationId xmlns:a16="http://schemas.microsoft.com/office/drawing/2014/main" id="{ED1E7C72-8724-2340-B519-EF42D6A1C43E}"/>
              </a:ext>
            </a:extLst>
          </p:cNvPr>
          <p:cNvPicPr>
            <a:picLocks noChangeAspect="1"/>
          </p:cNvPicPr>
          <p:nvPr/>
        </p:nvPicPr>
        <p:blipFill>
          <a:blip r:embed="rId7"/>
          <a:stretch>
            <a:fillRect/>
          </a:stretch>
        </p:blipFill>
        <p:spPr>
          <a:xfrm>
            <a:off x="769334" y="424704"/>
            <a:ext cx="10648339" cy="6362700"/>
          </a:xfrm>
          <a:prstGeom prst="rect">
            <a:avLst/>
          </a:prstGeom>
        </p:spPr>
      </p:pic>
    </p:spTree>
    <p:extLst>
      <p:ext uri="{BB962C8B-B14F-4D97-AF65-F5344CB8AC3E}">
        <p14:creationId xmlns:p14="http://schemas.microsoft.com/office/powerpoint/2010/main" val="51303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EE79350-D61F-1145-9380-C0B0A1F30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334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3BA772-B253-EE4A-B583-F736D34E9973}"/>
              </a:ext>
            </a:extLst>
          </p:cNvPr>
          <p:cNvSpPr/>
          <p:nvPr/>
        </p:nvSpPr>
        <p:spPr>
          <a:xfrm>
            <a:off x="0" y="6334780"/>
            <a:ext cx="12384505" cy="523220"/>
          </a:xfrm>
          <a:prstGeom prst="rect">
            <a:avLst/>
          </a:prstGeom>
        </p:spPr>
        <p:txBody>
          <a:bodyPr wrap="square">
            <a:spAutoFit/>
          </a:bodyPr>
          <a:lstStyle/>
          <a:p>
            <a:r>
              <a:rPr lang="en-US" sz="2800" dirty="0" err="1">
                <a:solidFill>
                  <a:srgbClr val="222222"/>
                </a:solidFill>
                <a:latin typeface="Times New Roman" panose="02020603050405020304" pitchFamily="18" charset="0"/>
                <a:cs typeface="Times New Roman" panose="02020603050405020304" pitchFamily="18" charset="0"/>
              </a:rPr>
              <a:t>Trận</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chiến</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lịch</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sử</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ở</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sông</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Bạch</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Đằng</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khi</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quân</a:t>
            </a:r>
            <a:r>
              <a:rPr lang="en-US" sz="2800" dirty="0">
                <a:solidFill>
                  <a:srgbClr val="222222"/>
                </a:solidFill>
                <a:latin typeface="Times New Roman" panose="02020603050405020304" pitchFamily="18" charset="0"/>
                <a:cs typeface="Times New Roman" panose="02020603050405020304" pitchFamily="18" charset="0"/>
              </a:rPr>
              <a:t> ta </a:t>
            </a:r>
            <a:r>
              <a:rPr lang="en-US" sz="2800" dirty="0" err="1">
                <a:solidFill>
                  <a:srgbClr val="222222"/>
                </a:solidFill>
                <a:latin typeface="Times New Roman" panose="02020603050405020304" pitchFamily="18" charset="0"/>
                <a:cs typeface="Times New Roman" panose="02020603050405020304" pitchFamily="18" charset="0"/>
              </a:rPr>
              <a:t>quét</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sạch</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giặc</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ngoại</a:t>
            </a:r>
            <a:r>
              <a:rPr lang="en-US" sz="2800" dirty="0">
                <a:solidFill>
                  <a:srgbClr val="222222"/>
                </a:solidFill>
                <a:latin typeface="Times New Roman" panose="02020603050405020304" pitchFamily="18" charset="0"/>
                <a:cs typeface="Times New Roman" panose="02020603050405020304" pitchFamily="18" charset="0"/>
              </a:rPr>
              <a:t> </a:t>
            </a:r>
            <a:r>
              <a:rPr lang="en-US" sz="2800" dirty="0" err="1">
                <a:solidFill>
                  <a:srgbClr val="222222"/>
                </a:solidFill>
                <a:latin typeface="Times New Roman" panose="02020603050405020304" pitchFamily="18" charset="0"/>
                <a:cs typeface="Times New Roman" panose="02020603050405020304" pitchFamily="18" charset="0"/>
              </a:rPr>
              <a:t>xâm</a:t>
            </a:r>
            <a:r>
              <a:rPr lang="en-US" sz="2800" dirty="0">
                <a:solidFill>
                  <a:srgbClr val="222222"/>
                </a:solidFill>
                <a:latin typeface="Times New Roman" panose="02020603050405020304" pitchFamily="18" charset="0"/>
                <a:cs typeface="Times New Roman" panose="02020603050405020304" pitchFamily="18" charset="0"/>
              </a:rPr>
              <a:t> Nam </a:t>
            </a:r>
            <a:r>
              <a:rPr lang="en-US" sz="2800" dirty="0" err="1">
                <a:solidFill>
                  <a:srgbClr val="222222"/>
                </a:solidFill>
                <a:latin typeface="Times New Roman" panose="02020603050405020304" pitchFamily="18" charset="0"/>
                <a:cs typeface="Times New Roman" panose="02020603050405020304" pitchFamily="18" charset="0"/>
              </a:rPr>
              <a:t>Hán</a:t>
            </a:r>
            <a:r>
              <a:rPr lang="en-US" sz="2800" dirty="0">
                <a:solidFill>
                  <a:srgbClr val="222222"/>
                </a:solidFill>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pic>
        <p:nvPicPr>
          <p:cNvPr id="11268" name="Picture 4" descr="Trận thủy chiến Bạch Đằng: Những mảnh ghép">
            <a:extLst>
              <a:ext uri="{FF2B5EF4-FFF2-40B4-BE49-F238E27FC236}">
                <a16:creationId xmlns:a16="http://schemas.microsoft.com/office/drawing/2014/main" id="{7817758E-93B3-A444-8332-A2F93BA05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33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8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417095"/>
            <a:ext cx="10947173" cy="6440904"/>
            <a:chOff x="615156" y="1040195"/>
            <a:chExt cx="10947173" cy="5742777"/>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0"/>
              <a:ext cx="10788001" cy="5742152"/>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240"/>
            <a:ext cx="1035138" cy="2528011"/>
          </a:xfrm>
          <a:prstGeom prst="rect">
            <a:avLst/>
          </a:prstGeom>
        </p:spPr>
      </p:pic>
      <p:sp>
        <p:nvSpPr>
          <p:cNvPr id="3" name="TextBox 2">
            <a:extLst>
              <a:ext uri="{FF2B5EF4-FFF2-40B4-BE49-F238E27FC236}">
                <a16:creationId xmlns:a16="http://schemas.microsoft.com/office/drawing/2014/main" id="{4C3B55A9-4B44-48CF-8426-721EAAA41D86}"/>
              </a:ext>
            </a:extLst>
          </p:cNvPr>
          <p:cNvSpPr txBox="1"/>
          <p:nvPr/>
        </p:nvSpPr>
        <p:spPr>
          <a:xfrm>
            <a:off x="615154" y="389697"/>
            <a:ext cx="8468751" cy="1200329"/>
          </a:xfrm>
          <a:prstGeom prst="rect">
            <a:avLst/>
          </a:prstGeom>
          <a:noFill/>
        </p:spPr>
        <p:txBody>
          <a:bodyPr wrap="square" rtlCol="0">
            <a:spAutoFit/>
          </a:bodyPr>
          <a:lstStyle/>
          <a:p>
            <a:pPr lvl="0" algn="ctr">
              <a:defRPr/>
            </a:pPr>
            <a:r>
              <a:rPr lang="vi-VN" sz="3600" b="1" dirty="0">
                <a:solidFill>
                  <a:srgbClr val="FF0000"/>
                </a:solidFill>
                <a:latin typeface="Times New Roman" panose="02020603050405020304" pitchFamily="18" charset="0"/>
                <a:ea typeface="Brush Script MT" panose="03060802040406070304" pitchFamily="66" charset="-122"/>
                <a:cs typeface="Times New Roman" panose="02020603050405020304" pitchFamily="18" charset="0"/>
              </a:rPr>
              <a:t>2. Ngô Quyền và chiến thắng Bạch Đằng năm 938</a:t>
            </a:r>
          </a:p>
        </p:txBody>
      </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20720" y="2064102"/>
            <a:ext cx="637264" cy="600251"/>
          </a:xfrm>
          <a:prstGeom prst="rect">
            <a:avLst/>
          </a:prstGeom>
        </p:spPr>
      </p:pic>
      <p:sp>
        <p:nvSpPr>
          <p:cNvPr id="5" name="Rectangle 4">
            <a:extLst>
              <a:ext uri="{FF2B5EF4-FFF2-40B4-BE49-F238E27FC236}">
                <a16:creationId xmlns:a16="http://schemas.microsoft.com/office/drawing/2014/main" id="{5B294E62-A6AE-E24E-A5FD-DE375E32E583}"/>
              </a:ext>
            </a:extLst>
          </p:cNvPr>
          <p:cNvSpPr/>
          <p:nvPr/>
        </p:nvSpPr>
        <p:spPr>
          <a:xfrm>
            <a:off x="820289" y="1549840"/>
            <a:ext cx="3159839" cy="461665"/>
          </a:xfrm>
          <a:prstGeom prst="rect">
            <a:avLst/>
          </a:prstGeom>
        </p:spPr>
        <p:txBody>
          <a:bodyPr wrap="none">
            <a:spAutoFit/>
          </a:bodyPr>
          <a:lstStyle/>
          <a:p>
            <a:pPr lvl="0">
              <a:defRPr/>
            </a:pPr>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Kế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giặc</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81500D08-9C7E-F44C-A6AB-3DA050FA4430}"/>
              </a:ext>
            </a:extLst>
          </p:cNvPr>
          <p:cNvSpPr/>
          <p:nvPr/>
        </p:nvSpPr>
        <p:spPr>
          <a:xfrm>
            <a:off x="783852" y="2126772"/>
            <a:ext cx="5199308" cy="461665"/>
          </a:xfrm>
          <a:prstGeom prst="rect">
            <a:avLst/>
          </a:prstGeom>
        </p:spPr>
        <p:txBody>
          <a:bodyPr wrap="none">
            <a:spAutoFit/>
          </a:bodyPr>
          <a:lstStyle/>
          <a:p>
            <a:pPr lvl="0">
              <a:defRPr/>
            </a:pPr>
            <a:r>
              <a:rPr lang="en-US" sz="2400" b="1" dirty="0">
                <a:solidFill>
                  <a:srgbClr val="0070C0"/>
                </a:solidFill>
                <a:latin typeface="Times New Roman" panose="02020603050405020304" pitchFamily="18" charset="0"/>
                <a:cs typeface="Times New Roman" panose="02020603050405020304" pitchFamily="18" charset="0"/>
              </a:rPr>
              <a:t>b. </a:t>
            </a:r>
            <a:r>
              <a:rPr lang="en-US" sz="2400" b="1" dirty="0" err="1">
                <a:solidFill>
                  <a:srgbClr val="0070C0"/>
                </a:solidFill>
                <a:latin typeface="Times New Roman" panose="02020603050405020304" pitchFamily="18" charset="0"/>
                <a:cs typeface="Times New Roman" panose="02020603050405020304" pitchFamily="18" charset="0"/>
              </a:rPr>
              <a:t>Trừ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xâm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dậy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Đằng</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093" y="-65431"/>
            <a:ext cx="4544918" cy="3736932"/>
          </a:xfrm>
          <a:prstGeom prst="rect">
            <a:avLst/>
          </a:prstGeom>
        </p:spPr>
      </p:pic>
      <p:sp>
        <p:nvSpPr>
          <p:cNvPr id="19" name="TextBox 18">
            <a:extLst>
              <a:ext uri="{FF2B5EF4-FFF2-40B4-BE49-F238E27FC236}">
                <a16:creationId xmlns:a16="http://schemas.microsoft.com/office/drawing/2014/main" id="{B99E7D22-0DEE-E241-9C6D-8E5C72FD89C6}"/>
              </a:ext>
            </a:extLst>
          </p:cNvPr>
          <p:cNvSpPr txBox="1"/>
          <p:nvPr/>
        </p:nvSpPr>
        <p:spPr>
          <a:xfrm>
            <a:off x="1035138" y="2602385"/>
            <a:ext cx="10178293" cy="2677656"/>
          </a:xfrm>
          <a:prstGeom prst="rect">
            <a:avLst/>
          </a:prstGeom>
          <a:noFill/>
        </p:spPr>
        <p:txBody>
          <a:bodyPr wrap="square" rtlCol="0">
            <a:spAutoFit/>
          </a:bodyPr>
          <a:lstStyle/>
          <a:p>
            <a:pPr marL="285750" indent="-285750" algn="just">
              <a:buFontTx/>
              <a:buChar char="-"/>
            </a:pPr>
            <a:r>
              <a:rPr lang="en-US" sz="2400" dirty="0">
                <a:latin typeface="Times New Roman" panose="02020603050405020304" pitchFamily="18" charset="0"/>
                <a:ea typeface="Cambria" panose="02040503050406030204" pitchFamily="18" charset="0"/>
                <a:cs typeface="Times New Roman" panose="02020603050405020304" pitchFamily="18" charset="0"/>
              </a:rPr>
              <a:t>Khi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Ngô</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Quyền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lính</a:t>
            </a:r>
            <a:r>
              <a:rPr lang="en-US" sz="2400" dirty="0">
                <a:latin typeface="Times New Roman" panose="02020603050405020304" pitchFamily="18" charset="0"/>
                <a:ea typeface="Cambria" panose="02040503050406030204" pitchFamily="18" charset="0"/>
                <a:cs typeface="Times New Roman" panose="02020603050405020304" pitchFamily="18" charset="0"/>
              </a:rPr>
              <a:t> ra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khiêu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thua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địch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cọc</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a:p>
            <a:pPr marL="285750" indent="-285750" algn="just">
              <a:buFontTx/>
              <a:buChar char="-"/>
            </a:pPr>
            <a:r>
              <a:rPr lang="en-US" sz="2400" dirty="0" err="1">
                <a:latin typeface="Times New Roman" panose="02020603050405020304" pitchFamily="18" charset="0"/>
                <a:ea typeface="Cambria" panose="02040503050406030204" pitchFamily="18" charset="0"/>
                <a:cs typeface="Times New Roman" panose="02020603050405020304" pitchFamily="18" charset="0"/>
              </a:rPr>
              <a:t>Hoằng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Tháo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đuổi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theo.</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buFontTx/>
              <a:buChar char="-"/>
            </a:pPr>
            <a:r>
              <a:rPr lang="en-US" sz="2400" dirty="0">
                <a:latin typeface="Times New Roman" panose="02020603050405020304" pitchFamily="18" charset="0"/>
                <a:ea typeface="Cambria" panose="02040503050406030204" pitchFamily="18" charset="0"/>
                <a:cs typeface="Times New Roman" panose="02020603050405020304" pitchFamily="18" charset="0"/>
              </a:rPr>
              <a:t>Khi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triều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rút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cọc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nhô</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Ngô</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Quyền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lệnh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tổng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tấn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a:p>
            <a:pPr marL="285750" indent="-285750" algn="just">
              <a:buFontTx/>
              <a:buChar char="-"/>
            </a:pPr>
            <a:r>
              <a:rPr lang="en-US" sz="2400" dirty="0" err="1">
                <a:latin typeface="Times New Roman" panose="02020603050405020304" pitchFamily="18" charset="0"/>
                <a:ea typeface="Cambria" panose="02040503050406030204" pitchFamily="18" charset="0"/>
                <a:cs typeface="Times New Roman" panose="02020603050405020304" pitchFamily="18" charset="0"/>
              </a:rPr>
              <a:t>Quân</a:t>
            </a:r>
            <a:r>
              <a:rPr lang="en-US" sz="2400" dirty="0">
                <a:latin typeface="Times New Roman" panose="02020603050405020304" pitchFamily="18" charset="0"/>
                <a:ea typeface="Cambria" panose="02040503050406030204" pitchFamily="18" charset="0"/>
                <a:cs typeface="Times New Roman" panose="02020603050405020304" pitchFamily="18" charset="0"/>
              </a:rPr>
              <a:t> Nam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Hán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lọt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địa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cọc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2400" dirty="0">
                <a:latin typeface="Times New Roman" panose="02020603050405020304" pitchFamily="18" charset="0"/>
                <a:ea typeface="Cambria" panose="02040503050406030204" pitchFamily="18" charset="0"/>
                <a:cs typeface="Times New Roman" panose="02020603050405020304" pitchFamily="18" charset="0"/>
              </a:rPr>
              <a:t> tan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Cách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đánh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giặc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đáo</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chủ</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động</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tận</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dụng</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lợi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thế</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từ</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tự</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nhiên</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để</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phục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kích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giặc</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endPar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9F32D2A-AEE4-B04F-8311-11E3C2468AA3}"/>
              </a:ext>
            </a:extLst>
          </p:cNvPr>
          <p:cNvSpPr/>
          <p:nvPr/>
        </p:nvSpPr>
        <p:spPr>
          <a:xfrm>
            <a:off x="1164984" y="5403605"/>
            <a:ext cx="6982955" cy="1200329"/>
          </a:xfrm>
          <a:prstGeom prst="rect">
            <a:avLst/>
          </a:prstGeom>
        </p:spPr>
        <p:txBody>
          <a:bodyPr wrap="square">
            <a:spAutoFit/>
          </a:bodyPr>
          <a:lstStyle/>
          <a:p>
            <a:pPr lvl="0" algn="just"/>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quả</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285750" lvl="0" indent="-285750" algn="just">
              <a:buFontTx/>
              <a:buChar char="-"/>
            </a:pP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Hoằng</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Tháo</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tử</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trận</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marL="285750" lvl="0" indent="-285750" algn="just">
              <a:buFontTx/>
              <a:buChar char="-"/>
            </a:pP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Hán</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đại</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bại</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phải</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rút</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quân</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về</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145619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1040195"/>
            <a:ext cx="10947173" cy="5125606"/>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240"/>
            <a:ext cx="1035138" cy="2528011"/>
          </a:xfrm>
          <a:prstGeom prst="rect">
            <a:avLst/>
          </a:prstGeom>
        </p:spPr>
      </p:pic>
      <p:sp>
        <p:nvSpPr>
          <p:cNvPr id="3" name="TextBox 2">
            <a:extLst>
              <a:ext uri="{FF2B5EF4-FFF2-40B4-BE49-F238E27FC236}">
                <a16:creationId xmlns:a16="http://schemas.microsoft.com/office/drawing/2014/main" id="{4C3B55A9-4B44-48CF-8426-721EAAA41D86}"/>
              </a:ext>
            </a:extLst>
          </p:cNvPr>
          <p:cNvSpPr txBox="1"/>
          <p:nvPr/>
        </p:nvSpPr>
        <p:spPr>
          <a:xfrm>
            <a:off x="615154" y="1103429"/>
            <a:ext cx="84687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Brush Script MT" panose="03060802040406070304" pitchFamily="66" charset="-122"/>
                <a:cs typeface="Times New Roman" panose="02020603050405020304" pitchFamily="18" charset="0"/>
              </a:rPr>
              <a:t>2. Ngô Quyền và chiến thắng Bạch Đằng năm 938</a:t>
            </a:r>
          </a:p>
        </p:txBody>
      </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20720" y="2064102"/>
            <a:ext cx="637264" cy="600251"/>
          </a:xfrm>
          <a:prstGeom prst="rect">
            <a:avLst/>
          </a:prstGeom>
        </p:spPr>
      </p:pic>
      <p:sp>
        <p:nvSpPr>
          <p:cNvPr id="5" name="Rectangle 4">
            <a:extLst>
              <a:ext uri="{FF2B5EF4-FFF2-40B4-BE49-F238E27FC236}">
                <a16:creationId xmlns:a16="http://schemas.microsoft.com/office/drawing/2014/main" id="{5B294E62-A6AE-E24E-A5FD-DE375E32E583}"/>
              </a:ext>
            </a:extLst>
          </p:cNvPr>
          <p:cNvSpPr/>
          <p:nvPr/>
        </p:nvSpPr>
        <p:spPr>
          <a:xfrm>
            <a:off x="783852" y="2058094"/>
            <a:ext cx="31598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hoạch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20" name="Rectangle 19">
            <a:extLst>
              <a:ext uri="{FF2B5EF4-FFF2-40B4-BE49-F238E27FC236}">
                <a16:creationId xmlns:a16="http://schemas.microsoft.com/office/drawing/2014/main" id="{81500D08-9C7E-F44C-A6AB-3DA050FA4430}"/>
              </a:ext>
            </a:extLst>
          </p:cNvPr>
          <p:cNvSpPr/>
          <p:nvPr/>
        </p:nvSpPr>
        <p:spPr>
          <a:xfrm>
            <a:off x="812344" y="2562832"/>
            <a:ext cx="51993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Trừ</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ngoại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dậy</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sóng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Bạch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Đằng</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093" y="-65431"/>
            <a:ext cx="4544918" cy="3736932"/>
          </a:xfrm>
          <a:prstGeom prst="rect">
            <a:avLst/>
          </a:prstGeom>
        </p:spPr>
      </p:pic>
      <p:pic>
        <p:nvPicPr>
          <p:cNvPr id="29" name="图片 13">
            <a:extLst>
              <a:ext uri="{FF2B5EF4-FFF2-40B4-BE49-F238E27FC236}">
                <a16:creationId xmlns:a16="http://schemas.microsoft.com/office/drawing/2014/main" id="{A59DEAFD-0407-894F-A737-1A518855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5894" y="4060742"/>
            <a:ext cx="1826203" cy="2797258"/>
          </a:xfrm>
          <a:prstGeom prst="rect">
            <a:avLst/>
          </a:prstGeom>
        </p:spPr>
      </p:pic>
      <p:grpSp>
        <p:nvGrpSpPr>
          <p:cNvPr id="22" name="Group 21">
            <a:extLst>
              <a:ext uri="{FF2B5EF4-FFF2-40B4-BE49-F238E27FC236}">
                <a16:creationId xmlns:a16="http://schemas.microsoft.com/office/drawing/2014/main" id="{46D9518A-C1D0-1B43-B05F-1FFC744091ED}"/>
              </a:ext>
            </a:extLst>
          </p:cNvPr>
          <p:cNvGrpSpPr/>
          <p:nvPr/>
        </p:nvGrpSpPr>
        <p:grpSpPr>
          <a:xfrm>
            <a:off x="1189320" y="3073670"/>
            <a:ext cx="9966652" cy="3201339"/>
            <a:chOff x="119477" y="1532091"/>
            <a:chExt cx="4595989" cy="4752990"/>
          </a:xfrm>
        </p:grpSpPr>
        <p:pic>
          <p:nvPicPr>
            <p:cNvPr id="23" name="图片 4">
              <a:extLst>
                <a:ext uri="{FF2B5EF4-FFF2-40B4-BE49-F238E27FC236}">
                  <a16:creationId xmlns:a16="http://schemas.microsoft.com/office/drawing/2014/main" id="{97DE5CC8-D629-5949-9988-24A27E3D0362}"/>
                </a:ext>
              </a:extLst>
            </p:cNvPr>
            <p:cNvPicPr>
              <a:picLocks noChangeAspect="1"/>
            </p:cNvPicPr>
            <p:nvPr/>
          </p:nvPicPr>
          <p:blipFill>
            <a:blip r:embed="rId9"/>
            <a:stretch>
              <a:fillRect/>
            </a:stretch>
          </p:blipFill>
          <p:spPr>
            <a:xfrm>
              <a:off x="119477" y="1532091"/>
              <a:ext cx="4595989" cy="4752990"/>
            </a:xfrm>
            <a:prstGeom prst="rect">
              <a:avLst/>
            </a:prstGeom>
          </p:spPr>
        </p:pic>
        <p:sp>
          <p:nvSpPr>
            <p:cNvPr id="28" name="TextBox 27">
              <a:extLst>
                <a:ext uri="{FF2B5EF4-FFF2-40B4-BE49-F238E27FC236}">
                  <a16:creationId xmlns:a16="http://schemas.microsoft.com/office/drawing/2014/main" id="{FDE948FB-1A6A-794C-B3E9-D3DDED37D431}"/>
                </a:ext>
              </a:extLst>
            </p:cNvPr>
            <p:cNvSpPr txBox="1"/>
            <p:nvPr/>
          </p:nvSpPr>
          <p:spPr>
            <a:xfrm>
              <a:off x="680672" y="3200309"/>
              <a:ext cx="3047126" cy="141655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thắng</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Bạch</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Đằng</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938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ý</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như</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thế</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296322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417095"/>
            <a:ext cx="10947173" cy="6440904"/>
            <a:chOff x="615156" y="1040195"/>
            <a:chExt cx="10947173" cy="5742777"/>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0"/>
              <a:ext cx="10788001" cy="5742152"/>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240"/>
            <a:ext cx="1035138" cy="2528011"/>
          </a:xfrm>
          <a:prstGeom prst="rect">
            <a:avLst/>
          </a:prstGeom>
        </p:spPr>
      </p:pic>
      <p:sp>
        <p:nvSpPr>
          <p:cNvPr id="3" name="TextBox 2">
            <a:extLst>
              <a:ext uri="{FF2B5EF4-FFF2-40B4-BE49-F238E27FC236}">
                <a16:creationId xmlns:a16="http://schemas.microsoft.com/office/drawing/2014/main" id="{4C3B55A9-4B44-48CF-8426-721EAAA41D86}"/>
              </a:ext>
            </a:extLst>
          </p:cNvPr>
          <p:cNvSpPr txBox="1"/>
          <p:nvPr/>
        </p:nvSpPr>
        <p:spPr>
          <a:xfrm>
            <a:off x="615154" y="389697"/>
            <a:ext cx="8468751" cy="1200329"/>
          </a:xfrm>
          <a:prstGeom prst="rect">
            <a:avLst/>
          </a:prstGeom>
          <a:noFill/>
        </p:spPr>
        <p:txBody>
          <a:bodyPr wrap="square" rtlCol="0">
            <a:spAutoFit/>
          </a:bodyPr>
          <a:lstStyle/>
          <a:p>
            <a:pPr lvl="0" algn="ctr">
              <a:defRPr/>
            </a:pPr>
            <a:r>
              <a:rPr lang="vi-VN" sz="3600" b="1" dirty="0">
                <a:solidFill>
                  <a:srgbClr val="FF0000"/>
                </a:solidFill>
                <a:latin typeface="Times New Roman" panose="02020603050405020304" pitchFamily="18" charset="0"/>
                <a:ea typeface="Brush Script MT" panose="03060802040406070304" pitchFamily="66" charset="-122"/>
                <a:cs typeface="Times New Roman" panose="02020603050405020304" pitchFamily="18" charset="0"/>
              </a:rPr>
              <a:t>2. Ngô Quyền và chiến thắng Bạch Đằng năm 938</a:t>
            </a:r>
          </a:p>
        </p:txBody>
      </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620720" y="2064102"/>
            <a:ext cx="637264" cy="600251"/>
          </a:xfrm>
          <a:prstGeom prst="rect">
            <a:avLst/>
          </a:prstGeom>
        </p:spPr>
      </p:pic>
      <p:sp>
        <p:nvSpPr>
          <p:cNvPr id="5" name="Rectangle 4">
            <a:extLst>
              <a:ext uri="{FF2B5EF4-FFF2-40B4-BE49-F238E27FC236}">
                <a16:creationId xmlns:a16="http://schemas.microsoft.com/office/drawing/2014/main" id="{5B294E62-A6AE-E24E-A5FD-DE375E32E583}"/>
              </a:ext>
            </a:extLst>
          </p:cNvPr>
          <p:cNvSpPr/>
          <p:nvPr/>
        </p:nvSpPr>
        <p:spPr>
          <a:xfrm>
            <a:off x="820289" y="1549840"/>
            <a:ext cx="3159839" cy="461665"/>
          </a:xfrm>
          <a:prstGeom prst="rect">
            <a:avLst/>
          </a:prstGeom>
        </p:spPr>
        <p:txBody>
          <a:bodyPr wrap="none">
            <a:spAutoFit/>
          </a:bodyPr>
          <a:lstStyle/>
          <a:p>
            <a:pPr lvl="0">
              <a:defRPr/>
            </a:pPr>
            <a:r>
              <a:rPr lang="en-US" sz="2400" b="1" dirty="0">
                <a:solidFill>
                  <a:srgbClr val="0070C0"/>
                </a:solidFill>
                <a:latin typeface="Times New Roman" panose="02020603050405020304" pitchFamily="18" charset="0"/>
                <a:cs typeface="Times New Roman" panose="02020603050405020304" pitchFamily="18" charset="0"/>
              </a:rPr>
              <a:t>a. </a:t>
            </a:r>
            <a:r>
              <a:rPr lang="en-US" sz="2400" b="1" dirty="0" err="1">
                <a:solidFill>
                  <a:srgbClr val="0070C0"/>
                </a:solidFill>
                <a:latin typeface="Times New Roman" panose="02020603050405020304" pitchFamily="18" charset="0"/>
                <a:cs typeface="Times New Roman" panose="02020603050405020304" pitchFamily="18" charset="0"/>
              </a:rPr>
              <a:t>Kế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giặc</a:t>
            </a:r>
            <a:r>
              <a:rPr lang="en-US" sz="2400" b="1" dirty="0">
                <a:solidFill>
                  <a:srgbClr val="0070C0"/>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81500D08-9C7E-F44C-A6AB-3DA050FA4430}"/>
              </a:ext>
            </a:extLst>
          </p:cNvPr>
          <p:cNvSpPr/>
          <p:nvPr/>
        </p:nvSpPr>
        <p:spPr>
          <a:xfrm>
            <a:off x="783852" y="2126772"/>
            <a:ext cx="5199308" cy="461665"/>
          </a:xfrm>
          <a:prstGeom prst="rect">
            <a:avLst/>
          </a:prstGeom>
        </p:spPr>
        <p:txBody>
          <a:bodyPr wrap="none">
            <a:spAutoFit/>
          </a:bodyPr>
          <a:lstStyle/>
          <a:p>
            <a:pPr lvl="0">
              <a:defRPr/>
            </a:pPr>
            <a:r>
              <a:rPr lang="en-US" sz="2400" b="1" dirty="0">
                <a:solidFill>
                  <a:srgbClr val="0070C0"/>
                </a:solidFill>
                <a:latin typeface="Times New Roman" panose="02020603050405020304" pitchFamily="18" charset="0"/>
                <a:cs typeface="Times New Roman" panose="02020603050405020304" pitchFamily="18" charset="0"/>
              </a:rPr>
              <a:t>b. </a:t>
            </a:r>
            <a:r>
              <a:rPr lang="en-US" sz="2400" b="1" dirty="0" err="1">
                <a:solidFill>
                  <a:srgbClr val="0070C0"/>
                </a:solidFill>
                <a:latin typeface="Times New Roman" panose="02020603050405020304" pitchFamily="18" charset="0"/>
                <a:cs typeface="Times New Roman" panose="02020603050405020304" pitchFamily="18" charset="0"/>
              </a:rPr>
              <a:t>Trừ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xâm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dậy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Bạch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Đằng</a:t>
            </a:r>
            <a:endParaRPr lang="en-US" sz="2400" b="1" dirty="0">
              <a:solidFill>
                <a:srgbClr val="0070C0"/>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093" y="-65431"/>
            <a:ext cx="4544918" cy="3736932"/>
          </a:xfrm>
          <a:prstGeom prst="rect">
            <a:avLst/>
          </a:prstGeom>
        </p:spPr>
      </p:pic>
      <p:sp>
        <p:nvSpPr>
          <p:cNvPr id="6" name="Rectangle 5">
            <a:extLst>
              <a:ext uri="{FF2B5EF4-FFF2-40B4-BE49-F238E27FC236}">
                <a16:creationId xmlns:a16="http://schemas.microsoft.com/office/drawing/2014/main" id="{8A52DDE3-A42D-754C-9395-9FB0E6FD45F7}"/>
              </a:ext>
            </a:extLst>
          </p:cNvPr>
          <p:cNvSpPr/>
          <p:nvPr/>
        </p:nvSpPr>
        <p:spPr>
          <a:xfrm>
            <a:off x="1035139" y="2777096"/>
            <a:ext cx="10116299" cy="2795958"/>
          </a:xfrm>
          <a:prstGeom prst="rect">
            <a:avLst/>
          </a:prstGeom>
        </p:spPr>
        <p:txBody>
          <a:bodyPr wrap="square">
            <a:spAutoFit/>
          </a:bodyPr>
          <a:lstStyle/>
          <a:p>
            <a:pPr algn="just">
              <a:lnSpc>
                <a:spcPct val="150000"/>
              </a:lnSpc>
            </a:pPr>
            <a:r>
              <a:rPr lang="en-US" sz="2400" b="1" dirty="0" err="1">
                <a:latin typeface="Times New Roman" panose="02020603050405020304" pitchFamily="18" charset="0"/>
                <a:ea typeface="Cambria" panose="02040503050406030204" pitchFamily="18" charset="0"/>
                <a:cs typeface="Times New Roman" panose="02020603050405020304" pitchFamily="18" charset="0"/>
              </a:rPr>
              <a:t>Ý</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2400" b="1" dirty="0">
                <a:latin typeface="Times New Roman" panose="02020603050405020304" pitchFamily="18" charset="0"/>
                <a:ea typeface="Cambria" panose="02040503050406030204" pitchFamily="18" charset="0"/>
                <a:cs typeface="Times New Roman" panose="02020603050405020304" pitchFamily="18" charset="0"/>
              </a:rPr>
              <a:t>:</a:t>
            </a:r>
          </a:p>
          <a:p>
            <a:pPr marL="285750" indent="-285750" algn="just">
              <a:lnSpc>
                <a:spcPct val="150000"/>
              </a:lnSpc>
              <a:buFontTx/>
              <a:buChar char="-"/>
            </a:pPr>
            <a:r>
              <a:rPr lang="en-US" sz="24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bại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hoàn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ý</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2400" dirty="0">
                <a:latin typeface="Times New Roman" panose="02020603050405020304" pitchFamily="18" charset="0"/>
                <a:ea typeface="Cambria" panose="02040503050406030204" pitchFamily="18" charset="0"/>
                <a:cs typeface="Times New Roman" panose="02020603050405020304" pitchFamily="18" charset="0"/>
              </a:rPr>
              <a:t> Nam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Hán</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lnSpc>
                <a:spcPct val="150000"/>
              </a:lnSpc>
              <a:buFontTx/>
              <a:buChar char="-"/>
            </a:pPr>
            <a:r>
              <a:rPr lang="en-US" sz="2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ý</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quyết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đấu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tranh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chống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xâm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2400" dirty="0">
                <a:latin typeface="Times New Roman" panose="02020603050405020304" pitchFamily="18" charset="0"/>
                <a:ea typeface="Cambria" panose="02040503050406030204" pitchFamily="18" charset="0"/>
                <a:cs typeface="Times New Roman" panose="02020603050405020304" pitchFamily="18" charset="0"/>
              </a:rPr>
              <a:t> ta</a:t>
            </a:r>
          </a:p>
          <a:p>
            <a:pPr algn="just">
              <a:lnSpc>
                <a:spcPct val="150000"/>
              </a:lnSpc>
            </a:pP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vĩnh</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viễn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Bắc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2400" dirty="0">
                <a:latin typeface="Times New Roman" panose="02020603050405020304" pitchFamily="18" charset="0"/>
                <a:ea typeface="Cambria" panose="02040503050406030204" pitchFamily="18" charset="0"/>
                <a:cs typeface="Times New Roman" panose="02020603050405020304" pitchFamily="18" charset="0"/>
              </a:rPr>
              <a:t> ra </a:t>
            </a:r>
            <a:r>
              <a:rPr lang="en-US" sz="24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nguyên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độc</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lập</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lâu</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dài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tộc</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073726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3033" y="0"/>
            <a:ext cx="2728777" cy="2243661"/>
          </a:xfrm>
          <a:prstGeom prst="rect">
            <a:avLst/>
          </a:prstGeom>
        </p:spPr>
      </p:pic>
      <p:sp>
        <p:nvSpPr>
          <p:cNvPr id="11" name="Terminator 10">
            <a:extLst>
              <a:ext uri="{FF2B5EF4-FFF2-40B4-BE49-F238E27FC236}">
                <a16:creationId xmlns:a16="http://schemas.microsoft.com/office/drawing/2014/main" id="{CC1D0809-8911-6E4C-8C89-CEAC53FFCEFE}"/>
              </a:ext>
            </a:extLst>
          </p:cNvPr>
          <p:cNvSpPr/>
          <p:nvPr/>
        </p:nvSpPr>
        <p:spPr>
          <a:xfrm>
            <a:off x="372533" y="0"/>
            <a:ext cx="11384654" cy="117720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Nghe đoạn nhạc và sự hiểu biết của mình giải câu đó sau</a:t>
            </a:r>
            <a:endParaRPr kumimoji="0" lang="en-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nvGrpSpPr>
          <p:cNvPr id="19" name="Group 18">
            <a:extLst>
              <a:ext uri="{FF2B5EF4-FFF2-40B4-BE49-F238E27FC236}">
                <a16:creationId xmlns:a16="http://schemas.microsoft.com/office/drawing/2014/main" id="{7030A44F-B079-7641-BF20-F65100FAD8D7}"/>
              </a:ext>
            </a:extLst>
          </p:cNvPr>
          <p:cNvGrpSpPr/>
          <p:nvPr/>
        </p:nvGrpSpPr>
        <p:grpSpPr>
          <a:xfrm>
            <a:off x="5710990" y="1941095"/>
            <a:ext cx="6336632" cy="4154905"/>
            <a:chOff x="5710990" y="1941095"/>
            <a:chExt cx="6336632" cy="4154905"/>
          </a:xfrm>
        </p:grpSpPr>
        <p:sp>
          <p:nvSpPr>
            <p:cNvPr id="3" name="Rounded Rectangle 2">
              <a:extLst>
                <a:ext uri="{FF2B5EF4-FFF2-40B4-BE49-F238E27FC236}">
                  <a16:creationId xmlns:a16="http://schemas.microsoft.com/office/drawing/2014/main" id="{05D3F16F-9C3C-B946-88DA-A42B8C4F30B9}"/>
                </a:ext>
              </a:extLst>
            </p:cNvPr>
            <p:cNvSpPr/>
            <p:nvPr/>
          </p:nvSpPr>
          <p:spPr>
            <a:xfrm>
              <a:off x="5710990" y="1941095"/>
              <a:ext cx="6336632" cy="4154905"/>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ectangle 4">
              <a:extLst>
                <a:ext uri="{FF2B5EF4-FFF2-40B4-BE49-F238E27FC236}">
                  <a16:creationId xmlns:a16="http://schemas.microsoft.com/office/drawing/2014/main" id="{786B75C4-303A-BC4C-8681-419D6FE2D2D2}"/>
                </a:ext>
              </a:extLst>
            </p:cNvPr>
            <p:cNvSpPr/>
            <p:nvPr/>
          </p:nvSpPr>
          <p:spPr>
            <a:xfrm>
              <a:off x="5951621" y="2392005"/>
              <a:ext cx="6096000" cy="3108543"/>
            </a:xfrm>
            <a:prstGeom prst="rect">
              <a:avLst/>
            </a:prstGeom>
          </p:spPr>
          <p:txBody>
            <a:bodyPr>
              <a:spAutoFit/>
            </a:bodyPr>
            <a:lstStyle/>
            <a:p>
              <a:pPr algn="ctr"/>
              <a:r>
                <a:rPr lang="en-US"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Đố ai trên Bạch Đằng giang</a:t>
              </a:r>
            </a:p>
            <a:p>
              <a:pPr algn="ctr"/>
              <a:endParaRPr lang="vi-VN"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Làm cho cọc nhọn dọc ngang sáng ngời</a:t>
              </a:r>
            </a:p>
            <a:p>
              <a:pPr algn="ctr"/>
              <a:endParaRPr lang="vi-VN"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 quân Nam Hán tơi bời</a:t>
              </a:r>
            </a:p>
            <a:p>
              <a:pPr algn="ctr"/>
              <a:endParaRPr lang="vi-VN"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Gươm thần độc lập giữa trời vang lên?</a:t>
              </a:r>
              <a:r>
                <a:rPr lang="en-US" sz="28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VN" sz="2800" i="1" dirty="0"/>
            </a:p>
          </p:txBody>
        </p:sp>
      </p:grpSp>
      <p:pic>
        <p:nvPicPr>
          <p:cNvPr id="42" name="Picture 41">
            <a:extLst>
              <a:ext uri="{FF2B5EF4-FFF2-40B4-BE49-F238E27FC236}">
                <a16:creationId xmlns:a16="http://schemas.microsoft.com/office/drawing/2014/main" id="{7BF89282-648B-524A-A824-3D9725A6AA95}"/>
              </a:ext>
            </a:extLst>
          </p:cNvPr>
          <p:cNvPicPr>
            <a:picLocks noChangeAspect="1"/>
          </p:cNvPicPr>
          <p:nvPr/>
        </p:nvPicPr>
        <p:blipFill rotWithShape="1">
          <a:blip r:embed="rId7"/>
          <a:srcRect l="39474"/>
          <a:stretch/>
        </p:blipFill>
        <p:spPr>
          <a:xfrm flipH="1">
            <a:off x="585538" y="1259880"/>
            <a:ext cx="4981074" cy="5174828"/>
          </a:xfrm>
          <a:prstGeom prst="rect">
            <a:avLst/>
          </a:prstGeom>
        </p:spPr>
      </p:pic>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16228"/>
            <a:ext cx="1576459" cy="3850023"/>
          </a:xfrm>
          <a:prstGeom prst="rect">
            <a:avLst/>
          </a:prstGeom>
        </p:spPr>
      </p:pic>
      <p:pic>
        <p:nvPicPr>
          <p:cNvPr id="20" name="mix_53s (audio-joiner.com).mp3" descr="mix_53s (audio-joiner.com).mp3">
            <a:hlinkClick r:id="" action="ppaction://media"/>
            <a:extLst>
              <a:ext uri="{FF2B5EF4-FFF2-40B4-BE49-F238E27FC236}">
                <a16:creationId xmlns:a16="http://schemas.microsoft.com/office/drawing/2014/main" id="{86012368-1860-B446-B61A-332DF51CB2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229" y="198847"/>
            <a:ext cx="812800" cy="812800"/>
          </a:xfrm>
          <a:prstGeom prst="rect">
            <a:avLst/>
          </a:prstGeom>
          <a:ln>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93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750"/>
                                        <p:tgtEl>
                                          <p:spTgt spid="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75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750"/>
                                        <p:tgtEl>
                                          <p:spTgt spid="14"/>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par>
                          <p:cTn id="22" fill="hold">
                            <p:stCondLst>
                              <p:cond delay="2250"/>
                            </p:stCondLst>
                            <p:childTnLst>
                              <p:par>
                                <p:cTn id="23" presetID="5" presetClass="entr" presetSubtype="5"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down)">
                                      <p:cBhvr>
                                        <p:cTn id="25" dur="500"/>
                                        <p:tgtEl>
                                          <p:spTgt spid="19"/>
                                        </p:tgtEl>
                                      </p:cBhvr>
                                    </p:animEffect>
                                  </p:childTnLst>
                                </p:cTn>
                              </p:par>
                              <p:par>
                                <p:cTn id="26" presetID="5" presetClass="entr" presetSubtype="5"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checkerboard(down)">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355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0"/>
                </p:tgtEl>
              </p:cMediaNode>
            </p:audio>
          </p:childTnLst>
        </p:cTn>
      </p:par>
    </p:tnLst>
    <p:bldLst>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hởi công tu bổ đền thờ và lăng Ngô Quyền tại Đường Lâm | TTVH Online">
            <a:extLst>
              <a:ext uri="{FF2B5EF4-FFF2-40B4-BE49-F238E27FC236}">
                <a16:creationId xmlns:a16="http://schemas.microsoft.com/office/drawing/2014/main" id="{32946DC9-60C5-1B4C-A7EF-8F9BE1D60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657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D96C0D8D-E4F1-BE4E-BEC1-C2240EF27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571" y="0"/>
            <a:ext cx="6040429" cy="62657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BC6FAE-8DBA-7146-A780-2C62BFD0BDB9}"/>
              </a:ext>
            </a:extLst>
          </p:cNvPr>
          <p:cNvSpPr txBox="1"/>
          <p:nvPr/>
        </p:nvSpPr>
        <p:spPr>
          <a:xfrm>
            <a:off x="3304673" y="5944937"/>
            <a:ext cx="5165558" cy="523220"/>
          </a:xfrm>
          <a:prstGeom prst="rect">
            <a:avLst/>
          </a:prstGeom>
          <a:solidFill>
            <a:schemeClr val="bg1">
              <a:lumMod val="85000"/>
            </a:schemeClr>
          </a:solid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a:t>
            </a:r>
            <a:r>
              <a:rPr lang="en-VN" sz="2800" dirty="0">
                <a:solidFill>
                  <a:srgbClr val="0070C0"/>
                </a:solidFill>
                <a:latin typeface="Times New Roman" panose="02020603050405020304" pitchFamily="18" charset="0"/>
                <a:cs typeface="Times New Roman" panose="02020603050405020304" pitchFamily="18" charset="0"/>
              </a:rPr>
              <a:t>ền thờ Ngô Quyền ở Đường Lâm</a:t>
            </a:r>
          </a:p>
        </p:txBody>
      </p:sp>
    </p:spTree>
    <p:extLst>
      <p:ext uri="{BB962C8B-B14F-4D97-AF65-F5344CB8AC3E}">
        <p14:creationId xmlns:p14="http://schemas.microsoft.com/office/powerpoint/2010/main" val="94534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heckerboard(across)">
                                      <p:cBhvr>
                                        <p:cTn id="7" dur="500"/>
                                        <p:tgtEl>
                                          <p:spTgt spid="12290"/>
                                        </p:tgtEl>
                                      </p:cBhvr>
                                    </p:animEffect>
                                  </p:childTnLst>
                                </p:cTn>
                              </p:par>
                              <p:par>
                                <p:cTn id="8" presetID="5" presetClass="entr" presetSubtype="10"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checkerboard(across)">
                                      <p:cBhvr>
                                        <p:cTn id="10" dur="500"/>
                                        <p:tgtEl>
                                          <p:spTgt spid="1229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F46253-EA39-BD4D-9C7B-B0D0449008AD}"/>
              </a:ext>
            </a:extLst>
          </p:cNvPr>
          <p:cNvPicPr>
            <a:picLocks noChangeAspect="1"/>
          </p:cNvPicPr>
          <p:nvPr/>
        </p:nvPicPr>
        <p:blipFill>
          <a:blip r:embed="rId2"/>
          <a:stretch>
            <a:fillRect/>
          </a:stretch>
        </p:blipFill>
        <p:spPr>
          <a:xfrm>
            <a:off x="0" y="1"/>
            <a:ext cx="12192000" cy="6516584"/>
          </a:xfrm>
          <a:prstGeom prst="rect">
            <a:avLst/>
          </a:prstGeom>
        </p:spPr>
      </p:pic>
    </p:spTree>
    <p:extLst>
      <p:ext uri="{BB962C8B-B14F-4D97-AF65-F5344CB8AC3E}">
        <p14:creationId xmlns:p14="http://schemas.microsoft.com/office/powerpoint/2010/main" val="34865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5"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30972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边框"/>
          <p:cNvPicPr>
            <a:picLocks noChangeAspect="1"/>
          </p:cNvPicPr>
          <p:nvPr/>
        </p:nvPicPr>
        <p:blipFill>
          <a:blip r:embed="rId2"/>
          <a:stretch>
            <a:fillRect/>
          </a:stretch>
        </p:blipFill>
        <p:spPr>
          <a:xfrm>
            <a:off x="238760" y="222885"/>
            <a:ext cx="11715115" cy="6412865"/>
          </a:xfrm>
          <a:prstGeom prst="rect">
            <a:avLst/>
          </a:prstGeom>
        </p:spPr>
      </p:pic>
      <p:sp>
        <p:nvSpPr>
          <p:cNvPr id="18" name="Rectangle 17"/>
          <p:cNvSpPr/>
          <p:nvPr/>
        </p:nvSpPr>
        <p:spPr>
          <a:xfrm>
            <a:off x="406715" y="291275"/>
            <a:ext cx="8811027" cy="584775"/>
          </a:xfrm>
          <a:prstGeom prst="rect">
            <a:avLst/>
          </a:prstGeom>
          <a:solidFill>
            <a:srgbClr val="FFFF00"/>
          </a:solidFill>
        </p:spPr>
        <p:txBody>
          <a:bodyPr wrap="square">
            <a:spAutoFit/>
          </a:bodyPr>
          <a:lstStyle/>
          <a:p>
            <a:pPr lvl="0" algn="ctr" eaLnBrk="0" fontAlgn="base" hangingPunct="0">
              <a:spcBef>
                <a:spcPct val="0"/>
              </a:spcBef>
              <a:spcAft>
                <a:spcPct val="0"/>
              </a:spcAft>
            </a:pPr>
            <a:r>
              <a:rPr lang="en-US" sz="3200" b="1" i="1" dirty="0">
                <a:solidFill>
                  <a:srgbClr val="C00000"/>
                </a:solidFill>
                <a:latin typeface="Times New Roman" pitchFamily="18" charset="0"/>
                <a:ea typeface="Times New Roman" pitchFamily="18" charset="0"/>
                <a:cs typeface="Times New Roman" pitchFamily="18" charset="0"/>
              </a:rPr>
              <a:t>VẬN DỤNG: </a:t>
            </a:r>
            <a:r>
              <a:rPr lang="en-US" sz="3200" b="1" i="1" dirty="0" err="1">
                <a:solidFill>
                  <a:srgbClr val="C00000"/>
                </a:solidFill>
                <a:latin typeface="Times New Roman" pitchFamily="18" charset="0"/>
                <a:ea typeface="Times New Roman" pitchFamily="18" charset="0"/>
                <a:cs typeface="Times New Roman" pitchFamily="18" charset="0"/>
              </a:rPr>
              <a:t>Hoàn</a:t>
            </a:r>
            <a:r>
              <a:rPr lang="en-US" sz="3200" b="1" i="1" dirty="0">
                <a:solidFill>
                  <a:srgbClr val="C00000"/>
                </a:solidFill>
                <a:latin typeface="Times New Roman" pitchFamily="18" charset="0"/>
                <a:ea typeface="Times New Roman" pitchFamily="18" charset="0"/>
                <a:cs typeface="Times New Roman" pitchFamily="18" charset="0"/>
              </a:rPr>
              <a:t> </a:t>
            </a:r>
            <a:r>
              <a:rPr lang="en-US" sz="3200" b="1" i="1" dirty="0" err="1">
                <a:solidFill>
                  <a:srgbClr val="C00000"/>
                </a:solidFill>
                <a:latin typeface="Times New Roman" pitchFamily="18" charset="0"/>
                <a:ea typeface="Times New Roman" pitchFamily="18" charset="0"/>
                <a:cs typeface="Times New Roman" pitchFamily="18" charset="0"/>
              </a:rPr>
              <a:t>thành</a:t>
            </a:r>
            <a:r>
              <a:rPr lang="en-US" sz="3200" b="1" i="1" dirty="0">
                <a:solidFill>
                  <a:srgbClr val="C00000"/>
                </a:solidFill>
                <a:latin typeface="Times New Roman" pitchFamily="18" charset="0"/>
                <a:ea typeface="Times New Roman" pitchFamily="18" charset="0"/>
                <a:cs typeface="Times New Roman" pitchFamily="18" charset="0"/>
              </a:rPr>
              <a:t> </a:t>
            </a:r>
            <a:r>
              <a:rPr lang="en-US" sz="3200" b="1" i="1" dirty="0" err="1">
                <a:solidFill>
                  <a:srgbClr val="C00000"/>
                </a:solidFill>
                <a:latin typeface="Times New Roman" pitchFamily="18" charset="0"/>
                <a:ea typeface="Times New Roman" pitchFamily="18" charset="0"/>
                <a:cs typeface="Times New Roman" pitchFamily="18" charset="0"/>
              </a:rPr>
              <a:t>thẻ</a:t>
            </a:r>
            <a:r>
              <a:rPr lang="en-US" sz="3200" b="1" i="1" dirty="0">
                <a:solidFill>
                  <a:srgbClr val="C00000"/>
                </a:solidFill>
                <a:latin typeface="Times New Roman" pitchFamily="18" charset="0"/>
                <a:ea typeface="Times New Roman" pitchFamily="18" charset="0"/>
                <a:cs typeface="Times New Roman" pitchFamily="18" charset="0"/>
              </a:rPr>
              <a:t> </a:t>
            </a:r>
            <a:r>
              <a:rPr lang="en-US" sz="3200" b="1" i="1" dirty="0" err="1">
                <a:solidFill>
                  <a:srgbClr val="C00000"/>
                </a:solidFill>
                <a:latin typeface="Times New Roman" pitchFamily="18" charset="0"/>
                <a:ea typeface="Times New Roman" pitchFamily="18" charset="0"/>
                <a:cs typeface="Times New Roman" pitchFamily="18" charset="0"/>
              </a:rPr>
              <a:t>nhớ</a:t>
            </a:r>
            <a:r>
              <a:rPr lang="en-US" sz="3200" b="1" i="1" dirty="0">
                <a:solidFill>
                  <a:srgbClr val="C00000"/>
                </a:solidFill>
                <a:latin typeface="Times New Roman" pitchFamily="18" charset="0"/>
                <a:ea typeface="Times New Roman" pitchFamily="18" charset="0"/>
                <a:cs typeface="Times New Roman" pitchFamily="18" charset="0"/>
              </a:rPr>
              <a:t> </a:t>
            </a:r>
            <a:r>
              <a:rPr lang="en-US" sz="3200" b="1" i="1" dirty="0" err="1">
                <a:solidFill>
                  <a:srgbClr val="C00000"/>
                </a:solidFill>
                <a:latin typeface="Times New Roman" pitchFamily="18" charset="0"/>
                <a:ea typeface="Times New Roman" pitchFamily="18" charset="0"/>
                <a:cs typeface="Times New Roman" pitchFamily="18" charset="0"/>
              </a:rPr>
              <a:t>nhân</a:t>
            </a:r>
            <a:r>
              <a:rPr lang="en-US" sz="3200" b="1" i="1" dirty="0">
                <a:solidFill>
                  <a:srgbClr val="C00000"/>
                </a:solidFill>
                <a:latin typeface="Times New Roman" pitchFamily="18" charset="0"/>
                <a:ea typeface="Times New Roman" pitchFamily="18" charset="0"/>
                <a:cs typeface="Times New Roman" pitchFamily="18" charset="0"/>
              </a:rPr>
              <a:t> </a:t>
            </a:r>
            <a:r>
              <a:rPr lang="en-US" sz="3200" b="1" i="1" dirty="0" err="1">
                <a:solidFill>
                  <a:srgbClr val="C00000"/>
                </a:solidFill>
                <a:latin typeface="Times New Roman" pitchFamily="18" charset="0"/>
                <a:ea typeface="Times New Roman" pitchFamily="18" charset="0"/>
                <a:cs typeface="Times New Roman" pitchFamily="18" charset="0"/>
              </a:rPr>
              <a:t>vật</a:t>
            </a:r>
            <a:r>
              <a:rPr lang="en-US" sz="3200" b="1" i="1" dirty="0">
                <a:solidFill>
                  <a:srgbClr val="C00000"/>
                </a:solidFill>
                <a:latin typeface="Times New Roman" pitchFamily="18" charset="0"/>
                <a:ea typeface="Times New Roman" pitchFamily="18" charset="0"/>
                <a:cs typeface="Times New Roman" pitchFamily="18" charset="0"/>
              </a:rPr>
              <a:t> </a:t>
            </a:r>
            <a:r>
              <a:rPr lang="en-US" sz="3200" b="1" i="1" dirty="0" err="1">
                <a:solidFill>
                  <a:srgbClr val="C00000"/>
                </a:solidFill>
                <a:latin typeface="Times New Roman" pitchFamily="18" charset="0"/>
                <a:ea typeface="Times New Roman" pitchFamily="18" charset="0"/>
                <a:cs typeface="Times New Roman" pitchFamily="18" charset="0"/>
              </a:rPr>
              <a:t>lịch</a:t>
            </a:r>
            <a:r>
              <a:rPr lang="en-US" sz="3200" b="1" i="1" dirty="0">
                <a:solidFill>
                  <a:srgbClr val="C00000"/>
                </a:solidFill>
                <a:latin typeface="Times New Roman" pitchFamily="18" charset="0"/>
                <a:ea typeface="Times New Roman" pitchFamily="18" charset="0"/>
                <a:cs typeface="Times New Roman" pitchFamily="18" charset="0"/>
              </a:rPr>
              <a:t> </a:t>
            </a:r>
            <a:r>
              <a:rPr lang="en-US" sz="3200" b="1" i="1" dirty="0" err="1">
                <a:solidFill>
                  <a:srgbClr val="C00000"/>
                </a:solidFill>
                <a:latin typeface="Times New Roman" pitchFamily="18" charset="0"/>
                <a:ea typeface="Times New Roman" pitchFamily="18" charset="0"/>
                <a:cs typeface="Times New Roman" pitchFamily="18" charset="0"/>
              </a:rPr>
              <a:t>sử</a:t>
            </a:r>
            <a:endParaRPr lang="en-US" sz="1600" b="1" dirty="0">
              <a:solidFill>
                <a:srgbClr val="C00000"/>
              </a:solidFill>
              <a:latin typeface="Times New Roman" pitchFamily="18" charset="0"/>
              <a:cs typeface="Times New Roman" pitchFamily="18" charset="0"/>
            </a:endParaRPr>
          </a:p>
        </p:txBody>
      </p:sp>
      <p:pic>
        <p:nvPicPr>
          <p:cNvPr id="22" name="图片 5"/>
          <p:cNvPicPr>
            <a:picLocks noChangeAspect="1"/>
          </p:cNvPicPr>
          <p:nvPr/>
        </p:nvPicPr>
        <p:blipFill rotWithShape="1">
          <a:blip r:embed="rId3">
            <a:extLst>
              <a:ext uri="{28A0092B-C50C-407E-A947-70E740481C1C}">
                <a14:useLocalDpi xmlns:a14="http://schemas.microsoft.com/office/drawing/2010/main" val="0"/>
              </a:ext>
            </a:extLst>
          </a:blip>
          <a:srcRect r="30161"/>
          <a:stretch/>
        </p:blipFill>
        <p:spPr>
          <a:xfrm>
            <a:off x="9217742" y="583663"/>
            <a:ext cx="3086317" cy="5930153"/>
          </a:xfrm>
          <a:prstGeom prst="rect">
            <a:avLst/>
          </a:prstGeom>
        </p:spPr>
      </p:pic>
      <p:sp>
        <p:nvSpPr>
          <p:cNvPr id="3" name="Rectangle 2">
            <a:extLst>
              <a:ext uri="{FF2B5EF4-FFF2-40B4-BE49-F238E27FC236}">
                <a16:creationId xmlns:a16="http://schemas.microsoft.com/office/drawing/2014/main" id="{2DBC8566-F730-3E41-BDE3-297098B692D5}"/>
              </a:ext>
            </a:extLst>
          </p:cNvPr>
          <p:cNvSpPr/>
          <p:nvPr/>
        </p:nvSpPr>
        <p:spPr>
          <a:xfrm>
            <a:off x="657726" y="3192379"/>
            <a:ext cx="3080085" cy="236621"/>
          </a:xfrm>
          <a:prstGeom prst="rect">
            <a:avLst/>
          </a:prstGeom>
          <a:solidFill>
            <a:srgbClr val="F5E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EBABA73D-EDE3-E347-9B74-21382C332CD5}"/>
              </a:ext>
            </a:extLst>
          </p:cNvPr>
          <p:cNvSpPr/>
          <p:nvPr/>
        </p:nvSpPr>
        <p:spPr>
          <a:xfrm>
            <a:off x="810126" y="3344779"/>
            <a:ext cx="3080085" cy="236621"/>
          </a:xfrm>
          <a:prstGeom prst="rect">
            <a:avLst/>
          </a:prstGeom>
          <a:solidFill>
            <a:srgbClr val="F5E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 name="Group 3">
            <a:extLst>
              <a:ext uri="{FF2B5EF4-FFF2-40B4-BE49-F238E27FC236}">
                <a16:creationId xmlns:a16="http://schemas.microsoft.com/office/drawing/2014/main" id="{066CE75B-2FC7-2943-996A-3629B16F9282}"/>
              </a:ext>
            </a:extLst>
          </p:cNvPr>
          <p:cNvGrpSpPr/>
          <p:nvPr/>
        </p:nvGrpSpPr>
        <p:grpSpPr>
          <a:xfrm>
            <a:off x="235157" y="939016"/>
            <a:ext cx="9154144" cy="5677078"/>
            <a:chOff x="235157" y="939016"/>
            <a:chExt cx="9154144" cy="567707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7" y="939016"/>
              <a:ext cx="9154144" cy="5677078"/>
            </a:xfrm>
            <a:prstGeom prst="rect">
              <a:avLst/>
            </a:prstGeom>
          </p:spPr>
        </p:pic>
        <p:pic>
          <p:nvPicPr>
            <p:cNvPr id="7" name="Picture 2" descr="NGÔ QUYỀN - VỊ TỔ TRUNG HƯNG ĐẤT NƯỚC">
              <a:extLst>
                <a:ext uri="{FF2B5EF4-FFF2-40B4-BE49-F238E27FC236}">
                  <a16:creationId xmlns:a16="http://schemas.microsoft.com/office/drawing/2014/main" id="{883BF966-A3BF-3A43-A35F-7E1165735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34" t="4626" r="14034"/>
            <a:stretch/>
          </p:blipFill>
          <p:spPr bwMode="auto">
            <a:xfrm>
              <a:off x="6042113" y="1395664"/>
              <a:ext cx="3086317" cy="4970780"/>
            </a:xfrm>
            <a:prstGeom prst="roundRect">
              <a:avLst>
                <a:gd name="adj" fmla="val 12884"/>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38F03B6-CBFF-5444-8F4D-C4362EB11141}"/>
                </a:ext>
              </a:extLst>
            </p:cNvPr>
            <p:cNvSpPr/>
            <p:nvPr/>
          </p:nvSpPr>
          <p:spPr>
            <a:xfrm>
              <a:off x="810126" y="4980436"/>
              <a:ext cx="5231987" cy="1386008"/>
            </a:xfrm>
            <a:prstGeom prst="rect">
              <a:avLst/>
            </a:prstGeom>
            <a:solidFill>
              <a:srgbClr val="F5E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59186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1040195"/>
            <a:ext cx="10947173" cy="5125606"/>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8946" y="0"/>
            <a:ext cx="4544918" cy="3736932"/>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05982" y="1113004"/>
            <a:ext cx="637264" cy="600251"/>
          </a:xfrm>
          <a:prstGeom prst="rect">
            <a:avLst/>
          </a:prstGeom>
        </p:spPr>
      </p:pic>
      <p:sp>
        <p:nvSpPr>
          <p:cNvPr id="19" name="Title 3">
            <a:extLst>
              <a:ext uri="{FF2B5EF4-FFF2-40B4-BE49-F238E27FC236}">
                <a16:creationId xmlns:a16="http://schemas.microsoft.com/office/drawing/2014/main" id="{CC168D57-754E-DD48-8A7A-7DE73752DE60}"/>
              </a:ext>
            </a:extLst>
          </p:cNvPr>
          <p:cNvSpPr txBox="1">
            <a:spLocks/>
          </p:cNvSpPr>
          <p:nvPr/>
        </p:nvSpPr>
        <p:spPr>
          <a:xfrm>
            <a:off x="5592914" y="813348"/>
            <a:ext cx="4240893" cy="11314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t>BÀI 18</a:t>
            </a:r>
          </a:p>
        </p:txBody>
      </p:sp>
      <p:sp>
        <p:nvSpPr>
          <p:cNvPr id="20" name="Text Placeholder 4">
            <a:extLst>
              <a:ext uri="{FF2B5EF4-FFF2-40B4-BE49-F238E27FC236}">
                <a16:creationId xmlns:a16="http://schemas.microsoft.com/office/drawing/2014/main" id="{A0FD700D-5F0D-2E40-87F2-BF78F4A7FB45}"/>
              </a:ext>
            </a:extLst>
          </p:cNvPr>
          <p:cNvSpPr txBox="1">
            <a:spLocks/>
          </p:cNvSpPr>
          <p:nvPr/>
        </p:nvSpPr>
        <p:spPr>
          <a:xfrm>
            <a:off x="4915872" y="2065443"/>
            <a:ext cx="6285513" cy="21546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BƯỚC NGOẶT LỊCH SỬ  ĐẦU THẾ KỈ X (t2)</a:t>
            </a:r>
          </a:p>
        </p:txBody>
      </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16228"/>
            <a:ext cx="1576459" cy="3850023"/>
          </a:xfrm>
          <a:prstGeom prst="rect">
            <a:avLst/>
          </a:prstGeom>
        </p:spPr>
      </p:pic>
      <p:grpSp>
        <p:nvGrpSpPr>
          <p:cNvPr id="7" name="Group 6">
            <a:extLst>
              <a:ext uri="{FF2B5EF4-FFF2-40B4-BE49-F238E27FC236}">
                <a16:creationId xmlns:a16="http://schemas.microsoft.com/office/drawing/2014/main" id="{1C345A89-9327-3C47-909D-A4D5772B770B}"/>
              </a:ext>
            </a:extLst>
          </p:cNvPr>
          <p:cNvGrpSpPr/>
          <p:nvPr/>
        </p:nvGrpSpPr>
        <p:grpSpPr>
          <a:xfrm>
            <a:off x="749526" y="1040195"/>
            <a:ext cx="10865417" cy="5057729"/>
            <a:chOff x="749526" y="1040195"/>
            <a:chExt cx="10865417" cy="5057729"/>
          </a:xfrm>
        </p:grpSpPr>
        <p:pic>
          <p:nvPicPr>
            <p:cNvPr id="4" name="Picture 3">
              <a:extLst>
                <a:ext uri="{FF2B5EF4-FFF2-40B4-BE49-F238E27FC236}">
                  <a16:creationId xmlns:a16="http://schemas.microsoft.com/office/drawing/2014/main" id="{6C7A8969-11DD-BB42-BB5D-935BA246D764}"/>
                </a:ext>
              </a:extLst>
            </p:cNvPr>
            <p:cNvPicPr>
              <a:picLocks noChangeAspect="1"/>
            </p:cNvPicPr>
            <p:nvPr/>
          </p:nvPicPr>
          <p:blipFill rotWithShape="1">
            <a:blip r:embed="rId8"/>
            <a:srcRect t="6438"/>
            <a:stretch/>
          </p:blipFill>
          <p:spPr>
            <a:xfrm>
              <a:off x="749526" y="1040195"/>
              <a:ext cx="4786636" cy="5057103"/>
            </a:xfrm>
            <a:prstGeom prst="rect">
              <a:avLst/>
            </a:prstGeom>
            <a:ln>
              <a:noFill/>
            </a:ln>
          </p:spPr>
        </p:pic>
        <p:pic>
          <p:nvPicPr>
            <p:cNvPr id="6" name="Picture 5">
              <a:extLst>
                <a:ext uri="{FF2B5EF4-FFF2-40B4-BE49-F238E27FC236}">
                  <a16:creationId xmlns:a16="http://schemas.microsoft.com/office/drawing/2014/main" id="{49B21B40-C45F-2847-B717-31D6AD5E07E1}"/>
                </a:ext>
              </a:extLst>
            </p:cNvPr>
            <p:cNvPicPr>
              <a:picLocks noChangeAspect="1"/>
            </p:cNvPicPr>
            <p:nvPr/>
          </p:nvPicPr>
          <p:blipFill rotWithShape="1">
            <a:blip r:embed="rId9"/>
            <a:srcRect l="16851" t="34720"/>
            <a:stretch/>
          </p:blipFill>
          <p:spPr>
            <a:xfrm flipH="1">
              <a:off x="5521874" y="3578163"/>
              <a:ext cx="6093069" cy="2519761"/>
            </a:xfrm>
            <a:prstGeom prst="rect">
              <a:avLst/>
            </a:prstGeom>
            <a:ln>
              <a:noFill/>
            </a:ln>
          </p:spPr>
        </p:pic>
      </p:grpSp>
      <p:pic>
        <p:nvPicPr>
          <p:cNvPr id="23" name="图片 11">
            <a:extLst>
              <a:ext uri="{FF2B5EF4-FFF2-40B4-BE49-F238E27FC236}">
                <a16:creationId xmlns:a16="http://schemas.microsoft.com/office/drawing/2014/main" id="{16039419-F202-E246-BD77-32B11185C4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54244" y="3196827"/>
            <a:ext cx="1576459" cy="3850023"/>
          </a:xfrm>
          <a:prstGeom prst="rect">
            <a:avLst/>
          </a:prstGeom>
        </p:spPr>
      </p:pic>
    </p:spTree>
    <p:extLst>
      <p:ext uri="{BB962C8B-B14F-4D97-AF65-F5344CB8AC3E}">
        <p14:creationId xmlns:p14="http://schemas.microsoft.com/office/powerpoint/2010/main" val="104408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4480851-D86C-4E6B-BFC9-240D1706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7" name="任意多边形: 形状 6">
            <a:extLst>
              <a:ext uri="{FF2B5EF4-FFF2-40B4-BE49-F238E27FC236}">
                <a16:creationId xmlns:a16="http://schemas.microsoft.com/office/drawing/2014/main" id="{0D5F85D4-9ED5-46E8-8E96-0D3F00168904}"/>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组合 11">
            <a:extLst>
              <a:ext uri="{FF2B5EF4-FFF2-40B4-BE49-F238E27FC236}">
                <a16:creationId xmlns:a16="http://schemas.microsoft.com/office/drawing/2014/main" id="{A30282B8-7036-4A49-ACA1-78542073D5AD}"/>
              </a:ext>
            </a:extLst>
          </p:cNvPr>
          <p:cNvGrpSpPr/>
          <p:nvPr/>
        </p:nvGrpSpPr>
        <p:grpSpPr>
          <a:xfrm>
            <a:off x="22174" y="300481"/>
            <a:ext cx="11531488" cy="6351635"/>
            <a:chOff x="615156" y="1040195"/>
            <a:chExt cx="10947173" cy="5125606"/>
          </a:xfrm>
        </p:grpSpPr>
        <p:grpSp>
          <p:nvGrpSpPr>
            <p:cNvPr id="8" name="组合 7">
              <a:extLst>
                <a:ext uri="{FF2B5EF4-FFF2-40B4-BE49-F238E27FC236}">
                  <a16:creationId xmlns:a16="http://schemas.microsoft.com/office/drawing/2014/main" id="{E3681AAC-3341-4DE2-AE6D-EDF68042A98E}"/>
                </a:ext>
              </a:extLst>
            </p:cNvPr>
            <p:cNvGrpSpPr/>
            <p:nvPr/>
          </p:nvGrpSpPr>
          <p:grpSpPr>
            <a:xfrm>
              <a:off x="615156" y="1040195"/>
              <a:ext cx="10947173" cy="5125606"/>
              <a:chOff x="2095500" y="1540249"/>
              <a:chExt cx="7071901" cy="2955551"/>
            </a:xfrm>
          </p:grpSpPr>
          <p:sp>
            <p:nvSpPr>
              <p:cNvPr id="9" name="矩形 8">
                <a:extLst>
                  <a:ext uri="{FF2B5EF4-FFF2-40B4-BE49-F238E27FC236}">
                    <a16:creationId xmlns:a16="http://schemas.microsoft.com/office/drawing/2014/main" id="{C85438BF-8BA3-48D2-97A4-BFB4A3A58350}"/>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60F7EAC3-64E1-444C-BE15-CCB3EB78CA91}"/>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1" name="图片 10">
              <a:extLst>
                <a:ext uri="{FF2B5EF4-FFF2-40B4-BE49-F238E27FC236}">
                  <a16:creationId xmlns:a16="http://schemas.microsoft.com/office/drawing/2014/main" id="{E1A8DAC7-3F5C-467C-B43B-F9CB99A00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35" name="图片 34">
            <a:extLst>
              <a:ext uri="{FF2B5EF4-FFF2-40B4-BE49-F238E27FC236}">
                <a16:creationId xmlns:a16="http://schemas.microsoft.com/office/drawing/2014/main" id="{BD3F42DE-391B-43A1-9138-584380AD3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25853">
            <a:off x="-744094" y="1922691"/>
            <a:ext cx="5737916" cy="3012614"/>
          </a:xfrm>
          <a:prstGeom prst="rect">
            <a:avLst/>
          </a:prstGeom>
        </p:spPr>
      </p:pic>
      <p:pic>
        <p:nvPicPr>
          <p:cNvPr id="14" name="图片 13">
            <a:extLst>
              <a:ext uri="{FF2B5EF4-FFF2-40B4-BE49-F238E27FC236}">
                <a16:creationId xmlns:a16="http://schemas.microsoft.com/office/drawing/2014/main" id="{3773C1DC-75C4-44C5-98ED-A72D9FCD8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3623" y="4089403"/>
            <a:ext cx="1826203" cy="2797258"/>
          </a:xfrm>
          <a:prstGeom prst="rect">
            <a:avLst/>
          </a:prstGeom>
        </p:spPr>
      </p:pic>
      <p:grpSp>
        <p:nvGrpSpPr>
          <p:cNvPr id="39" name="组合 38">
            <a:extLst>
              <a:ext uri="{FF2B5EF4-FFF2-40B4-BE49-F238E27FC236}">
                <a16:creationId xmlns:a16="http://schemas.microsoft.com/office/drawing/2014/main" id="{B5FD67B6-F5F3-42FD-BCE6-3EB4EB7478A1}"/>
              </a:ext>
            </a:extLst>
          </p:cNvPr>
          <p:cNvGrpSpPr/>
          <p:nvPr/>
        </p:nvGrpSpPr>
        <p:grpSpPr>
          <a:xfrm>
            <a:off x="3848702" y="1713073"/>
            <a:ext cx="793358" cy="759434"/>
            <a:chOff x="3871930" y="963174"/>
            <a:chExt cx="793358" cy="759434"/>
          </a:xfrm>
        </p:grpSpPr>
        <p:sp>
          <p:nvSpPr>
            <p:cNvPr id="16" name="椭圆 15">
              <a:extLst>
                <a:ext uri="{FF2B5EF4-FFF2-40B4-BE49-F238E27FC236}">
                  <a16:creationId xmlns:a16="http://schemas.microsoft.com/office/drawing/2014/main" id="{DCB27540-4617-41CA-B96C-B88745ECE59F}"/>
                </a:ext>
              </a:extLst>
            </p:cNvPr>
            <p:cNvSpPr/>
            <p:nvPr/>
          </p:nvSpPr>
          <p:spPr>
            <a:xfrm>
              <a:off x="3905854" y="963174"/>
              <a:ext cx="759434" cy="759434"/>
            </a:xfrm>
            <a:prstGeom prst="ellipse">
              <a:avLst/>
            </a:prstGeom>
            <a:solidFill>
              <a:srgbClr val="94D7B8"/>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5 Brannboll Ny" panose="02000000000000000000" pitchFamily="2" charset="0"/>
                <a:ea typeface="zihun58hao-chuangzhonghei"/>
                <a:cs typeface="+mn-ea"/>
                <a:sym typeface="+mn-lt"/>
              </a:endParaRPr>
            </a:p>
          </p:txBody>
        </p:sp>
        <p:sp>
          <p:nvSpPr>
            <p:cNvPr id="17" name="文本框 16">
              <a:extLst>
                <a:ext uri="{FF2B5EF4-FFF2-40B4-BE49-F238E27FC236}">
                  <a16:creationId xmlns:a16="http://schemas.microsoft.com/office/drawing/2014/main" id="{CB55E5D6-3786-4E83-8599-2E7BB8ECEBC5}"/>
                </a:ext>
              </a:extLst>
            </p:cNvPr>
            <p:cNvSpPr txBox="1"/>
            <p:nvPr/>
          </p:nvSpPr>
          <p:spPr>
            <a:xfrm>
              <a:off x="3871930" y="1095842"/>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rPr>
                <a:t>01</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endParaRPr>
            </a:p>
          </p:txBody>
        </p:sp>
      </p:grpSp>
      <p:grpSp>
        <p:nvGrpSpPr>
          <p:cNvPr id="40" name="组合 39">
            <a:extLst>
              <a:ext uri="{FF2B5EF4-FFF2-40B4-BE49-F238E27FC236}">
                <a16:creationId xmlns:a16="http://schemas.microsoft.com/office/drawing/2014/main" id="{15ED57E5-1102-4181-A8A9-67A9F17E8023}"/>
              </a:ext>
            </a:extLst>
          </p:cNvPr>
          <p:cNvGrpSpPr/>
          <p:nvPr/>
        </p:nvGrpSpPr>
        <p:grpSpPr>
          <a:xfrm>
            <a:off x="4245381" y="3712523"/>
            <a:ext cx="793358" cy="759434"/>
            <a:chOff x="5134112" y="2274373"/>
            <a:chExt cx="793358" cy="759434"/>
          </a:xfrm>
        </p:grpSpPr>
        <p:sp>
          <p:nvSpPr>
            <p:cNvPr id="19" name="椭圆 18">
              <a:extLst>
                <a:ext uri="{FF2B5EF4-FFF2-40B4-BE49-F238E27FC236}">
                  <a16:creationId xmlns:a16="http://schemas.microsoft.com/office/drawing/2014/main" id="{267C1F6E-35B3-43EC-8D41-57C0A9447E95}"/>
                </a:ext>
              </a:extLst>
            </p:cNvPr>
            <p:cNvSpPr/>
            <p:nvPr/>
          </p:nvSpPr>
          <p:spPr>
            <a:xfrm>
              <a:off x="5168036" y="2274373"/>
              <a:ext cx="759434" cy="759434"/>
            </a:xfrm>
            <a:prstGeom prst="ellipse">
              <a:avLst/>
            </a:prstGeom>
            <a:solidFill>
              <a:srgbClr val="94D7B8"/>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zihun58hao-chuangzhonghei"/>
                <a:cs typeface="+mn-ea"/>
                <a:sym typeface="+mn-lt"/>
              </a:endParaRPr>
            </a:p>
          </p:txBody>
        </p:sp>
        <p:sp>
          <p:nvSpPr>
            <p:cNvPr id="20" name="文本框 19">
              <a:extLst>
                <a:ext uri="{FF2B5EF4-FFF2-40B4-BE49-F238E27FC236}">
                  <a16:creationId xmlns:a16="http://schemas.microsoft.com/office/drawing/2014/main" id="{D4BF6A4D-2BE7-4694-A8AF-A4BE89A3B48A}"/>
                </a:ext>
              </a:extLst>
            </p:cNvPr>
            <p:cNvSpPr txBox="1"/>
            <p:nvPr/>
          </p:nvSpPr>
          <p:spPr>
            <a:xfrm>
              <a:off x="5134112" y="2400773"/>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rPr>
                <a:t>02</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endParaRPr>
            </a:p>
          </p:txBody>
        </p:sp>
      </p:grpSp>
      <p:pic>
        <p:nvPicPr>
          <p:cNvPr id="3" name="Picture 2" descr="A picture containing toy&#10;&#10;Description automatically generated">
            <a:extLst>
              <a:ext uri="{FF2B5EF4-FFF2-40B4-BE49-F238E27FC236}">
                <a16:creationId xmlns:a16="http://schemas.microsoft.com/office/drawing/2014/main" id="{AAF71FA4-1BA1-42B4-BE71-DBF39647D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960" y="-674621"/>
            <a:ext cx="5292247" cy="6801884"/>
          </a:xfrm>
          <a:prstGeom prst="rect">
            <a:avLst/>
          </a:prstGeom>
        </p:spPr>
      </p:pic>
      <p:sp>
        <p:nvSpPr>
          <p:cNvPr id="2" name="TextBox 1">
            <a:extLst>
              <a:ext uri="{FF2B5EF4-FFF2-40B4-BE49-F238E27FC236}">
                <a16:creationId xmlns:a16="http://schemas.microsoft.com/office/drawing/2014/main" id="{D5A2A4A1-937B-42EF-A52A-11AE9D3D7CE9}"/>
              </a:ext>
            </a:extLst>
          </p:cNvPr>
          <p:cNvSpPr txBox="1"/>
          <p:nvPr/>
        </p:nvSpPr>
        <p:spPr>
          <a:xfrm>
            <a:off x="435428" y="469557"/>
            <a:ext cx="4268799" cy="584775"/>
          </a:xfrm>
          <a:prstGeom prst="homePlate">
            <a:avLst>
              <a:gd name="adj" fmla="val 77425"/>
            </a:avLst>
          </a:prstGeom>
          <a:solidFill>
            <a:schemeClr val="accent6"/>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NỘI DUNG BÀI HỌC</a:t>
            </a:r>
          </a:p>
        </p:txBody>
      </p:sp>
      <p:sp>
        <p:nvSpPr>
          <p:cNvPr id="4" name="TextBox 3">
            <a:extLst>
              <a:ext uri="{FF2B5EF4-FFF2-40B4-BE49-F238E27FC236}">
                <a16:creationId xmlns:a16="http://schemas.microsoft.com/office/drawing/2014/main" id="{5A3B5C7B-0CFF-4100-AEF3-1EF56367C5DB}"/>
              </a:ext>
            </a:extLst>
          </p:cNvPr>
          <p:cNvSpPr txBox="1"/>
          <p:nvPr/>
        </p:nvSpPr>
        <p:spPr>
          <a:xfrm>
            <a:off x="5037370" y="1727373"/>
            <a:ext cx="57829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Họ</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Khúc</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họ</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Dương</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dựng</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nền</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tự</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E10ACB8-C14F-416F-8305-AD94B658B30D}"/>
              </a:ext>
            </a:extLst>
          </p:cNvPr>
          <p:cNvSpPr txBox="1"/>
          <p:nvPr/>
        </p:nvSpPr>
        <p:spPr>
          <a:xfrm>
            <a:off x="5221954" y="3761978"/>
            <a:ext cx="60395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Bạch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938</a:t>
            </a:r>
          </a:p>
        </p:txBody>
      </p:sp>
    </p:spTree>
    <p:extLst>
      <p:ext uri="{BB962C8B-B14F-4D97-AF65-F5344CB8AC3E}">
        <p14:creationId xmlns:p14="http://schemas.microsoft.com/office/powerpoint/2010/main" val="212594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750" fill="hold"/>
                                        <p:tgtEl>
                                          <p:spTgt spid="35"/>
                                        </p:tgtEl>
                                        <p:attrNameLst>
                                          <p:attrName>ppt_w</p:attrName>
                                        </p:attrNameLst>
                                      </p:cBhvr>
                                      <p:tavLst>
                                        <p:tav tm="0">
                                          <p:val>
                                            <p:fltVal val="0"/>
                                          </p:val>
                                        </p:tav>
                                        <p:tav tm="100000">
                                          <p:val>
                                            <p:strVal val="#ppt_w"/>
                                          </p:val>
                                        </p:tav>
                                      </p:tavLst>
                                    </p:anim>
                                    <p:anim calcmode="lin" valueType="num">
                                      <p:cBhvr>
                                        <p:cTn id="8" dur="750" fill="hold"/>
                                        <p:tgtEl>
                                          <p:spTgt spid="35"/>
                                        </p:tgtEl>
                                        <p:attrNameLst>
                                          <p:attrName>ppt_h</p:attrName>
                                        </p:attrNameLst>
                                      </p:cBhvr>
                                      <p:tavLst>
                                        <p:tav tm="0">
                                          <p:val>
                                            <p:fltVal val="0"/>
                                          </p:val>
                                        </p:tav>
                                        <p:tav tm="100000">
                                          <p:val>
                                            <p:strVal val="#ppt_h"/>
                                          </p:val>
                                        </p:tav>
                                      </p:tavLst>
                                    </p:anim>
                                    <p:anim calcmode="lin" valueType="num">
                                      <p:cBhvr>
                                        <p:cTn id="9" dur="750" fill="hold"/>
                                        <p:tgtEl>
                                          <p:spTgt spid="35"/>
                                        </p:tgtEl>
                                        <p:attrNameLst>
                                          <p:attrName>style.rotation</p:attrName>
                                        </p:attrNameLst>
                                      </p:cBhvr>
                                      <p:tavLst>
                                        <p:tav tm="0">
                                          <p:val>
                                            <p:fltVal val="90"/>
                                          </p:val>
                                        </p:tav>
                                        <p:tav tm="100000">
                                          <p:val>
                                            <p:fltVal val="0"/>
                                          </p:val>
                                        </p:tav>
                                      </p:tavLst>
                                    </p:anim>
                                    <p:animEffect transition="in" filter="fade">
                                      <p:cBhvr>
                                        <p:cTn id="10" dur="750"/>
                                        <p:tgtEl>
                                          <p:spTgt spid="35"/>
                                        </p:tgtEl>
                                      </p:cBhvr>
                                    </p:animEffect>
                                  </p:childTnLst>
                                </p:cTn>
                              </p:par>
                            </p:childTnLst>
                          </p:cTn>
                        </p:par>
                        <p:par>
                          <p:cTn id="11" fill="hold">
                            <p:stCondLst>
                              <p:cond delay="75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75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615156" y="1040195"/>
            <a:ext cx="10947173" cy="5125606"/>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38240"/>
            <a:ext cx="1035138" cy="2528011"/>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475" y="-11211"/>
            <a:ext cx="2716834" cy="2233841"/>
          </a:xfrm>
          <a:prstGeom prst="rect">
            <a:avLst/>
          </a:prstGeom>
        </p:spPr>
      </p:pic>
      <p:sp>
        <p:nvSpPr>
          <p:cNvPr id="3" name="TextBox 2">
            <a:extLst>
              <a:ext uri="{FF2B5EF4-FFF2-40B4-BE49-F238E27FC236}">
                <a16:creationId xmlns:a16="http://schemas.microsoft.com/office/drawing/2014/main" id="{4C3B55A9-4B44-48CF-8426-721EAAA41D86}"/>
              </a:ext>
            </a:extLst>
          </p:cNvPr>
          <p:cNvSpPr txBox="1"/>
          <p:nvPr/>
        </p:nvSpPr>
        <p:spPr>
          <a:xfrm>
            <a:off x="729028" y="923746"/>
            <a:ext cx="9900217" cy="8237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Brush Script MT" panose="03060802040406070304" pitchFamily="66" charset="-122"/>
                <a:cs typeface="Times New Roman" panose="02020603050405020304" pitchFamily="18" charset="0"/>
              </a:rPr>
              <a:t>2. Ngô Quyền và chiến thắng Bạch Đằng năm 938</a:t>
            </a:r>
          </a:p>
        </p:txBody>
      </p:sp>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20720" y="2064102"/>
            <a:ext cx="637264" cy="600251"/>
          </a:xfrm>
          <a:prstGeom prst="rect">
            <a:avLst/>
          </a:prstGeom>
        </p:spPr>
      </p:pic>
      <p:sp>
        <p:nvSpPr>
          <p:cNvPr id="4" name="TextBox 3">
            <a:extLst>
              <a:ext uri="{FF2B5EF4-FFF2-40B4-BE49-F238E27FC236}">
                <a16:creationId xmlns:a16="http://schemas.microsoft.com/office/drawing/2014/main" id="{F73C3D89-4FEA-F74F-B519-E0BC4489A146}"/>
              </a:ext>
            </a:extLst>
          </p:cNvPr>
          <p:cNvSpPr txBox="1"/>
          <p:nvPr/>
        </p:nvSpPr>
        <p:spPr>
          <a:xfrm>
            <a:off x="832768" y="1775145"/>
            <a:ext cx="3353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hoạch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grpSp>
        <p:nvGrpSpPr>
          <p:cNvPr id="19" name="Group 18">
            <a:extLst>
              <a:ext uri="{FF2B5EF4-FFF2-40B4-BE49-F238E27FC236}">
                <a16:creationId xmlns:a16="http://schemas.microsoft.com/office/drawing/2014/main" id="{F9470BDF-C1E8-E242-8DB6-686BDA697850}"/>
              </a:ext>
            </a:extLst>
          </p:cNvPr>
          <p:cNvGrpSpPr/>
          <p:nvPr/>
        </p:nvGrpSpPr>
        <p:grpSpPr>
          <a:xfrm>
            <a:off x="1340871" y="2248021"/>
            <a:ext cx="8676530" cy="3536404"/>
            <a:chOff x="119477" y="1532091"/>
            <a:chExt cx="4595989" cy="4752990"/>
          </a:xfrm>
        </p:grpSpPr>
        <p:pic>
          <p:nvPicPr>
            <p:cNvPr id="20" name="图片 4">
              <a:extLst>
                <a:ext uri="{FF2B5EF4-FFF2-40B4-BE49-F238E27FC236}">
                  <a16:creationId xmlns:a16="http://schemas.microsoft.com/office/drawing/2014/main" id="{BBACBAE4-3AA3-EF44-BF4C-1B3AB7FE5C5A}"/>
                </a:ext>
              </a:extLst>
            </p:cNvPr>
            <p:cNvPicPr>
              <a:picLocks noChangeAspect="1"/>
            </p:cNvPicPr>
            <p:nvPr/>
          </p:nvPicPr>
          <p:blipFill>
            <a:blip r:embed="rId8"/>
            <a:stretch>
              <a:fillRect/>
            </a:stretch>
          </p:blipFill>
          <p:spPr>
            <a:xfrm>
              <a:off x="119477" y="1532091"/>
              <a:ext cx="4595989" cy="4752990"/>
            </a:xfrm>
            <a:prstGeom prst="rect">
              <a:avLst/>
            </a:prstGeom>
          </p:spPr>
        </p:pic>
        <p:sp>
          <p:nvSpPr>
            <p:cNvPr id="21" name="TextBox 20">
              <a:extLst>
                <a:ext uri="{FF2B5EF4-FFF2-40B4-BE49-F238E27FC236}">
                  <a16:creationId xmlns:a16="http://schemas.microsoft.com/office/drawing/2014/main" id="{BB72AD6D-B766-7F47-A0E5-8AB7AA315B2B}"/>
                </a:ext>
              </a:extLst>
            </p:cNvPr>
            <p:cNvSpPr txBox="1"/>
            <p:nvPr/>
          </p:nvSpPr>
          <p:spPr>
            <a:xfrm>
              <a:off x="738506" y="3254916"/>
              <a:ext cx="3047126" cy="128233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Trình</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bày</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hiểu</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Ngô</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95422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4480851-D86C-4E6B-BFC9-240D1706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7" name="任意多边形: 形状 6">
            <a:extLst>
              <a:ext uri="{FF2B5EF4-FFF2-40B4-BE49-F238E27FC236}">
                <a16:creationId xmlns:a16="http://schemas.microsoft.com/office/drawing/2014/main" id="{0D5F85D4-9ED5-46E8-8E96-0D3F00168904}"/>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组合 11">
            <a:extLst>
              <a:ext uri="{FF2B5EF4-FFF2-40B4-BE49-F238E27FC236}">
                <a16:creationId xmlns:a16="http://schemas.microsoft.com/office/drawing/2014/main" id="{A30282B8-7036-4A49-ACA1-78542073D5AD}"/>
              </a:ext>
            </a:extLst>
          </p:cNvPr>
          <p:cNvGrpSpPr/>
          <p:nvPr/>
        </p:nvGrpSpPr>
        <p:grpSpPr>
          <a:xfrm>
            <a:off x="225084" y="316451"/>
            <a:ext cx="11833566" cy="6351635"/>
            <a:chOff x="615156" y="1040195"/>
            <a:chExt cx="10947173" cy="5125606"/>
          </a:xfrm>
        </p:grpSpPr>
        <p:grpSp>
          <p:nvGrpSpPr>
            <p:cNvPr id="8" name="组合 7">
              <a:extLst>
                <a:ext uri="{FF2B5EF4-FFF2-40B4-BE49-F238E27FC236}">
                  <a16:creationId xmlns:a16="http://schemas.microsoft.com/office/drawing/2014/main" id="{E3681AAC-3341-4DE2-AE6D-EDF68042A98E}"/>
                </a:ext>
              </a:extLst>
            </p:cNvPr>
            <p:cNvGrpSpPr/>
            <p:nvPr/>
          </p:nvGrpSpPr>
          <p:grpSpPr>
            <a:xfrm>
              <a:off x="615156" y="1040195"/>
              <a:ext cx="10947173" cy="5125606"/>
              <a:chOff x="2095500" y="1540249"/>
              <a:chExt cx="7071901" cy="2955551"/>
            </a:xfrm>
          </p:grpSpPr>
          <p:sp>
            <p:nvSpPr>
              <p:cNvPr id="9" name="矩形 8">
                <a:extLst>
                  <a:ext uri="{FF2B5EF4-FFF2-40B4-BE49-F238E27FC236}">
                    <a16:creationId xmlns:a16="http://schemas.microsoft.com/office/drawing/2014/main" id="{C85438BF-8BA3-48D2-97A4-BFB4A3A58350}"/>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60F7EAC3-64E1-444C-BE15-CCB3EB78CA91}"/>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1" name="图片 10">
              <a:extLst>
                <a:ext uri="{FF2B5EF4-FFF2-40B4-BE49-F238E27FC236}">
                  <a16:creationId xmlns:a16="http://schemas.microsoft.com/office/drawing/2014/main" id="{E1A8DAC7-3F5C-467C-B43B-F9CB99A00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35" name="图片 34">
            <a:extLst>
              <a:ext uri="{FF2B5EF4-FFF2-40B4-BE49-F238E27FC236}">
                <a16:creationId xmlns:a16="http://schemas.microsoft.com/office/drawing/2014/main" id="{BD3F42DE-391B-43A1-9138-584380AD3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25853">
            <a:off x="158446" y="1895075"/>
            <a:ext cx="5737916" cy="3012614"/>
          </a:xfrm>
          <a:prstGeom prst="rect">
            <a:avLst/>
          </a:prstGeom>
        </p:spPr>
      </p:pic>
      <p:pic>
        <p:nvPicPr>
          <p:cNvPr id="14" name="图片 13">
            <a:extLst>
              <a:ext uri="{FF2B5EF4-FFF2-40B4-BE49-F238E27FC236}">
                <a16:creationId xmlns:a16="http://schemas.microsoft.com/office/drawing/2014/main" id="{3773C1DC-75C4-44C5-98ED-A72D9FCD8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4708" y="4085665"/>
            <a:ext cx="1583301" cy="2797258"/>
          </a:xfrm>
          <a:prstGeom prst="rect">
            <a:avLst/>
          </a:prstGeom>
        </p:spPr>
      </p:pic>
      <p:grpSp>
        <p:nvGrpSpPr>
          <p:cNvPr id="39" name="组合 38">
            <a:extLst>
              <a:ext uri="{FF2B5EF4-FFF2-40B4-BE49-F238E27FC236}">
                <a16:creationId xmlns:a16="http://schemas.microsoft.com/office/drawing/2014/main" id="{B5FD67B6-F5F3-42FD-BCE6-3EB4EB7478A1}"/>
              </a:ext>
            </a:extLst>
          </p:cNvPr>
          <p:cNvGrpSpPr/>
          <p:nvPr/>
        </p:nvGrpSpPr>
        <p:grpSpPr>
          <a:xfrm>
            <a:off x="4407812" y="842827"/>
            <a:ext cx="793358" cy="759434"/>
            <a:chOff x="3871930" y="963174"/>
            <a:chExt cx="793358" cy="759434"/>
          </a:xfrm>
        </p:grpSpPr>
        <p:sp>
          <p:nvSpPr>
            <p:cNvPr id="16" name="椭圆 15">
              <a:extLst>
                <a:ext uri="{FF2B5EF4-FFF2-40B4-BE49-F238E27FC236}">
                  <a16:creationId xmlns:a16="http://schemas.microsoft.com/office/drawing/2014/main" id="{DCB27540-4617-41CA-B96C-B88745ECE59F}"/>
                </a:ext>
              </a:extLst>
            </p:cNvPr>
            <p:cNvSpPr/>
            <p:nvPr/>
          </p:nvSpPr>
          <p:spPr>
            <a:xfrm>
              <a:off x="3905854" y="963174"/>
              <a:ext cx="759434" cy="759434"/>
            </a:xfrm>
            <a:prstGeom prst="ellipse">
              <a:avLst/>
            </a:prstGeom>
            <a:solidFill>
              <a:srgbClr val="94D7B8"/>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5 Brannboll Ny" panose="02000000000000000000" pitchFamily="2" charset="0"/>
                <a:ea typeface="zihun58hao-chuangzhonghei"/>
                <a:cs typeface="+mn-ea"/>
                <a:sym typeface="+mn-lt"/>
              </a:endParaRPr>
            </a:p>
          </p:txBody>
        </p:sp>
        <p:sp>
          <p:nvSpPr>
            <p:cNvPr id="17" name="文本框 16">
              <a:extLst>
                <a:ext uri="{FF2B5EF4-FFF2-40B4-BE49-F238E27FC236}">
                  <a16:creationId xmlns:a16="http://schemas.microsoft.com/office/drawing/2014/main" id="{CB55E5D6-3786-4E83-8599-2E7BB8ECEBC5}"/>
                </a:ext>
              </a:extLst>
            </p:cNvPr>
            <p:cNvSpPr txBox="1"/>
            <p:nvPr/>
          </p:nvSpPr>
          <p:spPr>
            <a:xfrm>
              <a:off x="3871930" y="1095842"/>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rPr>
                <a:t>01</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endParaRPr>
            </a:p>
          </p:txBody>
        </p:sp>
      </p:grpSp>
      <p:grpSp>
        <p:nvGrpSpPr>
          <p:cNvPr id="40" name="组合 39">
            <a:extLst>
              <a:ext uri="{FF2B5EF4-FFF2-40B4-BE49-F238E27FC236}">
                <a16:creationId xmlns:a16="http://schemas.microsoft.com/office/drawing/2014/main" id="{15ED57E5-1102-4181-A8A9-67A9F17E8023}"/>
              </a:ext>
            </a:extLst>
          </p:cNvPr>
          <p:cNvGrpSpPr/>
          <p:nvPr/>
        </p:nvGrpSpPr>
        <p:grpSpPr>
          <a:xfrm>
            <a:off x="4787527" y="2809801"/>
            <a:ext cx="793358" cy="759434"/>
            <a:chOff x="5134112" y="2274373"/>
            <a:chExt cx="793358" cy="759434"/>
          </a:xfrm>
        </p:grpSpPr>
        <p:sp>
          <p:nvSpPr>
            <p:cNvPr id="19" name="椭圆 18">
              <a:extLst>
                <a:ext uri="{FF2B5EF4-FFF2-40B4-BE49-F238E27FC236}">
                  <a16:creationId xmlns:a16="http://schemas.microsoft.com/office/drawing/2014/main" id="{267C1F6E-35B3-43EC-8D41-57C0A9447E95}"/>
                </a:ext>
              </a:extLst>
            </p:cNvPr>
            <p:cNvSpPr/>
            <p:nvPr/>
          </p:nvSpPr>
          <p:spPr>
            <a:xfrm>
              <a:off x="5168036" y="2274373"/>
              <a:ext cx="759434" cy="759434"/>
            </a:xfrm>
            <a:prstGeom prst="ellipse">
              <a:avLst/>
            </a:prstGeom>
            <a:solidFill>
              <a:srgbClr val="94D7B8"/>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zihun58hao-chuangzhonghei"/>
                <a:cs typeface="+mn-ea"/>
                <a:sym typeface="+mn-lt"/>
              </a:endParaRPr>
            </a:p>
          </p:txBody>
        </p:sp>
        <p:sp>
          <p:nvSpPr>
            <p:cNvPr id="20" name="文本框 19">
              <a:extLst>
                <a:ext uri="{FF2B5EF4-FFF2-40B4-BE49-F238E27FC236}">
                  <a16:creationId xmlns:a16="http://schemas.microsoft.com/office/drawing/2014/main" id="{D4BF6A4D-2BE7-4694-A8AF-A4BE89A3B48A}"/>
                </a:ext>
              </a:extLst>
            </p:cNvPr>
            <p:cNvSpPr txBox="1"/>
            <p:nvPr/>
          </p:nvSpPr>
          <p:spPr>
            <a:xfrm>
              <a:off x="5134112" y="2400773"/>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rPr>
                <a:t>02</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endParaRPr>
            </a:p>
          </p:txBody>
        </p:sp>
      </p:grpSp>
      <p:grpSp>
        <p:nvGrpSpPr>
          <p:cNvPr id="41" name="组合 40">
            <a:extLst>
              <a:ext uri="{FF2B5EF4-FFF2-40B4-BE49-F238E27FC236}">
                <a16:creationId xmlns:a16="http://schemas.microsoft.com/office/drawing/2014/main" id="{5378F370-3294-4998-BE50-B502A618AC8C}"/>
              </a:ext>
            </a:extLst>
          </p:cNvPr>
          <p:cNvGrpSpPr/>
          <p:nvPr/>
        </p:nvGrpSpPr>
        <p:grpSpPr>
          <a:xfrm>
            <a:off x="4459104" y="4724860"/>
            <a:ext cx="791989" cy="759434"/>
            <a:chOff x="5291197" y="3655902"/>
            <a:chExt cx="791989" cy="759434"/>
          </a:xfrm>
        </p:grpSpPr>
        <p:sp>
          <p:nvSpPr>
            <p:cNvPr id="22" name="椭圆 21">
              <a:extLst>
                <a:ext uri="{FF2B5EF4-FFF2-40B4-BE49-F238E27FC236}">
                  <a16:creationId xmlns:a16="http://schemas.microsoft.com/office/drawing/2014/main" id="{3DED3A57-249F-484D-98AD-226A693E15CE}"/>
                </a:ext>
              </a:extLst>
            </p:cNvPr>
            <p:cNvSpPr/>
            <p:nvPr/>
          </p:nvSpPr>
          <p:spPr>
            <a:xfrm>
              <a:off x="5302261" y="3655902"/>
              <a:ext cx="759434" cy="759434"/>
            </a:xfrm>
            <a:prstGeom prst="ellipse">
              <a:avLst/>
            </a:prstGeom>
            <a:solidFill>
              <a:srgbClr val="94D7B8"/>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5 Brannboll Ny" panose="02000000000000000000" pitchFamily="2" charset="0"/>
                <a:ea typeface="zihun58hao-chuangzhonghei"/>
                <a:cs typeface="+mn-ea"/>
                <a:sym typeface="+mn-lt"/>
              </a:endParaRPr>
            </a:p>
          </p:txBody>
        </p:sp>
        <p:sp>
          <p:nvSpPr>
            <p:cNvPr id="23" name="文本框 22">
              <a:extLst>
                <a:ext uri="{FF2B5EF4-FFF2-40B4-BE49-F238E27FC236}">
                  <a16:creationId xmlns:a16="http://schemas.microsoft.com/office/drawing/2014/main" id="{C19B11F3-A8B5-44B1-846E-43FACD213736}"/>
                </a:ext>
              </a:extLst>
            </p:cNvPr>
            <p:cNvSpPr txBox="1"/>
            <p:nvPr/>
          </p:nvSpPr>
          <p:spPr>
            <a:xfrm>
              <a:off x="5291197" y="3782302"/>
              <a:ext cx="7919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rPr>
                <a:t>03</a:t>
              </a:r>
              <a:endPar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Brannboll Ny" panose="02000000000000000000" pitchFamily="2" charset="0"/>
                <a:ea typeface="焦糖奶茶" pitchFamily="2" charset="-122"/>
                <a:cs typeface="+mn-ea"/>
                <a:sym typeface="+mn-lt"/>
              </a:endParaRPr>
            </a:p>
          </p:txBody>
        </p:sp>
      </p:grpSp>
      <p:sp>
        <p:nvSpPr>
          <p:cNvPr id="2" name="TextBox 1">
            <a:extLst>
              <a:ext uri="{FF2B5EF4-FFF2-40B4-BE49-F238E27FC236}">
                <a16:creationId xmlns:a16="http://schemas.microsoft.com/office/drawing/2014/main" id="{D5A2A4A1-937B-42EF-A52A-11AE9D3D7CE9}"/>
              </a:ext>
            </a:extLst>
          </p:cNvPr>
          <p:cNvSpPr txBox="1"/>
          <p:nvPr/>
        </p:nvSpPr>
        <p:spPr>
          <a:xfrm>
            <a:off x="435428" y="469557"/>
            <a:ext cx="4268799" cy="584775"/>
          </a:xfrm>
          <a:prstGeom prst="homePlate">
            <a:avLst>
              <a:gd name="adj" fmla="val 77425"/>
            </a:avLst>
          </a:prstGeom>
          <a:solidFill>
            <a:schemeClr val="accent6"/>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AllRoundGothic" panose="020B0703020202020104" pitchFamily="34" charset="0"/>
                <a:ea typeface="+mn-ea"/>
                <a:cs typeface="+mn-cs"/>
              </a:rPr>
              <a:t>Tiểu</a:t>
            </a:r>
            <a:r>
              <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3 AllRoundGothic" panose="020B0703020202020104" pitchFamily="34" charset="0"/>
                <a:ea typeface="+mn-ea"/>
                <a:cs typeface="+mn-cs"/>
              </a:rPr>
              <a:t>sử</a:t>
            </a:r>
            <a:r>
              <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3 AllRoundGothic" panose="020B0703020202020104" pitchFamily="34" charset="0"/>
                <a:ea typeface="+mn-ea"/>
                <a:cs typeface="+mn-cs"/>
              </a:rPr>
              <a:t>nhân</a:t>
            </a:r>
            <a:r>
              <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9Slide03 AllRoundGothic" panose="020B0703020202020104" pitchFamily="34" charset="0"/>
                <a:ea typeface="+mn-ea"/>
                <a:cs typeface="+mn-cs"/>
              </a:rPr>
              <a:t>vật</a:t>
            </a: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4" name="TextBox 3">
            <a:extLst>
              <a:ext uri="{FF2B5EF4-FFF2-40B4-BE49-F238E27FC236}">
                <a16:creationId xmlns:a16="http://schemas.microsoft.com/office/drawing/2014/main" id="{5A3B5C7B-0CFF-4100-AEF3-1EF56367C5DB}"/>
              </a:ext>
            </a:extLst>
          </p:cNvPr>
          <p:cNvSpPr txBox="1"/>
          <p:nvPr/>
        </p:nvSpPr>
        <p:spPr>
          <a:xfrm>
            <a:off x="5329502" y="398578"/>
            <a:ext cx="662915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 Quyền là người Đường Lâm (Sơn Tây, Hà Nội), cha là Ngô Mân, làm châu mục Đường Lâm. Ông là người có sức khỏe, chí lớn, mưu cao, có nhiều công lao được Dương Đình Nghệ tin tưởng và gả con gái cho.</a:t>
            </a:r>
          </a:p>
        </p:txBody>
      </p:sp>
      <p:sp>
        <p:nvSpPr>
          <p:cNvPr id="13" name="TextBox 12">
            <a:extLst>
              <a:ext uri="{FF2B5EF4-FFF2-40B4-BE49-F238E27FC236}">
                <a16:creationId xmlns:a16="http://schemas.microsoft.com/office/drawing/2014/main" id="{EE10ACB8-C14F-416F-8305-AD94B658B30D}"/>
              </a:ext>
            </a:extLst>
          </p:cNvPr>
          <p:cNvSpPr txBox="1"/>
          <p:nvPr/>
        </p:nvSpPr>
        <p:spPr>
          <a:xfrm>
            <a:off x="5713421" y="2468869"/>
            <a:ext cx="632857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 938, Ngô Quyền lãnh đạo nhân dân ta gianfh thắng lợi vang dội trên sông Bạch Đằng. Với thắng lợi này đã đặt dấu chấm hết cho mọi âm mưu xâm lược của quân Nam Hán, đồng thời cũng kết thúc thời kì Bắc thuộc của Việt Nam</a:t>
            </a:r>
          </a:p>
        </p:txBody>
      </p:sp>
      <p:sp>
        <p:nvSpPr>
          <p:cNvPr id="15" name="TextBox 14">
            <a:extLst>
              <a:ext uri="{FF2B5EF4-FFF2-40B4-BE49-F238E27FC236}">
                <a16:creationId xmlns:a16="http://schemas.microsoft.com/office/drawing/2014/main" id="{2AC93B6C-F5BC-4888-BCF6-47797B770C99}"/>
              </a:ext>
            </a:extLst>
          </p:cNvPr>
          <p:cNvSpPr txBox="1"/>
          <p:nvPr/>
        </p:nvSpPr>
        <p:spPr>
          <a:xfrm>
            <a:off x="5334426" y="4530596"/>
            <a:ext cx="566015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Mùa xuân năm 939, ông xưng là Ngô vương, đóng đô ở Cổ Loa (thuộc Hà Nội ngày nay). Năm 944, Ngô Vương qua đời, hưởng dương 47 tuổi.</a:t>
            </a:r>
          </a:p>
        </p:txBody>
      </p:sp>
      <p:pic>
        <p:nvPicPr>
          <p:cNvPr id="1026" name="Picture 2" descr="Tranh truyện lịch sử Việt Nam - Ngô Quyền – Nhà xuất bản Kim Đồng">
            <a:extLst>
              <a:ext uri="{FF2B5EF4-FFF2-40B4-BE49-F238E27FC236}">
                <a16:creationId xmlns:a16="http://schemas.microsoft.com/office/drawing/2014/main" id="{416734EB-5825-CE4B-88DF-E96C09D408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458" y="1110745"/>
            <a:ext cx="4055845" cy="5301848"/>
          </a:xfrm>
          <a:prstGeom prst="roundRect">
            <a:avLst>
              <a:gd name="adj" fmla="val 723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4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50000">
                                          <p:cBhvr additive="base">
                                            <p:cTn id="17" dur="5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39"/>
                                            </p:tgtEl>
                                            <p:attrNameLst>
                                              <p:attrName>ppt_y</p:attrName>
                                            </p:attrNameLst>
                                          </p:cBhvr>
                                          <p:tavLst>
                                            <p:tav tm="0">
                                              <p:val>
                                                <p:strVal val="0-#ppt_h/2"/>
                                              </p:val>
                                            </p:tav>
                                            <p:tav tm="100000">
                                              <p:val>
                                                <p:strVal val="#ppt_y"/>
                                              </p:val>
                                            </p:tav>
                                          </p:tavLst>
                                        </p:anim>
                                      </p:childTnLst>
                                    </p:cTn>
                                  </p:par>
                                  <p:par>
                                    <p:cTn id="19" presetID="2" presetClass="entr" presetSubtype="2" fill="hold" grpId="0" nodeType="withEffect" p14:presetBounceEnd="50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14:presetBounceEnd="50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50000">
                                          <p:cBhvr additive="base">
                                            <p:cTn id="27"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40"/>
                                            </p:tgtEl>
                                            <p:attrNameLst>
                                              <p:attrName>ppt_y</p:attrName>
                                            </p:attrNameLst>
                                          </p:cBhvr>
                                          <p:tavLst>
                                            <p:tav tm="0">
                                              <p:val>
                                                <p:strVal val="0-#ppt_h/2"/>
                                              </p:val>
                                            </p:tav>
                                            <p:tav tm="100000">
                                              <p:val>
                                                <p:strVal val="#ppt_y"/>
                                              </p:val>
                                            </p:tav>
                                          </p:tavLst>
                                        </p:anim>
                                      </p:childTnLst>
                                    </p:cTn>
                                  </p:par>
                                  <p:par>
                                    <p:cTn id="29" presetID="2" presetClass="entr" presetSubtype="2" fill="hold" grpId="0"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14:presetBounceEnd="50000">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14:bounceEnd="50000">
                                          <p:cBhvr additive="base">
                                            <p:cTn id="37"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41"/>
                                            </p:tgtEl>
                                            <p:attrNameLst>
                                              <p:attrName>ppt_y</p:attrName>
                                            </p:attrNameLst>
                                          </p:cBhvr>
                                          <p:tavLst>
                                            <p:tav tm="0">
                                              <p:val>
                                                <p:strVal val="0-#ppt_h/2"/>
                                              </p:val>
                                            </p:tav>
                                            <p:tav tm="100000">
                                              <p:val>
                                                <p:strVal val="#ppt_y"/>
                                              </p:val>
                                            </p:tav>
                                          </p:tavLst>
                                        </p:anim>
                                      </p:childTnLst>
                                    </p:cTn>
                                  </p:par>
                                  <p:par>
                                    <p:cTn id="39" presetID="2" presetClass="entr" presetSubtype="2" fill="hold" grpId="0" nodeType="withEffect" p14:presetBounceEnd="50000">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14:bounceEnd="50000">
                                          <p:cBhvr additive="base">
                                            <p:cTn id="41"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0-#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0-#ppt_h/2"/>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0-#ppt_h/2"/>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p:bldP spid="1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788229" y="627453"/>
            <a:ext cx="10947173" cy="5603093"/>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056177"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5752" y="0"/>
            <a:ext cx="1776248" cy="1460470"/>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3875" y="317210"/>
            <a:ext cx="637264" cy="600251"/>
          </a:xfrm>
          <a:prstGeom prst="rect">
            <a:avLst/>
          </a:prstGeom>
        </p:spPr>
      </p:pic>
      <p:grpSp>
        <p:nvGrpSpPr>
          <p:cNvPr id="22" name="Group 21">
            <a:extLst>
              <a:ext uri="{FF2B5EF4-FFF2-40B4-BE49-F238E27FC236}">
                <a16:creationId xmlns:a16="http://schemas.microsoft.com/office/drawing/2014/main" id="{EAF1B7D0-2250-3344-9438-C7B572FB4714}"/>
              </a:ext>
            </a:extLst>
          </p:cNvPr>
          <p:cNvGrpSpPr/>
          <p:nvPr/>
        </p:nvGrpSpPr>
        <p:grpSpPr>
          <a:xfrm>
            <a:off x="6184724" y="617336"/>
            <a:ext cx="5550675" cy="5441839"/>
            <a:chOff x="0" y="0"/>
            <a:chExt cx="6096000" cy="6858000"/>
          </a:xfrm>
        </p:grpSpPr>
        <p:pic>
          <p:nvPicPr>
            <p:cNvPr id="23" name="Picture 2">
              <a:extLst>
                <a:ext uri="{FF2B5EF4-FFF2-40B4-BE49-F238E27FC236}">
                  <a16:creationId xmlns:a16="http://schemas.microsoft.com/office/drawing/2014/main" id="{6B3E0B6D-7A02-2249-B679-85F10DC7F9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21" t="2456" r="3026" b="3158"/>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0B6ACEC-C047-7E49-BF3E-BCF60016DAEA}"/>
                </a:ext>
              </a:extLst>
            </p:cNvPr>
            <p:cNvSpPr/>
            <p:nvPr/>
          </p:nvSpPr>
          <p:spPr>
            <a:xfrm>
              <a:off x="3200400" y="100014"/>
              <a:ext cx="1714500" cy="32861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Nam Hán</a:t>
              </a:r>
            </a:p>
          </p:txBody>
        </p:sp>
        <p:sp>
          <p:nvSpPr>
            <p:cNvPr id="27" name="Rectangle 26">
              <a:extLst>
                <a:ext uri="{FF2B5EF4-FFF2-40B4-BE49-F238E27FC236}">
                  <a16:creationId xmlns:a16="http://schemas.microsoft.com/office/drawing/2014/main" id="{2BE83328-7447-3241-B04E-F84B52FE8A47}"/>
                </a:ext>
              </a:extLst>
            </p:cNvPr>
            <p:cNvSpPr/>
            <p:nvPr/>
          </p:nvSpPr>
          <p:spPr>
            <a:xfrm>
              <a:off x="4057650" y="652464"/>
              <a:ext cx="1714500" cy="32861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050" name="Picture 2">
            <a:extLst>
              <a:ext uri="{FF2B5EF4-FFF2-40B4-BE49-F238E27FC236}">
                <a16:creationId xmlns:a16="http://schemas.microsoft.com/office/drawing/2014/main" id="{1B00AF4A-7674-C64B-8845-47606FC047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183" t="27707" b="6976"/>
          <a:stretch/>
        </p:blipFill>
        <p:spPr bwMode="auto">
          <a:xfrm rot="7790568" flipH="1">
            <a:off x="6469186" y="2418502"/>
            <a:ext cx="1856403" cy="1208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942AB25-2686-CD47-AC26-3AC8C97F429C}"/>
              </a:ext>
            </a:extLst>
          </p:cNvPr>
          <p:cNvSpPr txBox="1"/>
          <p:nvPr/>
        </p:nvSpPr>
        <p:spPr>
          <a:xfrm>
            <a:off x="813870" y="616652"/>
            <a:ext cx="534451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Brush Script MT" panose="03060802040406070304" pitchFamily="66" charset="-122"/>
                <a:cs typeface="Times New Roman" panose="02020603050405020304" pitchFamily="18" charset="0"/>
              </a:rPr>
              <a:t>2. Ngô Quyền và chiến thắng Bạch Đằng năm 938</a:t>
            </a:r>
          </a:p>
        </p:txBody>
      </p:sp>
      <p:sp>
        <p:nvSpPr>
          <p:cNvPr id="20" name="TextBox 19">
            <a:extLst>
              <a:ext uri="{FF2B5EF4-FFF2-40B4-BE49-F238E27FC236}">
                <a16:creationId xmlns:a16="http://schemas.microsoft.com/office/drawing/2014/main" id="{9CF9C2D7-0DE3-0E4B-AC2E-37979454F590}"/>
              </a:ext>
            </a:extLst>
          </p:cNvPr>
          <p:cNvSpPr txBox="1"/>
          <p:nvPr/>
        </p:nvSpPr>
        <p:spPr>
          <a:xfrm>
            <a:off x="914585" y="1580876"/>
            <a:ext cx="3353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Kế</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hoạch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7" name="Graphic 6" descr="Arrow Counterclockwise curve">
            <a:extLst>
              <a:ext uri="{FF2B5EF4-FFF2-40B4-BE49-F238E27FC236}">
                <a16:creationId xmlns:a16="http://schemas.microsoft.com/office/drawing/2014/main" id="{7D3A5B3E-45FD-904C-920D-1CB1FA3668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4380988" flipH="1">
            <a:off x="8897661" y="1853653"/>
            <a:ext cx="914400" cy="1480268"/>
          </a:xfrm>
          <a:prstGeom prst="rect">
            <a:avLst/>
          </a:prstGeom>
        </p:spPr>
      </p:pic>
      <p:pic>
        <p:nvPicPr>
          <p:cNvPr id="26" name="Graphic 25" descr="Arrow Counterclockwise curve">
            <a:extLst>
              <a:ext uri="{FF2B5EF4-FFF2-40B4-BE49-F238E27FC236}">
                <a16:creationId xmlns:a16="http://schemas.microsoft.com/office/drawing/2014/main" id="{7CC221EB-C298-1241-8AB0-65EF2FC140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2542045" flipH="1">
            <a:off x="9855854" y="1395890"/>
            <a:ext cx="914400" cy="1480268"/>
          </a:xfrm>
          <a:prstGeom prst="rect">
            <a:avLst/>
          </a:prstGeom>
        </p:spPr>
      </p:pic>
      <p:grpSp>
        <p:nvGrpSpPr>
          <p:cNvPr id="13" name="Group 12">
            <a:extLst>
              <a:ext uri="{FF2B5EF4-FFF2-40B4-BE49-F238E27FC236}">
                <a16:creationId xmlns:a16="http://schemas.microsoft.com/office/drawing/2014/main" id="{EFA0A163-0E7E-714D-ADFB-5831709A5E2E}"/>
              </a:ext>
            </a:extLst>
          </p:cNvPr>
          <p:cNvGrpSpPr/>
          <p:nvPr/>
        </p:nvGrpSpPr>
        <p:grpSpPr>
          <a:xfrm>
            <a:off x="914585" y="2923742"/>
            <a:ext cx="5064870" cy="1365725"/>
            <a:chOff x="942407" y="4614862"/>
            <a:chExt cx="5064870" cy="1365725"/>
          </a:xfrm>
        </p:grpSpPr>
        <p:sp>
          <p:nvSpPr>
            <p:cNvPr id="9" name="Rounded Rectangle 8">
              <a:extLst>
                <a:ext uri="{FF2B5EF4-FFF2-40B4-BE49-F238E27FC236}">
                  <a16:creationId xmlns:a16="http://schemas.microsoft.com/office/drawing/2014/main" id="{B74F4280-9D49-C742-AC69-CAC41956460B}"/>
                </a:ext>
              </a:extLst>
            </p:cNvPr>
            <p:cNvSpPr/>
            <p:nvPr/>
          </p:nvSpPr>
          <p:spPr>
            <a:xfrm>
              <a:off x="942407" y="4614862"/>
              <a:ext cx="5064870" cy="1365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1DDE3AF6-78A0-2342-902B-E4931FE4F511}"/>
                </a:ext>
              </a:extLst>
            </p:cNvPr>
            <p:cNvSpPr/>
            <p:nvPr/>
          </p:nvSpPr>
          <p:spPr>
            <a:xfrm>
              <a:off x="970687" y="4729454"/>
              <a:ext cx="500831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quân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Nam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Hán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lựa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chọn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cửa</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biển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Bạch</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Đằng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đường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tấn</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a:t>
              </a:r>
            </a:p>
          </p:txBody>
        </p:sp>
      </p:grpSp>
      <p:sp>
        <p:nvSpPr>
          <p:cNvPr id="28" name="TextBox 27">
            <a:extLst>
              <a:ext uri="{FF2B5EF4-FFF2-40B4-BE49-F238E27FC236}">
                <a16:creationId xmlns:a16="http://schemas.microsoft.com/office/drawing/2014/main" id="{57DF083B-F73F-8144-97C3-7C007051345B}"/>
              </a:ext>
            </a:extLst>
          </p:cNvPr>
          <p:cNvSpPr txBox="1"/>
          <p:nvPr/>
        </p:nvSpPr>
        <p:spPr>
          <a:xfrm>
            <a:off x="9773252" y="989320"/>
            <a:ext cx="10247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938</a:t>
            </a:r>
          </a:p>
        </p:txBody>
      </p:sp>
      <p:pic>
        <p:nvPicPr>
          <p:cNvPr id="30" name="Picture 2">
            <a:extLst>
              <a:ext uri="{FF2B5EF4-FFF2-40B4-BE49-F238E27FC236}">
                <a16:creationId xmlns:a16="http://schemas.microsoft.com/office/drawing/2014/main" id="{09920E21-3ED3-B540-BC4E-38AB859916A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945" t="8181" b="6672"/>
          <a:stretch/>
        </p:blipFill>
        <p:spPr bwMode="auto">
          <a:xfrm>
            <a:off x="10563073" y="1219603"/>
            <a:ext cx="753979" cy="84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33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300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par>
                                <p:cTn id="13" presetID="5"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heckerboard(across)">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strVal val="#ppt_w*0.70"/>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4992CAB-F751-5F4C-A4E2-AC9DABC12CB0}"/>
              </a:ext>
            </a:extLst>
          </p:cNvPr>
          <p:cNvGrpSpPr/>
          <p:nvPr/>
        </p:nvGrpSpPr>
        <p:grpSpPr>
          <a:xfrm>
            <a:off x="0" y="0"/>
            <a:ext cx="6096000" cy="6858000"/>
            <a:chOff x="0" y="0"/>
            <a:chExt cx="6096000" cy="6858000"/>
          </a:xfrm>
        </p:grpSpPr>
        <p:pic>
          <p:nvPicPr>
            <p:cNvPr id="5" name="Picture 2">
              <a:extLst>
                <a:ext uri="{FF2B5EF4-FFF2-40B4-BE49-F238E27FC236}">
                  <a16:creationId xmlns:a16="http://schemas.microsoft.com/office/drawing/2014/main" id="{A8853872-F541-F848-A7E5-4968BD8611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1" t="2456" r="3026" b="3158"/>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D065496-218C-3942-A2CD-6AAF1CB6DE40}"/>
                </a:ext>
              </a:extLst>
            </p:cNvPr>
            <p:cNvSpPr/>
            <p:nvPr/>
          </p:nvSpPr>
          <p:spPr>
            <a:xfrm>
              <a:off x="3200400" y="100014"/>
              <a:ext cx="1714500" cy="32861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Nam Hán</a:t>
              </a:r>
            </a:p>
          </p:txBody>
        </p:sp>
        <p:sp>
          <p:nvSpPr>
            <p:cNvPr id="7" name="Rectangle 6">
              <a:extLst>
                <a:ext uri="{FF2B5EF4-FFF2-40B4-BE49-F238E27FC236}">
                  <a16:creationId xmlns:a16="http://schemas.microsoft.com/office/drawing/2014/main" id="{1B6D9539-1DCF-5741-A3CB-71F83DE3B04B}"/>
                </a:ext>
              </a:extLst>
            </p:cNvPr>
            <p:cNvSpPr/>
            <p:nvPr/>
          </p:nvSpPr>
          <p:spPr>
            <a:xfrm>
              <a:off x="4057650" y="652464"/>
              <a:ext cx="1714500" cy="32861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10" name="Group 9">
            <a:extLst>
              <a:ext uri="{FF2B5EF4-FFF2-40B4-BE49-F238E27FC236}">
                <a16:creationId xmlns:a16="http://schemas.microsoft.com/office/drawing/2014/main" id="{C55F8223-459F-DC49-B950-8782050890F2}"/>
              </a:ext>
            </a:extLst>
          </p:cNvPr>
          <p:cNvGrpSpPr/>
          <p:nvPr/>
        </p:nvGrpSpPr>
        <p:grpSpPr>
          <a:xfrm>
            <a:off x="6096000" y="0"/>
            <a:ext cx="6096000" cy="6858000"/>
            <a:chOff x="6096000" y="0"/>
            <a:chExt cx="6096000" cy="6858000"/>
          </a:xfrm>
        </p:grpSpPr>
        <p:sp>
          <p:nvSpPr>
            <p:cNvPr id="9" name="Rectangular Callout 8">
              <a:extLst>
                <a:ext uri="{FF2B5EF4-FFF2-40B4-BE49-F238E27FC236}">
                  <a16:creationId xmlns:a16="http://schemas.microsoft.com/office/drawing/2014/main" id="{06D0F835-9207-3647-930D-F4C6B6603C36}"/>
                </a:ext>
              </a:extLst>
            </p:cNvPr>
            <p:cNvSpPr/>
            <p:nvPr/>
          </p:nvSpPr>
          <p:spPr>
            <a:xfrm>
              <a:off x="6096000" y="0"/>
              <a:ext cx="6096000" cy="6858000"/>
            </a:xfrm>
            <a:prstGeom prst="wedgeRectCallout">
              <a:avLst>
                <a:gd name="adj1" fmla="val -103099"/>
                <a:gd name="adj2" fmla="val -1604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2D3E9906-9E6C-7E45-8AAF-1FE60C4D892E}"/>
                </a:ext>
              </a:extLst>
            </p:cNvPr>
            <p:cNvPicPr>
              <a:picLocks noChangeAspect="1"/>
            </p:cNvPicPr>
            <p:nvPr/>
          </p:nvPicPr>
          <p:blipFill>
            <a:blip r:embed="rId3"/>
            <a:stretch>
              <a:fillRect/>
            </a:stretch>
          </p:blipFill>
          <p:spPr>
            <a:xfrm>
              <a:off x="6096000" y="0"/>
              <a:ext cx="6096000" cy="6858000"/>
            </a:xfrm>
            <a:prstGeom prst="rect">
              <a:avLst/>
            </a:prstGeom>
          </p:spPr>
        </p:pic>
      </p:grpSp>
      <p:sp>
        <p:nvSpPr>
          <p:cNvPr id="2" name="TextBox 1">
            <a:extLst>
              <a:ext uri="{FF2B5EF4-FFF2-40B4-BE49-F238E27FC236}">
                <a16:creationId xmlns:a16="http://schemas.microsoft.com/office/drawing/2014/main" id="{C8A985F5-4353-4D42-B91E-F1EDAB36D77C}"/>
              </a:ext>
            </a:extLst>
          </p:cNvPr>
          <p:cNvSpPr txBox="1"/>
          <p:nvPr/>
        </p:nvSpPr>
        <p:spPr>
          <a:xfrm>
            <a:off x="0" y="6334780"/>
            <a:ext cx="6096000" cy="523220"/>
          </a:xfrm>
          <a:prstGeom prst="rect">
            <a:avLst/>
          </a:prstGeom>
          <a:solidFill>
            <a:schemeClr val="bg1">
              <a:lumMod val="85000"/>
            </a:schemeClr>
          </a:solidFill>
        </p:spPr>
        <p:txBody>
          <a:bodyPr wrap="square" rtlCol="0">
            <a:spAutoFit/>
          </a:bodyPr>
          <a:lstStyle/>
          <a:p>
            <a:pPr algn="ctr"/>
            <a:r>
              <a:rPr lang="en-VN" sz="2800" b="1" dirty="0">
                <a:solidFill>
                  <a:srgbClr val="C00000"/>
                </a:solidFill>
                <a:latin typeface="Times New Roman" panose="02020603050405020304" pitchFamily="18" charset="0"/>
                <a:cs typeface="Times New Roman" panose="02020603050405020304" pitchFamily="18" charset="0"/>
              </a:rPr>
              <a:t>LƯỢC ĐỒ SÔNG BẠCH ĐẰNG 938</a:t>
            </a:r>
          </a:p>
        </p:txBody>
      </p:sp>
    </p:spTree>
    <p:extLst>
      <p:ext uri="{BB962C8B-B14F-4D97-AF65-F5344CB8AC3E}">
        <p14:creationId xmlns:p14="http://schemas.microsoft.com/office/powerpoint/2010/main" val="384229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5D4869-8706-4668-9A88-E236A239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519761"/>
          </a:xfrm>
          <a:prstGeom prst="rect">
            <a:avLst/>
          </a:prstGeom>
        </p:spPr>
      </p:pic>
      <p:sp>
        <p:nvSpPr>
          <p:cNvPr id="8" name="任意多边形: 形状 7">
            <a:extLst>
              <a:ext uri="{FF2B5EF4-FFF2-40B4-BE49-F238E27FC236}">
                <a16:creationId xmlns:a16="http://schemas.microsoft.com/office/drawing/2014/main" id="{30818AE2-8273-425E-9A46-DC7EC35EC41E}"/>
              </a:ext>
            </a:extLst>
          </p:cNvPr>
          <p:cNvSpPr/>
          <p:nvPr/>
        </p:nvSpPr>
        <p:spPr>
          <a:xfrm>
            <a:off x="0" y="0"/>
            <a:ext cx="12192000" cy="6866252"/>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A938DAC6-5429-4718-BC52-BC30C5CE2397}"/>
              </a:ext>
            </a:extLst>
          </p:cNvPr>
          <p:cNvGrpSpPr/>
          <p:nvPr/>
        </p:nvGrpSpPr>
        <p:grpSpPr>
          <a:xfrm>
            <a:off x="272717" y="627453"/>
            <a:ext cx="11462686" cy="6230547"/>
            <a:chOff x="615156" y="1040195"/>
            <a:chExt cx="10947173" cy="5125606"/>
          </a:xfrm>
        </p:grpSpPr>
        <p:grpSp>
          <p:nvGrpSpPr>
            <p:cNvPr id="17" name="组合 16">
              <a:extLst>
                <a:ext uri="{FF2B5EF4-FFF2-40B4-BE49-F238E27FC236}">
                  <a16:creationId xmlns:a16="http://schemas.microsoft.com/office/drawing/2014/main" id="{31E1C8F8-919D-4462-AC3C-82370EE636EE}"/>
                </a:ext>
              </a:extLst>
            </p:cNvPr>
            <p:cNvGrpSpPr/>
            <p:nvPr/>
          </p:nvGrpSpPr>
          <p:grpSpPr>
            <a:xfrm>
              <a:off x="615156" y="1040195"/>
              <a:ext cx="10947173" cy="5125606"/>
              <a:chOff x="2095500" y="1540249"/>
              <a:chExt cx="7071901" cy="2955551"/>
            </a:xfrm>
          </p:grpSpPr>
          <p:sp>
            <p:nvSpPr>
              <p:cNvPr id="15" name="矩形 14">
                <a:extLst>
                  <a:ext uri="{FF2B5EF4-FFF2-40B4-BE49-F238E27FC236}">
                    <a16:creationId xmlns:a16="http://schemas.microsoft.com/office/drawing/2014/main" id="{3B3676F3-2EC5-49F9-8EDC-C9671C024B5F}"/>
                  </a:ext>
                </a:extLst>
              </p:cNvPr>
              <p:cNvSpPr/>
              <p:nvPr/>
            </p:nvSpPr>
            <p:spPr>
              <a:xfrm>
                <a:off x="2095500" y="1619250"/>
                <a:ext cx="6972300" cy="2876550"/>
              </a:xfrm>
              <a:prstGeom prst="rect">
                <a:avLst/>
              </a:prstGeom>
              <a:solidFill>
                <a:srgbClr val="94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C1678BAB-61A7-4F0B-A899-0507C4589E33}"/>
                  </a:ext>
                </a:extLst>
              </p:cNvPr>
              <p:cNvSpPr/>
              <p:nvPr/>
            </p:nvSpPr>
            <p:spPr>
              <a:xfrm>
                <a:off x="2195101" y="1540249"/>
                <a:ext cx="697230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23">
              <a:extLst>
                <a:ext uri="{FF2B5EF4-FFF2-40B4-BE49-F238E27FC236}">
                  <a16:creationId xmlns:a16="http://schemas.microsoft.com/office/drawing/2014/main" id="{344EB196-2FBF-4B18-B04C-DBDCBAF72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26" y="1040821"/>
              <a:ext cx="10788001" cy="4978094"/>
            </a:xfrm>
            <a:prstGeom prst="rect">
              <a:avLst/>
            </a:prstGeom>
          </p:spPr>
        </p:pic>
      </p:grpSp>
      <p:pic>
        <p:nvPicPr>
          <p:cNvPr id="12" name="图片 11">
            <a:extLst>
              <a:ext uri="{FF2B5EF4-FFF2-40B4-BE49-F238E27FC236}">
                <a16:creationId xmlns:a16="http://schemas.microsoft.com/office/drawing/2014/main" id="{8C7AB810-E604-44B6-95CA-0AD7F77F9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7214"/>
            <a:ext cx="1056177" cy="3719037"/>
          </a:xfrm>
          <a:prstGeom prst="rect">
            <a:avLst/>
          </a:prstGeom>
        </p:spPr>
      </p:pic>
      <p:pic>
        <p:nvPicPr>
          <p:cNvPr id="14" name="图片 13">
            <a:extLst>
              <a:ext uri="{FF2B5EF4-FFF2-40B4-BE49-F238E27FC236}">
                <a16:creationId xmlns:a16="http://schemas.microsoft.com/office/drawing/2014/main" id="{F36D7E08-FBF1-4CDC-95F0-1C1E2EFAC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5752" y="0"/>
            <a:ext cx="1776248" cy="1460470"/>
          </a:xfrm>
          <a:prstGeom prst="rect">
            <a:avLst/>
          </a:prstGeom>
        </p:spPr>
      </p:pic>
      <p:pic>
        <p:nvPicPr>
          <p:cNvPr id="18" name="图片 4">
            <a:extLst>
              <a:ext uri="{FF2B5EF4-FFF2-40B4-BE49-F238E27FC236}">
                <a16:creationId xmlns:a16="http://schemas.microsoft.com/office/drawing/2014/main" id="{03909B8B-AA85-4E96-842A-9EA92BE8F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607337" y="799719"/>
            <a:ext cx="637264" cy="600251"/>
          </a:xfrm>
          <a:prstGeom prst="rect">
            <a:avLst/>
          </a:prstGeom>
        </p:spPr>
      </p:pic>
      <p:grpSp>
        <p:nvGrpSpPr>
          <p:cNvPr id="22" name="Group 21">
            <a:extLst>
              <a:ext uri="{FF2B5EF4-FFF2-40B4-BE49-F238E27FC236}">
                <a16:creationId xmlns:a16="http://schemas.microsoft.com/office/drawing/2014/main" id="{6C80A014-0EAE-A84F-8EBD-004CE7D9CE7C}"/>
              </a:ext>
            </a:extLst>
          </p:cNvPr>
          <p:cNvGrpSpPr/>
          <p:nvPr/>
        </p:nvGrpSpPr>
        <p:grpSpPr>
          <a:xfrm>
            <a:off x="2983831" y="0"/>
            <a:ext cx="6673515" cy="777222"/>
            <a:chOff x="2566737" y="0"/>
            <a:chExt cx="7090610" cy="777222"/>
          </a:xfrm>
        </p:grpSpPr>
        <p:sp>
          <p:nvSpPr>
            <p:cNvPr id="11" name="Terminator 10">
              <a:extLst>
                <a:ext uri="{FF2B5EF4-FFF2-40B4-BE49-F238E27FC236}">
                  <a16:creationId xmlns:a16="http://schemas.microsoft.com/office/drawing/2014/main" id="{B8459DC5-63EE-D744-B764-E1549B41519B}"/>
                </a:ext>
              </a:extLst>
            </p:cNvPr>
            <p:cNvSpPr/>
            <p:nvPr/>
          </p:nvSpPr>
          <p:spPr>
            <a:xfrm>
              <a:off x="2566737" y="0"/>
              <a:ext cx="7090610" cy="777222"/>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Rectangle 12">
              <a:extLst>
                <a:ext uri="{FF2B5EF4-FFF2-40B4-BE49-F238E27FC236}">
                  <a16:creationId xmlns:a16="http://schemas.microsoft.com/office/drawing/2014/main" id="{8381DCCE-B995-8241-8157-CA5090456752}"/>
                </a:ext>
              </a:extLst>
            </p:cNvPr>
            <p:cNvSpPr/>
            <p:nvPr/>
          </p:nvSpPr>
          <p:spPr>
            <a:xfrm>
              <a:off x="3368753" y="56006"/>
              <a:ext cx="508075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THỬ TÀI SUY LUẬN</a:t>
              </a:r>
            </a:p>
          </p:txBody>
        </p:sp>
      </p:grpSp>
      <p:pic>
        <p:nvPicPr>
          <p:cNvPr id="27" name="Picture 26">
            <a:extLst>
              <a:ext uri="{FF2B5EF4-FFF2-40B4-BE49-F238E27FC236}">
                <a16:creationId xmlns:a16="http://schemas.microsoft.com/office/drawing/2014/main" id="{8AE6EF2E-67F1-F44D-9421-61123770A765}"/>
              </a:ext>
            </a:extLst>
          </p:cNvPr>
          <p:cNvPicPr>
            <a:picLocks noChangeAspect="1"/>
          </p:cNvPicPr>
          <p:nvPr/>
        </p:nvPicPr>
        <p:blipFill rotWithShape="1">
          <a:blip r:embed="rId8"/>
          <a:srcRect l="9875" r="10403"/>
          <a:stretch/>
        </p:blipFill>
        <p:spPr>
          <a:xfrm>
            <a:off x="618038" y="2133600"/>
            <a:ext cx="4859925" cy="4524898"/>
          </a:xfrm>
          <a:prstGeom prst="rect">
            <a:avLst/>
          </a:prstGeom>
        </p:spPr>
      </p:pic>
      <p:grpSp>
        <p:nvGrpSpPr>
          <p:cNvPr id="30" name="Group 29">
            <a:extLst>
              <a:ext uri="{FF2B5EF4-FFF2-40B4-BE49-F238E27FC236}">
                <a16:creationId xmlns:a16="http://schemas.microsoft.com/office/drawing/2014/main" id="{53C60C62-4512-5D4F-B885-A55EF63E2E1C}"/>
              </a:ext>
            </a:extLst>
          </p:cNvPr>
          <p:cNvGrpSpPr/>
          <p:nvPr/>
        </p:nvGrpSpPr>
        <p:grpSpPr>
          <a:xfrm>
            <a:off x="434158" y="833229"/>
            <a:ext cx="5500402" cy="1133830"/>
            <a:chOff x="434158" y="833229"/>
            <a:chExt cx="5500402" cy="1133830"/>
          </a:xfrm>
        </p:grpSpPr>
        <p:sp>
          <p:nvSpPr>
            <p:cNvPr id="28" name="Rounded Rectangle 27">
              <a:extLst>
                <a:ext uri="{FF2B5EF4-FFF2-40B4-BE49-F238E27FC236}">
                  <a16:creationId xmlns:a16="http://schemas.microsoft.com/office/drawing/2014/main" id="{CB983E45-D036-FC4D-9214-652182A84D95}"/>
                </a:ext>
              </a:extLst>
            </p:cNvPr>
            <p:cNvSpPr/>
            <p:nvPr/>
          </p:nvSpPr>
          <p:spPr>
            <a:xfrm>
              <a:off x="434158" y="833229"/>
              <a:ext cx="5500402" cy="11338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9" name="TextBox 28">
              <a:extLst>
                <a:ext uri="{FF2B5EF4-FFF2-40B4-BE49-F238E27FC236}">
                  <a16:creationId xmlns:a16="http://schemas.microsoft.com/office/drawing/2014/main" id="{180059CB-F01D-3644-B830-3A9C0A5DFB25}"/>
                </a:ext>
              </a:extLst>
            </p:cNvPr>
            <p:cNvSpPr txBox="1"/>
            <p:nvPr/>
          </p:nvSpPr>
          <p:spPr>
            <a:xfrm>
              <a:off x="818147" y="996145"/>
              <a:ext cx="49484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Nếu em là Ngô Quyền em sẽ đối phó với quân Nam Hán như thế nào?</a:t>
              </a:r>
            </a:p>
          </p:txBody>
        </p:sp>
      </p:grpSp>
      <p:sp>
        <p:nvSpPr>
          <p:cNvPr id="3" name="Pentagon 2">
            <a:extLst>
              <a:ext uri="{FF2B5EF4-FFF2-40B4-BE49-F238E27FC236}">
                <a16:creationId xmlns:a16="http://schemas.microsoft.com/office/drawing/2014/main" id="{2CBE8FE3-6C12-004C-96E0-BB73A67B5BAF}"/>
              </a:ext>
            </a:extLst>
          </p:cNvPr>
          <p:cNvSpPr/>
          <p:nvPr/>
        </p:nvSpPr>
        <p:spPr>
          <a:xfrm>
            <a:off x="-16042" y="0"/>
            <a:ext cx="2422358" cy="76389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atin typeface="Times New Roman" panose="02020603050405020304" pitchFamily="18" charset="0"/>
                <a:cs typeface="Times New Roman" panose="02020603050405020304" pitchFamily="18" charset="0"/>
              </a:rPr>
              <a:t>CẶP ĐÔI</a:t>
            </a:r>
          </a:p>
        </p:txBody>
      </p:sp>
      <p:grpSp>
        <p:nvGrpSpPr>
          <p:cNvPr id="5" name="Group 4">
            <a:extLst>
              <a:ext uri="{FF2B5EF4-FFF2-40B4-BE49-F238E27FC236}">
                <a16:creationId xmlns:a16="http://schemas.microsoft.com/office/drawing/2014/main" id="{AADA9D39-2B8D-8047-9713-E2A167604B78}"/>
              </a:ext>
            </a:extLst>
          </p:cNvPr>
          <p:cNvGrpSpPr/>
          <p:nvPr/>
        </p:nvGrpSpPr>
        <p:grpSpPr>
          <a:xfrm>
            <a:off x="5945779" y="850148"/>
            <a:ext cx="6073560" cy="5859551"/>
            <a:chOff x="5945779" y="850148"/>
            <a:chExt cx="6073560" cy="5859551"/>
          </a:xfrm>
        </p:grpSpPr>
        <p:grpSp>
          <p:nvGrpSpPr>
            <p:cNvPr id="4" name="Group 3">
              <a:extLst>
                <a:ext uri="{FF2B5EF4-FFF2-40B4-BE49-F238E27FC236}">
                  <a16:creationId xmlns:a16="http://schemas.microsoft.com/office/drawing/2014/main" id="{E00ABD52-ABDE-D843-9786-6A6B143F29C8}"/>
                </a:ext>
              </a:extLst>
            </p:cNvPr>
            <p:cNvGrpSpPr/>
            <p:nvPr/>
          </p:nvGrpSpPr>
          <p:grpSpPr>
            <a:xfrm>
              <a:off x="5945779" y="850148"/>
              <a:ext cx="6073560" cy="5859551"/>
              <a:chOff x="6096001" y="819898"/>
              <a:chExt cx="6073560" cy="5859551"/>
            </a:xfrm>
          </p:grpSpPr>
          <p:pic>
            <p:nvPicPr>
              <p:cNvPr id="25" name="Picture 24">
                <a:extLst>
                  <a:ext uri="{FF2B5EF4-FFF2-40B4-BE49-F238E27FC236}">
                    <a16:creationId xmlns:a16="http://schemas.microsoft.com/office/drawing/2014/main" id="{329F6225-EADD-8244-B4AF-2011489377E0}"/>
                  </a:ext>
                </a:extLst>
              </p:cNvPr>
              <p:cNvPicPr>
                <a:picLocks noChangeAspect="1"/>
              </p:cNvPicPr>
              <p:nvPr/>
            </p:nvPicPr>
            <p:blipFill>
              <a:blip r:embed="rId9"/>
              <a:stretch>
                <a:fillRect/>
              </a:stretch>
            </p:blipFill>
            <p:spPr>
              <a:xfrm>
                <a:off x="6096001" y="819898"/>
                <a:ext cx="6073560" cy="5859551"/>
              </a:xfrm>
              <a:prstGeom prst="rect">
                <a:avLst/>
              </a:prstGeom>
            </p:spPr>
          </p:pic>
          <p:pic>
            <p:nvPicPr>
              <p:cNvPr id="4098" name="Picture 2">
                <a:extLst>
                  <a:ext uri="{FF2B5EF4-FFF2-40B4-BE49-F238E27FC236}">
                    <a16:creationId xmlns:a16="http://schemas.microsoft.com/office/drawing/2014/main" id="{80EF25FC-2286-194C-A4A8-8F5CB3FA93F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945" t="8181" b="6672"/>
              <a:stretch/>
            </p:blipFill>
            <p:spPr bwMode="auto">
              <a:xfrm>
                <a:off x="11239708" y="2331343"/>
                <a:ext cx="753979" cy="8415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CF0D0FE8-06B9-024A-A612-328D9B1C76D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945" t="8181" b="6672"/>
              <a:stretch/>
            </p:blipFill>
            <p:spPr bwMode="auto">
              <a:xfrm>
                <a:off x="10596063" y="2911783"/>
                <a:ext cx="753979" cy="841536"/>
              </a:xfrm>
              <a:prstGeom prst="rect">
                <a:avLst/>
              </a:prstGeom>
              <a:noFill/>
              <a:extLst>
                <a:ext uri="{909E8E84-426E-40DD-AFC4-6F175D3DCCD1}">
                  <a14:hiddenFill xmlns:a14="http://schemas.microsoft.com/office/drawing/2010/main">
                    <a:solidFill>
                      <a:srgbClr val="FFFFFF"/>
                    </a:solidFill>
                  </a14:hiddenFill>
                </a:ext>
              </a:extLst>
            </p:spPr>
          </p:pic>
          <p:pic>
            <p:nvPicPr>
              <p:cNvPr id="34" name="Graphic 33" descr="Arrow Clockwise curve">
                <a:extLst>
                  <a:ext uri="{FF2B5EF4-FFF2-40B4-BE49-F238E27FC236}">
                    <a16:creationId xmlns:a16="http://schemas.microsoft.com/office/drawing/2014/main" id="{97D1ECC5-357D-FE40-8102-4BDEF7C998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3806736">
                <a:off x="9879188" y="3373783"/>
                <a:ext cx="675707" cy="1677625"/>
              </a:xfrm>
              <a:prstGeom prst="rect">
                <a:avLst/>
              </a:prstGeom>
            </p:spPr>
          </p:pic>
          <p:pic>
            <p:nvPicPr>
              <p:cNvPr id="36" name="Graphic 35" descr="Arrow Clockwise curve">
                <a:extLst>
                  <a:ext uri="{FF2B5EF4-FFF2-40B4-BE49-F238E27FC236}">
                    <a16:creationId xmlns:a16="http://schemas.microsoft.com/office/drawing/2014/main" id="{A17877AF-F8C5-8E48-8D03-2D5EDD4395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4691588">
                <a:off x="8872377" y="4377314"/>
                <a:ext cx="774715" cy="1487428"/>
              </a:xfrm>
              <a:prstGeom prst="rect">
                <a:avLst/>
              </a:prstGeom>
            </p:spPr>
          </p:pic>
          <p:pic>
            <p:nvPicPr>
              <p:cNvPr id="37" name="Graphic 36" descr="Arrow Straight">
                <a:extLst>
                  <a:ext uri="{FF2B5EF4-FFF2-40B4-BE49-F238E27FC236}">
                    <a16:creationId xmlns:a16="http://schemas.microsoft.com/office/drawing/2014/main" id="{634535A8-8941-5D49-BC62-D0502C9187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3351899">
                <a:off x="7897945" y="4462068"/>
                <a:ext cx="914400" cy="914400"/>
              </a:xfrm>
              <a:prstGeom prst="rect">
                <a:avLst/>
              </a:prstGeom>
            </p:spPr>
          </p:pic>
        </p:grpSp>
        <p:sp>
          <p:nvSpPr>
            <p:cNvPr id="31" name="TextBox 30">
              <a:extLst>
                <a:ext uri="{FF2B5EF4-FFF2-40B4-BE49-F238E27FC236}">
                  <a16:creationId xmlns:a16="http://schemas.microsoft.com/office/drawing/2014/main" id="{63481A24-8541-B840-85A4-444830277719}"/>
                </a:ext>
              </a:extLst>
            </p:cNvPr>
            <p:cNvSpPr txBox="1"/>
            <p:nvPr/>
          </p:nvSpPr>
          <p:spPr>
            <a:xfrm>
              <a:off x="7733851" y="4019291"/>
              <a:ext cx="11710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BẠCH ĐẰNG</a:t>
              </a:r>
            </a:p>
          </p:txBody>
        </p:sp>
      </p:grpSp>
    </p:spTree>
    <p:extLst>
      <p:ext uri="{BB962C8B-B14F-4D97-AF65-F5344CB8AC3E}">
        <p14:creationId xmlns:p14="http://schemas.microsoft.com/office/powerpoint/2010/main" val="2903633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55"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strVal val="#ppt_w*0.70"/>
                                          </p:val>
                                        </p:tav>
                                        <p:tav tm="100000">
                                          <p:val>
                                            <p:strVal val="#ppt_w"/>
                                          </p:val>
                                        </p:tav>
                                      </p:tavLst>
                                    </p:anim>
                                    <p:anim calcmode="lin" valueType="num">
                                      <p:cBhvr>
                                        <p:cTn id="14" dur="1000" fill="hold"/>
                                        <p:tgtEl>
                                          <p:spTgt spid="27"/>
                                        </p:tgtEl>
                                        <p:attrNameLst>
                                          <p:attrName>ppt_h</p:attrName>
                                        </p:attrNameLst>
                                      </p:cBhvr>
                                      <p:tavLst>
                                        <p:tav tm="0">
                                          <p:val>
                                            <p:strVal val="#ppt_h"/>
                                          </p:val>
                                        </p:tav>
                                        <p:tav tm="100000">
                                          <p:val>
                                            <p:strVal val="#ppt_h"/>
                                          </p:val>
                                        </p:tav>
                                      </p:tavLst>
                                    </p:anim>
                                    <p:animEffect transition="in" filter="fade">
                                      <p:cBhvr>
                                        <p:cTn id="15" dur="1000"/>
                                        <p:tgtEl>
                                          <p:spTgt spid="27"/>
                                        </p:tgtEl>
                                      </p:cBhvr>
                                    </p:animEffect>
                                  </p:childTnLst>
                                </p:cTn>
                              </p:par>
                              <p:par>
                                <p:cTn id="16" presetID="55"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1000" fill="hold"/>
                                        <p:tgtEl>
                                          <p:spTgt spid="30"/>
                                        </p:tgtEl>
                                        <p:attrNameLst>
                                          <p:attrName>ppt_w</p:attrName>
                                        </p:attrNameLst>
                                      </p:cBhvr>
                                      <p:tavLst>
                                        <p:tav tm="0">
                                          <p:val>
                                            <p:strVal val="#ppt_w*0.70"/>
                                          </p:val>
                                        </p:tav>
                                        <p:tav tm="100000">
                                          <p:val>
                                            <p:strVal val="#ppt_w"/>
                                          </p:val>
                                        </p:tav>
                                      </p:tavLst>
                                    </p:anim>
                                    <p:anim calcmode="lin" valueType="num">
                                      <p:cBhvr>
                                        <p:cTn id="19" dur="1000" fill="hold"/>
                                        <p:tgtEl>
                                          <p:spTgt spid="30"/>
                                        </p:tgtEl>
                                        <p:attrNameLst>
                                          <p:attrName>ppt_h</p:attrName>
                                        </p:attrNameLst>
                                      </p:cBhvr>
                                      <p:tavLst>
                                        <p:tav tm="0">
                                          <p:val>
                                            <p:strVal val="#ppt_h"/>
                                          </p:val>
                                        </p:tav>
                                        <p:tav tm="100000">
                                          <p:val>
                                            <p:strVal val="#ppt_h"/>
                                          </p:val>
                                        </p:tav>
                                      </p:tavLst>
                                    </p:anim>
                                    <p:animEffect transition="in" filter="fade">
                                      <p:cBhvr>
                                        <p:cTn id="20" dur="1000"/>
                                        <p:tgtEl>
                                          <p:spTgt spid="30"/>
                                        </p:tgtEl>
                                      </p:cBhvr>
                                    </p:animEffect>
                                  </p:childTnLst>
                                </p:cTn>
                              </p:par>
                              <p:par>
                                <p:cTn id="21" presetID="55"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0.70"/>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1262</Words>
  <Application>Microsoft Office PowerPoint</Application>
  <PresentationFormat>Widescreen</PresentationFormat>
  <Paragraphs>111</Paragraphs>
  <Slides>25</Slides>
  <Notes>15</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25</vt:i4>
      </vt:variant>
    </vt:vector>
  </HeadingPairs>
  <TitlesOfParts>
    <vt:vector size="45" baseType="lpstr">
      <vt:lpstr>等线</vt:lpstr>
      <vt:lpstr>等线 Light</vt:lpstr>
      <vt:lpstr>微软雅黑</vt:lpstr>
      <vt:lpstr>#9Slide03 AllRoundGothic</vt:lpstr>
      <vt:lpstr>#9Slide05 Brannboll Ny</vt:lpstr>
      <vt:lpstr>Arial</vt:lpstr>
      <vt:lpstr>Calibri</vt:lpstr>
      <vt:lpstr>Calibri Light</vt:lpstr>
      <vt:lpstr>Cambria</vt:lpstr>
      <vt:lpstr>ITC Avant Garde Std Bk</vt:lpstr>
      <vt:lpstr>Livvic</vt:lpstr>
      <vt:lpstr>Open Sans</vt:lpstr>
      <vt:lpstr>PT Serif</vt:lpstr>
      <vt:lpstr>Roboto Condensed Light</vt:lpstr>
      <vt:lpstr>Times New Roman</vt:lpstr>
      <vt:lpstr>包图主题2</vt:lpstr>
      <vt:lpstr>1_Office Theme</vt:lpstr>
      <vt:lpstr>Office 主题​​</vt:lpstr>
      <vt:lpstr>2_Office Theme</vt:lpstr>
      <vt:lpstr>Lección de Historia de España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THANH HOÀI</cp:lastModifiedBy>
  <cp:revision>8</cp:revision>
  <dcterms:created xsi:type="dcterms:W3CDTF">2022-01-24T14:53:20Z</dcterms:created>
  <dcterms:modified xsi:type="dcterms:W3CDTF">2024-03-18T14:15:27Z</dcterms:modified>
</cp:coreProperties>
</file>