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8" r:id="rId5"/>
    <p:sldId id="259" r:id="rId6"/>
    <p:sldId id="261" r:id="rId7"/>
    <p:sldId id="290" r:id="rId8"/>
    <p:sldId id="262" r:id="rId9"/>
    <p:sldId id="263" r:id="rId10"/>
    <p:sldId id="264" r:id="rId11"/>
    <p:sldId id="266" r:id="rId12"/>
    <p:sldId id="265" r:id="rId13"/>
    <p:sldId id="291" r:id="rId14"/>
    <p:sldId id="268" r:id="rId15"/>
    <p:sldId id="270" r:id="rId16"/>
    <p:sldId id="267" r:id="rId17"/>
    <p:sldId id="293" r:id="rId18"/>
    <p:sldId id="271" r:id="rId19"/>
    <p:sldId id="302" r:id="rId20"/>
    <p:sldId id="260" r:id="rId21"/>
    <p:sldId id="272" r:id="rId22"/>
    <p:sldId id="274" r:id="rId23"/>
    <p:sldId id="273" r:id="rId24"/>
    <p:sldId id="303" r:id="rId25"/>
    <p:sldId id="275" r:id="rId26"/>
    <p:sldId id="276" r:id="rId27"/>
    <p:sldId id="277" r:id="rId28"/>
    <p:sldId id="278" r:id="rId29"/>
    <p:sldId id="282" r:id="rId30"/>
    <p:sldId id="304" r:id="rId31"/>
    <p:sldId id="305" r:id="rId32"/>
    <p:sldId id="279" r:id="rId33"/>
    <p:sldId id="280" r:id="rId34"/>
    <p:sldId id="306" r:id="rId35"/>
    <p:sldId id="283" r:id="rId36"/>
    <p:sldId id="308" r:id="rId37"/>
    <p:sldId id="307" r:id="rId38"/>
    <p:sldId id="330" r:id="rId39"/>
    <p:sldId id="281" r:id="rId40"/>
    <p:sldId id="269" r:id="rId41"/>
    <p:sldId id="284" r:id="rId42"/>
    <p:sldId id="285" r:id="rId43"/>
    <p:sldId id="286" r:id="rId44"/>
    <p:sldId id="28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9F8"/>
    <a:srgbClr val="660033"/>
    <a:srgbClr val="3A8107"/>
    <a:srgbClr val="FF3300"/>
    <a:srgbClr val="E1B68B"/>
    <a:srgbClr val="D39557"/>
    <a:srgbClr val="B5B5B5"/>
    <a:srgbClr val="F3F2EE"/>
    <a:srgbClr val="F89621"/>
    <a:srgbClr val="0093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96" autoAdjust="0"/>
    <p:restoredTop sz="94660"/>
  </p:normalViewPr>
  <p:slideViewPr>
    <p:cSldViewPr snapToGrid="0">
      <p:cViewPr varScale="1">
        <p:scale>
          <a:sx n="51" d="100"/>
          <a:sy n="51" d="100"/>
        </p:scale>
        <p:origin x="127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D6988-1EFE-4EA1-BC16-46AF2597BD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AADE4B-CF46-45C2-B62F-970DF19C57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425664-9222-4C45-A33B-2CE6807FAFE4}"/>
              </a:ext>
            </a:extLst>
          </p:cNvPr>
          <p:cNvSpPr>
            <a:spLocks noGrp="1"/>
          </p:cNvSpPr>
          <p:nvPr>
            <p:ph type="dt" sz="half" idx="10"/>
          </p:nvPr>
        </p:nvSpPr>
        <p:spPr/>
        <p:txBody>
          <a:bodyPr/>
          <a:lstStyle/>
          <a:p>
            <a:fld id="{3AB243D0-86F1-45C6-9150-0A78014FD54E}" type="datetimeFigureOut">
              <a:rPr lang="en-US" smtClean="0"/>
              <a:t>06/11/2022</a:t>
            </a:fld>
            <a:endParaRPr lang="en-US"/>
          </a:p>
        </p:txBody>
      </p:sp>
      <p:sp>
        <p:nvSpPr>
          <p:cNvPr id="5" name="Footer Placeholder 4">
            <a:extLst>
              <a:ext uri="{FF2B5EF4-FFF2-40B4-BE49-F238E27FC236}">
                <a16:creationId xmlns:a16="http://schemas.microsoft.com/office/drawing/2014/main" id="{DE6D48C3-0296-496C-A71A-51F3606E0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62B617-049E-4AF4-A78D-4F69BCB1ABD2}"/>
              </a:ext>
            </a:extLst>
          </p:cNvPr>
          <p:cNvSpPr>
            <a:spLocks noGrp="1"/>
          </p:cNvSpPr>
          <p:nvPr>
            <p:ph type="sldNum" sz="quarter" idx="12"/>
          </p:nvPr>
        </p:nvSpPr>
        <p:spPr/>
        <p:txBody>
          <a:bodyPr/>
          <a:lstStyle/>
          <a:p>
            <a:fld id="{2E2E4E92-5D2D-46CF-9008-48F41754149D}" type="slidenum">
              <a:rPr lang="en-US" smtClean="0"/>
              <a:t>‹#›</a:t>
            </a:fld>
            <a:endParaRPr lang="en-US"/>
          </a:p>
        </p:txBody>
      </p:sp>
    </p:spTree>
    <p:extLst>
      <p:ext uri="{BB962C8B-B14F-4D97-AF65-F5344CB8AC3E}">
        <p14:creationId xmlns:p14="http://schemas.microsoft.com/office/powerpoint/2010/main" val="3981015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D189B-5AD1-47E6-8C67-E07ABFA018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DEB6FF-56FF-4801-84D8-9BB6451A08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3B4826-52B2-4366-930F-710E12C5388D}"/>
              </a:ext>
            </a:extLst>
          </p:cNvPr>
          <p:cNvSpPr>
            <a:spLocks noGrp="1"/>
          </p:cNvSpPr>
          <p:nvPr>
            <p:ph type="dt" sz="half" idx="10"/>
          </p:nvPr>
        </p:nvSpPr>
        <p:spPr/>
        <p:txBody>
          <a:bodyPr/>
          <a:lstStyle/>
          <a:p>
            <a:fld id="{3AB243D0-86F1-45C6-9150-0A78014FD54E}" type="datetimeFigureOut">
              <a:rPr lang="en-US" smtClean="0"/>
              <a:t>06/11/2022</a:t>
            </a:fld>
            <a:endParaRPr lang="en-US"/>
          </a:p>
        </p:txBody>
      </p:sp>
      <p:sp>
        <p:nvSpPr>
          <p:cNvPr id="5" name="Footer Placeholder 4">
            <a:extLst>
              <a:ext uri="{FF2B5EF4-FFF2-40B4-BE49-F238E27FC236}">
                <a16:creationId xmlns:a16="http://schemas.microsoft.com/office/drawing/2014/main" id="{4381D12F-5A96-45DD-B98F-7F76AFEC62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B2CD58-79ED-4076-8830-17A2663593FE}"/>
              </a:ext>
            </a:extLst>
          </p:cNvPr>
          <p:cNvSpPr>
            <a:spLocks noGrp="1"/>
          </p:cNvSpPr>
          <p:nvPr>
            <p:ph type="sldNum" sz="quarter" idx="12"/>
          </p:nvPr>
        </p:nvSpPr>
        <p:spPr/>
        <p:txBody>
          <a:bodyPr/>
          <a:lstStyle/>
          <a:p>
            <a:fld id="{2E2E4E92-5D2D-46CF-9008-48F41754149D}" type="slidenum">
              <a:rPr lang="en-US" smtClean="0"/>
              <a:t>‹#›</a:t>
            </a:fld>
            <a:endParaRPr lang="en-US"/>
          </a:p>
        </p:txBody>
      </p:sp>
    </p:spTree>
    <p:extLst>
      <p:ext uri="{BB962C8B-B14F-4D97-AF65-F5344CB8AC3E}">
        <p14:creationId xmlns:p14="http://schemas.microsoft.com/office/powerpoint/2010/main" val="2484665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931439-C063-45EC-9D63-CDA3B07945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F52977-62A5-4D9F-8201-DA8293DB54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A7CC1C-4E33-4A3E-9CE4-870DF226156E}"/>
              </a:ext>
            </a:extLst>
          </p:cNvPr>
          <p:cNvSpPr>
            <a:spLocks noGrp="1"/>
          </p:cNvSpPr>
          <p:nvPr>
            <p:ph type="dt" sz="half" idx="10"/>
          </p:nvPr>
        </p:nvSpPr>
        <p:spPr/>
        <p:txBody>
          <a:bodyPr/>
          <a:lstStyle/>
          <a:p>
            <a:fld id="{3AB243D0-86F1-45C6-9150-0A78014FD54E}" type="datetimeFigureOut">
              <a:rPr lang="en-US" smtClean="0"/>
              <a:t>06/11/2022</a:t>
            </a:fld>
            <a:endParaRPr lang="en-US"/>
          </a:p>
        </p:txBody>
      </p:sp>
      <p:sp>
        <p:nvSpPr>
          <p:cNvPr id="5" name="Footer Placeholder 4">
            <a:extLst>
              <a:ext uri="{FF2B5EF4-FFF2-40B4-BE49-F238E27FC236}">
                <a16:creationId xmlns:a16="http://schemas.microsoft.com/office/drawing/2014/main" id="{4DD65522-78F6-4130-8564-F9B9C648B7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5F55C-9237-47FC-BC35-429E4122801E}"/>
              </a:ext>
            </a:extLst>
          </p:cNvPr>
          <p:cNvSpPr>
            <a:spLocks noGrp="1"/>
          </p:cNvSpPr>
          <p:nvPr>
            <p:ph type="sldNum" sz="quarter" idx="12"/>
          </p:nvPr>
        </p:nvSpPr>
        <p:spPr/>
        <p:txBody>
          <a:bodyPr/>
          <a:lstStyle/>
          <a:p>
            <a:fld id="{2E2E4E92-5D2D-46CF-9008-48F41754149D}" type="slidenum">
              <a:rPr lang="en-US" smtClean="0"/>
              <a:t>‹#›</a:t>
            </a:fld>
            <a:endParaRPr lang="en-US"/>
          </a:p>
        </p:txBody>
      </p:sp>
    </p:spTree>
    <p:extLst>
      <p:ext uri="{BB962C8B-B14F-4D97-AF65-F5344CB8AC3E}">
        <p14:creationId xmlns:p14="http://schemas.microsoft.com/office/powerpoint/2010/main" val="1213312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8264307"/>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8764266"/>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8504555"/>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06/11/2022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6965598"/>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06/11/2022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5224260"/>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06/11/2022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0358549"/>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06/11/2022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5708954"/>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06/11/2022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5188067"/>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D0A01-81DC-4AC5-9236-6E77A4C0D1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90D657-FF19-4A2A-994B-BAA01A2B65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274298-3E1D-4D62-834E-411471617F62}"/>
              </a:ext>
            </a:extLst>
          </p:cNvPr>
          <p:cNvSpPr>
            <a:spLocks noGrp="1"/>
          </p:cNvSpPr>
          <p:nvPr>
            <p:ph type="dt" sz="half" idx="10"/>
          </p:nvPr>
        </p:nvSpPr>
        <p:spPr/>
        <p:txBody>
          <a:bodyPr/>
          <a:lstStyle/>
          <a:p>
            <a:fld id="{3AB243D0-86F1-45C6-9150-0A78014FD54E}" type="datetimeFigureOut">
              <a:rPr lang="en-US" smtClean="0"/>
              <a:t>06/11/2022</a:t>
            </a:fld>
            <a:endParaRPr lang="en-US"/>
          </a:p>
        </p:txBody>
      </p:sp>
      <p:sp>
        <p:nvSpPr>
          <p:cNvPr id="5" name="Footer Placeholder 4">
            <a:extLst>
              <a:ext uri="{FF2B5EF4-FFF2-40B4-BE49-F238E27FC236}">
                <a16:creationId xmlns:a16="http://schemas.microsoft.com/office/drawing/2014/main" id="{E9AF648D-C6C3-4BD9-B84B-CCF03933FA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5F0B70-DA09-4370-8106-182496A7E6F1}"/>
              </a:ext>
            </a:extLst>
          </p:cNvPr>
          <p:cNvSpPr>
            <a:spLocks noGrp="1"/>
          </p:cNvSpPr>
          <p:nvPr>
            <p:ph type="sldNum" sz="quarter" idx="12"/>
          </p:nvPr>
        </p:nvSpPr>
        <p:spPr/>
        <p:txBody>
          <a:bodyPr/>
          <a:lstStyle/>
          <a:p>
            <a:fld id="{2E2E4E92-5D2D-46CF-9008-48F41754149D}" type="slidenum">
              <a:rPr lang="en-US" smtClean="0"/>
              <a:t>‹#›</a:t>
            </a:fld>
            <a:endParaRPr lang="en-US"/>
          </a:p>
        </p:txBody>
      </p:sp>
    </p:spTree>
    <p:extLst>
      <p:ext uri="{BB962C8B-B14F-4D97-AF65-F5344CB8AC3E}">
        <p14:creationId xmlns:p14="http://schemas.microsoft.com/office/powerpoint/2010/main" val="35569955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06/11/2022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4269924"/>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336685"/>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5527389"/>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AA7AE-BB38-4A82-AC3D-77571B8F6F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D25CD78-7E22-44AE-A4CC-D983DC0729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28A18E-42A4-4137-9920-6B1AFB8DDA3A}"/>
              </a:ext>
            </a:extLst>
          </p:cNvPr>
          <p:cNvSpPr>
            <a:spLocks noGrp="1"/>
          </p:cNvSpPr>
          <p:nvPr>
            <p:ph type="dt" sz="half" idx="10"/>
          </p:nvPr>
        </p:nvSpPr>
        <p:spPr/>
        <p:txBody>
          <a:bodyPr/>
          <a:lstStyle/>
          <a:p>
            <a:fld id="{3AB243D0-86F1-45C6-9150-0A78014FD54E}" type="datetimeFigureOut">
              <a:rPr lang="en-US" smtClean="0"/>
              <a:t>06/11/2022</a:t>
            </a:fld>
            <a:endParaRPr lang="en-US"/>
          </a:p>
        </p:txBody>
      </p:sp>
      <p:sp>
        <p:nvSpPr>
          <p:cNvPr id="5" name="Footer Placeholder 4">
            <a:extLst>
              <a:ext uri="{FF2B5EF4-FFF2-40B4-BE49-F238E27FC236}">
                <a16:creationId xmlns:a16="http://schemas.microsoft.com/office/drawing/2014/main" id="{2BF08341-07DA-4946-988E-85D879518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20640D-EAFC-4C0A-992C-370F82A76AEF}"/>
              </a:ext>
            </a:extLst>
          </p:cNvPr>
          <p:cNvSpPr>
            <a:spLocks noGrp="1"/>
          </p:cNvSpPr>
          <p:nvPr>
            <p:ph type="sldNum" sz="quarter" idx="12"/>
          </p:nvPr>
        </p:nvSpPr>
        <p:spPr/>
        <p:txBody>
          <a:bodyPr/>
          <a:lstStyle/>
          <a:p>
            <a:fld id="{2E2E4E92-5D2D-46CF-9008-48F41754149D}" type="slidenum">
              <a:rPr lang="en-US" smtClean="0"/>
              <a:t>‹#›</a:t>
            </a:fld>
            <a:endParaRPr lang="en-US"/>
          </a:p>
        </p:txBody>
      </p:sp>
    </p:spTree>
    <p:extLst>
      <p:ext uri="{BB962C8B-B14F-4D97-AF65-F5344CB8AC3E}">
        <p14:creationId xmlns:p14="http://schemas.microsoft.com/office/powerpoint/2010/main" val="906277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6BD9D-9BB8-4F76-AECA-C83BE31AE8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CE3729-44E9-4371-862F-24D39B4266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E7B062-7D5C-4C31-A479-4E898D9B0D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18F801-19F1-4AC6-8534-24A6168A694D}"/>
              </a:ext>
            </a:extLst>
          </p:cNvPr>
          <p:cNvSpPr>
            <a:spLocks noGrp="1"/>
          </p:cNvSpPr>
          <p:nvPr>
            <p:ph type="dt" sz="half" idx="10"/>
          </p:nvPr>
        </p:nvSpPr>
        <p:spPr/>
        <p:txBody>
          <a:bodyPr/>
          <a:lstStyle/>
          <a:p>
            <a:fld id="{3AB243D0-86F1-45C6-9150-0A78014FD54E}" type="datetimeFigureOut">
              <a:rPr lang="en-US" smtClean="0"/>
              <a:t>06/11/2022</a:t>
            </a:fld>
            <a:endParaRPr lang="en-US"/>
          </a:p>
        </p:txBody>
      </p:sp>
      <p:sp>
        <p:nvSpPr>
          <p:cNvPr id="6" name="Footer Placeholder 5">
            <a:extLst>
              <a:ext uri="{FF2B5EF4-FFF2-40B4-BE49-F238E27FC236}">
                <a16:creationId xmlns:a16="http://schemas.microsoft.com/office/drawing/2014/main" id="{41740C5E-9E8F-4EE8-8AF0-087670983B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03F8AD-16DE-4200-BA7C-6867CE3E8910}"/>
              </a:ext>
            </a:extLst>
          </p:cNvPr>
          <p:cNvSpPr>
            <a:spLocks noGrp="1"/>
          </p:cNvSpPr>
          <p:nvPr>
            <p:ph type="sldNum" sz="quarter" idx="12"/>
          </p:nvPr>
        </p:nvSpPr>
        <p:spPr/>
        <p:txBody>
          <a:bodyPr/>
          <a:lstStyle/>
          <a:p>
            <a:fld id="{2E2E4E92-5D2D-46CF-9008-48F41754149D}" type="slidenum">
              <a:rPr lang="en-US" smtClean="0"/>
              <a:t>‹#›</a:t>
            </a:fld>
            <a:endParaRPr lang="en-US"/>
          </a:p>
        </p:txBody>
      </p:sp>
    </p:spTree>
    <p:extLst>
      <p:ext uri="{BB962C8B-B14F-4D97-AF65-F5344CB8AC3E}">
        <p14:creationId xmlns:p14="http://schemas.microsoft.com/office/powerpoint/2010/main" val="2197918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FA06F-C115-46C5-9B0D-AB3CC52322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3CCBFD-4814-446F-AD3A-4C23D6BD07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C8B521-36BA-4363-BC5A-D21F30E8BE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1B1708-391F-4FA1-BF6B-8C1385009F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E591ED-4766-4F06-B494-709A698858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13F8CC-A09B-4490-A5B7-763BD40FB275}"/>
              </a:ext>
            </a:extLst>
          </p:cNvPr>
          <p:cNvSpPr>
            <a:spLocks noGrp="1"/>
          </p:cNvSpPr>
          <p:nvPr>
            <p:ph type="dt" sz="half" idx="10"/>
          </p:nvPr>
        </p:nvSpPr>
        <p:spPr/>
        <p:txBody>
          <a:bodyPr/>
          <a:lstStyle/>
          <a:p>
            <a:fld id="{3AB243D0-86F1-45C6-9150-0A78014FD54E}" type="datetimeFigureOut">
              <a:rPr lang="en-US" smtClean="0"/>
              <a:t>06/11/2022</a:t>
            </a:fld>
            <a:endParaRPr lang="en-US"/>
          </a:p>
        </p:txBody>
      </p:sp>
      <p:sp>
        <p:nvSpPr>
          <p:cNvPr id="8" name="Footer Placeholder 7">
            <a:extLst>
              <a:ext uri="{FF2B5EF4-FFF2-40B4-BE49-F238E27FC236}">
                <a16:creationId xmlns:a16="http://schemas.microsoft.com/office/drawing/2014/main" id="{DE25DD0B-B28F-4DA3-81EE-E3C5082668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D944AE-0D16-4F5C-B1D4-EFFCECEFC080}"/>
              </a:ext>
            </a:extLst>
          </p:cNvPr>
          <p:cNvSpPr>
            <a:spLocks noGrp="1"/>
          </p:cNvSpPr>
          <p:nvPr>
            <p:ph type="sldNum" sz="quarter" idx="12"/>
          </p:nvPr>
        </p:nvSpPr>
        <p:spPr/>
        <p:txBody>
          <a:bodyPr/>
          <a:lstStyle/>
          <a:p>
            <a:fld id="{2E2E4E92-5D2D-46CF-9008-48F41754149D}" type="slidenum">
              <a:rPr lang="en-US" smtClean="0"/>
              <a:t>‹#›</a:t>
            </a:fld>
            <a:endParaRPr lang="en-US"/>
          </a:p>
        </p:txBody>
      </p:sp>
    </p:spTree>
    <p:extLst>
      <p:ext uri="{BB962C8B-B14F-4D97-AF65-F5344CB8AC3E}">
        <p14:creationId xmlns:p14="http://schemas.microsoft.com/office/powerpoint/2010/main" val="164598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F207F-6D08-4642-9954-27E3E7FD3E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98100B-AE2F-4010-ABB1-70512E1BB88D}"/>
              </a:ext>
            </a:extLst>
          </p:cNvPr>
          <p:cNvSpPr>
            <a:spLocks noGrp="1"/>
          </p:cNvSpPr>
          <p:nvPr>
            <p:ph type="dt" sz="half" idx="10"/>
          </p:nvPr>
        </p:nvSpPr>
        <p:spPr/>
        <p:txBody>
          <a:bodyPr/>
          <a:lstStyle/>
          <a:p>
            <a:fld id="{3AB243D0-86F1-45C6-9150-0A78014FD54E}" type="datetimeFigureOut">
              <a:rPr lang="en-US" smtClean="0"/>
              <a:t>06/11/2022</a:t>
            </a:fld>
            <a:endParaRPr lang="en-US"/>
          </a:p>
        </p:txBody>
      </p:sp>
      <p:sp>
        <p:nvSpPr>
          <p:cNvPr id="4" name="Footer Placeholder 3">
            <a:extLst>
              <a:ext uri="{FF2B5EF4-FFF2-40B4-BE49-F238E27FC236}">
                <a16:creationId xmlns:a16="http://schemas.microsoft.com/office/drawing/2014/main" id="{06670947-3DEF-4D5E-ADC2-F8037B6D3D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3479A3-7F38-4F3C-BA74-CD6ACC6D77DD}"/>
              </a:ext>
            </a:extLst>
          </p:cNvPr>
          <p:cNvSpPr>
            <a:spLocks noGrp="1"/>
          </p:cNvSpPr>
          <p:nvPr>
            <p:ph type="sldNum" sz="quarter" idx="12"/>
          </p:nvPr>
        </p:nvSpPr>
        <p:spPr/>
        <p:txBody>
          <a:bodyPr/>
          <a:lstStyle/>
          <a:p>
            <a:fld id="{2E2E4E92-5D2D-46CF-9008-48F41754149D}" type="slidenum">
              <a:rPr lang="en-US" smtClean="0"/>
              <a:t>‹#›</a:t>
            </a:fld>
            <a:endParaRPr lang="en-US"/>
          </a:p>
        </p:txBody>
      </p:sp>
    </p:spTree>
    <p:extLst>
      <p:ext uri="{BB962C8B-B14F-4D97-AF65-F5344CB8AC3E}">
        <p14:creationId xmlns:p14="http://schemas.microsoft.com/office/powerpoint/2010/main" val="1586600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1F6E4C-9740-4EDD-B6AC-ED0F9CBEF7C2}"/>
              </a:ext>
            </a:extLst>
          </p:cNvPr>
          <p:cNvSpPr>
            <a:spLocks noGrp="1"/>
          </p:cNvSpPr>
          <p:nvPr>
            <p:ph type="dt" sz="half" idx="10"/>
          </p:nvPr>
        </p:nvSpPr>
        <p:spPr/>
        <p:txBody>
          <a:bodyPr/>
          <a:lstStyle/>
          <a:p>
            <a:fld id="{3AB243D0-86F1-45C6-9150-0A78014FD54E}" type="datetimeFigureOut">
              <a:rPr lang="en-US" smtClean="0"/>
              <a:t>06/11/2022</a:t>
            </a:fld>
            <a:endParaRPr lang="en-US"/>
          </a:p>
        </p:txBody>
      </p:sp>
      <p:sp>
        <p:nvSpPr>
          <p:cNvPr id="3" name="Footer Placeholder 2">
            <a:extLst>
              <a:ext uri="{FF2B5EF4-FFF2-40B4-BE49-F238E27FC236}">
                <a16:creationId xmlns:a16="http://schemas.microsoft.com/office/drawing/2014/main" id="{6C045CC0-72AD-4EE2-9F7B-3F36E55361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F588B2-7AA7-4406-93A0-D5A046AC7785}"/>
              </a:ext>
            </a:extLst>
          </p:cNvPr>
          <p:cNvSpPr>
            <a:spLocks noGrp="1"/>
          </p:cNvSpPr>
          <p:nvPr>
            <p:ph type="sldNum" sz="quarter" idx="12"/>
          </p:nvPr>
        </p:nvSpPr>
        <p:spPr/>
        <p:txBody>
          <a:bodyPr/>
          <a:lstStyle/>
          <a:p>
            <a:fld id="{2E2E4E92-5D2D-46CF-9008-48F41754149D}" type="slidenum">
              <a:rPr lang="en-US" smtClean="0"/>
              <a:t>‹#›</a:t>
            </a:fld>
            <a:endParaRPr lang="en-US"/>
          </a:p>
        </p:txBody>
      </p:sp>
    </p:spTree>
    <p:extLst>
      <p:ext uri="{BB962C8B-B14F-4D97-AF65-F5344CB8AC3E}">
        <p14:creationId xmlns:p14="http://schemas.microsoft.com/office/powerpoint/2010/main" val="3665449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5F369-447E-4523-9E2A-8B625CB651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5B9528-E038-43BD-A03B-C7C106E127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72212D-02EB-43D8-AFB0-D72AFBEBE8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680EFE-BCC8-45AB-9AC7-D16FBAB0B9CA}"/>
              </a:ext>
            </a:extLst>
          </p:cNvPr>
          <p:cNvSpPr>
            <a:spLocks noGrp="1"/>
          </p:cNvSpPr>
          <p:nvPr>
            <p:ph type="dt" sz="half" idx="10"/>
          </p:nvPr>
        </p:nvSpPr>
        <p:spPr/>
        <p:txBody>
          <a:bodyPr/>
          <a:lstStyle/>
          <a:p>
            <a:fld id="{3AB243D0-86F1-45C6-9150-0A78014FD54E}" type="datetimeFigureOut">
              <a:rPr lang="en-US" smtClean="0"/>
              <a:t>06/11/2022</a:t>
            </a:fld>
            <a:endParaRPr lang="en-US"/>
          </a:p>
        </p:txBody>
      </p:sp>
      <p:sp>
        <p:nvSpPr>
          <p:cNvPr id="6" name="Footer Placeholder 5">
            <a:extLst>
              <a:ext uri="{FF2B5EF4-FFF2-40B4-BE49-F238E27FC236}">
                <a16:creationId xmlns:a16="http://schemas.microsoft.com/office/drawing/2014/main" id="{BD3708C5-DE5B-4BFD-81A2-7DF780ACBE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F87650-3A31-442B-8845-7E2BE518E581}"/>
              </a:ext>
            </a:extLst>
          </p:cNvPr>
          <p:cNvSpPr>
            <a:spLocks noGrp="1"/>
          </p:cNvSpPr>
          <p:nvPr>
            <p:ph type="sldNum" sz="quarter" idx="12"/>
          </p:nvPr>
        </p:nvSpPr>
        <p:spPr/>
        <p:txBody>
          <a:bodyPr/>
          <a:lstStyle/>
          <a:p>
            <a:fld id="{2E2E4E92-5D2D-46CF-9008-48F41754149D}" type="slidenum">
              <a:rPr lang="en-US" smtClean="0"/>
              <a:t>‹#›</a:t>
            </a:fld>
            <a:endParaRPr lang="en-US"/>
          </a:p>
        </p:txBody>
      </p:sp>
    </p:spTree>
    <p:extLst>
      <p:ext uri="{BB962C8B-B14F-4D97-AF65-F5344CB8AC3E}">
        <p14:creationId xmlns:p14="http://schemas.microsoft.com/office/powerpoint/2010/main" val="1553024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985C-D06F-4273-A767-E0F8C8788A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0A9E52-D683-4C3C-80A2-F5038E129E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524FCC6-EF81-400B-9381-B46CDAC505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9ED6B7-F8D4-4B33-BBF2-C169C2E4AC89}"/>
              </a:ext>
            </a:extLst>
          </p:cNvPr>
          <p:cNvSpPr>
            <a:spLocks noGrp="1"/>
          </p:cNvSpPr>
          <p:nvPr>
            <p:ph type="dt" sz="half" idx="10"/>
          </p:nvPr>
        </p:nvSpPr>
        <p:spPr/>
        <p:txBody>
          <a:bodyPr/>
          <a:lstStyle/>
          <a:p>
            <a:fld id="{3AB243D0-86F1-45C6-9150-0A78014FD54E}" type="datetimeFigureOut">
              <a:rPr lang="en-US" smtClean="0"/>
              <a:t>06/11/2022</a:t>
            </a:fld>
            <a:endParaRPr lang="en-US"/>
          </a:p>
        </p:txBody>
      </p:sp>
      <p:sp>
        <p:nvSpPr>
          <p:cNvPr id="6" name="Footer Placeholder 5">
            <a:extLst>
              <a:ext uri="{FF2B5EF4-FFF2-40B4-BE49-F238E27FC236}">
                <a16:creationId xmlns:a16="http://schemas.microsoft.com/office/drawing/2014/main" id="{00874438-E414-4CDB-9A0E-3A324145C4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5D09A2-9480-440B-B8AF-C13C3E8D00B2}"/>
              </a:ext>
            </a:extLst>
          </p:cNvPr>
          <p:cNvSpPr>
            <a:spLocks noGrp="1"/>
          </p:cNvSpPr>
          <p:nvPr>
            <p:ph type="sldNum" sz="quarter" idx="12"/>
          </p:nvPr>
        </p:nvSpPr>
        <p:spPr/>
        <p:txBody>
          <a:bodyPr/>
          <a:lstStyle/>
          <a:p>
            <a:fld id="{2E2E4E92-5D2D-46CF-9008-48F41754149D}" type="slidenum">
              <a:rPr lang="en-US" smtClean="0"/>
              <a:t>‹#›</a:t>
            </a:fld>
            <a:endParaRPr lang="en-US"/>
          </a:p>
        </p:txBody>
      </p:sp>
    </p:spTree>
    <p:extLst>
      <p:ext uri="{BB962C8B-B14F-4D97-AF65-F5344CB8AC3E}">
        <p14:creationId xmlns:p14="http://schemas.microsoft.com/office/powerpoint/2010/main" val="364590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6A2931-F3E1-456C-8AD3-28677F3CE7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1B3DE2-CD74-4FA5-AC89-4800EB8687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4B2F0-8880-4EE8-A8CC-7E582292A6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B243D0-86F1-45C6-9150-0A78014FD54E}" type="datetimeFigureOut">
              <a:rPr lang="en-US" smtClean="0"/>
              <a:t>06/11/2022</a:t>
            </a:fld>
            <a:endParaRPr lang="en-US"/>
          </a:p>
        </p:txBody>
      </p:sp>
      <p:sp>
        <p:nvSpPr>
          <p:cNvPr id="5" name="Footer Placeholder 4">
            <a:extLst>
              <a:ext uri="{FF2B5EF4-FFF2-40B4-BE49-F238E27FC236}">
                <a16:creationId xmlns:a16="http://schemas.microsoft.com/office/drawing/2014/main" id="{85913A9E-A4D9-4730-9388-59CFD242C3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DAF2F6-9474-4604-AF27-FB280EBD75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2E4E92-5D2D-46CF-9008-48F41754149D}" type="slidenum">
              <a:rPr lang="en-US" smtClean="0"/>
              <a:t>‹#›</a:t>
            </a:fld>
            <a:endParaRPr lang="en-US"/>
          </a:p>
        </p:txBody>
      </p:sp>
    </p:spTree>
    <p:extLst>
      <p:ext uri="{BB962C8B-B14F-4D97-AF65-F5344CB8AC3E}">
        <p14:creationId xmlns:p14="http://schemas.microsoft.com/office/powerpoint/2010/main" val="3914135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06/11/2022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739939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ctr" defTabSz="609630" rtl="0" eaLnBrk="1" latinLnBrk="0" hangingPunct="1">
        <a:spcBef>
          <a:spcPct val="0"/>
        </a:spcBef>
        <a:buNone/>
        <a:defRPr sz="2933" kern="1200">
          <a:solidFill>
            <a:schemeClr val="tx1"/>
          </a:solidFill>
          <a:latin typeface="Arial" pitchFamily="34" charset="0"/>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Arial" pitchFamily="34" charset="0"/>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Arial" pitchFamily="34" charset="0"/>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Arial" pitchFamily="34" charset="0"/>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Arial" pitchFamily="34" charset="0"/>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svg"/><Relationship Id="rId7"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png"/><Relationship Id="rId5" Type="http://schemas.microsoft.com/office/2007/relationships/hdphoto" Target="../media/hdphoto4.wdp"/><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7.xml"/><Relationship Id="rId4" Type="http://schemas.microsoft.com/office/2007/relationships/hdphoto" Target="../media/hdphoto7.wdp"/></Relationships>
</file>

<file path=ppt/slides/_rels/slide3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g"/><Relationship Id="rId1" Type="http://schemas.openxmlformats.org/officeDocument/2006/relationships/slideLayout" Target="../slideLayouts/slideLayout7.xml"/><Relationship Id="rId4" Type="http://schemas.microsoft.com/office/2007/relationships/hdphoto" Target="../media/hdphoto8.wdp"/></Relationships>
</file>

<file path=ppt/slides/_rels/slide3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4.png"/><Relationship Id="rId7" Type="http://schemas.openxmlformats.org/officeDocument/2006/relationships/image" Target="../media/image18.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microsoft.com/office/2007/relationships/hdphoto" Target="../media/hdphoto3.wdp"/><Relationship Id="rId9" Type="http://schemas.openxmlformats.org/officeDocument/2006/relationships/image" Target="../media/image13.svg"/></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52.jpg"/><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4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3.svg"/><Relationship Id="rId7"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BD7EA71-8186-4620-8F23-6EBB6254D2C8}"/>
              </a:ext>
            </a:extLst>
          </p:cNvPr>
          <p:cNvGrpSpPr/>
          <p:nvPr/>
        </p:nvGrpSpPr>
        <p:grpSpPr>
          <a:xfrm>
            <a:off x="0" y="0"/>
            <a:ext cx="12192000" cy="6858000"/>
            <a:chOff x="0" y="0"/>
            <a:chExt cx="12192000" cy="6858000"/>
          </a:xfrm>
        </p:grpSpPr>
        <p:pic>
          <p:nvPicPr>
            <p:cNvPr id="5" name="Picture 4" descr="A picture containing food, vegetable, plate, different&#10;&#10;Description automatically generated">
              <a:extLst>
                <a:ext uri="{FF2B5EF4-FFF2-40B4-BE49-F238E27FC236}">
                  <a16:creationId xmlns:a16="http://schemas.microsoft.com/office/drawing/2014/main" id="{6E4D66BF-F141-41DF-8B57-B147102AA475}"/>
                </a:ext>
              </a:extLst>
            </p:cNvPr>
            <p:cNvPicPr>
              <a:picLocks noChangeAspect="1"/>
            </p:cNvPicPr>
            <p:nvPr/>
          </p:nvPicPr>
          <p:blipFill rotWithShape="1">
            <a:blip r:embed="rId2">
              <a:extLst>
                <a:ext uri="{28A0092B-C50C-407E-A947-70E740481C1C}">
                  <a14:useLocalDpi xmlns:a14="http://schemas.microsoft.com/office/drawing/2010/main" val="0"/>
                </a:ext>
              </a:extLst>
            </a:blip>
            <a:srcRect t="7812" b="7814"/>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E54B7AB-7A61-4051-A198-0FD2398F6296}"/>
                </a:ext>
              </a:extLst>
            </p:cNvPr>
            <p:cNvSpPr/>
            <p:nvPr/>
          </p:nvSpPr>
          <p:spPr>
            <a:xfrm>
              <a:off x="1726163" y="2575249"/>
              <a:ext cx="8780106" cy="1651518"/>
            </a:xfrm>
            <a:prstGeom prst="rect">
              <a:avLst/>
            </a:prstGeom>
            <a:gradFill flip="none" rotWithShape="1">
              <a:gsLst>
                <a:gs pos="0">
                  <a:srgbClr val="EDEEE6"/>
                </a:gs>
                <a:gs pos="54000">
                  <a:srgbClr val="F5F5F5"/>
                </a:gs>
                <a:gs pos="100000">
                  <a:srgbClr val="EDEEE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CC6DD9E-06C4-481F-8F32-E02240453C64}"/>
                </a:ext>
              </a:extLst>
            </p:cNvPr>
            <p:cNvSpPr/>
            <p:nvPr/>
          </p:nvSpPr>
          <p:spPr>
            <a:xfrm>
              <a:off x="5318449" y="867747"/>
              <a:ext cx="1492898" cy="830424"/>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Rounded Corners 8">
            <a:extLst>
              <a:ext uri="{FF2B5EF4-FFF2-40B4-BE49-F238E27FC236}">
                <a16:creationId xmlns:a16="http://schemas.microsoft.com/office/drawing/2014/main" id="{CE0CBABE-4D5B-4772-9A18-A043801DBDFD}"/>
              </a:ext>
            </a:extLst>
          </p:cNvPr>
          <p:cNvSpPr/>
          <p:nvPr/>
        </p:nvSpPr>
        <p:spPr>
          <a:xfrm>
            <a:off x="4699819" y="1622323"/>
            <a:ext cx="2644878" cy="934064"/>
          </a:xfrm>
          <a:prstGeom prst="roundRect">
            <a:avLst/>
          </a:prstGeom>
          <a:solidFill>
            <a:srgbClr val="475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t>BÀI 26</a:t>
            </a:r>
            <a:endParaRPr lang="en-US" sz="4000" b="1"/>
          </a:p>
        </p:txBody>
      </p:sp>
      <p:sp>
        <p:nvSpPr>
          <p:cNvPr id="10" name="TextBox 9">
            <a:extLst>
              <a:ext uri="{FF2B5EF4-FFF2-40B4-BE49-F238E27FC236}">
                <a16:creationId xmlns:a16="http://schemas.microsoft.com/office/drawing/2014/main" id="{BCFCE9A7-2377-4E8F-A0A9-A30FF534E1F0}"/>
              </a:ext>
            </a:extLst>
          </p:cNvPr>
          <p:cNvSpPr txBox="1"/>
          <p:nvPr/>
        </p:nvSpPr>
        <p:spPr>
          <a:xfrm>
            <a:off x="1420477" y="2837995"/>
            <a:ext cx="9203562" cy="1540358"/>
          </a:xfrm>
          <a:prstGeom prst="rect">
            <a:avLst/>
          </a:prstGeom>
          <a:noFill/>
        </p:spPr>
        <p:txBody>
          <a:bodyPr wrap="square" rtlCol="0">
            <a:spAutoFit/>
          </a:bodyPr>
          <a:lstStyle/>
          <a:p>
            <a:pPr algn="ctr">
              <a:lnSpc>
                <a:spcPct val="110000"/>
              </a:lnSpc>
            </a:pPr>
            <a:r>
              <a:rPr lang="vi-VN" sz="4400" b="1" dirty="0">
                <a:solidFill>
                  <a:srgbClr val="475E00"/>
                </a:solidFill>
              </a:rPr>
              <a:t>MỘT SỐ YẾU TỐ ẢNH HƯỞNG ĐẾN HÔ HẤP TẾ BÀO</a:t>
            </a:r>
            <a:endParaRPr lang="en-US" sz="4400" b="1" dirty="0">
              <a:solidFill>
                <a:srgbClr val="475E00"/>
              </a:solidFill>
            </a:endParaRPr>
          </a:p>
        </p:txBody>
      </p:sp>
    </p:spTree>
    <p:extLst>
      <p:ext uri="{BB962C8B-B14F-4D97-AF65-F5344CB8AC3E}">
        <p14:creationId xmlns:p14="http://schemas.microsoft.com/office/powerpoint/2010/main" val="138828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green&#10;&#10;Description automatically generated">
            <a:extLst>
              <a:ext uri="{FF2B5EF4-FFF2-40B4-BE49-F238E27FC236}">
                <a16:creationId xmlns:a16="http://schemas.microsoft.com/office/drawing/2014/main" id="{C914C842-4D08-4FBB-BF24-D7FF6DDC5C3F}"/>
              </a:ext>
            </a:extLst>
          </p:cNvPr>
          <p:cNvPicPr>
            <a:picLocks noChangeAspect="1"/>
          </p:cNvPicPr>
          <p:nvPr/>
        </p:nvPicPr>
        <p:blipFill rotWithShape="1">
          <a:blip r:embed="rId2">
            <a:extLst>
              <a:ext uri="{28A0092B-C50C-407E-A947-70E740481C1C}">
                <a14:useLocalDpi xmlns:a14="http://schemas.microsoft.com/office/drawing/2010/main" val="0"/>
              </a:ext>
            </a:extLst>
          </a:blip>
          <a:srcRect l="6510" t="21918" b="1316"/>
          <a:stretch/>
        </p:blipFill>
        <p:spPr>
          <a:xfrm>
            <a:off x="6615231" y="3244240"/>
            <a:ext cx="4326871" cy="3552801"/>
          </a:xfrm>
          <a:prstGeom prst="rect">
            <a:avLst/>
          </a:prstGeom>
        </p:spPr>
      </p:pic>
      <p:grpSp>
        <p:nvGrpSpPr>
          <p:cNvPr id="8" name="Group 7">
            <a:extLst>
              <a:ext uri="{FF2B5EF4-FFF2-40B4-BE49-F238E27FC236}">
                <a16:creationId xmlns:a16="http://schemas.microsoft.com/office/drawing/2014/main" id="{770DF765-FD01-4DA7-841D-767763A23AC4}"/>
              </a:ext>
            </a:extLst>
          </p:cNvPr>
          <p:cNvGrpSpPr/>
          <p:nvPr/>
        </p:nvGrpSpPr>
        <p:grpSpPr>
          <a:xfrm>
            <a:off x="558800" y="1068311"/>
            <a:ext cx="4851400" cy="835065"/>
            <a:chOff x="2304288" y="1603059"/>
            <a:chExt cx="4851400" cy="835065"/>
          </a:xfrm>
        </p:grpSpPr>
        <p:sp>
          <p:nvSpPr>
            <p:cNvPr id="7" name="Rectangle: Rounded Corners 6">
              <a:extLst>
                <a:ext uri="{FF2B5EF4-FFF2-40B4-BE49-F238E27FC236}">
                  <a16:creationId xmlns:a16="http://schemas.microsoft.com/office/drawing/2014/main" id="{19BBB860-4835-44F6-9FBC-FACBDAA82D22}"/>
                </a:ext>
              </a:extLst>
            </p:cNvPr>
            <p:cNvSpPr/>
            <p:nvPr/>
          </p:nvSpPr>
          <p:spPr>
            <a:xfrm>
              <a:off x="2304288" y="1603059"/>
              <a:ext cx="4851400" cy="835065"/>
            </a:xfrm>
            <a:prstGeom prst="roundRect">
              <a:avLst>
                <a:gd name="adj" fmla="val 50000"/>
              </a:avLst>
            </a:prstGeom>
            <a:solidFill>
              <a:srgbClr val="3A8107"/>
            </a:solidFill>
            <a:ln w="38100">
              <a:solidFill>
                <a:srgbClr val="3A81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514E927-AFC5-4D92-81F0-48110558AF73}"/>
                </a:ext>
              </a:extLst>
            </p:cNvPr>
            <p:cNvSpPr txBox="1"/>
            <p:nvPr/>
          </p:nvSpPr>
          <p:spPr>
            <a:xfrm>
              <a:off x="3230194" y="1789758"/>
              <a:ext cx="3635934" cy="461665"/>
            </a:xfrm>
            <a:prstGeom prst="rect">
              <a:avLst/>
            </a:prstGeom>
            <a:noFill/>
          </p:spPr>
          <p:txBody>
            <a:bodyPr wrap="square" rtlCol="0">
              <a:spAutoFit/>
            </a:bodyPr>
            <a:lstStyle/>
            <a:p>
              <a:r>
                <a:rPr lang="vi-VN" sz="2400" b="1">
                  <a:solidFill>
                    <a:schemeClr val="bg1"/>
                  </a:solidFill>
                </a:rPr>
                <a:t>NỒNG ĐỘ KHÍ OXYGEN </a:t>
              </a:r>
              <a:endParaRPr lang="en-US" sz="2400" b="1">
                <a:solidFill>
                  <a:schemeClr val="bg1"/>
                </a:solidFill>
              </a:endParaRPr>
            </a:p>
          </p:txBody>
        </p:sp>
      </p:grpSp>
      <p:sp>
        <p:nvSpPr>
          <p:cNvPr id="2" name="Isosceles Triangle 1">
            <a:extLst>
              <a:ext uri="{FF2B5EF4-FFF2-40B4-BE49-F238E27FC236}">
                <a16:creationId xmlns:a16="http://schemas.microsoft.com/office/drawing/2014/main" id="{F8D82820-B3CE-4856-B4BB-1FAC2A90B01D}"/>
              </a:ext>
            </a:extLst>
          </p:cNvPr>
          <p:cNvSpPr/>
          <p:nvPr/>
        </p:nvSpPr>
        <p:spPr>
          <a:xfrm rot="5400000">
            <a:off x="-122555" y="305425"/>
            <a:ext cx="589280" cy="344170"/>
          </a:xfrm>
          <a:prstGeom prst="triangle">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6B0B840-8CEA-4A20-89CE-AEAB6D70F696}"/>
              </a:ext>
            </a:extLst>
          </p:cNvPr>
          <p:cNvSpPr txBox="1"/>
          <p:nvPr/>
        </p:nvSpPr>
        <p:spPr>
          <a:xfrm>
            <a:off x="447040" y="215900"/>
            <a:ext cx="10850880" cy="523220"/>
          </a:xfrm>
          <a:prstGeom prst="rect">
            <a:avLst/>
          </a:prstGeom>
          <a:noFill/>
        </p:spPr>
        <p:txBody>
          <a:bodyPr wrap="square" rtlCol="0">
            <a:spAutoFit/>
          </a:bodyPr>
          <a:lstStyle/>
          <a:p>
            <a:r>
              <a:rPr lang="vi-VN" sz="2800" b="1">
                <a:solidFill>
                  <a:srgbClr val="660033"/>
                </a:solidFill>
              </a:rPr>
              <a:t>MỘT SỐ YẾU TỐ CHỦ YẾU ẢNH HƯỞNG ĐẾN HÔ HẤP TẾ BÀO</a:t>
            </a:r>
            <a:endParaRPr lang="en-US" sz="2800" b="1">
              <a:solidFill>
                <a:srgbClr val="660033"/>
              </a:solidFill>
            </a:endParaRPr>
          </a:p>
        </p:txBody>
      </p:sp>
      <p:sp>
        <p:nvSpPr>
          <p:cNvPr id="10" name="TextBox 9">
            <a:extLst>
              <a:ext uri="{FF2B5EF4-FFF2-40B4-BE49-F238E27FC236}">
                <a16:creationId xmlns:a16="http://schemas.microsoft.com/office/drawing/2014/main" id="{20C66059-9658-4BA9-98AA-D85379A0FF1F}"/>
              </a:ext>
            </a:extLst>
          </p:cNvPr>
          <p:cNvSpPr txBox="1"/>
          <p:nvPr/>
        </p:nvSpPr>
        <p:spPr>
          <a:xfrm>
            <a:off x="558800" y="2096503"/>
            <a:ext cx="11297920" cy="1389996"/>
          </a:xfrm>
          <a:prstGeom prst="rect">
            <a:avLst/>
          </a:prstGeom>
          <a:noFill/>
        </p:spPr>
        <p:txBody>
          <a:bodyPr wrap="square" rtlCol="0">
            <a:spAutoFit/>
          </a:bodyPr>
          <a:lstStyle/>
          <a:p>
            <a:pPr algn="just">
              <a:lnSpc>
                <a:spcPct val="120000"/>
              </a:lnSpc>
            </a:pPr>
            <a:r>
              <a:rPr lang="vi-VN" sz="2400" b="1" dirty="0"/>
              <a:t>Oxygen</a:t>
            </a:r>
            <a:r>
              <a:rPr lang="vi-VN" sz="2400" dirty="0"/>
              <a:t> là nguyên liệu của hô hấp tế bào nên </a:t>
            </a:r>
            <a:r>
              <a:rPr lang="vi-VN" sz="2400" b="1" dirty="0">
                <a:solidFill>
                  <a:srgbClr val="3A8107"/>
                </a:solidFill>
              </a:rPr>
              <a:t>ảnh hưởng trực tiếp đến hô hấp</a:t>
            </a:r>
            <a:r>
              <a:rPr lang="vi-VN" sz="2400" dirty="0">
                <a:solidFill>
                  <a:schemeClr val="bg2">
                    <a:lumMod val="25000"/>
                  </a:schemeClr>
                </a:solidFill>
              </a:rPr>
              <a:t>. </a:t>
            </a:r>
            <a:r>
              <a:rPr lang="vi-VN" sz="2400" b="1" dirty="0">
                <a:solidFill>
                  <a:srgbClr val="3A8107"/>
                </a:solidFill>
              </a:rPr>
              <a:t>Ở thực vật</a:t>
            </a:r>
            <a:r>
              <a:rPr lang="vi-VN" sz="2400" dirty="0">
                <a:solidFill>
                  <a:schemeClr val="bg2">
                    <a:lumMod val="25000"/>
                  </a:schemeClr>
                </a:solidFill>
              </a:rPr>
              <a:t>, nếu </a:t>
            </a:r>
            <a:r>
              <a:rPr lang="vi-VN" sz="2400" b="1" dirty="0">
                <a:solidFill>
                  <a:srgbClr val="3A8107"/>
                </a:solidFill>
              </a:rPr>
              <a:t>nồng độ khí oxygen </a:t>
            </a:r>
            <a:r>
              <a:rPr lang="vi-VN" sz="2400" dirty="0"/>
              <a:t>ngoài môi trường giảm xuống </a:t>
            </a:r>
            <a:r>
              <a:rPr lang="vi-VN" sz="2400" b="1" dirty="0">
                <a:solidFill>
                  <a:srgbClr val="FF0000"/>
                </a:solidFill>
              </a:rPr>
              <a:t>dưới 5% thì cường độ hô hấp giảm.</a:t>
            </a:r>
            <a:endParaRPr lang="en-US" sz="2400" b="1" dirty="0">
              <a:solidFill>
                <a:srgbClr val="FF0000"/>
              </a:solidFill>
            </a:endParaRPr>
          </a:p>
        </p:txBody>
      </p:sp>
      <p:grpSp>
        <p:nvGrpSpPr>
          <p:cNvPr id="25" name="Group 24">
            <a:extLst>
              <a:ext uri="{FF2B5EF4-FFF2-40B4-BE49-F238E27FC236}">
                <a16:creationId xmlns:a16="http://schemas.microsoft.com/office/drawing/2014/main" id="{F9CA6B88-3193-4256-8020-19A75F6C9087}"/>
              </a:ext>
            </a:extLst>
          </p:cNvPr>
          <p:cNvGrpSpPr/>
          <p:nvPr/>
        </p:nvGrpSpPr>
        <p:grpSpPr>
          <a:xfrm>
            <a:off x="558800" y="1068312"/>
            <a:ext cx="835065" cy="835065"/>
            <a:chOff x="558800" y="1068312"/>
            <a:chExt cx="835065" cy="835065"/>
          </a:xfrm>
        </p:grpSpPr>
        <p:sp>
          <p:nvSpPr>
            <p:cNvPr id="5" name="Oval 4">
              <a:extLst>
                <a:ext uri="{FF2B5EF4-FFF2-40B4-BE49-F238E27FC236}">
                  <a16:creationId xmlns:a16="http://schemas.microsoft.com/office/drawing/2014/main" id="{4E996220-7C67-4E3C-8A50-4E011A54023A}"/>
                </a:ext>
              </a:extLst>
            </p:cNvPr>
            <p:cNvSpPr/>
            <p:nvPr/>
          </p:nvSpPr>
          <p:spPr>
            <a:xfrm>
              <a:off x="558800" y="1068312"/>
              <a:ext cx="835065" cy="835065"/>
            </a:xfrm>
            <a:prstGeom prst="ellipse">
              <a:avLst/>
            </a:prstGeom>
            <a:solidFill>
              <a:schemeClr val="bg1"/>
            </a:solidFill>
            <a:ln w="38100">
              <a:solidFill>
                <a:srgbClr val="3A81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8">
              <a:extLst>
                <a:ext uri="{FF2B5EF4-FFF2-40B4-BE49-F238E27FC236}">
                  <a16:creationId xmlns:a16="http://schemas.microsoft.com/office/drawing/2014/main" id="{4086DFF1-899F-4348-88E9-A81F9EE1EB65}"/>
                </a:ext>
              </a:extLst>
            </p:cNvPr>
            <p:cNvPicPr>
              <a:picLocks noChangeAspect="1"/>
            </p:cNvPicPr>
            <p:nvPr/>
          </p:nvPicPr>
          <p:blipFill>
            <a:blip r:embed="rId3"/>
            <a:srcRect/>
            <a:stretch>
              <a:fillRect/>
            </a:stretch>
          </p:blipFill>
          <p:spPr>
            <a:xfrm>
              <a:off x="708693" y="1255010"/>
              <a:ext cx="535908" cy="422027"/>
            </a:xfrm>
            <a:prstGeom prst="rect">
              <a:avLst/>
            </a:prstGeom>
          </p:spPr>
        </p:pic>
      </p:grpSp>
      <p:pic>
        <p:nvPicPr>
          <p:cNvPr id="17" name="Picture 16" descr="Shape, arrow&#10;&#10;Description automatically generated">
            <a:extLst>
              <a:ext uri="{FF2B5EF4-FFF2-40B4-BE49-F238E27FC236}">
                <a16:creationId xmlns:a16="http://schemas.microsoft.com/office/drawing/2014/main" id="{A6C6BAA6-DD49-4A5E-A75C-A0922A5A66CF}"/>
              </a:ext>
            </a:extLst>
          </p:cNvPr>
          <p:cNvPicPr>
            <a:picLocks noChangeAspect="1"/>
          </p:cNvPicPr>
          <p:nvPr/>
        </p:nvPicPr>
        <p:blipFill>
          <a:blip r:embed="rId4">
            <a:extLst>
              <a:ext uri="{28A0092B-C50C-407E-A947-70E740481C1C}">
                <a14:useLocalDpi xmlns:a14="http://schemas.microsoft.com/office/drawing/2010/main" val="0"/>
              </a:ext>
            </a:extLst>
          </a:blip>
          <a:srcRect l="732" t="8464" r="4867" b="1855"/>
          <a:stretch>
            <a:fillRect/>
          </a:stretch>
        </p:blipFill>
        <p:spPr>
          <a:xfrm>
            <a:off x="2031463" y="3679624"/>
            <a:ext cx="3281492" cy="3117417"/>
          </a:xfrm>
          <a:custGeom>
            <a:avLst/>
            <a:gdLst>
              <a:gd name="connsiteX0" fmla="*/ 1330960 w 2946400"/>
              <a:gd name="connsiteY0" fmla="*/ 0 h 2799080"/>
              <a:gd name="connsiteX1" fmla="*/ 1625600 w 2946400"/>
              <a:gd name="connsiteY1" fmla="*/ 137160 h 2799080"/>
              <a:gd name="connsiteX2" fmla="*/ 1910080 w 2946400"/>
              <a:gd name="connsiteY2" fmla="*/ 431800 h 2799080"/>
              <a:gd name="connsiteX3" fmla="*/ 1960880 w 2946400"/>
              <a:gd name="connsiteY3" fmla="*/ 701040 h 2799080"/>
              <a:gd name="connsiteX4" fmla="*/ 1960880 w 2946400"/>
              <a:gd name="connsiteY4" fmla="*/ 777240 h 2799080"/>
              <a:gd name="connsiteX5" fmla="*/ 2108200 w 2946400"/>
              <a:gd name="connsiteY5" fmla="*/ 1026160 h 2799080"/>
              <a:gd name="connsiteX6" fmla="*/ 2534920 w 2946400"/>
              <a:gd name="connsiteY6" fmla="*/ 1066800 h 2799080"/>
              <a:gd name="connsiteX7" fmla="*/ 2717800 w 2946400"/>
              <a:gd name="connsiteY7" fmla="*/ 1275080 h 2799080"/>
              <a:gd name="connsiteX8" fmla="*/ 2905760 w 2946400"/>
              <a:gd name="connsiteY8" fmla="*/ 1432560 h 2799080"/>
              <a:gd name="connsiteX9" fmla="*/ 2946400 w 2946400"/>
              <a:gd name="connsiteY9" fmla="*/ 1920240 h 2799080"/>
              <a:gd name="connsiteX10" fmla="*/ 2910840 w 2946400"/>
              <a:gd name="connsiteY10" fmla="*/ 2402840 h 2799080"/>
              <a:gd name="connsiteX11" fmla="*/ 2743200 w 2946400"/>
              <a:gd name="connsiteY11" fmla="*/ 2738120 h 2799080"/>
              <a:gd name="connsiteX12" fmla="*/ 2189480 w 2946400"/>
              <a:gd name="connsiteY12" fmla="*/ 2799080 h 2799080"/>
              <a:gd name="connsiteX13" fmla="*/ 1346200 w 2946400"/>
              <a:gd name="connsiteY13" fmla="*/ 2661920 h 2799080"/>
              <a:gd name="connsiteX14" fmla="*/ 1310640 w 2946400"/>
              <a:gd name="connsiteY14" fmla="*/ 2631440 h 2799080"/>
              <a:gd name="connsiteX15" fmla="*/ 838200 w 2946400"/>
              <a:gd name="connsiteY15" fmla="*/ 2336800 h 2799080"/>
              <a:gd name="connsiteX16" fmla="*/ 274320 w 2946400"/>
              <a:gd name="connsiteY16" fmla="*/ 2189480 h 2799080"/>
              <a:gd name="connsiteX17" fmla="*/ 0 w 2946400"/>
              <a:gd name="connsiteY17" fmla="*/ 1300480 h 2799080"/>
              <a:gd name="connsiteX18" fmla="*/ 208280 w 2946400"/>
              <a:gd name="connsiteY18" fmla="*/ 497840 h 2799080"/>
              <a:gd name="connsiteX19" fmla="*/ 447040 w 2946400"/>
              <a:gd name="connsiteY19" fmla="*/ 182880 h 2799080"/>
              <a:gd name="connsiteX20" fmla="*/ 990600 w 2946400"/>
              <a:gd name="connsiteY20" fmla="*/ 5080 h 2799080"/>
              <a:gd name="connsiteX21" fmla="*/ 1249680 w 2946400"/>
              <a:gd name="connsiteY21" fmla="*/ 10160 h 2799080"/>
              <a:gd name="connsiteX22" fmla="*/ 1330960 w 2946400"/>
              <a:gd name="connsiteY22" fmla="*/ 0 h 279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46400" h="2799080">
                <a:moveTo>
                  <a:pt x="1330960" y="0"/>
                </a:moveTo>
                <a:lnTo>
                  <a:pt x="1625600" y="137160"/>
                </a:lnTo>
                <a:lnTo>
                  <a:pt x="1910080" y="431800"/>
                </a:lnTo>
                <a:lnTo>
                  <a:pt x="1960880" y="701040"/>
                </a:lnTo>
                <a:lnTo>
                  <a:pt x="1960880" y="777240"/>
                </a:lnTo>
                <a:lnTo>
                  <a:pt x="2108200" y="1026160"/>
                </a:lnTo>
                <a:lnTo>
                  <a:pt x="2534920" y="1066800"/>
                </a:lnTo>
                <a:lnTo>
                  <a:pt x="2717800" y="1275080"/>
                </a:lnTo>
                <a:lnTo>
                  <a:pt x="2905760" y="1432560"/>
                </a:lnTo>
                <a:lnTo>
                  <a:pt x="2946400" y="1920240"/>
                </a:lnTo>
                <a:lnTo>
                  <a:pt x="2910840" y="2402840"/>
                </a:lnTo>
                <a:lnTo>
                  <a:pt x="2743200" y="2738120"/>
                </a:lnTo>
                <a:lnTo>
                  <a:pt x="2189480" y="2799080"/>
                </a:lnTo>
                <a:lnTo>
                  <a:pt x="1346200" y="2661920"/>
                </a:lnTo>
                <a:lnTo>
                  <a:pt x="1310640" y="2631440"/>
                </a:lnTo>
                <a:lnTo>
                  <a:pt x="838200" y="2336800"/>
                </a:lnTo>
                <a:lnTo>
                  <a:pt x="274320" y="2189480"/>
                </a:lnTo>
                <a:lnTo>
                  <a:pt x="0" y="1300480"/>
                </a:lnTo>
                <a:lnTo>
                  <a:pt x="208280" y="497840"/>
                </a:lnTo>
                <a:lnTo>
                  <a:pt x="447040" y="182880"/>
                </a:lnTo>
                <a:lnTo>
                  <a:pt x="990600" y="5080"/>
                </a:lnTo>
                <a:lnTo>
                  <a:pt x="1249680" y="10160"/>
                </a:lnTo>
                <a:cubicBezTo>
                  <a:pt x="1283787" y="10160"/>
                  <a:pt x="1256487" y="10639"/>
                  <a:pt x="1330960" y="0"/>
                </a:cubicBezTo>
                <a:close/>
              </a:path>
            </a:pathLst>
          </a:custGeom>
        </p:spPr>
      </p:pic>
    </p:spTree>
    <p:extLst>
      <p:ext uri="{BB962C8B-B14F-4D97-AF65-F5344CB8AC3E}">
        <p14:creationId xmlns:p14="http://schemas.microsoft.com/office/powerpoint/2010/main" val="7056462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iterate type="wd">
                                    <p:tmPct val="10000"/>
                                  </p:iterate>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06DD50-1ED5-4217-B462-CC21FE4B3506}"/>
              </a:ext>
            </a:extLst>
          </p:cNvPr>
          <p:cNvSpPr/>
          <p:nvPr/>
        </p:nvSpPr>
        <p:spPr>
          <a:xfrm>
            <a:off x="6191250" y="0"/>
            <a:ext cx="600075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few people working in a field&#10;&#10;Description automatically generated with medium confidence">
            <a:extLst>
              <a:ext uri="{FF2B5EF4-FFF2-40B4-BE49-F238E27FC236}">
                <a16:creationId xmlns:a16="http://schemas.microsoft.com/office/drawing/2014/main" id="{FDAEF8A3-E855-48E1-B5F6-52526719727C}"/>
              </a:ext>
            </a:extLst>
          </p:cNvPr>
          <p:cNvPicPr>
            <a:picLocks noChangeAspect="1"/>
          </p:cNvPicPr>
          <p:nvPr/>
        </p:nvPicPr>
        <p:blipFill rotWithShape="1">
          <a:blip r:embed="rId2">
            <a:extLst>
              <a:ext uri="{28A0092B-C50C-407E-A947-70E740481C1C}">
                <a14:useLocalDpi xmlns:a14="http://schemas.microsoft.com/office/drawing/2010/main" val="0"/>
              </a:ext>
            </a:extLst>
          </a:blip>
          <a:srcRect l="12291" t="10005" b="5111"/>
          <a:stretch/>
        </p:blipFill>
        <p:spPr>
          <a:xfrm>
            <a:off x="3800475" y="386714"/>
            <a:ext cx="8020050" cy="6014086"/>
          </a:xfrm>
          <a:prstGeom prst="rect">
            <a:avLst/>
          </a:prstGeom>
        </p:spPr>
      </p:pic>
      <p:pic>
        <p:nvPicPr>
          <p:cNvPr id="5" name="Picture 4" descr="A picture containing text, vector graphics, toy, doll&#10;&#10;Description automatically generated">
            <a:extLst>
              <a:ext uri="{FF2B5EF4-FFF2-40B4-BE49-F238E27FC236}">
                <a16:creationId xmlns:a16="http://schemas.microsoft.com/office/drawing/2014/main" id="{6AFEDB42-1C37-4F0E-8051-71C9B93EC3C0}"/>
              </a:ext>
            </a:extLst>
          </p:cNvPr>
          <p:cNvPicPr>
            <a:picLocks noChangeAspect="1"/>
          </p:cNvPicPr>
          <p:nvPr/>
        </p:nvPicPr>
        <p:blipFill rotWithShape="1">
          <a:blip r:embed="rId3">
            <a:extLst>
              <a:ext uri="{28A0092B-C50C-407E-A947-70E740481C1C}">
                <a14:useLocalDpi xmlns:a14="http://schemas.microsoft.com/office/drawing/2010/main" val="0"/>
              </a:ext>
            </a:extLst>
          </a:blip>
          <a:srcRect l="25833" t="8084" r="10000" b="12083"/>
          <a:stretch/>
        </p:blipFill>
        <p:spPr>
          <a:xfrm>
            <a:off x="1158309" y="2756412"/>
            <a:ext cx="1855333" cy="2308323"/>
          </a:xfrm>
          <a:prstGeom prst="rect">
            <a:avLst/>
          </a:prstGeom>
        </p:spPr>
      </p:pic>
      <p:sp>
        <p:nvSpPr>
          <p:cNvPr id="8" name="Rectangle 7">
            <a:extLst>
              <a:ext uri="{FF2B5EF4-FFF2-40B4-BE49-F238E27FC236}">
                <a16:creationId xmlns:a16="http://schemas.microsoft.com/office/drawing/2014/main" id="{4DB18D70-3A3E-9A45-5BDE-93D144ADB09F}"/>
              </a:ext>
            </a:extLst>
          </p:cNvPr>
          <p:cNvSpPr/>
          <p:nvPr/>
        </p:nvSpPr>
        <p:spPr>
          <a:xfrm>
            <a:off x="0" y="5199496"/>
            <a:ext cx="12188952" cy="1845559"/>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434F666-0564-BB01-2229-0729C16C1C2E}"/>
              </a:ext>
            </a:extLst>
          </p:cNvPr>
          <p:cNvSpPr txBox="1"/>
          <p:nvPr/>
        </p:nvSpPr>
        <p:spPr>
          <a:xfrm>
            <a:off x="371475" y="5469018"/>
            <a:ext cx="11449050" cy="1160382"/>
          </a:xfrm>
          <a:prstGeom prst="rect">
            <a:avLst/>
          </a:prstGeom>
          <a:noFill/>
        </p:spPr>
        <p:txBody>
          <a:bodyPr wrap="square" rtlCol="0">
            <a:spAutoFit/>
          </a:bodyPr>
          <a:lstStyle/>
          <a:p>
            <a:pPr>
              <a:lnSpc>
                <a:spcPct val="120000"/>
              </a:lnSpc>
            </a:pPr>
            <a:r>
              <a:rPr lang="vi-VN" sz="3000" b="1" dirty="0">
                <a:solidFill>
                  <a:schemeClr val="bg1"/>
                </a:solidFill>
              </a:rPr>
              <a:t>Tại sao trong trồng trọt, người ta thường cày bừa đất trước khi gieo trồng và tháo nước khi cây bị ngập úng?</a:t>
            </a:r>
            <a:endParaRPr lang="en-US" sz="3000" b="1" dirty="0">
              <a:solidFill>
                <a:schemeClr val="bg1"/>
              </a:solidFill>
            </a:endParaRPr>
          </a:p>
        </p:txBody>
      </p:sp>
    </p:spTree>
    <p:extLst>
      <p:ext uri="{BB962C8B-B14F-4D97-AF65-F5344CB8AC3E}">
        <p14:creationId xmlns:p14="http://schemas.microsoft.com/office/powerpoint/2010/main" val="326741945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9" name="Rectangle 2058">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Máy xới đất là gì và những công dụng của máy xới đất - 0966 365 988">
            <a:extLst>
              <a:ext uri="{FF2B5EF4-FFF2-40B4-BE49-F238E27FC236}">
                <a16:creationId xmlns:a16="http://schemas.microsoft.com/office/drawing/2014/main" id="{459FFAA9-BDE0-FA6C-C78B-E733D194DB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248" b="24410"/>
          <a:stretch/>
        </p:blipFill>
        <p:spPr bwMode="auto">
          <a:xfrm>
            <a:off x="838200" y="754148"/>
            <a:ext cx="10515600" cy="4995575"/>
          </a:xfrm>
          <a:prstGeom prst="rect">
            <a:avLst/>
          </a:prstGeom>
          <a:noFill/>
          <a:extLst>
            <a:ext uri="{909E8E84-426E-40DD-AFC4-6F175D3DCCD1}">
              <a14:hiddenFill xmlns:a14="http://schemas.microsoft.com/office/drawing/2010/main">
                <a:solidFill>
                  <a:srgbClr val="FFFFFF"/>
                </a:solidFill>
              </a14:hiddenFill>
            </a:ext>
          </a:extLst>
        </p:spPr>
      </p:pic>
      <p:cxnSp>
        <p:nvCxnSpPr>
          <p:cNvPr id="2063" name="Straight Connector 2060">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8AB3C2CB-6507-76FA-75CF-69AB593F5EBF}"/>
              </a:ext>
            </a:extLst>
          </p:cNvPr>
          <p:cNvSpPr/>
          <p:nvPr/>
        </p:nvSpPr>
        <p:spPr>
          <a:xfrm>
            <a:off x="0" y="5199496"/>
            <a:ext cx="12188952" cy="1845559"/>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F81404D-E74A-4585-A8CB-772A69F2228E}"/>
              </a:ext>
            </a:extLst>
          </p:cNvPr>
          <p:cNvSpPr txBox="1"/>
          <p:nvPr/>
        </p:nvSpPr>
        <p:spPr>
          <a:xfrm>
            <a:off x="595304" y="5236830"/>
            <a:ext cx="11444095" cy="1606274"/>
          </a:xfrm>
          <a:prstGeom prst="rect">
            <a:avLst/>
          </a:prstGeom>
          <a:noFill/>
        </p:spPr>
        <p:txBody>
          <a:bodyPr wrap="square" rtlCol="0">
            <a:spAutoFit/>
          </a:bodyPr>
          <a:lstStyle>
            <a:defPPr>
              <a:defRPr lang="en-US"/>
            </a:defPPr>
            <a:lvl1pPr>
              <a:lnSpc>
                <a:spcPct val="120000"/>
              </a:lnSpc>
              <a:defRPr sz="3000" b="1">
                <a:solidFill>
                  <a:schemeClr val="bg1"/>
                </a:solidFill>
              </a:defRPr>
            </a:lvl1pPr>
          </a:lstStyle>
          <a:p>
            <a:r>
              <a:rPr lang="vi-VN" sz="2800" dirty="0"/>
              <a:t>Trong trồng trọt, người ta thường làm đất tơi xốp trước khi gieo trồng và tháo nước khi cây bị ngập úng là </a:t>
            </a:r>
            <a:r>
              <a:rPr lang="vi-VN" sz="2800" dirty="0">
                <a:solidFill>
                  <a:srgbClr val="FFFF00"/>
                </a:solidFill>
              </a:rPr>
              <a:t>vì để cây có đủ khí oxygen cho cây hô hấp</a:t>
            </a:r>
            <a:r>
              <a:rPr lang="en-US" sz="2800" dirty="0">
                <a:solidFill>
                  <a:srgbClr val="FFFF00"/>
                </a:solidFill>
              </a:rPr>
              <a:t>.</a:t>
            </a:r>
          </a:p>
        </p:txBody>
      </p:sp>
    </p:spTree>
    <p:extLst>
      <p:ext uri="{BB962C8B-B14F-4D97-AF65-F5344CB8AC3E}">
        <p14:creationId xmlns:p14="http://schemas.microsoft.com/office/powerpoint/2010/main" val="28530267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Icon&#10;&#10;Description automatically generated with low confidence">
            <a:extLst>
              <a:ext uri="{FF2B5EF4-FFF2-40B4-BE49-F238E27FC236}">
                <a16:creationId xmlns:a16="http://schemas.microsoft.com/office/drawing/2014/main" id="{DBE3D382-8BD1-4827-A3B0-A40D77B397F9}"/>
              </a:ext>
            </a:extLst>
          </p:cNvPr>
          <p:cNvPicPr>
            <a:picLocks noChangeAspect="1"/>
          </p:cNvPicPr>
          <p:nvPr/>
        </p:nvPicPr>
        <p:blipFill rotWithShape="1">
          <a:blip r:embed="rId2">
            <a:extLst>
              <a:ext uri="{28A0092B-C50C-407E-A947-70E740481C1C}">
                <a14:useLocalDpi xmlns:a14="http://schemas.microsoft.com/office/drawing/2010/main" val="0"/>
              </a:ext>
            </a:extLst>
          </a:blip>
          <a:srcRect t="11264"/>
          <a:stretch/>
        </p:blipFill>
        <p:spPr>
          <a:xfrm>
            <a:off x="1424219" y="3532339"/>
            <a:ext cx="3429000" cy="3042769"/>
          </a:xfrm>
          <a:prstGeom prst="rect">
            <a:avLst/>
          </a:prstGeom>
        </p:spPr>
      </p:pic>
      <p:pic>
        <p:nvPicPr>
          <p:cNvPr id="12" name="Picture 11">
            <a:extLst>
              <a:ext uri="{FF2B5EF4-FFF2-40B4-BE49-F238E27FC236}">
                <a16:creationId xmlns:a16="http://schemas.microsoft.com/office/drawing/2014/main" id="{442089BA-CB13-4080-904C-50ADA422A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0593" y="3147873"/>
            <a:ext cx="5017188" cy="3344792"/>
          </a:xfrm>
          <a:prstGeom prst="rect">
            <a:avLst/>
          </a:prstGeom>
        </p:spPr>
      </p:pic>
      <p:grpSp>
        <p:nvGrpSpPr>
          <p:cNvPr id="8" name="Group 7">
            <a:extLst>
              <a:ext uri="{FF2B5EF4-FFF2-40B4-BE49-F238E27FC236}">
                <a16:creationId xmlns:a16="http://schemas.microsoft.com/office/drawing/2014/main" id="{770DF765-FD01-4DA7-841D-767763A23AC4}"/>
              </a:ext>
            </a:extLst>
          </p:cNvPr>
          <p:cNvGrpSpPr/>
          <p:nvPr/>
        </p:nvGrpSpPr>
        <p:grpSpPr>
          <a:xfrm>
            <a:off x="578316" y="1068312"/>
            <a:ext cx="6121940" cy="835065"/>
            <a:chOff x="2320063" y="1603060"/>
            <a:chExt cx="4948331" cy="835065"/>
          </a:xfrm>
        </p:grpSpPr>
        <p:sp>
          <p:nvSpPr>
            <p:cNvPr id="7" name="Rectangle: Rounded Corners 6">
              <a:extLst>
                <a:ext uri="{FF2B5EF4-FFF2-40B4-BE49-F238E27FC236}">
                  <a16:creationId xmlns:a16="http://schemas.microsoft.com/office/drawing/2014/main" id="{19BBB860-4835-44F6-9FBC-FACBDAA82D22}"/>
                </a:ext>
              </a:extLst>
            </p:cNvPr>
            <p:cNvSpPr/>
            <p:nvPr/>
          </p:nvSpPr>
          <p:spPr>
            <a:xfrm>
              <a:off x="2320063" y="1603060"/>
              <a:ext cx="4948331" cy="835065"/>
            </a:xfrm>
            <a:prstGeom prst="roundRect">
              <a:avLst>
                <a:gd name="adj" fmla="val 50000"/>
              </a:avLst>
            </a:prstGeom>
            <a:solidFill>
              <a:srgbClr val="838383"/>
            </a:solidFill>
            <a:ln w="38100">
              <a:solidFill>
                <a:srgbClr val="8383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514E927-AFC5-4D92-81F0-48110558AF73}"/>
                </a:ext>
              </a:extLst>
            </p:cNvPr>
            <p:cNvSpPr txBox="1"/>
            <p:nvPr/>
          </p:nvSpPr>
          <p:spPr>
            <a:xfrm>
              <a:off x="3041100" y="1789758"/>
              <a:ext cx="4196499" cy="461665"/>
            </a:xfrm>
            <a:prstGeom prst="rect">
              <a:avLst/>
            </a:prstGeom>
            <a:noFill/>
          </p:spPr>
          <p:txBody>
            <a:bodyPr wrap="square" rtlCol="0">
              <a:spAutoFit/>
            </a:bodyPr>
            <a:lstStyle/>
            <a:p>
              <a:r>
                <a:rPr lang="vi-VN" sz="2400" b="1">
                  <a:solidFill>
                    <a:schemeClr val="bg1"/>
                  </a:solidFill>
                </a:rPr>
                <a:t>NỒNG ĐỘ KHÍ CARBON DIOXIDE </a:t>
              </a:r>
              <a:endParaRPr lang="en-US" sz="2400" b="1">
                <a:solidFill>
                  <a:schemeClr val="bg1"/>
                </a:solidFill>
              </a:endParaRPr>
            </a:p>
          </p:txBody>
        </p:sp>
      </p:grpSp>
      <p:sp>
        <p:nvSpPr>
          <p:cNvPr id="2" name="Isosceles Triangle 1">
            <a:extLst>
              <a:ext uri="{FF2B5EF4-FFF2-40B4-BE49-F238E27FC236}">
                <a16:creationId xmlns:a16="http://schemas.microsoft.com/office/drawing/2014/main" id="{F8D82820-B3CE-4856-B4BB-1FAC2A90B01D}"/>
              </a:ext>
            </a:extLst>
          </p:cNvPr>
          <p:cNvSpPr/>
          <p:nvPr/>
        </p:nvSpPr>
        <p:spPr>
          <a:xfrm rot="5400000">
            <a:off x="-122555" y="305425"/>
            <a:ext cx="589280" cy="344170"/>
          </a:xfrm>
          <a:prstGeom prst="triangle">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6B0B840-8CEA-4A20-89CE-AEAB6D70F696}"/>
              </a:ext>
            </a:extLst>
          </p:cNvPr>
          <p:cNvSpPr txBox="1"/>
          <p:nvPr/>
        </p:nvSpPr>
        <p:spPr>
          <a:xfrm>
            <a:off x="447040" y="215900"/>
            <a:ext cx="10850880" cy="523220"/>
          </a:xfrm>
          <a:prstGeom prst="rect">
            <a:avLst/>
          </a:prstGeom>
          <a:noFill/>
        </p:spPr>
        <p:txBody>
          <a:bodyPr wrap="square" rtlCol="0">
            <a:spAutoFit/>
          </a:bodyPr>
          <a:lstStyle/>
          <a:p>
            <a:r>
              <a:rPr lang="vi-VN" sz="2800" b="1">
                <a:solidFill>
                  <a:srgbClr val="660033"/>
                </a:solidFill>
              </a:rPr>
              <a:t>MỘT SỐ YẾU TỐ CHỦ YẾU ẢNH HƯỞNG ĐẾN HÔ HẤP TẾ BÀO</a:t>
            </a:r>
            <a:endParaRPr lang="en-US" sz="2800" b="1">
              <a:solidFill>
                <a:srgbClr val="660033"/>
              </a:solidFill>
            </a:endParaRPr>
          </a:p>
        </p:txBody>
      </p:sp>
      <p:sp>
        <p:nvSpPr>
          <p:cNvPr id="10" name="TextBox 9">
            <a:extLst>
              <a:ext uri="{FF2B5EF4-FFF2-40B4-BE49-F238E27FC236}">
                <a16:creationId xmlns:a16="http://schemas.microsoft.com/office/drawing/2014/main" id="{20C66059-9658-4BA9-98AA-D85379A0FF1F}"/>
              </a:ext>
            </a:extLst>
          </p:cNvPr>
          <p:cNvSpPr txBox="1"/>
          <p:nvPr/>
        </p:nvSpPr>
        <p:spPr>
          <a:xfrm>
            <a:off x="922397" y="2096503"/>
            <a:ext cx="11297920" cy="461665"/>
          </a:xfrm>
          <a:prstGeom prst="rect">
            <a:avLst/>
          </a:prstGeom>
          <a:noFill/>
        </p:spPr>
        <p:txBody>
          <a:bodyPr wrap="square" rtlCol="0">
            <a:spAutoFit/>
          </a:bodyPr>
          <a:lstStyle/>
          <a:p>
            <a:pPr algn="just"/>
            <a:r>
              <a:rPr lang="vi-VN" sz="2400" b="1" dirty="0"/>
              <a:t>Nồng độ khí CO</a:t>
            </a:r>
            <a:r>
              <a:rPr lang="vi-VN" sz="2400" b="1" baseline="-25000" dirty="0"/>
              <a:t>2</a:t>
            </a:r>
            <a:r>
              <a:rPr lang="vi-VN" sz="2400" b="1" dirty="0"/>
              <a:t> </a:t>
            </a:r>
            <a:r>
              <a:rPr lang="vi-VN" sz="2400" dirty="0"/>
              <a:t>ngoài môi trường từ </a:t>
            </a:r>
            <a:r>
              <a:rPr lang="vi-VN" sz="2400" b="1" dirty="0">
                <a:solidFill>
                  <a:srgbClr val="FF0000"/>
                </a:solidFill>
              </a:rPr>
              <a:t>3% đến 5% </a:t>
            </a:r>
            <a:r>
              <a:rPr lang="vi-VN" sz="2400" dirty="0">
                <a:solidFill>
                  <a:schemeClr val="bg2">
                    <a:lumMod val="25000"/>
                  </a:schemeClr>
                </a:solidFill>
              </a:rPr>
              <a:t>đã </a:t>
            </a:r>
            <a:r>
              <a:rPr lang="vi-VN" sz="2400" b="1" dirty="0">
                <a:solidFill>
                  <a:srgbClr val="FF0000"/>
                </a:solidFill>
              </a:rPr>
              <a:t>gây ra ức chế hô hấp</a:t>
            </a:r>
            <a:endParaRPr lang="en-US" sz="2400" b="1" dirty="0">
              <a:solidFill>
                <a:srgbClr val="FF0000"/>
              </a:solidFill>
            </a:endParaRPr>
          </a:p>
        </p:txBody>
      </p:sp>
      <p:grpSp>
        <p:nvGrpSpPr>
          <p:cNvPr id="4" name="Group 3">
            <a:extLst>
              <a:ext uri="{FF2B5EF4-FFF2-40B4-BE49-F238E27FC236}">
                <a16:creationId xmlns:a16="http://schemas.microsoft.com/office/drawing/2014/main" id="{938F9473-008E-4FC4-8B4D-06B67167EF97}"/>
              </a:ext>
            </a:extLst>
          </p:cNvPr>
          <p:cNvGrpSpPr/>
          <p:nvPr/>
        </p:nvGrpSpPr>
        <p:grpSpPr>
          <a:xfrm>
            <a:off x="558800" y="1068312"/>
            <a:ext cx="835065" cy="835065"/>
            <a:chOff x="558800" y="1068312"/>
            <a:chExt cx="835065" cy="835065"/>
          </a:xfrm>
        </p:grpSpPr>
        <p:sp>
          <p:nvSpPr>
            <p:cNvPr id="5" name="Oval 4">
              <a:extLst>
                <a:ext uri="{FF2B5EF4-FFF2-40B4-BE49-F238E27FC236}">
                  <a16:creationId xmlns:a16="http://schemas.microsoft.com/office/drawing/2014/main" id="{4E996220-7C67-4E3C-8A50-4E011A54023A}"/>
                </a:ext>
              </a:extLst>
            </p:cNvPr>
            <p:cNvSpPr/>
            <p:nvPr/>
          </p:nvSpPr>
          <p:spPr>
            <a:xfrm>
              <a:off x="558800" y="1068312"/>
              <a:ext cx="835065" cy="835065"/>
            </a:xfrm>
            <a:prstGeom prst="ellipse">
              <a:avLst/>
            </a:prstGeom>
            <a:solidFill>
              <a:schemeClr val="bg1"/>
            </a:solidFill>
            <a:ln w="38100">
              <a:solidFill>
                <a:srgbClr val="8383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Chart, bubble chart&#10;&#10;Description automatically generated">
              <a:extLst>
                <a:ext uri="{FF2B5EF4-FFF2-40B4-BE49-F238E27FC236}">
                  <a16:creationId xmlns:a16="http://schemas.microsoft.com/office/drawing/2014/main" id="{1574BCE3-078F-4F23-A7AB-ADE80F5FCFE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28111" y1="22000" x2="28111" y2="22000"/>
                          <a14:foregroundMark x1="53111" y1="43111" x2="53111" y2="43111"/>
                          <a14:foregroundMark x1="75222" y1="66333" x2="75222" y2="66333"/>
                          <a14:foregroundMark x1="62556" y1="78222" x2="62556" y2="78222"/>
                        </a14:backgroundRemoval>
                      </a14:imgEffect>
                    </a14:imgLayer>
                  </a14:imgProps>
                </a:ext>
                <a:ext uri="{28A0092B-C50C-407E-A947-70E740481C1C}">
                  <a14:useLocalDpi xmlns:a14="http://schemas.microsoft.com/office/drawing/2010/main" val="0"/>
                </a:ext>
              </a:extLst>
            </a:blip>
            <a:srcRect l="12639" t="14028" r="12222" b="14028"/>
            <a:stretch/>
          </p:blipFill>
          <p:spPr>
            <a:xfrm>
              <a:off x="673398" y="1255010"/>
              <a:ext cx="559257" cy="535480"/>
            </a:xfrm>
            <a:prstGeom prst="rect">
              <a:avLst/>
            </a:prstGeom>
          </p:spPr>
        </p:pic>
      </p:grpSp>
      <p:sp>
        <p:nvSpPr>
          <p:cNvPr id="11" name="TextBox 10">
            <a:extLst>
              <a:ext uri="{FF2B5EF4-FFF2-40B4-BE49-F238E27FC236}">
                <a16:creationId xmlns:a16="http://schemas.microsoft.com/office/drawing/2014/main" id="{CF8CE396-7129-4774-AA63-FA5C081AE207}"/>
              </a:ext>
            </a:extLst>
          </p:cNvPr>
          <p:cNvSpPr txBox="1"/>
          <p:nvPr/>
        </p:nvSpPr>
        <p:spPr>
          <a:xfrm>
            <a:off x="922397" y="2751294"/>
            <a:ext cx="11297920" cy="461665"/>
          </a:xfrm>
          <a:prstGeom prst="rect">
            <a:avLst/>
          </a:prstGeom>
          <a:noFill/>
        </p:spPr>
        <p:txBody>
          <a:bodyPr wrap="square" rtlCol="0">
            <a:spAutoFit/>
          </a:bodyPr>
          <a:lstStyle/>
          <a:p>
            <a:pPr algn="just"/>
            <a:r>
              <a:rPr lang="vi-VN" sz="2400" b="1" dirty="0"/>
              <a:t>Nồng độ carbon dioxide </a:t>
            </a:r>
            <a:r>
              <a:rPr lang="vi-VN" sz="2400" dirty="0"/>
              <a:t>trong không khí </a:t>
            </a:r>
            <a:r>
              <a:rPr lang="vi-VN" sz="2400" b="1" dirty="0">
                <a:solidFill>
                  <a:srgbClr val="3A8107"/>
                </a:solidFill>
              </a:rPr>
              <a:t>thuận lợi cho hô hấp tế bào là 0.03%</a:t>
            </a:r>
          </a:p>
        </p:txBody>
      </p:sp>
      <p:grpSp>
        <p:nvGrpSpPr>
          <p:cNvPr id="17" name="Group 16">
            <a:extLst>
              <a:ext uri="{FF2B5EF4-FFF2-40B4-BE49-F238E27FC236}">
                <a16:creationId xmlns:a16="http://schemas.microsoft.com/office/drawing/2014/main" id="{236C9B9C-C621-4C9C-9C1E-631B46D7D103}"/>
              </a:ext>
            </a:extLst>
          </p:cNvPr>
          <p:cNvGrpSpPr/>
          <p:nvPr/>
        </p:nvGrpSpPr>
        <p:grpSpPr>
          <a:xfrm>
            <a:off x="447040" y="2157378"/>
            <a:ext cx="329588" cy="329588"/>
            <a:chOff x="447040" y="2157378"/>
            <a:chExt cx="329588" cy="329588"/>
          </a:xfrm>
        </p:grpSpPr>
        <p:sp>
          <p:nvSpPr>
            <p:cNvPr id="15" name="Oval 14">
              <a:extLst>
                <a:ext uri="{FF2B5EF4-FFF2-40B4-BE49-F238E27FC236}">
                  <a16:creationId xmlns:a16="http://schemas.microsoft.com/office/drawing/2014/main" id="{447A9592-28B4-43B7-A326-B5E981B491C3}"/>
                </a:ext>
              </a:extLst>
            </p:cNvPr>
            <p:cNvSpPr/>
            <p:nvPr/>
          </p:nvSpPr>
          <p:spPr>
            <a:xfrm>
              <a:off x="447040" y="2157378"/>
              <a:ext cx="329588" cy="329588"/>
            </a:xfrm>
            <a:prstGeom prst="ellipse">
              <a:avLst/>
            </a:prstGeom>
            <a:noFill/>
            <a:ln w="19050">
              <a:solidFill>
                <a:srgbClr val="8383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16D3C22-14D5-4D81-972A-3BCCA26BF68E}"/>
                </a:ext>
              </a:extLst>
            </p:cNvPr>
            <p:cNvSpPr/>
            <p:nvPr/>
          </p:nvSpPr>
          <p:spPr>
            <a:xfrm>
              <a:off x="526125" y="2236463"/>
              <a:ext cx="171419" cy="171419"/>
            </a:xfrm>
            <a:prstGeom prst="ellipse">
              <a:avLst/>
            </a:prstGeom>
            <a:solidFill>
              <a:srgbClr val="838383"/>
            </a:solidFill>
            <a:ln w="19050">
              <a:solidFill>
                <a:srgbClr val="8383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E180EB13-1379-4876-AD34-61A41443099D}"/>
              </a:ext>
            </a:extLst>
          </p:cNvPr>
          <p:cNvGrpSpPr/>
          <p:nvPr/>
        </p:nvGrpSpPr>
        <p:grpSpPr>
          <a:xfrm>
            <a:off x="447040" y="2816521"/>
            <a:ext cx="329588" cy="329588"/>
            <a:chOff x="447040" y="2157378"/>
            <a:chExt cx="329588" cy="329588"/>
          </a:xfrm>
        </p:grpSpPr>
        <p:sp>
          <p:nvSpPr>
            <p:cNvPr id="19" name="Oval 18">
              <a:extLst>
                <a:ext uri="{FF2B5EF4-FFF2-40B4-BE49-F238E27FC236}">
                  <a16:creationId xmlns:a16="http://schemas.microsoft.com/office/drawing/2014/main" id="{10C30F9B-7759-4978-AD75-E002D2C7F65F}"/>
                </a:ext>
              </a:extLst>
            </p:cNvPr>
            <p:cNvSpPr/>
            <p:nvPr/>
          </p:nvSpPr>
          <p:spPr>
            <a:xfrm>
              <a:off x="447040" y="2157378"/>
              <a:ext cx="329588" cy="329588"/>
            </a:xfrm>
            <a:prstGeom prst="ellipse">
              <a:avLst/>
            </a:prstGeom>
            <a:noFill/>
            <a:ln w="19050">
              <a:solidFill>
                <a:srgbClr val="8383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6B1E173-8791-49DC-8F87-5742F5BB3D0A}"/>
                </a:ext>
              </a:extLst>
            </p:cNvPr>
            <p:cNvSpPr/>
            <p:nvPr/>
          </p:nvSpPr>
          <p:spPr>
            <a:xfrm>
              <a:off x="526125" y="2236463"/>
              <a:ext cx="171419" cy="171419"/>
            </a:xfrm>
            <a:prstGeom prst="ellipse">
              <a:avLst/>
            </a:prstGeom>
            <a:solidFill>
              <a:srgbClr val="838383"/>
            </a:solidFill>
            <a:ln w="19050">
              <a:solidFill>
                <a:srgbClr val="8383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660107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32"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strVal val="4*#ppt_w"/>
                                          </p:val>
                                        </p:tav>
                                        <p:tav tm="100000">
                                          <p:val>
                                            <p:strVal val="#ppt_w"/>
                                          </p:val>
                                        </p:tav>
                                      </p:tavLst>
                                    </p:anim>
                                    <p:anim calcmode="lin" valueType="num">
                                      <p:cBhvr>
                                        <p:cTn id="20" dur="500" fill="hold"/>
                                        <p:tgtEl>
                                          <p:spTgt spid="17"/>
                                        </p:tgtEl>
                                        <p:attrNameLst>
                                          <p:attrName>ppt_h</p:attrName>
                                        </p:attrNameLst>
                                      </p:cBhvr>
                                      <p:tavLst>
                                        <p:tav tm="0">
                                          <p:val>
                                            <p:strVal val="4*#ppt_h"/>
                                          </p:val>
                                        </p:tav>
                                        <p:tav tm="100000">
                                          <p:val>
                                            <p:strVal val="#ppt_h"/>
                                          </p:val>
                                        </p:tav>
                                      </p:tavLst>
                                    </p:anim>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32"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strVal val="4*#ppt_w"/>
                                          </p:val>
                                        </p:tav>
                                        <p:tav tm="100000">
                                          <p:val>
                                            <p:strVal val="#ppt_w"/>
                                          </p:val>
                                        </p:tav>
                                      </p:tavLst>
                                    </p:anim>
                                    <p:anim calcmode="lin" valueType="num">
                                      <p:cBhvr>
                                        <p:cTn id="30" dur="500" fill="hold"/>
                                        <p:tgtEl>
                                          <p:spTgt spid="18"/>
                                        </p:tgtEl>
                                        <p:attrNameLst>
                                          <p:attrName>ppt_h</p:attrName>
                                        </p:attrNameLst>
                                      </p:cBhvr>
                                      <p:tavLst>
                                        <p:tav tm="0">
                                          <p:val>
                                            <p:strVal val="4*#ppt_h"/>
                                          </p:val>
                                        </p:tav>
                                        <p:tav tm="100000">
                                          <p:val>
                                            <p:strVal val="#ppt_h"/>
                                          </p:val>
                                        </p:tav>
                                      </p:tavLst>
                                    </p:anim>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 up of a jellyfish&#10;&#10;Description automatically generated with low confidence">
            <a:extLst>
              <a:ext uri="{FF2B5EF4-FFF2-40B4-BE49-F238E27FC236}">
                <a16:creationId xmlns:a16="http://schemas.microsoft.com/office/drawing/2014/main" id="{29E875CE-FB3E-45BA-9F29-77D6EAC4B289}"/>
              </a:ext>
            </a:extLst>
          </p:cNvPr>
          <p:cNvPicPr>
            <a:picLocks noChangeAspect="1"/>
          </p:cNvPicPr>
          <p:nvPr/>
        </p:nvPicPr>
        <p:blipFill rotWithShape="1">
          <a:blip r:embed="rId2">
            <a:extLst>
              <a:ext uri="{28A0092B-C50C-407E-A947-70E740481C1C}">
                <a14:useLocalDpi xmlns:a14="http://schemas.microsoft.com/office/drawing/2010/main" val="0"/>
              </a:ext>
            </a:extLst>
          </a:blip>
          <a:srcRect t="13959" b="11055"/>
          <a:stretch/>
        </p:blipFill>
        <p:spPr>
          <a:xfrm>
            <a:off x="20" y="1282"/>
            <a:ext cx="12191980" cy="6856718"/>
          </a:xfrm>
          <a:prstGeom prst="rect">
            <a:avLst/>
          </a:prstGeom>
        </p:spPr>
      </p:pic>
      <p:grpSp>
        <p:nvGrpSpPr>
          <p:cNvPr id="7" name="Group 6">
            <a:extLst>
              <a:ext uri="{FF2B5EF4-FFF2-40B4-BE49-F238E27FC236}">
                <a16:creationId xmlns:a16="http://schemas.microsoft.com/office/drawing/2014/main" id="{B38E85EB-AB4D-4B9E-B287-D731E55DCB83}"/>
              </a:ext>
            </a:extLst>
          </p:cNvPr>
          <p:cNvGrpSpPr/>
          <p:nvPr/>
        </p:nvGrpSpPr>
        <p:grpSpPr>
          <a:xfrm>
            <a:off x="812800" y="1188720"/>
            <a:ext cx="5600526" cy="4022107"/>
            <a:chOff x="812800" y="1188720"/>
            <a:chExt cx="4897120" cy="4856480"/>
          </a:xfrm>
        </p:grpSpPr>
        <p:sp>
          <p:nvSpPr>
            <p:cNvPr id="4" name="Rectangle 3">
              <a:extLst>
                <a:ext uri="{FF2B5EF4-FFF2-40B4-BE49-F238E27FC236}">
                  <a16:creationId xmlns:a16="http://schemas.microsoft.com/office/drawing/2014/main" id="{92D6A4B6-F3FC-41ED-910C-8745B918A138}"/>
                </a:ext>
              </a:extLst>
            </p:cNvPr>
            <p:cNvSpPr/>
            <p:nvPr/>
          </p:nvSpPr>
          <p:spPr>
            <a:xfrm>
              <a:off x="812800" y="1188720"/>
              <a:ext cx="4897120" cy="485648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17B79E2-9DF8-492F-8574-A8EC88CABD1F}"/>
                </a:ext>
              </a:extLst>
            </p:cNvPr>
            <p:cNvSpPr txBox="1"/>
            <p:nvPr/>
          </p:nvSpPr>
          <p:spPr>
            <a:xfrm>
              <a:off x="1215025" y="1829839"/>
              <a:ext cx="4121063" cy="3818899"/>
            </a:xfrm>
            <a:prstGeom prst="rect">
              <a:avLst/>
            </a:prstGeom>
            <a:noFill/>
          </p:spPr>
          <p:txBody>
            <a:bodyPr wrap="square" rtlCol="0">
              <a:spAutoFit/>
            </a:bodyPr>
            <a:lstStyle/>
            <a:p>
              <a:pPr algn="just">
                <a:lnSpc>
                  <a:spcPct val="120000"/>
                </a:lnSpc>
              </a:pPr>
              <a:r>
                <a:rPr lang="vi-VN" sz="2400" b="1" i="1" dirty="0">
                  <a:solidFill>
                    <a:schemeClr val="bg1"/>
                  </a:solidFill>
                </a:rPr>
                <a:t>Ở người và động vật, khi nồng độ khí CO</a:t>
              </a:r>
              <a:r>
                <a:rPr lang="vi-VN" sz="2400" b="1" i="1" baseline="-25000" dirty="0">
                  <a:solidFill>
                    <a:schemeClr val="bg1"/>
                  </a:solidFill>
                </a:rPr>
                <a:t>2</a:t>
              </a:r>
              <a:r>
                <a:rPr lang="vi-VN" sz="2400" b="1" i="1" dirty="0">
                  <a:solidFill>
                    <a:schemeClr val="bg1"/>
                  </a:solidFill>
                </a:rPr>
                <a:t> cao sẽ dẫn tới tình trạng </a:t>
              </a:r>
              <a:r>
                <a:rPr lang="vi-VN" sz="2400" b="1" i="1" dirty="0">
                  <a:solidFill>
                    <a:srgbClr val="FFC000"/>
                  </a:solidFill>
                </a:rPr>
                <a:t>CO</a:t>
              </a:r>
              <a:r>
                <a:rPr lang="vi-VN" sz="2400" b="1" i="1" baseline="-25000" dirty="0">
                  <a:solidFill>
                    <a:srgbClr val="FFC000"/>
                  </a:solidFill>
                </a:rPr>
                <a:t>2</a:t>
              </a:r>
              <a:r>
                <a:rPr lang="vi-VN" sz="2400" b="1" i="1" dirty="0">
                  <a:solidFill>
                    <a:srgbClr val="FFC000"/>
                  </a:solidFill>
                </a:rPr>
                <a:t> cạnh tranh với O</a:t>
              </a:r>
              <a:r>
                <a:rPr lang="vi-VN" sz="2400" b="1" i="1" baseline="-25000" dirty="0">
                  <a:solidFill>
                    <a:srgbClr val="FFC000"/>
                  </a:solidFill>
                </a:rPr>
                <a:t>2</a:t>
              </a:r>
              <a:r>
                <a:rPr lang="vi-VN" sz="2400" b="1" i="1" dirty="0">
                  <a:solidFill>
                    <a:srgbClr val="FFC000"/>
                  </a:solidFill>
                </a:rPr>
                <a:t> </a:t>
              </a:r>
              <a:r>
                <a:rPr lang="vi-VN" sz="2400" b="1" i="1" dirty="0">
                  <a:solidFill>
                    <a:schemeClr val="bg1"/>
                  </a:solidFill>
                </a:rPr>
                <a:t>để liên kết với các tế bào hồng cầu, cơ thể bị thiếu khí O</a:t>
              </a:r>
              <a:r>
                <a:rPr lang="vi-VN" sz="2400" b="1" i="1" baseline="-25000" dirty="0">
                  <a:solidFill>
                    <a:schemeClr val="bg1"/>
                  </a:solidFill>
                </a:rPr>
                <a:t>2</a:t>
              </a:r>
              <a:r>
                <a:rPr lang="vi-VN" sz="2400" b="1" i="1" dirty="0">
                  <a:solidFill>
                    <a:schemeClr val="bg1"/>
                  </a:solidFill>
                </a:rPr>
                <a:t> ảnh hưởng đến quá trình hô hấp, gây nguy hiểm đến tính mạng</a:t>
              </a:r>
              <a:endParaRPr lang="en-US" sz="2400" b="1" i="1" dirty="0">
                <a:solidFill>
                  <a:schemeClr val="bg1"/>
                </a:solidFill>
              </a:endParaRPr>
            </a:p>
          </p:txBody>
        </p:sp>
        <p:sp>
          <p:nvSpPr>
            <p:cNvPr id="6" name="Freeform: Shape 5">
              <a:extLst>
                <a:ext uri="{FF2B5EF4-FFF2-40B4-BE49-F238E27FC236}">
                  <a16:creationId xmlns:a16="http://schemas.microsoft.com/office/drawing/2014/main" id="{71B020D8-BC99-4663-8913-C1B8046FDA89}"/>
                </a:ext>
              </a:extLst>
            </p:cNvPr>
            <p:cNvSpPr/>
            <p:nvPr/>
          </p:nvSpPr>
          <p:spPr>
            <a:xfrm>
              <a:off x="1036320" y="1457960"/>
              <a:ext cx="1163320" cy="1244600"/>
            </a:xfrm>
            <a:custGeom>
              <a:avLst/>
              <a:gdLst>
                <a:gd name="connsiteX0" fmla="*/ 0 w 1163320"/>
                <a:gd name="connsiteY0" fmla="*/ 1244600 h 1244600"/>
                <a:gd name="connsiteX1" fmla="*/ 0 w 1163320"/>
                <a:gd name="connsiteY1" fmla="*/ 0 h 1244600"/>
                <a:gd name="connsiteX2" fmla="*/ 1163320 w 1163320"/>
                <a:gd name="connsiteY2" fmla="*/ 0 h 1244600"/>
              </a:gdLst>
              <a:ahLst/>
              <a:cxnLst>
                <a:cxn ang="0">
                  <a:pos x="connsiteX0" y="connsiteY0"/>
                </a:cxn>
                <a:cxn ang="0">
                  <a:pos x="connsiteX1" y="connsiteY1"/>
                </a:cxn>
                <a:cxn ang="0">
                  <a:pos x="connsiteX2" y="connsiteY2"/>
                </a:cxn>
              </a:cxnLst>
              <a:rect l="l" t="t" r="r" b="b"/>
              <a:pathLst>
                <a:path w="1163320" h="1244600">
                  <a:moveTo>
                    <a:pt x="0" y="1244600"/>
                  </a:moveTo>
                  <a:lnTo>
                    <a:pt x="0" y="0"/>
                  </a:lnTo>
                  <a:lnTo>
                    <a:pt x="1163320"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0B56D6B-0844-4F05-8489-FC3DF7D4568F}"/>
                </a:ext>
              </a:extLst>
            </p:cNvPr>
            <p:cNvSpPr/>
            <p:nvPr/>
          </p:nvSpPr>
          <p:spPr>
            <a:xfrm flipH="1" flipV="1">
              <a:off x="4310380" y="4486920"/>
              <a:ext cx="1163320" cy="1244600"/>
            </a:xfrm>
            <a:custGeom>
              <a:avLst/>
              <a:gdLst>
                <a:gd name="connsiteX0" fmla="*/ 0 w 1163320"/>
                <a:gd name="connsiteY0" fmla="*/ 1244600 h 1244600"/>
                <a:gd name="connsiteX1" fmla="*/ 0 w 1163320"/>
                <a:gd name="connsiteY1" fmla="*/ 0 h 1244600"/>
                <a:gd name="connsiteX2" fmla="*/ 1163320 w 1163320"/>
                <a:gd name="connsiteY2" fmla="*/ 0 h 1244600"/>
              </a:gdLst>
              <a:ahLst/>
              <a:cxnLst>
                <a:cxn ang="0">
                  <a:pos x="connsiteX0" y="connsiteY0"/>
                </a:cxn>
                <a:cxn ang="0">
                  <a:pos x="connsiteX1" y="connsiteY1"/>
                </a:cxn>
                <a:cxn ang="0">
                  <a:pos x="connsiteX2" y="connsiteY2"/>
                </a:cxn>
              </a:cxnLst>
              <a:rect l="l" t="t" r="r" b="b"/>
              <a:pathLst>
                <a:path w="1163320" h="1244600">
                  <a:moveTo>
                    <a:pt x="0" y="1244600"/>
                  </a:moveTo>
                  <a:lnTo>
                    <a:pt x="0" y="0"/>
                  </a:lnTo>
                  <a:lnTo>
                    <a:pt x="1163320"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94215325"/>
      </p:ext>
    </p:extLst>
  </p:cSld>
  <p:clrMapOvr>
    <a:masterClrMapping/>
  </p:clrMapOvr>
  <mc:AlternateContent xmlns:mc="http://schemas.openxmlformats.org/markup-compatibility/2006" xmlns:p14="http://schemas.microsoft.com/office/powerpoint/2010/main">
    <mc:Choice Requires="p14">
      <p:transition spd="slow" p14:dur="2000">
        <p:checker/>
      </p:transition>
    </mc:Choice>
    <mc:Fallback xmlns="">
      <p:transition spd="slow">
        <p:checker/>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window, indoor, green, plant&#10;&#10;Description automatically generated">
            <a:extLst>
              <a:ext uri="{FF2B5EF4-FFF2-40B4-BE49-F238E27FC236}">
                <a16:creationId xmlns:a16="http://schemas.microsoft.com/office/drawing/2014/main" id="{0C9B2C87-94CC-43AF-87A3-7C7EA029BC81}"/>
              </a:ext>
            </a:extLst>
          </p:cNvPr>
          <p:cNvPicPr>
            <a:picLocks noChangeAspect="1"/>
          </p:cNvPicPr>
          <p:nvPr/>
        </p:nvPicPr>
        <p:blipFill rotWithShape="1">
          <a:blip r:embed="rId2">
            <a:extLst>
              <a:ext uri="{28A0092B-C50C-407E-A947-70E740481C1C}">
                <a14:useLocalDpi xmlns:a14="http://schemas.microsoft.com/office/drawing/2010/main" val="0"/>
              </a:ext>
            </a:extLst>
          </a:blip>
          <a:srcRect t="3661" b="12085"/>
          <a:stretch/>
        </p:blipFill>
        <p:spPr>
          <a:xfrm>
            <a:off x="20" y="1282"/>
            <a:ext cx="12191980" cy="6856718"/>
          </a:xfrm>
          <a:prstGeom prst="rect">
            <a:avLst/>
          </a:prstGeom>
        </p:spPr>
      </p:pic>
      <p:grpSp>
        <p:nvGrpSpPr>
          <p:cNvPr id="7" name="Group 6">
            <a:extLst>
              <a:ext uri="{FF2B5EF4-FFF2-40B4-BE49-F238E27FC236}">
                <a16:creationId xmlns:a16="http://schemas.microsoft.com/office/drawing/2014/main" id="{DFF077F1-18C7-4F91-B459-AD907D40A98A}"/>
              </a:ext>
            </a:extLst>
          </p:cNvPr>
          <p:cNvGrpSpPr/>
          <p:nvPr/>
        </p:nvGrpSpPr>
        <p:grpSpPr>
          <a:xfrm>
            <a:off x="0" y="4404049"/>
            <a:ext cx="7119257" cy="1163631"/>
            <a:chOff x="0" y="4404049"/>
            <a:chExt cx="7119257" cy="1163631"/>
          </a:xfrm>
        </p:grpSpPr>
        <p:sp>
          <p:nvSpPr>
            <p:cNvPr id="5" name="Rectangle 4">
              <a:extLst>
                <a:ext uri="{FF2B5EF4-FFF2-40B4-BE49-F238E27FC236}">
                  <a16:creationId xmlns:a16="http://schemas.microsoft.com/office/drawing/2014/main" id="{9DE0AD9B-07E1-4882-B9B3-42C1A06136BD}"/>
                </a:ext>
              </a:extLst>
            </p:cNvPr>
            <p:cNvSpPr/>
            <p:nvPr/>
          </p:nvSpPr>
          <p:spPr>
            <a:xfrm>
              <a:off x="0" y="4404049"/>
              <a:ext cx="7119257" cy="1163631"/>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7AA9D45-533A-43BC-97FB-226627BB7DC7}"/>
                </a:ext>
              </a:extLst>
            </p:cNvPr>
            <p:cNvSpPr txBox="1"/>
            <p:nvPr/>
          </p:nvSpPr>
          <p:spPr>
            <a:xfrm>
              <a:off x="701040" y="4532787"/>
              <a:ext cx="6309187" cy="946798"/>
            </a:xfrm>
            <a:prstGeom prst="rect">
              <a:avLst/>
            </a:prstGeom>
            <a:noFill/>
          </p:spPr>
          <p:txBody>
            <a:bodyPr wrap="square" rtlCol="0">
              <a:spAutoFit/>
            </a:bodyPr>
            <a:lstStyle/>
            <a:p>
              <a:pPr>
                <a:lnSpc>
                  <a:spcPct val="120000"/>
                </a:lnSpc>
              </a:pPr>
              <a:r>
                <a:rPr lang="vi-VN" sz="2400" b="1" i="1" dirty="0">
                  <a:solidFill>
                    <a:schemeClr val="bg1"/>
                  </a:solidFill>
                </a:rPr>
                <a:t>Vì sao không nên để nhiều hoa hoặc cây xanh trong phòng ngủ kín?</a:t>
              </a:r>
              <a:endParaRPr lang="en-US" sz="2400" b="1" i="1" dirty="0">
                <a:solidFill>
                  <a:schemeClr val="bg1"/>
                </a:solidFill>
              </a:endParaRPr>
            </a:p>
          </p:txBody>
        </p:sp>
        <p:sp>
          <p:nvSpPr>
            <p:cNvPr id="6" name="Rectangle 5">
              <a:extLst>
                <a:ext uri="{FF2B5EF4-FFF2-40B4-BE49-F238E27FC236}">
                  <a16:creationId xmlns:a16="http://schemas.microsoft.com/office/drawing/2014/main" id="{7F2DBA7B-0A78-495E-984D-2652D172F929}"/>
                </a:ext>
              </a:extLst>
            </p:cNvPr>
            <p:cNvSpPr/>
            <p:nvPr/>
          </p:nvSpPr>
          <p:spPr>
            <a:xfrm>
              <a:off x="0" y="4404049"/>
              <a:ext cx="406400" cy="1163631"/>
            </a:xfrm>
            <a:prstGeom prst="rect">
              <a:avLst/>
            </a:prstGeom>
            <a:solidFill>
              <a:srgbClr val="3A8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4105360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left)">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Phong thủy phòng ngủ 【10 điều kiêng kỵ 】 Nhất định phải biết">
            <a:extLst>
              <a:ext uri="{FF2B5EF4-FFF2-40B4-BE49-F238E27FC236}">
                <a16:creationId xmlns:a16="http://schemas.microsoft.com/office/drawing/2014/main" id="{74826BCA-FA8A-C723-56D0-81D3D9CE3B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94" b="1343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111" name="Rectangle 4102">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80982E36-7417-9B5E-FECF-6FEE1D60882F}"/>
              </a:ext>
            </a:extLst>
          </p:cNvPr>
          <p:cNvGrpSpPr/>
          <p:nvPr/>
        </p:nvGrpSpPr>
        <p:grpSpPr>
          <a:xfrm>
            <a:off x="363255" y="726510"/>
            <a:ext cx="7077205" cy="4960306"/>
            <a:chOff x="812800" y="1188720"/>
            <a:chExt cx="4897120" cy="4856480"/>
          </a:xfrm>
        </p:grpSpPr>
        <p:sp>
          <p:nvSpPr>
            <p:cNvPr id="14" name="Rectangle 13">
              <a:extLst>
                <a:ext uri="{FF2B5EF4-FFF2-40B4-BE49-F238E27FC236}">
                  <a16:creationId xmlns:a16="http://schemas.microsoft.com/office/drawing/2014/main" id="{F5E4B594-BB3D-9C80-AFCC-04051C05E014}"/>
                </a:ext>
              </a:extLst>
            </p:cNvPr>
            <p:cNvSpPr/>
            <p:nvPr/>
          </p:nvSpPr>
          <p:spPr>
            <a:xfrm>
              <a:off x="812800" y="1188720"/>
              <a:ext cx="4897120" cy="485648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TextBox 14">
              <a:extLst>
                <a:ext uri="{FF2B5EF4-FFF2-40B4-BE49-F238E27FC236}">
                  <a16:creationId xmlns:a16="http://schemas.microsoft.com/office/drawing/2014/main" id="{659059A9-74C1-562C-29AB-642C01158850}"/>
                </a:ext>
              </a:extLst>
            </p:cNvPr>
            <p:cNvSpPr txBox="1"/>
            <p:nvPr/>
          </p:nvSpPr>
          <p:spPr>
            <a:xfrm>
              <a:off x="1242767" y="1624086"/>
              <a:ext cx="4148196" cy="3964430"/>
            </a:xfrm>
            <a:prstGeom prst="rect">
              <a:avLst/>
            </a:prstGeom>
            <a:noFill/>
          </p:spPr>
          <p:txBody>
            <a:bodyPr wrap="square" rtlCol="0" anchor="ctr">
              <a:spAutoFit/>
            </a:bodyPr>
            <a:lstStyle/>
            <a:p>
              <a:pPr algn="just">
                <a:lnSpc>
                  <a:spcPct val="120000"/>
                </a:lnSpc>
              </a:pPr>
              <a:r>
                <a:rPr lang="vi-VN" sz="2400" b="1" i="1" dirty="0">
                  <a:solidFill>
                    <a:schemeClr val="bg1"/>
                  </a:solidFill>
                  <a:effectLst/>
                </a:rPr>
                <a:t>Trong phòng ngủ kín để nhiều cây hoặc hoa, </a:t>
              </a:r>
              <a:r>
                <a:rPr lang="vi-VN" sz="2400" b="1" i="1" dirty="0">
                  <a:solidFill>
                    <a:srgbClr val="FFFF00"/>
                  </a:solidFill>
                  <a:effectLst/>
                </a:rPr>
                <a:t>ban đêm cây không quang hợp</a:t>
              </a:r>
              <a:r>
                <a:rPr lang="vi-VN" sz="2400" b="1" i="1" dirty="0">
                  <a:solidFill>
                    <a:schemeClr val="bg1"/>
                  </a:solidFill>
                  <a:effectLst/>
                </a:rPr>
                <a:t>, chỉ có hiện tượng hô hấp được thực hiện, </a:t>
              </a:r>
              <a:r>
                <a:rPr lang="vi-VN" sz="2400" b="1" i="1" dirty="0">
                  <a:solidFill>
                    <a:srgbClr val="FFFF00"/>
                  </a:solidFill>
                  <a:effectLst/>
                </a:rPr>
                <a:t>cây sẽ lấy khí oxi </a:t>
              </a:r>
              <a:r>
                <a:rPr lang="vi-VN" sz="2400" b="1" i="1" dirty="0">
                  <a:solidFill>
                    <a:schemeClr val="bg1"/>
                  </a:solidFill>
                  <a:effectLst/>
                </a:rPr>
                <a:t>của không khí trong phòng và thải ra nhiều khí CO</a:t>
              </a:r>
              <a:r>
                <a:rPr lang="vi-VN" sz="2400" b="1" i="1" baseline="-25000" dirty="0">
                  <a:solidFill>
                    <a:schemeClr val="bg1"/>
                  </a:solidFill>
                  <a:effectLst/>
                </a:rPr>
                <a:t>2</a:t>
              </a:r>
              <a:r>
                <a:rPr lang="vi-VN" sz="2400" b="1" i="1" dirty="0">
                  <a:solidFill>
                    <a:schemeClr val="bg1"/>
                  </a:solidFill>
                  <a:effectLst/>
                </a:rPr>
                <a:t>. Nếu đóng kín cửa, không khí trong phòng sẽ bị </a:t>
              </a:r>
              <a:r>
                <a:rPr lang="vi-VN" sz="2400" b="1" i="1" dirty="0">
                  <a:solidFill>
                    <a:srgbClr val="FFFF00"/>
                  </a:solidFill>
                  <a:effectLst/>
                </a:rPr>
                <a:t>thiếu khí O</a:t>
              </a:r>
              <a:r>
                <a:rPr lang="vi-VN" sz="2400" b="1" i="1" baseline="-25000" dirty="0">
                  <a:solidFill>
                    <a:srgbClr val="FFFF00"/>
                  </a:solidFill>
                  <a:effectLst/>
                </a:rPr>
                <a:t>2</a:t>
              </a:r>
              <a:r>
                <a:rPr lang="vi-VN" sz="2400" b="1" i="1" dirty="0">
                  <a:solidFill>
                    <a:srgbClr val="FFFF00"/>
                  </a:solidFill>
                  <a:effectLst/>
                </a:rPr>
                <a:t> và rất nhiều khí CO</a:t>
              </a:r>
              <a:r>
                <a:rPr lang="vi-VN" sz="2400" b="1" i="1" baseline="-25000" dirty="0">
                  <a:solidFill>
                    <a:srgbClr val="FFFF00"/>
                  </a:solidFill>
                  <a:effectLst/>
                </a:rPr>
                <a:t>2</a:t>
              </a:r>
              <a:r>
                <a:rPr lang="vi-VN" sz="2400" b="1" i="1" dirty="0">
                  <a:solidFill>
                    <a:schemeClr val="bg1"/>
                  </a:solidFill>
                  <a:effectLst/>
                </a:rPr>
                <a:t> nên người ngủ </a:t>
              </a:r>
              <a:r>
                <a:rPr lang="vi-VN" sz="2400" b="1" i="1" dirty="0">
                  <a:solidFill>
                    <a:srgbClr val="FFFF00"/>
                  </a:solidFill>
                  <a:effectLst/>
                </a:rPr>
                <a:t>dễ bị ngạt</a:t>
              </a:r>
              <a:r>
                <a:rPr lang="vi-VN" sz="2400" b="1" i="1" dirty="0">
                  <a:solidFill>
                    <a:schemeClr val="bg1"/>
                  </a:solidFill>
                  <a:effectLst/>
                </a:rPr>
                <a:t>, có thể </a:t>
              </a:r>
              <a:r>
                <a:rPr lang="vi-VN" sz="2400" b="1" i="1" dirty="0">
                  <a:solidFill>
                    <a:srgbClr val="FFFF00"/>
                  </a:solidFill>
                  <a:effectLst/>
                </a:rPr>
                <a:t>chết.</a:t>
              </a:r>
              <a:endParaRPr lang="en-US" sz="2400" b="1" i="1" dirty="0">
                <a:solidFill>
                  <a:srgbClr val="FFFF00"/>
                </a:solidFill>
              </a:endParaRPr>
            </a:p>
          </p:txBody>
        </p:sp>
        <p:sp>
          <p:nvSpPr>
            <p:cNvPr id="16" name="Freeform: Shape 15">
              <a:extLst>
                <a:ext uri="{FF2B5EF4-FFF2-40B4-BE49-F238E27FC236}">
                  <a16:creationId xmlns:a16="http://schemas.microsoft.com/office/drawing/2014/main" id="{7247A742-2C1C-FE60-EB38-F2529E213805}"/>
                </a:ext>
              </a:extLst>
            </p:cNvPr>
            <p:cNvSpPr/>
            <p:nvPr/>
          </p:nvSpPr>
          <p:spPr>
            <a:xfrm>
              <a:off x="1036320" y="1457960"/>
              <a:ext cx="1163320" cy="1244600"/>
            </a:xfrm>
            <a:custGeom>
              <a:avLst/>
              <a:gdLst>
                <a:gd name="connsiteX0" fmla="*/ 0 w 1163320"/>
                <a:gd name="connsiteY0" fmla="*/ 1244600 h 1244600"/>
                <a:gd name="connsiteX1" fmla="*/ 0 w 1163320"/>
                <a:gd name="connsiteY1" fmla="*/ 0 h 1244600"/>
                <a:gd name="connsiteX2" fmla="*/ 1163320 w 1163320"/>
                <a:gd name="connsiteY2" fmla="*/ 0 h 1244600"/>
              </a:gdLst>
              <a:ahLst/>
              <a:cxnLst>
                <a:cxn ang="0">
                  <a:pos x="connsiteX0" y="connsiteY0"/>
                </a:cxn>
                <a:cxn ang="0">
                  <a:pos x="connsiteX1" y="connsiteY1"/>
                </a:cxn>
                <a:cxn ang="0">
                  <a:pos x="connsiteX2" y="connsiteY2"/>
                </a:cxn>
              </a:cxnLst>
              <a:rect l="l" t="t" r="r" b="b"/>
              <a:pathLst>
                <a:path w="1163320" h="1244600">
                  <a:moveTo>
                    <a:pt x="0" y="1244600"/>
                  </a:moveTo>
                  <a:lnTo>
                    <a:pt x="0" y="0"/>
                  </a:lnTo>
                  <a:lnTo>
                    <a:pt x="1163320"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5BCF40B8-3283-18E4-F401-7467C22DF186}"/>
                </a:ext>
              </a:extLst>
            </p:cNvPr>
            <p:cNvSpPr/>
            <p:nvPr/>
          </p:nvSpPr>
          <p:spPr>
            <a:xfrm flipH="1" flipV="1">
              <a:off x="4310380" y="4486920"/>
              <a:ext cx="1163320" cy="1244600"/>
            </a:xfrm>
            <a:custGeom>
              <a:avLst/>
              <a:gdLst>
                <a:gd name="connsiteX0" fmla="*/ 0 w 1163320"/>
                <a:gd name="connsiteY0" fmla="*/ 1244600 h 1244600"/>
                <a:gd name="connsiteX1" fmla="*/ 0 w 1163320"/>
                <a:gd name="connsiteY1" fmla="*/ 0 h 1244600"/>
                <a:gd name="connsiteX2" fmla="*/ 1163320 w 1163320"/>
                <a:gd name="connsiteY2" fmla="*/ 0 h 1244600"/>
              </a:gdLst>
              <a:ahLst/>
              <a:cxnLst>
                <a:cxn ang="0">
                  <a:pos x="connsiteX0" y="connsiteY0"/>
                </a:cxn>
                <a:cxn ang="0">
                  <a:pos x="connsiteX1" y="connsiteY1"/>
                </a:cxn>
                <a:cxn ang="0">
                  <a:pos x="connsiteX2" y="connsiteY2"/>
                </a:cxn>
              </a:cxnLst>
              <a:rect l="l" t="t" r="r" b="b"/>
              <a:pathLst>
                <a:path w="1163320" h="1244600">
                  <a:moveTo>
                    <a:pt x="0" y="1244600"/>
                  </a:moveTo>
                  <a:lnTo>
                    <a:pt x="0" y="0"/>
                  </a:lnTo>
                  <a:lnTo>
                    <a:pt x="1163320"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6487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Scale>
                                      <p:cBhvr>
                                        <p:cTn id="7"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3"/>
                                        </p:tgtEl>
                                        <p:attrNameLst>
                                          <p:attrName>ppt_x</p:attrName>
                                          <p:attrName>ppt_y</p:attrName>
                                        </p:attrNameLst>
                                      </p:cBhvr>
                                    </p:animMotion>
                                    <p:animEffect transition="in" filter="fade">
                                      <p:cBhvr>
                                        <p:cTn id="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0DF765-FD01-4DA7-841D-767763A23AC4}"/>
              </a:ext>
            </a:extLst>
          </p:cNvPr>
          <p:cNvGrpSpPr/>
          <p:nvPr/>
        </p:nvGrpSpPr>
        <p:grpSpPr>
          <a:xfrm>
            <a:off x="578316" y="1068312"/>
            <a:ext cx="2675424" cy="835065"/>
            <a:chOff x="2320063" y="1603060"/>
            <a:chExt cx="2162531" cy="835065"/>
          </a:xfrm>
        </p:grpSpPr>
        <p:sp>
          <p:nvSpPr>
            <p:cNvPr id="7" name="Rectangle: Rounded Corners 6">
              <a:extLst>
                <a:ext uri="{FF2B5EF4-FFF2-40B4-BE49-F238E27FC236}">
                  <a16:creationId xmlns:a16="http://schemas.microsoft.com/office/drawing/2014/main" id="{19BBB860-4835-44F6-9FBC-FACBDAA82D22}"/>
                </a:ext>
              </a:extLst>
            </p:cNvPr>
            <p:cNvSpPr/>
            <p:nvPr/>
          </p:nvSpPr>
          <p:spPr>
            <a:xfrm>
              <a:off x="2320063" y="1603060"/>
              <a:ext cx="2162531" cy="835065"/>
            </a:xfrm>
            <a:prstGeom prst="roundRect">
              <a:avLst>
                <a:gd name="adj" fmla="val 50000"/>
              </a:avLst>
            </a:prstGeom>
            <a:solidFill>
              <a:srgbClr val="F89621"/>
            </a:solidFill>
            <a:ln w="38100">
              <a:solidFill>
                <a:srgbClr val="F896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514E927-AFC5-4D92-81F0-48110558AF73}"/>
                </a:ext>
              </a:extLst>
            </p:cNvPr>
            <p:cNvSpPr txBox="1"/>
            <p:nvPr/>
          </p:nvSpPr>
          <p:spPr>
            <a:xfrm>
              <a:off x="3041100" y="1789758"/>
              <a:ext cx="1330628" cy="461665"/>
            </a:xfrm>
            <a:prstGeom prst="rect">
              <a:avLst/>
            </a:prstGeom>
            <a:noFill/>
          </p:spPr>
          <p:txBody>
            <a:bodyPr wrap="square" rtlCol="0">
              <a:spAutoFit/>
            </a:bodyPr>
            <a:lstStyle/>
            <a:p>
              <a:r>
                <a:rPr lang="vi-VN" sz="2400" b="1">
                  <a:solidFill>
                    <a:schemeClr val="bg1"/>
                  </a:solidFill>
                </a:rPr>
                <a:t>NHIỆT ĐỘ</a:t>
              </a:r>
              <a:endParaRPr lang="en-US" sz="2400" b="1">
                <a:solidFill>
                  <a:schemeClr val="bg1"/>
                </a:solidFill>
              </a:endParaRPr>
            </a:p>
          </p:txBody>
        </p:sp>
      </p:grpSp>
      <p:sp>
        <p:nvSpPr>
          <p:cNvPr id="2" name="Isosceles Triangle 1">
            <a:extLst>
              <a:ext uri="{FF2B5EF4-FFF2-40B4-BE49-F238E27FC236}">
                <a16:creationId xmlns:a16="http://schemas.microsoft.com/office/drawing/2014/main" id="{F8D82820-B3CE-4856-B4BB-1FAC2A90B01D}"/>
              </a:ext>
            </a:extLst>
          </p:cNvPr>
          <p:cNvSpPr/>
          <p:nvPr/>
        </p:nvSpPr>
        <p:spPr>
          <a:xfrm rot="5400000">
            <a:off x="-122555" y="305425"/>
            <a:ext cx="589280" cy="344170"/>
          </a:xfrm>
          <a:prstGeom prst="triangle">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6B0B840-8CEA-4A20-89CE-AEAB6D70F696}"/>
              </a:ext>
            </a:extLst>
          </p:cNvPr>
          <p:cNvSpPr txBox="1"/>
          <p:nvPr/>
        </p:nvSpPr>
        <p:spPr>
          <a:xfrm>
            <a:off x="447040" y="215900"/>
            <a:ext cx="10850880" cy="523220"/>
          </a:xfrm>
          <a:prstGeom prst="rect">
            <a:avLst/>
          </a:prstGeom>
          <a:noFill/>
        </p:spPr>
        <p:txBody>
          <a:bodyPr wrap="square" rtlCol="0">
            <a:spAutoFit/>
          </a:bodyPr>
          <a:lstStyle/>
          <a:p>
            <a:r>
              <a:rPr lang="vi-VN" sz="2800" b="1">
                <a:solidFill>
                  <a:srgbClr val="660033"/>
                </a:solidFill>
              </a:rPr>
              <a:t>MỘT SỐ YẾU TỐ CHỦ YẾU ẢNH HƯỞNG ĐẾN HÔ HẤP TẾ BÀO</a:t>
            </a:r>
            <a:endParaRPr lang="en-US" sz="2800" b="1">
              <a:solidFill>
                <a:srgbClr val="660033"/>
              </a:solidFill>
            </a:endParaRPr>
          </a:p>
        </p:txBody>
      </p:sp>
      <p:sp>
        <p:nvSpPr>
          <p:cNvPr id="10" name="TextBox 9">
            <a:extLst>
              <a:ext uri="{FF2B5EF4-FFF2-40B4-BE49-F238E27FC236}">
                <a16:creationId xmlns:a16="http://schemas.microsoft.com/office/drawing/2014/main" id="{20C66059-9658-4BA9-98AA-D85379A0FF1F}"/>
              </a:ext>
            </a:extLst>
          </p:cNvPr>
          <p:cNvSpPr txBox="1"/>
          <p:nvPr/>
        </p:nvSpPr>
        <p:spPr>
          <a:xfrm>
            <a:off x="578316" y="2090075"/>
            <a:ext cx="9410323" cy="461665"/>
          </a:xfrm>
          <a:prstGeom prst="rect">
            <a:avLst/>
          </a:prstGeom>
          <a:noFill/>
        </p:spPr>
        <p:txBody>
          <a:bodyPr wrap="square" rtlCol="0">
            <a:spAutoFit/>
          </a:bodyPr>
          <a:lstStyle/>
          <a:p>
            <a:pPr algn="just"/>
            <a:r>
              <a:rPr lang="vi-VN" sz="2400" b="1" dirty="0"/>
              <a:t>Nhiệt độ </a:t>
            </a:r>
            <a:r>
              <a:rPr lang="vi-VN" sz="2400" dirty="0"/>
              <a:t>quá cao hoặc quá thấp đều ảnh hưởng đến hô hấp tế bào.</a:t>
            </a:r>
            <a:endParaRPr lang="en-US" sz="2400" b="1" dirty="0"/>
          </a:p>
        </p:txBody>
      </p:sp>
      <p:grpSp>
        <p:nvGrpSpPr>
          <p:cNvPr id="13" name="Group 12">
            <a:extLst>
              <a:ext uri="{FF2B5EF4-FFF2-40B4-BE49-F238E27FC236}">
                <a16:creationId xmlns:a16="http://schemas.microsoft.com/office/drawing/2014/main" id="{130A1079-1E3E-4EC6-BF99-FDE57C6F3F92}"/>
              </a:ext>
            </a:extLst>
          </p:cNvPr>
          <p:cNvGrpSpPr/>
          <p:nvPr/>
        </p:nvGrpSpPr>
        <p:grpSpPr>
          <a:xfrm>
            <a:off x="558800" y="1068312"/>
            <a:ext cx="835065" cy="835065"/>
            <a:chOff x="558800" y="1068312"/>
            <a:chExt cx="835065" cy="835065"/>
          </a:xfrm>
        </p:grpSpPr>
        <p:sp>
          <p:nvSpPr>
            <p:cNvPr id="5" name="Oval 4">
              <a:extLst>
                <a:ext uri="{FF2B5EF4-FFF2-40B4-BE49-F238E27FC236}">
                  <a16:creationId xmlns:a16="http://schemas.microsoft.com/office/drawing/2014/main" id="{4E996220-7C67-4E3C-8A50-4E011A54023A}"/>
                </a:ext>
              </a:extLst>
            </p:cNvPr>
            <p:cNvSpPr/>
            <p:nvPr/>
          </p:nvSpPr>
          <p:spPr>
            <a:xfrm>
              <a:off x="558800" y="1068312"/>
              <a:ext cx="835065" cy="835065"/>
            </a:xfrm>
            <a:prstGeom prst="ellipse">
              <a:avLst/>
            </a:prstGeom>
            <a:solidFill>
              <a:schemeClr val="bg1"/>
            </a:solidFill>
            <a:ln w="38100">
              <a:solidFill>
                <a:srgbClr val="F896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15">
              <a:extLst>
                <a:ext uri="{FF2B5EF4-FFF2-40B4-BE49-F238E27FC236}">
                  <a16:creationId xmlns:a16="http://schemas.microsoft.com/office/drawing/2014/main" id="{0B7D841A-A1CD-4874-8AC8-6C3BA1E31E5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9008" y="1174195"/>
              <a:ext cx="398907" cy="623293"/>
            </a:xfrm>
            <a:prstGeom prst="rect">
              <a:avLst/>
            </a:prstGeom>
          </p:spPr>
        </p:pic>
      </p:grpSp>
      <p:sp>
        <p:nvSpPr>
          <p:cNvPr id="22" name="TextBox 21">
            <a:extLst>
              <a:ext uri="{FF2B5EF4-FFF2-40B4-BE49-F238E27FC236}">
                <a16:creationId xmlns:a16="http://schemas.microsoft.com/office/drawing/2014/main" id="{7F49ED82-AD33-46FB-97B6-BA52F0C5ACC6}"/>
              </a:ext>
            </a:extLst>
          </p:cNvPr>
          <p:cNvSpPr txBox="1"/>
          <p:nvPr/>
        </p:nvSpPr>
        <p:spPr>
          <a:xfrm>
            <a:off x="620673" y="3067630"/>
            <a:ext cx="984607" cy="461665"/>
          </a:xfrm>
          <a:prstGeom prst="rect">
            <a:avLst/>
          </a:prstGeom>
          <a:solidFill>
            <a:srgbClr val="3A8107"/>
          </a:solidFill>
        </p:spPr>
        <p:txBody>
          <a:bodyPr wrap="square" rtlCol="0">
            <a:spAutoFit/>
          </a:bodyPr>
          <a:lstStyle/>
          <a:p>
            <a:pPr algn="just"/>
            <a:r>
              <a:rPr lang="vi-VN" sz="2400" i="1">
                <a:solidFill>
                  <a:schemeClr val="bg1"/>
                </a:solidFill>
              </a:rPr>
              <a:t>Ví dụ:</a:t>
            </a:r>
            <a:endParaRPr lang="en-US" sz="2400" b="1" i="1">
              <a:solidFill>
                <a:schemeClr val="bg1"/>
              </a:solidFill>
            </a:endParaRPr>
          </a:p>
        </p:txBody>
      </p:sp>
      <p:sp>
        <p:nvSpPr>
          <p:cNvPr id="23" name="TextBox 22">
            <a:extLst>
              <a:ext uri="{FF2B5EF4-FFF2-40B4-BE49-F238E27FC236}">
                <a16:creationId xmlns:a16="http://schemas.microsoft.com/office/drawing/2014/main" id="{7640C70E-AF3E-468E-9417-6BE8C38EB609}"/>
              </a:ext>
            </a:extLst>
          </p:cNvPr>
          <p:cNvSpPr txBox="1"/>
          <p:nvPr/>
        </p:nvSpPr>
        <p:spPr>
          <a:xfrm>
            <a:off x="578316" y="3967367"/>
            <a:ext cx="8723754" cy="461665"/>
          </a:xfrm>
          <a:prstGeom prst="rect">
            <a:avLst/>
          </a:prstGeom>
          <a:noFill/>
        </p:spPr>
        <p:txBody>
          <a:bodyPr wrap="square" rtlCol="0">
            <a:spAutoFit/>
          </a:bodyPr>
          <a:lstStyle/>
          <a:p>
            <a:pPr algn="just"/>
            <a:r>
              <a:rPr lang="vi-VN" sz="2400" dirty="0"/>
              <a:t>Khi nhiệt độ cơ thể </a:t>
            </a:r>
            <a:r>
              <a:rPr lang="vi-VN" sz="2400" b="1" dirty="0">
                <a:solidFill>
                  <a:srgbClr val="FF0000"/>
                </a:solidFill>
              </a:rPr>
              <a:t>trên 40</a:t>
            </a:r>
            <a:r>
              <a:rPr lang="vi-VN" sz="2400" b="1" dirty="0">
                <a:solidFill>
                  <a:srgbClr val="FF0000"/>
                </a:solidFill>
                <a:sym typeface="Symbol" panose="05050102010706020507" pitchFamily="18" charset="2"/>
              </a:rPr>
              <a:t>C</a:t>
            </a:r>
            <a:r>
              <a:rPr lang="vi-VN" sz="2400" dirty="0">
                <a:solidFill>
                  <a:schemeClr val="bg2">
                    <a:lumMod val="25000"/>
                  </a:schemeClr>
                </a:solidFill>
                <a:sym typeface="Symbol" panose="05050102010706020507" pitchFamily="18" charset="2"/>
              </a:rPr>
              <a:t>, </a:t>
            </a:r>
            <a:r>
              <a:rPr lang="vi-VN" sz="2400" dirty="0">
                <a:sym typeface="Symbol" panose="05050102010706020507" pitchFamily="18" charset="2"/>
              </a:rPr>
              <a:t>hô hấp tế bào gặp khó khăn</a:t>
            </a:r>
            <a:endParaRPr lang="en-US" sz="2400" b="1" dirty="0"/>
          </a:p>
        </p:txBody>
      </p:sp>
      <p:pic>
        <p:nvPicPr>
          <p:cNvPr id="26" name="Picture 25" descr="A person holding a sunflower&#10;&#10;Description automatically generated with medium confidence">
            <a:extLst>
              <a:ext uri="{FF2B5EF4-FFF2-40B4-BE49-F238E27FC236}">
                <a16:creationId xmlns:a16="http://schemas.microsoft.com/office/drawing/2014/main" id="{99C22932-9770-4293-8430-22E94121AE1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392" b="89951" l="9804" r="89706">
                        <a14:foregroundMark x1="36438" y1="10539" x2="36438" y2="10539"/>
                        <a14:foregroundMark x1="38889" y1="9069" x2="38889" y2="9069"/>
                        <a14:foregroundMark x1="36601" y1="5392" x2="38889" y2="28186"/>
                        <a14:foregroundMark x1="24183" y1="79657" x2="24183" y2="79657"/>
                        <a14:foregroundMark x1="37092" y1="86029" x2="37092" y2="86029"/>
                        <a14:backgroundMark x1="27614" y1="92647" x2="27614" y2="92647"/>
                        <a14:backgroundMark x1="26961" y1="90931" x2="30882" y2="94363"/>
                        <a14:backgroundMark x1="31209" y1="92647" x2="25000" y2="91912"/>
                        <a14:backgroundMark x1="33497" y1="71814" x2="33497" y2="71814"/>
                        <a14:backgroundMark x1="37418" y1="79902" x2="37418" y2="79902"/>
                        <a14:backgroundMark x1="40196" y1="87255" x2="40196" y2="87255"/>
                        <a14:backgroundMark x1="39869" y1="83824" x2="39869" y2="83824"/>
                        <a14:backgroundMark x1="39869" y1="82598" x2="39869" y2="82598"/>
                      </a14:backgroundRemoval>
                    </a14:imgEffect>
                  </a14:imgLayer>
                </a14:imgProps>
              </a:ext>
              <a:ext uri="{28A0092B-C50C-407E-A947-70E740481C1C}">
                <a14:useLocalDpi xmlns:a14="http://schemas.microsoft.com/office/drawing/2010/main" val="0"/>
              </a:ext>
            </a:extLst>
          </a:blip>
          <a:srcRect l="21275" r="11928" b="11520"/>
          <a:stretch/>
        </p:blipFill>
        <p:spPr>
          <a:xfrm>
            <a:off x="7813042" y="2767640"/>
            <a:ext cx="4631966" cy="4090360"/>
          </a:xfrm>
          <a:prstGeom prst="rect">
            <a:avLst/>
          </a:prstGeom>
        </p:spPr>
      </p:pic>
      <p:grpSp>
        <p:nvGrpSpPr>
          <p:cNvPr id="12" name="Group 11">
            <a:extLst>
              <a:ext uri="{FF2B5EF4-FFF2-40B4-BE49-F238E27FC236}">
                <a16:creationId xmlns:a16="http://schemas.microsoft.com/office/drawing/2014/main" id="{0A89DE06-952F-48B1-9649-91F151A6E520}"/>
              </a:ext>
            </a:extLst>
          </p:cNvPr>
          <p:cNvGrpSpPr/>
          <p:nvPr/>
        </p:nvGrpSpPr>
        <p:grpSpPr>
          <a:xfrm>
            <a:off x="1605280" y="4849812"/>
            <a:ext cx="5476875" cy="2008188"/>
            <a:chOff x="1743075" y="5137258"/>
            <a:chExt cx="5476875" cy="2008188"/>
          </a:xfrm>
        </p:grpSpPr>
        <p:grpSp>
          <p:nvGrpSpPr>
            <p:cNvPr id="11" name="Group 10">
              <a:extLst>
                <a:ext uri="{FF2B5EF4-FFF2-40B4-BE49-F238E27FC236}">
                  <a16:creationId xmlns:a16="http://schemas.microsoft.com/office/drawing/2014/main" id="{862EE06D-04EF-4EA1-8769-DBF9DCC43AC2}"/>
                </a:ext>
              </a:extLst>
            </p:cNvPr>
            <p:cNvGrpSpPr/>
            <p:nvPr/>
          </p:nvGrpSpPr>
          <p:grpSpPr>
            <a:xfrm>
              <a:off x="1743075" y="5137258"/>
              <a:ext cx="5476875" cy="2008188"/>
              <a:chOff x="1743075" y="5137258"/>
              <a:chExt cx="5476875" cy="2008188"/>
            </a:xfrm>
          </p:grpSpPr>
          <p:pic>
            <p:nvPicPr>
              <p:cNvPr id="28" name="Picture 27" descr="A picture containing device&#10;&#10;Description automatically generated">
                <a:extLst>
                  <a:ext uri="{FF2B5EF4-FFF2-40B4-BE49-F238E27FC236}">
                    <a16:creationId xmlns:a16="http://schemas.microsoft.com/office/drawing/2014/main" id="{D933128D-1E8F-469A-9BAF-1BB176D3780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868" b="89912" l="10000" r="92740">
                            <a14:foregroundMark x1="92740" y1="54386" x2="92740" y2="54386"/>
                          </a14:backgroundRemoval>
                        </a14:imgEffect>
                      </a14:imgLayer>
                    </a14:imgProps>
                  </a:ext>
                  <a:ext uri="{28A0092B-C50C-407E-A947-70E740481C1C}">
                    <a14:useLocalDpi xmlns:a14="http://schemas.microsoft.com/office/drawing/2010/main" val="0"/>
                  </a:ext>
                </a:extLst>
              </a:blip>
              <a:srcRect t="41301"/>
              <a:stretch/>
            </p:blipFill>
            <p:spPr>
              <a:xfrm>
                <a:off x="1743075" y="5137258"/>
                <a:ext cx="5476875" cy="2008188"/>
              </a:xfrm>
              <a:prstGeom prst="rect">
                <a:avLst/>
              </a:prstGeom>
            </p:spPr>
          </p:pic>
          <p:sp>
            <p:nvSpPr>
              <p:cNvPr id="30" name="Rectangle 29">
                <a:extLst>
                  <a:ext uri="{FF2B5EF4-FFF2-40B4-BE49-F238E27FC236}">
                    <a16:creationId xmlns:a16="http://schemas.microsoft.com/office/drawing/2014/main" id="{BFC00A8F-31C9-44AD-926C-36DC363B4C1E}"/>
                  </a:ext>
                </a:extLst>
              </p:cNvPr>
              <p:cNvSpPr/>
              <p:nvPr/>
            </p:nvSpPr>
            <p:spPr>
              <a:xfrm rot="21148263">
                <a:off x="5166484" y="5714991"/>
                <a:ext cx="400050" cy="2011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8EA424AF-BB4A-49CF-A6E4-0A21D3D4373E}"/>
                </a:ext>
              </a:extLst>
            </p:cNvPr>
            <p:cNvSpPr txBox="1"/>
            <p:nvPr/>
          </p:nvSpPr>
          <p:spPr>
            <a:xfrm>
              <a:off x="5053453" y="5630880"/>
              <a:ext cx="692151" cy="369332"/>
            </a:xfrm>
            <a:prstGeom prst="rect">
              <a:avLst/>
            </a:prstGeom>
            <a:noFill/>
          </p:spPr>
          <p:txBody>
            <a:bodyPr wrap="square" rtlCol="0">
              <a:spAutoFit/>
              <a:scene3d>
                <a:camera prst="isometricOffAxis1Right"/>
                <a:lightRig rig="threePt" dir="t"/>
              </a:scene3d>
            </a:bodyPr>
            <a:lstStyle/>
            <a:p>
              <a:r>
                <a:rPr lang="vi-VN">
                  <a:solidFill>
                    <a:schemeClr val="bg2">
                      <a:lumMod val="25000"/>
                    </a:schemeClr>
                  </a:solidFill>
                </a:rPr>
                <a:t>41.0</a:t>
              </a:r>
              <a:endParaRPr lang="en-US">
                <a:solidFill>
                  <a:schemeClr val="bg2">
                    <a:lumMod val="25000"/>
                  </a:schemeClr>
                </a:solidFill>
              </a:endParaRPr>
            </a:p>
          </p:txBody>
        </p:sp>
      </p:grpSp>
    </p:spTree>
    <p:extLst>
      <p:ext uri="{BB962C8B-B14F-4D97-AF65-F5344CB8AC3E}">
        <p14:creationId xmlns:p14="http://schemas.microsoft.com/office/powerpoint/2010/main" val="19707607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 calcmode="lin" valueType="num">
                                      <p:cBhvr>
                                        <p:cTn id="9" dur="500" fill="hold"/>
                                        <p:tgtEl>
                                          <p:spTgt spid="13"/>
                                        </p:tgtEl>
                                        <p:attrNameLst>
                                          <p:attrName>style.rotation</p:attrName>
                                        </p:attrNameLst>
                                      </p:cBhvr>
                                      <p:tavLst>
                                        <p:tav tm="0">
                                          <p:val>
                                            <p:fltVal val="360"/>
                                          </p:val>
                                        </p:tav>
                                        <p:tav tm="100000">
                                          <p:val>
                                            <p:fltVal val="0"/>
                                          </p:val>
                                        </p:tav>
                                      </p:tavLst>
                                    </p:anim>
                                    <p:animEffect transition="in" filter="fade">
                                      <p:cBhvr>
                                        <p:cTn id="10" dur="500"/>
                                        <p:tgtEl>
                                          <p:spTgt spid="13"/>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par>
                                <p:cTn id="35" presetID="22" presetClass="entr" presetSubtype="4" fill="hold" nodeType="withEffect">
                                  <p:stCondLst>
                                    <p:cond delay="10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2" grpId="0" animBg="1"/>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4927" y="-623933"/>
            <a:ext cx="16362044" cy="1919333"/>
            <a:chOff x="0" y="0"/>
            <a:chExt cx="19002433" cy="2229061"/>
          </a:xfrm>
        </p:grpSpPr>
        <p:sp>
          <p:nvSpPr>
            <p:cNvPr id="3" name="Freeform 3"/>
            <p:cNvSpPr/>
            <p:nvPr/>
          </p:nvSpPr>
          <p:spPr>
            <a:xfrm>
              <a:off x="0" y="0"/>
              <a:ext cx="19002432" cy="2229061"/>
            </a:xfrm>
            <a:custGeom>
              <a:avLst/>
              <a:gdLst/>
              <a:ahLst/>
              <a:cxnLst/>
              <a:rect l="l" t="t" r="r" b="b"/>
              <a:pathLst>
                <a:path w="19002432" h="2229061">
                  <a:moveTo>
                    <a:pt x="18877973" y="2229060"/>
                  </a:moveTo>
                  <a:lnTo>
                    <a:pt x="124460" y="2229060"/>
                  </a:lnTo>
                  <a:cubicBezTo>
                    <a:pt x="55880" y="2229060"/>
                    <a:pt x="0" y="2173181"/>
                    <a:pt x="0" y="2104601"/>
                  </a:cubicBezTo>
                  <a:lnTo>
                    <a:pt x="0" y="124460"/>
                  </a:lnTo>
                  <a:cubicBezTo>
                    <a:pt x="0" y="55880"/>
                    <a:pt x="55880" y="0"/>
                    <a:pt x="124460" y="0"/>
                  </a:cubicBezTo>
                  <a:lnTo>
                    <a:pt x="18877973" y="0"/>
                  </a:lnTo>
                  <a:cubicBezTo>
                    <a:pt x="18946552" y="0"/>
                    <a:pt x="19002432" y="55880"/>
                    <a:pt x="19002432" y="124460"/>
                  </a:cubicBezTo>
                  <a:lnTo>
                    <a:pt x="19002432" y="2104601"/>
                  </a:lnTo>
                  <a:cubicBezTo>
                    <a:pt x="19002432" y="2173181"/>
                    <a:pt x="18946552" y="2229061"/>
                    <a:pt x="18877973" y="2229061"/>
                  </a:cubicBezTo>
                  <a:close/>
                </a:path>
              </a:pathLst>
            </a:custGeom>
            <a:solidFill>
              <a:srgbClr val="DCE775"/>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774317">
            <a:off x="8765046" y="-1902431"/>
            <a:ext cx="2743200" cy="2743200"/>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774317">
            <a:off x="10610832" y="-1658728"/>
            <a:ext cx="2743200" cy="2743200"/>
          </a:xfrm>
          <a:prstGeom prst="rect">
            <a:avLst/>
          </a:prstGeom>
        </p:spPr>
      </p:pic>
      <p:grpSp>
        <p:nvGrpSpPr>
          <p:cNvPr id="7" name="Group 7"/>
          <p:cNvGrpSpPr/>
          <p:nvPr/>
        </p:nvGrpSpPr>
        <p:grpSpPr>
          <a:xfrm>
            <a:off x="685800" y="1543196"/>
            <a:ext cx="10820400" cy="4984604"/>
            <a:chOff x="0" y="0"/>
            <a:chExt cx="5920967" cy="2727595"/>
          </a:xfrm>
        </p:grpSpPr>
        <p:sp>
          <p:nvSpPr>
            <p:cNvPr id="8" name="Freeform 8"/>
            <p:cNvSpPr/>
            <p:nvPr/>
          </p:nvSpPr>
          <p:spPr>
            <a:xfrm>
              <a:off x="0" y="0"/>
              <a:ext cx="5920967" cy="2727596"/>
            </a:xfrm>
            <a:custGeom>
              <a:avLst/>
              <a:gdLst/>
              <a:ahLst/>
              <a:cxnLst/>
              <a:rect l="l" t="t" r="r" b="b"/>
              <a:pathLst>
                <a:path w="5920967" h="2727596">
                  <a:moveTo>
                    <a:pt x="5796507" y="59690"/>
                  </a:moveTo>
                  <a:cubicBezTo>
                    <a:pt x="5832067" y="59690"/>
                    <a:pt x="5861277" y="88900"/>
                    <a:pt x="5861277" y="124460"/>
                  </a:cubicBezTo>
                  <a:lnTo>
                    <a:pt x="5861277" y="2603135"/>
                  </a:lnTo>
                  <a:cubicBezTo>
                    <a:pt x="5861277" y="2638696"/>
                    <a:pt x="5832067" y="2667906"/>
                    <a:pt x="5796507" y="2667906"/>
                  </a:cubicBezTo>
                  <a:lnTo>
                    <a:pt x="124460" y="2667906"/>
                  </a:lnTo>
                  <a:cubicBezTo>
                    <a:pt x="88900" y="2667906"/>
                    <a:pt x="59690" y="2638696"/>
                    <a:pt x="59690" y="2603135"/>
                  </a:cubicBezTo>
                  <a:lnTo>
                    <a:pt x="59690" y="124460"/>
                  </a:lnTo>
                  <a:cubicBezTo>
                    <a:pt x="59690" y="88900"/>
                    <a:pt x="88900" y="59690"/>
                    <a:pt x="124460" y="59690"/>
                  </a:cubicBezTo>
                  <a:lnTo>
                    <a:pt x="5796507" y="59690"/>
                  </a:lnTo>
                  <a:moveTo>
                    <a:pt x="5796507" y="0"/>
                  </a:moveTo>
                  <a:lnTo>
                    <a:pt x="124460" y="0"/>
                  </a:lnTo>
                  <a:cubicBezTo>
                    <a:pt x="55880" y="0"/>
                    <a:pt x="0" y="55880"/>
                    <a:pt x="0" y="124460"/>
                  </a:cubicBezTo>
                  <a:lnTo>
                    <a:pt x="0" y="2603135"/>
                  </a:lnTo>
                  <a:cubicBezTo>
                    <a:pt x="0" y="2671716"/>
                    <a:pt x="55880" y="2727596"/>
                    <a:pt x="124460" y="2727596"/>
                  </a:cubicBezTo>
                  <a:lnTo>
                    <a:pt x="5796507" y="2727596"/>
                  </a:lnTo>
                  <a:cubicBezTo>
                    <a:pt x="5865087" y="2727596"/>
                    <a:pt x="5920967" y="2671716"/>
                    <a:pt x="5920967" y="2603135"/>
                  </a:cubicBezTo>
                  <a:lnTo>
                    <a:pt x="5920967" y="124460"/>
                  </a:lnTo>
                  <a:cubicBezTo>
                    <a:pt x="5920967" y="55880"/>
                    <a:pt x="5865087" y="0"/>
                    <a:pt x="5796507" y="0"/>
                  </a:cubicBezTo>
                  <a:close/>
                </a:path>
              </a:pathLst>
            </a:custGeom>
            <a:solidFill>
              <a:srgbClr val="175029"/>
            </a:solidFill>
          </p:spPr>
        </p:sp>
      </p:grpSp>
      <p:sp>
        <p:nvSpPr>
          <p:cNvPr id="11" name="TextBox 11"/>
          <p:cNvSpPr txBox="1"/>
          <p:nvPr/>
        </p:nvSpPr>
        <p:spPr>
          <a:xfrm>
            <a:off x="1122312" y="1933036"/>
            <a:ext cx="1718409" cy="385490"/>
          </a:xfrm>
          <a:prstGeom prst="rect">
            <a:avLst/>
          </a:prstGeom>
        </p:spPr>
        <p:txBody>
          <a:bodyPr wrap="square" lIns="0" tIns="0" rIns="0" bIns="0" rtlCol="0" anchor="t">
            <a:spAutoFit/>
          </a:bodyPr>
          <a:lstStyle/>
          <a:p>
            <a:pPr defTabSz="609630">
              <a:lnSpc>
                <a:spcPts val="3267"/>
              </a:lnSpc>
            </a:pPr>
            <a:r>
              <a:rPr lang="vi-VN" sz="2333" b="1" dirty="0">
                <a:solidFill>
                  <a:srgbClr val="C00000"/>
                </a:solidFill>
                <a:latin typeface="Arial" pitchFamily="34" charset="0"/>
              </a:rPr>
              <a:t>Ghi nhớ:</a:t>
            </a:r>
          </a:p>
        </p:txBody>
      </p:sp>
      <p:grpSp>
        <p:nvGrpSpPr>
          <p:cNvPr id="42" name="Group 41"/>
          <p:cNvGrpSpPr/>
          <p:nvPr/>
        </p:nvGrpSpPr>
        <p:grpSpPr>
          <a:xfrm>
            <a:off x="991603" y="2803382"/>
            <a:ext cx="10208793" cy="894923"/>
            <a:chOff x="1487404" y="4044386"/>
            <a:chExt cx="15313189" cy="1342385"/>
          </a:xfrm>
        </p:grpSpPr>
        <p:grpSp>
          <p:nvGrpSpPr>
            <p:cNvPr id="9" name="Group 9"/>
            <p:cNvGrpSpPr>
              <a:grpSpLocks noChangeAspect="1"/>
            </p:cNvGrpSpPr>
            <p:nvPr/>
          </p:nvGrpSpPr>
          <p:grpSpPr>
            <a:xfrm rot="5400000">
              <a:off x="1336656" y="4195134"/>
              <a:ext cx="1342385" cy="1040889"/>
              <a:chOff x="850306" y="856585"/>
              <a:chExt cx="5927094" cy="4595886"/>
            </a:xfrm>
          </p:grpSpPr>
          <p:sp>
            <p:nvSpPr>
              <p:cNvPr id="10" name="Freeform 10"/>
              <p:cNvSpPr/>
              <p:nvPr/>
            </p:nvSpPr>
            <p:spPr>
              <a:xfrm>
                <a:off x="850306" y="856585"/>
                <a:ext cx="5927094" cy="4595886"/>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2" name="TextBox 12"/>
            <p:cNvSpPr txBox="1"/>
            <p:nvPr/>
          </p:nvSpPr>
          <p:spPr>
            <a:xfrm>
              <a:off x="2761778" y="4352478"/>
              <a:ext cx="14038815" cy="586892"/>
            </a:xfrm>
            <a:prstGeom prst="rect">
              <a:avLst/>
            </a:prstGeom>
          </p:spPr>
          <p:txBody>
            <a:bodyPr wrap="square" lIns="0" tIns="0" rIns="0" bIns="0" rtlCol="0" anchor="t">
              <a:spAutoFit/>
            </a:bodyPr>
            <a:lstStyle/>
            <a:p>
              <a:pPr algn="just" defTabSz="609630">
                <a:lnSpc>
                  <a:spcPct val="120000"/>
                </a:lnSpc>
                <a:spcBef>
                  <a:spcPct val="0"/>
                </a:spcBef>
              </a:pPr>
              <a:r>
                <a:rPr lang="vi-VN" sz="2333" b="1" dirty="0">
                  <a:solidFill>
                    <a:srgbClr val="000000"/>
                  </a:solidFill>
                  <a:latin typeface="Arial" pitchFamily="34" charset="0"/>
                </a:rPr>
                <a:t>Quá trình hô hấp tế bào bị ảnh hưởng bởi một số yếu tố chủ yếu: </a:t>
              </a:r>
            </a:p>
          </p:txBody>
        </p:sp>
      </p:grpSp>
      <p:grpSp>
        <p:nvGrpSpPr>
          <p:cNvPr id="13" name="Group 13"/>
          <p:cNvGrpSpPr/>
          <p:nvPr/>
        </p:nvGrpSpPr>
        <p:grpSpPr>
          <a:xfrm>
            <a:off x="1981517" y="3802457"/>
            <a:ext cx="2817957" cy="889740"/>
            <a:chOff x="0" y="0"/>
            <a:chExt cx="5635914" cy="1779479"/>
          </a:xfrm>
        </p:grpSpPr>
        <p:grpSp>
          <p:nvGrpSpPr>
            <p:cNvPr id="14" name="Group 14"/>
            <p:cNvGrpSpPr/>
            <p:nvPr/>
          </p:nvGrpSpPr>
          <p:grpSpPr>
            <a:xfrm rot="-5400000">
              <a:off x="2373087" y="-1483347"/>
              <a:ext cx="1779479" cy="4746174"/>
              <a:chOff x="0" y="0"/>
              <a:chExt cx="2354580" cy="6280065"/>
            </a:xfrm>
          </p:grpSpPr>
          <p:sp>
            <p:nvSpPr>
              <p:cNvPr id="15" name="Freeform 15"/>
              <p:cNvSpPr/>
              <p:nvPr/>
            </p:nvSpPr>
            <p:spPr>
              <a:xfrm>
                <a:off x="0" y="0"/>
                <a:ext cx="2353310" cy="6280065"/>
              </a:xfrm>
              <a:custGeom>
                <a:avLst/>
                <a:gdLst/>
                <a:ahLst/>
                <a:cxnLst/>
                <a:rect l="l" t="t" r="r" b="b"/>
                <a:pathLst>
                  <a:path w="2353310" h="6280065">
                    <a:moveTo>
                      <a:pt x="784860" y="6212755"/>
                    </a:moveTo>
                    <a:cubicBezTo>
                      <a:pt x="905510" y="6253395"/>
                      <a:pt x="1042670" y="6280065"/>
                      <a:pt x="1177290" y="6280065"/>
                    </a:cubicBezTo>
                    <a:cubicBezTo>
                      <a:pt x="1311910" y="6280065"/>
                      <a:pt x="1441450" y="6257205"/>
                      <a:pt x="1560830" y="6216565"/>
                    </a:cubicBezTo>
                    <a:cubicBezTo>
                      <a:pt x="1563370" y="6215295"/>
                      <a:pt x="1565910" y="6215295"/>
                      <a:pt x="1568450" y="6214025"/>
                    </a:cubicBezTo>
                    <a:cubicBezTo>
                      <a:pt x="2016760" y="6051465"/>
                      <a:pt x="2346960" y="5622205"/>
                      <a:pt x="2353310" y="5110059"/>
                    </a:cubicBezTo>
                    <a:lnTo>
                      <a:pt x="2353310" y="0"/>
                    </a:lnTo>
                    <a:lnTo>
                      <a:pt x="0" y="0"/>
                    </a:lnTo>
                    <a:lnTo>
                      <a:pt x="0" y="5106165"/>
                    </a:lnTo>
                    <a:cubicBezTo>
                      <a:pt x="6350" y="5624745"/>
                      <a:pt x="331470" y="6054005"/>
                      <a:pt x="784860" y="6212755"/>
                    </a:cubicBezTo>
                    <a:close/>
                  </a:path>
                </a:pathLst>
              </a:custGeom>
              <a:solidFill>
                <a:srgbClr val="C9E265"/>
              </a:solidFill>
            </p:spPr>
          </p:sp>
        </p:grpSp>
        <p:grpSp>
          <p:nvGrpSpPr>
            <p:cNvPr id="16" name="Group 16"/>
            <p:cNvGrpSpPr/>
            <p:nvPr/>
          </p:nvGrpSpPr>
          <p:grpSpPr>
            <a:xfrm>
              <a:off x="0" y="0"/>
              <a:ext cx="1779479" cy="1779479"/>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01E27"/>
              </a:solidFill>
            </p:spPr>
          </p:sp>
        </p:grpSp>
        <p:sp>
          <p:nvSpPr>
            <p:cNvPr id="18" name="TextBox 18"/>
            <p:cNvSpPr txBox="1"/>
            <p:nvPr/>
          </p:nvSpPr>
          <p:spPr>
            <a:xfrm>
              <a:off x="2224828" y="469582"/>
              <a:ext cx="3411086" cy="770980"/>
            </a:xfrm>
            <a:prstGeom prst="rect">
              <a:avLst/>
            </a:prstGeom>
          </p:spPr>
          <p:txBody>
            <a:bodyPr lIns="0" tIns="0" rIns="0" bIns="0" rtlCol="0" anchor="t">
              <a:spAutoFit/>
            </a:bodyPr>
            <a:lstStyle/>
            <a:p>
              <a:pPr defTabSz="609630">
                <a:lnSpc>
                  <a:spcPts val="3267"/>
                </a:lnSpc>
              </a:pPr>
              <a:r>
                <a:rPr lang="vi-VN" sz="2333" b="1" dirty="0">
                  <a:solidFill>
                    <a:srgbClr val="000000"/>
                  </a:solidFill>
                  <a:latin typeface="Arial" pitchFamily="34" charset="0"/>
                </a:rPr>
                <a:t>Nhiệt độ</a:t>
              </a:r>
            </a:p>
          </p:txBody>
        </p:sp>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8760" y="273834"/>
              <a:ext cx="1144147" cy="1205952"/>
            </a:xfrm>
            <a:prstGeom prst="rect">
              <a:avLst/>
            </a:prstGeom>
          </p:spPr>
        </p:pic>
      </p:grpSp>
      <p:grpSp>
        <p:nvGrpSpPr>
          <p:cNvPr id="20" name="Group 20"/>
          <p:cNvGrpSpPr/>
          <p:nvPr/>
        </p:nvGrpSpPr>
        <p:grpSpPr>
          <a:xfrm>
            <a:off x="1981517" y="5171978"/>
            <a:ext cx="4114483" cy="889740"/>
            <a:chOff x="0" y="0"/>
            <a:chExt cx="8228966" cy="1779479"/>
          </a:xfrm>
        </p:grpSpPr>
        <p:grpSp>
          <p:nvGrpSpPr>
            <p:cNvPr id="21" name="Group 21"/>
            <p:cNvGrpSpPr/>
            <p:nvPr/>
          </p:nvGrpSpPr>
          <p:grpSpPr>
            <a:xfrm rot="-5400000">
              <a:off x="3669613" y="-2779874"/>
              <a:ext cx="1779479" cy="7339227"/>
              <a:chOff x="0" y="0"/>
              <a:chExt cx="2354580" cy="9711153"/>
            </a:xfrm>
          </p:grpSpPr>
          <p:sp>
            <p:nvSpPr>
              <p:cNvPr id="22" name="Freeform 22"/>
              <p:cNvSpPr/>
              <p:nvPr/>
            </p:nvSpPr>
            <p:spPr>
              <a:xfrm>
                <a:off x="0" y="0"/>
                <a:ext cx="2353310" cy="9711153"/>
              </a:xfrm>
              <a:custGeom>
                <a:avLst/>
                <a:gdLst/>
                <a:ahLst/>
                <a:cxnLst/>
                <a:rect l="l" t="t" r="r" b="b"/>
                <a:pathLst>
                  <a:path w="2353310" h="9711153">
                    <a:moveTo>
                      <a:pt x="784860" y="9643843"/>
                    </a:moveTo>
                    <a:cubicBezTo>
                      <a:pt x="905510" y="9684483"/>
                      <a:pt x="1042670" y="9711153"/>
                      <a:pt x="1177290" y="9711153"/>
                    </a:cubicBezTo>
                    <a:cubicBezTo>
                      <a:pt x="1311910" y="9711153"/>
                      <a:pt x="1441450" y="9688293"/>
                      <a:pt x="1560830" y="9647653"/>
                    </a:cubicBezTo>
                    <a:cubicBezTo>
                      <a:pt x="1563370" y="9646383"/>
                      <a:pt x="1565910" y="9646383"/>
                      <a:pt x="1568450" y="9645113"/>
                    </a:cubicBezTo>
                    <a:cubicBezTo>
                      <a:pt x="2016760" y="9482553"/>
                      <a:pt x="2346960" y="9053293"/>
                      <a:pt x="2353310" y="8530590"/>
                    </a:cubicBezTo>
                    <a:lnTo>
                      <a:pt x="2353310" y="0"/>
                    </a:lnTo>
                    <a:lnTo>
                      <a:pt x="0" y="0"/>
                    </a:lnTo>
                    <a:lnTo>
                      <a:pt x="0" y="8524056"/>
                    </a:lnTo>
                    <a:cubicBezTo>
                      <a:pt x="6350" y="9055833"/>
                      <a:pt x="331470" y="9485092"/>
                      <a:pt x="784860" y="9643842"/>
                    </a:cubicBezTo>
                    <a:close/>
                  </a:path>
                </a:pathLst>
              </a:custGeom>
              <a:solidFill>
                <a:srgbClr val="C9E265"/>
              </a:solidFill>
            </p:spPr>
          </p:sp>
        </p:grpSp>
        <p:grpSp>
          <p:nvGrpSpPr>
            <p:cNvPr id="23" name="Group 23"/>
            <p:cNvGrpSpPr/>
            <p:nvPr/>
          </p:nvGrpSpPr>
          <p:grpSpPr>
            <a:xfrm>
              <a:off x="0" y="0"/>
              <a:ext cx="1779479" cy="1779479"/>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01E27"/>
              </a:solidFill>
            </p:spPr>
          </p:sp>
        </p:grpSp>
        <p:sp>
          <p:nvSpPr>
            <p:cNvPr id="25" name="TextBox 25"/>
            <p:cNvSpPr txBox="1"/>
            <p:nvPr/>
          </p:nvSpPr>
          <p:spPr>
            <a:xfrm>
              <a:off x="2224828" y="469582"/>
              <a:ext cx="5719302" cy="770980"/>
            </a:xfrm>
            <a:prstGeom prst="rect">
              <a:avLst/>
            </a:prstGeom>
          </p:spPr>
          <p:txBody>
            <a:bodyPr lIns="0" tIns="0" rIns="0" bIns="0" rtlCol="0" anchor="t">
              <a:spAutoFit/>
            </a:bodyPr>
            <a:lstStyle/>
            <a:p>
              <a:pPr defTabSz="609630">
                <a:lnSpc>
                  <a:spcPts val="3267"/>
                </a:lnSpc>
              </a:pPr>
              <a:r>
                <a:rPr lang="vi-VN" sz="2333" b="1" dirty="0">
                  <a:solidFill>
                    <a:srgbClr val="000000"/>
                  </a:solidFill>
                  <a:latin typeface="Arial" pitchFamily="34" charset="0"/>
                </a:rPr>
                <a:t>Hàm lượng nước</a:t>
              </a:r>
            </a:p>
          </p:txBody>
        </p:sp>
        <p:pic>
          <p:nvPicPr>
            <p:cNvPr id="26" name="Picture 2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8760" y="273834"/>
              <a:ext cx="1144147" cy="1205952"/>
            </a:xfrm>
            <a:prstGeom prst="rect">
              <a:avLst/>
            </a:prstGeom>
          </p:spPr>
        </p:pic>
      </p:grpSp>
      <p:grpSp>
        <p:nvGrpSpPr>
          <p:cNvPr id="27" name="Group 27"/>
          <p:cNvGrpSpPr/>
          <p:nvPr/>
        </p:nvGrpSpPr>
        <p:grpSpPr>
          <a:xfrm>
            <a:off x="6371411" y="3802457"/>
            <a:ext cx="3838899" cy="889740"/>
            <a:chOff x="0" y="0"/>
            <a:chExt cx="7677797" cy="1779479"/>
          </a:xfrm>
        </p:grpSpPr>
        <p:grpSp>
          <p:nvGrpSpPr>
            <p:cNvPr id="28" name="Group 28"/>
            <p:cNvGrpSpPr/>
            <p:nvPr/>
          </p:nvGrpSpPr>
          <p:grpSpPr>
            <a:xfrm rot="-5400000">
              <a:off x="3394029" y="-2504289"/>
              <a:ext cx="1779479" cy="6788057"/>
              <a:chOff x="0" y="0"/>
              <a:chExt cx="2354580" cy="8981854"/>
            </a:xfrm>
          </p:grpSpPr>
          <p:sp>
            <p:nvSpPr>
              <p:cNvPr id="29" name="Freeform 29"/>
              <p:cNvSpPr/>
              <p:nvPr/>
            </p:nvSpPr>
            <p:spPr>
              <a:xfrm>
                <a:off x="0" y="0"/>
                <a:ext cx="2353310" cy="8981853"/>
              </a:xfrm>
              <a:custGeom>
                <a:avLst/>
                <a:gdLst/>
                <a:ahLst/>
                <a:cxnLst/>
                <a:rect l="l" t="t" r="r" b="b"/>
                <a:pathLst>
                  <a:path w="2353310" h="8981853">
                    <a:moveTo>
                      <a:pt x="784860" y="8914543"/>
                    </a:moveTo>
                    <a:cubicBezTo>
                      <a:pt x="905510" y="8955184"/>
                      <a:pt x="1042670" y="8981853"/>
                      <a:pt x="1177290" y="8981853"/>
                    </a:cubicBezTo>
                    <a:cubicBezTo>
                      <a:pt x="1311910" y="8981853"/>
                      <a:pt x="1441450" y="8958993"/>
                      <a:pt x="1560830" y="8918353"/>
                    </a:cubicBezTo>
                    <a:cubicBezTo>
                      <a:pt x="1563370" y="8917084"/>
                      <a:pt x="1565910" y="8917084"/>
                      <a:pt x="1568450" y="8915814"/>
                    </a:cubicBezTo>
                    <a:cubicBezTo>
                      <a:pt x="2016760" y="8753253"/>
                      <a:pt x="2346960" y="8323993"/>
                      <a:pt x="2353310" y="7803535"/>
                    </a:cubicBezTo>
                    <a:lnTo>
                      <a:pt x="2353310" y="0"/>
                    </a:lnTo>
                    <a:lnTo>
                      <a:pt x="0" y="0"/>
                    </a:lnTo>
                    <a:lnTo>
                      <a:pt x="0" y="7797562"/>
                    </a:lnTo>
                    <a:cubicBezTo>
                      <a:pt x="6350" y="8326534"/>
                      <a:pt x="331470" y="8755793"/>
                      <a:pt x="784860" y="8914543"/>
                    </a:cubicBezTo>
                    <a:close/>
                  </a:path>
                </a:pathLst>
              </a:custGeom>
              <a:solidFill>
                <a:srgbClr val="C9E265"/>
              </a:solidFill>
            </p:spPr>
          </p:sp>
        </p:grpSp>
        <p:grpSp>
          <p:nvGrpSpPr>
            <p:cNvPr id="30" name="Group 30"/>
            <p:cNvGrpSpPr/>
            <p:nvPr/>
          </p:nvGrpSpPr>
          <p:grpSpPr>
            <a:xfrm>
              <a:off x="0" y="0"/>
              <a:ext cx="1779479" cy="1779479"/>
              <a:chOff x="0" y="0"/>
              <a:chExt cx="6350000" cy="6350000"/>
            </a:xfrm>
          </p:grpSpPr>
          <p:sp>
            <p:nvSpPr>
              <p:cNvPr id="31" name="Freeform 3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01E27"/>
              </a:solidFill>
            </p:spPr>
          </p:sp>
        </p:grpSp>
        <p:sp>
          <p:nvSpPr>
            <p:cNvPr id="32" name="TextBox 32"/>
            <p:cNvSpPr txBox="1"/>
            <p:nvPr/>
          </p:nvSpPr>
          <p:spPr>
            <a:xfrm>
              <a:off x="2224828" y="469582"/>
              <a:ext cx="4920303" cy="770980"/>
            </a:xfrm>
            <a:prstGeom prst="rect">
              <a:avLst/>
            </a:prstGeom>
          </p:spPr>
          <p:txBody>
            <a:bodyPr lIns="0" tIns="0" rIns="0" bIns="0" rtlCol="0" anchor="t">
              <a:spAutoFit/>
            </a:bodyPr>
            <a:lstStyle/>
            <a:p>
              <a:pPr defTabSz="609630">
                <a:lnSpc>
                  <a:spcPts val="3267"/>
                </a:lnSpc>
              </a:pPr>
              <a:r>
                <a:rPr lang="vi-VN" sz="2333" b="1" dirty="0">
                  <a:solidFill>
                    <a:srgbClr val="000000"/>
                  </a:solidFill>
                  <a:latin typeface="Arial" pitchFamily="34" charset="0"/>
                </a:rPr>
                <a:t>Nồng độ Oxygen</a:t>
              </a:r>
            </a:p>
          </p:txBody>
        </p:sp>
        <p:pic>
          <p:nvPicPr>
            <p:cNvPr id="33" name="Picture 3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8760" y="273834"/>
              <a:ext cx="1144147" cy="1205952"/>
            </a:xfrm>
            <a:prstGeom prst="rect">
              <a:avLst/>
            </a:prstGeom>
          </p:spPr>
        </p:pic>
      </p:grpSp>
      <p:grpSp>
        <p:nvGrpSpPr>
          <p:cNvPr id="34" name="Group 34"/>
          <p:cNvGrpSpPr/>
          <p:nvPr/>
        </p:nvGrpSpPr>
        <p:grpSpPr>
          <a:xfrm>
            <a:off x="6371411" y="5171978"/>
            <a:ext cx="4958023" cy="889740"/>
            <a:chOff x="0" y="0"/>
            <a:chExt cx="9916046" cy="1779479"/>
          </a:xfrm>
        </p:grpSpPr>
        <p:grpSp>
          <p:nvGrpSpPr>
            <p:cNvPr id="35" name="Group 35"/>
            <p:cNvGrpSpPr/>
            <p:nvPr/>
          </p:nvGrpSpPr>
          <p:grpSpPr>
            <a:xfrm rot="-5400000">
              <a:off x="4513153" y="-3623413"/>
              <a:ext cx="1779479" cy="9026306"/>
              <a:chOff x="0" y="0"/>
              <a:chExt cx="2354580" cy="11943469"/>
            </a:xfrm>
          </p:grpSpPr>
          <p:sp>
            <p:nvSpPr>
              <p:cNvPr id="36" name="Freeform 36"/>
              <p:cNvSpPr/>
              <p:nvPr/>
            </p:nvSpPr>
            <p:spPr>
              <a:xfrm>
                <a:off x="0" y="0"/>
                <a:ext cx="2353310" cy="11943469"/>
              </a:xfrm>
              <a:custGeom>
                <a:avLst/>
                <a:gdLst/>
                <a:ahLst/>
                <a:cxnLst/>
                <a:rect l="l" t="t" r="r" b="b"/>
                <a:pathLst>
                  <a:path w="2353310" h="11943469">
                    <a:moveTo>
                      <a:pt x="784860" y="11876160"/>
                    </a:moveTo>
                    <a:cubicBezTo>
                      <a:pt x="905510" y="11916800"/>
                      <a:pt x="1042670" y="11943469"/>
                      <a:pt x="1177290" y="11943469"/>
                    </a:cubicBezTo>
                    <a:cubicBezTo>
                      <a:pt x="1311910" y="11943469"/>
                      <a:pt x="1441450" y="11920610"/>
                      <a:pt x="1560830" y="11879969"/>
                    </a:cubicBezTo>
                    <a:cubicBezTo>
                      <a:pt x="1563370" y="11878700"/>
                      <a:pt x="1565910" y="11878700"/>
                      <a:pt x="1568450" y="11877429"/>
                    </a:cubicBezTo>
                    <a:cubicBezTo>
                      <a:pt x="2016760" y="11714869"/>
                      <a:pt x="2346960" y="11285610"/>
                      <a:pt x="2353310" y="10756038"/>
                    </a:cubicBezTo>
                    <a:lnTo>
                      <a:pt x="2353310" y="0"/>
                    </a:lnTo>
                    <a:lnTo>
                      <a:pt x="0" y="0"/>
                    </a:lnTo>
                    <a:lnTo>
                      <a:pt x="0" y="10747787"/>
                    </a:lnTo>
                    <a:cubicBezTo>
                      <a:pt x="6350" y="11288150"/>
                      <a:pt x="331470" y="11717410"/>
                      <a:pt x="784860" y="11876160"/>
                    </a:cubicBezTo>
                    <a:close/>
                  </a:path>
                </a:pathLst>
              </a:custGeom>
              <a:solidFill>
                <a:srgbClr val="C9E265"/>
              </a:solidFill>
            </p:spPr>
          </p:sp>
        </p:grpSp>
        <p:grpSp>
          <p:nvGrpSpPr>
            <p:cNvPr id="37" name="Group 37"/>
            <p:cNvGrpSpPr/>
            <p:nvPr/>
          </p:nvGrpSpPr>
          <p:grpSpPr>
            <a:xfrm>
              <a:off x="0" y="0"/>
              <a:ext cx="1779479" cy="1779479"/>
              <a:chOff x="0" y="0"/>
              <a:chExt cx="6350000" cy="6350000"/>
            </a:xfrm>
          </p:grpSpPr>
          <p:sp>
            <p:nvSpPr>
              <p:cNvPr id="38" name="Freeform 3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01E27"/>
              </a:solidFill>
            </p:spPr>
          </p:sp>
        </p:grpSp>
        <p:sp>
          <p:nvSpPr>
            <p:cNvPr id="39" name="TextBox 39"/>
            <p:cNvSpPr txBox="1"/>
            <p:nvPr/>
          </p:nvSpPr>
          <p:spPr>
            <a:xfrm>
              <a:off x="2224828" y="469582"/>
              <a:ext cx="7380498" cy="770980"/>
            </a:xfrm>
            <a:prstGeom prst="rect">
              <a:avLst/>
            </a:prstGeom>
          </p:spPr>
          <p:txBody>
            <a:bodyPr lIns="0" tIns="0" rIns="0" bIns="0" rtlCol="0" anchor="t">
              <a:spAutoFit/>
            </a:bodyPr>
            <a:lstStyle/>
            <a:p>
              <a:pPr defTabSz="609630">
                <a:lnSpc>
                  <a:spcPts val="3267"/>
                </a:lnSpc>
              </a:pPr>
              <a:r>
                <a:rPr lang="vi-VN" sz="2333" b="1" dirty="0">
                  <a:solidFill>
                    <a:srgbClr val="000000"/>
                  </a:solidFill>
                  <a:latin typeface="Arial" pitchFamily="34" charset="0"/>
                </a:rPr>
                <a:t>Nồng độ Carbon dioxide</a:t>
              </a:r>
            </a:p>
          </p:txBody>
        </p:sp>
        <p:pic>
          <p:nvPicPr>
            <p:cNvPr id="40" name="Picture 4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8760" y="273834"/>
              <a:ext cx="1144147" cy="1205952"/>
            </a:xfrm>
            <a:prstGeom prst="rect">
              <a:avLst/>
            </a:prstGeom>
          </p:spPr>
        </p:pic>
      </p:grpSp>
      <p:sp>
        <p:nvSpPr>
          <p:cNvPr id="41" name="TextBox 4"/>
          <p:cNvSpPr txBox="1"/>
          <p:nvPr/>
        </p:nvSpPr>
        <p:spPr>
          <a:xfrm>
            <a:off x="685800" y="750969"/>
            <a:ext cx="9258176" cy="395236"/>
          </a:xfrm>
          <a:prstGeom prst="rect">
            <a:avLst/>
          </a:prstGeom>
        </p:spPr>
        <p:txBody>
          <a:bodyPr wrap="square" lIns="0" tIns="0" rIns="0" bIns="0" rtlCol="0" anchor="t">
            <a:spAutoFit/>
          </a:bodyPr>
          <a:lstStyle/>
          <a:p>
            <a:pPr algn="just" defTabSz="609630">
              <a:lnSpc>
                <a:spcPts val="3267"/>
              </a:lnSpc>
              <a:spcBef>
                <a:spcPct val="0"/>
              </a:spcBef>
            </a:pPr>
            <a:r>
              <a:rPr lang="vi-VN" sz="2667" b="1" dirty="0">
                <a:solidFill>
                  <a:srgbClr val="000000"/>
                </a:solidFill>
                <a:latin typeface="Arial" pitchFamily="34" charset="0"/>
              </a:rPr>
              <a:t>MỘT SỐ YẾU TỐ ẢNH HƯỞNG ĐẾN HÔ HẤP TẾ BÀO</a:t>
            </a:r>
          </a:p>
        </p:txBody>
      </p:sp>
      <p:pic>
        <p:nvPicPr>
          <p:cNvPr id="43" name="Picture 2">
            <a:extLst>
              <a:ext uri="{FF2B5EF4-FFF2-40B4-BE49-F238E27FC236}">
                <a16:creationId xmlns:a16="http://schemas.microsoft.com/office/drawing/2014/main" id="{86726CED-46F8-00F1-49EA-B48C60C29C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22779" y="985193"/>
            <a:ext cx="1718409" cy="17184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1000"/>
                                        <p:tgtEl>
                                          <p:spTgt spid="42"/>
                                        </p:tgtEl>
                                      </p:cBhvr>
                                    </p:animEffect>
                                    <p:anim calcmode="lin" valueType="num">
                                      <p:cBhvr>
                                        <p:cTn id="20" dur="1000" fill="hold"/>
                                        <p:tgtEl>
                                          <p:spTgt spid="42"/>
                                        </p:tgtEl>
                                        <p:attrNameLst>
                                          <p:attrName>ppt_x</p:attrName>
                                        </p:attrNameLst>
                                      </p:cBhvr>
                                      <p:tavLst>
                                        <p:tav tm="0">
                                          <p:val>
                                            <p:strVal val="#ppt_x"/>
                                          </p:val>
                                        </p:tav>
                                        <p:tav tm="100000">
                                          <p:val>
                                            <p:strVal val="#ppt_x"/>
                                          </p:val>
                                        </p:tav>
                                      </p:tavLst>
                                    </p:anim>
                                    <p:anim calcmode="lin" valueType="num">
                                      <p:cBhvr>
                                        <p:cTn id="21"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1000"/>
                                        <p:tgtEl>
                                          <p:spTgt spid="27"/>
                                        </p:tgtEl>
                                      </p:cBhvr>
                                    </p:animEffect>
                                    <p:anim calcmode="lin" valueType="num">
                                      <p:cBhvr>
                                        <p:cTn id="41" dur="1000" fill="hold"/>
                                        <p:tgtEl>
                                          <p:spTgt spid="27"/>
                                        </p:tgtEl>
                                        <p:attrNameLst>
                                          <p:attrName>ppt_x</p:attrName>
                                        </p:attrNameLst>
                                      </p:cBhvr>
                                      <p:tavLst>
                                        <p:tav tm="0">
                                          <p:val>
                                            <p:strVal val="#ppt_x"/>
                                          </p:val>
                                        </p:tav>
                                        <p:tav tm="100000">
                                          <p:val>
                                            <p:strVal val="#ppt_x"/>
                                          </p:val>
                                        </p:tav>
                                      </p:tavLst>
                                    </p:anim>
                                    <p:anim calcmode="lin" valueType="num">
                                      <p:cBhvr>
                                        <p:cTn id="4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1000"/>
                                        <p:tgtEl>
                                          <p:spTgt spid="34"/>
                                        </p:tgtEl>
                                      </p:cBhvr>
                                    </p:animEffect>
                                    <p:anim calcmode="lin" valueType="num">
                                      <p:cBhvr>
                                        <p:cTn id="48" dur="1000" fill="hold"/>
                                        <p:tgtEl>
                                          <p:spTgt spid="34"/>
                                        </p:tgtEl>
                                        <p:attrNameLst>
                                          <p:attrName>ppt_x</p:attrName>
                                        </p:attrNameLst>
                                      </p:cBhvr>
                                      <p:tavLst>
                                        <p:tav tm="0">
                                          <p:val>
                                            <p:strVal val="#ppt_x"/>
                                          </p:val>
                                        </p:tav>
                                        <p:tav tm="100000">
                                          <p:val>
                                            <p:strVal val="#ppt_x"/>
                                          </p:val>
                                        </p:tav>
                                      </p:tavLst>
                                    </p:anim>
                                    <p:anim calcmode="lin" valueType="num">
                                      <p:cBhvr>
                                        <p:cTn id="4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low confidence">
            <a:extLst>
              <a:ext uri="{FF2B5EF4-FFF2-40B4-BE49-F238E27FC236}">
                <a16:creationId xmlns:a16="http://schemas.microsoft.com/office/drawing/2014/main" id="{CEE71D4B-07AD-4A9E-B813-8F637A989E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0D141D35-648D-4549-8E26-5BC4409E667D}"/>
              </a:ext>
            </a:extLst>
          </p:cNvPr>
          <p:cNvGrpSpPr/>
          <p:nvPr/>
        </p:nvGrpSpPr>
        <p:grpSpPr>
          <a:xfrm>
            <a:off x="0" y="2506220"/>
            <a:ext cx="12188952" cy="1845559"/>
            <a:chOff x="0" y="2506220"/>
            <a:chExt cx="12188952" cy="1845559"/>
          </a:xfrm>
        </p:grpSpPr>
        <p:sp>
          <p:nvSpPr>
            <p:cNvPr id="5" name="Rectangle 4">
              <a:extLst>
                <a:ext uri="{FF2B5EF4-FFF2-40B4-BE49-F238E27FC236}">
                  <a16:creationId xmlns:a16="http://schemas.microsoft.com/office/drawing/2014/main" id="{6C5DA82C-069F-4A2C-861E-ADD1366C4499}"/>
                </a:ext>
              </a:extLst>
            </p:cNvPr>
            <p:cNvSpPr/>
            <p:nvPr/>
          </p:nvSpPr>
          <p:spPr>
            <a:xfrm>
              <a:off x="0" y="2506220"/>
              <a:ext cx="12188952" cy="1845559"/>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8A679EB-979B-4726-A3CE-D5A057E842AB}"/>
                </a:ext>
              </a:extLst>
            </p:cNvPr>
            <p:cNvSpPr txBox="1"/>
            <p:nvPr/>
          </p:nvSpPr>
          <p:spPr>
            <a:xfrm>
              <a:off x="631333" y="2741984"/>
              <a:ext cx="10926286" cy="1374030"/>
            </a:xfrm>
            <a:prstGeom prst="rect">
              <a:avLst/>
            </a:prstGeom>
            <a:noFill/>
          </p:spPr>
          <p:txBody>
            <a:bodyPr wrap="square" rtlCol="0">
              <a:spAutoFit/>
            </a:bodyPr>
            <a:lstStyle>
              <a:defPPr>
                <a:defRPr lang="en-US"/>
              </a:defPPr>
              <a:lvl1pPr algn="ctr">
                <a:lnSpc>
                  <a:spcPct val="120000"/>
                </a:lnSpc>
                <a:defRPr sz="3600" b="1">
                  <a:solidFill>
                    <a:schemeClr val="bg1"/>
                  </a:solidFill>
                </a:defRPr>
              </a:lvl1pPr>
            </a:lstStyle>
            <a:p>
              <a:r>
                <a:rPr lang="vi-VN" dirty="0"/>
                <a:t>II. VẬN DỤNG HIỂU BIẾT VỀ HÔ HẤP TẾ BÀO VÀO THỰC TIỄN</a:t>
              </a:r>
              <a:endParaRPr lang="en-US" dirty="0"/>
            </a:p>
          </p:txBody>
        </p:sp>
      </p:grpSp>
    </p:spTree>
    <p:extLst>
      <p:ext uri="{BB962C8B-B14F-4D97-AF65-F5344CB8AC3E}">
        <p14:creationId xmlns:p14="http://schemas.microsoft.com/office/powerpoint/2010/main" val="129795677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ood, open, indoor, drink&#10;&#10;Description automatically generated">
            <a:extLst>
              <a:ext uri="{FF2B5EF4-FFF2-40B4-BE49-F238E27FC236}">
                <a16:creationId xmlns:a16="http://schemas.microsoft.com/office/drawing/2014/main" id="{A6794CA3-CD69-446D-BD9E-B27A8A6BE676}"/>
              </a:ext>
            </a:extLst>
          </p:cNvPr>
          <p:cNvPicPr>
            <a:picLocks noChangeAspect="1"/>
          </p:cNvPicPr>
          <p:nvPr/>
        </p:nvPicPr>
        <p:blipFill rotWithShape="1">
          <a:blip r:embed="rId2">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39223E23-86D2-4E84-9013-70EBBD616873}"/>
              </a:ext>
            </a:extLst>
          </p:cNvPr>
          <p:cNvGrpSpPr/>
          <p:nvPr/>
        </p:nvGrpSpPr>
        <p:grpSpPr>
          <a:xfrm>
            <a:off x="-1" y="5102941"/>
            <a:ext cx="9212827" cy="1172498"/>
            <a:chOff x="-1" y="5102941"/>
            <a:chExt cx="9212827" cy="1172498"/>
          </a:xfrm>
        </p:grpSpPr>
        <p:sp>
          <p:nvSpPr>
            <p:cNvPr id="4" name="Rectangle 3">
              <a:extLst>
                <a:ext uri="{FF2B5EF4-FFF2-40B4-BE49-F238E27FC236}">
                  <a16:creationId xmlns:a16="http://schemas.microsoft.com/office/drawing/2014/main" id="{B7AFA534-C9A1-42F8-BF84-F5910E718992}"/>
                </a:ext>
              </a:extLst>
            </p:cNvPr>
            <p:cNvSpPr/>
            <p:nvPr/>
          </p:nvSpPr>
          <p:spPr>
            <a:xfrm>
              <a:off x="-1" y="5102942"/>
              <a:ext cx="9212827" cy="1172497"/>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420FCF-6F8B-46CF-B70A-16BF0196F56F}"/>
                </a:ext>
              </a:extLst>
            </p:cNvPr>
            <p:cNvSpPr txBox="1"/>
            <p:nvPr/>
          </p:nvSpPr>
          <p:spPr>
            <a:xfrm>
              <a:off x="727588" y="5212136"/>
              <a:ext cx="8032956" cy="954107"/>
            </a:xfrm>
            <a:prstGeom prst="rect">
              <a:avLst/>
            </a:prstGeom>
            <a:noFill/>
          </p:spPr>
          <p:txBody>
            <a:bodyPr wrap="square" rtlCol="0">
              <a:spAutoFit/>
            </a:bodyPr>
            <a:lstStyle/>
            <a:p>
              <a:pPr algn="just"/>
              <a:r>
                <a:rPr lang="vi-VN" sz="2800" b="1" i="1" dirty="0">
                  <a:solidFill>
                    <a:srgbClr val="FFFFFF"/>
                  </a:solidFill>
                </a:rPr>
                <a:t>Tại sao rau, quả cất giữ trong tủ lạnh lại lâu hỏng hơn so với rau, quả để ngoài không khí?</a:t>
              </a:r>
              <a:endParaRPr lang="en-US" sz="2800" b="1" i="1" dirty="0">
                <a:solidFill>
                  <a:srgbClr val="FFFFFF"/>
                </a:solidFill>
              </a:endParaRPr>
            </a:p>
          </p:txBody>
        </p:sp>
        <p:sp>
          <p:nvSpPr>
            <p:cNvPr id="6" name="Rectangle 5">
              <a:extLst>
                <a:ext uri="{FF2B5EF4-FFF2-40B4-BE49-F238E27FC236}">
                  <a16:creationId xmlns:a16="http://schemas.microsoft.com/office/drawing/2014/main" id="{684495E9-7FC3-4946-9F16-6DAC9BF26E82}"/>
                </a:ext>
              </a:extLst>
            </p:cNvPr>
            <p:cNvSpPr/>
            <p:nvPr/>
          </p:nvSpPr>
          <p:spPr>
            <a:xfrm>
              <a:off x="0" y="5102941"/>
              <a:ext cx="541176" cy="117249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5736228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6098618F-FA99-4571-8C75-FC48DAFFF477}"/>
              </a:ext>
            </a:extLst>
          </p:cNvPr>
          <p:cNvGrpSpPr/>
          <p:nvPr/>
        </p:nvGrpSpPr>
        <p:grpSpPr>
          <a:xfrm>
            <a:off x="1148080" y="203200"/>
            <a:ext cx="9875520" cy="822960"/>
            <a:chOff x="1148080" y="203200"/>
            <a:chExt cx="9875520" cy="822960"/>
          </a:xfrm>
        </p:grpSpPr>
        <p:sp>
          <p:nvSpPr>
            <p:cNvPr id="3" name="Rectangle: Rounded Corners 2">
              <a:extLst>
                <a:ext uri="{FF2B5EF4-FFF2-40B4-BE49-F238E27FC236}">
                  <a16:creationId xmlns:a16="http://schemas.microsoft.com/office/drawing/2014/main" id="{ECAA4730-E128-4BD6-8970-834B6D0769F1}"/>
                </a:ext>
              </a:extLst>
            </p:cNvPr>
            <p:cNvSpPr/>
            <p:nvPr/>
          </p:nvSpPr>
          <p:spPr>
            <a:xfrm>
              <a:off x="1148080" y="203200"/>
              <a:ext cx="9875520" cy="822960"/>
            </a:xfrm>
            <a:prstGeom prst="roundRect">
              <a:avLst>
                <a:gd name="adj" fmla="val 50000"/>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E1EAF64-7857-4C81-B574-205368128800}"/>
                </a:ext>
              </a:extLst>
            </p:cNvPr>
            <p:cNvSpPr txBox="1"/>
            <p:nvPr/>
          </p:nvSpPr>
          <p:spPr>
            <a:xfrm>
              <a:off x="1539240" y="353070"/>
              <a:ext cx="9093200" cy="523220"/>
            </a:xfrm>
            <a:prstGeom prst="rect">
              <a:avLst/>
            </a:prstGeom>
            <a:noFill/>
          </p:spPr>
          <p:txBody>
            <a:bodyPr wrap="square" rtlCol="0">
              <a:spAutoFit/>
            </a:bodyPr>
            <a:lstStyle/>
            <a:p>
              <a:r>
                <a:rPr lang="vi-VN" sz="2800" b="1">
                  <a:solidFill>
                    <a:schemeClr val="bg1"/>
                  </a:solidFill>
                </a:rPr>
                <a:t>HÔ HẤP TẾ BÀO VÀ VẤN ĐỀ BẢO QUẢN NÔNG SẢN</a:t>
              </a:r>
              <a:endParaRPr lang="en-US" sz="2800" b="1">
                <a:solidFill>
                  <a:schemeClr val="bg1"/>
                </a:solidFill>
              </a:endParaRPr>
            </a:p>
          </p:txBody>
        </p:sp>
      </p:grpSp>
      <p:sp>
        <p:nvSpPr>
          <p:cNvPr id="4" name="TextBox 3">
            <a:extLst>
              <a:ext uri="{FF2B5EF4-FFF2-40B4-BE49-F238E27FC236}">
                <a16:creationId xmlns:a16="http://schemas.microsoft.com/office/drawing/2014/main" id="{A8551A54-E71C-4855-AF96-C9400CD3A149}"/>
              </a:ext>
            </a:extLst>
          </p:cNvPr>
          <p:cNvSpPr txBox="1"/>
          <p:nvPr/>
        </p:nvSpPr>
        <p:spPr>
          <a:xfrm>
            <a:off x="1300480" y="1273758"/>
            <a:ext cx="7294880" cy="475900"/>
          </a:xfrm>
          <a:prstGeom prst="rect">
            <a:avLst/>
          </a:prstGeom>
          <a:noFill/>
        </p:spPr>
        <p:txBody>
          <a:bodyPr wrap="square" rtlCol="0">
            <a:spAutoFit/>
          </a:bodyPr>
          <a:lstStyle/>
          <a:p>
            <a:pPr>
              <a:lnSpc>
                <a:spcPct val="110000"/>
              </a:lnSpc>
            </a:pPr>
            <a:r>
              <a:rPr lang="vi-VN" sz="2400" dirty="0"/>
              <a:t>Hô hấp tế bào là </a:t>
            </a:r>
            <a:r>
              <a:rPr lang="vi-VN" sz="2400" b="1" dirty="0">
                <a:solidFill>
                  <a:srgbClr val="3A8107"/>
                </a:solidFill>
              </a:rPr>
              <a:t>quá trình phân giải chất hữu cơ.</a:t>
            </a:r>
            <a:endParaRPr lang="en-US" sz="2400" b="1" dirty="0">
              <a:solidFill>
                <a:srgbClr val="3A8107"/>
              </a:solidFill>
            </a:endParaRPr>
          </a:p>
        </p:txBody>
      </p:sp>
      <p:sp>
        <p:nvSpPr>
          <p:cNvPr id="5" name="TextBox 4">
            <a:extLst>
              <a:ext uri="{FF2B5EF4-FFF2-40B4-BE49-F238E27FC236}">
                <a16:creationId xmlns:a16="http://schemas.microsoft.com/office/drawing/2014/main" id="{1F651277-D07C-47EB-8C63-B3A95E06ABD0}"/>
              </a:ext>
            </a:extLst>
          </p:cNvPr>
          <p:cNvSpPr txBox="1"/>
          <p:nvPr/>
        </p:nvSpPr>
        <p:spPr>
          <a:xfrm>
            <a:off x="1300480" y="1923998"/>
            <a:ext cx="10495280" cy="1288430"/>
          </a:xfrm>
          <a:prstGeom prst="rect">
            <a:avLst/>
          </a:prstGeom>
          <a:noFill/>
        </p:spPr>
        <p:txBody>
          <a:bodyPr wrap="square" rtlCol="0">
            <a:spAutoFit/>
          </a:bodyPr>
          <a:lstStyle/>
          <a:p>
            <a:pPr algn="just">
              <a:lnSpc>
                <a:spcPct val="110000"/>
              </a:lnSpc>
            </a:pPr>
            <a:r>
              <a:rPr lang="vi-VN" sz="2400" b="1" dirty="0">
                <a:solidFill>
                  <a:srgbClr val="3A8107"/>
                </a:solidFill>
              </a:rPr>
              <a:t>Hô hấp diễn ra càng mạn</a:t>
            </a:r>
            <a:r>
              <a:rPr lang="vi-VN" sz="2400" dirty="0">
                <a:solidFill>
                  <a:schemeClr val="bg2">
                    <a:lumMod val="25000"/>
                  </a:schemeClr>
                </a:solidFill>
              </a:rPr>
              <a:t>h </a:t>
            </a:r>
            <a:r>
              <a:rPr lang="vi-VN" sz="2400" dirty="0"/>
              <a:t>thì lượng chất hữu cơ và chất dinh dưỡng trong nông sản (rau, củ, quả, hạt,...) tiêu hao càng nhiều, gây </a:t>
            </a:r>
            <a:r>
              <a:rPr lang="vi-VN" sz="2400" b="1" dirty="0">
                <a:solidFill>
                  <a:srgbClr val="3A8107"/>
                </a:solidFill>
              </a:rPr>
              <a:t>giảm sút khối lượng và chất lượng nông sản.</a:t>
            </a:r>
            <a:endParaRPr lang="en-US" sz="2400" b="1" dirty="0">
              <a:solidFill>
                <a:srgbClr val="3A8107"/>
              </a:solidFill>
            </a:endParaRPr>
          </a:p>
        </p:txBody>
      </p:sp>
      <p:sp>
        <p:nvSpPr>
          <p:cNvPr id="6" name="TextBox 5">
            <a:extLst>
              <a:ext uri="{FF2B5EF4-FFF2-40B4-BE49-F238E27FC236}">
                <a16:creationId xmlns:a16="http://schemas.microsoft.com/office/drawing/2014/main" id="{5F6FAF54-65AB-4B38-A01C-D5B85935E10A}"/>
              </a:ext>
            </a:extLst>
          </p:cNvPr>
          <p:cNvSpPr txBox="1"/>
          <p:nvPr/>
        </p:nvSpPr>
        <p:spPr>
          <a:xfrm>
            <a:off x="1300480" y="3312902"/>
            <a:ext cx="10495280" cy="882165"/>
          </a:xfrm>
          <a:prstGeom prst="rect">
            <a:avLst/>
          </a:prstGeom>
          <a:noFill/>
        </p:spPr>
        <p:txBody>
          <a:bodyPr wrap="square" rtlCol="0">
            <a:spAutoFit/>
          </a:bodyPr>
          <a:lstStyle/>
          <a:p>
            <a:pPr algn="just">
              <a:lnSpc>
                <a:spcPct val="110000"/>
              </a:lnSpc>
            </a:pPr>
            <a:r>
              <a:rPr lang="vi-VN" sz="2400" dirty="0"/>
              <a:t>Tuy nhiên, nếu </a:t>
            </a:r>
            <a:r>
              <a:rPr lang="vi-VN" sz="2400" b="1" dirty="0">
                <a:solidFill>
                  <a:srgbClr val="3A8107"/>
                </a:solidFill>
              </a:rPr>
              <a:t>ngừng hô hấp </a:t>
            </a:r>
            <a:r>
              <a:rPr lang="vi-VN" sz="2400" dirty="0">
                <a:solidFill>
                  <a:schemeClr val="bg2">
                    <a:lumMod val="25000"/>
                  </a:schemeClr>
                </a:solidFill>
              </a:rPr>
              <a:t>thì </a:t>
            </a:r>
            <a:r>
              <a:rPr lang="vi-VN" sz="2400" b="1" dirty="0">
                <a:solidFill>
                  <a:srgbClr val="3A8107"/>
                </a:solidFill>
              </a:rPr>
              <a:t>các tế bào sẽ chết </a:t>
            </a:r>
            <a:r>
              <a:rPr lang="vi-VN" sz="2400" dirty="0"/>
              <a:t>dẫn đến nông sản cũng bị hỏng.</a:t>
            </a:r>
            <a:endParaRPr lang="en-US" sz="2400" dirty="0"/>
          </a:p>
        </p:txBody>
      </p:sp>
      <p:pic>
        <p:nvPicPr>
          <p:cNvPr id="8" name="Picture 7" descr="A group of apples&#10;&#10;Description automatically generated with medium confidence">
            <a:extLst>
              <a:ext uri="{FF2B5EF4-FFF2-40B4-BE49-F238E27FC236}">
                <a16:creationId xmlns:a16="http://schemas.microsoft.com/office/drawing/2014/main" id="{1EF7D5DD-7899-4258-8EBD-8F35663A000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414" b="93793" l="10000" r="90000">
                        <a14:foregroundMark x1="47000" y1="2586" x2="47000" y2="2586"/>
                        <a14:foregroundMark x1="41111" y1="13793" x2="41111" y2="13793"/>
                        <a14:foregroundMark x1="65333" y1="90000" x2="65333" y2="90000"/>
                        <a14:foregroundMark x1="38111" y1="93793" x2="38111" y2="93793"/>
                      </a14:backgroundRemoval>
                    </a14:imgEffect>
                  </a14:imgLayer>
                </a14:imgProps>
              </a:ext>
              <a:ext uri="{28A0092B-C50C-407E-A947-70E740481C1C}">
                <a14:useLocalDpi xmlns:a14="http://schemas.microsoft.com/office/drawing/2010/main" val="0"/>
              </a:ext>
            </a:extLst>
          </a:blip>
          <a:srcRect l="15629" r="16368"/>
          <a:stretch/>
        </p:blipFill>
        <p:spPr>
          <a:xfrm>
            <a:off x="8676640" y="3851721"/>
            <a:ext cx="2799681" cy="2653209"/>
          </a:xfrm>
          <a:prstGeom prst="rect">
            <a:avLst/>
          </a:prstGeom>
        </p:spPr>
      </p:pic>
      <p:pic>
        <p:nvPicPr>
          <p:cNvPr id="10" name="Picture 9" descr="A picture containing colorful, different, arranged&#10;&#10;Description automatically generated">
            <a:extLst>
              <a:ext uri="{FF2B5EF4-FFF2-40B4-BE49-F238E27FC236}">
                <a16:creationId xmlns:a16="http://schemas.microsoft.com/office/drawing/2014/main" id="{84DA062E-DDC7-4C2D-9541-CD7CC4AA24B2}"/>
              </a:ext>
            </a:extLst>
          </p:cNvPr>
          <p:cNvPicPr>
            <a:picLocks noChangeAspect="1"/>
          </p:cNvPicPr>
          <p:nvPr/>
        </p:nvPicPr>
        <p:blipFill rotWithShape="1">
          <a:blip r:embed="rId4">
            <a:extLst>
              <a:ext uri="{28A0092B-C50C-407E-A947-70E740481C1C}">
                <a14:useLocalDpi xmlns:a14="http://schemas.microsoft.com/office/drawing/2010/main" val="0"/>
              </a:ext>
            </a:extLst>
          </a:blip>
          <a:srcRect t="20776" b="28771"/>
          <a:stretch/>
        </p:blipFill>
        <p:spPr>
          <a:xfrm>
            <a:off x="1844040" y="3845715"/>
            <a:ext cx="5567680" cy="2809085"/>
          </a:xfrm>
          <a:prstGeom prst="rect">
            <a:avLst/>
          </a:prstGeom>
        </p:spPr>
      </p:pic>
      <p:sp>
        <p:nvSpPr>
          <p:cNvPr id="11" name="Arrow: Striped Right 10">
            <a:extLst>
              <a:ext uri="{FF2B5EF4-FFF2-40B4-BE49-F238E27FC236}">
                <a16:creationId xmlns:a16="http://schemas.microsoft.com/office/drawing/2014/main" id="{BA84F8B2-7427-421F-995C-506C772F49A3}"/>
              </a:ext>
            </a:extLst>
          </p:cNvPr>
          <p:cNvSpPr/>
          <p:nvPr/>
        </p:nvSpPr>
        <p:spPr>
          <a:xfrm>
            <a:off x="7144512" y="4961838"/>
            <a:ext cx="1365504" cy="533447"/>
          </a:xfrm>
          <a:prstGeom prst="stripedRightArrow">
            <a:avLst/>
          </a:prstGeom>
          <a:solidFill>
            <a:srgbClr val="3A8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FB4DC96-7ECB-4584-9E6F-43A87AFCF2FC}"/>
              </a:ext>
            </a:extLst>
          </p:cNvPr>
          <p:cNvGrpSpPr/>
          <p:nvPr/>
        </p:nvGrpSpPr>
        <p:grpSpPr>
          <a:xfrm>
            <a:off x="818492" y="1339796"/>
            <a:ext cx="329588" cy="329588"/>
            <a:chOff x="447040" y="2157378"/>
            <a:chExt cx="329588" cy="329588"/>
          </a:xfrm>
        </p:grpSpPr>
        <p:sp>
          <p:nvSpPr>
            <p:cNvPr id="13" name="Oval 12">
              <a:extLst>
                <a:ext uri="{FF2B5EF4-FFF2-40B4-BE49-F238E27FC236}">
                  <a16:creationId xmlns:a16="http://schemas.microsoft.com/office/drawing/2014/main" id="{4DD68FAC-BF88-4A5E-8003-1BBC24A88A18}"/>
                </a:ext>
              </a:extLst>
            </p:cNvPr>
            <p:cNvSpPr/>
            <p:nvPr/>
          </p:nvSpPr>
          <p:spPr>
            <a:xfrm>
              <a:off x="447040" y="2157378"/>
              <a:ext cx="329588" cy="329588"/>
            </a:xfrm>
            <a:prstGeom prst="ellipse">
              <a:avLst/>
            </a:prstGeom>
            <a:noFill/>
            <a:ln w="19050">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p>
          </p:txBody>
        </p:sp>
        <p:sp>
          <p:nvSpPr>
            <p:cNvPr id="14" name="Oval 13">
              <a:extLst>
                <a:ext uri="{FF2B5EF4-FFF2-40B4-BE49-F238E27FC236}">
                  <a16:creationId xmlns:a16="http://schemas.microsoft.com/office/drawing/2014/main" id="{11AB91BA-C96E-4F10-A264-5FDE813C6981}"/>
                </a:ext>
              </a:extLst>
            </p:cNvPr>
            <p:cNvSpPr/>
            <p:nvPr/>
          </p:nvSpPr>
          <p:spPr>
            <a:xfrm>
              <a:off x="526125" y="2236463"/>
              <a:ext cx="171419" cy="171419"/>
            </a:xfrm>
            <a:prstGeom prst="ellipse">
              <a:avLst/>
            </a:prstGeom>
            <a:solidFill>
              <a:srgbClr val="660033"/>
            </a:solidFill>
            <a:ln w="19050">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p>
          </p:txBody>
        </p:sp>
      </p:grpSp>
      <p:grpSp>
        <p:nvGrpSpPr>
          <p:cNvPr id="15" name="Group 14">
            <a:extLst>
              <a:ext uri="{FF2B5EF4-FFF2-40B4-BE49-F238E27FC236}">
                <a16:creationId xmlns:a16="http://schemas.microsoft.com/office/drawing/2014/main" id="{0BEC3398-76BF-42CB-BCC5-EC6BE57BAB70}"/>
              </a:ext>
            </a:extLst>
          </p:cNvPr>
          <p:cNvGrpSpPr/>
          <p:nvPr/>
        </p:nvGrpSpPr>
        <p:grpSpPr>
          <a:xfrm>
            <a:off x="818492" y="2359368"/>
            <a:ext cx="329588" cy="329588"/>
            <a:chOff x="447040" y="2157378"/>
            <a:chExt cx="329588" cy="329588"/>
          </a:xfrm>
        </p:grpSpPr>
        <p:sp>
          <p:nvSpPr>
            <p:cNvPr id="16" name="Oval 15">
              <a:extLst>
                <a:ext uri="{FF2B5EF4-FFF2-40B4-BE49-F238E27FC236}">
                  <a16:creationId xmlns:a16="http://schemas.microsoft.com/office/drawing/2014/main" id="{420B8C98-816C-4BD3-8DB5-6FF0063F4286}"/>
                </a:ext>
              </a:extLst>
            </p:cNvPr>
            <p:cNvSpPr/>
            <p:nvPr/>
          </p:nvSpPr>
          <p:spPr>
            <a:xfrm>
              <a:off x="447040" y="2157378"/>
              <a:ext cx="329588" cy="329588"/>
            </a:xfrm>
            <a:prstGeom prst="ellipse">
              <a:avLst/>
            </a:prstGeom>
            <a:noFill/>
            <a:ln w="19050">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p>
          </p:txBody>
        </p:sp>
        <p:sp>
          <p:nvSpPr>
            <p:cNvPr id="17" name="Oval 16">
              <a:extLst>
                <a:ext uri="{FF2B5EF4-FFF2-40B4-BE49-F238E27FC236}">
                  <a16:creationId xmlns:a16="http://schemas.microsoft.com/office/drawing/2014/main" id="{72BF1A6F-8BCF-40D0-B437-DCF9804F4578}"/>
                </a:ext>
              </a:extLst>
            </p:cNvPr>
            <p:cNvSpPr/>
            <p:nvPr/>
          </p:nvSpPr>
          <p:spPr>
            <a:xfrm>
              <a:off x="526125" y="2236463"/>
              <a:ext cx="171419" cy="171419"/>
            </a:xfrm>
            <a:prstGeom prst="ellipse">
              <a:avLst/>
            </a:prstGeom>
            <a:solidFill>
              <a:srgbClr val="660033"/>
            </a:solidFill>
            <a:ln w="19050">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p>
          </p:txBody>
        </p:sp>
      </p:grpSp>
      <p:grpSp>
        <p:nvGrpSpPr>
          <p:cNvPr id="18" name="Group 17">
            <a:extLst>
              <a:ext uri="{FF2B5EF4-FFF2-40B4-BE49-F238E27FC236}">
                <a16:creationId xmlns:a16="http://schemas.microsoft.com/office/drawing/2014/main" id="{673F214E-D257-46F8-807E-263B4DFEA00E}"/>
              </a:ext>
            </a:extLst>
          </p:cNvPr>
          <p:cNvGrpSpPr/>
          <p:nvPr/>
        </p:nvGrpSpPr>
        <p:grpSpPr>
          <a:xfrm>
            <a:off x="816247" y="3428445"/>
            <a:ext cx="329588" cy="329588"/>
            <a:chOff x="447040" y="2157378"/>
            <a:chExt cx="329588" cy="329588"/>
          </a:xfrm>
        </p:grpSpPr>
        <p:sp>
          <p:nvSpPr>
            <p:cNvPr id="19" name="Oval 18">
              <a:extLst>
                <a:ext uri="{FF2B5EF4-FFF2-40B4-BE49-F238E27FC236}">
                  <a16:creationId xmlns:a16="http://schemas.microsoft.com/office/drawing/2014/main" id="{78B2EF2C-5DF3-4577-9D39-0C4EC7937546}"/>
                </a:ext>
              </a:extLst>
            </p:cNvPr>
            <p:cNvSpPr/>
            <p:nvPr/>
          </p:nvSpPr>
          <p:spPr>
            <a:xfrm>
              <a:off x="447040" y="2157378"/>
              <a:ext cx="329588" cy="329588"/>
            </a:xfrm>
            <a:prstGeom prst="ellipse">
              <a:avLst/>
            </a:prstGeom>
            <a:noFill/>
            <a:ln w="19050">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p>
          </p:txBody>
        </p:sp>
        <p:sp>
          <p:nvSpPr>
            <p:cNvPr id="20" name="Oval 19">
              <a:extLst>
                <a:ext uri="{FF2B5EF4-FFF2-40B4-BE49-F238E27FC236}">
                  <a16:creationId xmlns:a16="http://schemas.microsoft.com/office/drawing/2014/main" id="{342CA0FE-BD6F-4389-B564-5D6A60ACAABC}"/>
                </a:ext>
              </a:extLst>
            </p:cNvPr>
            <p:cNvSpPr/>
            <p:nvPr/>
          </p:nvSpPr>
          <p:spPr>
            <a:xfrm>
              <a:off x="526125" y="2236463"/>
              <a:ext cx="171419" cy="171419"/>
            </a:xfrm>
            <a:prstGeom prst="ellipse">
              <a:avLst/>
            </a:prstGeom>
            <a:solidFill>
              <a:srgbClr val="660033"/>
            </a:solidFill>
            <a:ln w="19050">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p>
          </p:txBody>
        </p:sp>
      </p:grpSp>
    </p:spTree>
    <p:extLst>
      <p:ext uri="{BB962C8B-B14F-4D97-AF65-F5344CB8AC3E}">
        <p14:creationId xmlns:p14="http://schemas.microsoft.com/office/powerpoint/2010/main" val="38448864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4*#ppt_w"/>
                                          </p:val>
                                        </p:tav>
                                        <p:tav tm="100000">
                                          <p:val>
                                            <p:strVal val="#ppt_w"/>
                                          </p:val>
                                        </p:tav>
                                      </p:tavLst>
                                    </p:anim>
                                    <p:anim calcmode="lin" valueType="num">
                                      <p:cBhvr>
                                        <p:cTn id="8" dur="500" fill="hold"/>
                                        <p:tgtEl>
                                          <p:spTgt spid="12"/>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ppt_y</p:attrName>
                                        </p:attrNameLst>
                                      </p:cBhvr>
                                      <p:tavLst>
                                        <p:tav tm="0">
                                          <p:val>
                                            <p:strVal val="#ppt_y+#ppt_h*1.125000"/>
                                          </p:val>
                                        </p:tav>
                                        <p:tav tm="100000">
                                          <p:val>
                                            <p:strVal val="#ppt_y"/>
                                          </p:val>
                                        </p:tav>
                                      </p:tavLst>
                                    </p:anim>
                                    <p:animEffect transition="in" filter="wipe(up)">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32"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strVal val="4*#ppt_w"/>
                                          </p:val>
                                        </p:tav>
                                        <p:tav tm="100000">
                                          <p:val>
                                            <p:strVal val="#ppt_w"/>
                                          </p:val>
                                        </p:tav>
                                      </p:tavLst>
                                    </p:anim>
                                    <p:anim calcmode="lin" valueType="num">
                                      <p:cBhvr>
                                        <p:cTn id="19" dur="500" fill="hold"/>
                                        <p:tgtEl>
                                          <p:spTgt spid="15"/>
                                        </p:tgtEl>
                                        <p:attrNameLst>
                                          <p:attrName>ppt_h</p:attrName>
                                        </p:attrNameLst>
                                      </p:cBhvr>
                                      <p:tavLst>
                                        <p:tav tm="0">
                                          <p:val>
                                            <p:strVal val="4*#ppt_h"/>
                                          </p:val>
                                        </p:tav>
                                        <p:tav tm="100000">
                                          <p:val>
                                            <p:strVal val="#ppt_h"/>
                                          </p:val>
                                        </p:tav>
                                      </p:tavLst>
                                    </p:anim>
                                  </p:childTnLst>
                                </p:cTn>
                              </p:par>
                            </p:childTnLst>
                          </p:cTn>
                        </p:par>
                        <p:par>
                          <p:cTn id="20" fill="hold">
                            <p:stCondLst>
                              <p:cond delay="500"/>
                            </p:stCondLst>
                            <p:childTnLst>
                              <p:par>
                                <p:cTn id="21" presetID="12" presetClass="entr" presetSubtype="4"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p:tgtEl>
                                          <p:spTgt spid="5"/>
                                        </p:tgtEl>
                                        <p:attrNameLst>
                                          <p:attrName>ppt_y</p:attrName>
                                        </p:attrNameLst>
                                      </p:cBhvr>
                                      <p:tavLst>
                                        <p:tav tm="0">
                                          <p:val>
                                            <p:strVal val="#ppt_y+#ppt_h*1.125000"/>
                                          </p:val>
                                        </p:tav>
                                        <p:tav tm="100000">
                                          <p:val>
                                            <p:strVal val="#ppt_y"/>
                                          </p:val>
                                        </p:tav>
                                      </p:tavLst>
                                    </p:anim>
                                    <p:animEffect transition="in" filter="wipe(up)">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32"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strVal val="4*#ppt_w"/>
                                          </p:val>
                                        </p:tav>
                                        <p:tav tm="100000">
                                          <p:val>
                                            <p:strVal val="#ppt_w"/>
                                          </p:val>
                                        </p:tav>
                                      </p:tavLst>
                                    </p:anim>
                                    <p:anim calcmode="lin" valueType="num">
                                      <p:cBhvr>
                                        <p:cTn id="30" dur="500" fill="hold"/>
                                        <p:tgtEl>
                                          <p:spTgt spid="18"/>
                                        </p:tgtEl>
                                        <p:attrNameLst>
                                          <p:attrName>ppt_h</p:attrName>
                                        </p:attrNameLst>
                                      </p:cBhvr>
                                      <p:tavLst>
                                        <p:tav tm="0">
                                          <p:val>
                                            <p:strVal val="4*#ppt_h"/>
                                          </p:val>
                                        </p:tav>
                                        <p:tav tm="100000">
                                          <p:val>
                                            <p:strVal val="#ppt_h"/>
                                          </p:val>
                                        </p:tav>
                                      </p:tavLst>
                                    </p:anim>
                                  </p:childTnLst>
                                </p:cTn>
                              </p:par>
                            </p:childTnLst>
                          </p:cTn>
                        </p:par>
                        <p:par>
                          <p:cTn id="31" fill="hold">
                            <p:stCondLst>
                              <p:cond delay="500"/>
                            </p:stCondLst>
                            <p:childTnLst>
                              <p:par>
                                <p:cTn id="32" presetID="12" presetClass="entr" presetSubtype="4"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p:tgtEl>
                                          <p:spTgt spid="6"/>
                                        </p:tgtEl>
                                        <p:attrNameLst>
                                          <p:attrName>ppt_y</p:attrName>
                                        </p:attrNameLst>
                                      </p:cBhvr>
                                      <p:tavLst>
                                        <p:tav tm="0">
                                          <p:val>
                                            <p:strVal val="#ppt_y+#ppt_h*1.125000"/>
                                          </p:val>
                                        </p:tav>
                                        <p:tav tm="100000">
                                          <p:val>
                                            <p:strVal val="#ppt_y"/>
                                          </p:val>
                                        </p:tav>
                                      </p:tavLst>
                                    </p:anim>
                                    <p:animEffect transition="in" filter="wipe(up)">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anim calcmode="lin" valueType="num">
                                      <p:cBhvr>
                                        <p:cTn id="41" dur="500" fill="hold"/>
                                        <p:tgtEl>
                                          <p:spTgt spid="10"/>
                                        </p:tgtEl>
                                        <p:attrNameLst>
                                          <p:attrName>ppt_x</p:attrName>
                                        </p:attrNameLst>
                                      </p:cBhvr>
                                      <p:tavLst>
                                        <p:tav tm="0">
                                          <p:val>
                                            <p:strVal val="#ppt_x"/>
                                          </p:val>
                                        </p:tav>
                                        <p:tav tm="100000">
                                          <p:val>
                                            <p:strVal val="#ppt_x"/>
                                          </p:val>
                                        </p:tav>
                                      </p:tavLst>
                                    </p:anim>
                                    <p:anim calcmode="lin" valueType="num">
                                      <p:cBhvr>
                                        <p:cTn id="42" dur="500" fill="hold"/>
                                        <p:tgtEl>
                                          <p:spTgt spid="10"/>
                                        </p:tgtEl>
                                        <p:attrNameLst>
                                          <p:attrName>ppt_y</p:attrName>
                                        </p:attrNameLst>
                                      </p:cBhvr>
                                      <p:tavLst>
                                        <p:tav tm="0">
                                          <p:val>
                                            <p:strVal val="#ppt_y+.1"/>
                                          </p:val>
                                        </p:tav>
                                        <p:tav tm="100000">
                                          <p:val>
                                            <p:strVal val="#ppt_y"/>
                                          </p:val>
                                        </p:tav>
                                      </p:tavLst>
                                    </p:anim>
                                  </p:childTnLst>
                                </p:cTn>
                              </p:par>
                            </p:childTnLst>
                          </p:cTn>
                        </p:par>
                        <p:par>
                          <p:cTn id="43" fill="hold">
                            <p:stCondLst>
                              <p:cond delay="500"/>
                            </p:stCondLst>
                            <p:childTnLst>
                              <p:par>
                                <p:cTn id="44" presetID="22" presetClass="entr" presetSubtype="8" repeatCount="2000"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250"/>
                                        <p:tgtEl>
                                          <p:spTgt spid="11"/>
                                        </p:tgtEl>
                                      </p:cBhvr>
                                    </p:animEffect>
                                  </p:childTnLst>
                                </p:cTn>
                              </p:par>
                            </p:childTnLst>
                          </p:cTn>
                        </p:par>
                        <p:par>
                          <p:cTn id="47" fill="hold">
                            <p:stCondLst>
                              <p:cond delay="1000"/>
                            </p:stCondLst>
                            <p:childTnLst>
                              <p:par>
                                <p:cTn id="48" presetID="42" presetClass="entr" presetSubtype="0" fill="hold"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anim calcmode="lin" valueType="num">
                                      <p:cBhvr>
                                        <p:cTn id="51" dur="500" fill="hold"/>
                                        <p:tgtEl>
                                          <p:spTgt spid="8"/>
                                        </p:tgtEl>
                                        <p:attrNameLst>
                                          <p:attrName>ppt_x</p:attrName>
                                        </p:attrNameLst>
                                      </p:cBhvr>
                                      <p:tavLst>
                                        <p:tav tm="0">
                                          <p:val>
                                            <p:strVal val="#ppt_x"/>
                                          </p:val>
                                        </p:tav>
                                        <p:tav tm="100000">
                                          <p:val>
                                            <p:strVal val="#ppt_x"/>
                                          </p:val>
                                        </p:tav>
                                      </p:tavLst>
                                    </p:anim>
                                    <p:anim calcmode="lin" valueType="num">
                                      <p:cBhvr>
                                        <p:cTn id="52"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wall, food, ceiling&#10;&#10;Description automatically generated">
            <a:extLst>
              <a:ext uri="{FF2B5EF4-FFF2-40B4-BE49-F238E27FC236}">
                <a16:creationId xmlns:a16="http://schemas.microsoft.com/office/drawing/2014/main" id="{F513B8C1-097E-4B47-801F-E87A867F6A68}"/>
              </a:ext>
            </a:extLst>
          </p:cNvPr>
          <p:cNvPicPr>
            <a:picLocks noChangeAspect="1"/>
          </p:cNvPicPr>
          <p:nvPr/>
        </p:nvPicPr>
        <p:blipFill rotWithShape="1">
          <a:blip r:embed="rId2">
            <a:extLst>
              <a:ext uri="{28A0092B-C50C-407E-A947-70E740481C1C}">
                <a14:useLocalDpi xmlns:a14="http://schemas.microsoft.com/office/drawing/2010/main" val="0"/>
              </a:ext>
            </a:extLst>
          </a:blip>
          <a:srcRect t="12500" b="12500"/>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19C3CC25-C502-46E3-8063-2BCCBF0A1083}"/>
              </a:ext>
            </a:extLst>
          </p:cNvPr>
          <p:cNvGrpSpPr/>
          <p:nvPr/>
        </p:nvGrpSpPr>
        <p:grpSpPr>
          <a:xfrm>
            <a:off x="433279" y="1422400"/>
            <a:ext cx="4653280" cy="4013200"/>
            <a:chOff x="433279" y="1422400"/>
            <a:chExt cx="4653280" cy="4013200"/>
          </a:xfrm>
        </p:grpSpPr>
        <p:grpSp>
          <p:nvGrpSpPr>
            <p:cNvPr id="6" name="Group 5">
              <a:extLst>
                <a:ext uri="{FF2B5EF4-FFF2-40B4-BE49-F238E27FC236}">
                  <a16:creationId xmlns:a16="http://schemas.microsoft.com/office/drawing/2014/main" id="{B927004C-978F-44D1-887E-E02FA2957B0B}"/>
                </a:ext>
              </a:extLst>
            </p:cNvPr>
            <p:cNvGrpSpPr/>
            <p:nvPr/>
          </p:nvGrpSpPr>
          <p:grpSpPr>
            <a:xfrm>
              <a:off x="433279" y="1422400"/>
              <a:ext cx="4653280" cy="4013200"/>
              <a:chOff x="1127760" y="1422400"/>
              <a:chExt cx="4653280" cy="4013200"/>
            </a:xfrm>
          </p:grpSpPr>
          <p:sp>
            <p:nvSpPr>
              <p:cNvPr id="4" name="Rectangle 3">
                <a:extLst>
                  <a:ext uri="{FF2B5EF4-FFF2-40B4-BE49-F238E27FC236}">
                    <a16:creationId xmlns:a16="http://schemas.microsoft.com/office/drawing/2014/main" id="{E8EB07F0-CCFC-48F5-BB0E-73DD27B6CED7}"/>
                  </a:ext>
                </a:extLst>
              </p:cNvPr>
              <p:cNvSpPr/>
              <p:nvPr/>
            </p:nvSpPr>
            <p:spPr>
              <a:xfrm>
                <a:off x="1127760" y="1422400"/>
                <a:ext cx="4653280" cy="40132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6FFB419-E203-48DA-A894-11209F19D45D}"/>
                  </a:ext>
                </a:extLst>
              </p:cNvPr>
              <p:cNvSpPr txBox="1"/>
              <p:nvPr/>
            </p:nvSpPr>
            <p:spPr>
              <a:xfrm>
                <a:off x="1295730" y="2055977"/>
                <a:ext cx="4296428" cy="3162789"/>
              </a:xfrm>
              <a:prstGeom prst="rect">
                <a:avLst/>
              </a:prstGeom>
              <a:noFill/>
            </p:spPr>
            <p:txBody>
              <a:bodyPr wrap="square" rtlCol="0">
                <a:spAutoFit/>
              </a:bodyPr>
              <a:lstStyle/>
              <a:p>
                <a:pPr algn="just">
                  <a:lnSpc>
                    <a:spcPct val="120000"/>
                  </a:lnSpc>
                </a:pPr>
                <a:r>
                  <a:rPr lang="vi-VN" sz="2400" b="1" dirty="0">
                    <a:solidFill>
                      <a:schemeClr val="bg1"/>
                    </a:solidFill>
                  </a:rPr>
                  <a:t>Để bảo quản nông sản, cần đưa cường độ hô hấp ở nông sản về mức tối thiểu bằng cách điều chỉnh các yếu tố môi trường như </a:t>
                </a:r>
                <a:r>
                  <a:rPr lang="vi-VN" sz="2400" b="1" dirty="0">
                    <a:solidFill>
                      <a:srgbClr val="00B0F0"/>
                    </a:solidFill>
                  </a:rPr>
                  <a:t>nước</a:t>
                </a:r>
                <a:r>
                  <a:rPr lang="vi-VN" sz="2400" b="1" dirty="0">
                    <a:solidFill>
                      <a:schemeClr val="bg1"/>
                    </a:solidFill>
                  </a:rPr>
                  <a:t>, </a:t>
                </a:r>
                <a:r>
                  <a:rPr lang="vi-VN" sz="2400" b="1" dirty="0">
                    <a:solidFill>
                      <a:srgbClr val="F89621"/>
                    </a:solidFill>
                  </a:rPr>
                  <a:t>nhiệt độ</a:t>
                </a:r>
                <a:r>
                  <a:rPr lang="vi-VN" sz="2400" b="1" dirty="0">
                    <a:solidFill>
                      <a:schemeClr val="bg1"/>
                    </a:solidFill>
                  </a:rPr>
                  <a:t>, </a:t>
                </a:r>
                <a:r>
                  <a:rPr lang="vi-VN" sz="2400" b="1" dirty="0">
                    <a:solidFill>
                      <a:srgbClr val="FFFF00"/>
                    </a:solidFill>
                  </a:rPr>
                  <a:t>nồng độ khí carbon dioxide</a:t>
                </a:r>
                <a:endParaRPr lang="en-US" sz="2400" b="1" dirty="0">
                  <a:solidFill>
                    <a:srgbClr val="FFFF00"/>
                  </a:solidFill>
                </a:endParaRPr>
              </a:p>
            </p:txBody>
          </p:sp>
        </p:grpSp>
        <p:sp>
          <p:nvSpPr>
            <p:cNvPr id="7" name="Rectangle 6">
              <a:extLst>
                <a:ext uri="{FF2B5EF4-FFF2-40B4-BE49-F238E27FC236}">
                  <a16:creationId xmlns:a16="http://schemas.microsoft.com/office/drawing/2014/main" id="{F96A4A88-D0E2-4893-9BE4-65D8E698D300}"/>
                </a:ext>
              </a:extLst>
            </p:cNvPr>
            <p:cNvSpPr/>
            <p:nvPr/>
          </p:nvSpPr>
          <p:spPr>
            <a:xfrm>
              <a:off x="433279" y="1514998"/>
              <a:ext cx="816401" cy="32396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872178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F79C00-A225-4638-B6E9-F649F6C484A6}"/>
              </a:ext>
            </a:extLst>
          </p:cNvPr>
          <p:cNvPicPr>
            <a:picLocks noChangeAspect="1"/>
          </p:cNvPicPr>
          <p:nvPr/>
        </p:nvPicPr>
        <p:blipFill rotWithShape="1">
          <a:blip r:embed="rId2">
            <a:extLst>
              <a:ext uri="{28A0092B-C50C-407E-A947-70E740481C1C}">
                <a14:useLocalDpi xmlns:a14="http://schemas.microsoft.com/office/drawing/2010/main" val="0"/>
              </a:ext>
            </a:extLst>
          </a:blip>
          <a:srcRect t="9822" b="9822"/>
          <a:stretch/>
        </p:blipFill>
        <p:spPr>
          <a:xfrm>
            <a:off x="0" y="0"/>
            <a:ext cx="12192000" cy="6858000"/>
          </a:xfrm>
          <a:prstGeom prst="rect">
            <a:avLst/>
          </a:prstGeom>
        </p:spPr>
      </p:pic>
      <p:sp>
        <p:nvSpPr>
          <p:cNvPr id="4" name="Rectangle 3">
            <a:extLst>
              <a:ext uri="{FF2B5EF4-FFF2-40B4-BE49-F238E27FC236}">
                <a16:creationId xmlns:a16="http://schemas.microsoft.com/office/drawing/2014/main" id="{338F4609-967D-4002-8474-D6E98523060F}"/>
              </a:ext>
            </a:extLst>
          </p:cNvPr>
          <p:cNvSpPr/>
          <p:nvPr/>
        </p:nvSpPr>
        <p:spPr>
          <a:xfrm>
            <a:off x="0" y="5191760"/>
            <a:ext cx="12192000" cy="1308517"/>
          </a:xfrm>
          <a:prstGeom prst="rect">
            <a:avLst/>
          </a:prstGeom>
          <a:solidFill>
            <a:srgbClr val="66003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D4C65DC-B783-4102-AF57-F8342182E90F}"/>
              </a:ext>
            </a:extLst>
          </p:cNvPr>
          <p:cNvSpPr txBox="1"/>
          <p:nvPr/>
        </p:nvSpPr>
        <p:spPr>
          <a:xfrm>
            <a:off x="127000" y="5372619"/>
            <a:ext cx="11938000" cy="946798"/>
          </a:xfrm>
          <a:prstGeom prst="rect">
            <a:avLst/>
          </a:prstGeom>
          <a:noFill/>
        </p:spPr>
        <p:txBody>
          <a:bodyPr wrap="square" rtlCol="0">
            <a:spAutoFit/>
          </a:bodyPr>
          <a:lstStyle/>
          <a:p>
            <a:pPr algn="ctr">
              <a:lnSpc>
                <a:spcPct val="120000"/>
              </a:lnSpc>
            </a:pPr>
            <a:r>
              <a:rPr lang="vi-VN" sz="2400" b="1" dirty="0">
                <a:solidFill>
                  <a:schemeClr val="bg1"/>
                </a:solidFill>
              </a:rPr>
              <a:t>Theo em cần điều chỉnh các yếu tố môi trường như nước, nhiệt độ, nồng độ khí carbon dioxide như thế nào để có thể bảo quản được nông sản? Giải thích.</a:t>
            </a:r>
            <a:endParaRPr lang="en-US" sz="2400" b="1" dirty="0">
              <a:solidFill>
                <a:schemeClr val="bg1"/>
              </a:solidFill>
            </a:endParaRPr>
          </a:p>
        </p:txBody>
      </p:sp>
    </p:spTree>
    <p:extLst>
      <p:ext uri="{BB962C8B-B14F-4D97-AF65-F5344CB8AC3E}">
        <p14:creationId xmlns:p14="http://schemas.microsoft.com/office/powerpoint/2010/main" val="26614099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E52527-9931-98A9-E3BD-D82FC57351B9}"/>
              </a:ext>
            </a:extLst>
          </p:cNvPr>
          <p:cNvSpPr/>
          <p:nvPr/>
        </p:nvSpPr>
        <p:spPr>
          <a:xfrm>
            <a:off x="0" y="-22350"/>
            <a:ext cx="12192000" cy="1146131"/>
          </a:xfrm>
          <a:prstGeom prst="rect">
            <a:avLst/>
          </a:prstGeom>
          <a:solidFill>
            <a:srgbClr val="C0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800" b="1" dirty="0"/>
              <a:t>Cần điều chỉnh các yếu tố môi trường: nước, nhiệt độ, nồng độ carbon dioxide như sau:</a:t>
            </a:r>
            <a:endParaRPr lang="en-US" sz="2800" b="1" dirty="0"/>
          </a:p>
        </p:txBody>
      </p:sp>
      <p:pic>
        <p:nvPicPr>
          <p:cNvPr id="5122" name="Picture 2" descr="Ảnh miễn phí trên Pixabay - Nước, Giọt, Giọt Nước, Véc Tơ | Hình ảnh">
            <a:extLst>
              <a:ext uri="{FF2B5EF4-FFF2-40B4-BE49-F238E27FC236}">
                <a16:creationId xmlns:a16="http://schemas.microsoft.com/office/drawing/2014/main" id="{F7FC703C-997B-B65D-40C8-F2DA090444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19" y="1255516"/>
            <a:ext cx="3164910" cy="178026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DFB3DAA-BB94-961A-8DE9-E1C1D2BD13FC}"/>
              </a:ext>
            </a:extLst>
          </p:cNvPr>
          <p:cNvSpPr txBox="1"/>
          <p:nvPr/>
        </p:nvSpPr>
        <p:spPr>
          <a:xfrm>
            <a:off x="2400300" y="1381608"/>
            <a:ext cx="8572500" cy="1528078"/>
          </a:xfrm>
          <a:prstGeom prst="roundRect">
            <a:avLst/>
          </a:prstGeom>
          <a:noFill/>
          <a:ln w="28575">
            <a:solidFill>
              <a:schemeClr val="tx1"/>
            </a:solidFill>
            <a:prstDash val="sysDash"/>
          </a:ln>
        </p:spPr>
        <p:txBody>
          <a:bodyPr wrap="square">
            <a:spAutoFit/>
          </a:bodyPr>
          <a:lstStyle/>
          <a:p>
            <a:pPr>
              <a:lnSpc>
                <a:spcPct val="120000"/>
              </a:lnSpc>
            </a:pPr>
            <a:r>
              <a:rPr lang="vi-VN" sz="2400" b="1" i="0" dirty="0">
                <a:effectLst/>
              </a:rPr>
              <a:t>Làm giảm lượng nước: </a:t>
            </a:r>
            <a:r>
              <a:rPr lang="vi-VN" sz="2400" b="0" i="0" dirty="0">
                <a:effectLst/>
              </a:rPr>
              <a:t>phơi khô, sấy khô. </a:t>
            </a:r>
          </a:p>
          <a:p>
            <a:pPr>
              <a:lnSpc>
                <a:spcPct val="120000"/>
              </a:lnSpc>
            </a:pPr>
            <a:r>
              <a:rPr lang="vi-VN" sz="2400" b="0" i="1" dirty="0">
                <a:effectLst/>
              </a:rPr>
              <a:t>VD: Trước khi đưa hạt vào kho, hạt được phơi khô với độ ẩm khoảng 13 – 16</a:t>
            </a:r>
            <a:r>
              <a:rPr lang="vi-VN" sz="2400" b="0" i="1" baseline="30000" dirty="0">
                <a:effectLst/>
              </a:rPr>
              <a:t>o</a:t>
            </a:r>
            <a:r>
              <a:rPr lang="vi-VN" sz="2400" b="0" i="1" dirty="0">
                <a:effectLst/>
              </a:rPr>
              <a:t>C tùy theo từng loại hạt.</a:t>
            </a:r>
          </a:p>
        </p:txBody>
      </p:sp>
      <p:pic>
        <p:nvPicPr>
          <p:cNvPr id="5128" name="Picture 8" descr="Nhiệt Kế Độ Tỉ Lệ Bách - Miễn Phí vector hình ảnh trên Pixabay">
            <a:extLst>
              <a:ext uri="{FF2B5EF4-FFF2-40B4-BE49-F238E27FC236}">
                <a16:creationId xmlns:a16="http://schemas.microsoft.com/office/drawing/2014/main" id="{D9000EBF-00EE-E9BD-B6FB-79C582D6B3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8732" y="3005118"/>
            <a:ext cx="1164048" cy="232809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ADDAE06-A4C8-80D9-B681-EADDA2EA8837}"/>
              </a:ext>
            </a:extLst>
          </p:cNvPr>
          <p:cNvSpPr txBox="1"/>
          <p:nvPr/>
        </p:nvSpPr>
        <p:spPr>
          <a:xfrm>
            <a:off x="442586" y="3161870"/>
            <a:ext cx="9948014" cy="2018425"/>
          </a:xfrm>
          <a:prstGeom prst="roundRect">
            <a:avLst/>
          </a:prstGeom>
          <a:noFill/>
          <a:ln w="28575">
            <a:solidFill>
              <a:schemeClr val="tx1"/>
            </a:solidFill>
            <a:prstDash val="sysDash"/>
          </a:ln>
        </p:spPr>
        <p:txBody>
          <a:bodyPr wrap="square">
            <a:spAutoFit/>
          </a:bodyPr>
          <a:lstStyle>
            <a:defPPr>
              <a:defRPr lang="en-US"/>
            </a:defPPr>
            <a:lvl1pPr>
              <a:lnSpc>
                <a:spcPct val="120000"/>
              </a:lnSpc>
              <a:defRPr sz="2400" b="1" i="0">
                <a:effectLst/>
              </a:defRPr>
            </a:lvl1pPr>
          </a:lstStyle>
          <a:p>
            <a:pPr algn="just"/>
            <a:r>
              <a:rPr lang="vi-VN" dirty="0"/>
              <a:t>Làm giảm nhiệt độ: </a:t>
            </a:r>
            <a:r>
              <a:rPr lang="vi-VN" b="0" dirty="0"/>
              <a:t>để nông sản nơi thoáng mát, bảo quản trong tủ lạnh kho lạnh. </a:t>
            </a:r>
          </a:p>
          <a:p>
            <a:pPr algn="just"/>
            <a:r>
              <a:rPr lang="vi-VN" b="0" i="1" dirty="0"/>
              <a:t>VD: khoai tây ở 4</a:t>
            </a:r>
            <a:r>
              <a:rPr lang="vi-VN" b="0" i="1" baseline="30000" dirty="0"/>
              <a:t>o</a:t>
            </a:r>
            <a:r>
              <a:rPr lang="vi-VN" b="0" i="1" dirty="0"/>
              <a:t>C, cải bắp ở 1°C, cam chanh ở 6</a:t>
            </a:r>
            <a:r>
              <a:rPr lang="vi-VN" b="0" i="1" baseline="30000" dirty="0"/>
              <a:t>o</a:t>
            </a:r>
            <a:r>
              <a:rPr lang="vi-VN" b="0" i="1" dirty="0"/>
              <a:t>C, các loại rau khác là 3 – 7</a:t>
            </a:r>
            <a:r>
              <a:rPr lang="vi-VN" b="0" i="1" baseline="30000" dirty="0"/>
              <a:t>o</a:t>
            </a:r>
            <a:r>
              <a:rPr lang="vi-VN" b="0" i="1" dirty="0"/>
              <a:t>C.</a:t>
            </a:r>
          </a:p>
        </p:txBody>
      </p:sp>
      <p:pic>
        <p:nvPicPr>
          <p:cNvPr id="5130" name="Picture 10" descr="Khi nồng độ CO2 tăng lên, hàm lượng chất dinh dưỡng của một số cây trồng sẽ  sụt giảm - Bạn Nhà Nông - Cùng nông dân hội nhập - làm giàu">
            <a:extLst>
              <a:ext uri="{FF2B5EF4-FFF2-40B4-BE49-F238E27FC236}">
                <a16:creationId xmlns:a16="http://schemas.microsoft.com/office/drawing/2014/main" id="{2FCABCB0-F123-885B-A28C-18F46F919B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364" y="5333214"/>
            <a:ext cx="2076189" cy="137547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B453360-35D3-2B23-8A70-BB670BF46A5B}"/>
              </a:ext>
            </a:extLst>
          </p:cNvPr>
          <p:cNvSpPr txBox="1"/>
          <p:nvPr/>
        </p:nvSpPr>
        <p:spPr>
          <a:xfrm>
            <a:off x="2400300" y="5431996"/>
            <a:ext cx="8572500" cy="1037731"/>
          </a:xfrm>
          <a:prstGeom prst="roundRect">
            <a:avLst/>
          </a:prstGeom>
          <a:noFill/>
          <a:ln w="28575">
            <a:solidFill>
              <a:schemeClr val="tx1"/>
            </a:solidFill>
            <a:prstDash val="sysDash"/>
          </a:ln>
        </p:spPr>
        <p:txBody>
          <a:bodyPr wrap="square">
            <a:spAutoFit/>
          </a:bodyPr>
          <a:lstStyle>
            <a:defPPr>
              <a:defRPr lang="en-US"/>
            </a:defPPr>
            <a:lvl1pPr algn="just">
              <a:lnSpc>
                <a:spcPct val="120000"/>
              </a:lnSpc>
              <a:defRPr sz="2400" b="1" i="0">
                <a:effectLst/>
              </a:defRPr>
            </a:lvl1pPr>
          </a:lstStyle>
          <a:p>
            <a:pPr algn="l"/>
            <a:r>
              <a:rPr lang="vi-VN" dirty="0"/>
              <a:t>Tăng nồng độ CO</a:t>
            </a:r>
            <a:r>
              <a:rPr lang="vi-VN" baseline="-25000" dirty="0"/>
              <a:t>2</a:t>
            </a:r>
            <a:r>
              <a:rPr lang="vi-VN" dirty="0"/>
              <a:t> gây ức chế quang hợp: </a:t>
            </a:r>
            <a:r>
              <a:rPr lang="vi-VN" b="0" dirty="0"/>
              <a:t>bơm CO</a:t>
            </a:r>
            <a:r>
              <a:rPr lang="vi-VN" b="0" baseline="-25000" dirty="0"/>
              <a:t>2</a:t>
            </a:r>
            <a:r>
              <a:rPr lang="vi-VN" b="0" dirty="0"/>
              <a:t> vào buồng, kho bảo quản.</a:t>
            </a:r>
          </a:p>
        </p:txBody>
      </p:sp>
    </p:spTree>
    <p:extLst>
      <p:ext uri="{BB962C8B-B14F-4D97-AF65-F5344CB8AC3E}">
        <p14:creationId xmlns:p14="http://schemas.microsoft.com/office/powerpoint/2010/main" val="23559615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5128"/>
                                        </p:tgtEl>
                                        <p:attrNameLst>
                                          <p:attrName>style.visibility</p:attrName>
                                        </p:attrNameLst>
                                      </p:cBhvr>
                                      <p:to>
                                        <p:strVal val="visible"/>
                                      </p:to>
                                    </p:set>
                                    <p:animEffect transition="in" filter="barn(inVertical)">
                                      <p:cBhvr>
                                        <p:cTn id="18" dur="500"/>
                                        <p:tgtEl>
                                          <p:spTgt spid="512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130"/>
                                        </p:tgtEl>
                                        <p:attrNameLst>
                                          <p:attrName>style.visibility</p:attrName>
                                        </p:attrNameLst>
                                      </p:cBhvr>
                                      <p:to>
                                        <p:strVal val="visible"/>
                                      </p:to>
                                    </p:set>
                                    <p:animEffect transition="in" filter="barn(inVertical)">
                                      <p:cBhvr>
                                        <p:cTn id="23" dur="500"/>
                                        <p:tgtEl>
                                          <p:spTgt spid="513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CBFC539-4AF7-4085-A3C4-69592ED7BBB3}"/>
              </a:ext>
            </a:extLst>
          </p:cNvPr>
          <p:cNvGrpSpPr/>
          <p:nvPr/>
        </p:nvGrpSpPr>
        <p:grpSpPr>
          <a:xfrm>
            <a:off x="675640" y="191625"/>
            <a:ext cx="10840720" cy="822960"/>
            <a:chOff x="711200" y="203200"/>
            <a:chExt cx="10840720" cy="822960"/>
          </a:xfrm>
        </p:grpSpPr>
        <p:sp>
          <p:nvSpPr>
            <p:cNvPr id="2" name="Rectangle: Rounded Corners 1">
              <a:extLst>
                <a:ext uri="{FF2B5EF4-FFF2-40B4-BE49-F238E27FC236}">
                  <a16:creationId xmlns:a16="http://schemas.microsoft.com/office/drawing/2014/main" id="{D5BD820F-8806-42CD-91EE-80C992B09EAB}"/>
                </a:ext>
              </a:extLst>
            </p:cNvPr>
            <p:cNvSpPr/>
            <p:nvPr/>
          </p:nvSpPr>
          <p:spPr>
            <a:xfrm>
              <a:off x="711200" y="203200"/>
              <a:ext cx="10840720" cy="822960"/>
            </a:xfrm>
            <a:prstGeom prst="roundRect">
              <a:avLst>
                <a:gd name="adj" fmla="val 50000"/>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1A06B25-FD70-4EE2-838B-43B89AF33230}"/>
                </a:ext>
              </a:extLst>
            </p:cNvPr>
            <p:cNvSpPr txBox="1"/>
            <p:nvPr/>
          </p:nvSpPr>
          <p:spPr>
            <a:xfrm>
              <a:off x="1061752" y="353070"/>
              <a:ext cx="10139616" cy="523220"/>
            </a:xfrm>
            <a:prstGeom prst="rect">
              <a:avLst/>
            </a:prstGeom>
            <a:noFill/>
          </p:spPr>
          <p:txBody>
            <a:bodyPr wrap="square" rtlCol="0">
              <a:spAutoFit/>
            </a:bodyPr>
            <a:lstStyle/>
            <a:p>
              <a:r>
                <a:rPr lang="vi-VN" sz="2800" b="1">
                  <a:solidFill>
                    <a:schemeClr val="bg1"/>
                  </a:solidFill>
                </a:rPr>
                <a:t>CÁC BIỆN PHÁP BẢO QUẢN NÔNG SẢN SAU THU HOẠCH</a:t>
              </a:r>
              <a:endParaRPr lang="en-US" sz="2800" b="1">
                <a:solidFill>
                  <a:schemeClr val="bg1"/>
                </a:solidFill>
              </a:endParaRPr>
            </a:p>
          </p:txBody>
        </p:sp>
      </p:grpSp>
      <p:sp>
        <p:nvSpPr>
          <p:cNvPr id="5" name="TextBox 4">
            <a:extLst>
              <a:ext uri="{FF2B5EF4-FFF2-40B4-BE49-F238E27FC236}">
                <a16:creationId xmlns:a16="http://schemas.microsoft.com/office/drawing/2014/main" id="{9B4E553B-838E-4D1D-B2EE-946318EC7420}"/>
              </a:ext>
            </a:extLst>
          </p:cNvPr>
          <p:cNvSpPr txBox="1"/>
          <p:nvPr/>
        </p:nvSpPr>
        <p:spPr>
          <a:xfrm>
            <a:off x="1026191" y="1552598"/>
            <a:ext cx="9495671" cy="461665"/>
          </a:xfrm>
          <a:prstGeom prst="rect">
            <a:avLst/>
          </a:prstGeom>
          <a:noFill/>
        </p:spPr>
        <p:txBody>
          <a:bodyPr wrap="square" rtlCol="0">
            <a:spAutoFit/>
          </a:bodyPr>
          <a:lstStyle/>
          <a:p>
            <a:r>
              <a:rPr lang="vi-VN" sz="2400" b="1" dirty="0"/>
              <a:t>Kể tên một số biện pháp bảo quản nông sản mà em biết?</a:t>
            </a:r>
            <a:endParaRPr lang="en-US" sz="2400" b="1" dirty="0"/>
          </a:p>
        </p:txBody>
      </p:sp>
      <p:pic>
        <p:nvPicPr>
          <p:cNvPr id="6" name="Picture 5" descr="A picture containing text, vector graphics, toy, doll&#10;&#10;Description automatically generated">
            <a:extLst>
              <a:ext uri="{FF2B5EF4-FFF2-40B4-BE49-F238E27FC236}">
                <a16:creationId xmlns:a16="http://schemas.microsoft.com/office/drawing/2014/main" id="{A85953AC-5292-47FC-B162-1FDA0CC0E78A}"/>
              </a:ext>
            </a:extLst>
          </p:cNvPr>
          <p:cNvPicPr>
            <a:picLocks noChangeAspect="1"/>
          </p:cNvPicPr>
          <p:nvPr/>
        </p:nvPicPr>
        <p:blipFill rotWithShape="1">
          <a:blip r:embed="rId2">
            <a:extLst>
              <a:ext uri="{28A0092B-C50C-407E-A947-70E740481C1C}">
                <a14:useLocalDpi xmlns:a14="http://schemas.microsoft.com/office/drawing/2010/main" val="0"/>
              </a:ext>
            </a:extLst>
          </a:blip>
          <a:srcRect l="25833" t="8084" r="10000" b="12083"/>
          <a:stretch/>
        </p:blipFill>
        <p:spPr>
          <a:xfrm>
            <a:off x="197918" y="1189071"/>
            <a:ext cx="955443" cy="1188720"/>
          </a:xfrm>
          <a:prstGeom prst="rect">
            <a:avLst/>
          </a:prstGeom>
        </p:spPr>
      </p:pic>
      <p:grpSp>
        <p:nvGrpSpPr>
          <p:cNvPr id="7" name="Group 6">
            <a:extLst>
              <a:ext uri="{FF2B5EF4-FFF2-40B4-BE49-F238E27FC236}">
                <a16:creationId xmlns:a16="http://schemas.microsoft.com/office/drawing/2014/main" id="{24A09159-9027-43B7-81FB-78EE5E521C3F}"/>
              </a:ext>
            </a:extLst>
          </p:cNvPr>
          <p:cNvGrpSpPr/>
          <p:nvPr/>
        </p:nvGrpSpPr>
        <p:grpSpPr>
          <a:xfrm>
            <a:off x="5147210" y="2235040"/>
            <a:ext cx="1897580" cy="611525"/>
            <a:chOff x="5000676" y="619760"/>
            <a:chExt cx="1897580" cy="611525"/>
          </a:xfrm>
          <a:solidFill>
            <a:srgbClr val="D23347"/>
          </a:solidFill>
        </p:grpSpPr>
        <p:sp>
          <p:nvSpPr>
            <p:cNvPr id="8" name="Rectangle: Rounded Corners 7">
              <a:extLst>
                <a:ext uri="{FF2B5EF4-FFF2-40B4-BE49-F238E27FC236}">
                  <a16:creationId xmlns:a16="http://schemas.microsoft.com/office/drawing/2014/main" id="{01F3BD1C-343B-423E-9C4B-5D31ED5B7C40}"/>
                </a:ext>
              </a:extLst>
            </p:cNvPr>
            <p:cNvSpPr/>
            <p:nvPr/>
          </p:nvSpPr>
          <p:spPr>
            <a:xfrm>
              <a:off x="5000676" y="619760"/>
              <a:ext cx="1897580" cy="611525"/>
            </a:xfrm>
            <a:prstGeom prst="round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bg1"/>
                  </a:solidFill>
                </a:rPr>
                <a:t>Trả lời</a:t>
              </a:r>
              <a:endParaRPr lang="en-US" sz="2400" b="1">
                <a:solidFill>
                  <a:schemeClr val="bg1"/>
                </a:solidFill>
              </a:endParaRPr>
            </a:p>
          </p:txBody>
        </p:sp>
        <p:sp>
          <p:nvSpPr>
            <p:cNvPr id="9" name="Rectangle: Rounded Corners 8">
              <a:extLst>
                <a:ext uri="{FF2B5EF4-FFF2-40B4-BE49-F238E27FC236}">
                  <a16:creationId xmlns:a16="http://schemas.microsoft.com/office/drawing/2014/main" id="{19BB20E8-4C08-482B-9F2D-6F0E1709942B}"/>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nvGrpSpPr>
          <p:cNvPr id="13" name="Group 12">
            <a:extLst>
              <a:ext uri="{FF2B5EF4-FFF2-40B4-BE49-F238E27FC236}">
                <a16:creationId xmlns:a16="http://schemas.microsoft.com/office/drawing/2014/main" id="{C2F4FD86-A632-476B-AA58-08DE8FD2ABD6}"/>
              </a:ext>
            </a:extLst>
          </p:cNvPr>
          <p:cNvGrpSpPr/>
          <p:nvPr/>
        </p:nvGrpSpPr>
        <p:grpSpPr>
          <a:xfrm>
            <a:off x="1402112" y="3134711"/>
            <a:ext cx="4846288" cy="877100"/>
            <a:chOff x="904272" y="3224785"/>
            <a:chExt cx="4846288" cy="877100"/>
          </a:xfrm>
        </p:grpSpPr>
        <p:sp>
          <p:nvSpPr>
            <p:cNvPr id="11" name="Rectangle 10">
              <a:extLst>
                <a:ext uri="{FF2B5EF4-FFF2-40B4-BE49-F238E27FC236}">
                  <a16:creationId xmlns:a16="http://schemas.microsoft.com/office/drawing/2014/main" id="{264A0792-666A-48E9-A941-F6CF0FB7780E}"/>
                </a:ext>
              </a:extLst>
            </p:cNvPr>
            <p:cNvSpPr/>
            <p:nvPr/>
          </p:nvSpPr>
          <p:spPr>
            <a:xfrm>
              <a:off x="904272" y="3224785"/>
              <a:ext cx="4846288" cy="877100"/>
            </a:xfrm>
            <a:prstGeom prst="rect">
              <a:avLst/>
            </a:prstGeom>
            <a:solidFill>
              <a:schemeClr val="bg1"/>
            </a:solidFill>
            <a:ln>
              <a:noFill/>
            </a:ln>
            <a:effectLst>
              <a:outerShdw blurRad="1270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63057C3-4499-42AA-8738-A521E6FC4CEF}"/>
                </a:ext>
              </a:extLst>
            </p:cNvPr>
            <p:cNvSpPr/>
            <p:nvPr/>
          </p:nvSpPr>
          <p:spPr>
            <a:xfrm>
              <a:off x="904272" y="3234003"/>
              <a:ext cx="680720" cy="867881"/>
            </a:xfrm>
            <a:prstGeom prst="rect">
              <a:avLst/>
            </a:prstGeom>
            <a:solidFill>
              <a:srgbClr val="3A8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t>01</a:t>
              </a:r>
              <a:endParaRPr lang="en-US" sz="3200" b="1"/>
            </a:p>
          </p:txBody>
        </p:sp>
        <p:sp>
          <p:nvSpPr>
            <p:cNvPr id="12" name="TextBox 11">
              <a:extLst>
                <a:ext uri="{FF2B5EF4-FFF2-40B4-BE49-F238E27FC236}">
                  <a16:creationId xmlns:a16="http://schemas.microsoft.com/office/drawing/2014/main" id="{51152A44-2597-4473-B0BB-32FC82D57977}"/>
                </a:ext>
              </a:extLst>
            </p:cNvPr>
            <p:cNvSpPr txBox="1"/>
            <p:nvPr/>
          </p:nvSpPr>
          <p:spPr>
            <a:xfrm>
              <a:off x="2566432" y="3429000"/>
              <a:ext cx="2202688" cy="461665"/>
            </a:xfrm>
            <a:prstGeom prst="rect">
              <a:avLst/>
            </a:prstGeom>
            <a:noFill/>
          </p:spPr>
          <p:txBody>
            <a:bodyPr wrap="square" rtlCol="0">
              <a:spAutoFit/>
            </a:bodyPr>
            <a:lstStyle/>
            <a:p>
              <a:r>
                <a:rPr lang="vi-VN" sz="2400" b="1">
                  <a:solidFill>
                    <a:srgbClr val="3A8107"/>
                  </a:solidFill>
                </a:rPr>
                <a:t>Bảo quản khô</a:t>
              </a:r>
              <a:endParaRPr lang="en-US" sz="2400" b="1">
                <a:solidFill>
                  <a:srgbClr val="3A8107"/>
                </a:solidFill>
              </a:endParaRPr>
            </a:p>
          </p:txBody>
        </p:sp>
      </p:grpSp>
      <p:grpSp>
        <p:nvGrpSpPr>
          <p:cNvPr id="14" name="Group 13">
            <a:extLst>
              <a:ext uri="{FF2B5EF4-FFF2-40B4-BE49-F238E27FC236}">
                <a16:creationId xmlns:a16="http://schemas.microsoft.com/office/drawing/2014/main" id="{5CE0B9CF-E713-4AF7-9C39-E6EB39AADC7E}"/>
              </a:ext>
            </a:extLst>
          </p:cNvPr>
          <p:cNvGrpSpPr/>
          <p:nvPr/>
        </p:nvGrpSpPr>
        <p:grpSpPr>
          <a:xfrm>
            <a:off x="1402112" y="4245817"/>
            <a:ext cx="4846288" cy="877100"/>
            <a:chOff x="904272" y="3224785"/>
            <a:chExt cx="4846288" cy="877100"/>
          </a:xfrm>
        </p:grpSpPr>
        <p:sp>
          <p:nvSpPr>
            <p:cNvPr id="15" name="Rectangle 14">
              <a:extLst>
                <a:ext uri="{FF2B5EF4-FFF2-40B4-BE49-F238E27FC236}">
                  <a16:creationId xmlns:a16="http://schemas.microsoft.com/office/drawing/2014/main" id="{8F0E3001-08AD-4AC9-8F40-CBA564DF1547}"/>
                </a:ext>
              </a:extLst>
            </p:cNvPr>
            <p:cNvSpPr/>
            <p:nvPr/>
          </p:nvSpPr>
          <p:spPr>
            <a:xfrm>
              <a:off x="904272" y="3224785"/>
              <a:ext cx="4846288" cy="877100"/>
            </a:xfrm>
            <a:prstGeom prst="rect">
              <a:avLst/>
            </a:prstGeom>
            <a:solidFill>
              <a:schemeClr val="bg1"/>
            </a:solidFill>
            <a:ln>
              <a:noFill/>
            </a:ln>
            <a:effectLst>
              <a:outerShdw blurRad="1270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A8AD903-A2C4-4CDD-85FF-AC7DB880B48A}"/>
                </a:ext>
              </a:extLst>
            </p:cNvPr>
            <p:cNvSpPr/>
            <p:nvPr/>
          </p:nvSpPr>
          <p:spPr>
            <a:xfrm>
              <a:off x="904272" y="3234003"/>
              <a:ext cx="680720" cy="867881"/>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t>02</a:t>
              </a:r>
              <a:endParaRPr lang="en-US" sz="3200" b="1"/>
            </a:p>
          </p:txBody>
        </p:sp>
        <p:sp>
          <p:nvSpPr>
            <p:cNvPr id="17" name="TextBox 16">
              <a:extLst>
                <a:ext uri="{FF2B5EF4-FFF2-40B4-BE49-F238E27FC236}">
                  <a16:creationId xmlns:a16="http://schemas.microsoft.com/office/drawing/2014/main" id="{9FF12FD6-1363-47E4-B79A-A094266D8FAC}"/>
                </a:ext>
              </a:extLst>
            </p:cNvPr>
            <p:cNvSpPr txBox="1"/>
            <p:nvPr/>
          </p:nvSpPr>
          <p:spPr>
            <a:xfrm>
              <a:off x="2566432" y="3429000"/>
              <a:ext cx="2361168" cy="461665"/>
            </a:xfrm>
            <a:prstGeom prst="rect">
              <a:avLst/>
            </a:prstGeom>
            <a:noFill/>
          </p:spPr>
          <p:txBody>
            <a:bodyPr wrap="square" rtlCol="0">
              <a:spAutoFit/>
            </a:bodyPr>
            <a:lstStyle/>
            <a:p>
              <a:r>
                <a:rPr lang="vi-VN" sz="2400" b="1">
                  <a:solidFill>
                    <a:srgbClr val="660033"/>
                  </a:solidFill>
                </a:rPr>
                <a:t>Bảo quản lạnh</a:t>
              </a:r>
              <a:endParaRPr lang="en-US" sz="2400" b="1">
                <a:solidFill>
                  <a:srgbClr val="660033"/>
                </a:solidFill>
              </a:endParaRPr>
            </a:p>
          </p:txBody>
        </p:sp>
      </p:grpSp>
      <p:grpSp>
        <p:nvGrpSpPr>
          <p:cNvPr id="18" name="Group 17">
            <a:extLst>
              <a:ext uri="{FF2B5EF4-FFF2-40B4-BE49-F238E27FC236}">
                <a16:creationId xmlns:a16="http://schemas.microsoft.com/office/drawing/2014/main" id="{FE3C3059-667B-4574-9693-8ACADAE33098}"/>
              </a:ext>
            </a:extLst>
          </p:cNvPr>
          <p:cNvGrpSpPr/>
          <p:nvPr/>
        </p:nvGrpSpPr>
        <p:grpSpPr>
          <a:xfrm>
            <a:off x="1402112" y="5356923"/>
            <a:ext cx="9662128" cy="877100"/>
            <a:chOff x="904272" y="3224785"/>
            <a:chExt cx="9662128" cy="877100"/>
          </a:xfrm>
        </p:grpSpPr>
        <p:sp>
          <p:nvSpPr>
            <p:cNvPr id="19" name="Rectangle 18">
              <a:extLst>
                <a:ext uri="{FF2B5EF4-FFF2-40B4-BE49-F238E27FC236}">
                  <a16:creationId xmlns:a16="http://schemas.microsoft.com/office/drawing/2014/main" id="{2E9C5753-0789-46AE-9301-9206DBA6AACB}"/>
                </a:ext>
              </a:extLst>
            </p:cNvPr>
            <p:cNvSpPr/>
            <p:nvPr/>
          </p:nvSpPr>
          <p:spPr>
            <a:xfrm>
              <a:off x="904272" y="3224785"/>
              <a:ext cx="9662128" cy="877100"/>
            </a:xfrm>
            <a:prstGeom prst="rect">
              <a:avLst/>
            </a:prstGeom>
            <a:solidFill>
              <a:schemeClr val="bg1"/>
            </a:solidFill>
            <a:ln>
              <a:noFill/>
            </a:ln>
            <a:effectLst>
              <a:outerShdw blurRad="1270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889400B-A1D2-4480-962D-C1C030B59D69}"/>
                </a:ext>
              </a:extLst>
            </p:cNvPr>
            <p:cNvSpPr/>
            <p:nvPr/>
          </p:nvSpPr>
          <p:spPr>
            <a:xfrm>
              <a:off x="904272" y="3234003"/>
              <a:ext cx="680720" cy="867881"/>
            </a:xfrm>
            <a:prstGeom prst="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t>03</a:t>
              </a:r>
              <a:endParaRPr lang="en-US" sz="3200" b="1"/>
            </a:p>
          </p:txBody>
        </p:sp>
        <p:sp>
          <p:nvSpPr>
            <p:cNvPr id="21" name="TextBox 20">
              <a:extLst>
                <a:ext uri="{FF2B5EF4-FFF2-40B4-BE49-F238E27FC236}">
                  <a16:creationId xmlns:a16="http://schemas.microsoft.com/office/drawing/2014/main" id="{950E3C84-DFE8-4879-A614-18ACD3700FFC}"/>
                </a:ext>
              </a:extLst>
            </p:cNvPr>
            <p:cNvSpPr txBox="1"/>
            <p:nvPr/>
          </p:nvSpPr>
          <p:spPr>
            <a:xfrm>
              <a:off x="1783096" y="3432502"/>
              <a:ext cx="8600424" cy="461665"/>
            </a:xfrm>
            <a:prstGeom prst="rect">
              <a:avLst/>
            </a:prstGeom>
            <a:noFill/>
          </p:spPr>
          <p:txBody>
            <a:bodyPr wrap="square" rtlCol="0">
              <a:spAutoFit/>
            </a:bodyPr>
            <a:lstStyle/>
            <a:p>
              <a:r>
                <a:rPr lang="vi-VN" sz="2400" b="1">
                  <a:solidFill>
                    <a:srgbClr val="FF3300"/>
                  </a:solidFill>
                </a:rPr>
                <a:t>Bảo quản trong điều kiện nồng độ khí carbon dioxide cao</a:t>
              </a:r>
              <a:endParaRPr lang="en-US" sz="2400" b="1">
                <a:solidFill>
                  <a:srgbClr val="FF3300"/>
                </a:solidFill>
              </a:endParaRPr>
            </a:p>
          </p:txBody>
        </p:sp>
      </p:grpSp>
    </p:spTree>
    <p:extLst>
      <p:ext uri="{BB962C8B-B14F-4D97-AF65-F5344CB8AC3E}">
        <p14:creationId xmlns:p14="http://schemas.microsoft.com/office/powerpoint/2010/main" val="34838178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73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73000">
                                          <p:cBhvr additive="base">
                                            <p:cTn id="12" dur="1000" fill="hold"/>
                                            <p:tgtEl>
                                              <p:spTgt spid="13"/>
                                            </p:tgtEl>
                                            <p:attrNameLst>
                                              <p:attrName>ppt_x</p:attrName>
                                            </p:attrNameLst>
                                          </p:cBhvr>
                                          <p:tavLst>
                                            <p:tav tm="0">
                                              <p:val>
                                                <p:strVal val="1+#ppt_w/2"/>
                                              </p:val>
                                            </p:tav>
                                            <p:tav tm="100000">
                                              <p:val>
                                                <p:strVal val="#ppt_x"/>
                                              </p:val>
                                            </p:tav>
                                          </p:tavLst>
                                        </p:anim>
                                        <p:anim calcmode="lin" valueType="num" p14:bounceEnd="73000">
                                          <p:cBhvr additive="base">
                                            <p:cTn id="13" dur="1000" fill="hold"/>
                                            <p:tgtEl>
                                              <p:spTgt spid="1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14:presetBounceEnd="73000">
                                      <p:stCondLst>
                                        <p:cond delay="100"/>
                                      </p:stCondLst>
                                      <p:childTnLst>
                                        <p:set>
                                          <p:cBhvr>
                                            <p:cTn id="15" dur="1" fill="hold">
                                              <p:stCondLst>
                                                <p:cond delay="0"/>
                                              </p:stCondLst>
                                            </p:cTn>
                                            <p:tgtEl>
                                              <p:spTgt spid="14"/>
                                            </p:tgtEl>
                                            <p:attrNameLst>
                                              <p:attrName>style.visibility</p:attrName>
                                            </p:attrNameLst>
                                          </p:cBhvr>
                                          <p:to>
                                            <p:strVal val="visible"/>
                                          </p:to>
                                        </p:set>
                                        <p:anim calcmode="lin" valueType="num" p14:bounceEnd="73000">
                                          <p:cBhvr additive="base">
                                            <p:cTn id="16" dur="1000" fill="hold"/>
                                            <p:tgtEl>
                                              <p:spTgt spid="14"/>
                                            </p:tgtEl>
                                            <p:attrNameLst>
                                              <p:attrName>ppt_x</p:attrName>
                                            </p:attrNameLst>
                                          </p:cBhvr>
                                          <p:tavLst>
                                            <p:tav tm="0">
                                              <p:val>
                                                <p:strVal val="1+#ppt_w/2"/>
                                              </p:val>
                                            </p:tav>
                                            <p:tav tm="100000">
                                              <p:val>
                                                <p:strVal val="#ppt_x"/>
                                              </p:val>
                                            </p:tav>
                                          </p:tavLst>
                                        </p:anim>
                                        <p:anim calcmode="lin" valueType="num" p14:bounceEnd="73000">
                                          <p:cBhvr additive="base">
                                            <p:cTn id="17" dur="10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14:presetBounceEnd="73000">
                                      <p:stCondLst>
                                        <p:cond delay="200"/>
                                      </p:stCondLst>
                                      <p:childTnLst>
                                        <p:set>
                                          <p:cBhvr>
                                            <p:cTn id="19" dur="1" fill="hold">
                                              <p:stCondLst>
                                                <p:cond delay="0"/>
                                              </p:stCondLst>
                                            </p:cTn>
                                            <p:tgtEl>
                                              <p:spTgt spid="18"/>
                                            </p:tgtEl>
                                            <p:attrNameLst>
                                              <p:attrName>style.visibility</p:attrName>
                                            </p:attrNameLst>
                                          </p:cBhvr>
                                          <p:to>
                                            <p:strVal val="visible"/>
                                          </p:to>
                                        </p:set>
                                        <p:anim calcmode="lin" valueType="num" p14:bounceEnd="73000">
                                          <p:cBhvr additive="base">
                                            <p:cTn id="20" dur="1000" fill="hold"/>
                                            <p:tgtEl>
                                              <p:spTgt spid="18"/>
                                            </p:tgtEl>
                                            <p:attrNameLst>
                                              <p:attrName>ppt_x</p:attrName>
                                            </p:attrNameLst>
                                          </p:cBhvr>
                                          <p:tavLst>
                                            <p:tav tm="0">
                                              <p:val>
                                                <p:strVal val="1+#ppt_w/2"/>
                                              </p:val>
                                            </p:tav>
                                            <p:tav tm="100000">
                                              <p:val>
                                                <p:strVal val="#ppt_x"/>
                                              </p:val>
                                            </p:tav>
                                          </p:tavLst>
                                        </p:anim>
                                        <p:anim calcmode="lin" valueType="num" p14:bounceEnd="73000">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1+#ppt_w/2"/>
                                              </p:val>
                                            </p:tav>
                                            <p:tav tm="100000">
                                              <p:val>
                                                <p:strVal val="#ppt_x"/>
                                              </p:val>
                                            </p:tav>
                                          </p:tavLst>
                                        </p:anim>
                                        <p:anim calcmode="lin" valueType="num">
                                          <p:cBhvr additive="base">
                                            <p:cTn id="13" dur="1000" fill="hold"/>
                                            <p:tgtEl>
                                              <p:spTgt spid="1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10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1000" fill="hold"/>
                                            <p:tgtEl>
                                              <p:spTgt spid="14"/>
                                            </p:tgtEl>
                                            <p:attrNameLst>
                                              <p:attrName>ppt_x</p:attrName>
                                            </p:attrNameLst>
                                          </p:cBhvr>
                                          <p:tavLst>
                                            <p:tav tm="0">
                                              <p:val>
                                                <p:strVal val="1+#ppt_w/2"/>
                                              </p:val>
                                            </p:tav>
                                            <p:tav tm="100000">
                                              <p:val>
                                                <p:strVal val="#ppt_x"/>
                                              </p:val>
                                            </p:tav>
                                          </p:tavLst>
                                        </p:anim>
                                        <p:anim calcmode="lin" valueType="num">
                                          <p:cBhvr additive="base">
                                            <p:cTn id="17" dur="10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20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1+#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6261F3-2F99-4B4F-BD84-D394F320628F}"/>
              </a:ext>
            </a:extLst>
          </p:cNvPr>
          <p:cNvGrpSpPr/>
          <p:nvPr/>
        </p:nvGrpSpPr>
        <p:grpSpPr>
          <a:xfrm>
            <a:off x="0" y="0"/>
            <a:ext cx="12192000" cy="6858000"/>
            <a:chOff x="0" y="0"/>
            <a:chExt cx="12192000" cy="6858000"/>
          </a:xfrm>
        </p:grpSpPr>
        <p:pic>
          <p:nvPicPr>
            <p:cNvPr id="3" name="Picture 2" descr="A picture containing food, table, nut, plate&#10;&#10;Description automatically generated">
              <a:extLst>
                <a:ext uri="{FF2B5EF4-FFF2-40B4-BE49-F238E27FC236}">
                  <a16:creationId xmlns:a16="http://schemas.microsoft.com/office/drawing/2014/main" id="{34B7604E-2242-4628-8E1D-17B0857314ED}"/>
                </a:ext>
              </a:extLst>
            </p:cNvPr>
            <p:cNvPicPr>
              <a:picLocks noChangeAspect="1"/>
            </p:cNvPicPr>
            <p:nvPr/>
          </p:nvPicPr>
          <p:blipFill rotWithShape="1">
            <a:blip r:embed="rId2">
              <a:extLst>
                <a:ext uri="{28A0092B-C50C-407E-A947-70E740481C1C}">
                  <a14:useLocalDpi xmlns:a14="http://schemas.microsoft.com/office/drawing/2010/main" val="0"/>
                </a:ext>
              </a:extLst>
            </a:blip>
            <a:srcRect t="7833" b="7833"/>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BE79F1E3-4F8E-4B00-AA65-65648F6183C3}"/>
                </a:ext>
              </a:extLst>
            </p:cNvPr>
            <p:cNvSpPr/>
            <p:nvPr/>
          </p:nvSpPr>
          <p:spPr>
            <a:xfrm>
              <a:off x="2255520" y="1442720"/>
              <a:ext cx="7416800" cy="3931920"/>
            </a:xfrm>
            <a:prstGeom prst="roundRect">
              <a:avLst>
                <a:gd name="adj" fmla="val 406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D180608-76F3-432D-AC53-C9A07ADB3D3D}"/>
                </a:ext>
              </a:extLst>
            </p:cNvPr>
            <p:cNvSpPr txBox="1"/>
            <p:nvPr/>
          </p:nvSpPr>
          <p:spPr>
            <a:xfrm>
              <a:off x="2621280" y="2936240"/>
              <a:ext cx="6685280" cy="1833194"/>
            </a:xfrm>
            <a:prstGeom prst="rect">
              <a:avLst/>
            </a:prstGeom>
            <a:noFill/>
          </p:spPr>
          <p:txBody>
            <a:bodyPr wrap="square" rtlCol="0">
              <a:spAutoFit/>
            </a:bodyPr>
            <a:lstStyle/>
            <a:p>
              <a:pPr algn="just">
                <a:lnSpc>
                  <a:spcPct val="120000"/>
                </a:lnSpc>
              </a:pPr>
              <a:r>
                <a:rPr lang="vi-VN" sz="2400" dirty="0"/>
                <a:t>Biện pháp bảo quản khô thường được sử dụng để </a:t>
              </a:r>
              <a:r>
                <a:rPr lang="vi-VN" sz="2400" b="1" dirty="0">
                  <a:solidFill>
                    <a:srgbClr val="3A8107"/>
                  </a:solidFill>
                </a:rPr>
                <a:t>bảo quản các loại hạt</a:t>
              </a:r>
              <a:r>
                <a:rPr lang="vi-VN" sz="2400" dirty="0"/>
                <a:t>. Các loại hạt cần được phơi hoặc sấy khô đến khi </a:t>
              </a:r>
              <a:r>
                <a:rPr lang="vi-VN" sz="2400" b="1" dirty="0">
                  <a:solidFill>
                    <a:srgbClr val="0093C1"/>
                  </a:solidFill>
                </a:rPr>
                <a:t>độ ẩm của hạt </a:t>
              </a:r>
              <a:r>
                <a:rPr lang="vi-VN" sz="2400" dirty="0"/>
                <a:t>còn</a:t>
              </a:r>
              <a:r>
                <a:rPr lang="vi-VN" sz="2400" dirty="0">
                  <a:solidFill>
                    <a:schemeClr val="bg2">
                      <a:lumMod val="25000"/>
                    </a:schemeClr>
                  </a:solidFill>
                </a:rPr>
                <a:t> </a:t>
              </a:r>
              <a:r>
                <a:rPr lang="vi-VN" sz="2400" dirty="0"/>
                <a:t>khoảng</a:t>
              </a:r>
              <a:r>
                <a:rPr lang="vi-VN" sz="2400" dirty="0">
                  <a:solidFill>
                    <a:schemeClr val="bg2">
                      <a:lumMod val="25000"/>
                    </a:schemeClr>
                  </a:solidFill>
                </a:rPr>
                <a:t> </a:t>
              </a:r>
              <a:r>
                <a:rPr lang="vi-VN" sz="2400" b="1" dirty="0">
                  <a:solidFill>
                    <a:srgbClr val="0093C1"/>
                  </a:solidFill>
                </a:rPr>
                <a:t>13% đến 16% </a:t>
              </a:r>
              <a:r>
                <a:rPr lang="vi-VN" sz="2400" dirty="0"/>
                <a:t>tùy từng loại hạt.</a:t>
              </a:r>
              <a:endParaRPr lang="en-US" sz="2400" dirty="0"/>
            </a:p>
          </p:txBody>
        </p:sp>
        <p:sp>
          <p:nvSpPr>
            <p:cNvPr id="6" name="TextBox 5">
              <a:extLst>
                <a:ext uri="{FF2B5EF4-FFF2-40B4-BE49-F238E27FC236}">
                  <a16:creationId xmlns:a16="http://schemas.microsoft.com/office/drawing/2014/main" id="{26850F24-7D6A-4B25-8B2D-1C1D155B53BF}"/>
                </a:ext>
              </a:extLst>
            </p:cNvPr>
            <p:cNvSpPr txBox="1"/>
            <p:nvPr/>
          </p:nvSpPr>
          <p:spPr>
            <a:xfrm>
              <a:off x="4003040" y="1678741"/>
              <a:ext cx="3921760" cy="646331"/>
            </a:xfrm>
            <a:prstGeom prst="rect">
              <a:avLst/>
            </a:prstGeom>
            <a:noFill/>
          </p:spPr>
          <p:txBody>
            <a:bodyPr wrap="square" rtlCol="0">
              <a:spAutoFit/>
            </a:bodyPr>
            <a:lstStyle/>
            <a:p>
              <a:pPr algn="just"/>
              <a:r>
                <a:rPr lang="vi-VN" sz="3600" b="1">
                  <a:solidFill>
                    <a:srgbClr val="3A8107"/>
                  </a:solidFill>
                </a:rPr>
                <a:t>BẢO QUẢN KHÔ</a:t>
              </a:r>
              <a:endParaRPr lang="en-US" sz="3600" b="1">
                <a:solidFill>
                  <a:srgbClr val="3A8107"/>
                </a:solidFill>
              </a:endParaRPr>
            </a:p>
          </p:txBody>
        </p:sp>
        <p:sp>
          <p:nvSpPr>
            <p:cNvPr id="7" name="Rectangle 6">
              <a:extLst>
                <a:ext uri="{FF2B5EF4-FFF2-40B4-BE49-F238E27FC236}">
                  <a16:creationId xmlns:a16="http://schemas.microsoft.com/office/drawing/2014/main" id="{CF57F9D6-7B24-4942-9041-FBBD97D005AF}"/>
                </a:ext>
              </a:extLst>
            </p:cNvPr>
            <p:cNvSpPr/>
            <p:nvPr/>
          </p:nvSpPr>
          <p:spPr>
            <a:xfrm>
              <a:off x="5120640" y="2313344"/>
              <a:ext cx="1686560" cy="72688"/>
            </a:xfrm>
            <a:prstGeom prst="rect">
              <a:avLst/>
            </a:prstGeom>
            <a:solidFill>
              <a:srgbClr val="3A8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80293433"/>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skiing, slope&#10;&#10;Description automatically generated">
            <a:extLst>
              <a:ext uri="{FF2B5EF4-FFF2-40B4-BE49-F238E27FC236}">
                <a16:creationId xmlns:a16="http://schemas.microsoft.com/office/drawing/2014/main" id="{420A8080-71BB-4FCC-9F83-799F8B97F69F}"/>
              </a:ext>
            </a:extLst>
          </p:cNvPr>
          <p:cNvPicPr>
            <a:picLocks noChangeAspect="1"/>
          </p:cNvPicPr>
          <p:nvPr/>
        </p:nvPicPr>
        <p:blipFill rotWithShape="1">
          <a:blip r:embed="rId2">
            <a:extLst>
              <a:ext uri="{28A0092B-C50C-407E-A947-70E740481C1C}">
                <a14:useLocalDpi xmlns:a14="http://schemas.microsoft.com/office/drawing/2010/main" val="0"/>
              </a:ext>
            </a:extLst>
          </a:blip>
          <a:srcRect b="14465"/>
          <a:stretch/>
        </p:blipFill>
        <p:spPr>
          <a:xfrm>
            <a:off x="20" y="1282"/>
            <a:ext cx="12191980" cy="6856718"/>
          </a:xfrm>
          <a:prstGeom prst="rect">
            <a:avLst/>
          </a:prstGeom>
        </p:spPr>
      </p:pic>
      <p:grpSp>
        <p:nvGrpSpPr>
          <p:cNvPr id="7" name="Group 6">
            <a:extLst>
              <a:ext uri="{FF2B5EF4-FFF2-40B4-BE49-F238E27FC236}">
                <a16:creationId xmlns:a16="http://schemas.microsoft.com/office/drawing/2014/main" id="{22764BBB-D18B-4EF3-A266-1577D0AE122D}"/>
              </a:ext>
            </a:extLst>
          </p:cNvPr>
          <p:cNvGrpSpPr/>
          <p:nvPr/>
        </p:nvGrpSpPr>
        <p:grpSpPr>
          <a:xfrm>
            <a:off x="2572795" y="5702332"/>
            <a:ext cx="7046409" cy="694481"/>
            <a:chOff x="2199190" y="4676172"/>
            <a:chExt cx="7046409" cy="694481"/>
          </a:xfrm>
        </p:grpSpPr>
        <p:sp>
          <p:nvSpPr>
            <p:cNvPr id="6" name="Rectangle: Rounded Corners 5">
              <a:extLst>
                <a:ext uri="{FF2B5EF4-FFF2-40B4-BE49-F238E27FC236}">
                  <a16:creationId xmlns:a16="http://schemas.microsoft.com/office/drawing/2014/main" id="{B6D36A80-21CC-4D9F-A384-B5978EABA971}"/>
                </a:ext>
              </a:extLst>
            </p:cNvPr>
            <p:cNvSpPr/>
            <p:nvPr/>
          </p:nvSpPr>
          <p:spPr>
            <a:xfrm>
              <a:off x="2199190" y="4676172"/>
              <a:ext cx="7046409" cy="694481"/>
            </a:xfrm>
            <a:prstGeom prst="roundRect">
              <a:avLst>
                <a:gd name="adj" fmla="val 50000"/>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Rectangle: Rounded Corners 3">
              <a:extLst>
                <a:ext uri="{FF2B5EF4-FFF2-40B4-BE49-F238E27FC236}">
                  <a16:creationId xmlns:a16="http://schemas.microsoft.com/office/drawing/2014/main" id="{10DFE10A-E3BD-4C30-A8CD-BCDE70598D33}"/>
                </a:ext>
              </a:extLst>
            </p:cNvPr>
            <p:cNvSpPr/>
            <p:nvPr/>
          </p:nvSpPr>
          <p:spPr>
            <a:xfrm>
              <a:off x="2199191" y="4676172"/>
              <a:ext cx="1661610" cy="694481"/>
            </a:xfrm>
            <a:prstGeom prst="roundRect">
              <a:avLst>
                <a:gd name="adj" fmla="val 50000"/>
              </a:avLst>
            </a:prstGeom>
            <a:solidFill>
              <a:srgbClr val="3A8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Ví dụ</a:t>
              </a:r>
              <a:endParaRPr lang="en-US" sz="2400" b="1"/>
            </a:p>
          </p:txBody>
        </p:sp>
        <p:sp>
          <p:nvSpPr>
            <p:cNvPr id="5" name="TextBox 4">
              <a:extLst>
                <a:ext uri="{FF2B5EF4-FFF2-40B4-BE49-F238E27FC236}">
                  <a16:creationId xmlns:a16="http://schemas.microsoft.com/office/drawing/2014/main" id="{3D83715B-D9F8-499D-8B8D-EE8F532D2652}"/>
                </a:ext>
              </a:extLst>
            </p:cNvPr>
            <p:cNvSpPr txBox="1"/>
            <p:nvPr/>
          </p:nvSpPr>
          <p:spPr>
            <a:xfrm>
              <a:off x="4216400" y="4792579"/>
              <a:ext cx="4521200" cy="461665"/>
            </a:xfrm>
            <a:prstGeom prst="rect">
              <a:avLst/>
            </a:prstGeom>
            <a:noFill/>
          </p:spPr>
          <p:txBody>
            <a:bodyPr wrap="square" rtlCol="0">
              <a:spAutoFit/>
            </a:bodyPr>
            <a:lstStyle/>
            <a:p>
              <a:r>
                <a:rPr lang="vi-VN" sz="2400" b="1" dirty="0">
                  <a:solidFill>
                    <a:schemeClr val="bg1"/>
                  </a:solidFill>
                </a:rPr>
                <a:t>Phơi khô để bảo quản hạt lúa</a:t>
              </a:r>
              <a:endParaRPr lang="en-US" sz="2400" b="1" dirty="0">
                <a:solidFill>
                  <a:schemeClr val="bg1"/>
                </a:solidFill>
              </a:endParaRPr>
            </a:p>
          </p:txBody>
        </p:sp>
      </p:grpSp>
    </p:spTree>
    <p:extLst>
      <p:ext uri="{BB962C8B-B14F-4D97-AF65-F5344CB8AC3E}">
        <p14:creationId xmlns:p14="http://schemas.microsoft.com/office/powerpoint/2010/main" val="7383098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288A7AA-8CBD-4F43-819A-528D5C45315A}"/>
              </a:ext>
            </a:extLst>
          </p:cNvPr>
          <p:cNvGrpSpPr/>
          <p:nvPr/>
        </p:nvGrpSpPr>
        <p:grpSpPr>
          <a:xfrm>
            <a:off x="0" y="0"/>
            <a:ext cx="12192000" cy="6858000"/>
            <a:chOff x="0" y="0"/>
            <a:chExt cx="12192000" cy="6858000"/>
          </a:xfrm>
        </p:grpSpPr>
        <p:pic>
          <p:nvPicPr>
            <p:cNvPr id="3" name="Picture 2" descr="A picture containing text, refrigerator, appliance, white goods&#10;&#10;Description automatically generated">
              <a:extLst>
                <a:ext uri="{FF2B5EF4-FFF2-40B4-BE49-F238E27FC236}">
                  <a16:creationId xmlns:a16="http://schemas.microsoft.com/office/drawing/2014/main" id="{810942B0-E108-4C00-AEB4-4055EFAF46A4}"/>
                </a:ext>
              </a:extLst>
            </p:cNvPr>
            <p:cNvPicPr>
              <a:picLocks noChangeAspect="1"/>
            </p:cNvPicPr>
            <p:nvPr/>
          </p:nvPicPr>
          <p:blipFill rotWithShape="1">
            <a:blip r:embed="rId2">
              <a:extLst>
                <a:ext uri="{28A0092B-C50C-407E-A947-70E740481C1C}">
                  <a14:useLocalDpi xmlns:a14="http://schemas.microsoft.com/office/drawing/2010/main" val="0"/>
                </a:ext>
              </a:extLst>
            </a:blip>
            <a:srcRect l="7630" r="-36"/>
            <a:stretch/>
          </p:blipFill>
          <p:spPr>
            <a:xfrm>
              <a:off x="0" y="0"/>
              <a:ext cx="12192000" cy="6858000"/>
            </a:xfrm>
            <a:prstGeom prst="rect">
              <a:avLst/>
            </a:prstGeom>
          </p:spPr>
        </p:pic>
        <p:sp>
          <p:nvSpPr>
            <p:cNvPr id="4" name="Rectangle 3">
              <a:extLst>
                <a:ext uri="{FF2B5EF4-FFF2-40B4-BE49-F238E27FC236}">
                  <a16:creationId xmlns:a16="http://schemas.microsoft.com/office/drawing/2014/main" id="{E240A65A-8351-49A6-8F3D-1F7842EA9B40}"/>
                </a:ext>
              </a:extLst>
            </p:cNvPr>
            <p:cNvSpPr/>
            <p:nvPr/>
          </p:nvSpPr>
          <p:spPr>
            <a:xfrm>
              <a:off x="0" y="0"/>
              <a:ext cx="6827520" cy="6858000"/>
            </a:xfrm>
            <a:prstGeom prst="rect">
              <a:avLst/>
            </a:prstGeom>
            <a:gradFill flip="none" rotWithShape="1">
              <a:gsLst>
                <a:gs pos="0">
                  <a:srgbClr val="F3F2EE"/>
                </a:gs>
                <a:gs pos="45000">
                  <a:srgbClr val="F3F2EE"/>
                </a:gs>
                <a:gs pos="79000">
                  <a:srgbClr val="F3F2EE"/>
                </a:gs>
                <a:gs pos="100000">
                  <a:srgbClr val="F3F2EE">
                    <a:alpha val="9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A793FAAB-B46E-42A5-A238-DD9426A7D447}"/>
              </a:ext>
            </a:extLst>
          </p:cNvPr>
          <p:cNvSpPr txBox="1"/>
          <p:nvPr/>
        </p:nvSpPr>
        <p:spPr>
          <a:xfrm>
            <a:off x="274320" y="1214804"/>
            <a:ext cx="5516880" cy="2276392"/>
          </a:xfrm>
          <a:prstGeom prst="rect">
            <a:avLst/>
          </a:prstGeom>
          <a:noFill/>
        </p:spPr>
        <p:txBody>
          <a:bodyPr wrap="square" rtlCol="0">
            <a:spAutoFit/>
          </a:bodyPr>
          <a:lstStyle/>
          <a:p>
            <a:pPr algn="just">
              <a:lnSpc>
                <a:spcPct val="120000"/>
              </a:lnSpc>
            </a:pPr>
            <a:r>
              <a:rPr lang="vi-VN" sz="2400" dirty="0"/>
              <a:t>Đây là biện pháp bảo quản nông sản ở điều kiện nhiệt độ thấp trong tủ lạnh hoặc kho lạnh. </a:t>
            </a:r>
            <a:r>
              <a:rPr lang="vi-VN" sz="2400" b="1" dirty="0">
                <a:solidFill>
                  <a:srgbClr val="660033"/>
                </a:solidFill>
              </a:rPr>
              <a:t>Phần lớn các loại thực phẩm, rau, quả được bảo quản theo cách này.</a:t>
            </a:r>
            <a:endParaRPr lang="en-US" sz="2400" b="1" dirty="0">
              <a:solidFill>
                <a:srgbClr val="660033"/>
              </a:solidFill>
            </a:endParaRPr>
          </a:p>
        </p:txBody>
      </p:sp>
      <p:sp>
        <p:nvSpPr>
          <p:cNvPr id="7" name="TextBox 6">
            <a:extLst>
              <a:ext uri="{FF2B5EF4-FFF2-40B4-BE49-F238E27FC236}">
                <a16:creationId xmlns:a16="http://schemas.microsoft.com/office/drawing/2014/main" id="{5598ED5F-E0F4-4C4E-8834-AF1B99DE0152}"/>
              </a:ext>
            </a:extLst>
          </p:cNvPr>
          <p:cNvSpPr txBox="1"/>
          <p:nvPr/>
        </p:nvSpPr>
        <p:spPr>
          <a:xfrm>
            <a:off x="985520" y="371503"/>
            <a:ext cx="4094480" cy="646331"/>
          </a:xfrm>
          <a:prstGeom prst="rect">
            <a:avLst/>
          </a:prstGeom>
          <a:noFill/>
        </p:spPr>
        <p:txBody>
          <a:bodyPr wrap="square" rtlCol="0">
            <a:spAutoFit/>
          </a:bodyPr>
          <a:lstStyle/>
          <a:p>
            <a:pPr algn="just"/>
            <a:r>
              <a:rPr lang="vi-VN" sz="3600" b="1" dirty="0">
                <a:solidFill>
                  <a:srgbClr val="660033"/>
                </a:solidFill>
              </a:rPr>
              <a:t>BẢO QUẢN LẠNH</a:t>
            </a:r>
            <a:endParaRPr lang="en-US" sz="3600" b="1" dirty="0">
              <a:solidFill>
                <a:srgbClr val="660033"/>
              </a:solidFill>
            </a:endParaRPr>
          </a:p>
        </p:txBody>
      </p:sp>
      <p:sp>
        <p:nvSpPr>
          <p:cNvPr id="8" name="Rectangle 7">
            <a:extLst>
              <a:ext uri="{FF2B5EF4-FFF2-40B4-BE49-F238E27FC236}">
                <a16:creationId xmlns:a16="http://schemas.microsoft.com/office/drawing/2014/main" id="{FD4B3917-C9F8-407B-B39D-A2CCBBA46003}"/>
              </a:ext>
            </a:extLst>
          </p:cNvPr>
          <p:cNvSpPr/>
          <p:nvPr/>
        </p:nvSpPr>
        <p:spPr>
          <a:xfrm>
            <a:off x="2103120" y="1018632"/>
            <a:ext cx="1686560" cy="72688"/>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9B058A5-78E5-4023-B7FD-10AD40A7B860}"/>
              </a:ext>
            </a:extLst>
          </p:cNvPr>
          <p:cNvSpPr txBox="1"/>
          <p:nvPr/>
        </p:nvSpPr>
        <p:spPr>
          <a:xfrm>
            <a:off x="274320" y="3496413"/>
            <a:ext cx="5516880" cy="946798"/>
          </a:xfrm>
          <a:prstGeom prst="rect">
            <a:avLst/>
          </a:prstGeom>
          <a:noFill/>
        </p:spPr>
        <p:txBody>
          <a:bodyPr wrap="square" rtlCol="0">
            <a:spAutoFit/>
          </a:bodyPr>
          <a:lstStyle/>
          <a:p>
            <a:pPr algn="just">
              <a:lnSpc>
                <a:spcPct val="120000"/>
              </a:lnSpc>
            </a:pPr>
            <a:r>
              <a:rPr lang="vi-VN" sz="2400" dirty="0"/>
              <a:t>Mỗi loại rau, quả có một nhiệt độ bảo quản thích hợp.</a:t>
            </a:r>
            <a:endParaRPr lang="en-US" sz="2400" dirty="0"/>
          </a:p>
        </p:txBody>
      </p:sp>
      <p:pic>
        <p:nvPicPr>
          <p:cNvPr id="11" name="Picture 10" descr="A picture containing dark&#10;&#10;Description automatically generated">
            <a:extLst>
              <a:ext uri="{FF2B5EF4-FFF2-40B4-BE49-F238E27FC236}">
                <a16:creationId xmlns:a16="http://schemas.microsoft.com/office/drawing/2014/main" id="{2C3DCE62-409C-48D6-8A4A-A62C1527BC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248" y="4193353"/>
            <a:ext cx="1852192" cy="1852192"/>
          </a:xfrm>
          <a:prstGeom prst="rect">
            <a:avLst/>
          </a:prstGeom>
        </p:spPr>
      </p:pic>
      <p:pic>
        <p:nvPicPr>
          <p:cNvPr id="13" name="Picture 12" descr="A green leaf on a black background&#10;&#10;Description automatically generated with medium confidence">
            <a:extLst>
              <a:ext uri="{FF2B5EF4-FFF2-40B4-BE49-F238E27FC236}">
                <a16:creationId xmlns:a16="http://schemas.microsoft.com/office/drawing/2014/main" id="{4202337F-F96A-4B1E-AE02-8B8561C314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6672" y="4153735"/>
            <a:ext cx="1938992" cy="1938992"/>
          </a:xfrm>
          <a:prstGeom prst="rect">
            <a:avLst/>
          </a:prstGeom>
        </p:spPr>
      </p:pic>
      <p:pic>
        <p:nvPicPr>
          <p:cNvPr id="15" name="Picture 14" descr="A close up of a lemon&#10;&#10;Description automatically generated with medium confidence">
            <a:extLst>
              <a:ext uri="{FF2B5EF4-FFF2-40B4-BE49-F238E27FC236}">
                <a16:creationId xmlns:a16="http://schemas.microsoft.com/office/drawing/2014/main" id="{581931D7-CA5A-4B73-90C9-EDE04789D6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7275" y="5699563"/>
            <a:ext cx="1576485" cy="1050777"/>
          </a:xfrm>
          <a:prstGeom prst="rect">
            <a:avLst/>
          </a:prstGeom>
        </p:spPr>
      </p:pic>
      <p:sp>
        <p:nvSpPr>
          <p:cNvPr id="16" name="Speech Bubble: Oval 15">
            <a:extLst>
              <a:ext uri="{FF2B5EF4-FFF2-40B4-BE49-F238E27FC236}">
                <a16:creationId xmlns:a16="http://schemas.microsoft.com/office/drawing/2014/main" id="{35F0AED5-D13E-42D9-902F-D3550475092E}"/>
              </a:ext>
            </a:extLst>
          </p:cNvPr>
          <p:cNvSpPr/>
          <p:nvPr/>
        </p:nvSpPr>
        <p:spPr>
          <a:xfrm>
            <a:off x="2082644" y="4382664"/>
            <a:ext cx="985520" cy="650030"/>
          </a:xfrm>
          <a:prstGeom prst="wedgeEllipseCallout">
            <a:avLst>
              <a:gd name="adj1" fmla="val -108304"/>
              <a:gd name="adj2" fmla="val 72375"/>
            </a:avLst>
          </a:prstGeom>
          <a:solidFill>
            <a:schemeClr val="bg1"/>
          </a:solidFill>
          <a:ln w="19050">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660033"/>
                </a:solidFill>
              </a:rPr>
              <a:t>4</a:t>
            </a:r>
            <a:r>
              <a:rPr lang="vi-VN" sz="2400" b="1">
                <a:solidFill>
                  <a:srgbClr val="660033"/>
                </a:solidFill>
                <a:sym typeface="Symbol" panose="05050102010706020507" pitchFamily="18" charset="2"/>
              </a:rPr>
              <a:t>C</a:t>
            </a:r>
            <a:endParaRPr lang="en-US" sz="2400" b="1">
              <a:solidFill>
                <a:srgbClr val="660033"/>
              </a:solidFill>
            </a:endParaRPr>
          </a:p>
        </p:txBody>
      </p:sp>
      <p:sp>
        <p:nvSpPr>
          <p:cNvPr id="17" name="Speech Bubble: Oval 16">
            <a:extLst>
              <a:ext uri="{FF2B5EF4-FFF2-40B4-BE49-F238E27FC236}">
                <a16:creationId xmlns:a16="http://schemas.microsoft.com/office/drawing/2014/main" id="{68413539-CB07-4A7A-AA28-4ECD75868FE6}"/>
              </a:ext>
            </a:extLst>
          </p:cNvPr>
          <p:cNvSpPr/>
          <p:nvPr/>
        </p:nvSpPr>
        <p:spPr>
          <a:xfrm>
            <a:off x="4828792" y="4254687"/>
            <a:ext cx="985520" cy="650030"/>
          </a:xfrm>
          <a:prstGeom prst="wedgeEllipseCallout">
            <a:avLst>
              <a:gd name="adj1" fmla="val -108304"/>
              <a:gd name="adj2" fmla="val 72375"/>
            </a:avLst>
          </a:prstGeom>
          <a:solidFill>
            <a:schemeClr val="bg1"/>
          </a:solidFill>
          <a:ln w="19050">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660033"/>
                </a:solidFill>
                <a:sym typeface="Symbol" panose="05050102010706020507" pitchFamily="18" charset="2"/>
              </a:rPr>
              <a:t>1C</a:t>
            </a:r>
            <a:endParaRPr lang="en-US" sz="2400" b="1">
              <a:solidFill>
                <a:srgbClr val="660033"/>
              </a:solidFill>
            </a:endParaRPr>
          </a:p>
        </p:txBody>
      </p:sp>
      <p:sp>
        <p:nvSpPr>
          <p:cNvPr id="18" name="Speech Bubble: Oval 17">
            <a:extLst>
              <a:ext uri="{FF2B5EF4-FFF2-40B4-BE49-F238E27FC236}">
                <a16:creationId xmlns:a16="http://schemas.microsoft.com/office/drawing/2014/main" id="{3EDE3DC0-B477-4CB8-9644-C6E5251B5CE9}"/>
              </a:ext>
            </a:extLst>
          </p:cNvPr>
          <p:cNvSpPr/>
          <p:nvPr/>
        </p:nvSpPr>
        <p:spPr>
          <a:xfrm>
            <a:off x="3413760" y="5397965"/>
            <a:ext cx="985520" cy="650030"/>
          </a:xfrm>
          <a:prstGeom prst="wedgeEllipseCallout">
            <a:avLst>
              <a:gd name="adj1" fmla="val -108304"/>
              <a:gd name="adj2" fmla="val 72375"/>
            </a:avLst>
          </a:prstGeom>
          <a:solidFill>
            <a:schemeClr val="bg1"/>
          </a:solidFill>
          <a:ln w="19050">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660033"/>
                </a:solidFill>
                <a:sym typeface="Symbol" panose="05050102010706020507" pitchFamily="18" charset="2"/>
              </a:rPr>
              <a:t>6C</a:t>
            </a:r>
            <a:endParaRPr lang="en-US" sz="2400" b="1">
              <a:solidFill>
                <a:srgbClr val="660033"/>
              </a:solidFill>
            </a:endParaRPr>
          </a:p>
        </p:txBody>
      </p:sp>
    </p:spTree>
    <p:extLst>
      <p:ext uri="{BB962C8B-B14F-4D97-AF65-F5344CB8AC3E}">
        <p14:creationId xmlns:p14="http://schemas.microsoft.com/office/powerpoint/2010/main" val="333403419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0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0000">
                                          <p:cBhvr additive="base">
                                            <p:cTn id="17" dur="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14:presetBounceEnd="60000">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14:bounceEnd="60000">
                                          <p:cBhvr additive="base">
                                            <p:cTn id="28" dur="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14:presetBounceEnd="60000">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14:bounceEnd="60000">
                                          <p:cBhvr additive="base">
                                            <p:cTn id="39" dur="5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6" grpId="0" animBg="1"/>
          <p:bldP spid="17"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6" grpId="0" animBg="1"/>
          <p:bldP spid="17" grpId="0" animBg="1"/>
          <p:bldP spid="18"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food, plastic&#10;&#10;Description automatically generated">
            <a:extLst>
              <a:ext uri="{FF2B5EF4-FFF2-40B4-BE49-F238E27FC236}">
                <a16:creationId xmlns:a16="http://schemas.microsoft.com/office/drawing/2014/main" id="{CDA1DAE5-9436-48AB-8425-6BC8F8912A0F}"/>
              </a:ext>
            </a:extLst>
          </p:cNvPr>
          <p:cNvPicPr>
            <a:picLocks noChangeAspect="1"/>
          </p:cNvPicPr>
          <p:nvPr/>
        </p:nvPicPr>
        <p:blipFill rotWithShape="1">
          <a:blip r:embed="rId2">
            <a:extLst>
              <a:ext uri="{28A0092B-C50C-407E-A947-70E740481C1C}">
                <a14:useLocalDpi xmlns:a14="http://schemas.microsoft.com/office/drawing/2010/main" val="0"/>
              </a:ext>
            </a:extLst>
          </a:blip>
          <a:srcRect t="13537" b="2209"/>
          <a:stretch/>
        </p:blipFill>
        <p:spPr>
          <a:xfrm>
            <a:off x="20" y="1282"/>
            <a:ext cx="12191980" cy="6856718"/>
          </a:xfrm>
          <a:prstGeom prst="rect">
            <a:avLst/>
          </a:prstGeom>
        </p:spPr>
      </p:pic>
      <p:grpSp>
        <p:nvGrpSpPr>
          <p:cNvPr id="9" name="Group 8">
            <a:extLst>
              <a:ext uri="{FF2B5EF4-FFF2-40B4-BE49-F238E27FC236}">
                <a16:creationId xmlns:a16="http://schemas.microsoft.com/office/drawing/2014/main" id="{C4565EB4-C7F4-4872-AA0B-B4A6E2A16F0C}"/>
              </a:ext>
            </a:extLst>
          </p:cNvPr>
          <p:cNvGrpSpPr/>
          <p:nvPr/>
        </p:nvGrpSpPr>
        <p:grpSpPr>
          <a:xfrm>
            <a:off x="701040" y="1808480"/>
            <a:ext cx="5486400" cy="3007360"/>
            <a:chOff x="701040" y="1808480"/>
            <a:chExt cx="5486400" cy="3007360"/>
          </a:xfrm>
        </p:grpSpPr>
        <p:sp>
          <p:nvSpPr>
            <p:cNvPr id="6" name="Rectangle 5">
              <a:extLst>
                <a:ext uri="{FF2B5EF4-FFF2-40B4-BE49-F238E27FC236}">
                  <a16:creationId xmlns:a16="http://schemas.microsoft.com/office/drawing/2014/main" id="{384E3C98-448F-4D99-BB6B-616776A57B6B}"/>
                </a:ext>
              </a:extLst>
            </p:cNvPr>
            <p:cNvSpPr/>
            <p:nvPr/>
          </p:nvSpPr>
          <p:spPr>
            <a:xfrm>
              <a:off x="701040" y="1808480"/>
              <a:ext cx="5486400" cy="300736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01BABFC-3D21-4767-A125-23B4A23F8B9D}"/>
                </a:ext>
              </a:extLst>
            </p:cNvPr>
            <p:cNvSpPr txBox="1"/>
            <p:nvPr/>
          </p:nvSpPr>
          <p:spPr>
            <a:xfrm>
              <a:off x="1305577" y="2173964"/>
              <a:ext cx="4236685" cy="2276392"/>
            </a:xfrm>
            <a:prstGeom prst="rect">
              <a:avLst/>
            </a:prstGeom>
            <a:noFill/>
          </p:spPr>
          <p:txBody>
            <a:bodyPr wrap="square" rtlCol="0">
              <a:spAutoFit/>
            </a:bodyPr>
            <a:lstStyle/>
            <a:p>
              <a:pPr algn="just">
                <a:lnSpc>
                  <a:spcPct val="120000"/>
                </a:lnSpc>
              </a:pPr>
              <a:r>
                <a:rPr lang="vi-VN" sz="2400" b="1" i="1" dirty="0">
                  <a:solidFill>
                    <a:schemeClr val="bg1"/>
                  </a:solidFill>
                </a:rPr>
                <a:t>Theo em, có nên bảo quản rau, quả tươi ở nhiệt độ </a:t>
              </a:r>
              <a:r>
                <a:rPr lang="vi-VN" sz="2400" b="1" i="1" dirty="0">
                  <a:solidFill>
                    <a:srgbClr val="FFFF00"/>
                  </a:solidFill>
                </a:rPr>
                <a:t>bằng hoặc thấp hơn 0</a:t>
              </a:r>
              <a:r>
                <a:rPr lang="vi-VN" sz="2400" b="1" i="1" dirty="0">
                  <a:solidFill>
                    <a:srgbClr val="FFFF00"/>
                  </a:solidFill>
                  <a:sym typeface="Symbol" panose="05050102010706020507" pitchFamily="18" charset="2"/>
                </a:rPr>
                <a:t>C </a:t>
              </a:r>
              <a:r>
                <a:rPr lang="vi-VN" sz="2400" b="1" i="1" dirty="0">
                  <a:solidFill>
                    <a:schemeClr val="bg1"/>
                  </a:solidFill>
                  <a:sym typeface="Symbol" panose="05050102010706020507" pitchFamily="18" charset="2"/>
                </a:rPr>
                <a:t>để kéo dài thời gian bảo quản hay không? Giải thích.</a:t>
              </a:r>
              <a:endParaRPr lang="en-US" sz="2400" b="1" i="1" dirty="0">
                <a:solidFill>
                  <a:schemeClr val="bg1"/>
                </a:solidFill>
              </a:endParaRPr>
            </a:p>
          </p:txBody>
        </p:sp>
        <p:sp>
          <p:nvSpPr>
            <p:cNvPr id="7" name="Rectangle 6">
              <a:extLst>
                <a:ext uri="{FF2B5EF4-FFF2-40B4-BE49-F238E27FC236}">
                  <a16:creationId xmlns:a16="http://schemas.microsoft.com/office/drawing/2014/main" id="{8A823976-B7E0-40CD-818F-CC6ECFC65CE7}"/>
                </a:ext>
              </a:extLst>
            </p:cNvPr>
            <p:cNvSpPr/>
            <p:nvPr/>
          </p:nvSpPr>
          <p:spPr>
            <a:xfrm>
              <a:off x="955040" y="2072640"/>
              <a:ext cx="4937760" cy="247904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4237920"/>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G Ngăn đá trên - Đơn giản mà đầy đủ cho câu chuyện bảo quản thực phẩm">
            <a:extLst>
              <a:ext uri="{FF2B5EF4-FFF2-40B4-BE49-F238E27FC236}">
                <a16:creationId xmlns:a16="http://schemas.microsoft.com/office/drawing/2014/main" id="{9413F04D-5981-7DF1-B7F2-87AE1A54B5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F2CB6D4-1433-11BF-1659-ED981D878863}"/>
              </a:ext>
            </a:extLst>
          </p:cNvPr>
          <p:cNvSpPr txBox="1"/>
          <p:nvPr/>
        </p:nvSpPr>
        <p:spPr>
          <a:xfrm>
            <a:off x="0" y="0"/>
            <a:ext cx="5523978"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vi-VN" sz="2400" dirty="0"/>
          </a:p>
        </p:txBody>
      </p:sp>
      <p:sp>
        <p:nvSpPr>
          <p:cNvPr id="3" name="TextBox 2">
            <a:extLst>
              <a:ext uri="{FF2B5EF4-FFF2-40B4-BE49-F238E27FC236}">
                <a16:creationId xmlns:a16="http://schemas.microsoft.com/office/drawing/2014/main" id="{44F24464-ECED-D3A1-9BF9-283498CB6A73}"/>
              </a:ext>
            </a:extLst>
          </p:cNvPr>
          <p:cNvSpPr txBox="1"/>
          <p:nvPr/>
        </p:nvSpPr>
        <p:spPr>
          <a:xfrm>
            <a:off x="507303" y="306886"/>
            <a:ext cx="4509371" cy="769441"/>
          </a:xfrm>
          <a:prstGeom prst="rect">
            <a:avLst/>
          </a:prstGeom>
          <a:noFill/>
        </p:spPr>
        <p:txBody>
          <a:bodyPr wrap="square" rtlCol="0">
            <a:spAutoFit/>
          </a:bodyPr>
          <a:lstStyle/>
          <a:p>
            <a:pPr algn="ctr"/>
            <a:r>
              <a:rPr lang="vi-VN" sz="4400" b="1" dirty="0">
                <a:solidFill>
                  <a:srgbClr val="FFFF00"/>
                </a:solidFill>
              </a:rPr>
              <a:t>KHÔNG NÊN</a:t>
            </a:r>
            <a:endParaRPr lang="en-US" sz="4400" b="1" dirty="0">
              <a:solidFill>
                <a:srgbClr val="FFFF00"/>
              </a:solidFill>
            </a:endParaRPr>
          </a:p>
        </p:txBody>
      </p:sp>
      <p:sp>
        <p:nvSpPr>
          <p:cNvPr id="8" name="TextBox 7">
            <a:extLst>
              <a:ext uri="{FF2B5EF4-FFF2-40B4-BE49-F238E27FC236}">
                <a16:creationId xmlns:a16="http://schemas.microsoft.com/office/drawing/2014/main" id="{6C4A217E-E6F2-159F-5D6F-77DAB9F7FB2F}"/>
              </a:ext>
            </a:extLst>
          </p:cNvPr>
          <p:cNvSpPr txBox="1"/>
          <p:nvPr/>
        </p:nvSpPr>
        <p:spPr>
          <a:xfrm>
            <a:off x="206678" y="1383213"/>
            <a:ext cx="5110619" cy="4935582"/>
          </a:xfrm>
          <a:prstGeom prst="rect">
            <a:avLst/>
          </a:prstGeom>
          <a:noFill/>
        </p:spPr>
        <p:txBody>
          <a:bodyPr wrap="square">
            <a:spAutoFit/>
          </a:bodyPr>
          <a:lstStyle/>
          <a:p>
            <a:pPr algn="just">
              <a:lnSpc>
                <a:spcPct val="120000"/>
              </a:lnSpc>
            </a:pPr>
            <a:r>
              <a:rPr lang="vi-VN" sz="2400" i="1" dirty="0">
                <a:solidFill>
                  <a:schemeClr val="bg1"/>
                </a:solidFill>
                <a:effectLst/>
              </a:rPr>
              <a:t>- Vì khi nhiệt độ bảo quản thấp, vượt quá nhiệt độ đóng băng của dịch bào thì </a:t>
            </a:r>
            <a:r>
              <a:rPr lang="vi-VN" sz="2400" b="1" i="1" dirty="0">
                <a:solidFill>
                  <a:srgbClr val="FFC000"/>
                </a:solidFill>
                <a:effectLst/>
              </a:rPr>
              <a:t>rau quả sẽ bị đóng băng</a:t>
            </a:r>
            <a:r>
              <a:rPr lang="vi-VN" sz="2400" i="1" dirty="0">
                <a:solidFill>
                  <a:schemeClr val="bg1"/>
                </a:solidFill>
                <a:effectLst/>
              </a:rPr>
              <a:t>, </a:t>
            </a:r>
            <a:r>
              <a:rPr lang="vi-VN" sz="2400" b="1" i="1" dirty="0">
                <a:solidFill>
                  <a:srgbClr val="FFC000"/>
                </a:solidFill>
                <a:effectLst/>
              </a:rPr>
              <a:t>tế bào thực vật sẽ bị phá hủy </a:t>
            </a:r>
            <a:r>
              <a:rPr lang="vi-VN" sz="2400" i="1" dirty="0">
                <a:solidFill>
                  <a:schemeClr val="bg1"/>
                </a:solidFill>
                <a:effectLst/>
              </a:rPr>
              <a:t>và quá trình sống bị đình chỉ. </a:t>
            </a:r>
          </a:p>
          <a:p>
            <a:pPr algn="just">
              <a:lnSpc>
                <a:spcPct val="120000"/>
              </a:lnSpc>
            </a:pPr>
            <a:r>
              <a:rPr lang="vi-VN" sz="2400" i="1" dirty="0">
                <a:solidFill>
                  <a:schemeClr val="bg1"/>
                </a:solidFill>
                <a:effectLst/>
              </a:rPr>
              <a:t>- Khi đó rau quả sẽ là sản phẩm đông lạnh chứ </a:t>
            </a:r>
            <a:r>
              <a:rPr lang="vi-VN" sz="2400" b="1" i="1" dirty="0">
                <a:solidFill>
                  <a:srgbClr val="FFC000"/>
                </a:solidFill>
                <a:effectLst/>
              </a:rPr>
              <a:t>không phải là dạng rau quả tươi. </a:t>
            </a:r>
            <a:endParaRPr lang="vi-VN" sz="2400" b="1" i="1" dirty="0">
              <a:solidFill>
                <a:srgbClr val="FFC000"/>
              </a:solidFill>
            </a:endParaRPr>
          </a:p>
          <a:p>
            <a:pPr algn="just">
              <a:lnSpc>
                <a:spcPct val="120000"/>
              </a:lnSpc>
            </a:pPr>
            <a:r>
              <a:rPr lang="vi-VN" sz="2400" i="1" dirty="0">
                <a:solidFill>
                  <a:schemeClr val="bg1"/>
                </a:solidFill>
              </a:rPr>
              <a:t>- N</a:t>
            </a:r>
            <a:r>
              <a:rPr lang="vi-VN" sz="2400" i="1" dirty="0">
                <a:solidFill>
                  <a:schemeClr val="bg1"/>
                </a:solidFill>
                <a:effectLst/>
              </a:rPr>
              <a:t>hiệt độ thấp có thể làm </a:t>
            </a:r>
            <a:r>
              <a:rPr lang="vi-VN" sz="2400" b="1" i="1" dirty="0">
                <a:solidFill>
                  <a:srgbClr val="FFC000"/>
                </a:solidFill>
                <a:effectLst/>
              </a:rPr>
              <a:t>rối loạn một số quá trình sinh lý sinh hóa của rau quả.</a:t>
            </a:r>
            <a:endParaRPr lang="en-US" sz="2400" b="1" i="1" dirty="0">
              <a:solidFill>
                <a:srgbClr val="FFC000"/>
              </a:solidFill>
            </a:endParaRPr>
          </a:p>
        </p:txBody>
      </p:sp>
    </p:spTree>
    <p:extLst>
      <p:ext uri="{BB962C8B-B14F-4D97-AF65-F5344CB8AC3E}">
        <p14:creationId xmlns:p14="http://schemas.microsoft.com/office/powerpoint/2010/main" val="37064989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anim calcmode="lin" valueType="num">
                                      <p:cBhvr>
                                        <p:cTn id="2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fade">
                                      <p:cBhvr>
                                        <p:cTn id="28" dur="1000"/>
                                        <p:tgtEl>
                                          <p:spTgt spid="8">
                                            <p:txEl>
                                              <p:pRg st="2" end="2"/>
                                            </p:txEl>
                                          </p:spTgt>
                                        </p:tgtEl>
                                      </p:cBhvr>
                                    </p:animEffect>
                                    <p:anim calcmode="lin" valueType="num">
                                      <p:cBhvr>
                                        <p:cTn id="29"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nut, fruit, food, covered&#10;&#10;Description automatically generated">
            <a:extLst>
              <a:ext uri="{FF2B5EF4-FFF2-40B4-BE49-F238E27FC236}">
                <a16:creationId xmlns:a16="http://schemas.microsoft.com/office/drawing/2014/main" id="{96CF5BEC-78A2-4E17-B1B5-4F675F33DDA7}"/>
              </a:ext>
            </a:extLst>
          </p:cNvPr>
          <p:cNvPicPr>
            <a:picLocks noChangeAspect="1"/>
          </p:cNvPicPr>
          <p:nvPr/>
        </p:nvPicPr>
        <p:blipFill rotWithShape="1">
          <a:blip r:embed="rId2">
            <a:extLst>
              <a:ext uri="{28A0092B-C50C-407E-A947-70E740481C1C}">
                <a14:useLocalDpi xmlns:a14="http://schemas.microsoft.com/office/drawing/2010/main" val="0"/>
              </a:ext>
            </a:extLst>
          </a:blip>
          <a:srcRect b="1765"/>
          <a:stretch/>
        </p:blipFill>
        <p:spPr>
          <a:xfrm>
            <a:off x="20" y="1282"/>
            <a:ext cx="12191980" cy="6856718"/>
          </a:xfrm>
          <a:prstGeom prst="rect">
            <a:avLst/>
          </a:prstGeom>
        </p:spPr>
      </p:pic>
      <p:grpSp>
        <p:nvGrpSpPr>
          <p:cNvPr id="6" name="Group 5">
            <a:extLst>
              <a:ext uri="{FF2B5EF4-FFF2-40B4-BE49-F238E27FC236}">
                <a16:creationId xmlns:a16="http://schemas.microsoft.com/office/drawing/2014/main" id="{43FF7C06-D3F3-49F4-9E89-3714A751BEA5}"/>
              </a:ext>
            </a:extLst>
          </p:cNvPr>
          <p:cNvGrpSpPr/>
          <p:nvPr/>
        </p:nvGrpSpPr>
        <p:grpSpPr>
          <a:xfrm>
            <a:off x="6718853" y="1321905"/>
            <a:ext cx="4681330" cy="2812774"/>
            <a:chOff x="6718853" y="1321905"/>
            <a:chExt cx="4681330" cy="2812774"/>
          </a:xfrm>
        </p:grpSpPr>
        <p:sp>
          <p:nvSpPr>
            <p:cNvPr id="4" name="Rectangle 3">
              <a:extLst>
                <a:ext uri="{FF2B5EF4-FFF2-40B4-BE49-F238E27FC236}">
                  <a16:creationId xmlns:a16="http://schemas.microsoft.com/office/drawing/2014/main" id="{823562DE-B41C-40AC-9F7D-64D4702A4D02}"/>
                </a:ext>
              </a:extLst>
            </p:cNvPr>
            <p:cNvSpPr/>
            <p:nvPr/>
          </p:nvSpPr>
          <p:spPr>
            <a:xfrm>
              <a:off x="6718853" y="1321905"/>
              <a:ext cx="4681330" cy="2812774"/>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B8F4E6F-4050-4588-AD39-ACBE4DE6C0D3}"/>
                </a:ext>
              </a:extLst>
            </p:cNvPr>
            <p:cNvSpPr txBox="1"/>
            <p:nvPr/>
          </p:nvSpPr>
          <p:spPr>
            <a:xfrm>
              <a:off x="7114784" y="1757721"/>
              <a:ext cx="3920646" cy="1961755"/>
            </a:xfrm>
            <a:prstGeom prst="rect">
              <a:avLst/>
            </a:prstGeom>
            <a:noFill/>
          </p:spPr>
          <p:txBody>
            <a:bodyPr wrap="square" rtlCol="0">
              <a:spAutoFit/>
            </a:bodyPr>
            <a:lstStyle/>
            <a:p>
              <a:pPr>
                <a:lnSpc>
                  <a:spcPct val="110000"/>
                </a:lnSpc>
              </a:pPr>
              <a:r>
                <a:rPr lang="vi-VN" sz="2800" b="1" i="1" dirty="0">
                  <a:solidFill>
                    <a:schemeClr val="bg1"/>
                  </a:solidFill>
                </a:rPr>
                <a:t>Tại sao muốn cất giữ các loại hạt được lâu lại phải phơi khô mà không để ẩm?</a:t>
              </a:r>
              <a:endParaRPr lang="en-US" sz="2800" b="1" i="1" dirty="0">
                <a:solidFill>
                  <a:schemeClr val="bg1"/>
                </a:solidFill>
              </a:endParaRPr>
            </a:p>
          </p:txBody>
        </p:sp>
        <p:sp>
          <p:nvSpPr>
            <p:cNvPr id="7" name="Rectangle 6">
              <a:extLst>
                <a:ext uri="{FF2B5EF4-FFF2-40B4-BE49-F238E27FC236}">
                  <a16:creationId xmlns:a16="http://schemas.microsoft.com/office/drawing/2014/main" id="{22F5E2E7-25D2-4F04-A820-3B0E957AFAC8}"/>
                </a:ext>
              </a:extLst>
            </p:cNvPr>
            <p:cNvSpPr/>
            <p:nvPr/>
          </p:nvSpPr>
          <p:spPr>
            <a:xfrm>
              <a:off x="6885218" y="1492988"/>
              <a:ext cx="4352437" cy="2472726"/>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354435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9F9F8"/>
        </a:solidFill>
        <a:effectLst/>
      </p:bgPr>
    </p:bg>
    <p:spTree>
      <p:nvGrpSpPr>
        <p:cNvPr id="1" name=""/>
        <p:cNvGrpSpPr/>
        <p:nvPr/>
      </p:nvGrpSpPr>
      <p:grpSpPr>
        <a:xfrm>
          <a:off x="0" y="0"/>
          <a:ext cx="0" cy="0"/>
          <a:chOff x="0" y="0"/>
          <a:chExt cx="0" cy="0"/>
        </a:xfrm>
      </p:grpSpPr>
      <p:pic>
        <p:nvPicPr>
          <p:cNvPr id="7170" name="Picture 2" descr="Cách bảo quản thực phẩm ở tủ lạnh đúng nhất - Báo Quảng Ninh điện tử">
            <a:extLst>
              <a:ext uri="{FF2B5EF4-FFF2-40B4-BE49-F238E27FC236}">
                <a16:creationId xmlns:a16="http://schemas.microsoft.com/office/drawing/2014/main" id="{A136730C-5952-F509-78DC-CAAEB23B40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457059" y="0"/>
            <a:ext cx="77057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9410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 cooking, stack&#10;&#10;Description automatically generated">
            <a:extLst>
              <a:ext uri="{FF2B5EF4-FFF2-40B4-BE49-F238E27FC236}">
                <a16:creationId xmlns:a16="http://schemas.microsoft.com/office/drawing/2014/main" id="{E7719859-8F88-4E6E-9989-065DDAA504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reeform: Shape 4">
            <a:extLst>
              <a:ext uri="{FF2B5EF4-FFF2-40B4-BE49-F238E27FC236}">
                <a16:creationId xmlns:a16="http://schemas.microsoft.com/office/drawing/2014/main" id="{0319DE19-E00A-4901-AE6E-11D459CF07D6}"/>
              </a:ext>
            </a:extLst>
          </p:cNvPr>
          <p:cNvSpPr/>
          <p:nvPr/>
        </p:nvSpPr>
        <p:spPr>
          <a:xfrm flipV="1">
            <a:off x="3844185" y="-379320"/>
            <a:ext cx="8677715" cy="7785545"/>
          </a:xfrm>
          <a:custGeom>
            <a:avLst/>
            <a:gdLst>
              <a:gd name="connsiteX0" fmla="*/ 4137062 w 8677715"/>
              <a:gd name="connsiteY0" fmla="*/ 402469 h 7785545"/>
              <a:gd name="connsiteX1" fmla="*/ 3627776 w 8677715"/>
              <a:gd name="connsiteY1" fmla="*/ 1478915 h 7785545"/>
              <a:gd name="connsiteX2" fmla="*/ 3442581 w 8677715"/>
              <a:gd name="connsiteY2" fmla="*/ 3053072 h 7785545"/>
              <a:gd name="connsiteX3" fmla="*/ 3153214 w 8677715"/>
              <a:gd name="connsiteY3" fmla="*/ 4326287 h 7785545"/>
              <a:gd name="connsiteX4" fmla="*/ 2285113 w 8677715"/>
              <a:gd name="connsiteY4" fmla="*/ 5483755 h 7785545"/>
              <a:gd name="connsiteX5" fmla="*/ 1417011 w 8677715"/>
              <a:gd name="connsiteY5" fmla="*/ 5993041 h 7785545"/>
              <a:gd name="connsiteX6" fmla="*/ 757255 w 8677715"/>
              <a:gd name="connsiteY6" fmla="*/ 6328707 h 7785545"/>
              <a:gd name="connsiteX7" fmla="*/ 433163 w 8677715"/>
              <a:gd name="connsiteY7" fmla="*/ 6560201 h 7785545"/>
              <a:gd name="connsiteX8" fmla="*/ 155371 w 8677715"/>
              <a:gd name="connsiteY8" fmla="*/ 7000039 h 7785545"/>
              <a:gd name="connsiteX9" fmla="*/ 120647 w 8677715"/>
              <a:gd name="connsiteY9" fmla="*/ 7370429 h 7785545"/>
              <a:gd name="connsiteX10" fmla="*/ 282692 w 8677715"/>
              <a:gd name="connsiteY10" fmla="*/ 7694520 h 7785545"/>
              <a:gd name="connsiteX11" fmla="*/ 3338409 w 8677715"/>
              <a:gd name="connsiteY11" fmla="*/ 7775543 h 7785545"/>
              <a:gd name="connsiteX12" fmla="*/ 6799239 w 8677715"/>
              <a:gd name="connsiteY12" fmla="*/ 7509325 h 7785545"/>
              <a:gd name="connsiteX13" fmla="*/ 8361822 w 8677715"/>
              <a:gd name="connsiteY13" fmla="*/ 7555624 h 7785545"/>
              <a:gd name="connsiteX14" fmla="*/ 8500718 w 8677715"/>
              <a:gd name="connsiteY14" fmla="*/ 5067067 h 7785545"/>
              <a:gd name="connsiteX15" fmla="*/ 8442844 w 8677715"/>
              <a:gd name="connsiteY15" fmla="*/ 1305295 h 7785545"/>
              <a:gd name="connsiteX16" fmla="*/ 8651189 w 8677715"/>
              <a:gd name="connsiteY16" fmla="*/ 437193 h 7785545"/>
              <a:gd name="connsiteX17" fmla="*/ 7748363 w 8677715"/>
              <a:gd name="connsiteY17" fmla="*/ 8930 h 7785545"/>
              <a:gd name="connsiteX18" fmla="*/ 5653346 w 8677715"/>
              <a:gd name="connsiteY18" fmla="*/ 136252 h 7785545"/>
              <a:gd name="connsiteX19" fmla="*/ 4542176 w 8677715"/>
              <a:gd name="connsiteY19" fmla="*/ 217274 h 7785545"/>
              <a:gd name="connsiteX20" fmla="*/ 4137062 w 8677715"/>
              <a:gd name="connsiteY20" fmla="*/ 402469 h 778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677715" h="7785545">
                <a:moveTo>
                  <a:pt x="4137062" y="402469"/>
                </a:moveTo>
                <a:cubicBezTo>
                  <a:pt x="3984662" y="612742"/>
                  <a:pt x="3743523" y="1037148"/>
                  <a:pt x="3627776" y="1478915"/>
                </a:cubicBezTo>
                <a:cubicBezTo>
                  <a:pt x="3512029" y="1920682"/>
                  <a:pt x="3521675" y="2578510"/>
                  <a:pt x="3442581" y="3053072"/>
                </a:cubicBezTo>
                <a:cubicBezTo>
                  <a:pt x="3363487" y="3527634"/>
                  <a:pt x="3346125" y="3921173"/>
                  <a:pt x="3153214" y="4326287"/>
                </a:cubicBezTo>
                <a:cubicBezTo>
                  <a:pt x="2960303" y="4731401"/>
                  <a:pt x="2574480" y="5205963"/>
                  <a:pt x="2285113" y="5483755"/>
                </a:cubicBezTo>
                <a:cubicBezTo>
                  <a:pt x="1995746" y="5761547"/>
                  <a:pt x="1671654" y="5852216"/>
                  <a:pt x="1417011" y="5993041"/>
                </a:cubicBezTo>
                <a:cubicBezTo>
                  <a:pt x="1162368" y="6133866"/>
                  <a:pt x="921230" y="6234180"/>
                  <a:pt x="757255" y="6328707"/>
                </a:cubicBezTo>
                <a:cubicBezTo>
                  <a:pt x="593280" y="6423234"/>
                  <a:pt x="533477" y="6448312"/>
                  <a:pt x="433163" y="6560201"/>
                </a:cubicBezTo>
                <a:cubicBezTo>
                  <a:pt x="332849" y="6672090"/>
                  <a:pt x="207457" y="6865001"/>
                  <a:pt x="155371" y="7000039"/>
                </a:cubicBezTo>
                <a:cubicBezTo>
                  <a:pt x="103285" y="7135077"/>
                  <a:pt x="99427" y="7254682"/>
                  <a:pt x="120647" y="7370429"/>
                </a:cubicBezTo>
                <a:cubicBezTo>
                  <a:pt x="141867" y="7486176"/>
                  <a:pt x="-253602" y="7627001"/>
                  <a:pt x="282692" y="7694520"/>
                </a:cubicBezTo>
                <a:cubicBezTo>
                  <a:pt x="818986" y="7762039"/>
                  <a:pt x="2252318" y="7806409"/>
                  <a:pt x="3338409" y="7775543"/>
                </a:cubicBezTo>
                <a:cubicBezTo>
                  <a:pt x="4424500" y="7744677"/>
                  <a:pt x="5962004" y="7545978"/>
                  <a:pt x="6799239" y="7509325"/>
                </a:cubicBezTo>
                <a:cubicBezTo>
                  <a:pt x="7636475" y="7472672"/>
                  <a:pt x="8078242" y="7962667"/>
                  <a:pt x="8361822" y="7555624"/>
                </a:cubicBezTo>
                <a:cubicBezTo>
                  <a:pt x="8645402" y="7148581"/>
                  <a:pt x="8487214" y="6108788"/>
                  <a:pt x="8500718" y="5067067"/>
                </a:cubicBezTo>
                <a:cubicBezTo>
                  <a:pt x="8514222" y="4025346"/>
                  <a:pt x="8417766" y="2076941"/>
                  <a:pt x="8442844" y="1305295"/>
                </a:cubicBezTo>
                <a:cubicBezTo>
                  <a:pt x="8467923" y="533649"/>
                  <a:pt x="8766936" y="653254"/>
                  <a:pt x="8651189" y="437193"/>
                </a:cubicBezTo>
                <a:cubicBezTo>
                  <a:pt x="8535442" y="221132"/>
                  <a:pt x="8248003" y="59087"/>
                  <a:pt x="7748363" y="8930"/>
                </a:cubicBezTo>
                <a:cubicBezTo>
                  <a:pt x="7248723" y="-41227"/>
                  <a:pt x="5653346" y="136252"/>
                  <a:pt x="5653346" y="136252"/>
                </a:cubicBezTo>
                <a:cubicBezTo>
                  <a:pt x="5118982" y="170976"/>
                  <a:pt x="4794890" y="172905"/>
                  <a:pt x="4542176" y="217274"/>
                </a:cubicBezTo>
                <a:cubicBezTo>
                  <a:pt x="4289462" y="261643"/>
                  <a:pt x="4289462" y="192196"/>
                  <a:pt x="4137062" y="402469"/>
                </a:cubicBezTo>
                <a:close/>
              </a:path>
            </a:pathLst>
          </a:custGeom>
          <a:solidFill>
            <a:srgbClr val="F3F2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25000"/>
                </a:schemeClr>
              </a:solidFill>
            </a:endParaRPr>
          </a:p>
        </p:txBody>
      </p:sp>
      <p:sp>
        <p:nvSpPr>
          <p:cNvPr id="6" name="TextBox 5">
            <a:extLst>
              <a:ext uri="{FF2B5EF4-FFF2-40B4-BE49-F238E27FC236}">
                <a16:creationId xmlns:a16="http://schemas.microsoft.com/office/drawing/2014/main" id="{AE96EDD9-1845-45CC-8619-4786B6BD7243}"/>
              </a:ext>
            </a:extLst>
          </p:cNvPr>
          <p:cNvSpPr txBox="1"/>
          <p:nvPr/>
        </p:nvSpPr>
        <p:spPr>
          <a:xfrm>
            <a:off x="6751898" y="485789"/>
            <a:ext cx="5289630" cy="1606274"/>
          </a:xfrm>
          <a:prstGeom prst="rect">
            <a:avLst/>
          </a:prstGeom>
          <a:noFill/>
        </p:spPr>
        <p:txBody>
          <a:bodyPr wrap="square" rtlCol="0">
            <a:spAutoFit/>
          </a:bodyPr>
          <a:lstStyle/>
          <a:p>
            <a:pPr algn="ctr">
              <a:lnSpc>
                <a:spcPct val="120000"/>
              </a:lnSpc>
            </a:pPr>
            <a:r>
              <a:rPr lang="vi-VN" sz="2800" b="1" dirty="0">
                <a:solidFill>
                  <a:srgbClr val="FF3300"/>
                </a:solidFill>
              </a:rPr>
              <a:t>BẢO QUẢN TRONG ĐIỀU KIỆN NỒNG ĐỘ KHÍ CARBON DIOXIDE CAO</a:t>
            </a:r>
            <a:endParaRPr lang="en-US" sz="2800" b="1" dirty="0">
              <a:solidFill>
                <a:srgbClr val="FF3300"/>
              </a:solidFill>
            </a:endParaRPr>
          </a:p>
        </p:txBody>
      </p:sp>
      <p:sp>
        <p:nvSpPr>
          <p:cNvPr id="7" name="Rectangle 6">
            <a:extLst>
              <a:ext uri="{FF2B5EF4-FFF2-40B4-BE49-F238E27FC236}">
                <a16:creationId xmlns:a16="http://schemas.microsoft.com/office/drawing/2014/main" id="{887A42A8-AE41-4833-A8C5-6E1C5DB67EB4}"/>
              </a:ext>
            </a:extLst>
          </p:cNvPr>
          <p:cNvSpPr/>
          <p:nvPr/>
        </p:nvSpPr>
        <p:spPr>
          <a:xfrm>
            <a:off x="8553433" y="2181672"/>
            <a:ext cx="1686560" cy="72688"/>
          </a:xfrm>
          <a:prstGeom prst="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82B49C9-D987-45DE-96F5-2845FB266AD6}"/>
              </a:ext>
            </a:extLst>
          </p:cNvPr>
          <p:cNvSpPr txBox="1"/>
          <p:nvPr/>
        </p:nvSpPr>
        <p:spPr>
          <a:xfrm>
            <a:off x="7473708" y="3052726"/>
            <a:ext cx="4436577" cy="2719591"/>
          </a:xfrm>
          <a:prstGeom prst="rect">
            <a:avLst/>
          </a:prstGeom>
          <a:noFill/>
        </p:spPr>
        <p:txBody>
          <a:bodyPr wrap="square" rtlCol="0">
            <a:spAutoFit/>
          </a:bodyPr>
          <a:lstStyle/>
          <a:p>
            <a:pPr algn="just">
              <a:lnSpc>
                <a:spcPct val="120000"/>
              </a:lnSpc>
            </a:pPr>
            <a:r>
              <a:rPr lang="vi-VN" sz="2400" dirty="0"/>
              <a:t>Đây là biện pháp bảo quản </a:t>
            </a:r>
            <a:r>
              <a:rPr lang="vi-VN" sz="2400" b="1" dirty="0">
                <a:solidFill>
                  <a:srgbClr val="FF3300"/>
                </a:solidFill>
              </a:rPr>
              <a:t>hiện đại</a:t>
            </a:r>
            <a:r>
              <a:rPr lang="vi-VN" sz="2400" dirty="0">
                <a:solidFill>
                  <a:srgbClr val="FF3300"/>
                </a:solidFill>
              </a:rPr>
              <a:t> </a:t>
            </a:r>
            <a:r>
              <a:rPr lang="vi-VN" sz="2400" dirty="0">
                <a:solidFill>
                  <a:schemeClr val="bg2">
                    <a:lumMod val="25000"/>
                  </a:schemeClr>
                </a:solidFill>
              </a:rPr>
              <a:t>và </a:t>
            </a:r>
            <a:r>
              <a:rPr lang="vi-VN" sz="2400" b="1" dirty="0">
                <a:solidFill>
                  <a:srgbClr val="FF3300"/>
                </a:solidFill>
              </a:rPr>
              <a:t>cho hiệu quả cao</a:t>
            </a:r>
            <a:r>
              <a:rPr lang="vi-VN" sz="2400" dirty="0">
                <a:solidFill>
                  <a:schemeClr val="bg2">
                    <a:lumMod val="25000"/>
                  </a:schemeClr>
                </a:solidFill>
              </a:rPr>
              <a:t>. </a:t>
            </a:r>
            <a:r>
              <a:rPr lang="vi-VN" sz="2400" dirty="0"/>
              <a:t>Biện pháp này thường sử dụng cho kho kín, quy mô lớn, có </a:t>
            </a:r>
            <a:r>
              <a:rPr lang="vi-VN" sz="2400" b="1" dirty="0">
                <a:solidFill>
                  <a:srgbClr val="FF3300"/>
                </a:solidFill>
              </a:rPr>
              <a:t>nồng độ khí CO</a:t>
            </a:r>
            <a:r>
              <a:rPr lang="vi-VN" sz="2400" b="1" baseline="-25000" dirty="0">
                <a:solidFill>
                  <a:srgbClr val="FF3300"/>
                </a:solidFill>
              </a:rPr>
              <a:t>2</a:t>
            </a:r>
            <a:r>
              <a:rPr lang="vi-VN" sz="2400" b="1" dirty="0">
                <a:solidFill>
                  <a:srgbClr val="FF3300"/>
                </a:solidFill>
              </a:rPr>
              <a:t> cao </a:t>
            </a:r>
            <a:r>
              <a:rPr lang="vi-VN" sz="2400" dirty="0"/>
              <a:t>để bảo quản các loại nông sản.</a:t>
            </a:r>
            <a:endParaRPr lang="en-US" sz="2400" dirty="0"/>
          </a:p>
        </p:txBody>
      </p:sp>
    </p:spTree>
    <p:extLst>
      <p:ext uri="{BB962C8B-B14F-4D97-AF65-F5344CB8AC3E}">
        <p14:creationId xmlns:p14="http://schemas.microsoft.com/office/powerpoint/2010/main" val="23268134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om with a bed and a shelf with books on it&#10;&#10;Description automatically generated with low confidence">
            <a:extLst>
              <a:ext uri="{FF2B5EF4-FFF2-40B4-BE49-F238E27FC236}">
                <a16:creationId xmlns:a16="http://schemas.microsoft.com/office/drawing/2014/main" id="{113F0BEA-FBF7-4905-900B-C43D9D992FE8}"/>
              </a:ext>
            </a:extLst>
          </p:cNvPr>
          <p:cNvPicPr>
            <a:picLocks noChangeAspect="1"/>
          </p:cNvPicPr>
          <p:nvPr/>
        </p:nvPicPr>
        <p:blipFill rotWithShape="1">
          <a:blip r:embed="rId2">
            <a:extLst>
              <a:ext uri="{28A0092B-C50C-407E-A947-70E740481C1C}">
                <a14:useLocalDpi xmlns:a14="http://schemas.microsoft.com/office/drawing/2010/main" val="0"/>
              </a:ext>
            </a:extLst>
          </a:blip>
          <a:srcRect t="15294" b="133"/>
          <a:stretch/>
        </p:blipFill>
        <p:spPr>
          <a:xfrm>
            <a:off x="0" y="0"/>
            <a:ext cx="12192000" cy="6858000"/>
          </a:xfrm>
          <a:prstGeom prst="rect">
            <a:avLst/>
          </a:prstGeom>
        </p:spPr>
      </p:pic>
      <p:pic>
        <p:nvPicPr>
          <p:cNvPr id="8" name="Picture 7" descr="Icon&#10;&#10;Description automatically generated">
            <a:extLst>
              <a:ext uri="{FF2B5EF4-FFF2-40B4-BE49-F238E27FC236}">
                <a16:creationId xmlns:a16="http://schemas.microsoft.com/office/drawing/2014/main" id="{2421C435-7B1F-4760-B902-357A6F726A8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778" b="96444" l="9778" r="89778">
                        <a14:foregroundMark x1="62222" y1="9333" x2="62222" y2="9333"/>
                        <a14:foregroundMark x1="63556" y1="5778" x2="63556" y2="5778"/>
                        <a14:foregroundMark x1="14667" y1="53778" x2="14667" y2="53778"/>
                        <a14:foregroundMark x1="38667" y1="52444" x2="38667" y2="52444"/>
                        <a14:foregroundMark x1="59111" y1="54222" x2="59111" y2="54222"/>
                        <a14:foregroundMark x1="83556" y1="65333" x2="83556" y2="65333"/>
                        <a14:foregroundMark x1="60000" y1="90667" x2="60000" y2="90667"/>
                        <a14:foregroundMark x1="49333" y1="92889" x2="49333" y2="92889"/>
                        <a14:foregroundMark x1="48000" y1="96444" x2="48000" y2="96444"/>
                      </a14:backgroundRemoval>
                    </a14:imgEffect>
                  </a14:imgLayer>
                </a14:imgProps>
              </a:ext>
              <a:ext uri="{28A0092B-C50C-407E-A947-70E740481C1C}">
                <a14:useLocalDpi xmlns:a14="http://schemas.microsoft.com/office/drawing/2010/main" val="0"/>
              </a:ext>
            </a:extLst>
          </a:blip>
          <a:stretch>
            <a:fillRect/>
          </a:stretch>
        </p:blipFill>
        <p:spPr>
          <a:xfrm>
            <a:off x="4602162" y="976312"/>
            <a:ext cx="2700338" cy="2700338"/>
          </a:xfrm>
          <a:prstGeom prst="rect">
            <a:avLst/>
          </a:prstGeom>
        </p:spPr>
      </p:pic>
      <p:sp>
        <p:nvSpPr>
          <p:cNvPr id="9" name="Parallelogram 8">
            <a:extLst>
              <a:ext uri="{FF2B5EF4-FFF2-40B4-BE49-F238E27FC236}">
                <a16:creationId xmlns:a16="http://schemas.microsoft.com/office/drawing/2014/main" id="{DD85151A-E12F-44D2-8B37-477A2E93EFBA}"/>
              </a:ext>
            </a:extLst>
          </p:cNvPr>
          <p:cNvSpPr/>
          <p:nvPr/>
        </p:nvSpPr>
        <p:spPr>
          <a:xfrm>
            <a:off x="-438150" y="4829174"/>
            <a:ext cx="10445750" cy="1209675"/>
          </a:xfrm>
          <a:prstGeom prst="parallelogram">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7994274-85CE-4218-986B-364383AD4319}"/>
              </a:ext>
            </a:extLst>
          </p:cNvPr>
          <p:cNvSpPr txBox="1"/>
          <p:nvPr/>
        </p:nvSpPr>
        <p:spPr>
          <a:xfrm>
            <a:off x="547370" y="4993460"/>
            <a:ext cx="9358630" cy="946798"/>
          </a:xfrm>
          <a:prstGeom prst="rect">
            <a:avLst/>
          </a:prstGeom>
          <a:noFill/>
        </p:spPr>
        <p:txBody>
          <a:bodyPr wrap="square" rtlCol="0">
            <a:spAutoFit/>
          </a:bodyPr>
          <a:lstStyle/>
          <a:p>
            <a:pPr>
              <a:lnSpc>
                <a:spcPct val="120000"/>
              </a:lnSpc>
            </a:pPr>
            <a:r>
              <a:rPr lang="vi-VN" sz="2400" b="1" i="1" dirty="0">
                <a:solidFill>
                  <a:schemeClr val="bg1"/>
                </a:solidFill>
              </a:rPr>
              <a:t>Khi vào phòng kín có hàm lượng carbon dioxide cao, em cần lưu ý điều gì?</a:t>
            </a:r>
            <a:endParaRPr lang="en-US" sz="2400" b="1" i="1" dirty="0">
              <a:solidFill>
                <a:schemeClr val="bg1"/>
              </a:solidFill>
            </a:endParaRPr>
          </a:p>
        </p:txBody>
      </p:sp>
      <p:sp>
        <p:nvSpPr>
          <p:cNvPr id="11" name="Parallelogram 10">
            <a:extLst>
              <a:ext uri="{FF2B5EF4-FFF2-40B4-BE49-F238E27FC236}">
                <a16:creationId xmlns:a16="http://schemas.microsoft.com/office/drawing/2014/main" id="{A43DBDD0-D58D-4331-9765-73292CB1BD81}"/>
              </a:ext>
            </a:extLst>
          </p:cNvPr>
          <p:cNvSpPr/>
          <p:nvPr/>
        </p:nvSpPr>
        <p:spPr>
          <a:xfrm>
            <a:off x="-400050" y="4829174"/>
            <a:ext cx="999490" cy="1209675"/>
          </a:xfrm>
          <a:prstGeom prst="parallelogram">
            <a:avLst>
              <a:gd name="adj" fmla="val 29579"/>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0268722"/>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9" name="Rectangle 819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194" name="Picture 2" descr="CHẤT KHÍ BẢO QUẢN THỰC PHẨM ĐƯỢC SỬ DỤNG NHƯ THẾ NÀO?">
            <a:extLst>
              <a:ext uri="{FF2B5EF4-FFF2-40B4-BE49-F238E27FC236}">
                <a16:creationId xmlns:a16="http://schemas.microsoft.com/office/drawing/2014/main" id="{796541AD-5C4F-5E4C-B5F8-E2E2F81609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363" b="5383"/>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Parallelogram 3">
            <a:extLst>
              <a:ext uri="{FF2B5EF4-FFF2-40B4-BE49-F238E27FC236}">
                <a16:creationId xmlns:a16="http://schemas.microsoft.com/office/drawing/2014/main" id="{628B593F-7CC2-7C6E-5183-A691687BCB9B}"/>
              </a:ext>
            </a:extLst>
          </p:cNvPr>
          <p:cNvSpPr/>
          <p:nvPr/>
        </p:nvSpPr>
        <p:spPr>
          <a:xfrm>
            <a:off x="-438150" y="4829174"/>
            <a:ext cx="10445750" cy="1209675"/>
          </a:xfrm>
          <a:prstGeom prst="parallelogram">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24C7F7C-FDAB-75D1-8BF8-D2B467D71E76}"/>
              </a:ext>
            </a:extLst>
          </p:cNvPr>
          <p:cNvSpPr txBox="1"/>
          <p:nvPr/>
        </p:nvSpPr>
        <p:spPr>
          <a:xfrm>
            <a:off x="547370" y="4993460"/>
            <a:ext cx="9358630" cy="946798"/>
          </a:xfrm>
          <a:prstGeom prst="rect">
            <a:avLst/>
          </a:prstGeom>
          <a:noFill/>
        </p:spPr>
        <p:txBody>
          <a:bodyPr wrap="square" rtlCol="0">
            <a:spAutoFit/>
          </a:bodyPr>
          <a:lstStyle/>
          <a:p>
            <a:pPr>
              <a:lnSpc>
                <a:spcPct val="120000"/>
              </a:lnSpc>
            </a:pPr>
            <a:r>
              <a:rPr lang="vi-VN" sz="2400" b="1" i="1" dirty="0">
                <a:solidFill>
                  <a:schemeClr val="bg1"/>
                </a:solidFill>
              </a:rPr>
              <a:t>Khi vào phòng kín có hàm lượng carbon dioxide cao, em cần </a:t>
            </a:r>
            <a:r>
              <a:rPr lang="vi-VN" sz="2400" b="1" i="1" dirty="0">
                <a:solidFill>
                  <a:srgbClr val="FFFF00"/>
                </a:solidFill>
              </a:rPr>
              <a:t>mặc quần áo bảo hộ và sử dụng bình oxygen.</a:t>
            </a:r>
            <a:endParaRPr lang="en-US" sz="2400" b="1" i="1" dirty="0">
              <a:solidFill>
                <a:srgbClr val="FFFF00"/>
              </a:solidFill>
            </a:endParaRPr>
          </a:p>
        </p:txBody>
      </p:sp>
      <p:sp>
        <p:nvSpPr>
          <p:cNvPr id="6" name="Parallelogram 5">
            <a:extLst>
              <a:ext uri="{FF2B5EF4-FFF2-40B4-BE49-F238E27FC236}">
                <a16:creationId xmlns:a16="http://schemas.microsoft.com/office/drawing/2014/main" id="{4CF50606-06F2-35E4-F951-3BD6AD035F28}"/>
              </a:ext>
            </a:extLst>
          </p:cNvPr>
          <p:cNvSpPr/>
          <p:nvPr/>
        </p:nvSpPr>
        <p:spPr>
          <a:xfrm>
            <a:off x="-400050" y="4829174"/>
            <a:ext cx="999490" cy="1209675"/>
          </a:xfrm>
          <a:prstGeom prst="parallelogram">
            <a:avLst>
              <a:gd name="adj" fmla="val 29579"/>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37939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239" name="Freeform: Shape 9238">
            <a:extLst>
              <a:ext uri="{FF2B5EF4-FFF2-40B4-BE49-F238E27FC236}">
                <a16:creationId xmlns:a16="http://schemas.microsoft.com/office/drawing/2014/main" id="{AEECF78C-1048-456C-88A0-4414123211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 y="292608"/>
            <a:ext cx="1762956" cy="3182112"/>
          </a:xfrm>
          <a:custGeom>
            <a:avLst/>
            <a:gdLst>
              <a:gd name="connsiteX0" fmla="*/ 171900 w 1762956"/>
              <a:gd name="connsiteY0" fmla="*/ 0 h 3182112"/>
              <a:gd name="connsiteX1" fmla="*/ 1762956 w 1762956"/>
              <a:gd name="connsiteY1" fmla="*/ 1591056 h 3182112"/>
              <a:gd name="connsiteX2" fmla="*/ 171900 w 1762956"/>
              <a:gd name="connsiteY2" fmla="*/ 3182112 h 3182112"/>
              <a:gd name="connsiteX3" fmla="*/ 9224 w 1762956"/>
              <a:gd name="connsiteY3" fmla="*/ 3173898 h 3182112"/>
              <a:gd name="connsiteX4" fmla="*/ 0 w 1762956"/>
              <a:gd name="connsiteY4" fmla="*/ 3172490 h 3182112"/>
              <a:gd name="connsiteX5" fmla="*/ 0 w 1762956"/>
              <a:gd name="connsiteY5" fmla="*/ 9622 h 3182112"/>
              <a:gd name="connsiteX6" fmla="*/ 9224 w 1762956"/>
              <a:gd name="connsiteY6" fmla="*/ 8215 h 3182112"/>
              <a:gd name="connsiteX7" fmla="*/ 171900 w 1762956"/>
              <a:gd name="connsiteY7" fmla="*/ 0 h 318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2956" h="3182112">
                <a:moveTo>
                  <a:pt x="171900" y="0"/>
                </a:moveTo>
                <a:cubicBezTo>
                  <a:pt x="1050616" y="0"/>
                  <a:pt x="1762956" y="712340"/>
                  <a:pt x="1762956" y="1591056"/>
                </a:cubicBezTo>
                <a:cubicBezTo>
                  <a:pt x="1762956" y="2469772"/>
                  <a:pt x="1050616" y="3182112"/>
                  <a:pt x="171900" y="3182112"/>
                </a:cubicBezTo>
                <a:cubicBezTo>
                  <a:pt x="116980" y="3182112"/>
                  <a:pt x="62710" y="3179330"/>
                  <a:pt x="9224" y="3173898"/>
                </a:cubicBezTo>
                <a:lnTo>
                  <a:pt x="0" y="3172490"/>
                </a:lnTo>
                <a:lnTo>
                  <a:pt x="0" y="9622"/>
                </a:lnTo>
                <a:lnTo>
                  <a:pt x="9224" y="8215"/>
                </a:lnTo>
                <a:cubicBezTo>
                  <a:pt x="62710" y="2783"/>
                  <a:pt x="116980" y="0"/>
                  <a:pt x="1719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30" name="Picture 14" descr="Củ hành tây – ATFARM">
            <a:extLst>
              <a:ext uri="{FF2B5EF4-FFF2-40B4-BE49-F238E27FC236}">
                <a16:creationId xmlns:a16="http://schemas.microsoft.com/office/drawing/2014/main" id="{B751C5B5-EF7E-C984-C780-BEF44F93A3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486" r="21486" b="-4"/>
          <a:stretch/>
        </p:blipFill>
        <p:spPr bwMode="auto">
          <a:xfrm>
            <a:off x="-6" y="457200"/>
            <a:ext cx="1598364" cy="2852928"/>
          </a:xfrm>
          <a:custGeom>
            <a:avLst/>
            <a:gdLst/>
            <a:ahLst/>
            <a:cxnLst/>
            <a:rect l="l" t="t" r="r" b="b"/>
            <a:pathLst>
              <a:path w="1598364" h="2852928">
                <a:moveTo>
                  <a:pt x="171900" y="0"/>
                </a:moveTo>
                <a:cubicBezTo>
                  <a:pt x="959714" y="0"/>
                  <a:pt x="1598364" y="638650"/>
                  <a:pt x="1598364" y="1426464"/>
                </a:cubicBezTo>
                <a:cubicBezTo>
                  <a:pt x="1598364" y="2214278"/>
                  <a:pt x="959714" y="2852928"/>
                  <a:pt x="171900" y="2852928"/>
                </a:cubicBezTo>
                <a:cubicBezTo>
                  <a:pt x="122662" y="2852928"/>
                  <a:pt x="74006" y="2850433"/>
                  <a:pt x="26052" y="2845563"/>
                </a:cubicBezTo>
                <a:lnTo>
                  <a:pt x="0" y="2841587"/>
                </a:lnTo>
                <a:lnTo>
                  <a:pt x="0" y="11341"/>
                </a:lnTo>
                <a:lnTo>
                  <a:pt x="26052" y="7365"/>
                </a:lnTo>
                <a:cubicBezTo>
                  <a:pt x="74006" y="2495"/>
                  <a:pt x="122662" y="0"/>
                  <a:pt x="171900" y="0"/>
                </a:cubicBezTo>
                <a:close/>
              </a:path>
            </a:pathLst>
          </a:custGeom>
          <a:noFill/>
          <a:extLst>
            <a:ext uri="{909E8E84-426E-40DD-AFC4-6F175D3DCCD1}">
              <a14:hiddenFill xmlns:a14="http://schemas.microsoft.com/office/drawing/2010/main">
                <a:solidFill>
                  <a:srgbClr val="FFFFFF"/>
                </a:solidFill>
              </a14:hiddenFill>
            </a:ext>
          </a:extLst>
        </p:spPr>
      </p:pic>
      <p:sp>
        <p:nvSpPr>
          <p:cNvPr id="9241" name="Oval 9240">
            <a:extLst>
              <a:ext uri="{FF2B5EF4-FFF2-40B4-BE49-F238E27FC236}">
                <a16:creationId xmlns:a16="http://schemas.microsoft.com/office/drawing/2014/main" id="{F4C8155D-EBB3-4B50-B945-2D47A2C5C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78307" y="292608"/>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20" name="Picture 4" descr="Tổng hợp Hạt Thóc giá rẻ, bán chạy tháng 6/2022 - BeeCost">
            <a:extLst>
              <a:ext uri="{FF2B5EF4-FFF2-40B4-BE49-F238E27FC236}">
                <a16:creationId xmlns:a16="http://schemas.microsoft.com/office/drawing/2014/main" id="{CD38C1ED-DED7-E7B9-5E60-BBFBAB060A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 b="-4"/>
          <a:stretch/>
        </p:blipFill>
        <p:spPr bwMode="auto">
          <a:xfrm>
            <a:off x="2142899" y="45720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Lst>
        </p:spPr>
      </p:pic>
      <p:sp>
        <p:nvSpPr>
          <p:cNvPr id="9243" name="Oval 9242">
            <a:extLst>
              <a:ext uri="{FF2B5EF4-FFF2-40B4-BE49-F238E27FC236}">
                <a16:creationId xmlns:a16="http://schemas.microsoft.com/office/drawing/2014/main" id="{EE99A833-6C48-4919-98F7-4D15C7369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75776" y="292608"/>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34" name="Picture 18" descr="Bắp Mỹ (trái) - Thông tin, công dụng của bắp Mỹ đối với sức khỏe con người">
            <a:extLst>
              <a:ext uri="{FF2B5EF4-FFF2-40B4-BE49-F238E27FC236}">
                <a16:creationId xmlns:a16="http://schemas.microsoft.com/office/drawing/2014/main" id="{AB84E357-C5D6-1649-30EC-932D3958A7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 b="3"/>
          <a:stretch/>
        </p:blipFill>
        <p:spPr bwMode="auto">
          <a:xfrm>
            <a:off x="5540368" y="45720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Lst>
        </p:spPr>
      </p:pic>
      <p:sp>
        <p:nvSpPr>
          <p:cNvPr id="9245" name="Oval 9244">
            <a:extLst>
              <a:ext uri="{FF2B5EF4-FFF2-40B4-BE49-F238E27FC236}">
                <a16:creationId xmlns:a16="http://schemas.microsoft.com/office/drawing/2014/main" id="{CF523106-7311-45AB-A97A-9BE6E22AC5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3245" y="302170"/>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28" name="Picture 12" descr="Rau muống nước tươi bịch 300g giá tốt tại Bách hoá XANH">
            <a:extLst>
              <a:ext uri="{FF2B5EF4-FFF2-40B4-BE49-F238E27FC236}">
                <a16:creationId xmlns:a16="http://schemas.microsoft.com/office/drawing/2014/main" id="{CF5B979C-BE25-3099-C978-47F6AB79E37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92" r="10610" b="3"/>
          <a:stretch/>
        </p:blipFill>
        <p:spPr bwMode="auto">
          <a:xfrm>
            <a:off x="8937837" y="466762"/>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B237C78-9003-4E43-AED8-FB6FA56D5691}"/>
              </a:ext>
            </a:extLst>
          </p:cNvPr>
          <p:cNvSpPr txBox="1"/>
          <p:nvPr/>
        </p:nvSpPr>
        <p:spPr>
          <a:xfrm>
            <a:off x="338148" y="3702902"/>
            <a:ext cx="6175331" cy="2862490"/>
          </a:xfrm>
          <a:prstGeom prst="rect">
            <a:avLst/>
          </a:prstGeom>
        </p:spPr>
        <p:txBody>
          <a:bodyPr vert="horz" lIns="91440" tIns="45720" rIns="91440" bIns="45720" rtlCol="0" anchor="ctr">
            <a:normAutofit/>
          </a:bodyPr>
          <a:lstStyle/>
          <a:p>
            <a:pPr algn="just">
              <a:lnSpc>
                <a:spcPct val="120000"/>
              </a:lnSpc>
              <a:spcAft>
                <a:spcPts val="600"/>
              </a:spcAft>
            </a:pPr>
            <a:r>
              <a:rPr lang="vi-VN" sz="2400" b="1" dirty="0"/>
              <a:t>Cho một số loại nông sản sau: </a:t>
            </a:r>
            <a:r>
              <a:rPr lang="vi-VN" sz="2400" b="1" dirty="0">
                <a:solidFill>
                  <a:srgbClr val="FFFF00"/>
                </a:solidFill>
              </a:rPr>
              <a:t>hạt lúa, quả cà chua, rau muống, hành tây, hạt đỗ, bắp ngô tươi, hạt lạc, quả dưa chuột, rau cải bắp, khoai tây, quả cam</a:t>
            </a:r>
            <a:r>
              <a:rPr lang="vi-VN" sz="2400" dirty="0"/>
              <a:t>. </a:t>
            </a:r>
          </a:p>
          <a:p>
            <a:pPr algn="just">
              <a:lnSpc>
                <a:spcPct val="120000"/>
              </a:lnSpc>
              <a:spcAft>
                <a:spcPts val="600"/>
              </a:spcAft>
            </a:pPr>
            <a:r>
              <a:rPr lang="vi-VN" sz="2400" dirty="0"/>
              <a:t>Hãy lựa chọn biện pháp bảo quản phù hợp cho từng loại nông sản và giải thích.</a:t>
            </a:r>
          </a:p>
        </p:txBody>
      </p:sp>
      <p:sp>
        <p:nvSpPr>
          <p:cNvPr id="9247" name="Oval 9246">
            <a:extLst>
              <a:ext uri="{FF2B5EF4-FFF2-40B4-BE49-F238E27FC236}">
                <a16:creationId xmlns:a16="http://schemas.microsoft.com/office/drawing/2014/main" id="{7C1CFE70-2BD5-4661-8AF9-D097E65E7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9027" y="3385058"/>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32" name="Picture 16" descr="Cách giải rượu bằng đậu xanh được thực hiện như thế nào để đạt hiệu quả cao  nhất?">
            <a:extLst>
              <a:ext uri="{FF2B5EF4-FFF2-40B4-BE49-F238E27FC236}">
                <a16:creationId xmlns:a16="http://schemas.microsoft.com/office/drawing/2014/main" id="{956F4538-38D4-64BE-C375-343E383A9CB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028" r="19723" b="1"/>
          <a:stretch/>
        </p:blipFill>
        <p:spPr bwMode="auto">
          <a:xfrm>
            <a:off x="7223619" y="354965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Lst>
        </p:spPr>
      </p:pic>
      <p:sp>
        <p:nvSpPr>
          <p:cNvPr id="9249" name="Freeform: Shape 9248">
            <a:extLst>
              <a:ext uri="{FF2B5EF4-FFF2-40B4-BE49-F238E27FC236}">
                <a16:creationId xmlns:a16="http://schemas.microsoft.com/office/drawing/2014/main" id="{5A6B4445-DDB3-4971-8FBA-4DCAF08C09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429044" y="3319690"/>
            <a:ext cx="1762956" cy="3182112"/>
          </a:xfrm>
          <a:custGeom>
            <a:avLst/>
            <a:gdLst>
              <a:gd name="connsiteX0" fmla="*/ 171900 w 1762956"/>
              <a:gd name="connsiteY0" fmla="*/ 0 h 3182112"/>
              <a:gd name="connsiteX1" fmla="*/ 1762956 w 1762956"/>
              <a:gd name="connsiteY1" fmla="*/ 1591056 h 3182112"/>
              <a:gd name="connsiteX2" fmla="*/ 171900 w 1762956"/>
              <a:gd name="connsiteY2" fmla="*/ 3182112 h 3182112"/>
              <a:gd name="connsiteX3" fmla="*/ 9224 w 1762956"/>
              <a:gd name="connsiteY3" fmla="*/ 3173898 h 3182112"/>
              <a:gd name="connsiteX4" fmla="*/ 0 w 1762956"/>
              <a:gd name="connsiteY4" fmla="*/ 3172490 h 3182112"/>
              <a:gd name="connsiteX5" fmla="*/ 0 w 1762956"/>
              <a:gd name="connsiteY5" fmla="*/ 9622 h 3182112"/>
              <a:gd name="connsiteX6" fmla="*/ 9224 w 1762956"/>
              <a:gd name="connsiteY6" fmla="*/ 8215 h 3182112"/>
              <a:gd name="connsiteX7" fmla="*/ 171900 w 1762956"/>
              <a:gd name="connsiteY7" fmla="*/ 0 h 318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2956" h="3182112">
                <a:moveTo>
                  <a:pt x="171900" y="0"/>
                </a:moveTo>
                <a:cubicBezTo>
                  <a:pt x="1050616" y="0"/>
                  <a:pt x="1762956" y="712340"/>
                  <a:pt x="1762956" y="1591056"/>
                </a:cubicBezTo>
                <a:cubicBezTo>
                  <a:pt x="1762956" y="2469772"/>
                  <a:pt x="1050616" y="3182112"/>
                  <a:pt x="171900" y="3182112"/>
                </a:cubicBezTo>
                <a:cubicBezTo>
                  <a:pt x="116980" y="3182112"/>
                  <a:pt x="62710" y="3179330"/>
                  <a:pt x="9224" y="3173898"/>
                </a:cubicBezTo>
                <a:lnTo>
                  <a:pt x="0" y="3172490"/>
                </a:lnTo>
                <a:lnTo>
                  <a:pt x="0" y="9622"/>
                </a:lnTo>
                <a:lnTo>
                  <a:pt x="9224" y="8215"/>
                </a:lnTo>
                <a:cubicBezTo>
                  <a:pt x="62710" y="2783"/>
                  <a:pt x="116980" y="0"/>
                  <a:pt x="1719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24" name="Picture 8" descr="Cà chua rất tốt nhưng chớ ăn quá nhiều vì 10 cái hại sau">
            <a:extLst>
              <a:ext uri="{FF2B5EF4-FFF2-40B4-BE49-F238E27FC236}">
                <a16:creationId xmlns:a16="http://schemas.microsoft.com/office/drawing/2014/main" id="{279AF1B5-35E1-9F11-E411-C367CC2079F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875" r="23884" b="5"/>
          <a:stretch/>
        </p:blipFill>
        <p:spPr bwMode="auto">
          <a:xfrm>
            <a:off x="10593636" y="3484282"/>
            <a:ext cx="1598364" cy="2852928"/>
          </a:xfrm>
          <a:custGeom>
            <a:avLst/>
            <a:gdLst/>
            <a:ahLst/>
            <a:cxnLst/>
            <a:rect l="l" t="t" r="r" b="b"/>
            <a:pathLst>
              <a:path w="1598364" h="2852928">
                <a:moveTo>
                  <a:pt x="1426464" y="0"/>
                </a:moveTo>
                <a:cubicBezTo>
                  <a:pt x="1475702" y="0"/>
                  <a:pt x="1524358" y="2495"/>
                  <a:pt x="1572312" y="7365"/>
                </a:cubicBezTo>
                <a:lnTo>
                  <a:pt x="1598364" y="11341"/>
                </a:lnTo>
                <a:lnTo>
                  <a:pt x="1598364" y="2841587"/>
                </a:lnTo>
                <a:lnTo>
                  <a:pt x="1572312" y="2845563"/>
                </a:lnTo>
                <a:cubicBezTo>
                  <a:pt x="1524358" y="2850433"/>
                  <a:pt x="1475702"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Lst>
        </p:spPr>
      </p:pic>
      <p:pic>
        <p:nvPicPr>
          <p:cNvPr id="3" name="Picture 2" descr="A picture containing text, vector graphics, toy, doll&#10;&#10;Description automatically generated">
            <a:extLst>
              <a:ext uri="{FF2B5EF4-FFF2-40B4-BE49-F238E27FC236}">
                <a16:creationId xmlns:a16="http://schemas.microsoft.com/office/drawing/2014/main" id="{7E39725F-D4AD-46CD-98EE-96461B876693}"/>
              </a:ext>
            </a:extLst>
          </p:cNvPr>
          <p:cNvPicPr>
            <a:picLocks noChangeAspect="1"/>
          </p:cNvPicPr>
          <p:nvPr/>
        </p:nvPicPr>
        <p:blipFill rotWithShape="1">
          <a:blip r:embed="rId8">
            <a:extLst>
              <a:ext uri="{28A0092B-C50C-407E-A947-70E740481C1C}">
                <a14:useLocalDpi xmlns:a14="http://schemas.microsoft.com/office/drawing/2010/main" val="0"/>
              </a:ext>
            </a:extLst>
          </a:blip>
          <a:srcRect l="25833" t="8084" r="10000" b="12083"/>
          <a:stretch/>
        </p:blipFill>
        <p:spPr>
          <a:xfrm>
            <a:off x="177598" y="172720"/>
            <a:ext cx="955443" cy="1188720"/>
          </a:xfrm>
          <a:prstGeom prst="rect">
            <a:avLst/>
          </a:prstGeom>
        </p:spPr>
      </p:pic>
    </p:spTree>
    <p:extLst>
      <p:ext uri="{BB962C8B-B14F-4D97-AF65-F5344CB8AC3E}">
        <p14:creationId xmlns:p14="http://schemas.microsoft.com/office/powerpoint/2010/main" val="12776371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2" name="Rectangle 10250">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48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3" name="Rectangle 10252">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6" name="Picture 6" descr="Những tác dụng tuyệt vời của quả Cam mà bạn chưa biết hết">
            <a:extLst>
              <a:ext uri="{FF2B5EF4-FFF2-40B4-BE49-F238E27FC236}">
                <a16:creationId xmlns:a16="http://schemas.microsoft.com/office/drawing/2014/main" id="{1D3029FF-7504-FE44-09AD-6F63CEAD44C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2549" y="694879"/>
            <a:ext cx="3122143" cy="2372828"/>
          </a:xfrm>
          <a:prstGeom prst="rect">
            <a:avLst/>
          </a:prstGeom>
          <a:noFill/>
          <a:extLst>
            <a:ext uri="{909E8E84-426E-40DD-AFC4-6F175D3DCCD1}">
              <a14:hiddenFill xmlns:a14="http://schemas.microsoft.com/office/drawing/2010/main">
                <a:solidFill>
                  <a:srgbClr val="FFFFFF"/>
                </a:solidFill>
              </a14:hiddenFill>
            </a:ext>
          </a:extLst>
        </p:spPr>
      </p:pic>
      <p:sp>
        <p:nvSpPr>
          <p:cNvPr id="10264" name="Rectangle 10254">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4" name="Picture 4" descr="Cách ăn khoai tây tốt cho hệ tiêu hóa">
            <a:extLst>
              <a:ext uri="{FF2B5EF4-FFF2-40B4-BE49-F238E27FC236}">
                <a16:creationId xmlns:a16="http://schemas.microsoft.com/office/drawing/2014/main" id="{F4B91ABB-703E-EDAE-6F36-17D0AC18059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13518" y="725962"/>
            <a:ext cx="3252903" cy="2317693"/>
          </a:xfrm>
          <a:prstGeom prst="rect">
            <a:avLst/>
          </a:prstGeom>
          <a:noFill/>
          <a:extLst>
            <a:ext uri="{909E8E84-426E-40DD-AFC4-6F175D3DCCD1}">
              <a14:hiddenFill xmlns:a14="http://schemas.microsoft.com/office/drawing/2010/main">
                <a:solidFill>
                  <a:srgbClr val="FFFFFF"/>
                </a:solidFill>
              </a14:hiddenFill>
            </a:ext>
          </a:extLst>
        </p:spPr>
      </p:pic>
      <p:sp>
        <p:nvSpPr>
          <p:cNvPr id="10265" name="Rectangle 10256">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2" descr="Dưa chuột (dưa leo) hữu cơ EM Green">
            <a:extLst>
              <a:ext uri="{FF2B5EF4-FFF2-40B4-BE49-F238E27FC236}">
                <a16:creationId xmlns:a16="http://schemas.microsoft.com/office/drawing/2014/main" id="{EB46B5C6-37ED-3C1B-37FF-769621F19B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052" t="30480" r="9555" b="22732"/>
          <a:stretch/>
        </p:blipFill>
        <p:spPr bwMode="auto">
          <a:xfrm>
            <a:off x="622549" y="4057435"/>
            <a:ext cx="3104943" cy="1853149"/>
          </a:xfrm>
          <a:prstGeom prst="rect">
            <a:avLst/>
          </a:prstGeom>
          <a:noFill/>
          <a:extLst>
            <a:ext uri="{909E8E84-426E-40DD-AFC4-6F175D3DCCD1}">
              <a14:hiddenFill xmlns:a14="http://schemas.microsoft.com/office/drawing/2010/main">
                <a:solidFill>
                  <a:srgbClr val="FFFFFF"/>
                </a:solidFill>
              </a14:hiddenFill>
            </a:ext>
          </a:extLst>
        </p:spPr>
      </p:pic>
      <p:sp>
        <p:nvSpPr>
          <p:cNvPr id="10266" name="Rectangle 10258">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Rau bắp cải - hn.check.net.vn">
            <a:extLst>
              <a:ext uri="{FF2B5EF4-FFF2-40B4-BE49-F238E27FC236}">
                <a16:creationId xmlns:a16="http://schemas.microsoft.com/office/drawing/2014/main" id="{9FAB94CA-405B-A7DC-6626-471FC0E9463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810" b="10357"/>
          <a:stretch/>
        </p:blipFill>
        <p:spPr bwMode="auto">
          <a:xfrm>
            <a:off x="4381676" y="2098368"/>
            <a:ext cx="3252903" cy="2675324"/>
          </a:xfrm>
          <a:prstGeom prst="rect">
            <a:avLst/>
          </a:prstGeom>
          <a:noFill/>
          <a:extLst>
            <a:ext uri="{909E8E84-426E-40DD-AFC4-6F175D3DCCD1}">
              <a14:hiddenFill xmlns:a14="http://schemas.microsoft.com/office/drawing/2010/main">
                <a:solidFill>
                  <a:srgbClr val="FFFFFF"/>
                </a:solidFill>
              </a14:hiddenFill>
            </a:ext>
          </a:extLst>
        </p:spPr>
      </p:pic>
      <p:sp>
        <p:nvSpPr>
          <p:cNvPr id="10261" name="Rectangle 10260">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0" descr="Những tác dụng thần kỳ của hạt lạc">
            <a:extLst>
              <a:ext uri="{FF2B5EF4-FFF2-40B4-BE49-F238E27FC236}">
                <a16:creationId xmlns:a16="http://schemas.microsoft.com/office/drawing/2014/main" id="{C8050E78-0E18-34C0-ADA7-11BC603AA23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044" r="9643"/>
          <a:stretch/>
        </p:blipFill>
        <p:spPr bwMode="auto">
          <a:xfrm>
            <a:off x="8313518" y="3904043"/>
            <a:ext cx="3252903" cy="2166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7418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500">
        <p15:prstTrans prst="drap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8000">
              <a:schemeClr val="accent6">
                <a:lumMod val="60000"/>
                <a:lumOff val="40000"/>
              </a:schemeClr>
            </a:gs>
            <a:gs pos="76000">
              <a:schemeClr val="accent6">
                <a:lumMod val="20000"/>
                <a:lumOff val="80000"/>
              </a:schemeClr>
            </a:gs>
          </a:gsLst>
          <a:lin ang="5400000" scaled="1"/>
        </a:gra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C4F0AA4-B32B-4922-92C3-A84566E1BC79}"/>
              </a:ext>
            </a:extLst>
          </p:cNvPr>
          <p:cNvGrpSpPr/>
          <p:nvPr/>
        </p:nvGrpSpPr>
        <p:grpSpPr>
          <a:xfrm>
            <a:off x="5147210" y="497841"/>
            <a:ext cx="1897580" cy="611525"/>
            <a:chOff x="5000676" y="619760"/>
            <a:chExt cx="1897580" cy="611525"/>
          </a:xfrm>
          <a:solidFill>
            <a:srgbClr val="D23347"/>
          </a:solidFill>
        </p:grpSpPr>
        <p:sp>
          <p:nvSpPr>
            <p:cNvPr id="5" name="Rectangle: Rounded Corners 4">
              <a:extLst>
                <a:ext uri="{FF2B5EF4-FFF2-40B4-BE49-F238E27FC236}">
                  <a16:creationId xmlns:a16="http://schemas.microsoft.com/office/drawing/2014/main" id="{C20F4A46-9532-4397-A446-725DB7D285AB}"/>
                </a:ext>
              </a:extLst>
            </p:cNvPr>
            <p:cNvSpPr/>
            <p:nvPr/>
          </p:nvSpPr>
          <p:spPr>
            <a:xfrm>
              <a:off x="5000676" y="619760"/>
              <a:ext cx="1897580" cy="611525"/>
            </a:xfrm>
            <a:prstGeom prst="round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bg1"/>
                  </a:solidFill>
                </a:rPr>
                <a:t>Trả lời</a:t>
              </a:r>
              <a:endParaRPr lang="en-US" sz="2400" b="1" dirty="0">
                <a:solidFill>
                  <a:schemeClr val="bg1"/>
                </a:solidFill>
              </a:endParaRPr>
            </a:p>
          </p:txBody>
        </p:sp>
        <p:sp>
          <p:nvSpPr>
            <p:cNvPr id="6" name="Rectangle: Rounded Corners 5">
              <a:extLst>
                <a:ext uri="{FF2B5EF4-FFF2-40B4-BE49-F238E27FC236}">
                  <a16:creationId xmlns:a16="http://schemas.microsoft.com/office/drawing/2014/main" id="{3139B65D-B90F-4BB5-9FC1-6964BBD2C580}"/>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7" name="Rectangle 6">
            <a:extLst>
              <a:ext uri="{FF2B5EF4-FFF2-40B4-BE49-F238E27FC236}">
                <a16:creationId xmlns:a16="http://schemas.microsoft.com/office/drawing/2014/main" id="{615EC4EA-0F49-3247-68C2-75F8ABC48B2C}"/>
              </a:ext>
            </a:extLst>
          </p:cNvPr>
          <p:cNvSpPr/>
          <p:nvPr/>
        </p:nvSpPr>
        <p:spPr>
          <a:xfrm>
            <a:off x="676405" y="1365337"/>
            <a:ext cx="11010379" cy="521124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67B3AF-F4DE-CA8E-5731-8A9EA61F260C}"/>
              </a:ext>
            </a:extLst>
          </p:cNvPr>
          <p:cNvSpPr/>
          <p:nvPr/>
        </p:nvSpPr>
        <p:spPr>
          <a:xfrm>
            <a:off x="1043835" y="1703747"/>
            <a:ext cx="10275518" cy="4534422"/>
          </a:xfrm>
          <a:prstGeom prst="rect">
            <a:avLst/>
          </a:prstGeom>
          <a:solidFill>
            <a:schemeClr val="accent6">
              <a:lumMod val="20000"/>
              <a:lumOff val="8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80C4BD0-051D-2564-1EEF-5F01F6D60328}"/>
              </a:ext>
            </a:extLst>
          </p:cNvPr>
          <p:cNvSpPr txBox="1"/>
          <p:nvPr/>
        </p:nvSpPr>
        <p:spPr>
          <a:xfrm>
            <a:off x="1302706" y="1950789"/>
            <a:ext cx="9757775" cy="4040337"/>
          </a:xfrm>
          <a:prstGeom prst="rect">
            <a:avLst/>
          </a:prstGeom>
          <a:noFill/>
        </p:spPr>
        <p:txBody>
          <a:bodyPr wrap="square">
            <a:spAutoFit/>
          </a:bodyPr>
          <a:lstStyle/>
          <a:p>
            <a:pPr algn="just">
              <a:lnSpc>
                <a:spcPct val="120000"/>
              </a:lnSpc>
            </a:pPr>
            <a:r>
              <a:rPr lang="vi-VN" sz="2400" b="1" i="1" dirty="0">
                <a:effectLst/>
              </a:rPr>
              <a:t>Tùy từng loại nông sản khác nhau mà có các biện pháp bảo quản phù hợp. Bảo quản khô thường sử dụng để bảo quản các loại hạt. Bảo quản lạnh, sử dụng cho phần lớn các loại thực phẩm, rau, quả. Bảo quản trong điều kiện khí carbon dioxide bảo quản các loại nông sản trong các kho kin, quy mô lớn.</a:t>
            </a:r>
          </a:p>
          <a:p>
            <a:pPr marL="342900" indent="-342900">
              <a:lnSpc>
                <a:spcPct val="120000"/>
              </a:lnSpc>
              <a:buFont typeface="Courier New" panose="02070309020205020404" pitchFamily="49" charset="0"/>
              <a:buChar char="o"/>
            </a:pPr>
            <a:r>
              <a:rPr lang="vi-VN" sz="2400" b="0" i="0" dirty="0">
                <a:effectLst/>
              </a:rPr>
              <a:t>Bảo quản khô: hạt đỗ, hạt lạc, hạt lúa</a:t>
            </a:r>
          </a:p>
          <a:p>
            <a:pPr marL="342900" indent="-342900">
              <a:lnSpc>
                <a:spcPct val="120000"/>
              </a:lnSpc>
              <a:buFont typeface="Courier New" panose="02070309020205020404" pitchFamily="49" charset="0"/>
              <a:buChar char="o"/>
            </a:pPr>
            <a:r>
              <a:rPr lang="vi-VN" sz="2400" b="0" i="0" dirty="0">
                <a:effectLst/>
              </a:rPr>
              <a:t>Bảo quản lạnh: quả cà chua, rau muống, hành tây, bắp ngô tươi,  quả dưa chuột, rau bắp cải, khoai tây, quả cam.</a:t>
            </a:r>
          </a:p>
          <a:p>
            <a:pPr marL="342900" indent="-342900">
              <a:lnSpc>
                <a:spcPct val="120000"/>
              </a:lnSpc>
              <a:buFont typeface="Courier New" panose="02070309020205020404" pitchFamily="49" charset="0"/>
              <a:buChar char="o"/>
            </a:pPr>
            <a:r>
              <a:rPr lang="vi-VN" sz="2400" b="0" i="0" dirty="0">
                <a:effectLst/>
              </a:rPr>
              <a:t>Bảo quản trong điều kiện nồng độ khí carbon dioxide cao: hạt lúa</a:t>
            </a:r>
          </a:p>
        </p:txBody>
      </p:sp>
    </p:spTree>
    <p:extLst>
      <p:ext uri="{BB962C8B-B14F-4D97-AF65-F5344CB8AC3E}">
        <p14:creationId xmlns:p14="http://schemas.microsoft.com/office/powerpoint/2010/main" val="889876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5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 calcmode="lin" valueType="num">
                                      <p:cBhvr additive="base">
                                        <p:cTn id="20"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4">
                                            <p:txEl>
                                              <p:pRg st="1" end="1"/>
                                            </p:txEl>
                                          </p:spTgt>
                                        </p:tgtEl>
                                        <p:attrNameLst>
                                          <p:attrName>style.visibility</p:attrName>
                                        </p:attrNameLst>
                                      </p:cBhvr>
                                      <p:to>
                                        <p:strVal val="visible"/>
                                      </p:to>
                                    </p:set>
                                    <p:anim calcmode="lin" valueType="num">
                                      <p:cBhvr additive="base">
                                        <p:cTn id="26"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4">
                                            <p:txEl>
                                              <p:pRg st="2" end="2"/>
                                            </p:txEl>
                                          </p:spTgt>
                                        </p:tgtEl>
                                        <p:attrNameLst>
                                          <p:attrName>style.visibility</p:attrName>
                                        </p:attrNameLst>
                                      </p:cBhvr>
                                      <p:to>
                                        <p:strVal val="visible"/>
                                      </p:to>
                                    </p:set>
                                    <p:animEffect transition="in" filter="fade">
                                      <p:cBhvr>
                                        <p:cTn id="32" dur="1000"/>
                                        <p:tgtEl>
                                          <p:spTgt spid="14">
                                            <p:txEl>
                                              <p:pRg st="2" end="2"/>
                                            </p:txEl>
                                          </p:spTgt>
                                        </p:tgtEl>
                                      </p:cBhvr>
                                    </p:animEffect>
                                    <p:anim calcmode="lin" valueType="num">
                                      <p:cBhvr>
                                        <p:cTn id="33"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4">
                                            <p:txEl>
                                              <p:pRg st="3" end="3"/>
                                            </p:txEl>
                                          </p:spTgt>
                                        </p:tgtEl>
                                        <p:attrNameLst>
                                          <p:attrName>style.visibility</p:attrName>
                                        </p:attrNameLst>
                                      </p:cBhvr>
                                      <p:to>
                                        <p:strVal val="visible"/>
                                      </p:to>
                                    </p:set>
                                    <p:animEffect transition="in" filter="fade">
                                      <p:cBhvr>
                                        <p:cTn id="39" dur="1000"/>
                                        <p:tgtEl>
                                          <p:spTgt spid="14">
                                            <p:txEl>
                                              <p:pRg st="3" end="3"/>
                                            </p:txEl>
                                          </p:spTgt>
                                        </p:tgtEl>
                                      </p:cBhvr>
                                    </p:animEffect>
                                    <p:anim calcmode="lin" valueType="num">
                                      <p:cBhvr>
                                        <p:cTn id="40"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5361"/>
            <a:ext cx="12447297" cy="1368065"/>
            <a:chOff x="0" y="0"/>
            <a:chExt cx="17269884" cy="1898108"/>
          </a:xfrm>
        </p:grpSpPr>
        <p:sp>
          <p:nvSpPr>
            <p:cNvPr id="3" name="Freeform 3"/>
            <p:cNvSpPr/>
            <p:nvPr/>
          </p:nvSpPr>
          <p:spPr>
            <a:xfrm>
              <a:off x="0" y="0"/>
              <a:ext cx="17269884" cy="1898108"/>
            </a:xfrm>
            <a:custGeom>
              <a:avLst/>
              <a:gdLst/>
              <a:ahLst/>
              <a:cxnLst/>
              <a:rect l="l" t="t" r="r" b="b"/>
              <a:pathLst>
                <a:path w="17269884" h="1898108">
                  <a:moveTo>
                    <a:pt x="17145423" y="1898108"/>
                  </a:moveTo>
                  <a:lnTo>
                    <a:pt x="124460" y="1898108"/>
                  </a:lnTo>
                  <a:cubicBezTo>
                    <a:pt x="55880" y="1898108"/>
                    <a:pt x="0" y="1842228"/>
                    <a:pt x="0" y="1773648"/>
                  </a:cubicBezTo>
                  <a:lnTo>
                    <a:pt x="0" y="124460"/>
                  </a:lnTo>
                  <a:cubicBezTo>
                    <a:pt x="0" y="55880"/>
                    <a:pt x="55880" y="0"/>
                    <a:pt x="124460" y="0"/>
                  </a:cubicBezTo>
                  <a:lnTo>
                    <a:pt x="17145423" y="0"/>
                  </a:lnTo>
                  <a:cubicBezTo>
                    <a:pt x="17214004" y="0"/>
                    <a:pt x="17269884" y="55880"/>
                    <a:pt x="17269884" y="124460"/>
                  </a:cubicBezTo>
                  <a:lnTo>
                    <a:pt x="17269884" y="1773648"/>
                  </a:lnTo>
                  <a:cubicBezTo>
                    <a:pt x="17269884" y="1842228"/>
                    <a:pt x="17214004" y="1898108"/>
                    <a:pt x="17145423" y="1898108"/>
                  </a:cubicBezTo>
                  <a:close/>
                </a:path>
              </a:pathLst>
            </a:custGeom>
            <a:solidFill>
              <a:srgbClr val="DCE775"/>
            </a:solidFill>
          </p:spPr>
        </p:sp>
      </p:gr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0295320" y="179013"/>
            <a:ext cx="1017801" cy="703143"/>
          </a:xfrm>
          <a:prstGeom prst="rect">
            <a:avLst/>
          </a:prstGeom>
        </p:spPr>
      </p:pic>
      <p:sp>
        <p:nvSpPr>
          <p:cNvPr id="7" name="TextBox 7"/>
          <p:cNvSpPr txBox="1"/>
          <p:nvPr/>
        </p:nvSpPr>
        <p:spPr>
          <a:xfrm>
            <a:off x="685800" y="484222"/>
            <a:ext cx="10744201" cy="385490"/>
          </a:xfrm>
          <a:prstGeom prst="rect">
            <a:avLst/>
          </a:prstGeom>
        </p:spPr>
        <p:txBody>
          <a:bodyPr wrap="square" lIns="0" tIns="0" rIns="0" bIns="0" rtlCol="0" anchor="t">
            <a:spAutoFit/>
          </a:bodyPr>
          <a:lstStyle/>
          <a:p>
            <a:pPr algn="just" defTabSz="609630">
              <a:lnSpc>
                <a:spcPts val="3267"/>
              </a:lnSpc>
            </a:pPr>
            <a:r>
              <a:rPr lang="vi-VN" sz="2333" b="1" dirty="0">
                <a:solidFill>
                  <a:srgbClr val="000000"/>
                </a:solidFill>
                <a:latin typeface="Arial" pitchFamily="34" charset="0"/>
              </a:rPr>
              <a:t>VẬN DỤNG HIỂU BIẾT VỀ HÔ HẤP TẾ BÀO TRONG THỰC TIỄN</a:t>
            </a:r>
          </a:p>
        </p:txBody>
      </p:sp>
      <p:grpSp>
        <p:nvGrpSpPr>
          <p:cNvPr id="8" name="Group 8"/>
          <p:cNvGrpSpPr/>
          <p:nvPr/>
        </p:nvGrpSpPr>
        <p:grpSpPr>
          <a:xfrm>
            <a:off x="685800" y="1347294"/>
            <a:ext cx="10820400" cy="5095576"/>
            <a:chOff x="0" y="0"/>
            <a:chExt cx="5920967" cy="2788320"/>
          </a:xfrm>
        </p:grpSpPr>
        <p:sp>
          <p:nvSpPr>
            <p:cNvPr id="9" name="Freeform 9"/>
            <p:cNvSpPr/>
            <p:nvPr/>
          </p:nvSpPr>
          <p:spPr>
            <a:xfrm>
              <a:off x="0" y="0"/>
              <a:ext cx="5920967" cy="2788320"/>
            </a:xfrm>
            <a:custGeom>
              <a:avLst/>
              <a:gdLst/>
              <a:ahLst/>
              <a:cxnLst/>
              <a:rect l="l" t="t" r="r" b="b"/>
              <a:pathLst>
                <a:path w="5920967" h="2788320">
                  <a:moveTo>
                    <a:pt x="5796507" y="59690"/>
                  </a:moveTo>
                  <a:cubicBezTo>
                    <a:pt x="5832067" y="59690"/>
                    <a:pt x="5861277" y="88900"/>
                    <a:pt x="5861277" y="124460"/>
                  </a:cubicBezTo>
                  <a:lnTo>
                    <a:pt x="5861277" y="2663860"/>
                  </a:lnTo>
                  <a:cubicBezTo>
                    <a:pt x="5861277" y="2699420"/>
                    <a:pt x="5832067" y="2728630"/>
                    <a:pt x="5796507" y="2728630"/>
                  </a:cubicBezTo>
                  <a:lnTo>
                    <a:pt x="124460" y="2728630"/>
                  </a:lnTo>
                  <a:cubicBezTo>
                    <a:pt x="88900" y="2728630"/>
                    <a:pt x="59690" y="2699420"/>
                    <a:pt x="59690" y="2663860"/>
                  </a:cubicBezTo>
                  <a:lnTo>
                    <a:pt x="59690" y="124460"/>
                  </a:lnTo>
                  <a:cubicBezTo>
                    <a:pt x="59690" y="88900"/>
                    <a:pt x="88900" y="59690"/>
                    <a:pt x="124460" y="59690"/>
                  </a:cubicBezTo>
                  <a:lnTo>
                    <a:pt x="5796507" y="59690"/>
                  </a:lnTo>
                  <a:moveTo>
                    <a:pt x="5796507" y="0"/>
                  </a:moveTo>
                  <a:lnTo>
                    <a:pt x="124460" y="0"/>
                  </a:lnTo>
                  <a:cubicBezTo>
                    <a:pt x="55880" y="0"/>
                    <a:pt x="0" y="55880"/>
                    <a:pt x="0" y="124460"/>
                  </a:cubicBezTo>
                  <a:lnTo>
                    <a:pt x="0" y="2663860"/>
                  </a:lnTo>
                  <a:cubicBezTo>
                    <a:pt x="0" y="2732440"/>
                    <a:pt x="55880" y="2788320"/>
                    <a:pt x="124460" y="2788320"/>
                  </a:cubicBezTo>
                  <a:lnTo>
                    <a:pt x="5796507" y="2788320"/>
                  </a:lnTo>
                  <a:cubicBezTo>
                    <a:pt x="5865087" y="2788320"/>
                    <a:pt x="5920967" y="2732440"/>
                    <a:pt x="5920967" y="2663860"/>
                  </a:cubicBezTo>
                  <a:lnTo>
                    <a:pt x="5920967" y="124460"/>
                  </a:lnTo>
                  <a:cubicBezTo>
                    <a:pt x="5920967" y="55880"/>
                    <a:pt x="5865087" y="0"/>
                    <a:pt x="5796507" y="0"/>
                  </a:cubicBezTo>
                  <a:close/>
                </a:path>
              </a:pathLst>
            </a:custGeom>
            <a:solidFill>
              <a:srgbClr val="175029"/>
            </a:solidFill>
          </p:spPr>
        </p:sp>
      </p:grpSp>
      <p:sp>
        <p:nvSpPr>
          <p:cNvPr id="10" name="TextBox 10"/>
          <p:cNvSpPr txBox="1"/>
          <p:nvPr/>
        </p:nvSpPr>
        <p:spPr>
          <a:xfrm>
            <a:off x="984561" y="1668153"/>
            <a:ext cx="1657039" cy="385490"/>
          </a:xfrm>
          <a:prstGeom prst="rect">
            <a:avLst/>
          </a:prstGeom>
        </p:spPr>
        <p:txBody>
          <a:bodyPr wrap="square" lIns="0" tIns="0" rIns="0" bIns="0" rtlCol="0" anchor="t">
            <a:spAutoFit/>
          </a:bodyPr>
          <a:lstStyle/>
          <a:p>
            <a:pPr defTabSz="609630">
              <a:lnSpc>
                <a:spcPts val="3267"/>
              </a:lnSpc>
            </a:pPr>
            <a:r>
              <a:rPr lang="vi-VN" sz="2333" b="1" dirty="0">
                <a:solidFill>
                  <a:srgbClr val="C00000"/>
                </a:solidFill>
                <a:latin typeface="Arial" pitchFamily="34" charset="0"/>
              </a:rPr>
              <a:t>Ghi nhớ:</a:t>
            </a:r>
          </a:p>
        </p:txBody>
      </p:sp>
      <p:grpSp>
        <p:nvGrpSpPr>
          <p:cNvPr id="11" name="Group 11"/>
          <p:cNvGrpSpPr/>
          <p:nvPr/>
        </p:nvGrpSpPr>
        <p:grpSpPr>
          <a:xfrm>
            <a:off x="984562" y="2479094"/>
            <a:ext cx="10167316" cy="958777"/>
            <a:chOff x="1" y="220205"/>
            <a:chExt cx="20334633" cy="1917555"/>
          </a:xfrm>
        </p:grpSpPr>
        <p:grpSp>
          <p:nvGrpSpPr>
            <p:cNvPr id="12" name="Group 12"/>
            <p:cNvGrpSpPr>
              <a:grpSpLocks noChangeAspect="1"/>
            </p:cNvGrpSpPr>
            <p:nvPr/>
          </p:nvGrpSpPr>
          <p:grpSpPr>
            <a:xfrm rot="5400000">
              <a:off x="-128476" y="348682"/>
              <a:ext cx="1917555" cy="1660602"/>
              <a:chOff x="0" y="0"/>
              <a:chExt cx="6350000" cy="5499100"/>
            </a:xfrm>
          </p:grpSpPr>
          <p:sp>
            <p:nvSpPr>
              <p:cNvPr id="13" name="Freeform 13"/>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4" name="TextBox 14"/>
            <p:cNvSpPr txBox="1"/>
            <p:nvPr/>
          </p:nvSpPr>
          <p:spPr>
            <a:xfrm>
              <a:off x="1949521" y="318777"/>
              <a:ext cx="18385113" cy="1644171"/>
            </a:xfrm>
            <a:prstGeom prst="rect">
              <a:avLst/>
            </a:prstGeom>
          </p:spPr>
          <p:txBody>
            <a:bodyPr lIns="0" tIns="0" rIns="0" bIns="0" rtlCol="0" anchor="t">
              <a:spAutoFit/>
            </a:bodyPr>
            <a:lstStyle/>
            <a:p>
              <a:pPr algn="just" defTabSz="609630">
                <a:lnSpc>
                  <a:spcPct val="120000"/>
                </a:lnSpc>
                <a:spcBef>
                  <a:spcPct val="0"/>
                </a:spcBef>
              </a:pPr>
              <a:r>
                <a:rPr lang="vi-VN" sz="2333" b="1" dirty="0">
                  <a:solidFill>
                    <a:srgbClr val="000000"/>
                  </a:solidFill>
                  <a:latin typeface="Arial" pitchFamily="34" charset="0"/>
                </a:rPr>
                <a:t>Vận dụng hiểu biết về quá trình hô hấp tế bào vào thực tiễn sản xuất, bảo quản nông sản sau thu hoạch.</a:t>
              </a:r>
            </a:p>
          </p:txBody>
        </p:sp>
      </p:grpSp>
      <p:grpSp>
        <p:nvGrpSpPr>
          <p:cNvPr id="15" name="Group 15"/>
          <p:cNvGrpSpPr/>
          <p:nvPr/>
        </p:nvGrpSpPr>
        <p:grpSpPr>
          <a:xfrm>
            <a:off x="984562" y="3679020"/>
            <a:ext cx="10167316" cy="1252907"/>
            <a:chOff x="1" y="-66675"/>
            <a:chExt cx="20334633" cy="2505815"/>
          </a:xfrm>
        </p:grpSpPr>
        <p:grpSp>
          <p:nvGrpSpPr>
            <p:cNvPr id="16" name="Group 16"/>
            <p:cNvGrpSpPr>
              <a:grpSpLocks noChangeAspect="1"/>
            </p:cNvGrpSpPr>
            <p:nvPr/>
          </p:nvGrpSpPr>
          <p:grpSpPr>
            <a:xfrm rot="5400000">
              <a:off x="-128476" y="348682"/>
              <a:ext cx="1917555" cy="1660602"/>
              <a:chOff x="0" y="0"/>
              <a:chExt cx="6350000" cy="5499100"/>
            </a:xfrm>
          </p:grpSpPr>
          <p:sp>
            <p:nvSpPr>
              <p:cNvPr id="17" name="Freeform 17"/>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8" name="TextBox 18"/>
            <p:cNvSpPr txBox="1"/>
            <p:nvPr/>
          </p:nvSpPr>
          <p:spPr>
            <a:xfrm>
              <a:off x="1949521" y="-66675"/>
              <a:ext cx="18385113" cy="2505815"/>
            </a:xfrm>
            <a:prstGeom prst="rect">
              <a:avLst/>
            </a:prstGeom>
          </p:spPr>
          <p:txBody>
            <a:bodyPr lIns="0" tIns="0" rIns="0" bIns="0" rtlCol="0" anchor="t">
              <a:spAutoFit/>
            </a:bodyPr>
            <a:lstStyle/>
            <a:p>
              <a:pPr algn="just" defTabSz="609630">
                <a:lnSpc>
                  <a:spcPct val="120000"/>
                </a:lnSpc>
                <a:spcBef>
                  <a:spcPct val="0"/>
                </a:spcBef>
              </a:pPr>
              <a:r>
                <a:rPr lang="vi-VN" sz="2333" b="1" dirty="0">
                  <a:solidFill>
                    <a:srgbClr val="000000"/>
                  </a:solidFill>
                  <a:latin typeface="Arial" pitchFamily="34" charset="0"/>
                </a:rPr>
                <a:t>Một số biện pháp được dùng để bảo quản lương thực, thực phẩm như: bảo quản lạnh, bảo quản khô, bảo quản trong điều kiện nồng độ carbon dioxide cao và nồng độ oxygen thấp.</a:t>
              </a:r>
            </a:p>
          </p:txBody>
        </p:sp>
      </p:grpSp>
      <p:grpSp>
        <p:nvGrpSpPr>
          <p:cNvPr id="19" name="Group 19"/>
          <p:cNvGrpSpPr/>
          <p:nvPr/>
        </p:nvGrpSpPr>
        <p:grpSpPr>
          <a:xfrm>
            <a:off x="984562" y="5213422"/>
            <a:ext cx="10167316" cy="958777"/>
            <a:chOff x="1" y="-1"/>
            <a:chExt cx="20334633" cy="1917555"/>
          </a:xfrm>
        </p:grpSpPr>
        <p:grpSp>
          <p:nvGrpSpPr>
            <p:cNvPr id="20" name="Group 20"/>
            <p:cNvGrpSpPr>
              <a:grpSpLocks noChangeAspect="1"/>
            </p:cNvGrpSpPr>
            <p:nvPr/>
          </p:nvGrpSpPr>
          <p:grpSpPr>
            <a:xfrm rot="5400000">
              <a:off x="-128476" y="128476"/>
              <a:ext cx="1917555" cy="1660602"/>
              <a:chOff x="0" y="0"/>
              <a:chExt cx="6350000" cy="5499100"/>
            </a:xfrm>
          </p:grpSpPr>
          <p:sp>
            <p:nvSpPr>
              <p:cNvPr id="21" name="Freeform 21"/>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22" name="TextBox 22"/>
            <p:cNvSpPr txBox="1"/>
            <p:nvPr/>
          </p:nvSpPr>
          <p:spPr>
            <a:xfrm>
              <a:off x="1949521" y="125867"/>
              <a:ext cx="18385113" cy="1644171"/>
            </a:xfrm>
            <a:prstGeom prst="rect">
              <a:avLst/>
            </a:prstGeom>
          </p:spPr>
          <p:txBody>
            <a:bodyPr lIns="0" tIns="0" rIns="0" bIns="0" rtlCol="0" anchor="t">
              <a:spAutoFit/>
            </a:bodyPr>
            <a:lstStyle/>
            <a:p>
              <a:pPr algn="just" defTabSz="609630">
                <a:lnSpc>
                  <a:spcPct val="120000"/>
                </a:lnSpc>
                <a:spcBef>
                  <a:spcPct val="0"/>
                </a:spcBef>
              </a:pPr>
              <a:r>
                <a:rPr lang="vi-VN" sz="2333" b="1" dirty="0">
                  <a:solidFill>
                    <a:srgbClr val="000000"/>
                  </a:solidFill>
                  <a:latin typeface="Arial" pitchFamily="34" charset="0"/>
                </a:rPr>
                <a:t>Các biện pháp đảm bảo điều kiện thuận lợi cho quá trình hô hấp tế bào cũng góp phần bảo vệ sức khỏe con người.</a:t>
              </a:r>
            </a:p>
          </p:txBody>
        </p:sp>
      </p:grpSp>
      <p:pic>
        <p:nvPicPr>
          <p:cNvPr id="23" name="Picture 2">
            <a:extLst>
              <a:ext uri="{FF2B5EF4-FFF2-40B4-BE49-F238E27FC236}">
                <a16:creationId xmlns:a16="http://schemas.microsoft.com/office/drawing/2014/main" id="{B74AB4B3-99A2-792B-0ACC-FAA6AFC53C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4192" y="866507"/>
            <a:ext cx="1513737" cy="15137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D847DFB-BF46-4FB0-93CA-5B348D00F3A9}"/>
              </a:ext>
            </a:extLst>
          </p:cNvPr>
          <p:cNvSpPr/>
          <p:nvPr/>
        </p:nvSpPr>
        <p:spPr>
          <a:xfrm>
            <a:off x="203200" y="243840"/>
            <a:ext cx="11795760" cy="6380480"/>
          </a:xfrm>
          <a:prstGeom prst="roundRect">
            <a:avLst>
              <a:gd name="adj" fmla="val 4247"/>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8B08346-2B61-4517-A22A-B81997D55AD1}"/>
              </a:ext>
            </a:extLst>
          </p:cNvPr>
          <p:cNvSpPr txBox="1"/>
          <p:nvPr/>
        </p:nvSpPr>
        <p:spPr>
          <a:xfrm>
            <a:off x="421641" y="974397"/>
            <a:ext cx="5317296" cy="5285293"/>
          </a:xfrm>
          <a:prstGeom prst="rect">
            <a:avLst/>
          </a:prstGeom>
          <a:noFill/>
        </p:spPr>
        <p:txBody>
          <a:bodyPr wrap="square" rtlCol="0">
            <a:spAutoFit/>
          </a:bodyPr>
          <a:lstStyle/>
          <a:p>
            <a:pPr algn="just">
              <a:lnSpc>
                <a:spcPct val="110000"/>
              </a:lnSpc>
            </a:pPr>
            <a:r>
              <a:rPr lang="vi-VN" sz="2200" b="1" dirty="0"/>
              <a:t>Một số nghiên cứu đã cho rằng</a:t>
            </a:r>
            <a:r>
              <a:rPr lang="vi-VN" sz="2200" dirty="0"/>
              <a:t>: Gạo được bảo quản trong điều kiện CO</a:t>
            </a:r>
            <a:r>
              <a:rPr lang="vi-VN" sz="2200" baseline="-25000" dirty="0"/>
              <a:t>2</a:t>
            </a:r>
            <a:r>
              <a:rPr lang="vi-VN" sz="2200" dirty="0"/>
              <a:t> cao sau 18 tháng có tỉ lệ protein giảm chỉ bằng một nửa so với gạo bảo quản bằng biện pháp khô trong 3 tháng; tỉ lệ mất các chất dinh dưỡng khác cũng thấp hơn so với gạo bảo quản bằng biện pháp thông thường, cụ thể: carbonhydrate giảm khoảng 2/3, lipid giảm khoảng 2/3, vitamin B và độ chua giảm khoảng 1/3. Điều đó cho thấy gạo được bảo quản trong điều kiện hàm lượng CO</a:t>
            </a:r>
            <a:r>
              <a:rPr lang="vi-VN" sz="2200" baseline="-25000" dirty="0"/>
              <a:t>2</a:t>
            </a:r>
            <a:r>
              <a:rPr lang="vi-VN" sz="2200" dirty="0"/>
              <a:t> cao có thể giữ được chất lượng tốt hơn so với gạo được bảo quản khô.</a:t>
            </a:r>
            <a:endParaRPr lang="en-US" sz="2200" dirty="0"/>
          </a:p>
        </p:txBody>
      </p:sp>
      <p:sp>
        <p:nvSpPr>
          <p:cNvPr id="4" name="Rectangle: Rounded Corners 3">
            <a:extLst>
              <a:ext uri="{FF2B5EF4-FFF2-40B4-BE49-F238E27FC236}">
                <a16:creationId xmlns:a16="http://schemas.microsoft.com/office/drawing/2014/main" id="{E4FFB72E-50F1-4706-97F5-6D308CFB9421}"/>
              </a:ext>
            </a:extLst>
          </p:cNvPr>
          <p:cNvSpPr/>
          <p:nvPr/>
        </p:nvSpPr>
        <p:spPr>
          <a:xfrm>
            <a:off x="5957378" y="600148"/>
            <a:ext cx="5823141" cy="5657703"/>
          </a:xfrm>
          <a:prstGeom prst="roundRect">
            <a:avLst>
              <a:gd name="adj" fmla="val 3707"/>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3F6BCD07-7C7F-49CA-A435-61733DF351E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7926" t="18222" r="5852" b="19556"/>
          <a:stretch/>
        </p:blipFill>
        <p:spPr>
          <a:xfrm flipH="1">
            <a:off x="411481" y="62740"/>
            <a:ext cx="1290320" cy="931159"/>
          </a:xfrm>
          <a:prstGeom prst="rect">
            <a:avLst/>
          </a:prstGeom>
        </p:spPr>
      </p:pic>
    </p:spTree>
    <p:extLst>
      <p:ext uri="{BB962C8B-B14F-4D97-AF65-F5344CB8AC3E}">
        <p14:creationId xmlns:p14="http://schemas.microsoft.com/office/powerpoint/2010/main" val="4279593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55866B8C-97F9-440D-939E-B4F0C2DC9204}"/>
              </a:ext>
            </a:extLst>
          </p:cNvPr>
          <p:cNvGrpSpPr/>
          <p:nvPr/>
        </p:nvGrpSpPr>
        <p:grpSpPr>
          <a:xfrm>
            <a:off x="3581401" y="3442064"/>
            <a:ext cx="8125329" cy="1147425"/>
            <a:chOff x="3581401" y="3442064"/>
            <a:chExt cx="8125329" cy="1147425"/>
          </a:xfrm>
        </p:grpSpPr>
        <p:sp>
          <p:nvSpPr>
            <p:cNvPr id="47" name="Freeform: Shape 46">
              <a:extLst>
                <a:ext uri="{FF2B5EF4-FFF2-40B4-BE49-F238E27FC236}">
                  <a16:creationId xmlns:a16="http://schemas.microsoft.com/office/drawing/2014/main" id="{09A96A8E-2F56-40FF-900E-E3A47878B757}"/>
                </a:ext>
              </a:extLst>
            </p:cNvPr>
            <p:cNvSpPr/>
            <p:nvPr/>
          </p:nvSpPr>
          <p:spPr>
            <a:xfrm flipV="1">
              <a:off x="3581401" y="3442064"/>
              <a:ext cx="2164080" cy="726075"/>
            </a:xfrm>
            <a:custGeom>
              <a:avLst/>
              <a:gdLst>
                <a:gd name="connsiteX0" fmla="*/ 0 w 2164080"/>
                <a:gd name="connsiteY0" fmla="*/ 701040 h 714586"/>
                <a:gd name="connsiteX1" fmla="*/ 548640 w 2164080"/>
                <a:gd name="connsiteY1" fmla="*/ 708660 h 714586"/>
                <a:gd name="connsiteX2" fmla="*/ 937260 w 2164080"/>
                <a:gd name="connsiteY2" fmla="*/ 624840 h 714586"/>
                <a:gd name="connsiteX3" fmla="*/ 1196340 w 2164080"/>
                <a:gd name="connsiteY3" fmla="*/ 381000 h 714586"/>
                <a:gd name="connsiteX4" fmla="*/ 1318260 w 2164080"/>
                <a:gd name="connsiteY4" fmla="*/ 190500 h 714586"/>
                <a:gd name="connsiteX5" fmla="*/ 1409700 w 2164080"/>
                <a:gd name="connsiteY5" fmla="*/ 91440 h 714586"/>
                <a:gd name="connsiteX6" fmla="*/ 1524000 w 2164080"/>
                <a:gd name="connsiteY6" fmla="*/ 30480 h 714586"/>
                <a:gd name="connsiteX7" fmla="*/ 1783080 w 2164080"/>
                <a:gd name="connsiteY7" fmla="*/ 7620 h 714586"/>
                <a:gd name="connsiteX8" fmla="*/ 2164080 w 2164080"/>
                <a:gd name="connsiteY8" fmla="*/ 0 h 71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4080" h="714586">
                  <a:moveTo>
                    <a:pt x="0" y="701040"/>
                  </a:moveTo>
                  <a:cubicBezTo>
                    <a:pt x="196215" y="711200"/>
                    <a:pt x="392430" y="721360"/>
                    <a:pt x="548640" y="708660"/>
                  </a:cubicBezTo>
                  <a:cubicBezTo>
                    <a:pt x="704850" y="695960"/>
                    <a:pt x="829310" y="679450"/>
                    <a:pt x="937260" y="624840"/>
                  </a:cubicBezTo>
                  <a:cubicBezTo>
                    <a:pt x="1045210" y="570230"/>
                    <a:pt x="1132840" y="453390"/>
                    <a:pt x="1196340" y="381000"/>
                  </a:cubicBezTo>
                  <a:cubicBezTo>
                    <a:pt x="1259840" y="308610"/>
                    <a:pt x="1282700" y="238760"/>
                    <a:pt x="1318260" y="190500"/>
                  </a:cubicBezTo>
                  <a:cubicBezTo>
                    <a:pt x="1353820" y="142240"/>
                    <a:pt x="1375410" y="118110"/>
                    <a:pt x="1409700" y="91440"/>
                  </a:cubicBezTo>
                  <a:cubicBezTo>
                    <a:pt x="1443990" y="64770"/>
                    <a:pt x="1461770" y="44450"/>
                    <a:pt x="1524000" y="30480"/>
                  </a:cubicBezTo>
                  <a:cubicBezTo>
                    <a:pt x="1586230" y="16510"/>
                    <a:pt x="1676400" y="12700"/>
                    <a:pt x="1783080" y="7620"/>
                  </a:cubicBezTo>
                  <a:cubicBezTo>
                    <a:pt x="1889760" y="2540"/>
                    <a:pt x="2026920" y="1270"/>
                    <a:pt x="2164080" y="0"/>
                  </a:cubicBezTo>
                </a:path>
              </a:pathLst>
            </a:custGeom>
            <a:noFill/>
            <a:ln w="28575">
              <a:solidFill>
                <a:srgbClr val="8383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9310D708-A3E4-4959-9013-5F37D9E71A28}"/>
                </a:ext>
              </a:extLst>
            </p:cNvPr>
            <p:cNvGrpSpPr/>
            <p:nvPr/>
          </p:nvGrpSpPr>
          <p:grpSpPr>
            <a:xfrm>
              <a:off x="5565274" y="3754424"/>
              <a:ext cx="6141456" cy="835065"/>
              <a:chOff x="558800" y="1068312"/>
              <a:chExt cx="6141456" cy="835065"/>
            </a:xfrm>
          </p:grpSpPr>
          <p:grpSp>
            <p:nvGrpSpPr>
              <p:cNvPr id="13" name="Group 12">
                <a:extLst>
                  <a:ext uri="{FF2B5EF4-FFF2-40B4-BE49-F238E27FC236}">
                    <a16:creationId xmlns:a16="http://schemas.microsoft.com/office/drawing/2014/main" id="{52F4C233-E5B3-4857-8037-E0108FE7DC35}"/>
                  </a:ext>
                </a:extLst>
              </p:cNvPr>
              <p:cNvGrpSpPr/>
              <p:nvPr/>
            </p:nvGrpSpPr>
            <p:grpSpPr>
              <a:xfrm>
                <a:off x="578316" y="1068312"/>
                <a:ext cx="6121940" cy="835065"/>
                <a:chOff x="2320063" y="1603060"/>
                <a:chExt cx="4948331" cy="835065"/>
              </a:xfrm>
            </p:grpSpPr>
            <p:sp>
              <p:nvSpPr>
                <p:cNvPr id="14" name="Rectangle: Rounded Corners 13">
                  <a:extLst>
                    <a:ext uri="{FF2B5EF4-FFF2-40B4-BE49-F238E27FC236}">
                      <a16:creationId xmlns:a16="http://schemas.microsoft.com/office/drawing/2014/main" id="{45FA3ABE-E5D5-4B0E-B369-CEA5444D8AA9}"/>
                    </a:ext>
                  </a:extLst>
                </p:cNvPr>
                <p:cNvSpPr/>
                <p:nvPr/>
              </p:nvSpPr>
              <p:spPr>
                <a:xfrm>
                  <a:off x="2320063" y="1603060"/>
                  <a:ext cx="4948331" cy="835065"/>
                </a:xfrm>
                <a:prstGeom prst="roundRect">
                  <a:avLst>
                    <a:gd name="adj" fmla="val 50000"/>
                  </a:avLst>
                </a:prstGeom>
                <a:solidFill>
                  <a:srgbClr val="838383"/>
                </a:solidFill>
                <a:ln w="38100">
                  <a:solidFill>
                    <a:srgbClr val="8383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352115E-2A31-4CD5-98BA-5C5846E2B0F5}"/>
                    </a:ext>
                  </a:extLst>
                </p:cNvPr>
                <p:cNvSpPr txBox="1"/>
                <p:nvPr/>
              </p:nvSpPr>
              <p:spPr>
                <a:xfrm>
                  <a:off x="3041100" y="1789758"/>
                  <a:ext cx="4196499" cy="461665"/>
                </a:xfrm>
                <a:prstGeom prst="rect">
                  <a:avLst/>
                </a:prstGeom>
                <a:noFill/>
              </p:spPr>
              <p:txBody>
                <a:bodyPr wrap="square" rtlCol="0">
                  <a:spAutoFit/>
                </a:bodyPr>
                <a:lstStyle/>
                <a:p>
                  <a:r>
                    <a:rPr lang="vi-VN" sz="2400" b="1">
                      <a:solidFill>
                        <a:schemeClr val="bg1"/>
                      </a:solidFill>
                    </a:rPr>
                    <a:t>NỒNG ĐỘ KHÍ CARBON DIOXIDE </a:t>
                  </a:r>
                  <a:endParaRPr lang="en-US" sz="2400" b="1">
                    <a:solidFill>
                      <a:schemeClr val="bg1"/>
                    </a:solidFill>
                  </a:endParaRPr>
                </a:p>
              </p:txBody>
            </p:sp>
          </p:grpSp>
          <p:grpSp>
            <p:nvGrpSpPr>
              <p:cNvPr id="16" name="Group 15">
                <a:extLst>
                  <a:ext uri="{FF2B5EF4-FFF2-40B4-BE49-F238E27FC236}">
                    <a16:creationId xmlns:a16="http://schemas.microsoft.com/office/drawing/2014/main" id="{65EF4726-DF49-445C-8BF5-2C45CC8F2F23}"/>
                  </a:ext>
                </a:extLst>
              </p:cNvPr>
              <p:cNvGrpSpPr/>
              <p:nvPr/>
            </p:nvGrpSpPr>
            <p:grpSpPr>
              <a:xfrm>
                <a:off x="558800" y="1068312"/>
                <a:ext cx="835065" cy="835065"/>
                <a:chOff x="558800" y="1068312"/>
                <a:chExt cx="835065" cy="835065"/>
              </a:xfrm>
            </p:grpSpPr>
            <p:sp>
              <p:nvSpPr>
                <p:cNvPr id="17" name="Oval 16">
                  <a:extLst>
                    <a:ext uri="{FF2B5EF4-FFF2-40B4-BE49-F238E27FC236}">
                      <a16:creationId xmlns:a16="http://schemas.microsoft.com/office/drawing/2014/main" id="{1EEA2F54-4655-4C18-93E7-E85DCCAEFD5F}"/>
                    </a:ext>
                  </a:extLst>
                </p:cNvPr>
                <p:cNvSpPr/>
                <p:nvPr/>
              </p:nvSpPr>
              <p:spPr>
                <a:xfrm>
                  <a:off x="558800" y="1068312"/>
                  <a:ext cx="835065" cy="835065"/>
                </a:xfrm>
                <a:prstGeom prst="ellipse">
                  <a:avLst/>
                </a:prstGeom>
                <a:solidFill>
                  <a:schemeClr val="bg1"/>
                </a:solidFill>
                <a:ln w="38100">
                  <a:solidFill>
                    <a:srgbClr val="8383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Chart, bubble chart&#10;&#10;Description automatically generated">
                  <a:extLst>
                    <a:ext uri="{FF2B5EF4-FFF2-40B4-BE49-F238E27FC236}">
                      <a16:creationId xmlns:a16="http://schemas.microsoft.com/office/drawing/2014/main" id="{EA6CC389-BBF9-403B-B059-B9713486AC7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8111" y1="22000" x2="28111" y2="22000"/>
                              <a14:foregroundMark x1="53111" y1="43111" x2="53111" y2="43111"/>
                              <a14:foregroundMark x1="75222" y1="66333" x2="75222" y2="66333"/>
                              <a14:foregroundMark x1="62556" y1="78222" x2="62556" y2="78222"/>
                            </a14:backgroundRemoval>
                          </a14:imgEffect>
                        </a14:imgLayer>
                      </a14:imgProps>
                    </a:ext>
                    <a:ext uri="{28A0092B-C50C-407E-A947-70E740481C1C}">
                      <a14:useLocalDpi xmlns:a14="http://schemas.microsoft.com/office/drawing/2010/main" val="0"/>
                    </a:ext>
                  </a:extLst>
                </a:blip>
                <a:srcRect l="12639" t="14028" r="12222" b="14028"/>
                <a:stretch/>
              </p:blipFill>
              <p:spPr>
                <a:xfrm>
                  <a:off x="673398" y="1255010"/>
                  <a:ext cx="559257" cy="535480"/>
                </a:xfrm>
                <a:prstGeom prst="rect">
                  <a:avLst/>
                </a:prstGeom>
              </p:spPr>
            </p:pic>
          </p:grpSp>
        </p:grpSp>
      </p:grpSp>
      <p:grpSp>
        <p:nvGrpSpPr>
          <p:cNvPr id="51" name="Group 50">
            <a:extLst>
              <a:ext uri="{FF2B5EF4-FFF2-40B4-BE49-F238E27FC236}">
                <a16:creationId xmlns:a16="http://schemas.microsoft.com/office/drawing/2014/main" id="{695ED879-2EE0-4F4E-8C53-D82E83704CB5}"/>
              </a:ext>
            </a:extLst>
          </p:cNvPr>
          <p:cNvGrpSpPr/>
          <p:nvPr/>
        </p:nvGrpSpPr>
        <p:grpSpPr>
          <a:xfrm>
            <a:off x="3616364" y="3451858"/>
            <a:ext cx="4643850" cy="2526406"/>
            <a:chOff x="3616364" y="3451858"/>
            <a:chExt cx="4643850" cy="2526406"/>
          </a:xfrm>
        </p:grpSpPr>
        <p:sp>
          <p:nvSpPr>
            <p:cNvPr id="45" name="Freeform: Shape 44">
              <a:extLst>
                <a:ext uri="{FF2B5EF4-FFF2-40B4-BE49-F238E27FC236}">
                  <a16:creationId xmlns:a16="http://schemas.microsoft.com/office/drawing/2014/main" id="{72068B5E-A8F7-48CE-B416-0D95BC8D89B0}"/>
                </a:ext>
              </a:extLst>
            </p:cNvPr>
            <p:cNvSpPr/>
            <p:nvPr/>
          </p:nvSpPr>
          <p:spPr>
            <a:xfrm flipV="1">
              <a:off x="3616364" y="3451858"/>
              <a:ext cx="1958340" cy="2133601"/>
            </a:xfrm>
            <a:custGeom>
              <a:avLst/>
              <a:gdLst>
                <a:gd name="connsiteX0" fmla="*/ 0 w 1958340"/>
                <a:gd name="connsiteY0" fmla="*/ 2034867 h 2039266"/>
                <a:gd name="connsiteX1" fmla="*/ 289560 w 1958340"/>
                <a:gd name="connsiteY1" fmla="*/ 2034867 h 2039266"/>
                <a:gd name="connsiteX2" fmla="*/ 548640 w 1958340"/>
                <a:gd name="connsiteY2" fmla="*/ 1989147 h 2039266"/>
                <a:gd name="connsiteX3" fmla="*/ 822960 w 1958340"/>
                <a:gd name="connsiteY3" fmla="*/ 1752927 h 2039266"/>
                <a:gd name="connsiteX4" fmla="*/ 1066800 w 1958340"/>
                <a:gd name="connsiteY4" fmla="*/ 1204287 h 2039266"/>
                <a:gd name="connsiteX5" fmla="*/ 1280160 w 1958340"/>
                <a:gd name="connsiteY5" fmla="*/ 480387 h 2039266"/>
                <a:gd name="connsiteX6" fmla="*/ 1394460 w 1958340"/>
                <a:gd name="connsiteY6" fmla="*/ 167967 h 2039266"/>
                <a:gd name="connsiteX7" fmla="*/ 1562100 w 1958340"/>
                <a:gd name="connsiteY7" fmla="*/ 53667 h 2039266"/>
                <a:gd name="connsiteX8" fmla="*/ 1798320 w 1958340"/>
                <a:gd name="connsiteY8" fmla="*/ 7947 h 2039266"/>
                <a:gd name="connsiteX9" fmla="*/ 1958340 w 1958340"/>
                <a:gd name="connsiteY9" fmla="*/ 327 h 203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8340" h="2039266">
                  <a:moveTo>
                    <a:pt x="0" y="2034867"/>
                  </a:moveTo>
                  <a:cubicBezTo>
                    <a:pt x="99060" y="2038677"/>
                    <a:pt x="198120" y="2042487"/>
                    <a:pt x="289560" y="2034867"/>
                  </a:cubicBezTo>
                  <a:cubicBezTo>
                    <a:pt x="381000" y="2027247"/>
                    <a:pt x="459740" y="2036137"/>
                    <a:pt x="548640" y="1989147"/>
                  </a:cubicBezTo>
                  <a:cubicBezTo>
                    <a:pt x="637540" y="1942157"/>
                    <a:pt x="736600" y="1883737"/>
                    <a:pt x="822960" y="1752927"/>
                  </a:cubicBezTo>
                  <a:cubicBezTo>
                    <a:pt x="909320" y="1622117"/>
                    <a:pt x="990600" y="1416377"/>
                    <a:pt x="1066800" y="1204287"/>
                  </a:cubicBezTo>
                  <a:cubicBezTo>
                    <a:pt x="1143000" y="992197"/>
                    <a:pt x="1225550" y="653107"/>
                    <a:pt x="1280160" y="480387"/>
                  </a:cubicBezTo>
                  <a:cubicBezTo>
                    <a:pt x="1334770" y="307667"/>
                    <a:pt x="1347470" y="239087"/>
                    <a:pt x="1394460" y="167967"/>
                  </a:cubicBezTo>
                  <a:cubicBezTo>
                    <a:pt x="1441450" y="96847"/>
                    <a:pt x="1494790" y="80337"/>
                    <a:pt x="1562100" y="53667"/>
                  </a:cubicBezTo>
                  <a:cubicBezTo>
                    <a:pt x="1629410" y="26997"/>
                    <a:pt x="1732280" y="16837"/>
                    <a:pt x="1798320" y="7947"/>
                  </a:cubicBezTo>
                  <a:cubicBezTo>
                    <a:pt x="1864360" y="-943"/>
                    <a:pt x="1911350" y="-308"/>
                    <a:pt x="1958340" y="327"/>
                  </a:cubicBezTo>
                </a:path>
              </a:pathLst>
            </a:custGeom>
            <a:noFill/>
            <a:ln w="28575">
              <a:solidFill>
                <a:srgbClr val="F896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09EFFC6E-17D2-410E-A9AF-4EB18B043590}"/>
                </a:ext>
              </a:extLst>
            </p:cNvPr>
            <p:cNvGrpSpPr/>
            <p:nvPr/>
          </p:nvGrpSpPr>
          <p:grpSpPr>
            <a:xfrm>
              <a:off x="5565274" y="5143199"/>
              <a:ext cx="2694940" cy="835065"/>
              <a:chOff x="558800" y="1068312"/>
              <a:chExt cx="2694940" cy="835065"/>
            </a:xfrm>
          </p:grpSpPr>
          <p:grpSp>
            <p:nvGrpSpPr>
              <p:cNvPr id="20" name="Group 19">
                <a:extLst>
                  <a:ext uri="{FF2B5EF4-FFF2-40B4-BE49-F238E27FC236}">
                    <a16:creationId xmlns:a16="http://schemas.microsoft.com/office/drawing/2014/main" id="{57B54A4E-7C6D-4B38-BC6A-655411C9A294}"/>
                  </a:ext>
                </a:extLst>
              </p:cNvPr>
              <p:cNvGrpSpPr/>
              <p:nvPr/>
            </p:nvGrpSpPr>
            <p:grpSpPr>
              <a:xfrm>
                <a:off x="578316" y="1068312"/>
                <a:ext cx="2675424" cy="835065"/>
                <a:chOff x="2320063" y="1603060"/>
                <a:chExt cx="2162531" cy="835065"/>
              </a:xfrm>
            </p:grpSpPr>
            <p:sp>
              <p:nvSpPr>
                <p:cNvPr id="21" name="Rectangle: Rounded Corners 20">
                  <a:extLst>
                    <a:ext uri="{FF2B5EF4-FFF2-40B4-BE49-F238E27FC236}">
                      <a16:creationId xmlns:a16="http://schemas.microsoft.com/office/drawing/2014/main" id="{65106C8D-EFEA-4975-92D6-C2C43D3B7243}"/>
                    </a:ext>
                  </a:extLst>
                </p:cNvPr>
                <p:cNvSpPr/>
                <p:nvPr/>
              </p:nvSpPr>
              <p:spPr>
                <a:xfrm>
                  <a:off x="2320063" y="1603060"/>
                  <a:ext cx="2162531" cy="835065"/>
                </a:xfrm>
                <a:prstGeom prst="roundRect">
                  <a:avLst>
                    <a:gd name="adj" fmla="val 50000"/>
                  </a:avLst>
                </a:prstGeom>
                <a:solidFill>
                  <a:srgbClr val="F89621"/>
                </a:solidFill>
                <a:ln w="38100">
                  <a:solidFill>
                    <a:srgbClr val="F896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4D01514-A8B8-48C2-A584-491BFC3AA975}"/>
                    </a:ext>
                  </a:extLst>
                </p:cNvPr>
                <p:cNvSpPr txBox="1"/>
                <p:nvPr/>
              </p:nvSpPr>
              <p:spPr>
                <a:xfrm>
                  <a:off x="3041100" y="1789758"/>
                  <a:ext cx="1330628" cy="461665"/>
                </a:xfrm>
                <a:prstGeom prst="rect">
                  <a:avLst/>
                </a:prstGeom>
                <a:noFill/>
              </p:spPr>
              <p:txBody>
                <a:bodyPr wrap="square" rtlCol="0">
                  <a:spAutoFit/>
                </a:bodyPr>
                <a:lstStyle/>
                <a:p>
                  <a:r>
                    <a:rPr lang="vi-VN" sz="2400" b="1">
                      <a:solidFill>
                        <a:schemeClr val="bg1"/>
                      </a:solidFill>
                    </a:rPr>
                    <a:t>NHIỆT ĐỘ</a:t>
                  </a:r>
                  <a:endParaRPr lang="en-US" sz="2400" b="1">
                    <a:solidFill>
                      <a:schemeClr val="bg1"/>
                    </a:solidFill>
                  </a:endParaRPr>
                </a:p>
              </p:txBody>
            </p:sp>
          </p:grpSp>
          <p:grpSp>
            <p:nvGrpSpPr>
              <p:cNvPr id="23" name="Group 22">
                <a:extLst>
                  <a:ext uri="{FF2B5EF4-FFF2-40B4-BE49-F238E27FC236}">
                    <a16:creationId xmlns:a16="http://schemas.microsoft.com/office/drawing/2014/main" id="{75381780-8CA7-47FB-93DA-018D15899C32}"/>
                  </a:ext>
                </a:extLst>
              </p:cNvPr>
              <p:cNvGrpSpPr/>
              <p:nvPr/>
            </p:nvGrpSpPr>
            <p:grpSpPr>
              <a:xfrm>
                <a:off x="558800" y="1068312"/>
                <a:ext cx="835065" cy="835065"/>
                <a:chOff x="558800" y="1068312"/>
                <a:chExt cx="835065" cy="835065"/>
              </a:xfrm>
            </p:grpSpPr>
            <p:sp>
              <p:nvSpPr>
                <p:cNvPr id="24" name="Oval 23">
                  <a:extLst>
                    <a:ext uri="{FF2B5EF4-FFF2-40B4-BE49-F238E27FC236}">
                      <a16:creationId xmlns:a16="http://schemas.microsoft.com/office/drawing/2014/main" id="{5955B35C-732A-4870-9024-B066DCCF5221}"/>
                    </a:ext>
                  </a:extLst>
                </p:cNvPr>
                <p:cNvSpPr/>
                <p:nvPr/>
              </p:nvSpPr>
              <p:spPr>
                <a:xfrm>
                  <a:off x="558800" y="1068312"/>
                  <a:ext cx="835065" cy="835065"/>
                </a:xfrm>
                <a:prstGeom prst="ellipse">
                  <a:avLst/>
                </a:prstGeom>
                <a:solidFill>
                  <a:schemeClr val="bg1"/>
                </a:solidFill>
                <a:ln w="38100">
                  <a:solidFill>
                    <a:srgbClr val="F896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15">
                  <a:extLst>
                    <a:ext uri="{FF2B5EF4-FFF2-40B4-BE49-F238E27FC236}">
                      <a16:creationId xmlns:a16="http://schemas.microsoft.com/office/drawing/2014/main" id="{ADC839A9-8479-4C28-889E-B6C037D594E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69008" y="1174195"/>
                  <a:ext cx="398907" cy="623293"/>
                </a:xfrm>
                <a:prstGeom prst="rect">
                  <a:avLst/>
                </a:prstGeom>
              </p:spPr>
            </p:pic>
          </p:grpSp>
        </p:grpSp>
      </p:grpSp>
      <p:grpSp>
        <p:nvGrpSpPr>
          <p:cNvPr id="49" name="Group 48">
            <a:extLst>
              <a:ext uri="{FF2B5EF4-FFF2-40B4-BE49-F238E27FC236}">
                <a16:creationId xmlns:a16="http://schemas.microsoft.com/office/drawing/2014/main" id="{88242CA9-646B-4F68-981A-90A03E387DE2}"/>
              </a:ext>
            </a:extLst>
          </p:cNvPr>
          <p:cNvGrpSpPr/>
          <p:nvPr/>
        </p:nvGrpSpPr>
        <p:grpSpPr>
          <a:xfrm>
            <a:off x="3619500" y="2365648"/>
            <a:ext cx="6797174" cy="1084517"/>
            <a:chOff x="3619500" y="2365648"/>
            <a:chExt cx="6797174" cy="1084517"/>
          </a:xfrm>
        </p:grpSpPr>
        <p:sp>
          <p:nvSpPr>
            <p:cNvPr id="46" name="Freeform: Shape 45">
              <a:extLst>
                <a:ext uri="{FF2B5EF4-FFF2-40B4-BE49-F238E27FC236}">
                  <a16:creationId xmlns:a16="http://schemas.microsoft.com/office/drawing/2014/main" id="{8D1AA3A2-FDE0-453E-B512-A761E1155A55}"/>
                </a:ext>
              </a:extLst>
            </p:cNvPr>
            <p:cNvSpPr/>
            <p:nvPr/>
          </p:nvSpPr>
          <p:spPr>
            <a:xfrm>
              <a:off x="3619500" y="2828834"/>
              <a:ext cx="2164080" cy="621331"/>
            </a:xfrm>
            <a:custGeom>
              <a:avLst/>
              <a:gdLst>
                <a:gd name="connsiteX0" fmla="*/ 0 w 2164080"/>
                <a:gd name="connsiteY0" fmla="*/ 701040 h 714586"/>
                <a:gd name="connsiteX1" fmla="*/ 548640 w 2164080"/>
                <a:gd name="connsiteY1" fmla="*/ 708660 h 714586"/>
                <a:gd name="connsiteX2" fmla="*/ 937260 w 2164080"/>
                <a:gd name="connsiteY2" fmla="*/ 624840 h 714586"/>
                <a:gd name="connsiteX3" fmla="*/ 1196340 w 2164080"/>
                <a:gd name="connsiteY3" fmla="*/ 381000 h 714586"/>
                <a:gd name="connsiteX4" fmla="*/ 1318260 w 2164080"/>
                <a:gd name="connsiteY4" fmla="*/ 190500 h 714586"/>
                <a:gd name="connsiteX5" fmla="*/ 1409700 w 2164080"/>
                <a:gd name="connsiteY5" fmla="*/ 91440 h 714586"/>
                <a:gd name="connsiteX6" fmla="*/ 1524000 w 2164080"/>
                <a:gd name="connsiteY6" fmla="*/ 30480 h 714586"/>
                <a:gd name="connsiteX7" fmla="*/ 1783080 w 2164080"/>
                <a:gd name="connsiteY7" fmla="*/ 7620 h 714586"/>
                <a:gd name="connsiteX8" fmla="*/ 2164080 w 2164080"/>
                <a:gd name="connsiteY8" fmla="*/ 0 h 71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4080" h="714586">
                  <a:moveTo>
                    <a:pt x="0" y="701040"/>
                  </a:moveTo>
                  <a:cubicBezTo>
                    <a:pt x="196215" y="711200"/>
                    <a:pt x="392430" y="721360"/>
                    <a:pt x="548640" y="708660"/>
                  </a:cubicBezTo>
                  <a:cubicBezTo>
                    <a:pt x="704850" y="695960"/>
                    <a:pt x="829310" y="679450"/>
                    <a:pt x="937260" y="624840"/>
                  </a:cubicBezTo>
                  <a:cubicBezTo>
                    <a:pt x="1045210" y="570230"/>
                    <a:pt x="1132840" y="453390"/>
                    <a:pt x="1196340" y="381000"/>
                  </a:cubicBezTo>
                  <a:cubicBezTo>
                    <a:pt x="1259840" y="308610"/>
                    <a:pt x="1282700" y="238760"/>
                    <a:pt x="1318260" y="190500"/>
                  </a:cubicBezTo>
                  <a:cubicBezTo>
                    <a:pt x="1353820" y="142240"/>
                    <a:pt x="1375410" y="118110"/>
                    <a:pt x="1409700" y="91440"/>
                  </a:cubicBezTo>
                  <a:cubicBezTo>
                    <a:pt x="1443990" y="64770"/>
                    <a:pt x="1461770" y="44450"/>
                    <a:pt x="1524000" y="30480"/>
                  </a:cubicBezTo>
                  <a:cubicBezTo>
                    <a:pt x="1586230" y="16510"/>
                    <a:pt x="1676400" y="12700"/>
                    <a:pt x="1783080" y="7620"/>
                  </a:cubicBezTo>
                  <a:cubicBezTo>
                    <a:pt x="1889760" y="2540"/>
                    <a:pt x="2026920" y="1270"/>
                    <a:pt x="2164080" y="0"/>
                  </a:cubicBezTo>
                </a:path>
              </a:pathLst>
            </a:custGeom>
            <a:noFill/>
            <a:ln w="28575">
              <a:solidFill>
                <a:srgbClr val="3A81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B77DDB3B-0516-4C5A-AB49-BD83D1AAE7B5}"/>
                </a:ext>
              </a:extLst>
            </p:cNvPr>
            <p:cNvGrpSpPr/>
            <p:nvPr/>
          </p:nvGrpSpPr>
          <p:grpSpPr>
            <a:xfrm>
              <a:off x="5565274" y="2365648"/>
              <a:ext cx="4851400" cy="835066"/>
              <a:chOff x="558800" y="1068311"/>
              <a:chExt cx="4851400" cy="835066"/>
            </a:xfrm>
          </p:grpSpPr>
          <p:grpSp>
            <p:nvGrpSpPr>
              <p:cNvPr id="27" name="Group 26">
                <a:extLst>
                  <a:ext uri="{FF2B5EF4-FFF2-40B4-BE49-F238E27FC236}">
                    <a16:creationId xmlns:a16="http://schemas.microsoft.com/office/drawing/2014/main" id="{9255851F-5C34-417C-9C3A-3751E78281BB}"/>
                  </a:ext>
                </a:extLst>
              </p:cNvPr>
              <p:cNvGrpSpPr/>
              <p:nvPr/>
            </p:nvGrpSpPr>
            <p:grpSpPr>
              <a:xfrm>
                <a:off x="558800" y="1068311"/>
                <a:ext cx="4851400" cy="835065"/>
                <a:chOff x="2304288" y="1603059"/>
                <a:chExt cx="4851400" cy="835065"/>
              </a:xfrm>
            </p:grpSpPr>
            <p:sp>
              <p:nvSpPr>
                <p:cNvPr id="28" name="Rectangle: Rounded Corners 27">
                  <a:extLst>
                    <a:ext uri="{FF2B5EF4-FFF2-40B4-BE49-F238E27FC236}">
                      <a16:creationId xmlns:a16="http://schemas.microsoft.com/office/drawing/2014/main" id="{108DE110-FA6A-417C-A4E4-2925B0846AB3}"/>
                    </a:ext>
                  </a:extLst>
                </p:cNvPr>
                <p:cNvSpPr/>
                <p:nvPr/>
              </p:nvSpPr>
              <p:spPr>
                <a:xfrm>
                  <a:off x="2304288" y="1603059"/>
                  <a:ext cx="4851400" cy="835065"/>
                </a:xfrm>
                <a:prstGeom prst="roundRect">
                  <a:avLst>
                    <a:gd name="adj" fmla="val 50000"/>
                  </a:avLst>
                </a:prstGeom>
                <a:solidFill>
                  <a:srgbClr val="3A8107"/>
                </a:solidFill>
                <a:ln w="38100">
                  <a:solidFill>
                    <a:srgbClr val="3A81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38D43A7-D299-47F9-86B5-840A0E380930}"/>
                    </a:ext>
                  </a:extLst>
                </p:cNvPr>
                <p:cNvSpPr txBox="1"/>
                <p:nvPr/>
              </p:nvSpPr>
              <p:spPr>
                <a:xfrm>
                  <a:off x="3230194" y="1789758"/>
                  <a:ext cx="3635934" cy="461665"/>
                </a:xfrm>
                <a:prstGeom prst="rect">
                  <a:avLst/>
                </a:prstGeom>
                <a:noFill/>
              </p:spPr>
              <p:txBody>
                <a:bodyPr wrap="square" rtlCol="0">
                  <a:spAutoFit/>
                </a:bodyPr>
                <a:lstStyle/>
                <a:p>
                  <a:r>
                    <a:rPr lang="vi-VN" sz="2400" b="1">
                      <a:solidFill>
                        <a:schemeClr val="bg1"/>
                      </a:solidFill>
                    </a:rPr>
                    <a:t>NỒNG ĐỘ KHÍ OXYGEN </a:t>
                  </a:r>
                  <a:endParaRPr lang="en-US" sz="2400" b="1">
                    <a:solidFill>
                      <a:schemeClr val="bg1"/>
                    </a:solidFill>
                  </a:endParaRPr>
                </a:p>
              </p:txBody>
            </p:sp>
          </p:grpSp>
          <p:grpSp>
            <p:nvGrpSpPr>
              <p:cNvPr id="30" name="Group 29">
                <a:extLst>
                  <a:ext uri="{FF2B5EF4-FFF2-40B4-BE49-F238E27FC236}">
                    <a16:creationId xmlns:a16="http://schemas.microsoft.com/office/drawing/2014/main" id="{02B8D307-7217-4DBC-AA25-0A99F8BDDBF6}"/>
                  </a:ext>
                </a:extLst>
              </p:cNvPr>
              <p:cNvGrpSpPr/>
              <p:nvPr/>
            </p:nvGrpSpPr>
            <p:grpSpPr>
              <a:xfrm>
                <a:off x="558800" y="1068312"/>
                <a:ext cx="835065" cy="835065"/>
                <a:chOff x="558800" y="1068312"/>
                <a:chExt cx="835065" cy="835065"/>
              </a:xfrm>
            </p:grpSpPr>
            <p:sp>
              <p:nvSpPr>
                <p:cNvPr id="31" name="Oval 30">
                  <a:extLst>
                    <a:ext uri="{FF2B5EF4-FFF2-40B4-BE49-F238E27FC236}">
                      <a16:creationId xmlns:a16="http://schemas.microsoft.com/office/drawing/2014/main" id="{36B3084B-596D-4177-A99F-DBE8E6157113}"/>
                    </a:ext>
                  </a:extLst>
                </p:cNvPr>
                <p:cNvSpPr/>
                <p:nvPr/>
              </p:nvSpPr>
              <p:spPr>
                <a:xfrm>
                  <a:off x="558800" y="1068312"/>
                  <a:ext cx="835065" cy="835065"/>
                </a:xfrm>
                <a:prstGeom prst="ellipse">
                  <a:avLst/>
                </a:prstGeom>
                <a:solidFill>
                  <a:schemeClr val="bg1"/>
                </a:solidFill>
                <a:ln w="38100">
                  <a:solidFill>
                    <a:srgbClr val="3A81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18">
                  <a:extLst>
                    <a:ext uri="{FF2B5EF4-FFF2-40B4-BE49-F238E27FC236}">
                      <a16:creationId xmlns:a16="http://schemas.microsoft.com/office/drawing/2014/main" id="{0E17D36D-3B42-4166-9B3A-DF25FE349AD8}"/>
                    </a:ext>
                  </a:extLst>
                </p:cNvPr>
                <p:cNvPicPr>
                  <a:picLocks noChangeAspect="1"/>
                </p:cNvPicPr>
                <p:nvPr/>
              </p:nvPicPr>
              <p:blipFill>
                <a:blip r:embed="rId7"/>
                <a:srcRect/>
                <a:stretch>
                  <a:fillRect/>
                </a:stretch>
              </p:blipFill>
              <p:spPr>
                <a:xfrm>
                  <a:off x="708693" y="1255010"/>
                  <a:ext cx="535908" cy="422027"/>
                </a:xfrm>
                <a:prstGeom prst="rect">
                  <a:avLst/>
                </a:prstGeom>
              </p:spPr>
            </p:pic>
          </p:grpSp>
        </p:grpSp>
      </p:grpSp>
      <p:grpSp>
        <p:nvGrpSpPr>
          <p:cNvPr id="52" name="Group 51">
            <a:extLst>
              <a:ext uri="{FF2B5EF4-FFF2-40B4-BE49-F238E27FC236}">
                <a16:creationId xmlns:a16="http://schemas.microsoft.com/office/drawing/2014/main" id="{E679E7D9-1C1E-4C67-A6D3-3A95EE7DED87}"/>
              </a:ext>
            </a:extLst>
          </p:cNvPr>
          <p:cNvGrpSpPr/>
          <p:nvPr/>
        </p:nvGrpSpPr>
        <p:grpSpPr>
          <a:xfrm>
            <a:off x="3619500" y="976871"/>
            <a:ext cx="4202522" cy="2456528"/>
            <a:chOff x="3619500" y="976871"/>
            <a:chExt cx="4202522" cy="2456528"/>
          </a:xfrm>
        </p:grpSpPr>
        <p:grpSp>
          <p:nvGrpSpPr>
            <p:cNvPr id="48" name="Group 47">
              <a:extLst>
                <a:ext uri="{FF2B5EF4-FFF2-40B4-BE49-F238E27FC236}">
                  <a16:creationId xmlns:a16="http://schemas.microsoft.com/office/drawing/2014/main" id="{40175BC9-534C-469F-835C-A732B53E3145}"/>
                </a:ext>
              </a:extLst>
            </p:cNvPr>
            <p:cNvGrpSpPr/>
            <p:nvPr/>
          </p:nvGrpSpPr>
          <p:grpSpPr>
            <a:xfrm>
              <a:off x="3619500" y="976871"/>
              <a:ext cx="4202522" cy="2456528"/>
              <a:chOff x="3619500" y="976871"/>
              <a:chExt cx="4202522" cy="2456528"/>
            </a:xfrm>
          </p:grpSpPr>
          <p:sp>
            <p:nvSpPr>
              <p:cNvPr id="44" name="Freeform: Shape 43">
                <a:extLst>
                  <a:ext uri="{FF2B5EF4-FFF2-40B4-BE49-F238E27FC236}">
                    <a16:creationId xmlns:a16="http://schemas.microsoft.com/office/drawing/2014/main" id="{ECA7719A-E44C-41AF-9A27-243D10D63CCE}"/>
                  </a:ext>
                </a:extLst>
              </p:cNvPr>
              <p:cNvSpPr/>
              <p:nvPr/>
            </p:nvSpPr>
            <p:spPr>
              <a:xfrm>
                <a:off x="3619500" y="1394133"/>
                <a:ext cx="1958340" cy="2039266"/>
              </a:xfrm>
              <a:custGeom>
                <a:avLst/>
                <a:gdLst>
                  <a:gd name="connsiteX0" fmla="*/ 0 w 1958340"/>
                  <a:gd name="connsiteY0" fmla="*/ 2034867 h 2039266"/>
                  <a:gd name="connsiteX1" fmla="*/ 289560 w 1958340"/>
                  <a:gd name="connsiteY1" fmla="*/ 2034867 h 2039266"/>
                  <a:gd name="connsiteX2" fmla="*/ 548640 w 1958340"/>
                  <a:gd name="connsiteY2" fmla="*/ 1989147 h 2039266"/>
                  <a:gd name="connsiteX3" fmla="*/ 822960 w 1958340"/>
                  <a:gd name="connsiteY3" fmla="*/ 1752927 h 2039266"/>
                  <a:gd name="connsiteX4" fmla="*/ 1066800 w 1958340"/>
                  <a:gd name="connsiteY4" fmla="*/ 1204287 h 2039266"/>
                  <a:gd name="connsiteX5" fmla="*/ 1280160 w 1958340"/>
                  <a:gd name="connsiteY5" fmla="*/ 480387 h 2039266"/>
                  <a:gd name="connsiteX6" fmla="*/ 1394460 w 1958340"/>
                  <a:gd name="connsiteY6" fmla="*/ 167967 h 2039266"/>
                  <a:gd name="connsiteX7" fmla="*/ 1562100 w 1958340"/>
                  <a:gd name="connsiteY7" fmla="*/ 53667 h 2039266"/>
                  <a:gd name="connsiteX8" fmla="*/ 1798320 w 1958340"/>
                  <a:gd name="connsiteY8" fmla="*/ 7947 h 2039266"/>
                  <a:gd name="connsiteX9" fmla="*/ 1958340 w 1958340"/>
                  <a:gd name="connsiteY9" fmla="*/ 327 h 203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8340" h="2039266">
                    <a:moveTo>
                      <a:pt x="0" y="2034867"/>
                    </a:moveTo>
                    <a:cubicBezTo>
                      <a:pt x="99060" y="2038677"/>
                      <a:pt x="198120" y="2042487"/>
                      <a:pt x="289560" y="2034867"/>
                    </a:cubicBezTo>
                    <a:cubicBezTo>
                      <a:pt x="381000" y="2027247"/>
                      <a:pt x="459740" y="2036137"/>
                      <a:pt x="548640" y="1989147"/>
                    </a:cubicBezTo>
                    <a:cubicBezTo>
                      <a:pt x="637540" y="1942157"/>
                      <a:pt x="736600" y="1883737"/>
                      <a:pt x="822960" y="1752927"/>
                    </a:cubicBezTo>
                    <a:cubicBezTo>
                      <a:pt x="909320" y="1622117"/>
                      <a:pt x="990600" y="1416377"/>
                      <a:pt x="1066800" y="1204287"/>
                    </a:cubicBezTo>
                    <a:cubicBezTo>
                      <a:pt x="1143000" y="992197"/>
                      <a:pt x="1225550" y="653107"/>
                      <a:pt x="1280160" y="480387"/>
                    </a:cubicBezTo>
                    <a:cubicBezTo>
                      <a:pt x="1334770" y="307667"/>
                      <a:pt x="1347470" y="239087"/>
                      <a:pt x="1394460" y="167967"/>
                    </a:cubicBezTo>
                    <a:cubicBezTo>
                      <a:pt x="1441450" y="96847"/>
                      <a:pt x="1494790" y="80337"/>
                      <a:pt x="1562100" y="53667"/>
                    </a:cubicBezTo>
                    <a:cubicBezTo>
                      <a:pt x="1629410" y="26997"/>
                      <a:pt x="1732280" y="16837"/>
                      <a:pt x="1798320" y="7947"/>
                    </a:cubicBezTo>
                    <a:cubicBezTo>
                      <a:pt x="1864360" y="-943"/>
                      <a:pt x="1911350" y="-308"/>
                      <a:pt x="1958340" y="327"/>
                    </a:cubicBezTo>
                  </a:path>
                </a:pathLst>
              </a:custGeom>
              <a:noFill/>
              <a:ln w="28575">
                <a:solidFill>
                  <a:srgbClr val="009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FC0E4DDC-E3E5-4F45-884B-D19786DCB719}"/>
                  </a:ext>
                </a:extLst>
              </p:cNvPr>
              <p:cNvGrpSpPr/>
              <p:nvPr/>
            </p:nvGrpSpPr>
            <p:grpSpPr>
              <a:xfrm>
                <a:off x="5584790" y="976871"/>
                <a:ext cx="2237232" cy="835065"/>
                <a:chOff x="2304288" y="1603059"/>
                <a:chExt cx="2237232" cy="835065"/>
              </a:xfrm>
            </p:grpSpPr>
            <p:sp>
              <p:nvSpPr>
                <p:cNvPr id="35" name="Rectangle: Rounded Corners 34">
                  <a:extLst>
                    <a:ext uri="{FF2B5EF4-FFF2-40B4-BE49-F238E27FC236}">
                      <a16:creationId xmlns:a16="http://schemas.microsoft.com/office/drawing/2014/main" id="{D823B610-EE28-4DEE-B4FE-A192B86EE9D7}"/>
                    </a:ext>
                  </a:extLst>
                </p:cNvPr>
                <p:cNvSpPr/>
                <p:nvPr/>
              </p:nvSpPr>
              <p:spPr>
                <a:xfrm>
                  <a:off x="2304288" y="1603059"/>
                  <a:ext cx="2237232" cy="835065"/>
                </a:xfrm>
                <a:prstGeom prst="roundRect">
                  <a:avLst>
                    <a:gd name="adj" fmla="val 50000"/>
                  </a:avLst>
                </a:prstGeom>
                <a:solidFill>
                  <a:srgbClr val="0093C1"/>
                </a:solidFill>
                <a:ln w="38100">
                  <a:solidFill>
                    <a:srgbClr val="009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599E17DB-DCA1-4EBA-AAAD-0CF6CD463AA1}"/>
                    </a:ext>
                  </a:extLst>
                </p:cNvPr>
                <p:cNvSpPr txBox="1"/>
                <p:nvPr/>
              </p:nvSpPr>
              <p:spPr>
                <a:xfrm>
                  <a:off x="3230194" y="1789758"/>
                  <a:ext cx="1220485" cy="461665"/>
                </a:xfrm>
                <a:prstGeom prst="rect">
                  <a:avLst/>
                </a:prstGeom>
                <a:noFill/>
              </p:spPr>
              <p:txBody>
                <a:bodyPr wrap="square" rtlCol="0">
                  <a:spAutoFit/>
                </a:bodyPr>
                <a:lstStyle/>
                <a:p>
                  <a:r>
                    <a:rPr lang="vi-VN" sz="2400" b="1">
                      <a:solidFill>
                        <a:schemeClr val="bg1"/>
                      </a:solidFill>
                    </a:rPr>
                    <a:t>NƯỚC</a:t>
                  </a:r>
                  <a:endParaRPr lang="en-US" sz="2400" b="1">
                    <a:solidFill>
                      <a:schemeClr val="bg1"/>
                    </a:solidFill>
                  </a:endParaRPr>
                </a:p>
              </p:txBody>
            </p:sp>
          </p:grpSp>
        </p:grpSp>
        <p:grpSp>
          <p:nvGrpSpPr>
            <p:cNvPr id="37" name="Group 36">
              <a:extLst>
                <a:ext uri="{FF2B5EF4-FFF2-40B4-BE49-F238E27FC236}">
                  <a16:creationId xmlns:a16="http://schemas.microsoft.com/office/drawing/2014/main" id="{3C5CA6A0-DF67-4CAB-9E5E-6046E9D342AB}"/>
                </a:ext>
              </a:extLst>
            </p:cNvPr>
            <p:cNvGrpSpPr/>
            <p:nvPr/>
          </p:nvGrpSpPr>
          <p:grpSpPr>
            <a:xfrm>
              <a:off x="5584790" y="976872"/>
              <a:ext cx="835065" cy="835065"/>
              <a:chOff x="2304288" y="1603060"/>
              <a:chExt cx="835065" cy="835065"/>
            </a:xfrm>
          </p:grpSpPr>
          <p:sp>
            <p:nvSpPr>
              <p:cNvPr id="38" name="Oval 37">
                <a:extLst>
                  <a:ext uri="{FF2B5EF4-FFF2-40B4-BE49-F238E27FC236}">
                    <a16:creationId xmlns:a16="http://schemas.microsoft.com/office/drawing/2014/main" id="{6516F3FF-CD75-4ABF-B801-1F49238FD54B}"/>
                  </a:ext>
                </a:extLst>
              </p:cNvPr>
              <p:cNvSpPr/>
              <p:nvPr/>
            </p:nvSpPr>
            <p:spPr>
              <a:xfrm>
                <a:off x="2304288" y="1603060"/>
                <a:ext cx="835065" cy="835065"/>
              </a:xfrm>
              <a:prstGeom prst="ellipse">
                <a:avLst/>
              </a:prstGeom>
              <a:solidFill>
                <a:schemeClr val="bg1"/>
              </a:solidFill>
              <a:ln w="38100">
                <a:solidFill>
                  <a:srgbClr val="009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16">
                <a:extLst>
                  <a:ext uri="{FF2B5EF4-FFF2-40B4-BE49-F238E27FC236}">
                    <a16:creationId xmlns:a16="http://schemas.microsoft.com/office/drawing/2014/main" id="{B8A68380-EB66-4FA7-BAB5-351E457A84B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493610" y="1741782"/>
                <a:ext cx="441998" cy="509641"/>
              </a:xfrm>
              <a:prstGeom prst="rect">
                <a:avLst/>
              </a:prstGeom>
            </p:spPr>
          </p:pic>
        </p:grpSp>
      </p:grpSp>
      <p:sp>
        <p:nvSpPr>
          <p:cNvPr id="40" name="Parallelogram 39">
            <a:extLst>
              <a:ext uri="{FF2B5EF4-FFF2-40B4-BE49-F238E27FC236}">
                <a16:creationId xmlns:a16="http://schemas.microsoft.com/office/drawing/2014/main" id="{5293A254-6181-410B-9902-E04F7ACFC8BF}"/>
              </a:ext>
            </a:extLst>
          </p:cNvPr>
          <p:cNvSpPr/>
          <p:nvPr/>
        </p:nvSpPr>
        <p:spPr>
          <a:xfrm>
            <a:off x="-401104" y="226344"/>
            <a:ext cx="4495584" cy="889250"/>
          </a:xfrm>
          <a:prstGeom prst="parallelogram">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t>EM ĐÃ HỌC</a:t>
            </a:r>
            <a:endParaRPr lang="en-US" sz="3600" b="1"/>
          </a:p>
        </p:txBody>
      </p:sp>
      <p:grpSp>
        <p:nvGrpSpPr>
          <p:cNvPr id="43" name="Group 42">
            <a:extLst>
              <a:ext uri="{FF2B5EF4-FFF2-40B4-BE49-F238E27FC236}">
                <a16:creationId xmlns:a16="http://schemas.microsoft.com/office/drawing/2014/main" id="{4D7F8DB9-20F3-4D72-8C12-29FA3A7970C4}"/>
              </a:ext>
            </a:extLst>
          </p:cNvPr>
          <p:cNvGrpSpPr/>
          <p:nvPr/>
        </p:nvGrpSpPr>
        <p:grpSpPr>
          <a:xfrm>
            <a:off x="317272" y="1999614"/>
            <a:ext cx="3316174" cy="2858771"/>
            <a:chOff x="317272" y="1999614"/>
            <a:chExt cx="3316174" cy="2858771"/>
          </a:xfrm>
        </p:grpSpPr>
        <p:sp>
          <p:nvSpPr>
            <p:cNvPr id="42" name="Hexagon 41">
              <a:extLst>
                <a:ext uri="{FF2B5EF4-FFF2-40B4-BE49-F238E27FC236}">
                  <a16:creationId xmlns:a16="http://schemas.microsoft.com/office/drawing/2014/main" id="{EF1E0B42-08D4-4326-AB08-864016C23F41}"/>
                </a:ext>
              </a:extLst>
            </p:cNvPr>
            <p:cNvSpPr/>
            <p:nvPr/>
          </p:nvSpPr>
          <p:spPr>
            <a:xfrm>
              <a:off x="317272" y="1999614"/>
              <a:ext cx="3316174" cy="2858771"/>
            </a:xfrm>
            <a:prstGeom prst="hexagon">
              <a:avLst/>
            </a:prstGeom>
            <a:solidFill>
              <a:srgbClr val="6600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xagon 1">
              <a:extLst>
                <a:ext uri="{FF2B5EF4-FFF2-40B4-BE49-F238E27FC236}">
                  <a16:creationId xmlns:a16="http://schemas.microsoft.com/office/drawing/2014/main" id="{DBD8E9BC-06B6-4F71-A936-1D585A3A51EC}"/>
                </a:ext>
              </a:extLst>
            </p:cNvPr>
            <p:cNvSpPr/>
            <p:nvPr/>
          </p:nvSpPr>
          <p:spPr>
            <a:xfrm>
              <a:off x="523369" y="2184400"/>
              <a:ext cx="2887472" cy="2489200"/>
            </a:xfrm>
            <a:prstGeom prst="hexagon">
              <a:avLst/>
            </a:prstGeom>
            <a:solidFill>
              <a:schemeClr val="bg1"/>
            </a:solidFill>
            <a:ln>
              <a:noFill/>
            </a:ln>
            <a:effectLst>
              <a:outerShdw blurRad="215900" dist="1778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2665B173-522E-41FB-804B-5C440739EFE6}"/>
                </a:ext>
              </a:extLst>
            </p:cNvPr>
            <p:cNvSpPr txBox="1"/>
            <p:nvPr/>
          </p:nvSpPr>
          <p:spPr>
            <a:xfrm>
              <a:off x="783053" y="2828835"/>
              <a:ext cx="2368103" cy="1389996"/>
            </a:xfrm>
            <a:prstGeom prst="rect">
              <a:avLst/>
            </a:prstGeom>
            <a:noFill/>
          </p:spPr>
          <p:txBody>
            <a:bodyPr wrap="square" rtlCol="0">
              <a:spAutoFit/>
            </a:bodyPr>
            <a:lstStyle/>
            <a:p>
              <a:pPr algn="ctr">
                <a:lnSpc>
                  <a:spcPct val="120000"/>
                </a:lnSpc>
              </a:pPr>
              <a:r>
                <a:rPr lang="vi-VN" sz="2400" b="1" dirty="0">
                  <a:solidFill>
                    <a:srgbClr val="660033"/>
                  </a:solidFill>
                </a:rPr>
                <a:t>CÁC YẾU TỐ CHỦ YẾU ẢNH HƯỞNG</a:t>
              </a:r>
              <a:endParaRPr lang="en-US" sz="2400" b="1" dirty="0">
                <a:solidFill>
                  <a:srgbClr val="660033"/>
                </a:solidFill>
              </a:endParaRPr>
            </a:p>
          </p:txBody>
        </p:sp>
      </p:grpSp>
    </p:spTree>
    <p:extLst>
      <p:ext uri="{BB962C8B-B14F-4D97-AF65-F5344CB8AC3E}">
        <p14:creationId xmlns:p14="http://schemas.microsoft.com/office/powerpoint/2010/main" val="368066809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anim calcmode="lin" valueType="num">
                                      <p:cBhvr>
                                        <p:cTn id="8" dur="500" fill="hold"/>
                                        <p:tgtEl>
                                          <p:spTgt spid="43"/>
                                        </p:tgtEl>
                                        <p:attrNameLst>
                                          <p:attrName>ppt_x</p:attrName>
                                        </p:attrNameLst>
                                      </p:cBhvr>
                                      <p:tavLst>
                                        <p:tav tm="0">
                                          <p:val>
                                            <p:strVal val="#ppt_x"/>
                                          </p:val>
                                        </p:tav>
                                        <p:tav tm="100000">
                                          <p:val>
                                            <p:strVal val="#ppt_x"/>
                                          </p:val>
                                        </p:tav>
                                      </p:tavLst>
                                    </p:anim>
                                    <p:anim calcmode="lin" valueType="num">
                                      <p:cBhvr>
                                        <p:cTn id="9" dur="5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wipe(left)">
                                      <p:cBhvr>
                                        <p:cTn id="14" dur="500"/>
                                        <p:tgtEl>
                                          <p:spTgt spid="5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wipe(left)">
                                      <p:cBhvr>
                                        <p:cTn id="19" dur="500"/>
                                        <p:tgtEl>
                                          <p:spTgt spid="4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wipe(left)">
                                      <p:cBhvr>
                                        <p:cTn id="24" dur="500"/>
                                        <p:tgtEl>
                                          <p:spTgt spid="5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wipe(left)">
                                      <p:cBhvr>
                                        <p:cTn id="2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1A7DC97-D5AD-4585-BF71-7FDFFD973680}"/>
              </a:ext>
            </a:extLst>
          </p:cNvPr>
          <p:cNvGrpSpPr/>
          <p:nvPr/>
        </p:nvGrpSpPr>
        <p:grpSpPr>
          <a:xfrm>
            <a:off x="4450080" y="650240"/>
            <a:ext cx="3312160" cy="1381760"/>
            <a:chOff x="4450080" y="650240"/>
            <a:chExt cx="3312160" cy="1381760"/>
          </a:xfrm>
        </p:grpSpPr>
        <p:sp>
          <p:nvSpPr>
            <p:cNvPr id="8" name="Rectangle: Rounded Corners 7">
              <a:extLst>
                <a:ext uri="{FF2B5EF4-FFF2-40B4-BE49-F238E27FC236}">
                  <a16:creationId xmlns:a16="http://schemas.microsoft.com/office/drawing/2014/main" id="{2D1567EA-EF69-4705-8701-C8C237DE4085}"/>
                </a:ext>
              </a:extLst>
            </p:cNvPr>
            <p:cNvSpPr/>
            <p:nvPr/>
          </p:nvSpPr>
          <p:spPr>
            <a:xfrm>
              <a:off x="4450080" y="650240"/>
              <a:ext cx="3312160" cy="1381760"/>
            </a:xfrm>
            <a:prstGeom prst="roundRect">
              <a:avLst/>
            </a:prstGeom>
            <a:solidFill>
              <a:srgbClr val="660033"/>
            </a:solidFill>
            <a:ln>
              <a:noFill/>
            </a:ln>
            <a:effectLst>
              <a:outerShdw blurRad="241300" dist="1397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2C6C42DE-F746-465C-B825-99394B8F297E}"/>
                </a:ext>
              </a:extLst>
            </p:cNvPr>
            <p:cNvSpPr/>
            <p:nvPr/>
          </p:nvSpPr>
          <p:spPr>
            <a:xfrm>
              <a:off x="4610100" y="815009"/>
              <a:ext cx="2971800" cy="1023730"/>
            </a:xfrm>
            <a:prstGeom prst="roundRect">
              <a:avLst/>
            </a:prstGeom>
            <a:solidFill>
              <a:schemeClr val="bg1"/>
            </a:solidFill>
            <a:ln>
              <a:noFill/>
            </a:ln>
            <a:effectLst>
              <a:outerShdw blurRad="241300" dist="1397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01ECF9C-1665-4BF7-9930-8FD196ECC229}"/>
                </a:ext>
              </a:extLst>
            </p:cNvPr>
            <p:cNvSpPr txBox="1"/>
            <p:nvPr/>
          </p:nvSpPr>
          <p:spPr>
            <a:xfrm>
              <a:off x="4825448" y="1065264"/>
              <a:ext cx="2640064" cy="584775"/>
            </a:xfrm>
            <a:prstGeom prst="rect">
              <a:avLst/>
            </a:prstGeom>
            <a:noFill/>
          </p:spPr>
          <p:txBody>
            <a:bodyPr wrap="square" rtlCol="0">
              <a:spAutoFit/>
            </a:bodyPr>
            <a:lstStyle/>
            <a:p>
              <a:pPr algn="ctr"/>
              <a:r>
                <a:rPr lang="vi-VN" sz="3200" b="1" dirty="0">
                  <a:solidFill>
                    <a:srgbClr val="660033"/>
                  </a:solidFill>
                </a:rPr>
                <a:t>NỘI DUNG</a:t>
              </a:r>
              <a:endParaRPr lang="en-US" sz="3200" b="1" dirty="0">
                <a:solidFill>
                  <a:srgbClr val="660033"/>
                </a:solidFill>
              </a:endParaRPr>
            </a:p>
          </p:txBody>
        </p:sp>
      </p:grpSp>
      <p:grpSp>
        <p:nvGrpSpPr>
          <p:cNvPr id="16" name="Group 15">
            <a:extLst>
              <a:ext uri="{FF2B5EF4-FFF2-40B4-BE49-F238E27FC236}">
                <a16:creationId xmlns:a16="http://schemas.microsoft.com/office/drawing/2014/main" id="{E999572F-8AE8-4992-9E80-38CFBA342203}"/>
              </a:ext>
            </a:extLst>
          </p:cNvPr>
          <p:cNvGrpSpPr/>
          <p:nvPr/>
        </p:nvGrpSpPr>
        <p:grpSpPr>
          <a:xfrm>
            <a:off x="1270000" y="2021840"/>
            <a:ext cx="4837060" cy="3881120"/>
            <a:chOff x="1270000" y="2021840"/>
            <a:chExt cx="4837060" cy="3881120"/>
          </a:xfrm>
        </p:grpSpPr>
        <p:grpSp>
          <p:nvGrpSpPr>
            <p:cNvPr id="12" name="Group 11">
              <a:extLst>
                <a:ext uri="{FF2B5EF4-FFF2-40B4-BE49-F238E27FC236}">
                  <a16:creationId xmlns:a16="http://schemas.microsoft.com/office/drawing/2014/main" id="{80F61894-769C-4AAF-B069-69FF5B9CE0A6}"/>
                </a:ext>
              </a:extLst>
            </p:cNvPr>
            <p:cNvGrpSpPr/>
            <p:nvPr/>
          </p:nvGrpSpPr>
          <p:grpSpPr>
            <a:xfrm>
              <a:off x="1270000" y="3545840"/>
              <a:ext cx="4030870" cy="2357120"/>
              <a:chOff x="1270000" y="3545840"/>
              <a:chExt cx="4030870" cy="2357120"/>
            </a:xfrm>
          </p:grpSpPr>
          <p:sp>
            <p:nvSpPr>
              <p:cNvPr id="10" name="Rectangle: Rounded Corners 9">
                <a:extLst>
                  <a:ext uri="{FF2B5EF4-FFF2-40B4-BE49-F238E27FC236}">
                    <a16:creationId xmlns:a16="http://schemas.microsoft.com/office/drawing/2014/main" id="{A0294784-8817-43E0-9C23-1DBA2A79F954}"/>
                  </a:ext>
                </a:extLst>
              </p:cNvPr>
              <p:cNvSpPr/>
              <p:nvPr/>
            </p:nvSpPr>
            <p:spPr>
              <a:xfrm>
                <a:off x="1270000" y="3545840"/>
                <a:ext cx="4030870" cy="2357120"/>
              </a:xfrm>
              <a:prstGeom prst="roundRect">
                <a:avLst>
                  <a:gd name="adj" fmla="val 8640"/>
                </a:avLst>
              </a:prstGeom>
              <a:solidFill>
                <a:srgbClr val="660033"/>
              </a:solidFill>
              <a:ln>
                <a:noFill/>
              </a:ln>
              <a:effectLst>
                <a:outerShdw blurRad="241300" dist="1397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08D18A79-68D6-460C-9B7D-D72F997B50C5}"/>
                  </a:ext>
                </a:extLst>
              </p:cNvPr>
              <p:cNvSpPr/>
              <p:nvPr/>
            </p:nvSpPr>
            <p:spPr>
              <a:xfrm>
                <a:off x="1441174" y="3707296"/>
                <a:ext cx="3707296" cy="2007704"/>
              </a:xfrm>
              <a:prstGeom prst="roundRect">
                <a:avLst>
                  <a:gd name="adj" fmla="val 8640"/>
                </a:avLst>
              </a:prstGeom>
              <a:solidFill>
                <a:schemeClr val="bg1"/>
              </a:solidFill>
              <a:ln>
                <a:noFill/>
              </a:ln>
              <a:effectLst>
                <a:outerShdw blurRad="241300" dist="1397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139BB51-F398-4FDB-8211-35DECA2DE500}"/>
                  </a:ext>
                </a:extLst>
              </p:cNvPr>
              <p:cNvSpPr txBox="1"/>
              <p:nvPr/>
            </p:nvSpPr>
            <p:spPr>
              <a:xfrm>
                <a:off x="1594661" y="4029402"/>
                <a:ext cx="3381548" cy="1389996"/>
              </a:xfrm>
              <a:prstGeom prst="rect">
                <a:avLst/>
              </a:prstGeom>
              <a:noFill/>
            </p:spPr>
            <p:txBody>
              <a:bodyPr wrap="square" rtlCol="0">
                <a:spAutoFit/>
              </a:bodyPr>
              <a:lstStyle/>
              <a:p>
                <a:pPr algn="ctr">
                  <a:lnSpc>
                    <a:spcPct val="120000"/>
                  </a:lnSpc>
                </a:pPr>
                <a:r>
                  <a:rPr lang="vi-VN" sz="2400" b="1" dirty="0"/>
                  <a:t>Một số yếu tố chủ yếu ảnh hưởng đến hô hấp tế bào</a:t>
                </a:r>
                <a:endParaRPr lang="en-US" sz="2400" b="1" dirty="0"/>
              </a:p>
            </p:txBody>
          </p:sp>
        </p:grpSp>
        <p:sp>
          <p:nvSpPr>
            <p:cNvPr id="14" name="Freeform: Shape 13">
              <a:extLst>
                <a:ext uri="{FF2B5EF4-FFF2-40B4-BE49-F238E27FC236}">
                  <a16:creationId xmlns:a16="http://schemas.microsoft.com/office/drawing/2014/main" id="{D28774DE-2C52-4833-9E72-E9A04B79DB3E}"/>
                </a:ext>
              </a:extLst>
            </p:cNvPr>
            <p:cNvSpPr/>
            <p:nvPr/>
          </p:nvSpPr>
          <p:spPr>
            <a:xfrm>
              <a:off x="3311027" y="2021840"/>
              <a:ext cx="2796033" cy="1534160"/>
            </a:xfrm>
            <a:custGeom>
              <a:avLst/>
              <a:gdLst>
                <a:gd name="connsiteX0" fmla="*/ 2784973 w 2796033"/>
                <a:gd name="connsiteY0" fmla="*/ 0 h 1534160"/>
                <a:gd name="connsiteX1" fmla="*/ 2795133 w 2796033"/>
                <a:gd name="connsiteY1" fmla="*/ 365760 h 1534160"/>
                <a:gd name="connsiteX2" fmla="*/ 2764653 w 2796033"/>
                <a:gd name="connsiteY2" fmla="*/ 538480 h 1534160"/>
                <a:gd name="connsiteX3" fmla="*/ 2683373 w 2796033"/>
                <a:gd name="connsiteY3" fmla="*/ 650240 h 1534160"/>
                <a:gd name="connsiteX4" fmla="*/ 2581773 w 2796033"/>
                <a:gd name="connsiteY4" fmla="*/ 731520 h 1534160"/>
                <a:gd name="connsiteX5" fmla="*/ 2490333 w 2796033"/>
                <a:gd name="connsiteY5" fmla="*/ 782320 h 1534160"/>
                <a:gd name="connsiteX6" fmla="*/ 2317613 w 2796033"/>
                <a:gd name="connsiteY6" fmla="*/ 822960 h 1534160"/>
                <a:gd name="connsiteX7" fmla="*/ 1870573 w 2796033"/>
                <a:gd name="connsiteY7" fmla="*/ 853440 h 1534160"/>
                <a:gd name="connsiteX8" fmla="*/ 732653 w 2796033"/>
                <a:gd name="connsiteY8" fmla="*/ 853440 h 1534160"/>
                <a:gd name="connsiteX9" fmla="*/ 377053 w 2796033"/>
                <a:gd name="connsiteY9" fmla="*/ 853440 h 1534160"/>
                <a:gd name="connsiteX10" fmla="*/ 163693 w 2796033"/>
                <a:gd name="connsiteY10" fmla="*/ 924560 h 1534160"/>
                <a:gd name="connsiteX11" fmla="*/ 41773 w 2796033"/>
                <a:gd name="connsiteY11" fmla="*/ 1087120 h 1534160"/>
                <a:gd name="connsiteX12" fmla="*/ 1133 w 2796033"/>
                <a:gd name="connsiteY12" fmla="*/ 1259840 h 1534160"/>
                <a:gd name="connsiteX13" fmla="*/ 11293 w 2796033"/>
                <a:gd name="connsiteY13" fmla="*/ 1473200 h 1534160"/>
                <a:gd name="connsiteX14" fmla="*/ 11293 w 2796033"/>
                <a:gd name="connsiteY14" fmla="*/ 1534160 h 1534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96033" h="1534160">
                  <a:moveTo>
                    <a:pt x="2784973" y="0"/>
                  </a:moveTo>
                  <a:cubicBezTo>
                    <a:pt x="2791746" y="138006"/>
                    <a:pt x="2798520" y="276013"/>
                    <a:pt x="2795133" y="365760"/>
                  </a:cubicBezTo>
                  <a:cubicBezTo>
                    <a:pt x="2791746" y="455507"/>
                    <a:pt x="2783280" y="491067"/>
                    <a:pt x="2764653" y="538480"/>
                  </a:cubicBezTo>
                  <a:cubicBezTo>
                    <a:pt x="2746026" y="585893"/>
                    <a:pt x="2713853" y="618067"/>
                    <a:pt x="2683373" y="650240"/>
                  </a:cubicBezTo>
                  <a:cubicBezTo>
                    <a:pt x="2652893" y="682413"/>
                    <a:pt x="2613946" y="709507"/>
                    <a:pt x="2581773" y="731520"/>
                  </a:cubicBezTo>
                  <a:cubicBezTo>
                    <a:pt x="2549600" y="753533"/>
                    <a:pt x="2534360" y="767080"/>
                    <a:pt x="2490333" y="782320"/>
                  </a:cubicBezTo>
                  <a:cubicBezTo>
                    <a:pt x="2446306" y="797560"/>
                    <a:pt x="2420906" y="811107"/>
                    <a:pt x="2317613" y="822960"/>
                  </a:cubicBezTo>
                  <a:cubicBezTo>
                    <a:pt x="2214320" y="834813"/>
                    <a:pt x="2134733" y="848360"/>
                    <a:pt x="1870573" y="853440"/>
                  </a:cubicBezTo>
                  <a:cubicBezTo>
                    <a:pt x="1606413" y="858520"/>
                    <a:pt x="732653" y="853440"/>
                    <a:pt x="732653" y="853440"/>
                  </a:cubicBezTo>
                  <a:cubicBezTo>
                    <a:pt x="483733" y="853440"/>
                    <a:pt x="471879" y="841587"/>
                    <a:pt x="377053" y="853440"/>
                  </a:cubicBezTo>
                  <a:cubicBezTo>
                    <a:pt x="282227" y="865293"/>
                    <a:pt x="219573" y="885613"/>
                    <a:pt x="163693" y="924560"/>
                  </a:cubicBezTo>
                  <a:cubicBezTo>
                    <a:pt x="107813" y="963507"/>
                    <a:pt x="68866" y="1031240"/>
                    <a:pt x="41773" y="1087120"/>
                  </a:cubicBezTo>
                  <a:cubicBezTo>
                    <a:pt x="14680" y="1143000"/>
                    <a:pt x="6213" y="1195493"/>
                    <a:pt x="1133" y="1259840"/>
                  </a:cubicBezTo>
                  <a:cubicBezTo>
                    <a:pt x="-3947" y="1324187"/>
                    <a:pt x="9600" y="1427480"/>
                    <a:pt x="11293" y="1473200"/>
                  </a:cubicBezTo>
                  <a:cubicBezTo>
                    <a:pt x="12986" y="1518920"/>
                    <a:pt x="12139" y="1526540"/>
                    <a:pt x="11293" y="1534160"/>
                  </a:cubicBezTo>
                </a:path>
              </a:pathLst>
            </a:custGeom>
            <a:noFill/>
            <a:ln w="19050">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9AD068B9-9020-4420-8BE7-82EC1F330BD4}"/>
              </a:ext>
            </a:extLst>
          </p:cNvPr>
          <p:cNvGrpSpPr/>
          <p:nvPr/>
        </p:nvGrpSpPr>
        <p:grpSpPr>
          <a:xfrm>
            <a:off x="6106160" y="2021840"/>
            <a:ext cx="4806452" cy="3881120"/>
            <a:chOff x="6106160" y="2021840"/>
            <a:chExt cx="4806452" cy="3881120"/>
          </a:xfrm>
        </p:grpSpPr>
        <p:grpSp>
          <p:nvGrpSpPr>
            <p:cNvPr id="13" name="Group 12">
              <a:extLst>
                <a:ext uri="{FF2B5EF4-FFF2-40B4-BE49-F238E27FC236}">
                  <a16:creationId xmlns:a16="http://schemas.microsoft.com/office/drawing/2014/main" id="{B8517512-B17A-44F3-B286-E79D321AC95E}"/>
                </a:ext>
              </a:extLst>
            </p:cNvPr>
            <p:cNvGrpSpPr/>
            <p:nvPr/>
          </p:nvGrpSpPr>
          <p:grpSpPr>
            <a:xfrm>
              <a:off x="6881742" y="3545840"/>
              <a:ext cx="4030870" cy="2357120"/>
              <a:chOff x="6881742" y="3545840"/>
              <a:chExt cx="4030870" cy="2357120"/>
            </a:xfrm>
          </p:grpSpPr>
          <p:sp>
            <p:nvSpPr>
              <p:cNvPr id="11" name="Rectangle: Rounded Corners 10">
                <a:extLst>
                  <a:ext uri="{FF2B5EF4-FFF2-40B4-BE49-F238E27FC236}">
                    <a16:creationId xmlns:a16="http://schemas.microsoft.com/office/drawing/2014/main" id="{CB137609-E9A0-4F40-9FBF-C5EC41B89016}"/>
                  </a:ext>
                </a:extLst>
              </p:cNvPr>
              <p:cNvSpPr/>
              <p:nvPr/>
            </p:nvSpPr>
            <p:spPr>
              <a:xfrm>
                <a:off x="6881742" y="3545840"/>
                <a:ext cx="4030870" cy="2357120"/>
              </a:xfrm>
              <a:prstGeom prst="roundRect">
                <a:avLst>
                  <a:gd name="adj" fmla="val 8640"/>
                </a:avLst>
              </a:prstGeom>
              <a:solidFill>
                <a:srgbClr val="660033"/>
              </a:solidFill>
              <a:ln>
                <a:noFill/>
              </a:ln>
              <a:effectLst>
                <a:outerShdw blurRad="241300" dist="1397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2B635E58-2D7C-4A84-8C69-D7414B76F86C}"/>
                  </a:ext>
                </a:extLst>
              </p:cNvPr>
              <p:cNvSpPr/>
              <p:nvPr/>
            </p:nvSpPr>
            <p:spPr>
              <a:xfrm>
                <a:off x="7043530" y="3707296"/>
                <a:ext cx="3707296" cy="2007704"/>
              </a:xfrm>
              <a:prstGeom prst="roundRect">
                <a:avLst>
                  <a:gd name="adj" fmla="val 8640"/>
                </a:avLst>
              </a:prstGeom>
              <a:solidFill>
                <a:schemeClr val="bg1"/>
              </a:solidFill>
              <a:ln>
                <a:noFill/>
              </a:ln>
              <a:effectLst>
                <a:outerShdw blurRad="241300" dist="1397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EAC39A1-6E01-4A6E-B6BD-A0EEF70CBC9A}"/>
                  </a:ext>
                </a:extLst>
              </p:cNvPr>
              <p:cNvSpPr txBox="1"/>
              <p:nvPr/>
            </p:nvSpPr>
            <p:spPr>
              <a:xfrm>
                <a:off x="7218690" y="4034482"/>
                <a:ext cx="3356974" cy="1389996"/>
              </a:xfrm>
              <a:prstGeom prst="rect">
                <a:avLst/>
              </a:prstGeom>
              <a:noFill/>
            </p:spPr>
            <p:txBody>
              <a:bodyPr wrap="square" rtlCol="0">
                <a:spAutoFit/>
              </a:bodyPr>
              <a:lstStyle/>
              <a:p>
                <a:pPr algn="ctr">
                  <a:lnSpc>
                    <a:spcPct val="120000"/>
                  </a:lnSpc>
                </a:pPr>
                <a:r>
                  <a:rPr lang="vi-VN" sz="2400" b="1" dirty="0"/>
                  <a:t>Vận dụng hiểu biết về hô hấp tế bào vào thực tiễn</a:t>
                </a:r>
                <a:endParaRPr lang="en-US" sz="2400" b="1" dirty="0"/>
              </a:p>
            </p:txBody>
          </p:sp>
        </p:grpSp>
        <p:sp>
          <p:nvSpPr>
            <p:cNvPr id="15" name="Freeform: Shape 14">
              <a:extLst>
                <a:ext uri="{FF2B5EF4-FFF2-40B4-BE49-F238E27FC236}">
                  <a16:creationId xmlns:a16="http://schemas.microsoft.com/office/drawing/2014/main" id="{C92B3823-6432-47AB-BFEA-4FA15CB80263}"/>
                </a:ext>
              </a:extLst>
            </p:cNvPr>
            <p:cNvSpPr/>
            <p:nvPr/>
          </p:nvSpPr>
          <p:spPr>
            <a:xfrm flipH="1">
              <a:off x="6106160" y="2021840"/>
              <a:ext cx="2796033" cy="1534160"/>
            </a:xfrm>
            <a:custGeom>
              <a:avLst/>
              <a:gdLst>
                <a:gd name="connsiteX0" fmla="*/ 2784973 w 2796033"/>
                <a:gd name="connsiteY0" fmla="*/ 0 h 1534160"/>
                <a:gd name="connsiteX1" fmla="*/ 2795133 w 2796033"/>
                <a:gd name="connsiteY1" fmla="*/ 365760 h 1534160"/>
                <a:gd name="connsiteX2" fmla="*/ 2764653 w 2796033"/>
                <a:gd name="connsiteY2" fmla="*/ 538480 h 1534160"/>
                <a:gd name="connsiteX3" fmla="*/ 2683373 w 2796033"/>
                <a:gd name="connsiteY3" fmla="*/ 650240 h 1534160"/>
                <a:gd name="connsiteX4" fmla="*/ 2581773 w 2796033"/>
                <a:gd name="connsiteY4" fmla="*/ 731520 h 1534160"/>
                <a:gd name="connsiteX5" fmla="*/ 2490333 w 2796033"/>
                <a:gd name="connsiteY5" fmla="*/ 782320 h 1534160"/>
                <a:gd name="connsiteX6" fmla="*/ 2317613 w 2796033"/>
                <a:gd name="connsiteY6" fmla="*/ 822960 h 1534160"/>
                <a:gd name="connsiteX7" fmla="*/ 1870573 w 2796033"/>
                <a:gd name="connsiteY7" fmla="*/ 853440 h 1534160"/>
                <a:gd name="connsiteX8" fmla="*/ 732653 w 2796033"/>
                <a:gd name="connsiteY8" fmla="*/ 853440 h 1534160"/>
                <a:gd name="connsiteX9" fmla="*/ 377053 w 2796033"/>
                <a:gd name="connsiteY9" fmla="*/ 853440 h 1534160"/>
                <a:gd name="connsiteX10" fmla="*/ 163693 w 2796033"/>
                <a:gd name="connsiteY10" fmla="*/ 924560 h 1534160"/>
                <a:gd name="connsiteX11" fmla="*/ 41773 w 2796033"/>
                <a:gd name="connsiteY11" fmla="*/ 1087120 h 1534160"/>
                <a:gd name="connsiteX12" fmla="*/ 1133 w 2796033"/>
                <a:gd name="connsiteY12" fmla="*/ 1259840 h 1534160"/>
                <a:gd name="connsiteX13" fmla="*/ 11293 w 2796033"/>
                <a:gd name="connsiteY13" fmla="*/ 1473200 h 1534160"/>
                <a:gd name="connsiteX14" fmla="*/ 11293 w 2796033"/>
                <a:gd name="connsiteY14" fmla="*/ 1534160 h 1534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96033" h="1534160">
                  <a:moveTo>
                    <a:pt x="2784973" y="0"/>
                  </a:moveTo>
                  <a:cubicBezTo>
                    <a:pt x="2791746" y="138006"/>
                    <a:pt x="2798520" y="276013"/>
                    <a:pt x="2795133" y="365760"/>
                  </a:cubicBezTo>
                  <a:cubicBezTo>
                    <a:pt x="2791746" y="455507"/>
                    <a:pt x="2783280" y="491067"/>
                    <a:pt x="2764653" y="538480"/>
                  </a:cubicBezTo>
                  <a:cubicBezTo>
                    <a:pt x="2746026" y="585893"/>
                    <a:pt x="2713853" y="618067"/>
                    <a:pt x="2683373" y="650240"/>
                  </a:cubicBezTo>
                  <a:cubicBezTo>
                    <a:pt x="2652893" y="682413"/>
                    <a:pt x="2613946" y="709507"/>
                    <a:pt x="2581773" y="731520"/>
                  </a:cubicBezTo>
                  <a:cubicBezTo>
                    <a:pt x="2549600" y="753533"/>
                    <a:pt x="2534360" y="767080"/>
                    <a:pt x="2490333" y="782320"/>
                  </a:cubicBezTo>
                  <a:cubicBezTo>
                    <a:pt x="2446306" y="797560"/>
                    <a:pt x="2420906" y="811107"/>
                    <a:pt x="2317613" y="822960"/>
                  </a:cubicBezTo>
                  <a:cubicBezTo>
                    <a:pt x="2214320" y="834813"/>
                    <a:pt x="2134733" y="848360"/>
                    <a:pt x="1870573" y="853440"/>
                  </a:cubicBezTo>
                  <a:cubicBezTo>
                    <a:pt x="1606413" y="858520"/>
                    <a:pt x="732653" y="853440"/>
                    <a:pt x="732653" y="853440"/>
                  </a:cubicBezTo>
                  <a:cubicBezTo>
                    <a:pt x="483733" y="853440"/>
                    <a:pt x="471879" y="841587"/>
                    <a:pt x="377053" y="853440"/>
                  </a:cubicBezTo>
                  <a:cubicBezTo>
                    <a:pt x="282227" y="865293"/>
                    <a:pt x="219573" y="885613"/>
                    <a:pt x="163693" y="924560"/>
                  </a:cubicBezTo>
                  <a:cubicBezTo>
                    <a:pt x="107813" y="963507"/>
                    <a:pt x="68866" y="1031240"/>
                    <a:pt x="41773" y="1087120"/>
                  </a:cubicBezTo>
                  <a:cubicBezTo>
                    <a:pt x="14680" y="1143000"/>
                    <a:pt x="6213" y="1195493"/>
                    <a:pt x="1133" y="1259840"/>
                  </a:cubicBezTo>
                  <a:cubicBezTo>
                    <a:pt x="-3947" y="1324187"/>
                    <a:pt x="9600" y="1427480"/>
                    <a:pt x="11293" y="1473200"/>
                  </a:cubicBezTo>
                  <a:cubicBezTo>
                    <a:pt x="12986" y="1518920"/>
                    <a:pt x="12139" y="1526540"/>
                    <a:pt x="11293" y="1534160"/>
                  </a:cubicBezTo>
                </a:path>
              </a:pathLst>
            </a:custGeom>
            <a:noFill/>
            <a:ln w="19050">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5235752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up)">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oup of people with dogs on a hill&#10;&#10;Description automatically generated with low confidence">
            <a:extLst>
              <a:ext uri="{FF2B5EF4-FFF2-40B4-BE49-F238E27FC236}">
                <a16:creationId xmlns:a16="http://schemas.microsoft.com/office/drawing/2014/main" id="{694A3CBB-CFBA-4EAA-B9E1-65F28D3C9248}"/>
              </a:ext>
            </a:extLst>
          </p:cNvPr>
          <p:cNvPicPr>
            <a:picLocks noChangeAspect="1"/>
          </p:cNvPicPr>
          <p:nvPr/>
        </p:nvPicPr>
        <p:blipFill rotWithShape="1">
          <a:blip r:embed="rId2">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
        <p:nvSpPr>
          <p:cNvPr id="6" name="Rectangle 5">
            <a:extLst>
              <a:ext uri="{FF2B5EF4-FFF2-40B4-BE49-F238E27FC236}">
                <a16:creationId xmlns:a16="http://schemas.microsoft.com/office/drawing/2014/main" id="{391E2052-09A6-47FA-9BDF-B677F0B3DE9C}"/>
              </a:ext>
            </a:extLst>
          </p:cNvPr>
          <p:cNvSpPr/>
          <p:nvPr/>
        </p:nvSpPr>
        <p:spPr>
          <a:xfrm>
            <a:off x="0" y="5313680"/>
            <a:ext cx="12192000" cy="123952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B601055-40FD-4D3D-A359-71198210AF77}"/>
              </a:ext>
            </a:extLst>
          </p:cNvPr>
          <p:cNvSpPr txBox="1"/>
          <p:nvPr/>
        </p:nvSpPr>
        <p:spPr>
          <a:xfrm>
            <a:off x="0" y="5460041"/>
            <a:ext cx="11974882" cy="946798"/>
          </a:xfrm>
          <a:prstGeom prst="rect">
            <a:avLst/>
          </a:prstGeom>
          <a:noFill/>
        </p:spPr>
        <p:txBody>
          <a:bodyPr wrap="square" rtlCol="0">
            <a:spAutoFit/>
          </a:bodyPr>
          <a:lstStyle/>
          <a:p>
            <a:pPr algn="ctr">
              <a:lnSpc>
                <a:spcPct val="120000"/>
              </a:lnSpc>
            </a:pPr>
            <a:r>
              <a:rPr lang="vi-VN" sz="2400" b="1" dirty="0">
                <a:solidFill>
                  <a:schemeClr val="bg1"/>
                </a:solidFill>
              </a:rPr>
              <a:t>Vận dụng những hiểu biết về hô hấp tế bào vào thực tiễn sản xuất (cày, bừa, xới xáo,... Làm tăng hàm lượng O</a:t>
            </a:r>
            <a:r>
              <a:rPr lang="vi-VN" sz="2400" b="1" baseline="-25000" dirty="0">
                <a:solidFill>
                  <a:schemeClr val="bg1"/>
                </a:solidFill>
              </a:rPr>
              <a:t>2</a:t>
            </a:r>
            <a:r>
              <a:rPr lang="vi-VN" sz="2400" b="1" dirty="0">
                <a:solidFill>
                  <a:schemeClr val="bg1"/>
                </a:solidFill>
              </a:rPr>
              <a:t> trong đất, tạo điều kiện cho rễ cây hô hấp.</a:t>
            </a:r>
            <a:endParaRPr lang="en-US" sz="2400" b="1" dirty="0">
              <a:solidFill>
                <a:schemeClr val="bg1"/>
              </a:solidFill>
            </a:endParaRPr>
          </a:p>
        </p:txBody>
      </p:sp>
    </p:spTree>
    <p:extLst>
      <p:ext uri="{BB962C8B-B14F-4D97-AF65-F5344CB8AC3E}">
        <p14:creationId xmlns:p14="http://schemas.microsoft.com/office/powerpoint/2010/main" val="3812627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descr="A picture containing text, indoor, cooking, stack&#10;&#10;Description automatically generated">
            <a:extLst>
              <a:ext uri="{FF2B5EF4-FFF2-40B4-BE49-F238E27FC236}">
                <a16:creationId xmlns:a16="http://schemas.microsoft.com/office/drawing/2014/main" id="{69BBEF01-8443-433F-AEDE-53DF2918659C}"/>
              </a:ext>
            </a:extLst>
          </p:cNvPr>
          <p:cNvPicPr>
            <a:picLocks noChangeAspect="1"/>
          </p:cNvPicPr>
          <p:nvPr/>
        </p:nvPicPr>
        <p:blipFill rotWithShape="1">
          <a:blip r:embed="rId2">
            <a:extLst>
              <a:ext uri="{28A0092B-C50C-407E-A947-70E740481C1C}">
                <a14:useLocalDpi xmlns:a14="http://schemas.microsoft.com/office/drawing/2010/main" val="0"/>
              </a:ext>
            </a:extLst>
          </a:blip>
          <a:srcRect t="4189" r="-3" b="-3"/>
          <a:stretch/>
        </p:blipFill>
        <p:spPr>
          <a:xfrm>
            <a:off x="7534656" y="1"/>
            <a:ext cx="4657344" cy="3346704"/>
          </a:xfrm>
          <a:prstGeom prst="rect">
            <a:avLst/>
          </a:prstGeom>
        </p:spPr>
      </p:pic>
      <p:pic>
        <p:nvPicPr>
          <p:cNvPr id="11" name="Picture 10" descr="A picture containing refrigerator, white goods, appliance, open&#10;&#10;Description automatically generated">
            <a:extLst>
              <a:ext uri="{FF2B5EF4-FFF2-40B4-BE49-F238E27FC236}">
                <a16:creationId xmlns:a16="http://schemas.microsoft.com/office/drawing/2014/main" id="{392C1D6A-472B-4323-997E-B5FD69C7198B}"/>
              </a:ext>
            </a:extLst>
          </p:cNvPr>
          <p:cNvPicPr>
            <a:picLocks noChangeAspect="1"/>
          </p:cNvPicPr>
          <p:nvPr/>
        </p:nvPicPr>
        <p:blipFill rotWithShape="1">
          <a:blip r:embed="rId3">
            <a:extLst>
              <a:ext uri="{28A0092B-C50C-407E-A947-70E740481C1C}">
                <a14:useLocalDpi xmlns:a14="http://schemas.microsoft.com/office/drawing/2010/main" val="0"/>
              </a:ext>
            </a:extLst>
          </a:blip>
          <a:srcRect t="16717" r="-3" b="4747"/>
          <a:stretch/>
        </p:blipFill>
        <p:spPr>
          <a:xfrm>
            <a:off x="7534654" y="3511296"/>
            <a:ext cx="4657346" cy="3346704"/>
          </a:xfrm>
          <a:prstGeom prst="rect">
            <a:avLst/>
          </a:prstGeom>
        </p:spPr>
      </p:pic>
      <p:pic>
        <p:nvPicPr>
          <p:cNvPr id="15" name="Picture 14" descr="A picture containing skiing, slope&#10;&#10;Description automatically generated">
            <a:extLst>
              <a:ext uri="{FF2B5EF4-FFF2-40B4-BE49-F238E27FC236}">
                <a16:creationId xmlns:a16="http://schemas.microsoft.com/office/drawing/2014/main" id="{32506A71-AA1F-4AB8-89C2-BC9ABFD9E817}"/>
              </a:ext>
            </a:extLst>
          </p:cNvPr>
          <p:cNvPicPr>
            <a:picLocks noChangeAspect="1"/>
          </p:cNvPicPr>
          <p:nvPr/>
        </p:nvPicPr>
        <p:blipFill rotWithShape="1">
          <a:blip r:embed="rId4">
            <a:extLst>
              <a:ext uri="{28A0092B-C50C-407E-A947-70E740481C1C}">
                <a14:useLocalDpi xmlns:a14="http://schemas.microsoft.com/office/drawing/2010/main" val="0"/>
              </a:ext>
            </a:extLst>
          </a:blip>
          <a:srcRect r="29423"/>
          <a:stretch/>
        </p:blipFill>
        <p:spPr>
          <a:xfrm>
            <a:off x="-1" y="-1"/>
            <a:ext cx="7355841" cy="6857999"/>
          </a:xfrm>
          <a:prstGeom prst="rect">
            <a:avLst/>
          </a:prstGeom>
        </p:spPr>
      </p:pic>
      <p:sp>
        <p:nvSpPr>
          <p:cNvPr id="16" name="Rectangle: Rounded Corners 15">
            <a:extLst>
              <a:ext uri="{FF2B5EF4-FFF2-40B4-BE49-F238E27FC236}">
                <a16:creationId xmlns:a16="http://schemas.microsoft.com/office/drawing/2014/main" id="{269F8E3F-8981-4E32-9E59-E1C26FF201BF}"/>
              </a:ext>
            </a:extLst>
          </p:cNvPr>
          <p:cNvSpPr/>
          <p:nvPr/>
        </p:nvSpPr>
        <p:spPr>
          <a:xfrm>
            <a:off x="2092960" y="4988560"/>
            <a:ext cx="2712720" cy="822960"/>
          </a:xfrm>
          <a:prstGeom prst="roundRect">
            <a:avLst>
              <a:gd name="adj" fmla="val 50000"/>
            </a:avLst>
          </a:prstGeom>
          <a:solidFill>
            <a:srgbClr val="3A8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Phơi/sấy khô</a:t>
            </a:r>
            <a:endParaRPr lang="en-US" sz="2400" b="1"/>
          </a:p>
        </p:txBody>
      </p:sp>
      <p:sp>
        <p:nvSpPr>
          <p:cNvPr id="19" name="Rectangle: Rounded Corners 18">
            <a:extLst>
              <a:ext uri="{FF2B5EF4-FFF2-40B4-BE49-F238E27FC236}">
                <a16:creationId xmlns:a16="http://schemas.microsoft.com/office/drawing/2014/main" id="{54D28C39-7A48-400C-B938-DAB6B2FD10F9}"/>
              </a:ext>
            </a:extLst>
          </p:cNvPr>
          <p:cNvSpPr/>
          <p:nvPr/>
        </p:nvSpPr>
        <p:spPr>
          <a:xfrm>
            <a:off x="8656320" y="5623561"/>
            <a:ext cx="2712720" cy="822960"/>
          </a:xfrm>
          <a:prstGeom prst="roundRect">
            <a:avLst>
              <a:gd name="adj" fmla="val 50000"/>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Giữ lạnh</a:t>
            </a:r>
            <a:endParaRPr lang="en-US" sz="2400" b="1"/>
          </a:p>
        </p:txBody>
      </p:sp>
      <p:sp>
        <p:nvSpPr>
          <p:cNvPr id="20" name="Rectangle: Rounded Corners 19">
            <a:extLst>
              <a:ext uri="{FF2B5EF4-FFF2-40B4-BE49-F238E27FC236}">
                <a16:creationId xmlns:a16="http://schemas.microsoft.com/office/drawing/2014/main" id="{26041F23-4384-4FF7-892D-CCBA714A007B}"/>
              </a:ext>
            </a:extLst>
          </p:cNvPr>
          <p:cNvSpPr/>
          <p:nvPr/>
        </p:nvSpPr>
        <p:spPr>
          <a:xfrm>
            <a:off x="8351520" y="1910082"/>
            <a:ext cx="3322320" cy="822960"/>
          </a:xfrm>
          <a:prstGeom prst="roundRect">
            <a:avLst>
              <a:gd name="adj" fmla="val 50000"/>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Điều kiện CO</a:t>
            </a:r>
            <a:r>
              <a:rPr lang="vi-VN" sz="2400" b="1" baseline="-25000"/>
              <a:t>2</a:t>
            </a:r>
            <a:r>
              <a:rPr lang="vi-VN" sz="2400" b="1"/>
              <a:t> cao</a:t>
            </a:r>
            <a:endParaRPr lang="en-US" sz="2400" b="1"/>
          </a:p>
        </p:txBody>
      </p:sp>
    </p:spTree>
    <p:extLst>
      <p:ext uri="{BB962C8B-B14F-4D97-AF65-F5344CB8AC3E}">
        <p14:creationId xmlns:p14="http://schemas.microsoft.com/office/powerpoint/2010/main" val="2889119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asket of vegetables&#10;&#10;Description automatically generated with medium confidence">
            <a:extLst>
              <a:ext uri="{FF2B5EF4-FFF2-40B4-BE49-F238E27FC236}">
                <a16:creationId xmlns:a16="http://schemas.microsoft.com/office/drawing/2014/main" id="{2ADC537A-FBC1-4B2E-8CA4-3BED581246BA}"/>
              </a:ext>
            </a:extLst>
          </p:cNvPr>
          <p:cNvPicPr>
            <a:picLocks noChangeAspect="1"/>
          </p:cNvPicPr>
          <p:nvPr/>
        </p:nvPicPr>
        <p:blipFill rotWithShape="1">
          <a:blip r:embed="rId2">
            <a:extLst>
              <a:ext uri="{28A0092B-C50C-407E-A947-70E740481C1C}">
                <a14:useLocalDpi xmlns:a14="http://schemas.microsoft.com/office/drawing/2010/main" val="0"/>
              </a:ext>
            </a:extLst>
          </a:blip>
          <a:srcRect t="1765"/>
          <a:stretch/>
        </p:blipFill>
        <p:spPr>
          <a:xfrm>
            <a:off x="20" y="1282"/>
            <a:ext cx="12191980" cy="6856718"/>
          </a:xfrm>
          <a:prstGeom prst="rect">
            <a:avLst/>
          </a:prstGeom>
        </p:spPr>
      </p:pic>
      <p:sp>
        <p:nvSpPr>
          <p:cNvPr id="4" name="Rectangle 3">
            <a:extLst>
              <a:ext uri="{FF2B5EF4-FFF2-40B4-BE49-F238E27FC236}">
                <a16:creationId xmlns:a16="http://schemas.microsoft.com/office/drawing/2014/main" id="{B81F7575-BD13-408D-9914-12573FC18B4E}"/>
              </a:ext>
            </a:extLst>
          </p:cNvPr>
          <p:cNvSpPr/>
          <p:nvPr/>
        </p:nvSpPr>
        <p:spPr>
          <a:xfrm>
            <a:off x="3921760" y="731520"/>
            <a:ext cx="4348480" cy="1137920"/>
          </a:xfrm>
          <a:prstGeom prst="rect">
            <a:avLst/>
          </a:prstGeom>
          <a:solidFill>
            <a:srgbClr val="FF33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t>EM CÓ THỂ</a:t>
            </a:r>
            <a:endParaRPr lang="en-US" sz="4000" b="1"/>
          </a:p>
        </p:txBody>
      </p:sp>
      <p:grpSp>
        <p:nvGrpSpPr>
          <p:cNvPr id="7" name="Group 6">
            <a:extLst>
              <a:ext uri="{FF2B5EF4-FFF2-40B4-BE49-F238E27FC236}">
                <a16:creationId xmlns:a16="http://schemas.microsoft.com/office/drawing/2014/main" id="{AA90AF26-7E46-4C38-9B23-BEDC62CFF79F}"/>
              </a:ext>
            </a:extLst>
          </p:cNvPr>
          <p:cNvGrpSpPr/>
          <p:nvPr/>
        </p:nvGrpSpPr>
        <p:grpSpPr>
          <a:xfrm>
            <a:off x="1696720" y="3616958"/>
            <a:ext cx="8798560" cy="1198881"/>
            <a:chOff x="1696720" y="3789678"/>
            <a:chExt cx="8798560" cy="1198881"/>
          </a:xfrm>
        </p:grpSpPr>
        <p:sp>
          <p:nvSpPr>
            <p:cNvPr id="5" name="Rectangle 4">
              <a:extLst>
                <a:ext uri="{FF2B5EF4-FFF2-40B4-BE49-F238E27FC236}">
                  <a16:creationId xmlns:a16="http://schemas.microsoft.com/office/drawing/2014/main" id="{3527C448-215B-47CB-A215-D440A8CCF78C}"/>
                </a:ext>
              </a:extLst>
            </p:cNvPr>
            <p:cNvSpPr/>
            <p:nvPr/>
          </p:nvSpPr>
          <p:spPr>
            <a:xfrm>
              <a:off x="1696720" y="3789678"/>
              <a:ext cx="8798560" cy="1198881"/>
            </a:xfrm>
            <a:prstGeom prst="rect">
              <a:avLst/>
            </a:prstGeom>
            <a:solidFill>
              <a:srgbClr val="66003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678FB3E-B60E-4903-80BF-E970FF385388}"/>
                </a:ext>
              </a:extLst>
            </p:cNvPr>
            <p:cNvSpPr txBox="1"/>
            <p:nvPr/>
          </p:nvSpPr>
          <p:spPr>
            <a:xfrm>
              <a:off x="2148840" y="3915719"/>
              <a:ext cx="7894320" cy="946798"/>
            </a:xfrm>
            <a:prstGeom prst="rect">
              <a:avLst/>
            </a:prstGeom>
            <a:noFill/>
          </p:spPr>
          <p:txBody>
            <a:bodyPr wrap="square" rtlCol="0">
              <a:spAutoFit/>
            </a:bodyPr>
            <a:lstStyle/>
            <a:p>
              <a:pPr algn="ctr">
                <a:lnSpc>
                  <a:spcPct val="120000"/>
                </a:lnSpc>
              </a:pPr>
              <a:r>
                <a:rPr lang="vi-VN" sz="2400" b="1" i="1" dirty="0">
                  <a:solidFill>
                    <a:schemeClr val="bg1"/>
                  </a:solidFill>
                </a:rPr>
                <a:t>Lựa chọn được biện pháp bảo quản phù hợp đối với các loại hạt, rau, củ, quả.</a:t>
              </a:r>
              <a:endParaRPr lang="en-US" sz="2400" b="1" i="1" dirty="0">
                <a:solidFill>
                  <a:schemeClr val="bg1"/>
                </a:solidFill>
              </a:endParaRPr>
            </a:p>
          </p:txBody>
        </p:sp>
      </p:grpSp>
    </p:spTree>
    <p:extLst>
      <p:ext uri="{BB962C8B-B14F-4D97-AF65-F5344CB8AC3E}">
        <p14:creationId xmlns:p14="http://schemas.microsoft.com/office/powerpoint/2010/main" val="4172990357"/>
      </p:ext>
    </p:extLst>
  </p:cSld>
  <p:clrMapOvr>
    <a:masterClrMapping/>
  </p:clrMapOvr>
  <mc:AlternateContent xmlns:mc="http://schemas.openxmlformats.org/markup-compatibility/2006" xmlns:p14="http://schemas.microsoft.com/office/powerpoint/2010/main">
    <mc:Choice Requires="p14">
      <p:transition spd="slow" p14:dur="1750">
        <p:checker dir="vert"/>
      </p:transition>
    </mc:Choice>
    <mc:Fallback xmlns="">
      <p:transition spd="slow">
        <p:checker dir="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E362DC4F-8204-4CC3-BBB5-FF7CC3135207}"/>
              </a:ext>
            </a:extLst>
          </p:cNvPr>
          <p:cNvPicPr>
            <a:picLocks noChangeAspect="1"/>
          </p:cNvPicPr>
          <p:nvPr/>
        </p:nvPicPr>
        <p:blipFill rotWithShape="1">
          <a:blip r:embed="rId2">
            <a:extLst>
              <a:ext uri="{28A0092B-C50C-407E-A947-70E740481C1C}">
                <a14:useLocalDpi xmlns:a14="http://schemas.microsoft.com/office/drawing/2010/main" val="0"/>
              </a:ext>
            </a:extLst>
          </a:blip>
          <a:srcRect t="15259" b="12741"/>
          <a:stretch/>
        </p:blipFill>
        <p:spPr>
          <a:xfrm>
            <a:off x="1386839" y="279400"/>
            <a:ext cx="8748889" cy="6299200"/>
          </a:xfrm>
          <a:prstGeom prst="rect">
            <a:avLst/>
          </a:prstGeom>
        </p:spPr>
      </p:pic>
    </p:spTree>
    <p:extLst>
      <p:ext uri="{BB962C8B-B14F-4D97-AF65-F5344CB8AC3E}">
        <p14:creationId xmlns:p14="http://schemas.microsoft.com/office/powerpoint/2010/main" val="4121356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origami"/>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Background pattern&#10;&#10;Description automatically generated">
            <a:extLst>
              <a:ext uri="{FF2B5EF4-FFF2-40B4-BE49-F238E27FC236}">
                <a16:creationId xmlns:a16="http://schemas.microsoft.com/office/drawing/2014/main" id="{CACF745A-5DE5-42EB-9A91-9C131A4E71F1}"/>
              </a:ext>
            </a:extLst>
          </p:cNvPr>
          <p:cNvPicPr>
            <a:picLocks noChangeAspect="1"/>
          </p:cNvPicPr>
          <p:nvPr/>
        </p:nvPicPr>
        <p:blipFill rotWithShape="1">
          <a:blip r:embed="rId2">
            <a:extLst>
              <a:ext uri="{28A0092B-C50C-407E-A947-70E740481C1C}">
                <a14:useLocalDpi xmlns:a14="http://schemas.microsoft.com/office/drawing/2010/main" val="0"/>
              </a:ext>
            </a:extLst>
          </a:blip>
          <a:srcRect t="15650" b="9364"/>
          <a:stretch/>
        </p:blipFill>
        <p:spPr>
          <a:xfrm>
            <a:off x="20" y="1282"/>
            <a:ext cx="12191980" cy="6856718"/>
          </a:xfrm>
          <a:prstGeom prst="rect">
            <a:avLst/>
          </a:prstGeom>
        </p:spPr>
      </p:pic>
      <p:grpSp>
        <p:nvGrpSpPr>
          <p:cNvPr id="5" name="Group 4">
            <a:extLst>
              <a:ext uri="{FF2B5EF4-FFF2-40B4-BE49-F238E27FC236}">
                <a16:creationId xmlns:a16="http://schemas.microsoft.com/office/drawing/2014/main" id="{E861D87C-F06A-4B45-8FB0-812CB1BAC5B7}"/>
              </a:ext>
            </a:extLst>
          </p:cNvPr>
          <p:cNvGrpSpPr/>
          <p:nvPr/>
        </p:nvGrpSpPr>
        <p:grpSpPr>
          <a:xfrm>
            <a:off x="0" y="2506220"/>
            <a:ext cx="12188952" cy="1845559"/>
            <a:chOff x="0" y="2506220"/>
            <a:chExt cx="12188952" cy="1845559"/>
          </a:xfrm>
        </p:grpSpPr>
        <p:sp>
          <p:nvSpPr>
            <p:cNvPr id="4" name="Rectangle 3">
              <a:extLst>
                <a:ext uri="{FF2B5EF4-FFF2-40B4-BE49-F238E27FC236}">
                  <a16:creationId xmlns:a16="http://schemas.microsoft.com/office/drawing/2014/main" id="{E27B8554-78E9-4DC3-8B18-C6FAFA157985}"/>
                </a:ext>
              </a:extLst>
            </p:cNvPr>
            <p:cNvSpPr/>
            <p:nvPr/>
          </p:nvSpPr>
          <p:spPr>
            <a:xfrm>
              <a:off x="0" y="2506220"/>
              <a:ext cx="12188952" cy="1845559"/>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40528F7-233A-44DD-8725-99B4F2977A55}"/>
                </a:ext>
              </a:extLst>
            </p:cNvPr>
            <p:cNvSpPr txBox="1"/>
            <p:nvPr/>
          </p:nvSpPr>
          <p:spPr>
            <a:xfrm>
              <a:off x="473897" y="2777656"/>
              <a:ext cx="11241157" cy="1374030"/>
            </a:xfrm>
            <a:prstGeom prst="rect">
              <a:avLst/>
            </a:prstGeom>
            <a:noFill/>
          </p:spPr>
          <p:txBody>
            <a:bodyPr wrap="square" rtlCol="0">
              <a:spAutoFit/>
            </a:bodyPr>
            <a:lstStyle/>
            <a:p>
              <a:pPr algn="ctr">
                <a:lnSpc>
                  <a:spcPct val="120000"/>
                </a:lnSpc>
              </a:pPr>
              <a:r>
                <a:rPr lang="vi-VN" sz="3600" b="1" dirty="0">
                  <a:solidFill>
                    <a:schemeClr val="bg1"/>
                  </a:solidFill>
                </a:rPr>
                <a:t>I. MỘT SỐ YẾU TỐ CHỦ YẾU ẢNH HƯỞNG ĐẾN HÔ HẤP TẾ BÀO</a:t>
              </a:r>
              <a:endParaRPr lang="en-US" sz="3600" b="1" dirty="0">
                <a:solidFill>
                  <a:schemeClr val="bg1"/>
                </a:solidFill>
              </a:endParaRPr>
            </a:p>
          </p:txBody>
        </p:sp>
      </p:grpSp>
    </p:spTree>
    <p:extLst>
      <p:ext uri="{BB962C8B-B14F-4D97-AF65-F5344CB8AC3E}">
        <p14:creationId xmlns:p14="http://schemas.microsoft.com/office/powerpoint/2010/main" val="41940423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4927" y="-769869"/>
            <a:ext cx="16362044" cy="1919333"/>
            <a:chOff x="0" y="0"/>
            <a:chExt cx="19002433" cy="2229061"/>
          </a:xfrm>
        </p:grpSpPr>
        <p:sp>
          <p:nvSpPr>
            <p:cNvPr id="3" name="Freeform 3"/>
            <p:cNvSpPr/>
            <p:nvPr/>
          </p:nvSpPr>
          <p:spPr>
            <a:xfrm>
              <a:off x="0" y="0"/>
              <a:ext cx="19002432" cy="2229061"/>
            </a:xfrm>
            <a:custGeom>
              <a:avLst/>
              <a:gdLst/>
              <a:ahLst/>
              <a:cxnLst/>
              <a:rect l="l" t="t" r="r" b="b"/>
              <a:pathLst>
                <a:path w="19002432" h="2229061">
                  <a:moveTo>
                    <a:pt x="18877973" y="2229060"/>
                  </a:moveTo>
                  <a:lnTo>
                    <a:pt x="124460" y="2229060"/>
                  </a:lnTo>
                  <a:cubicBezTo>
                    <a:pt x="55880" y="2229060"/>
                    <a:pt x="0" y="2173181"/>
                    <a:pt x="0" y="2104601"/>
                  </a:cubicBezTo>
                  <a:lnTo>
                    <a:pt x="0" y="124460"/>
                  </a:lnTo>
                  <a:cubicBezTo>
                    <a:pt x="0" y="55880"/>
                    <a:pt x="55880" y="0"/>
                    <a:pt x="124460" y="0"/>
                  </a:cubicBezTo>
                  <a:lnTo>
                    <a:pt x="18877973" y="0"/>
                  </a:lnTo>
                  <a:cubicBezTo>
                    <a:pt x="18946552" y="0"/>
                    <a:pt x="19002432" y="55880"/>
                    <a:pt x="19002432" y="124460"/>
                  </a:cubicBezTo>
                  <a:lnTo>
                    <a:pt x="19002432" y="2104601"/>
                  </a:lnTo>
                  <a:cubicBezTo>
                    <a:pt x="19002432" y="2173181"/>
                    <a:pt x="18946552" y="2229061"/>
                    <a:pt x="18877973" y="2229061"/>
                  </a:cubicBezTo>
                  <a:close/>
                </a:path>
              </a:pathLst>
            </a:custGeom>
            <a:solidFill>
              <a:srgbClr val="DCE775"/>
            </a:solidFill>
          </p:spPr>
        </p:sp>
      </p:grpSp>
      <p:sp>
        <p:nvSpPr>
          <p:cNvPr id="4" name="TextBox 4"/>
          <p:cNvSpPr txBox="1"/>
          <p:nvPr/>
        </p:nvSpPr>
        <p:spPr>
          <a:xfrm>
            <a:off x="685800" y="464609"/>
            <a:ext cx="9220200" cy="395236"/>
          </a:xfrm>
          <a:prstGeom prst="rect">
            <a:avLst/>
          </a:prstGeom>
        </p:spPr>
        <p:txBody>
          <a:bodyPr wrap="square" lIns="0" tIns="0" rIns="0" bIns="0" rtlCol="0" anchor="t">
            <a:spAutoFit/>
          </a:bodyPr>
          <a:lstStyle/>
          <a:p>
            <a:pPr algn="just" defTabSz="609630">
              <a:lnSpc>
                <a:spcPts val="3267"/>
              </a:lnSpc>
              <a:spcBef>
                <a:spcPct val="0"/>
              </a:spcBef>
            </a:pPr>
            <a:r>
              <a:rPr lang="vi-VN" sz="2667" b="1" dirty="0">
                <a:solidFill>
                  <a:srgbClr val="000000"/>
                </a:solidFill>
                <a:latin typeface="Arial" pitchFamily="34" charset="0"/>
              </a:rPr>
              <a:t>MỘT SỐ YẾU TỐ ẢNH HƯỞNG ĐẾN HÔ HẤP TẾ BÀO</a:t>
            </a:r>
          </a:p>
        </p:txBody>
      </p:sp>
      <p:grpSp>
        <p:nvGrpSpPr>
          <p:cNvPr id="5" name="Group 5"/>
          <p:cNvGrpSpPr/>
          <p:nvPr/>
        </p:nvGrpSpPr>
        <p:grpSpPr>
          <a:xfrm>
            <a:off x="685800" y="1314955"/>
            <a:ext cx="10820400" cy="753739"/>
            <a:chOff x="0" y="0"/>
            <a:chExt cx="21640800" cy="1507477"/>
          </a:xfrm>
        </p:grpSpPr>
        <p:grpSp>
          <p:nvGrpSpPr>
            <p:cNvPr id="6" name="Group 6"/>
            <p:cNvGrpSpPr/>
            <p:nvPr/>
          </p:nvGrpSpPr>
          <p:grpSpPr>
            <a:xfrm>
              <a:off x="0" y="0"/>
              <a:ext cx="21640800" cy="1507477"/>
              <a:chOff x="0" y="0"/>
              <a:chExt cx="5920967" cy="412449"/>
            </a:xfrm>
          </p:grpSpPr>
          <p:sp>
            <p:nvSpPr>
              <p:cNvPr id="7" name="Freeform 7"/>
              <p:cNvSpPr/>
              <p:nvPr/>
            </p:nvSpPr>
            <p:spPr>
              <a:xfrm>
                <a:off x="0" y="0"/>
                <a:ext cx="5920967" cy="412449"/>
              </a:xfrm>
              <a:custGeom>
                <a:avLst/>
                <a:gdLst/>
                <a:ahLst/>
                <a:cxnLst/>
                <a:rect l="l" t="t" r="r" b="b"/>
                <a:pathLst>
                  <a:path w="5920967" h="412449">
                    <a:moveTo>
                      <a:pt x="0" y="0"/>
                    </a:moveTo>
                    <a:lnTo>
                      <a:pt x="5920967" y="0"/>
                    </a:lnTo>
                    <a:lnTo>
                      <a:pt x="5920967" y="412449"/>
                    </a:lnTo>
                    <a:lnTo>
                      <a:pt x="0" y="412449"/>
                    </a:lnTo>
                    <a:close/>
                  </a:path>
                </a:pathLst>
              </a:custGeom>
              <a:solidFill>
                <a:srgbClr val="FFDE59"/>
              </a:solidFill>
            </p:spPr>
          </p:sp>
        </p:grpSp>
        <p:sp>
          <p:nvSpPr>
            <p:cNvPr id="8" name="TextBox 8"/>
            <p:cNvSpPr txBox="1"/>
            <p:nvPr/>
          </p:nvSpPr>
          <p:spPr>
            <a:xfrm>
              <a:off x="715920" y="333580"/>
              <a:ext cx="20208964" cy="770979"/>
            </a:xfrm>
            <a:prstGeom prst="rect">
              <a:avLst/>
            </a:prstGeom>
          </p:spPr>
          <p:txBody>
            <a:bodyPr lIns="0" tIns="0" rIns="0" bIns="0" rtlCol="0" anchor="t">
              <a:spAutoFit/>
            </a:bodyPr>
            <a:lstStyle/>
            <a:p>
              <a:pPr defTabSz="609630">
                <a:lnSpc>
                  <a:spcPts val="3267"/>
                </a:lnSpc>
                <a:spcBef>
                  <a:spcPct val="0"/>
                </a:spcBef>
              </a:pPr>
              <a:r>
                <a:rPr lang="vi-VN" sz="2333" b="1" dirty="0">
                  <a:solidFill>
                    <a:srgbClr val="000000"/>
                  </a:solidFill>
                  <a:latin typeface="Arial" pitchFamily="34" charset="0"/>
                </a:rPr>
                <a:t>Quá trình hô hấp tế bào có thể bị ảnh hưởng bởi những yếu tố nào?</a:t>
              </a:r>
            </a:p>
          </p:txBody>
        </p:sp>
      </p:grpSp>
      <p:sp>
        <p:nvSpPr>
          <p:cNvPr id="9" name="TextBox 9"/>
          <p:cNvSpPr txBox="1"/>
          <p:nvPr/>
        </p:nvSpPr>
        <p:spPr>
          <a:xfrm>
            <a:off x="313436" y="2248889"/>
            <a:ext cx="3200400" cy="385490"/>
          </a:xfrm>
          <a:prstGeom prst="rect">
            <a:avLst/>
          </a:prstGeom>
        </p:spPr>
        <p:txBody>
          <a:bodyPr wrap="square" lIns="0" tIns="0" rIns="0" bIns="0" rtlCol="0" anchor="t">
            <a:spAutoFit/>
          </a:bodyPr>
          <a:lstStyle/>
          <a:p>
            <a:pPr algn="ctr" defTabSz="609630">
              <a:lnSpc>
                <a:spcPts val="3267"/>
              </a:lnSpc>
            </a:pPr>
            <a:r>
              <a:rPr lang="vi-VN" sz="2333" b="1" dirty="0">
                <a:solidFill>
                  <a:srgbClr val="C00000"/>
                </a:solidFill>
                <a:latin typeface="Arial" pitchFamily="34" charset="0"/>
              </a:rPr>
              <a:t>Một số yếu tố:</a:t>
            </a: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774317">
            <a:off x="9709634" y="-1911243"/>
            <a:ext cx="2743200" cy="2743200"/>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774317">
            <a:off x="10610832" y="-1658728"/>
            <a:ext cx="2743200" cy="2743200"/>
          </a:xfrm>
          <a:prstGeom prst="rect">
            <a:avLst/>
          </a:prstGeom>
        </p:spPr>
      </p:pic>
      <p:grpSp>
        <p:nvGrpSpPr>
          <p:cNvPr id="16" name="Group 15">
            <a:extLst>
              <a:ext uri="{FF2B5EF4-FFF2-40B4-BE49-F238E27FC236}">
                <a16:creationId xmlns:a16="http://schemas.microsoft.com/office/drawing/2014/main" id="{B1E82501-5EBA-0FE8-2C56-245962EDAA5D}"/>
              </a:ext>
            </a:extLst>
          </p:cNvPr>
          <p:cNvGrpSpPr/>
          <p:nvPr/>
        </p:nvGrpSpPr>
        <p:grpSpPr>
          <a:xfrm>
            <a:off x="507665" y="2821022"/>
            <a:ext cx="5101999" cy="1778672"/>
            <a:chOff x="761496" y="4231533"/>
            <a:chExt cx="7652999" cy="2668008"/>
          </a:xfrm>
        </p:grpSpPr>
        <p:grpSp>
          <p:nvGrpSpPr>
            <p:cNvPr id="14" name="Group 13">
              <a:extLst>
                <a:ext uri="{FF2B5EF4-FFF2-40B4-BE49-F238E27FC236}">
                  <a16:creationId xmlns:a16="http://schemas.microsoft.com/office/drawing/2014/main" id="{2D3ABEAA-36ED-133D-06DA-86EB535811D6}"/>
                </a:ext>
              </a:extLst>
            </p:cNvPr>
            <p:cNvGrpSpPr/>
            <p:nvPr/>
          </p:nvGrpSpPr>
          <p:grpSpPr>
            <a:xfrm>
              <a:off x="2286000" y="5386609"/>
              <a:ext cx="6128495" cy="1512932"/>
              <a:chOff x="1409700" y="4762500"/>
              <a:chExt cx="6128495" cy="1512932"/>
            </a:xfrm>
          </p:grpSpPr>
          <p:sp>
            <p:nvSpPr>
              <p:cNvPr id="12" name="Rectangle: Rounded Corners 11">
                <a:extLst>
                  <a:ext uri="{FF2B5EF4-FFF2-40B4-BE49-F238E27FC236}">
                    <a16:creationId xmlns:a16="http://schemas.microsoft.com/office/drawing/2014/main" id="{0F8AE24F-1227-BE30-1C60-22594DB3C2B6}"/>
                  </a:ext>
                </a:extLst>
              </p:cNvPr>
              <p:cNvSpPr/>
              <p:nvPr/>
            </p:nvSpPr>
            <p:spPr>
              <a:xfrm>
                <a:off x="1556495" y="4903832"/>
                <a:ext cx="5981700" cy="1371600"/>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3" name="Rectangle: Rounded Corners 12">
                <a:extLst>
                  <a:ext uri="{FF2B5EF4-FFF2-40B4-BE49-F238E27FC236}">
                    <a16:creationId xmlns:a16="http://schemas.microsoft.com/office/drawing/2014/main" id="{9F909B20-501E-6D3C-FEB0-EDF1CFD78F88}"/>
                  </a:ext>
                </a:extLst>
              </p:cNvPr>
              <p:cNvSpPr/>
              <p:nvPr/>
            </p:nvSpPr>
            <p:spPr>
              <a:xfrm>
                <a:off x="1409700" y="4762500"/>
                <a:ext cx="5981700" cy="13716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pSp>
        <p:pic>
          <p:nvPicPr>
            <p:cNvPr id="6146" name="Picture 2">
              <a:extLst>
                <a:ext uri="{FF2B5EF4-FFF2-40B4-BE49-F238E27FC236}">
                  <a16:creationId xmlns:a16="http://schemas.microsoft.com/office/drawing/2014/main" id="{7EC4A5F4-405C-11EF-194D-035DD0AF92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496" y="4231533"/>
              <a:ext cx="2668008" cy="266800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A0D3645-B52A-0451-37D3-76077392674D}"/>
                </a:ext>
              </a:extLst>
            </p:cNvPr>
            <p:cNvSpPr txBox="1"/>
            <p:nvPr/>
          </p:nvSpPr>
          <p:spPr>
            <a:xfrm>
              <a:off x="3392928" y="5767046"/>
              <a:ext cx="4838196" cy="754149"/>
            </a:xfrm>
            <a:prstGeom prst="rect">
              <a:avLst/>
            </a:prstGeom>
            <a:noFill/>
          </p:spPr>
          <p:txBody>
            <a:bodyPr wrap="square" rtlCol="0">
              <a:spAutoFit/>
            </a:bodyPr>
            <a:lstStyle/>
            <a:p>
              <a:pPr algn="ctr" defTabSz="609630"/>
              <a:r>
                <a:rPr lang="vi-VN" sz="2667" b="1" dirty="0">
                  <a:solidFill>
                    <a:prstClr val="black"/>
                  </a:solidFill>
                  <a:latin typeface="Arial" panose="020B0604020202020204" pitchFamily="34" charset="0"/>
                </a:rPr>
                <a:t>Hàm lượng nước</a:t>
              </a:r>
              <a:endParaRPr lang="en-US" sz="2667" b="1" dirty="0">
                <a:solidFill>
                  <a:prstClr val="black"/>
                </a:solidFill>
                <a:latin typeface="Calibri"/>
              </a:endParaRPr>
            </a:p>
          </p:txBody>
        </p:sp>
      </p:grpSp>
      <p:grpSp>
        <p:nvGrpSpPr>
          <p:cNvPr id="36" name="Group 35">
            <a:extLst>
              <a:ext uri="{FF2B5EF4-FFF2-40B4-BE49-F238E27FC236}">
                <a16:creationId xmlns:a16="http://schemas.microsoft.com/office/drawing/2014/main" id="{8DCA28FB-2C80-B2F2-65EC-B45DEFB6BFFC}"/>
              </a:ext>
            </a:extLst>
          </p:cNvPr>
          <p:cNvGrpSpPr/>
          <p:nvPr/>
        </p:nvGrpSpPr>
        <p:grpSpPr>
          <a:xfrm>
            <a:off x="5663865" y="2746277"/>
            <a:ext cx="4949935" cy="1867170"/>
            <a:chOff x="8495797" y="4119415"/>
            <a:chExt cx="7424902" cy="2800755"/>
          </a:xfrm>
        </p:grpSpPr>
        <p:grpSp>
          <p:nvGrpSpPr>
            <p:cNvPr id="17" name="Group 16">
              <a:extLst>
                <a:ext uri="{FF2B5EF4-FFF2-40B4-BE49-F238E27FC236}">
                  <a16:creationId xmlns:a16="http://schemas.microsoft.com/office/drawing/2014/main" id="{299F42A7-AC44-7CA4-A28F-4316340BEBC8}"/>
                </a:ext>
              </a:extLst>
            </p:cNvPr>
            <p:cNvGrpSpPr/>
            <p:nvPr/>
          </p:nvGrpSpPr>
          <p:grpSpPr>
            <a:xfrm>
              <a:off x="9792204" y="5364523"/>
              <a:ext cx="6128495" cy="1512932"/>
              <a:chOff x="1409700" y="4762500"/>
              <a:chExt cx="6128495" cy="1512932"/>
            </a:xfrm>
          </p:grpSpPr>
          <p:sp>
            <p:nvSpPr>
              <p:cNvPr id="18" name="Rectangle: Rounded Corners 17">
                <a:extLst>
                  <a:ext uri="{FF2B5EF4-FFF2-40B4-BE49-F238E27FC236}">
                    <a16:creationId xmlns:a16="http://schemas.microsoft.com/office/drawing/2014/main" id="{69A3EF38-D17D-F103-38AD-38AD54FA1491}"/>
                  </a:ext>
                </a:extLst>
              </p:cNvPr>
              <p:cNvSpPr/>
              <p:nvPr/>
            </p:nvSpPr>
            <p:spPr>
              <a:xfrm>
                <a:off x="1556495" y="4903832"/>
                <a:ext cx="5981700" cy="1371600"/>
              </a:xfrm>
              <a:prstGeom prst="roundRect">
                <a:avLst/>
              </a:prstGeom>
              <a:solidFill>
                <a:srgbClr val="E53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9" name="Rectangle: Rounded Corners 18">
                <a:extLst>
                  <a:ext uri="{FF2B5EF4-FFF2-40B4-BE49-F238E27FC236}">
                    <a16:creationId xmlns:a16="http://schemas.microsoft.com/office/drawing/2014/main" id="{D506583B-5B83-B7C8-C7B7-6283F3C85480}"/>
                  </a:ext>
                </a:extLst>
              </p:cNvPr>
              <p:cNvSpPr/>
              <p:nvPr/>
            </p:nvSpPr>
            <p:spPr>
              <a:xfrm>
                <a:off x="1409700" y="4762500"/>
                <a:ext cx="5981700" cy="1371600"/>
              </a:xfrm>
              <a:prstGeom prst="roundRect">
                <a:avLst/>
              </a:prstGeom>
              <a:solidFill>
                <a:srgbClr val="F3E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pSp>
        <p:grpSp>
          <p:nvGrpSpPr>
            <p:cNvPr id="20" name="Group 19">
              <a:extLst>
                <a:ext uri="{FF2B5EF4-FFF2-40B4-BE49-F238E27FC236}">
                  <a16:creationId xmlns:a16="http://schemas.microsoft.com/office/drawing/2014/main" id="{BB1C780E-F771-A90F-F27A-D16DF6152F97}"/>
                </a:ext>
              </a:extLst>
            </p:cNvPr>
            <p:cNvGrpSpPr/>
            <p:nvPr/>
          </p:nvGrpSpPr>
          <p:grpSpPr>
            <a:xfrm>
              <a:off x="8495797" y="4119415"/>
              <a:ext cx="7309847" cy="2800755"/>
              <a:chOff x="8495797" y="4119415"/>
              <a:chExt cx="7309847" cy="2800755"/>
            </a:xfrm>
          </p:grpSpPr>
          <p:pic>
            <p:nvPicPr>
              <p:cNvPr id="6148" name="Picture 4">
                <a:extLst>
                  <a:ext uri="{FF2B5EF4-FFF2-40B4-BE49-F238E27FC236}">
                    <a16:creationId xmlns:a16="http://schemas.microsoft.com/office/drawing/2014/main" id="{AFBC827C-E098-F7C5-4C6C-A0686FD5E2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5797" y="4119415"/>
                <a:ext cx="2800755" cy="280075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056E48EA-DC1B-B95E-6831-1F257FE26AA1}"/>
                  </a:ext>
                </a:extLst>
              </p:cNvPr>
              <p:cNvSpPr txBox="1"/>
              <p:nvPr/>
            </p:nvSpPr>
            <p:spPr>
              <a:xfrm>
                <a:off x="10967449" y="5718466"/>
                <a:ext cx="4838195" cy="754149"/>
              </a:xfrm>
              <a:prstGeom prst="rect">
                <a:avLst/>
              </a:prstGeom>
              <a:noFill/>
            </p:spPr>
            <p:txBody>
              <a:bodyPr wrap="square" rtlCol="0">
                <a:spAutoFit/>
              </a:bodyPr>
              <a:lstStyle/>
              <a:p>
                <a:pPr algn="ctr" defTabSz="609630"/>
                <a:r>
                  <a:rPr lang="vi-VN" sz="2667" b="1" dirty="0">
                    <a:solidFill>
                      <a:prstClr val="black"/>
                    </a:solidFill>
                    <a:latin typeface="Arial" panose="020B0604020202020204" pitchFamily="34" charset="0"/>
                  </a:rPr>
                  <a:t>Nhiệt độ</a:t>
                </a:r>
                <a:endParaRPr lang="en-US" sz="2667" b="1" dirty="0">
                  <a:solidFill>
                    <a:prstClr val="black"/>
                  </a:solidFill>
                  <a:latin typeface="Calibri"/>
                </a:endParaRPr>
              </a:p>
            </p:txBody>
          </p:sp>
        </p:grpSp>
      </p:grpSp>
      <p:grpSp>
        <p:nvGrpSpPr>
          <p:cNvPr id="34" name="Group 33">
            <a:extLst>
              <a:ext uri="{FF2B5EF4-FFF2-40B4-BE49-F238E27FC236}">
                <a16:creationId xmlns:a16="http://schemas.microsoft.com/office/drawing/2014/main" id="{BC191EC3-C90C-A02B-52AA-B0B4F556164D}"/>
              </a:ext>
            </a:extLst>
          </p:cNvPr>
          <p:cNvGrpSpPr/>
          <p:nvPr/>
        </p:nvGrpSpPr>
        <p:grpSpPr>
          <a:xfrm>
            <a:off x="472455" y="4759097"/>
            <a:ext cx="5133144" cy="1997099"/>
            <a:chOff x="708683" y="7138646"/>
            <a:chExt cx="7699716" cy="2995648"/>
          </a:xfrm>
        </p:grpSpPr>
        <p:grpSp>
          <p:nvGrpSpPr>
            <p:cNvPr id="22" name="Group 21">
              <a:extLst>
                <a:ext uri="{FF2B5EF4-FFF2-40B4-BE49-F238E27FC236}">
                  <a16:creationId xmlns:a16="http://schemas.microsoft.com/office/drawing/2014/main" id="{0603282D-E777-E38D-6AB3-880961642091}"/>
                </a:ext>
              </a:extLst>
            </p:cNvPr>
            <p:cNvGrpSpPr/>
            <p:nvPr/>
          </p:nvGrpSpPr>
          <p:grpSpPr>
            <a:xfrm>
              <a:off x="2279904" y="8285312"/>
              <a:ext cx="6128495" cy="1512932"/>
              <a:chOff x="1409700" y="4762500"/>
              <a:chExt cx="6128495" cy="1512932"/>
            </a:xfrm>
            <a:solidFill>
              <a:srgbClr val="FAB400"/>
            </a:solidFill>
          </p:grpSpPr>
          <p:sp>
            <p:nvSpPr>
              <p:cNvPr id="23" name="Rectangle: Rounded Corners 22">
                <a:extLst>
                  <a:ext uri="{FF2B5EF4-FFF2-40B4-BE49-F238E27FC236}">
                    <a16:creationId xmlns:a16="http://schemas.microsoft.com/office/drawing/2014/main" id="{6AD0EA7D-6405-C032-001B-F7976DD4C1E7}"/>
                  </a:ext>
                </a:extLst>
              </p:cNvPr>
              <p:cNvSpPr/>
              <p:nvPr/>
            </p:nvSpPr>
            <p:spPr>
              <a:xfrm>
                <a:off x="1556495" y="4903832"/>
                <a:ext cx="5981700" cy="13716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24" name="Rectangle: Rounded Corners 23">
                <a:extLst>
                  <a:ext uri="{FF2B5EF4-FFF2-40B4-BE49-F238E27FC236}">
                    <a16:creationId xmlns:a16="http://schemas.microsoft.com/office/drawing/2014/main" id="{B1CA32A8-7CF4-E8F2-0BE7-CE6FAAFBE628}"/>
                  </a:ext>
                </a:extLst>
              </p:cNvPr>
              <p:cNvSpPr/>
              <p:nvPr/>
            </p:nvSpPr>
            <p:spPr>
              <a:xfrm>
                <a:off x="1409700" y="4762500"/>
                <a:ext cx="5981700" cy="1371600"/>
              </a:xfrm>
              <a:prstGeom prst="roundRect">
                <a:avLst/>
              </a:prstGeom>
              <a:solidFill>
                <a:srgbClr val="0A5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pSp>
        <p:pic>
          <p:nvPicPr>
            <p:cNvPr id="6150" name="Picture 6">
              <a:extLst>
                <a:ext uri="{FF2B5EF4-FFF2-40B4-BE49-F238E27FC236}">
                  <a16:creationId xmlns:a16="http://schemas.microsoft.com/office/drawing/2014/main" id="{991FEAF2-483C-AA47-F173-2F0B65D5C7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683" y="7138646"/>
              <a:ext cx="2995648" cy="2995648"/>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D5919DC3-6719-C9B7-63A5-B92F4B0C45E8}"/>
                </a:ext>
              </a:extLst>
            </p:cNvPr>
            <p:cNvSpPr txBox="1"/>
            <p:nvPr/>
          </p:nvSpPr>
          <p:spPr>
            <a:xfrm>
              <a:off x="3392929" y="8616555"/>
              <a:ext cx="4838196" cy="754149"/>
            </a:xfrm>
            <a:prstGeom prst="rect">
              <a:avLst/>
            </a:prstGeom>
            <a:noFill/>
          </p:spPr>
          <p:txBody>
            <a:bodyPr wrap="square" rtlCol="0">
              <a:spAutoFit/>
            </a:bodyPr>
            <a:lstStyle/>
            <a:p>
              <a:pPr algn="ctr" defTabSz="609630"/>
              <a:r>
                <a:rPr lang="vi-VN" sz="2667" b="1" dirty="0">
                  <a:solidFill>
                    <a:prstClr val="white"/>
                  </a:solidFill>
                  <a:latin typeface="Arial" panose="020B0604020202020204" pitchFamily="34" charset="0"/>
                </a:rPr>
                <a:t>Nồng độ oxygen</a:t>
              </a:r>
              <a:endParaRPr lang="en-US" sz="2667" b="1" dirty="0">
                <a:solidFill>
                  <a:prstClr val="white"/>
                </a:solidFill>
                <a:latin typeface="Calibri"/>
              </a:endParaRPr>
            </a:p>
          </p:txBody>
        </p:sp>
      </p:grpSp>
      <p:grpSp>
        <p:nvGrpSpPr>
          <p:cNvPr id="25" name="Group 24">
            <a:extLst>
              <a:ext uri="{FF2B5EF4-FFF2-40B4-BE49-F238E27FC236}">
                <a16:creationId xmlns:a16="http://schemas.microsoft.com/office/drawing/2014/main" id="{3D631326-AC5B-E368-68C2-1A89025E8D94}"/>
              </a:ext>
            </a:extLst>
          </p:cNvPr>
          <p:cNvGrpSpPr/>
          <p:nvPr/>
        </p:nvGrpSpPr>
        <p:grpSpPr>
          <a:xfrm>
            <a:off x="5774486" y="5021946"/>
            <a:ext cx="4839314" cy="1952916"/>
            <a:chOff x="8661728" y="7532919"/>
            <a:chExt cx="7258971" cy="2929374"/>
          </a:xfrm>
        </p:grpSpPr>
        <p:grpSp>
          <p:nvGrpSpPr>
            <p:cNvPr id="31" name="Group 30">
              <a:extLst>
                <a:ext uri="{FF2B5EF4-FFF2-40B4-BE49-F238E27FC236}">
                  <a16:creationId xmlns:a16="http://schemas.microsoft.com/office/drawing/2014/main" id="{5AE54572-9951-F711-8B70-355CB3B7297C}"/>
                </a:ext>
              </a:extLst>
            </p:cNvPr>
            <p:cNvGrpSpPr/>
            <p:nvPr/>
          </p:nvGrpSpPr>
          <p:grpSpPr>
            <a:xfrm>
              <a:off x="9792204" y="8285312"/>
              <a:ext cx="6128495" cy="1512932"/>
              <a:chOff x="1409700" y="4762500"/>
              <a:chExt cx="6128495" cy="1512932"/>
            </a:xfrm>
          </p:grpSpPr>
          <p:sp>
            <p:nvSpPr>
              <p:cNvPr id="32" name="Rectangle: Rounded Corners 31">
                <a:extLst>
                  <a:ext uri="{FF2B5EF4-FFF2-40B4-BE49-F238E27FC236}">
                    <a16:creationId xmlns:a16="http://schemas.microsoft.com/office/drawing/2014/main" id="{A9675C12-3DCF-EF68-8F8E-9977B7F32329}"/>
                  </a:ext>
                </a:extLst>
              </p:cNvPr>
              <p:cNvSpPr/>
              <p:nvPr/>
            </p:nvSpPr>
            <p:spPr>
              <a:xfrm>
                <a:off x="1556495" y="4903832"/>
                <a:ext cx="5981700" cy="1371600"/>
              </a:xfrm>
              <a:prstGeom prst="roundRect">
                <a:avLst/>
              </a:prstGeom>
              <a:solidFill>
                <a:srgbClr val="75E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33" name="Rectangle: Rounded Corners 32">
                <a:extLst>
                  <a:ext uri="{FF2B5EF4-FFF2-40B4-BE49-F238E27FC236}">
                    <a16:creationId xmlns:a16="http://schemas.microsoft.com/office/drawing/2014/main" id="{E698DE3F-3AB7-B9FE-6789-327BC8D59AD6}"/>
                  </a:ext>
                </a:extLst>
              </p:cNvPr>
              <p:cNvSpPr/>
              <p:nvPr/>
            </p:nvSpPr>
            <p:spPr>
              <a:xfrm>
                <a:off x="1409700" y="4762500"/>
                <a:ext cx="5981700" cy="1371600"/>
              </a:xfrm>
              <a:prstGeom prst="roundRect">
                <a:avLst/>
              </a:prstGeom>
              <a:solidFill>
                <a:srgbClr val="E1F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dirty="0">
                  <a:solidFill>
                    <a:prstClr val="white"/>
                  </a:solidFill>
                  <a:latin typeface="Calibri"/>
                </a:endParaRPr>
              </a:p>
            </p:txBody>
          </p:sp>
        </p:grpSp>
        <p:pic>
          <p:nvPicPr>
            <p:cNvPr id="6152" name="Picture 8">
              <a:extLst>
                <a:ext uri="{FF2B5EF4-FFF2-40B4-BE49-F238E27FC236}">
                  <a16:creationId xmlns:a16="http://schemas.microsoft.com/office/drawing/2014/main" id="{893B90F8-8C51-036E-275F-F8905CB9D5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61728" y="7532919"/>
              <a:ext cx="2929374" cy="2929374"/>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713D358B-3CEA-B880-7775-343F655231E7}"/>
                </a:ext>
              </a:extLst>
            </p:cNvPr>
            <p:cNvSpPr txBox="1"/>
            <p:nvPr/>
          </p:nvSpPr>
          <p:spPr>
            <a:xfrm>
              <a:off x="11082503" y="8665749"/>
              <a:ext cx="4838196" cy="754149"/>
            </a:xfrm>
            <a:prstGeom prst="rect">
              <a:avLst/>
            </a:prstGeom>
            <a:noFill/>
          </p:spPr>
          <p:txBody>
            <a:bodyPr wrap="square" rtlCol="0">
              <a:spAutoFit/>
            </a:bodyPr>
            <a:lstStyle/>
            <a:p>
              <a:pPr algn="ctr" defTabSz="609630"/>
              <a:r>
                <a:rPr lang="vi-VN" sz="2667" b="1" dirty="0">
                  <a:solidFill>
                    <a:prstClr val="black"/>
                  </a:solidFill>
                  <a:latin typeface="Arial" panose="020B0604020202020204" pitchFamily="34" charset="0"/>
                </a:rPr>
                <a:t>Nồng độ CO</a:t>
              </a:r>
              <a:r>
                <a:rPr lang="vi-VN" sz="2667" b="1" baseline="-25000" dirty="0">
                  <a:solidFill>
                    <a:prstClr val="black"/>
                  </a:solidFill>
                  <a:latin typeface="Arial" panose="020B0604020202020204" pitchFamily="34" charset="0"/>
                </a:rPr>
                <a:t>2</a:t>
              </a:r>
              <a:endParaRPr lang="en-US" sz="2667" b="1" dirty="0">
                <a:solidFill>
                  <a:prstClr val="black"/>
                </a:solidFill>
                <a:latin typeface="Calibri"/>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par>
                                <p:cTn id="24" presetID="53" presetClass="entr" presetSubtype="16"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p:cTn id="26" dur="500" fill="hold"/>
                                        <p:tgtEl>
                                          <p:spTgt spid="36"/>
                                        </p:tgtEl>
                                        <p:attrNameLst>
                                          <p:attrName>ppt_w</p:attrName>
                                        </p:attrNameLst>
                                      </p:cBhvr>
                                      <p:tavLst>
                                        <p:tav tm="0">
                                          <p:val>
                                            <p:fltVal val="0"/>
                                          </p:val>
                                        </p:tav>
                                        <p:tav tm="100000">
                                          <p:val>
                                            <p:strVal val="#ppt_w"/>
                                          </p:val>
                                        </p:tav>
                                      </p:tavLst>
                                    </p:anim>
                                    <p:anim calcmode="lin" valueType="num">
                                      <p:cBhvr>
                                        <p:cTn id="27" dur="500" fill="hold"/>
                                        <p:tgtEl>
                                          <p:spTgt spid="36"/>
                                        </p:tgtEl>
                                        <p:attrNameLst>
                                          <p:attrName>ppt_h</p:attrName>
                                        </p:attrNameLst>
                                      </p:cBhvr>
                                      <p:tavLst>
                                        <p:tav tm="0">
                                          <p:val>
                                            <p:fltVal val="0"/>
                                          </p:val>
                                        </p:tav>
                                        <p:tav tm="100000">
                                          <p:val>
                                            <p:strVal val="#ppt_h"/>
                                          </p:val>
                                        </p:tav>
                                      </p:tavLst>
                                    </p:anim>
                                    <p:animEffect transition="in" filter="fade">
                                      <p:cBhvr>
                                        <p:cTn id="28" dur="500"/>
                                        <p:tgtEl>
                                          <p:spTgt spid="36"/>
                                        </p:tgtEl>
                                      </p:cBhvr>
                                    </p:animEffect>
                                  </p:childTnLst>
                                </p:cTn>
                              </p:par>
                              <p:par>
                                <p:cTn id="29" presetID="53" presetClass="entr" presetSubtype="16"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fltVal val="0"/>
                                          </p:val>
                                        </p:tav>
                                        <p:tav tm="100000">
                                          <p:val>
                                            <p:strVal val="#ppt_w"/>
                                          </p:val>
                                        </p:tav>
                                      </p:tavLst>
                                    </p:anim>
                                    <p:anim calcmode="lin" valueType="num">
                                      <p:cBhvr>
                                        <p:cTn id="32" dur="500" fill="hold"/>
                                        <p:tgtEl>
                                          <p:spTgt spid="25"/>
                                        </p:tgtEl>
                                        <p:attrNameLst>
                                          <p:attrName>ppt_h</p:attrName>
                                        </p:attrNameLst>
                                      </p:cBhvr>
                                      <p:tavLst>
                                        <p:tav tm="0">
                                          <p:val>
                                            <p:fltVal val="0"/>
                                          </p:val>
                                        </p:tav>
                                        <p:tav tm="100000">
                                          <p:val>
                                            <p:strVal val="#ppt_h"/>
                                          </p:val>
                                        </p:tav>
                                      </p:tavLst>
                                    </p:anim>
                                    <p:animEffect transition="in" filter="fade">
                                      <p:cBhvr>
                                        <p:cTn id="33" dur="500"/>
                                        <p:tgtEl>
                                          <p:spTgt spid="25"/>
                                        </p:tgtEl>
                                      </p:cBhvr>
                                    </p:animEffect>
                                  </p:childTnLst>
                                </p:cTn>
                              </p:par>
                              <p:par>
                                <p:cTn id="34" presetID="53" presetClass="entr" presetSubtype="16" fill="hold" nodeType="with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p:cTn id="36" dur="500" fill="hold"/>
                                        <p:tgtEl>
                                          <p:spTgt spid="34"/>
                                        </p:tgtEl>
                                        <p:attrNameLst>
                                          <p:attrName>ppt_w</p:attrName>
                                        </p:attrNameLst>
                                      </p:cBhvr>
                                      <p:tavLst>
                                        <p:tav tm="0">
                                          <p:val>
                                            <p:fltVal val="0"/>
                                          </p:val>
                                        </p:tav>
                                        <p:tav tm="100000">
                                          <p:val>
                                            <p:strVal val="#ppt_w"/>
                                          </p:val>
                                        </p:tav>
                                      </p:tavLst>
                                    </p:anim>
                                    <p:anim calcmode="lin" valueType="num">
                                      <p:cBhvr>
                                        <p:cTn id="37" dur="500" fill="hold"/>
                                        <p:tgtEl>
                                          <p:spTgt spid="34"/>
                                        </p:tgtEl>
                                        <p:attrNameLst>
                                          <p:attrName>ppt_h</p:attrName>
                                        </p:attrNameLst>
                                      </p:cBhvr>
                                      <p:tavLst>
                                        <p:tav tm="0">
                                          <p:val>
                                            <p:fltVal val="0"/>
                                          </p:val>
                                        </p:tav>
                                        <p:tav tm="100000">
                                          <p:val>
                                            <p:strVal val="#ppt_h"/>
                                          </p:val>
                                        </p:tav>
                                      </p:tavLst>
                                    </p:anim>
                                    <p:animEffect transition="in" filter="fade">
                                      <p:cBhvr>
                                        <p:cTn id="3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0DF765-FD01-4DA7-841D-767763A23AC4}"/>
              </a:ext>
            </a:extLst>
          </p:cNvPr>
          <p:cNvGrpSpPr/>
          <p:nvPr/>
        </p:nvGrpSpPr>
        <p:grpSpPr>
          <a:xfrm>
            <a:off x="558800" y="1068311"/>
            <a:ext cx="2237232" cy="835065"/>
            <a:chOff x="2304288" y="1603059"/>
            <a:chExt cx="2237232" cy="835065"/>
          </a:xfrm>
        </p:grpSpPr>
        <p:sp>
          <p:nvSpPr>
            <p:cNvPr id="7" name="Rectangle: Rounded Corners 6">
              <a:extLst>
                <a:ext uri="{FF2B5EF4-FFF2-40B4-BE49-F238E27FC236}">
                  <a16:creationId xmlns:a16="http://schemas.microsoft.com/office/drawing/2014/main" id="{19BBB860-4835-44F6-9FBC-FACBDAA82D22}"/>
                </a:ext>
              </a:extLst>
            </p:cNvPr>
            <p:cNvSpPr/>
            <p:nvPr/>
          </p:nvSpPr>
          <p:spPr>
            <a:xfrm>
              <a:off x="2304288" y="1603059"/>
              <a:ext cx="2237232" cy="835065"/>
            </a:xfrm>
            <a:prstGeom prst="roundRect">
              <a:avLst>
                <a:gd name="adj" fmla="val 50000"/>
              </a:avLst>
            </a:prstGeom>
            <a:solidFill>
              <a:srgbClr val="0093C1"/>
            </a:solidFill>
            <a:ln w="38100">
              <a:solidFill>
                <a:srgbClr val="009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514E927-AFC5-4D92-81F0-48110558AF73}"/>
                </a:ext>
              </a:extLst>
            </p:cNvPr>
            <p:cNvSpPr txBox="1"/>
            <p:nvPr/>
          </p:nvSpPr>
          <p:spPr>
            <a:xfrm>
              <a:off x="3230194" y="1789758"/>
              <a:ext cx="1220485" cy="461665"/>
            </a:xfrm>
            <a:prstGeom prst="rect">
              <a:avLst/>
            </a:prstGeom>
            <a:noFill/>
          </p:spPr>
          <p:txBody>
            <a:bodyPr wrap="square" rtlCol="0">
              <a:spAutoFit/>
            </a:bodyPr>
            <a:lstStyle/>
            <a:p>
              <a:r>
                <a:rPr lang="vi-VN" sz="2400" b="1">
                  <a:solidFill>
                    <a:schemeClr val="bg1"/>
                  </a:solidFill>
                </a:rPr>
                <a:t>NƯỚC</a:t>
              </a:r>
              <a:endParaRPr lang="en-US" sz="2400" b="1">
                <a:solidFill>
                  <a:schemeClr val="bg1"/>
                </a:solidFill>
              </a:endParaRPr>
            </a:p>
          </p:txBody>
        </p:sp>
      </p:grpSp>
      <p:sp>
        <p:nvSpPr>
          <p:cNvPr id="2" name="Isosceles Triangle 1">
            <a:extLst>
              <a:ext uri="{FF2B5EF4-FFF2-40B4-BE49-F238E27FC236}">
                <a16:creationId xmlns:a16="http://schemas.microsoft.com/office/drawing/2014/main" id="{F8D82820-B3CE-4856-B4BB-1FAC2A90B01D}"/>
              </a:ext>
            </a:extLst>
          </p:cNvPr>
          <p:cNvSpPr/>
          <p:nvPr/>
        </p:nvSpPr>
        <p:spPr>
          <a:xfrm rot="5400000">
            <a:off x="-122555" y="305425"/>
            <a:ext cx="589280" cy="344170"/>
          </a:xfrm>
          <a:prstGeom prst="triangle">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6B0B840-8CEA-4A20-89CE-AEAB6D70F696}"/>
              </a:ext>
            </a:extLst>
          </p:cNvPr>
          <p:cNvSpPr txBox="1"/>
          <p:nvPr/>
        </p:nvSpPr>
        <p:spPr>
          <a:xfrm>
            <a:off x="447040" y="215900"/>
            <a:ext cx="10850880" cy="523220"/>
          </a:xfrm>
          <a:prstGeom prst="rect">
            <a:avLst/>
          </a:prstGeom>
          <a:noFill/>
        </p:spPr>
        <p:txBody>
          <a:bodyPr wrap="square" rtlCol="0">
            <a:spAutoFit/>
          </a:bodyPr>
          <a:lstStyle/>
          <a:p>
            <a:r>
              <a:rPr lang="vi-VN" sz="2800" b="1">
                <a:solidFill>
                  <a:srgbClr val="660033"/>
                </a:solidFill>
              </a:rPr>
              <a:t>MỘT SỐ YẾU TỐ CHỦ YẾU ẢNH HƯỞNG ĐẾN HÔ HẤP TẾ BÀO</a:t>
            </a:r>
            <a:endParaRPr lang="en-US" sz="2800" b="1">
              <a:solidFill>
                <a:srgbClr val="660033"/>
              </a:solidFill>
            </a:endParaRPr>
          </a:p>
        </p:txBody>
      </p:sp>
      <p:grpSp>
        <p:nvGrpSpPr>
          <p:cNvPr id="9" name="Group 8">
            <a:extLst>
              <a:ext uri="{FF2B5EF4-FFF2-40B4-BE49-F238E27FC236}">
                <a16:creationId xmlns:a16="http://schemas.microsoft.com/office/drawing/2014/main" id="{D2BB84CC-3645-444F-8BD7-2021E654F6E2}"/>
              </a:ext>
            </a:extLst>
          </p:cNvPr>
          <p:cNvGrpSpPr/>
          <p:nvPr/>
        </p:nvGrpSpPr>
        <p:grpSpPr>
          <a:xfrm>
            <a:off x="558800" y="1068312"/>
            <a:ext cx="835065" cy="835065"/>
            <a:chOff x="2304288" y="1603060"/>
            <a:chExt cx="835065" cy="835065"/>
          </a:xfrm>
        </p:grpSpPr>
        <p:sp>
          <p:nvSpPr>
            <p:cNvPr id="5" name="Oval 4">
              <a:extLst>
                <a:ext uri="{FF2B5EF4-FFF2-40B4-BE49-F238E27FC236}">
                  <a16:creationId xmlns:a16="http://schemas.microsoft.com/office/drawing/2014/main" id="{4E996220-7C67-4E3C-8A50-4E011A54023A}"/>
                </a:ext>
              </a:extLst>
            </p:cNvPr>
            <p:cNvSpPr/>
            <p:nvPr/>
          </p:nvSpPr>
          <p:spPr>
            <a:xfrm>
              <a:off x="2304288" y="1603060"/>
              <a:ext cx="835065" cy="835065"/>
            </a:xfrm>
            <a:prstGeom prst="ellipse">
              <a:avLst/>
            </a:prstGeom>
            <a:solidFill>
              <a:schemeClr val="bg1"/>
            </a:solidFill>
            <a:ln w="38100">
              <a:solidFill>
                <a:srgbClr val="009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6">
              <a:extLst>
                <a:ext uri="{FF2B5EF4-FFF2-40B4-BE49-F238E27FC236}">
                  <a16:creationId xmlns:a16="http://schemas.microsoft.com/office/drawing/2014/main" id="{96D740C2-E5E1-4D60-8C39-90E3211EE4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93610" y="1741782"/>
              <a:ext cx="441998" cy="509641"/>
            </a:xfrm>
            <a:prstGeom prst="rect">
              <a:avLst/>
            </a:prstGeom>
          </p:spPr>
        </p:pic>
      </p:grpSp>
      <p:sp>
        <p:nvSpPr>
          <p:cNvPr id="10" name="TextBox 9">
            <a:extLst>
              <a:ext uri="{FF2B5EF4-FFF2-40B4-BE49-F238E27FC236}">
                <a16:creationId xmlns:a16="http://schemas.microsoft.com/office/drawing/2014/main" id="{20C66059-9658-4BA9-98AA-D85379A0FF1F}"/>
              </a:ext>
            </a:extLst>
          </p:cNvPr>
          <p:cNvSpPr txBox="1"/>
          <p:nvPr/>
        </p:nvSpPr>
        <p:spPr>
          <a:xfrm>
            <a:off x="558800" y="2042098"/>
            <a:ext cx="11298478" cy="946798"/>
          </a:xfrm>
          <a:prstGeom prst="rect">
            <a:avLst/>
          </a:prstGeom>
          <a:noFill/>
        </p:spPr>
        <p:txBody>
          <a:bodyPr wrap="square" rtlCol="0">
            <a:spAutoFit/>
          </a:bodyPr>
          <a:lstStyle/>
          <a:p>
            <a:pPr algn="just">
              <a:lnSpc>
                <a:spcPct val="120000"/>
              </a:lnSpc>
            </a:pPr>
            <a:r>
              <a:rPr lang="vi-VN" sz="2400" dirty="0"/>
              <a:t>         Trong tế bào, </a:t>
            </a:r>
            <a:r>
              <a:rPr lang="vi-VN" sz="2400" b="1" dirty="0">
                <a:solidFill>
                  <a:srgbClr val="FF0000"/>
                </a:solidFill>
              </a:rPr>
              <a:t>nước</a:t>
            </a:r>
            <a:r>
              <a:rPr lang="vi-VN" sz="2400" dirty="0"/>
              <a:t> là </a:t>
            </a:r>
            <a:r>
              <a:rPr lang="vi-VN" sz="2400" b="1" dirty="0"/>
              <a:t>dung môi </a:t>
            </a:r>
            <a:r>
              <a:rPr lang="vi-VN" sz="2400" dirty="0"/>
              <a:t>và </a:t>
            </a:r>
            <a:r>
              <a:rPr lang="vi-VN" sz="2400" b="1" dirty="0"/>
              <a:t>môi trường </a:t>
            </a:r>
            <a:r>
              <a:rPr lang="vi-VN" sz="2400" dirty="0"/>
              <a:t>cho các phản ứng hô hấp xảy ra, chính vì vậy, </a:t>
            </a:r>
            <a:r>
              <a:rPr lang="vi-VN" sz="2400" b="1" dirty="0">
                <a:solidFill>
                  <a:srgbClr val="0093C1"/>
                </a:solidFill>
              </a:rPr>
              <a:t>nước là yếu tố liên quan trực tiếp đến hô hấp của tế bào.</a:t>
            </a:r>
            <a:endParaRPr lang="en-US" sz="2400" b="1" dirty="0">
              <a:solidFill>
                <a:srgbClr val="0093C1"/>
              </a:solidFill>
            </a:endParaRPr>
          </a:p>
        </p:txBody>
      </p:sp>
      <p:pic>
        <p:nvPicPr>
          <p:cNvPr id="12" name="Picture 11">
            <a:extLst>
              <a:ext uri="{FF2B5EF4-FFF2-40B4-BE49-F238E27FC236}">
                <a16:creationId xmlns:a16="http://schemas.microsoft.com/office/drawing/2014/main" id="{761D60D8-869F-40BD-A328-D10577E586A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027" b="89967" l="10000" r="90000">
                        <a14:foregroundMark x1="49268" y1="8194" x2="49268" y2="8194"/>
                        <a14:foregroundMark x1="57805" y1="9030" x2="57805" y2="9030"/>
                        <a14:foregroundMark x1="57073" y1="8027" x2="57073" y2="8027"/>
                        <a14:foregroundMark x1="55854" y1="8361" x2="55854" y2="8361"/>
                        <a14:foregroundMark x1="59146" y1="9197" x2="59146" y2="9197"/>
                        <a14:foregroundMark x1="58415" y1="9197" x2="58415" y2="9197"/>
                        <a14:foregroundMark x1="52927" y1="89799" x2="52927" y2="89799"/>
                      </a14:backgroundRemoval>
                    </a14:imgEffect>
                  </a14:imgLayer>
                </a14:imgProps>
              </a:ext>
              <a:ext uri="{28A0092B-C50C-407E-A947-70E740481C1C}">
                <a14:useLocalDpi xmlns:a14="http://schemas.microsoft.com/office/drawing/2010/main" val="0"/>
              </a:ext>
            </a:extLst>
          </a:blip>
          <a:srcRect l="13317" t="5226" r="16748" b="5226"/>
          <a:stretch/>
        </p:blipFill>
        <p:spPr>
          <a:xfrm>
            <a:off x="965263" y="3260759"/>
            <a:ext cx="3479855" cy="3249446"/>
          </a:xfrm>
          <a:prstGeom prst="rect">
            <a:avLst/>
          </a:prstGeom>
        </p:spPr>
      </p:pic>
      <p:pic>
        <p:nvPicPr>
          <p:cNvPr id="14" name="Picture 13" descr="Background pattern&#10;&#10;Description automatically generated">
            <a:extLst>
              <a:ext uri="{FF2B5EF4-FFF2-40B4-BE49-F238E27FC236}">
                <a16:creationId xmlns:a16="http://schemas.microsoft.com/office/drawing/2014/main" id="{04AA7F05-4239-4D09-9AA4-10947A951D2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532" b="90675" l="10000" r="90000">
                        <a14:foregroundMark x1="53696" y1="90873" x2="53696" y2="90873"/>
                        <a14:foregroundMark x1="72500" y1="8532" x2="72500" y2="8532"/>
                      </a14:backgroundRemoval>
                    </a14:imgEffect>
                  </a14:imgLayer>
                </a14:imgProps>
              </a:ext>
              <a:ext uri="{28A0092B-C50C-407E-A947-70E740481C1C}">
                <a14:useLocalDpi xmlns:a14="http://schemas.microsoft.com/office/drawing/2010/main" val="0"/>
              </a:ext>
            </a:extLst>
          </a:blip>
          <a:srcRect l="15593" r="14668"/>
          <a:stretch/>
        </p:blipFill>
        <p:spPr>
          <a:xfrm>
            <a:off x="5668804" y="2929752"/>
            <a:ext cx="4979351" cy="3911460"/>
          </a:xfrm>
          <a:prstGeom prst="rect">
            <a:avLst/>
          </a:prstGeom>
        </p:spPr>
      </p:pic>
    </p:spTree>
    <p:extLst>
      <p:ext uri="{BB962C8B-B14F-4D97-AF65-F5344CB8AC3E}">
        <p14:creationId xmlns:p14="http://schemas.microsoft.com/office/powerpoint/2010/main" val="38405044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0DF765-FD01-4DA7-841D-767763A23AC4}"/>
              </a:ext>
            </a:extLst>
          </p:cNvPr>
          <p:cNvGrpSpPr/>
          <p:nvPr/>
        </p:nvGrpSpPr>
        <p:grpSpPr>
          <a:xfrm>
            <a:off x="558800" y="1068311"/>
            <a:ext cx="2237232" cy="835065"/>
            <a:chOff x="2304288" y="1603059"/>
            <a:chExt cx="2237232" cy="835065"/>
          </a:xfrm>
        </p:grpSpPr>
        <p:sp>
          <p:nvSpPr>
            <p:cNvPr id="7" name="Rectangle: Rounded Corners 6">
              <a:extLst>
                <a:ext uri="{FF2B5EF4-FFF2-40B4-BE49-F238E27FC236}">
                  <a16:creationId xmlns:a16="http://schemas.microsoft.com/office/drawing/2014/main" id="{19BBB860-4835-44F6-9FBC-FACBDAA82D22}"/>
                </a:ext>
              </a:extLst>
            </p:cNvPr>
            <p:cNvSpPr/>
            <p:nvPr/>
          </p:nvSpPr>
          <p:spPr>
            <a:xfrm>
              <a:off x="2304288" y="1603059"/>
              <a:ext cx="2237232" cy="835065"/>
            </a:xfrm>
            <a:prstGeom prst="roundRect">
              <a:avLst>
                <a:gd name="adj" fmla="val 50000"/>
              </a:avLst>
            </a:prstGeom>
            <a:solidFill>
              <a:srgbClr val="0093C1"/>
            </a:solidFill>
            <a:ln w="38100">
              <a:solidFill>
                <a:srgbClr val="009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514E927-AFC5-4D92-81F0-48110558AF73}"/>
                </a:ext>
              </a:extLst>
            </p:cNvPr>
            <p:cNvSpPr txBox="1"/>
            <p:nvPr/>
          </p:nvSpPr>
          <p:spPr>
            <a:xfrm>
              <a:off x="3230194" y="1789758"/>
              <a:ext cx="1220485" cy="461665"/>
            </a:xfrm>
            <a:prstGeom prst="rect">
              <a:avLst/>
            </a:prstGeom>
            <a:noFill/>
          </p:spPr>
          <p:txBody>
            <a:bodyPr wrap="square" rtlCol="0">
              <a:spAutoFit/>
            </a:bodyPr>
            <a:lstStyle/>
            <a:p>
              <a:r>
                <a:rPr lang="vi-VN" sz="2400" b="1">
                  <a:solidFill>
                    <a:schemeClr val="bg1"/>
                  </a:solidFill>
                </a:rPr>
                <a:t>NƯỚC</a:t>
              </a:r>
              <a:endParaRPr lang="en-US" sz="2400" b="1">
                <a:solidFill>
                  <a:schemeClr val="bg1"/>
                </a:solidFill>
              </a:endParaRPr>
            </a:p>
          </p:txBody>
        </p:sp>
      </p:grpSp>
      <p:sp>
        <p:nvSpPr>
          <p:cNvPr id="2" name="Isosceles Triangle 1">
            <a:extLst>
              <a:ext uri="{FF2B5EF4-FFF2-40B4-BE49-F238E27FC236}">
                <a16:creationId xmlns:a16="http://schemas.microsoft.com/office/drawing/2014/main" id="{F8D82820-B3CE-4856-B4BB-1FAC2A90B01D}"/>
              </a:ext>
            </a:extLst>
          </p:cNvPr>
          <p:cNvSpPr/>
          <p:nvPr/>
        </p:nvSpPr>
        <p:spPr>
          <a:xfrm rot="5400000">
            <a:off x="-122555" y="305425"/>
            <a:ext cx="589280" cy="344170"/>
          </a:xfrm>
          <a:prstGeom prst="triangle">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6B0B840-8CEA-4A20-89CE-AEAB6D70F696}"/>
              </a:ext>
            </a:extLst>
          </p:cNvPr>
          <p:cNvSpPr txBox="1"/>
          <p:nvPr/>
        </p:nvSpPr>
        <p:spPr>
          <a:xfrm>
            <a:off x="447040" y="215900"/>
            <a:ext cx="10850880" cy="523220"/>
          </a:xfrm>
          <a:prstGeom prst="rect">
            <a:avLst/>
          </a:prstGeom>
          <a:noFill/>
        </p:spPr>
        <p:txBody>
          <a:bodyPr wrap="square" rtlCol="0">
            <a:spAutoFit/>
          </a:bodyPr>
          <a:lstStyle/>
          <a:p>
            <a:r>
              <a:rPr lang="vi-VN" sz="2800" b="1">
                <a:solidFill>
                  <a:srgbClr val="660033"/>
                </a:solidFill>
              </a:rPr>
              <a:t>MỘT SỐ YẾU TỐ CHỦ YẾU ẢNH HƯỞNG ĐẾN HÔ HẤP TẾ BÀO</a:t>
            </a:r>
            <a:endParaRPr lang="en-US" sz="2800" b="1">
              <a:solidFill>
                <a:srgbClr val="660033"/>
              </a:solidFill>
            </a:endParaRPr>
          </a:p>
        </p:txBody>
      </p:sp>
      <p:grpSp>
        <p:nvGrpSpPr>
          <p:cNvPr id="9" name="Group 8">
            <a:extLst>
              <a:ext uri="{FF2B5EF4-FFF2-40B4-BE49-F238E27FC236}">
                <a16:creationId xmlns:a16="http://schemas.microsoft.com/office/drawing/2014/main" id="{D2BB84CC-3645-444F-8BD7-2021E654F6E2}"/>
              </a:ext>
            </a:extLst>
          </p:cNvPr>
          <p:cNvGrpSpPr/>
          <p:nvPr/>
        </p:nvGrpSpPr>
        <p:grpSpPr>
          <a:xfrm>
            <a:off x="558800" y="1068312"/>
            <a:ext cx="835065" cy="835065"/>
            <a:chOff x="2304288" y="1603060"/>
            <a:chExt cx="835065" cy="835065"/>
          </a:xfrm>
        </p:grpSpPr>
        <p:sp>
          <p:nvSpPr>
            <p:cNvPr id="5" name="Oval 4">
              <a:extLst>
                <a:ext uri="{FF2B5EF4-FFF2-40B4-BE49-F238E27FC236}">
                  <a16:creationId xmlns:a16="http://schemas.microsoft.com/office/drawing/2014/main" id="{4E996220-7C67-4E3C-8A50-4E011A54023A}"/>
                </a:ext>
              </a:extLst>
            </p:cNvPr>
            <p:cNvSpPr/>
            <p:nvPr/>
          </p:nvSpPr>
          <p:spPr>
            <a:xfrm>
              <a:off x="2304288" y="1603060"/>
              <a:ext cx="835065" cy="835065"/>
            </a:xfrm>
            <a:prstGeom prst="ellipse">
              <a:avLst/>
            </a:prstGeom>
            <a:solidFill>
              <a:schemeClr val="bg1"/>
            </a:solidFill>
            <a:ln w="38100">
              <a:solidFill>
                <a:srgbClr val="009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6">
              <a:extLst>
                <a:ext uri="{FF2B5EF4-FFF2-40B4-BE49-F238E27FC236}">
                  <a16:creationId xmlns:a16="http://schemas.microsoft.com/office/drawing/2014/main" id="{96D740C2-E5E1-4D60-8C39-90E3211EE4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93610" y="1741782"/>
              <a:ext cx="441998" cy="509641"/>
            </a:xfrm>
            <a:prstGeom prst="rect">
              <a:avLst/>
            </a:prstGeom>
          </p:spPr>
        </p:pic>
      </p:grpSp>
      <p:sp>
        <p:nvSpPr>
          <p:cNvPr id="10" name="TextBox 9">
            <a:extLst>
              <a:ext uri="{FF2B5EF4-FFF2-40B4-BE49-F238E27FC236}">
                <a16:creationId xmlns:a16="http://schemas.microsoft.com/office/drawing/2014/main" id="{20C66059-9658-4BA9-98AA-D85379A0FF1F}"/>
              </a:ext>
            </a:extLst>
          </p:cNvPr>
          <p:cNvSpPr txBox="1"/>
          <p:nvPr/>
        </p:nvSpPr>
        <p:spPr>
          <a:xfrm>
            <a:off x="558800" y="2096503"/>
            <a:ext cx="11074400" cy="946798"/>
          </a:xfrm>
          <a:prstGeom prst="rect">
            <a:avLst/>
          </a:prstGeom>
          <a:noFill/>
        </p:spPr>
        <p:txBody>
          <a:bodyPr wrap="square" rtlCol="0">
            <a:spAutoFit/>
          </a:bodyPr>
          <a:lstStyle/>
          <a:p>
            <a:pPr>
              <a:lnSpc>
                <a:spcPct val="120000"/>
              </a:lnSpc>
            </a:pPr>
            <a:r>
              <a:rPr lang="vi-VN" sz="2400" dirty="0"/>
              <a:t>Tiến hành thí nghiệm đo </a:t>
            </a:r>
            <a:r>
              <a:rPr lang="vi-VN" sz="2400" b="1" dirty="0">
                <a:solidFill>
                  <a:srgbClr val="0093C1"/>
                </a:solidFill>
              </a:rPr>
              <a:t>cường độ hô hấp</a:t>
            </a:r>
            <a:r>
              <a:rPr lang="vi-VN" sz="2400" dirty="0">
                <a:solidFill>
                  <a:schemeClr val="bg2">
                    <a:lumMod val="25000"/>
                  </a:schemeClr>
                </a:solidFill>
              </a:rPr>
              <a:t> </a:t>
            </a:r>
            <a:r>
              <a:rPr lang="vi-VN" sz="2400" dirty="0"/>
              <a:t>của một loại hạt ở các hàm lượng nước khác nhau, kết quả thu được như trong bảng 26.1.</a:t>
            </a:r>
            <a:endParaRPr lang="en-US" sz="2400" dirty="0"/>
          </a:p>
        </p:txBody>
      </p:sp>
      <p:graphicFrame>
        <p:nvGraphicFramePr>
          <p:cNvPr id="11" name="Table 12">
            <a:extLst>
              <a:ext uri="{FF2B5EF4-FFF2-40B4-BE49-F238E27FC236}">
                <a16:creationId xmlns:a16="http://schemas.microsoft.com/office/drawing/2014/main" id="{DC2ED2BF-E50F-4E21-804E-6A559DA057A8}"/>
              </a:ext>
            </a:extLst>
          </p:cNvPr>
          <p:cNvGraphicFramePr>
            <a:graphicFrameLocks noGrp="1"/>
          </p:cNvGraphicFramePr>
          <p:nvPr>
            <p:extLst>
              <p:ext uri="{D42A27DB-BD31-4B8C-83A1-F6EECF244321}">
                <p14:modId xmlns:p14="http://schemas.microsoft.com/office/powerpoint/2010/main" val="76865130"/>
              </p:ext>
            </p:extLst>
          </p:nvPr>
        </p:nvGraphicFramePr>
        <p:xfrm>
          <a:off x="848359" y="3246774"/>
          <a:ext cx="10495281" cy="2542916"/>
        </p:xfrm>
        <a:graphic>
          <a:graphicData uri="http://schemas.openxmlformats.org/drawingml/2006/table">
            <a:tbl>
              <a:tblPr firstRow="1" bandRow="1">
                <a:tableStyleId>{5C22544A-7EE6-4342-B048-85BDC9FD1C3A}</a:tableStyleId>
              </a:tblPr>
              <a:tblGrid>
                <a:gridCol w="3498427">
                  <a:extLst>
                    <a:ext uri="{9D8B030D-6E8A-4147-A177-3AD203B41FA5}">
                      <a16:colId xmlns:a16="http://schemas.microsoft.com/office/drawing/2014/main" val="3083591586"/>
                    </a:ext>
                  </a:extLst>
                </a:gridCol>
                <a:gridCol w="3498427">
                  <a:extLst>
                    <a:ext uri="{9D8B030D-6E8A-4147-A177-3AD203B41FA5}">
                      <a16:colId xmlns:a16="http://schemas.microsoft.com/office/drawing/2014/main" val="193452814"/>
                    </a:ext>
                  </a:extLst>
                </a:gridCol>
                <a:gridCol w="3498427">
                  <a:extLst>
                    <a:ext uri="{9D8B030D-6E8A-4147-A177-3AD203B41FA5}">
                      <a16:colId xmlns:a16="http://schemas.microsoft.com/office/drawing/2014/main" val="1127404153"/>
                    </a:ext>
                  </a:extLst>
                </a:gridCol>
              </a:tblGrid>
              <a:tr h="635729">
                <a:tc>
                  <a:txBody>
                    <a:bodyPr/>
                    <a:lstStyle/>
                    <a:p>
                      <a:pPr algn="ctr">
                        <a:lnSpc>
                          <a:spcPct val="150000"/>
                        </a:lnSpc>
                      </a:pPr>
                      <a:r>
                        <a:rPr lang="vi-VN" sz="2000" dirty="0"/>
                        <a:t>Thí nghiệm</a:t>
                      </a:r>
                      <a:endParaRPr lang="en-US" sz="2000" dirty="0"/>
                    </a:p>
                  </a:txBody>
                  <a:tcPr anchor="ctr">
                    <a:solidFill>
                      <a:srgbClr val="660033"/>
                    </a:solidFill>
                  </a:tcPr>
                </a:tc>
                <a:tc>
                  <a:txBody>
                    <a:bodyPr/>
                    <a:lstStyle/>
                    <a:p>
                      <a:pPr algn="ctr">
                        <a:lnSpc>
                          <a:spcPct val="150000"/>
                        </a:lnSpc>
                      </a:pPr>
                      <a:r>
                        <a:rPr lang="vi-VN" sz="2000"/>
                        <a:t>Hàm lượng nước trong hạt</a:t>
                      </a:r>
                      <a:endParaRPr lang="en-US" sz="2000"/>
                    </a:p>
                  </a:txBody>
                  <a:tcPr anchor="ctr">
                    <a:solidFill>
                      <a:srgbClr val="660033"/>
                    </a:solidFill>
                  </a:tcPr>
                </a:tc>
                <a:tc>
                  <a:txBody>
                    <a:bodyPr/>
                    <a:lstStyle/>
                    <a:p>
                      <a:pPr algn="ctr">
                        <a:lnSpc>
                          <a:spcPct val="150000"/>
                        </a:lnSpc>
                      </a:pPr>
                      <a:r>
                        <a:rPr lang="vi-VN" sz="2000"/>
                        <a:t>Cường độ hô hấp</a:t>
                      </a:r>
                      <a:endParaRPr lang="en-US" sz="2000"/>
                    </a:p>
                  </a:txBody>
                  <a:tcPr anchor="ctr">
                    <a:solidFill>
                      <a:srgbClr val="660033"/>
                    </a:solidFill>
                  </a:tcPr>
                </a:tc>
                <a:extLst>
                  <a:ext uri="{0D108BD9-81ED-4DB2-BD59-A6C34878D82A}">
                    <a16:rowId xmlns:a16="http://schemas.microsoft.com/office/drawing/2014/main" val="524518019"/>
                  </a:ext>
                </a:extLst>
              </a:tr>
              <a:tr h="635729">
                <a:tc>
                  <a:txBody>
                    <a:bodyPr/>
                    <a:lstStyle/>
                    <a:p>
                      <a:pPr algn="ctr"/>
                      <a:r>
                        <a:rPr lang="vi-VN" sz="2000"/>
                        <a:t>Thí nghiệm 1</a:t>
                      </a:r>
                      <a:endParaRPr lang="en-US" sz="2000"/>
                    </a:p>
                  </a:txBody>
                  <a:tcPr anchor="ctr">
                    <a:solidFill>
                      <a:srgbClr val="FFC9E4"/>
                    </a:solidFill>
                  </a:tcPr>
                </a:tc>
                <a:tc>
                  <a:txBody>
                    <a:bodyPr/>
                    <a:lstStyle/>
                    <a:p>
                      <a:pPr algn="ctr"/>
                      <a:r>
                        <a:rPr lang="vi-VN" sz="2000" dirty="0"/>
                        <a:t>11% đến 12%</a:t>
                      </a:r>
                      <a:endParaRPr lang="en-US" sz="2000" dirty="0"/>
                    </a:p>
                  </a:txBody>
                  <a:tcPr anchor="ctr">
                    <a:solidFill>
                      <a:srgbClr val="FFC9E4"/>
                    </a:solidFill>
                  </a:tcPr>
                </a:tc>
                <a:tc>
                  <a:txBody>
                    <a:bodyPr/>
                    <a:lstStyle/>
                    <a:p>
                      <a:pPr algn="ctr"/>
                      <a:r>
                        <a:rPr lang="vi-VN" sz="2000"/>
                        <a:t>1,5 mg CO</a:t>
                      </a:r>
                      <a:r>
                        <a:rPr lang="vi-VN" sz="2000" baseline="-25000"/>
                        <a:t>2</a:t>
                      </a:r>
                      <a:r>
                        <a:rPr lang="vi-VN" sz="2000"/>
                        <a:t>/1kg hạt/ giờ</a:t>
                      </a:r>
                      <a:endParaRPr lang="en-US" sz="2000"/>
                    </a:p>
                  </a:txBody>
                  <a:tcPr anchor="ctr">
                    <a:solidFill>
                      <a:srgbClr val="FFC9E4"/>
                    </a:solidFill>
                  </a:tcPr>
                </a:tc>
                <a:extLst>
                  <a:ext uri="{0D108BD9-81ED-4DB2-BD59-A6C34878D82A}">
                    <a16:rowId xmlns:a16="http://schemas.microsoft.com/office/drawing/2014/main" val="2099620610"/>
                  </a:ext>
                </a:extLst>
              </a:tr>
              <a:tr h="635729">
                <a:tc>
                  <a:txBody>
                    <a:bodyPr/>
                    <a:lstStyle/>
                    <a:p>
                      <a:pPr algn="ctr"/>
                      <a:r>
                        <a:rPr lang="vi-VN" sz="2000"/>
                        <a:t>Thí nghiệm 2</a:t>
                      </a:r>
                      <a:endParaRPr lang="en-US" sz="2000"/>
                    </a:p>
                  </a:txBody>
                  <a:tcPr anchor="ctr">
                    <a:solidFill>
                      <a:srgbClr val="FFC9E4"/>
                    </a:solidFill>
                  </a:tcPr>
                </a:tc>
                <a:tc>
                  <a:txBody>
                    <a:bodyPr/>
                    <a:lstStyle/>
                    <a:p>
                      <a:pPr algn="ctr"/>
                      <a:r>
                        <a:rPr lang="vi-VN" sz="2000" dirty="0"/>
                        <a:t>14% đến 15%</a:t>
                      </a:r>
                      <a:endParaRPr lang="en-US" sz="2000" dirty="0"/>
                    </a:p>
                  </a:txBody>
                  <a:tcPr anchor="ctr">
                    <a:solidFill>
                      <a:srgbClr val="FFC9E4"/>
                    </a:solidFill>
                  </a:tcPr>
                </a:tc>
                <a:tc>
                  <a:txBody>
                    <a:bodyPr/>
                    <a:lstStyle/>
                    <a:p>
                      <a:pPr algn="ctr"/>
                      <a:r>
                        <a:rPr lang="vi-VN" sz="2000" dirty="0"/>
                        <a:t>Tăng lên 4 đến 5 lần</a:t>
                      </a:r>
                    </a:p>
                  </a:txBody>
                  <a:tcPr anchor="ctr">
                    <a:solidFill>
                      <a:srgbClr val="FFC9E4"/>
                    </a:solidFill>
                  </a:tcPr>
                </a:tc>
                <a:extLst>
                  <a:ext uri="{0D108BD9-81ED-4DB2-BD59-A6C34878D82A}">
                    <a16:rowId xmlns:a16="http://schemas.microsoft.com/office/drawing/2014/main" val="650484103"/>
                  </a:ext>
                </a:extLst>
              </a:tr>
              <a:tr h="635729">
                <a:tc>
                  <a:txBody>
                    <a:bodyPr/>
                    <a:lstStyle/>
                    <a:p>
                      <a:pPr algn="ctr"/>
                      <a:r>
                        <a:rPr lang="vi-VN" sz="2000"/>
                        <a:t>Thí nghiệm 3</a:t>
                      </a:r>
                      <a:endParaRPr lang="en-US" sz="2000"/>
                    </a:p>
                  </a:txBody>
                  <a:tcPr anchor="ctr">
                    <a:solidFill>
                      <a:srgbClr val="FFC9E4"/>
                    </a:solidFill>
                  </a:tcPr>
                </a:tc>
                <a:tc>
                  <a:txBody>
                    <a:bodyPr/>
                    <a:lstStyle/>
                    <a:p>
                      <a:pPr algn="ctr"/>
                      <a:r>
                        <a:rPr lang="vi-VN" sz="2000"/>
                        <a:t>30% đến 35%</a:t>
                      </a:r>
                      <a:endParaRPr lang="en-US" sz="2000"/>
                    </a:p>
                  </a:txBody>
                  <a:tcPr anchor="ctr">
                    <a:solidFill>
                      <a:srgbClr val="FFC9E4"/>
                    </a:solidFill>
                  </a:tcPr>
                </a:tc>
                <a:tc>
                  <a:txBody>
                    <a:bodyPr/>
                    <a:lstStyle/>
                    <a:p>
                      <a:pPr algn="ctr"/>
                      <a:r>
                        <a:rPr lang="vi-VN" sz="2000" dirty="0"/>
                        <a:t>Tăng lên hàng nghìn lần</a:t>
                      </a:r>
                      <a:endParaRPr lang="en-US" sz="2000" dirty="0"/>
                    </a:p>
                  </a:txBody>
                  <a:tcPr anchor="ctr">
                    <a:solidFill>
                      <a:srgbClr val="FFC9E4"/>
                    </a:solidFill>
                  </a:tcPr>
                </a:tc>
                <a:extLst>
                  <a:ext uri="{0D108BD9-81ED-4DB2-BD59-A6C34878D82A}">
                    <a16:rowId xmlns:a16="http://schemas.microsoft.com/office/drawing/2014/main" val="3776043440"/>
                  </a:ext>
                </a:extLst>
              </a:tr>
            </a:tbl>
          </a:graphicData>
        </a:graphic>
      </p:graphicFrame>
      <p:sp>
        <p:nvSpPr>
          <p:cNvPr id="16" name="TextBox 15">
            <a:extLst>
              <a:ext uri="{FF2B5EF4-FFF2-40B4-BE49-F238E27FC236}">
                <a16:creationId xmlns:a16="http://schemas.microsoft.com/office/drawing/2014/main" id="{2FA66135-5F16-4E69-A70E-A7F413D10FE7}"/>
              </a:ext>
            </a:extLst>
          </p:cNvPr>
          <p:cNvSpPr txBox="1"/>
          <p:nvPr/>
        </p:nvSpPr>
        <p:spPr>
          <a:xfrm>
            <a:off x="894079" y="5897574"/>
            <a:ext cx="10449561" cy="400110"/>
          </a:xfrm>
          <a:prstGeom prst="rect">
            <a:avLst/>
          </a:prstGeom>
          <a:noFill/>
        </p:spPr>
        <p:txBody>
          <a:bodyPr wrap="square" rtlCol="0">
            <a:spAutoFit/>
          </a:bodyPr>
          <a:lstStyle/>
          <a:p>
            <a:pPr algn="ctr"/>
            <a:r>
              <a:rPr lang="vi-VN" sz="2000" b="1" dirty="0"/>
              <a:t>Bảng 26.1. Cường độ hô hấp của hạt lúa và lúa mì ở các hàm lượng nước khác nhau</a:t>
            </a:r>
            <a:endParaRPr lang="en-US" sz="2000" b="1" dirty="0"/>
          </a:p>
        </p:txBody>
      </p:sp>
    </p:spTree>
    <p:extLst>
      <p:ext uri="{BB962C8B-B14F-4D97-AF65-F5344CB8AC3E}">
        <p14:creationId xmlns:p14="http://schemas.microsoft.com/office/powerpoint/2010/main" val="248524464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iterate type="wd">
                                    <p:tmPct val="10000"/>
                                  </p:iterate>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0C66059-9658-4BA9-98AA-D85379A0FF1F}"/>
              </a:ext>
            </a:extLst>
          </p:cNvPr>
          <p:cNvSpPr txBox="1"/>
          <p:nvPr/>
        </p:nvSpPr>
        <p:spPr>
          <a:xfrm>
            <a:off x="1046480" y="347110"/>
            <a:ext cx="10566401" cy="946798"/>
          </a:xfrm>
          <a:prstGeom prst="rect">
            <a:avLst/>
          </a:prstGeom>
          <a:noFill/>
        </p:spPr>
        <p:txBody>
          <a:bodyPr wrap="square" rtlCol="0">
            <a:spAutoFit/>
          </a:bodyPr>
          <a:lstStyle/>
          <a:p>
            <a:pPr>
              <a:lnSpc>
                <a:spcPct val="120000"/>
              </a:lnSpc>
            </a:pPr>
            <a:r>
              <a:rPr lang="vi-VN" sz="2400" b="1" dirty="0"/>
              <a:t>Từ kết quả thí nghiệm trong bảng trên, em hãy nhận xét về mối liên quan giữa hàm lượng nước và cường độ hô hấp của hạt</a:t>
            </a:r>
            <a:endParaRPr lang="en-US" sz="2400" b="1" dirty="0"/>
          </a:p>
        </p:txBody>
      </p:sp>
      <p:pic>
        <p:nvPicPr>
          <p:cNvPr id="13" name="Picture 12" descr="A picture containing text, vector graphics, toy, doll&#10;&#10;Description automatically generated">
            <a:extLst>
              <a:ext uri="{FF2B5EF4-FFF2-40B4-BE49-F238E27FC236}">
                <a16:creationId xmlns:a16="http://schemas.microsoft.com/office/drawing/2014/main" id="{353BD154-6439-4DE6-9C7A-D0037248FD97}"/>
              </a:ext>
            </a:extLst>
          </p:cNvPr>
          <p:cNvPicPr>
            <a:picLocks noChangeAspect="1"/>
          </p:cNvPicPr>
          <p:nvPr/>
        </p:nvPicPr>
        <p:blipFill rotWithShape="1">
          <a:blip r:embed="rId2">
            <a:extLst>
              <a:ext uri="{28A0092B-C50C-407E-A947-70E740481C1C}">
                <a14:useLocalDpi xmlns:a14="http://schemas.microsoft.com/office/drawing/2010/main" val="0"/>
              </a:ext>
            </a:extLst>
          </a:blip>
          <a:srcRect l="25833" t="8084" r="10000" b="12083"/>
          <a:stretch/>
        </p:blipFill>
        <p:spPr>
          <a:xfrm>
            <a:off x="162157" y="91440"/>
            <a:ext cx="955443" cy="1188720"/>
          </a:xfrm>
          <a:prstGeom prst="rect">
            <a:avLst/>
          </a:prstGeom>
        </p:spPr>
      </p:pic>
      <p:graphicFrame>
        <p:nvGraphicFramePr>
          <p:cNvPr id="15" name="Table 12">
            <a:extLst>
              <a:ext uri="{FF2B5EF4-FFF2-40B4-BE49-F238E27FC236}">
                <a16:creationId xmlns:a16="http://schemas.microsoft.com/office/drawing/2014/main" id="{A0CEE7DE-859B-45A4-AEF4-98151A42226C}"/>
              </a:ext>
            </a:extLst>
          </p:cNvPr>
          <p:cNvGraphicFramePr>
            <a:graphicFrameLocks noGrp="1"/>
          </p:cNvGraphicFramePr>
          <p:nvPr>
            <p:extLst>
              <p:ext uri="{D42A27DB-BD31-4B8C-83A1-F6EECF244321}">
                <p14:modId xmlns:p14="http://schemas.microsoft.com/office/powerpoint/2010/main" val="3270360105"/>
              </p:ext>
            </p:extLst>
          </p:nvPr>
        </p:nvGraphicFramePr>
        <p:xfrm>
          <a:off x="1117600" y="1459021"/>
          <a:ext cx="10495281" cy="2447068"/>
        </p:xfrm>
        <a:graphic>
          <a:graphicData uri="http://schemas.openxmlformats.org/drawingml/2006/table">
            <a:tbl>
              <a:tblPr firstRow="1" bandRow="1">
                <a:tableStyleId>{5C22544A-7EE6-4342-B048-85BDC9FD1C3A}</a:tableStyleId>
              </a:tblPr>
              <a:tblGrid>
                <a:gridCol w="3498427">
                  <a:extLst>
                    <a:ext uri="{9D8B030D-6E8A-4147-A177-3AD203B41FA5}">
                      <a16:colId xmlns:a16="http://schemas.microsoft.com/office/drawing/2014/main" val="3083591586"/>
                    </a:ext>
                  </a:extLst>
                </a:gridCol>
                <a:gridCol w="3498427">
                  <a:extLst>
                    <a:ext uri="{9D8B030D-6E8A-4147-A177-3AD203B41FA5}">
                      <a16:colId xmlns:a16="http://schemas.microsoft.com/office/drawing/2014/main" val="193452814"/>
                    </a:ext>
                  </a:extLst>
                </a:gridCol>
                <a:gridCol w="3498427">
                  <a:extLst>
                    <a:ext uri="{9D8B030D-6E8A-4147-A177-3AD203B41FA5}">
                      <a16:colId xmlns:a16="http://schemas.microsoft.com/office/drawing/2014/main" val="1127404153"/>
                    </a:ext>
                  </a:extLst>
                </a:gridCol>
              </a:tblGrid>
              <a:tr h="611767">
                <a:tc>
                  <a:txBody>
                    <a:bodyPr/>
                    <a:lstStyle/>
                    <a:p>
                      <a:pPr algn="ctr">
                        <a:lnSpc>
                          <a:spcPct val="150000"/>
                        </a:lnSpc>
                      </a:pPr>
                      <a:r>
                        <a:rPr lang="vi-VN" sz="2000" dirty="0"/>
                        <a:t>Thí nghiệm</a:t>
                      </a:r>
                      <a:endParaRPr lang="en-US" sz="2000" dirty="0"/>
                    </a:p>
                  </a:txBody>
                  <a:tcPr anchor="ctr">
                    <a:solidFill>
                      <a:srgbClr val="660033"/>
                    </a:solidFill>
                  </a:tcPr>
                </a:tc>
                <a:tc>
                  <a:txBody>
                    <a:bodyPr/>
                    <a:lstStyle/>
                    <a:p>
                      <a:pPr algn="ctr">
                        <a:lnSpc>
                          <a:spcPct val="150000"/>
                        </a:lnSpc>
                      </a:pPr>
                      <a:r>
                        <a:rPr lang="vi-VN" sz="2000"/>
                        <a:t>Hàm lượng nước trong hạt</a:t>
                      </a:r>
                      <a:endParaRPr lang="en-US" sz="2000"/>
                    </a:p>
                  </a:txBody>
                  <a:tcPr anchor="ctr">
                    <a:solidFill>
                      <a:srgbClr val="660033"/>
                    </a:solidFill>
                  </a:tcPr>
                </a:tc>
                <a:tc>
                  <a:txBody>
                    <a:bodyPr/>
                    <a:lstStyle/>
                    <a:p>
                      <a:pPr algn="ctr">
                        <a:lnSpc>
                          <a:spcPct val="150000"/>
                        </a:lnSpc>
                      </a:pPr>
                      <a:r>
                        <a:rPr lang="vi-VN" sz="2000"/>
                        <a:t>Cường độ hô hấp</a:t>
                      </a:r>
                      <a:endParaRPr lang="en-US" sz="2000"/>
                    </a:p>
                  </a:txBody>
                  <a:tcPr anchor="ctr">
                    <a:solidFill>
                      <a:srgbClr val="660033"/>
                    </a:solidFill>
                  </a:tcPr>
                </a:tc>
                <a:extLst>
                  <a:ext uri="{0D108BD9-81ED-4DB2-BD59-A6C34878D82A}">
                    <a16:rowId xmlns:a16="http://schemas.microsoft.com/office/drawing/2014/main" val="524518019"/>
                  </a:ext>
                </a:extLst>
              </a:tr>
              <a:tr h="611767">
                <a:tc>
                  <a:txBody>
                    <a:bodyPr/>
                    <a:lstStyle/>
                    <a:p>
                      <a:pPr algn="ctr"/>
                      <a:r>
                        <a:rPr lang="vi-VN" sz="2000" dirty="0"/>
                        <a:t>Thí nghiệm 1</a:t>
                      </a:r>
                      <a:endParaRPr lang="en-US" sz="2000" dirty="0"/>
                    </a:p>
                  </a:txBody>
                  <a:tcPr anchor="ctr">
                    <a:solidFill>
                      <a:srgbClr val="FFC9E4"/>
                    </a:solidFill>
                  </a:tcPr>
                </a:tc>
                <a:tc>
                  <a:txBody>
                    <a:bodyPr/>
                    <a:lstStyle/>
                    <a:p>
                      <a:pPr algn="ctr"/>
                      <a:r>
                        <a:rPr lang="vi-VN" sz="2000"/>
                        <a:t>11% đến 12%</a:t>
                      </a:r>
                      <a:endParaRPr lang="en-US" sz="2000"/>
                    </a:p>
                  </a:txBody>
                  <a:tcPr anchor="ctr">
                    <a:solidFill>
                      <a:srgbClr val="FFC9E4"/>
                    </a:solidFill>
                  </a:tcPr>
                </a:tc>
                <a:tc>
                  <a:txBody>
                    <a:bodyPr/>
                    <a:lstStyle/>
                    <a:p>
                      <a:pPr algn="ctr"/>
                      <a:r>
                        <a:rPr lang="vi-VN" sz="2000"/>
                        <a:t>1,5 mg CO</a:t>
                      </a:r>
                      <a:r>
                        <a:rPr lang="vi-VN" sz="2000" baseline="-25000"/>
                        <a:t>2</a:t>
                      </a:r>
                      <a:r>
                        <a:rPr lang="vi-VN" sz="2000"/>
                        <a:t>/1kg hạt/ giờ</a:t>
                      </a:r>
                      <a:endParaRPr lang="en-US" sz="2000"/>
                    </a:p>
                  </a:txBody>
                  <a:tcPr anchor="ctr">
                    <a:solidFill>
                      <a:srgbClr val="FFC9E4"/>
                    </a:solidFill>
                  </a:tcPr>
                </a:tc>
                <a:extLst>
                  <a:ext uri="{0D108BD9-81ED-4DB2-BD59-A6C34878D82A}">
                    <a16:rowId xmlns:a16="http://schemas.microsoft.com/office/drawing/2014/main" val="2099620610"/>
                  </a:ext>
                </a:extLst>
              </a:tr>
              <a:tr h="611767">
                <a:tc>
                  <a:txBody>
                    <a:bodyPr/>
                    <a:lstStyle/>
                    <a:p>
                      <a:pPr algn="ctr"/>
                      <a:r>
                        <a:rPr lang="vi-VN" sz="2000"/>
                        <a:t>Thí nghiệm 2</a:t>
                      </a:r>
                      <a:endParaRPr lang="en-US" sz="2000"/>
                    </a:p>
                  </a:txBody>
                  <a:tcPr anchor="ctr">
                    <a:solidFill>
                      <a:srgbClr val="FFC9E4"/>
                    </a:solidFill>
                  </a:tcPr>
                </a:tc>
                <a:tc>
                  <a:txBody>
                    <a:bodyPr/>
                    <a:lstStyle/>
                    <a:p>
                      <a:pPr algn="ctr"/>
                      <a:r>
                        <a:rPr lang="vi-VN" sz="2000" dirty="0"/>
                        <a:t>14% đến 15%</a:t>
                      </a:r>
                      <a:endParaRPr lang="en-US" sz="2000" dirty="0"/>
                    </a:p>
                  </a:txBody>
                  <a:tcPr anchor="ctr">
                    <a:solidFill>
                      <a:srgbClr val="FFC9E4"/>
                    </a:solidFill>
                  </a:tcPr>
                </a:tc>
                <a:tc>
                  <a:txBody>
                    <a:bodyPr/>
                    <a:lstStyle/>
                    <a:p>
                      <a:pPr algn="ctr"/>
                      <a:r>
                        <a:rPr lang="vi-VN" sz="2000" dirty="0"/>
                        <a:t>Tăng lên 4 đến 5 lần</a:t>
                      </a:r>
                    </a:p>
                  </a:txBody>
                  <a:tcPr anchor="ctr">
                    <a:solidFill>
                      <a:srgbClr val="FFC9E4"/>
                    </a:solidFill>
                  </a:tcPr>
                </a:tc>
                <a:extLst>
                  <a:ext uri="{0D108BD9-81ED-4DB2-BD59-A6C34878D82A}">
                    <a16:rowId xmlns:a16="http://schemas.microsoft.com/office/drawing/2014/main" val="650484103"/>
                  </a:ext>
                </a:extLst>
              </a:tr>
              <a:tr h="611767">
                <a:tc>
                  <a:txBody>
                    <a:bodyPr/>
                    <a:lstStyle/>
                    <a:p>
                      <a:pPr algn="ctr"/>
                      <a:r>
                        <a:rPr lang="vi-VN" sz="2000"/>
                        <a:t>Thí nghiệm 3</a:t>
                      </a:r>
                      <a:endParaRPr lang="en-US" sz="2000"/>
                    </a:p>
                  </a:txBody>
                  <a:tcPr anchor="ctr">
                    <a:solidFill>
                      <a:srgbClr val="FFC9E4"/>
                    </a:solidFill>
                  </a:tcPr>
                </a:tc>
                <a:tc>
                  <a:txBody>
                    <a:bodyPr/>
                    <a:lstStyle/>
                    <a:p>
                      <a:pPr algn="ctr"/>
                      <a:r>
                        <a:rPr lang="vi-VN" sz="2000" dirty="0"/>
                        <a:t>30% đến 35%</a:t>
                      </a:r>
                      <a:endParaRPr lang="en-US" sz="2000" dirty="0"/>
                    </a:p>
                  </a:txBody>
                  <a:tcPr anchor="ctr">
                    <a:solidFill>
                      <a:srgbClr val="FFC9E4"/>
                    </a:solidFill>
                  </a:tcPr>
                </a:tc>
                <a:tc>
                  <a:txBody>
                    <a:bodyPr/>
                    <a:lstStyle/>
                    <a:p>
                      <a:pPr algn="ctr"/>
                      <a:r>
                        <a:rPr lang="vi-VN" sz="2000" dirty="0"/>
                        <a:t>Tăng lên hàng nghìn lần</a:t>
                      </a:r>
                      <a:endParaRPr lang="en-US" sz="2000" dirty="0"/>
                    </a:p>
                  </a:txBody>
                  <a:tcPr anchor="ctr">
                    <a:solidFill>
                      <a:srgbClr val="FFC9E4"/>
                    </a:solidFill>
                  </a:tcPr>
                </a:tc>
                <a:extLst>
                  <a:ext uri="{0D108BD9-81ED-4DB2-BD59-A6C34878D82A}">
                    <a16:rowId xmlns:a16="http://schemas.microsoft.com/office/drawing/2014/main" val="3776043440"/>
                  </a:ext>
                </a:extLst>
              </a:tr>
            </a:tbl>
          </a:graphicData>
        </a:graphic>
      </p:graphicFrame>
      <p:grpSp>
        <p:nvGrpSpPr>
          <p:cNvPr id="17" name="Group 16">
            <a:extLst>
              <a:ext uri="{FF2B5EF4-FFF2-40B4-BE49-F238E27FC236}">
                <a16:creationId xmlns:a16="http://schemas.microsoft.com/office/drawing/2014/main" id="{191CC9A2-580C-4353-903A-5D84EC8ADAE8}"/>
              </a:ext>
            </a:extLst>
          </p:cNvPr>
          <p:cNvGrpSpPr/>
          <p:nvPr/>
        </p:nvGrpSpPr>
        <p:grpSpPr>
          <a:xfrm>
            <a:off x="5147210" y="4133793"/>
            <a:ext cx="1897580" cy="611525"/>
            <a:chOff x="5000676" y="619760"/>
            <a:chExt cx="1897580" cy="611525"/>
          </a:xfrm>
          <a:solidFill>
            <a:srgbClr val="D23347"/>
          </a:solidFill>
        </p:grpSpPr>
        <p:sp>
          <p:nvSpPr>
            <p:cNvPr id="18" name="Rectangle: Rounded Corners 17">
              <a:extLst>
                <a:ext uri="{FF2B5EF4-FFF2-40B4-BE49-F238E27FC236}">
                  <a16:creationId xmlns:a16="http://schemas.microsoft.com/office/drawing/2014/main" id="{7B94DD22-50BC-4F81-AFA1-A309FC8181FC}"/>
                </a:ext>
              </a:extLst>
            </p:cNvPr>
            <p:cNvSpPr/>
            <p:nvPr/>
          </p:nvSpPr>
          <p:spPr>
            <a:xfrm>
              <a:off x="5000676" y="619760"/>
              <a:ext cx="1897580" cy="611525"/>
            </a:xfrm>
            <a:prstGeom prst="round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bg1"/>
                  </a:solidFill>
                </a:rPr>
                <a:t>Trả lời</a:t>
              </a:r>
              <a:endParaRPr lang="en-US" sz="2400" b="1">
                <a:solidFill>
                  <a:schemeClr val="bg1"/>
                </a:solidFill>
              </a:endParaRPr>
            </a:p>
          </p:txBody>
        </p:sp>
        <p:sp>
          <p:nvSpPr>
            <p:cNvPr id="19" name="Rectangle: Rounded Corners 18">
              <a:extLst>
                <a:ext uri="{FF2B5EF4-FFF2-40B4-BE49-F238E27FC236}">
                  <a16:creationId xmlns:a16="http://schemas.microsoft.com/office/drawing/2014/main" id="{B9E647EC-261D-42B1-AC34-2FA11F2D8DB9}"/>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2" name="Rectangle: Rounded Corners 1">
            <a:extLst>
              <a:ext uri="{FF2B5EF4-FFF2-40B4-BE49-F238E27FC236}">
                <a16:creationId xmlns:a16="http://schemas.microsoft.com/office/drawing/2014/main" id="{0E8488B7-DDE4-252A-B125-962F3CCB81E1}"/>
              </a:ext>
            </a:extLst>
          </p:cNvPr>
          <p:cNvSpPr/>
          <p:nvPr/>
        </p:nvSpPr>
        <p:spPr>
          <a:xfrm>
            <a:off x="1046479" y="4973022"/>
            <a:ext cx="10566401" cy="1537868"/>
          </a:xfrm>
          <a:prstGeom prst="roundRect">
            <a:avLst/>
          </a:prstGeom>
          <a:solidFill>
            <a:schemeClr val="accent6">
              <a:lumMod val="20000"/>
              <a:lumOff val="80000"/>
            </a:schemeClr>
          </a:solidFill>
          <a:ln w="57150">
            <a:solidFill>
              <a:schemeClr val="accent6">
                <a:lumMod val="50000"/>
              </a:schemeClr>
            </a:solidFill>
          </a:ln>
        </p:spPr>
        <p:txBody>
          <a:bodyPr wrap="square" rtlCol="0">
            <a:spAutoFit/>
          </a:bodyPr>
          <a:lstStyle/>
          <a:p>
            <a:pPr>
              <a:lnSpc>
                <a:spcPct val="120000"/>
              </a:lnSpc>
            </a:pPr>
            <a:r>
              <a:rPr lang="vi-VN" sz="2400" b="1" dirty="0">
                <a:solidFill>
                  <a:schemeClr val="tx1"/>
                </a:solidFill>
              </a:rPr>
              <a:t>Nhận xét về mối liên quan giữa hàm lượng nước và cường độ hô hấp của hạt : </a:t>
            </a:r>
          </a:p>
          <a:p>
            <a:pPr>
              <a:lnSpc>
                <a:spcPct val="120000"/>
              </a:lnSpc>
            </a:pPr>
            <a:r>
              <a:rPr lang="vi-VN" sz="2400" b="1" dirty="0">
                <a:solidFill>
                  <a:srgbClr val="C00000"/>
                </a:solidFill>
                <a:sym typeface="Wingdings" panose="05000000000000000000" pitchFamily="2" charset="2"/>
              </a:rPr>
              <a:t> </a:t>
            </a:r>
            <a:r>
              <a:rPr lang="vi-VN" sz="2400" b="1" dirty="0">
                <a:solidFill>
                  <a:srgbClr val="C00000"/>
                </a:solidFill>
              </a:rPr>
              <a:t>Cường độ hô hấp tỉ lệ thuận với hàm lượng nước.</a:t>
            </a:r>
            <a:endParaRPr lang="en-US" sz="2400" b="1" dirty="0">
              <a:solidFill>
                <a:srgbClr val="C00000"/>
              </a:solidFill>
            </a:endParaRPr>
          </a:p>
        </p:txBody>
      </p:sp>
    </p:spTree>
    <p:extLst>
      <p:ext uri="{BB962C8B-B14F-4D97-AF65-F5344CB8AC3E}">
        <p14:creationId xmlns:p14="http://schemas.microsoft.com/office/powerpoint/2010/main" val="1454763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1122</TotalTime>
  <Words>2030</Words>
  <Application>Microsoft Office PowerPoint</Application>
  <PresentationFormat>Widescreen</PresentationFormat>
  <Paragraphs>141</Paragraphs>
  <Slides>43</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43</vt:i4>
      </vt:variant>
    </vt:vector>
  </HeadingPairs>
  <TitlesOfParts>
    <vt:vector size="49" baseType="lpstr">
      <vt:lpstr>Arial</vt:lpstr>
      <vt:lpstr>Calibri</vt:lpstr>
      <vt:lpstr>Calibri Light</vt:lpstr>
      <vt:lpstr>Courier New</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HQV</dc:creator>
  <cp:lastModifiedBy>DELL</cp:lastModifiedBy>
  <cp:revision>61</cp:revision>
  <dcterms:created xsi:type="dcterms:W3CDTF">2022-05-28T14:26:07Z</dcterms:created>
  <dcterms:modified xsi:type="dcterms:W3CDTF">2022-06-11T14:33:26Z</dcterms:modified>
</cp:coreProperties>
</file>