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4" r:id="rId1"/>
    <p:sldMasterId id="2147483676" r:id="rId2"/>
    <p:sldMasterId id="2147483700" r:id="rId3"/>
    <p:sldMasterId id="2147483712" r:id="rId4"/>
    <p:sldMasterId id="2147483724" r:id="rId5"/>
  </p:sldMasterIdLst>
  <p:notesMasterIdLst>
    <p:notesMasterId r:id="rId41"/>
  </p:notesMasterIdLst>
  <p:handoutMasterIdLst>
    <p:handoutMasterId r:id="rId42"/>
  </p:handoutMasterIdLst>
  <p:sldIdLst>
    <p:sldId id="3277" r:id="rId6"/>
    <p:sldId id="3315" r:id="rId7"/>
    <p:sldId id="3316" r:id="rId8"/>
    <p:sldId id="3238" r:id="rId9"/>
    <p:sldId id="3278" r:id="rId10"/>
    <p:sldId id="3239" r:id="rId11"/>
    <p:sldId id="3240" r:id="rId12"/>
    <p:sldId id="3252" r:id="rId13"/>
    <p:sldId id="3255" r:id="rId14"/>
    <p:sldId id="3318" r:id="rId15"/>
    <p:sldId id="3292" r:id="rId16"/>
    <p:sldId id="3301" r:id="rId17"/>
    <p:sldId id="3282" r:id="rId18"/>
    <p:sldId id="3296" r:id="rId19"/>
    <p:sldId id="3297" r:id="rId20"/>
    <p:sldId id="3298" r:id="rId21"/>
    <p:sldId id="3295" r:id="rId22"/>
    <p:sldId id="3299" r:id="rId23"/>
    <p:sldId id="3256" r:id="rId24"/>
    <p:sldId id="3283" r:id="rId25"/>
    <p:sldId id="3300" r:id="rId26"/>
    <p:sldId id="3284" r:id="rId27"/>
    <p:sldId id="3265" r:id="rId28"/>
    <p:sldId id="3260" r:id="rId29"/>
    <p:sldId id="3280" r:id="rId30"/>
    <p:sldId id="3303" r:id="rId31"/>
    <p:sldId id="3304" r:id="rId32"/>
    <p:sldId id="3305" r:id="rId33"/>
    <p:sldId id="3306" r:id="rId34"/>
    <p:sldId id="3307" r:id="rId35"/>
    <p:sldId id="3308" r:id="rId36"/>
    <p:sldId id="3309" r:id="rId37"/>
    <p:sldId id="3310" r:id="rId38"/>
    <p:sldId id="3311" r:id="rId39"/>
    <p:sldId id="3313" r:id="rId40"/>
  </p:sldIdLst>
  <p:sldSz cx="12192000" cy="6858000"/>
  <p:notesSz cx="6858000" cy="9144000"/>
  <p:embeddedFontLst>
    <p:embeddedFont>
      <p:font typeface="#9Slide04 Rokkitt SemiBold" panose="020B0604020202020204" charset="0"/>
      <p:bold r:id="rId43"/>
    </p:embeddedFont>
    <p:embeddedFont>
      <p:font typeface="#9Slide05 Aquarelle" panose="020B0604020202020204" charset="0"/>
      <p:regular r:id="rId44"/>
    </p:embeddedFont>
    <p:embeddedFont>
      <p:font typeface="#9Slide05 Ciaobella" panose="020B0604020202020204" charset="0"/>
      <p:regular r:id="rId45"/>
    </p:embeddedFont>
    <p:embeddedFont>
      <p:font typeface="#9Slide05 Daniela Script" panose="020B0604020202020204" charset="0"/>
      <p:regular r:id="rId46"/>
    </p:embeddedFont>
    <p:embeddedFont>
      <p:font typeface="#9Slide05 SVNNight Wind Sent" panose="02000000000000000000" charset="0"/>
      <p:regular r:id="rId47"/>
    </p:embeddedFont>
    <p:embeddedFont>
      <p:font typeface="#9Slide05 SVNVandella" charset="0"/>
      <p:regular r:id="rId48"/>
    </p:embeddedFont>
    <p:embeddedFont>
      <p:font typeface="#9Slide07 SVNAppleberry" panose="02040603050506020204" charset="0"/>
      <p:regular r:id="rId49"/>
    </p:embeddedFont>
    <p:embeddedFont>
      <p:font typeface="Showcard Gothic" panose="04020904020102020604" pitchFamily="82" charset="0"/>
      <p:regular r:id="rId50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>
          <p15:clr>
            <a:srgbClr val="A4A3A4"/>
          </p15:clr>
        </p15:guide>
        <p15:guide id="2" pos="3840">
          <p15:clr>
            <a:srgbClr val="A4A3A4"/>
          </p15:clr>
        </p15:guide>
        <p15:guide id="3" pos="497">
          <p15:clr>
            <a:srgbClr val="A4A3A4"/>
          </p15:clr>
        </p15:guide>
        <p15:guide id="4" orient="horz" pos="3989">
          <p15:clr>
            <a:srgbClr val="A4A3A4"/>
          </p15:clr>
        </p15:guide>
        <p15:guide id="5" pos="7106">
          <p15:clr>
            <a:srgbClr val="A4A3A4"/>
          </p15:clr>
        </p15:guide>
        <p15:guide id="6" pos="65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62A3B8"/>
    <a:srgbClr val="FED9B9"/>
    <a:srgbClr val="288098"/>
    <a:srgbClr val="C3D3D3"/>
    <a:srgbClr val="186716"/>
    <a:srgbClr val="55A534"/>
    <a:srgbClr val="501622"/>
    <a:srgbClr val="1686C2"/>
    <a:srgbClr val="C21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5317" autoAdjust="0"/>
  </p:normalViewPr>
  <p:slideViewPr>
    <p:cSldViewPr>
      <p:cViewPr varScale="1">
        <p:scale>
          <a:sx n="59" d="100"/>
          <a:sy n="59" d="100"/>
        </p:scale>
        <p:origin x="872" y="52"/>
      </p:cViewPr>
      <p:guideLst>
        <p:guide orient="horz" pos="300"/>
        <p:guide pos="3840"/>
        <p:guide pos="497"/>
        <p:guide orient="horz" pos="3989"/>
        <p:guide pos="7106"/>
        <p:guide pos="6564"/>
      </p:guideLst>
    </p:cSldViewPr>
  </p:slideViewPr>
  <p:outlineViewPr>
    <p:cViewPr>
      <p:scale>
        <a:sx n="100" d="100"/>
        <a:sy n="100" d="100"/>
      </p:scale>
      <p:origin x="0" y="-9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387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2024/6/16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994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thiên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r>
              <a:rPr lang="en-US" baseline="0" dirty="0"/>
              <a:t>,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hồn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 </a:t>
            </a:r>
            <a:r>
              <a:rPr lang="en-US" baseline="0" dirty="0" err="1"/>
              <a:t>tế</a:t>
            </a:r>
            <a:r>
              <a:rPr lang="en-US" baseline="0" dirty="0"/>
              <a:t>, </a:t>
            </a:r>
            <a:r>
              <a:rPr lang="en-US" baseline="0" dirty="0" err="1"/>
              <a:t>nhạy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,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97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326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1400" b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Văn bản </a:t>
            </a:r>
            <a:r>
              <a:rPr lang="en-US" sz="1400" b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V</a:t>
            </a:r>
            <a:r>
              <a:rPr lang="vi-VN" sz="1400" b="1" i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ẻ đẹp của bài thơ “Cảnh khuya” bàn</a:t>
            </a:r>
            <a:r>
              <a:rPr lang="vi-VN" sz="1400" b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 về vấn đề gì? Dựa vào đâu để em có thể nhận ra nhanh nhất đi</a:t>
            </a:r>
            <a:r>
              <a:rPr lang="en-US" sz="1400" b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ề</a:t>
            </a:r>
            <a:r>
              <a:rPr lang="vi-VN" sz="1400" b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u này?</a:t>
            </a:r>
            <a:endParaRPr lang="en-US" sz="1400" b="1" u="none" strike="noStrike" kern="1200" dirty="0">
              <a:solidFill>
                <a:srgbClr val="0070C0"/>
              </a:solidFill>
              <a:effectLst/>
              <a:latin typeface="+mn-lt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185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761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. </a:t>
            </a:r>
            <a:r>
              <a:rPr lang="en-US" baseline="0" dirty="0" err="1"/>
              <a:t>Tính</a:t>
            </a:r>
            <a:r>
              <a:rPr lang="en-US" baseline="0" dirty="0"/>
              <a:t> logic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991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14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609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3 </a:t>
            </a:r>
            <a:r>
              <a:rPr lang="en-US" baseline="0" dirty="0" err="1"/>
              <a:t>nhóm</a:t>
            </a:r>
            <a:endParaRPr lang="en-US" baseline="0" dirty="0"/>
          </a:p>
          <a:p>
            <a:r>
              <a:rPr lang="en-US" baseline="0" dirty="0"/>
              <a:t>+ </a:t>
            </a:r>
            <a:r>
              <a:rPr lang="en-US" baseline="0" dirty="0" err="1"/>
              <a:t>Nhóm</a:t>
            </a:r>
            <a:r>
              <a:rPr lang="en-US" baseline="0" dirty="0"/>
              <a:t> 1: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1</a:t>
            </a:r>
          </a:p>
          <a:p>
            <a:r>
              <a:rPr lang="en-US" baseline="0" dirty="0"/>
              <a:t>+ </a:t>
            </a:r>
            <a:r>
              <a:rPr lang="en-US" baseline="0" dirty="0" err="1"/>
              <a:t>Nhóm</a:t>
            </a:r>
            <a:r>
              <a:rPr lang="en-US" baseline="0" dirty="0"/>
              <a:t> 2: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2</a:t>
            </a:r>
          </a:p>
          <a:p>
            <a:r>
              <a:rPr lang="en-US" baseline="0" dirty="0"/>
              <a:t>+ </a:t>
            </a:r>
            <a:r>
              <a:rPr lang="en-US" baseline="0" dirty="0" err="1"/>
              <a:t>Nhóm</a:t>
            </a:r>
            <a:r>
              <a:rPr lang="en-US" baseline="0" dirty="0"/>
              <a:t> 3: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874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655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603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3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883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05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23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3236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68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khía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endParaRPr lang="en-US" baseline="0" dirty="0"/>
          </a:p>
          <a:p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rõ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giá</a:t>
            </a:r>
            <a:r>
              <a:rPr lang="en-US" baseline="0" dirty="0"/>
              <a:t> </a:t>
            </a:r>
            <a:r>
              <a:rPr lang="en-US" baseline="0" dirty="0" err="1"/>
              <a:t>trị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dung, </a:t>
            </a:r>
            <a:r>
              <a:rPr lang="en-US" baseline="0" dirty="0" err="1"/>
              <a:t>nghệ</a:t>
            </a:r>
            <a:r>
              <a:rPr lang="en-US" baseline="0" dirty="0"/>
              <a:t> </a:t>
            </a:r>
            <a:r>
              <a:rPr lang="en-US" baseline="0" dirty="0" err="1"/>
              <a:t>thuật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0950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3839-D09B-4685-88FE-E8D5DABA3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037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3839-D09B-4685-88FE-E8D5DABA3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636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3839-D09B-4685-88FE-E8D5DABA3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882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007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483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682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582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73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979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706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6852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9445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072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5100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824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1366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09089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924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1830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1312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689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5080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1203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45814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0814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351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33392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3074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87586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4824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93199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3163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8259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15770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25639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6754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62233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3514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9113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070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1486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4483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784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5747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65353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9923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2556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4261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34270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490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333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863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414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61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65568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7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0244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101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007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441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15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539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6963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0066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6135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090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696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7457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6/16/2024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291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openxmlformats.org/officeDocument/2006/relationships/slide" Target="slide2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slide" Target="slide30.xml"/><Relationship Id="rId18" Type="http://schemas.openxmlformats.org/officeDocument/2006/relationships/image" Target="../media/image57.gif"/><Relationship Id="rId3" Type="http://schemas.openxmlformats.org/officeDocument/2006/relationships/image" Target="../media/image49.jpeg"/><Relationship Id="rId21" Type="http://schemas.openxmlformats.org/officeDocument/2006/relationships/slide" Target="slide31.xml"/><Relationship Id="rId7" Type="http://schemas.openxmlformats.org/officeDocument/2006/relationships/slide" Target="slide33.xml"/><Relationship Id="rId12" Type="http://schemas.openxmlformats.org/officeDocument/2006/relationships/image" Target="../media/image54.gif"/><Relationship Id="rId17" Type="http://schemas.openxmlformats.org/officeDocument/2006/relationships/slide" Target="slide29.xml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6.gif"/><Relationship Id="rId20" Type="http://schemas.openxmlformats.org/officeDocument/2006/relationships/image" Target="../media/image59.gif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11" Type="http://schemas.openxmlformats.org/officeDocument/2006/relationships/slide" Target="slide34.xml"/><Relationship Id="rId5" Type="http://schemas.openxmlformats.org/officeDocument/2006/relationships/image" Target="../media/image51.png"/><Relationship Id="rId15" Type="http://schemas.openxmlformats.org/officeDocument/2006/relationships/slide" Target="slide35.xml"/><Relationship Id="rId10" Type="http://schemas.openxmlformats.org/officeDocument/2006/relationships/image" Target="../media/image53.gif"/><Relationship Id="rId19" Type="http://schemas.openxmlformats.org/officeDocument/2006/relationships/image" Target="../media/image58.png"/><Relationship Id="rId4" Type="http://schemas.openxmlformats.org/officeDocument/2006/relationships/image" Target="../media/image50.png"/><Relationship Id="rId9" Type="http://schemas.openxmlformats.org/officeDocument/2006/relationships/slide" Target="slide32.xml"/><Relationship Id="rId14" Type="http://schemas.openxmlformats.org/officeDocument/2006/relationships/image" Target="../media/image55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60.png"/><Relationship Id="rId4" Type="http://schemas.openxmlformats.org/officeDocument/2006/relationships/slide" Target="slide28.xml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1.jpeg"/><Relationship Id="rId7" Type="http://schemas.openxmlformats.org/officeDocument/2006/relationships/image" Target="../media/image6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1.jpeg"/><Relationship Id="rId7" Type="http://schemas.openxmlformats.org/officeDocument/2006/relationships/image" Target="../media/image6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1.jpeg"/><Relationship Id="rId7" Type="http://schemas.openxmlformats.org/officeDocument/2006/relationships/image" Target="../media/image6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1.jpeg"/><Relationship Id="rId7" Type="http://schemas.openxmlformats.org/officeDocument/2006/relationships/image" Target="../media/image6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1.jpeg"/><Relationship Id="rId7" Type="http://schemas.openxmlformats.org/officeDocument/2006/relationships/image" Target="../media/image6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1.jpeg"/><Relationship Id="rId7" Type="http://schemas.openxmlformats.org/officeDocument/2006/relationships/image" Target="../media/image6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7546317" y="1988840"/>
            <a:ext cx="4265704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khuya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7347525" y="836712"/>
            <a:ext cx="4464496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60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lang="en-US" sz="6000" dirty="0">
              <a:solidFill>
                <a:srgbClr val="C00000"/>
              </a:solidFill>
              <a:latin typeface="#9Slide07 SVNAppleberr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41FBF9-5306-4B63-C45A-7F2200A5F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4" y="-25330"/>
            <a:ext cx="7241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6C4E6F-F7E5-291D-7903-0764A1782914}"/>
              </a:ext>
            </a:extLst>
          </p:cNvPr>
          <p:cNvSpPr txBox="1"/>
          <p:nvPr/>
        </p:nvSpPr>
        <p:spPr>
          <a:xfrm>
            <a:off x="838200" y="3933056"/>
            <a:ext cx="10515600" cy="22832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1. </a:t>
            </a:r>
          </a:p>
          <a:p>
            <a:pPr marL="0" marR="0" lvl="0" indent="0" algn="ctr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Luận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đề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 (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Vấn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đề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nghị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luận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4 Rokkitt SemiBold" panose="00000700000000000000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A7B059-D55A-E089-8DD0-AFFD3DFB67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5" r="11667" b="1"/>
          <a:stretch/>
        </p:blipFill>
        <p:spPr>
          <a:xfrm>
            <a:off x="510365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D5EFE7-AECC-6D4F-A38B-330AB3EB9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17" r="11378" b="-2"/>
          <a:stretch/>
        </p:blipFill>
        <p:spPr>
          <a:xfrm>
            <a:off x="4333556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56F2D6-1EC0-2ACC-FCBA-35D487105D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25" r="19037" b="-2"/>
          <a:stretch/>
        </p:blipFill>
        <p:spPr>
          <a:xfrm>
            <a:off x="8156747" y="40005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368320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720018" y="2746986"/>
            <a:ext cx="1615989" cy="1364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sz="29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9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3378434" y="-131976"/>
            <a:ext cx="538589" cy="446449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551849" y="5696912"/>
            <a:ext cx="11088302" cy="687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9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Nhan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kumimoji="0" lang="en-US" sz="293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3719736" y="2746986"/>
            <a:ext cx="1800530" cy="1364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Plus 7"/>
          <p:cNvSpPr/>
          <p:nvPr/>
        </p:nvSpPr>
        <p:spPr>
          <a:xfrm>
            <a:off x="2740333" y="3184721"/>
            <a:ext cx="575406" cy="646780"/>
          </a:xfrm>
          <a:prstGeom prst="mathPlus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8DA6C-310B-FBB8-DFD8-3DF24EC79AF4}"/>
              </a:ext>
            </a:extLst>
          </p:cNvPr>
          <p:cNvSpPr txBox="1"/>
          <p:nvPr/>
        </p:nvSpPr>
        <p:spPr>
          <a:xfrm>
            <a:off x="1199456" y="817468"/>
            <a:ext cx="9793088" cy="1361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Vẻ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lang="en-US" sz="6000" dirty="0" err="1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lang="en-US" sz="6000" dirty="0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khuya</a:t>
            </a:r>
            <a:endParaRPr lang="en-US" sz="6000" dirty="0">
              <a:solidFill>
                <a:srgbClr val="C00000"/>
              </a:solidFill>
              <a:latin typeface="#9Slide05 Aquarelle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C4AD7-11E8-413B-0D13-F53E0098BB44}"/>
              </a:ext>
            </a:extLst>
          </p:cNvPr>
          <p:cNvSpPr txBox="1"/>
          <p:nvPr/>
        </p:nvSpPr>
        <p:spPr>
          <a:xfrm>
            <a:off x="551849" y="4476900"/>
            <a:ext cx="9360575" cy="1364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9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29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93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khuya</a:t>
            </a:r>
            <a:endParaRPr kumimoji="0" lang="en-US" sz="293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Trăng xanh 22/8 xuất hiện lúc mấy giờ ? Trăng xanh là gì ? Trăng xanh có  màu gì">
            <a:extLst>
              <a:ext uri="{FF2B5EF4-FFF2-40B4-BE49-F238E27FC236}">
                <a16:creationId xmlns:a16="http://schemas.microsoft.com/office/drawing/2014/main" id="{35BCB0EA-72BB-63A4-E16F-7AC566C22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r="35099" b="-4"/>
          <a:stretch/>
        </p:blipFill>
        <p:spPr bwMode="auto">
          <a:xfrm>
            <a:off x="9523005" y="-291984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03F96-7CB6-F3D7-3EFC-8288CF9585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47" r="30726" b="-1"/>
          <a:stretch/>
        </p:blipFill>
        <p:spPr>
          <a:xfrm>
            <a:off x="10450314" y="3709300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860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7000"/>
            <a:lum/>
          </a:blip>
          <a:srcRect/>
          <a:stretch>
            <a:fillRect t="-16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5015880" y="44624"/>
            <a:ext cx="633670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2. 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Hệ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lẽ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chứng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Rokkitt SemiBold" panose="000007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8963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55806"/>
            <a:ext cx="2376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 1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Giới thiệu bài thơ 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Cảnh khuya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86B62349-25BA-E939-B3FD-8BD12375B990}"/>
              </a:ext>
            </a:extLst>
          </p:cNvPr>
          <p:cNvSpPr/>
          <p:nvPr/>
        </p:nvSpPr>
        <p:spPr>
          <a:xfrm>
            <a:off x="623392" y="-50800"/>
            <a:ext cx="1368152" cy="252374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1" r="-434678"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1EF5E5-D40C-A1F8-EDBB-FB2F2FD6100E}"/>
              </a:ext>
            </a:extLst>
          </p:cNvPr>
          <p:cNvSpPr/>
          <p:nvPr/>
        </p:nvSpPr>
        <p:spPr>
          <a:xfrm>
            <a:off x="9336360" y="2755806"/>
            <a:ext cx="27363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 5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Chí Minh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E9D2AE0-5E51-636D-13DF-282BB38B1082}"/>
              </a:ext>
            </a:extLst>
          </p:cNvPr>
          <p:cNvSpPr/>
          <p:nvPr/>
        </p:nvSpPr>
        <p:spPr>
          <a:xfrm>
            <a:off x="2891644" y="-50800"/>
            <a:ext cx="1368152" cy="252374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7895" r="-326782"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1135B52-A427-92AB-1B35-75097CBF91F0}"/>
              </a:ext>
            </a:extLst>
          </p:cNvPr>
          <p:cNvSpPr/>
          <p:nvPr/>
        </p:nvSpPr>
        <p:spPr>
          <a:xfrm>
            <a:off x="5159896" y="0"/>
            <a:ext cx="1368152" cy="252374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7291" t="38" r="-217385" b="-3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269DC45-0B6B-BEC3-DFD0-885FF729424D}"/>
              </a:ext>
            </a:extLst>
          </p:cNvPr>
          <p:cNvSpPr/>
          <p:nvPr/>
        </p:nvSpPr>
        <p:spPr>
          <a:xfrm>
            <a:off x="7608168" y="-27384"/>
            <a:ext cx="1368152" cy="252374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28947" t="380" r="-105729" b="-38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9EF6B25-9C7A-0F57-2249-2E8F9A58713B}"/>
              </a:ext>
            </a:extLst>
          </p:cNvPr>
          <p:cNvSpPr/>
          <p:nvPr/>
        </p:nvSpPr>
        <p:spPr>
          <a:xfrm>
            <a:off x="10056440" y="3419"/>
            <a:ext cx="1368152" cy="252374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39516" t="-638" r="4840" b="63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9CE6CF-4CB2-3CF4-F2EF-4C0B2D9E2347}"/>
              </a:ext>
            </a:extLst>
          </p:cNvPr>
          <p:cNvSpPr/>
          <p:nvPr/>
        </p:nvSpPr>
        <p:spPr>
          <a:xfrm>
            <a:off x="2319900" y="2755806"/>
            <a:ext cx="2376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 2: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suối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thơ thứ 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CA18A9-F28F-76CC-0552-5F5EC0D9E854}"/>
              </a:ext>
            </a:extLst>
          </p:cNvPr>
          <p:cNvSpPr/>
          <p:nvPr/>
        </p:nvSpPr>
        <p:spPr>
          <a:xfrm>
            <a:off x="4696164" y="2755806"/>
            <a:ext cx="20882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 3: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thơ thứ 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9FDDC-792E-DED7-CE92-B9FD59DAD71A}"/>
              </a:ext>
            </a:extLst>
          </p:cNvPr>
          <p:cNvSpPr/>
          <p:nvPr/>
        </p:nvSpPr>
        <p:spPr>
          <a:xfrm>
            <a:off x="7196282" y="2779222"/>
            <a:ext cx="20162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 4: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 câu thơ 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98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767408" y="4293096"/>
            <a:ext cx="10513168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khuya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A9865C8-8491-D908-E2BC-7BF7039A21C4}"/>
              </a:ext>
            </a:extLst>
          </p:cNvPr>
          <p:cNvSpPr/>
          <p:nvPr/>
        </p:nvSpPr>
        <p:spPr>
          <a:xfrm>
            <a:off x="2063552" y="-106649"/>
            <a:ext cx="7272808" cy="4533698"/>
          </a:xfrm>
          <a:custGeom>
            <a:avLst/>
            <a:gdLst/>
            <a:ahLst/>
            <a:cxnLst/>
            <a:rect l="l" t="t" r="r" b="b"/>
            <a:pathLst>
              <a:path w="9496059" h="5919621">
                <a:moveTo>
                  <a:pt x="0" y="0"/>
                </a:moveTo>
                <a:lnTo>
                  <a:pt x="9496059" y="0"/>
                </a:lnTo>
                <a:lnTo>
                  <a:pt x="9496059" y="5919621"/>
                </a:lnTo>
                <a:lnTo>
                  <a:pt x="0" y="5919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4724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1055440" y="4293096"/>
            <a:ext cx="45365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6384032" y="4293096"/>
            <a:ext cx="45365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dàng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dõi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nắm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mạch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xúc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thơ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3F4E5CB-6917-9F48-CECF-C0CFF6C6A17A}"/>
              </a:ext>
            </a:extLst>
          </p:cNvPr>
          <p:cNvSpPr/>
          <p:nvPr/>
        </p:nvSpPr>
        <p:spPr>
          <a:xfrm>
            <a:off x="2063552" y="-106649"/>
            <a:ext cx="7272808" cy="4533698"/>
          </a:xfrm>
          <a:custGeom>
            <a:avLst/>
            <a:gdLst/>
            <a:ahLst/>
            <a:cxnLst/>
            <a:rect l="l" t="t" r="r" b="b"/>
            <a:pathLst>
              <a:path w="9496059" h="5919621">
                <a:moveTo>
                  <a:pt x="0" y="0"/>
                </a:moveTo>
                <a:lnTo>
                  <a:pt x="9496059" y="0"/>
                </a:lnTo>
                <a:lnTo>
                  <a:pt x="9496059" y="5919621"/>
                </a:lnTo>
                <a:lnTo>
                  <a:pt x="0" y="5919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1854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D94F9-8A9C-FDFC-9580-59FE8F795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561" y="0"/>
            <a:ext cx="9220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4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5F35604A-376F-A414-E4AB-B9D68467E00E}"/>
              </a:ext>
            </a:extLst>
          </p:cNvPr>
          <p:cNvSpPr txBox="1"/>
          <p:nvPr/>
        </p:nvSpPr>
        <p:spPr>
          <a:xfrm>
            <a:off x="839416" y="332656"/>
            <a:ext cx="10585176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9416" y="1128223"/>
            <a:ext cx="3312368" cy="1368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1824" y="1128223"/>
            <a:ext cx="3312368" cy="1368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12224" y="1124744"/>
            <a:ext cx="3312368" cy="1368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9416" y="2799498"/>
            <a:ext cx="3312368" cy="37978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1824" y="2799498"/>
            <a:ext cx="3312368" cy="37978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12224" y="2792541"/>
            <a:ext cx="3312368" cy="37978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…lo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cxnSpLocks/>
            <a:endCxn id="9" idx="0"/>
          </p:cNvCxnSpPr>
          <p:nvPr/>
        </p:nvCxnSpPr>
        <p:spPr>
          <a:xfrm>
            <a:off x="2495600" y="825099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161495" y="825099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24392" y="845796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495600" y="2489417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161495" y="2489417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624392" y="2510114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7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9">
            <a:extLst>
              <a:ext uri="{FF2B5EF4-FFF2-40B4-BE49-F238E27FC236}">
                <a16:creationId xmlns:a16="http://schemas.microsoft.com/office/drawing/2014/main" id="{21E72E59-ED33-4F70-FC93-F72FB62B57B0}"/>
              </a:ext>
            </a:extLst>
          </p:cNvPr>
          <p:cNvSpPr txBox="1"/>
          <p:nvPr/>
        </p:nvSpPr>
        <p:spPr>
          <a:xfrm>
            <a:off x="6528048" y="692696"/>
            <a:ext cx="302433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kumimoji="0" lang="en-US" sz="41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41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xét</a:t>
            </a:r>
            <a:endParaRPr kumimoji="0" lang="en-US" sz="41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B6DFF7B-EC08-851B-8D1F-4C556A127008}"/>
              </a:ext>
            </a:extLst>
          </p:cNvPr>
          <p:cNvSpPr txBox="1"/>
          <p:nvPr/>
        </p:nvSpPr>
        <p:spPr>
          <a:xfrm>
            <a:off x="4943872" y="1775979"/>
            <a:ext cx="6425687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đề thể hiện ngay trong nhan đề văn bản là vấn đề chính được nêu ra để bàn luận.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+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pic>
        <p:nvPicPr>
          <p:cNvPr id="4" name="Picture 4" descr="Trăng khuya - Trần Hồng Giang | Đọc truyện đêm khuya Mp3 miễn phí">
            <a:extLst>
              <a:ext uri="{FF2B5EF4-FFF2-40B4-BE49-F238E27FC236}">
                <a16:creationId xmlns:a16="http://schemas.microsoft.com/office/drawing/2014/main" id="{69CB394B-2F33-E44A-ECB5-97139C7B7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27092" b="-3"/>
          <a:stretch/>
        </p:blipFill>
        <p:spPr bwMode="auto">
          <a:xfrm>
            <a:off x="695400" y="-40042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răng khuya giữa đại ngàn Ngọa Vân thiêng liêng, kỳ vĩ">
            <a:extLst>
              <a:ext uri="{FF2B5EF4-FFF2-40B4-BE49-F238E27FC236}">
                <a16:creationId xmlns:a16="http://schemas.microsoft.com/office/drawing/2014/main" id="{C29DEE17-FF1F-0C6F-6F7B-718C87394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7" r="24998" b="-2"/>
          <a:stretch/>
        </p:blipFill>
        <p:spPr bwMode="auto">
          <a:xfrm>
            <a:off x="822441" y="3114807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28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782D5F-2A58-61C9-60B1-D236FDD4D76A}"/>
              </a:ext>
            </a:extLst>
          </p:cNvPr>
          <p:cNvSpPr txBox="1"/>
          <p:nvPr/>
        </p:nvSpPr>
        <p:spPr>
          <a:xfrm>
            <a:off x="551384" y="222605"/>
            <a:ext cx="114492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3. </a:t>
            </a:r>
          </a:p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tố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endParaRPr lang="en-US" sz="5400" dirty="0">
              <a:solidFill>
                <a:prstClr val="black"/>
              </a:solidFill>
              <a:latin typeface="#9Slide04 Rokkitt SemiBold" panose="000007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E4C006-D307-A683-F5F4-78CB0DA3C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r="23749" b="-2"/>
          <a:stretch/>
        </p:blipFill>
        <p:spPr>
          <a:xfrm>
            <a:off x="3647728" y="2060848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542E13-09DB-94D3-A2D9-1F19A63C2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71" r="26874" b="2"/>
          <a:stretch/>
        </p:blipFill>
        <p:spPr>
          <a:xfrm>
            <a:off x="1173621" y="3074199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D9D598-1DD6-2D83-00F8-08120CB937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23" r="4427" b="5"/>
          <a:stretch/>
        </p:blipFill>
        <p:spPr>
          <a:xfrm>
            <a:off x="8151909" y="3074199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022525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01405D-EA0B-07FC-66E6-BC33EDAC17EF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0" y="-387424"/>
            <a:ext cx="12192000" cy="7272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53CC6-E14F-DAB2-5B6A-1581D2111480}"/>
              </a:ext>
            </a:extLst>
          </p:cNvPr>
          <p:cNvSpPr txBox="1"/>
          <p:nvPr/>
        </p:nvSpPr>
        <p:spPr>
          <a:xfrm>
            <a:off x="2398912" y="3503982"/>
            <a:ext cx="9793088" cy="1361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Vẻ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lang="en-US" sz="6000" dirty="0" err="1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lang="en-US" sz="6000" dirty="0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khuya</a:t>
            </a:r>
            <a:endParaRPr lang="en-US" sz="6000" dirty="0">
              <a:solidFill>
                <a:srgbClr val="C00000"/>
              </a:solidFill>
              <a:latin typeface="#9Slide05 Aquarelle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7307D-B5CD-C9B0-5B38-1845F50664BD}"/>
              </a:ext>
            </a:extLst>
          </p:cNvPr>
          <p:cNvSpPr txBox="1"/>
          <p:nvPr/>
        </p:nvSpPr>
        <p:spPr>
          <a:xfrm>
            <a:off x="1199455" y="857552"/>
            <a:ext cx="979308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 9: 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học</a:t>
            </a:r>
            <a:endParaRPr lang="en-US" sz="8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#9Slide05 SVNVandella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46E5A5-3832-38F5-F100-1523596FA0FF}"/>
              </a:ext>
            </a:extLst>
          </p:cNvPr>
          <p:cNvSpPr txBox="1"/>
          <p:nvPr/>
        </p:nvSpPr>
        <p:spPr>
          <a:xfrm>
            <a:off x="1271464" y="1988840"/>
            <a:ext cx="979308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văn</a:t>
            </a:r>
            <a:r>
              <a:rPr lang="en-US" sz="6000" b="1" dirty="0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bản</a:t>
            </a:r>
            <a:endParaRPr lang="en-US" sz="7200" b="1" dirty="0">
              <a:solidFill>
                <a:schemeClr val="bg1"/>
              </a:solidFill>
              <a:latin typeface="#9Slide05 Daniela Script" panose="02000503000000020002" pitchFamily="2" charset="0"/>
              <a:ea typeface="#9Slide05 Daniela Script" panose="02000503000000020002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08F2D-B1AC-75AB-6A56-BF640C97AE41}"/>
              </a:ext>
            </a:extLst>
          </p:cNvPr>
          <p:cNvSpPr txBox="1"/>
          <p:nvPr/>
        </p:nvSpPr>
        <p:spPr>
          <a:xfrm>
            <a:off x="4727848" y="4973680"/>
            <a:ext cx="612068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latin typeface="#9Slide05 Ciaobella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Lê </a:t>
            </a:r>
            <a:r>
              <a:rPr lang="en-US" sz="4400" b="1" dirty="0" err="1">
                <a:latin typeface="#9Slide05 Ciaobella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latin typeface="#9Slide05 Ciaobella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#9Slide05 Ciaobella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Viễn</a:t>
            </a:r>
            <a:endParaRPr lang="en-US" sz="5400" b="1" dirty="0">
              <a:latin typeface="#9Slide05 Ciaobella" pitchFamily="2" charset="0"/>
              <a:ea typeface="#9Slide05 Daniela Script" panose="02000503000000020002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9029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017E1466-E8B8-251E-781F-4EFE23CC14D7}"/>
              </a:ext>
            </a:extLst>
          </p:cNvPr>
          <p:cNvGrpSpPr/>
          <p:nvPr/>
        </p:nvGrpSpPr>
        <p:grpSpPr>
          <a:xfrm>
            <a:off x="4799856" y="583013"/>
            <a:ext cx="6840760" cy="7084788"/>
            <a:chOff x="0" y="0"/>
            <a:chExt cx="2442696" cy="2112498"/>
          </a:xfrm>
          <a:solidFill>
            <a:schemeClr val="bg2"/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83C29383-FF41-48E4-CA9F-859691E19B3F}"/>
                </a:ext>
              </a:extLst>
            </p:cNvPr>
            <p:cNvSpPr/>
            <p:nvPr/>
          </p:nvSpPr>
          <p:spPr>
            <a:xfrm>
              <a:off x="0" y="0"/>
              <a:ext cx="2442696" cy="2112498"/>
            </a:xfrm>
            <a:custGeom>
              <a:avLst/>
              <a:gdLst/>
              <a:ahLst/>
              <a:cxnLst/>
              <a:rect l="l" t="t" r="r" b="b"/>
              <a:pathLst>
                <a:path w="2442696" h="2112498">
                  <a:moveTo>
                    <a:pt x="8347" y="0"/>
                  </a:moveTo>
                  <a:lnTo>
                    <a:pt x="2434349" y="0"/>
                  </a:lnTo>
                  <a:cubicBezTo>
                    <a:pt x="2438959" y="0"/>
                    <a:pt x="2442696" y="3737"/>
                    <a:pt x="2442696" y="8347"/>
                  </a:cubicBezTo>
                  <a:lnTo>
                    <a:pt x="2442696" y="2104151"/>
                  </a:lnTo>
                  <a:cubicBezTo>
                    <a:pt x="2442696" y="2106365"/>
                    <a:pt x="2441817" y="2108488"/>
                    <a:pt x="2440252" y="2110054"/>
                  </a:cubicBezTo>
                  <a:cubicBezTo>
                    <a:pt x="2438686" y="2111619"/>
                    <a:pt x="2436563" y="2112498"/>
                    <a:pt x="2434349" y="2112498"/>
                  </a:cubicBezTo>
                  <a:lnTo>
                    <a:pt x="8347" y="2112498"/>
                  </a:lnTo>
                  <a:cubicBezTo>
                    <a:pt x="6134" y="2112498"/>
                    <a:pt x="4010" y="2111619"/>
                    <a:pt x="2445" y="2110054"/>
                  </a:cubicBezTo>
                  <a:cubicBezTo>
                    <a:pt x="879" y="2108488"/>
                    <a:pt x="0" y="2106365"/>
                    <a:pt x="0" y="2104151"/>
                  </a:cubicBezTo>
                  <a:lnTo>
                    <a:pt x="0" y="8347"/>
                  </a:lnTo>
                  <a:cubicBezTo>
                    <a:pt x="0" y="6134"/>
                    <a:pt x="879" y="4010"/>
                    <a:pt x="2445" y="2445"/>
                  </a:cubicBezTo>
                  <a:cubicBezTo>
                    <a:pt x="4010" y="879"/>
                    <a:pt x="6134" y="0"/>
                    <a:pt x="8347" y="0"/>
                  </a:cubicBezTo>
                  <a:close/>
                </a:path>
              </a:pathLst>
            </a:custGeom>
            <a:grpFill/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72A92617-C17A-2A6C-7AA5-29CDCE79B920}"/>
                </a:ext>
              </a:extLst>
            </p:cNvPr>
            <p:cNvSpPr txBox="1"/>
            <p:nvPr/>
          </p:nvSpPr>
          <p:spPr>
            <a:xfrm>
              <a:off x="0" y="-38100"/>
              <a:ext cx="2442696" cy="215059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" name="Group 2">
            <a:extLst>
              <a:ext uri="{FF2B5EF4-FFF2-40B4-BE49-F238E27FC236}">
                <a16:creationId xmlns:a16="http://schemas.microsoft.com/office/drawing/2014/main" id="{AD5DAFF6-116D-CFAE-0588-CC66BA8702BF}"/>
              </a:ext>
            </a:extLst>
          </p:cNvPr>
          <p:cNvGrpSpPr/>
          <p:nvPr/>
        </p:nvGrpSpPr>
        <p:grpSpPr>
          <a:xfrm>
            <a:off x="911424" y="583013"/>
            <a:ext cx="3384376" cy="7084788"/>
            <a:chOff x="0" y="0"/>
            <a:chExt cx="2442696" cy="2112498"/>
          </a:xfrm>
          <a:solidFill>
            <a:schemeClr val="bg2"/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6DEA9AB-5EF4-8CD9-45B5-B551EFCE1121}"/>
                </a:ext>
              </a:extLst>
            </p:cNvPr>
            <p:cNvSpPr/>
            <p:nvPr/>
          </p:nvSpPr>
          <p:spPr>
            <a:xfrm>
              <a:off x="0" y="0"/>
              <a:ext cx="2442696" cy="2112498"/>
            </a:xfrm>
            <a:custGeom>
              <a:avLst/>
              <a:gdLst/>
              <a:ahLst/>
              <a:cxnLst/>
              <a:rect l="l" t="t" r="r" b="b"/>
              <a:pathLst>
                <a:path w="2442696" h="2112498">
                  <a:moveTo>
                    <a:pt x="8347" y="0"/>
                  </a:moveTo>
                  <a:lnTo>
                    <a:pt x="2434349" y="0"/>
                  </a:lnTo>
                  <a:cubicBezTo>
                    <a:pt x="2438959" y="0"/>
                    <a:pt x="2442696" y="3737"/>
                    <a:pt x="2442696" y="8347"/>
                  </a:cubicBezTo>
                  <a:lnTo>
                    <a:pt x="2442696" y="2104151"/>
                  </a:lnTo>
                  <a:cubicBezTo>
                    <a:pt x="2442696" y="2106365"/>
                    <a:pt x="2441817" y="2108488"/>
                    <a:pt x="2440252" y="2110054"/>
                  </a:cubicBezTo>
                  <a:cubicBezTo>
                    <a:pt x="2438686" y="2111619"/>
                    <a:pt x="2436563" y="2112498"/>
                    <a:pt x="2434349" y="2112498"/>
                  </a:cubicBezTo>
                  <a:lnTo>
                    <a:pt x="8347" y="2112498"/>
                  </a:lnTo>
                  <a:cubicBezTo>
                    <a:pt x="6134" y="2112498"/>
                    <a:pt x="4010" y="2111619"/>
                    <a:pt x="2445" y="2110054"/>
                  </a:cubicBezTo>
                  <a:cubicBezTo>
                    <a:pt x="879" y="2108488"/>
                    <a:pt x="0" y="2106365"/>
                    <a:pt x="0" y="2104151"/>
                  </a:cubicBezTo>
                  <a:lnTo>
                    <a:pt x="0" y="8347"/>
                  </a:lnTo>
                  <a:cubicBezTo>
                    <a:pt x="0" y="6134"/>
                    <a:pt x="879" y="4010"/>
                    <a:pt x="2445" y="2445"/>
                  </a:cubicBezTo>
                  <a:cubicBezTo>
                    <a:pt x="4010" y="879"/>
                    <a:pt x="6134" y="0"/>
                    <a:pt x="8347" y="0"/>
                  </a:cubicBezTo>
                  <a:close/>
                </a:path>
              </a:pathLst>
            </a:custGeom>
            <a:grpFill/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C73D866F-F9F2-07EB-860E-0C01E1218601}"/>
                </a:ext>
              </a:extLst>
            </p:cNvPr>
            <p:cNvSpPr txBox="1"/>
            <p:nvPr/>
          </p:nvSpPr>
          <p:spPr>
            <a:xfrm>
              <a:off x="0" y="-38100"/>
              <a:ext cx="2442696" cy="215059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Text Box 4">
            <a:extLst>
              <a:ext uri="{FF2B5EF4-FFF2-40B4-BE49-F238E27FC236}">
                <a16:creationId xmlns:a16="http://schemas.microsoft.com/office/drawing/2014/main" id="{7B6DFF7B-EC08-851B-8D1F-4C556A127008}"/>
              </a:ext>
            </a:extLst>
          </p:cNvPr>
          <p:cNvSpPr txBox="1"/>
          <p:nvPr/>
        </p:nvSpPr>
        <p:spPr>
          <a:xfrm>
            <a:off x="1343472" y="710791"/>
            <a:ext cx="2592288" cy="4401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–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sĩ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cắt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toàn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thoải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B6DFF7B-EC08-851B-8D1F-4C556A127008}"/>
              </a:ext>
            </a:extLst>
          </p:cNvPr>
          <p:cNvSpPr txBox="1"/>
          <p:nvPr/>
        </p:nvSpPr>
        <p:spPr>
          <a:xfrm>
            <a:off x="5375920" y="710791"/>
            <a:ext cx="5832648" cy="3108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tịch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Minh –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Khuyến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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kumimoji="0" lang="en-US" sz="28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D5F7F8BA-F430-4F28-9AC6-AF0E5C8E1350}"/>
              </a:ext>
            </a:extLst>
          </p:cNvPr>
          <p:cNvSpPr txBox="1"/>
          <p:nvPr/>
        </p:nvSpPr>
        <p:spPr>
          <a:xfrm>
            <a:off x="5375921" y="3933056"/>
            <a:ext cx="5832648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khuya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2E4DA3C-24AA-33A5-3F67-4157932E77FA}"/>
              </a:ext>
            </a:extLst>
          </p:cNvPr>
          <p:cNvSpPr/>
          <p:nvPr/>
        </p:nvSpPr>
        <p:spPr>
          <a:xfrm>
            <a:off x="2867710" y="4727876"/>
            <a:ext cx="3288227" cy="4114800"/>
          </a:xfrm>
          <a:custGeom>
            <a:avLst/>
            <a:gdLst/>
            <a:ahLst/>
            <a:cxnLst/>
            <a:rect l="l" t="t" r="r" b="b"/>
            <a:pathLst>
              <a:path w="3288227" h="4114800">
                <a:moveTo>
                  <a:pt x="0" y="0"/>
                </a:moveTo>
                <a:lnTo>
                  <a:pt x="3288227" y="0"/>
                </a:lnTo>
                <a:lnTo>
                  <a:pt x="32882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0810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1"/>
      <p:bldP spid="3" grpId="2"/>
      <p:bldP spid="7" grpId="1"/>
      <p:bldP spid="7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782D5F-2A58-61C9-60B1-D236FDD4D76A}"/>
              </a:ext>
            </a:extLst>
          </p:cNvPr>
          <p:cNvSpPr txBox="1"/>
          <p:nvPr/>
        </p:nvSpPr>
        <p:spPr>
          <a:xfrm>
            <a:off x="335360" y="1556792"/>
            <a:ext cx="59627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4.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Quan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điểm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thái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độ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giả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Rokkitt SemiBold" panose="000007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7AB51F-3E44-5678-23CC-2D98E9B2D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7" r="9649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283379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7B6DFF7B-EC08-851B-8D1F-4C556A127008}"/>
              </a:ext>
            </a:extLst>
          </p:cNvPr>
          <p:cNvSpPr txBox="1"/>
          <p:nvPr/>
        </p:nvSpPr>
        <p:spPr>
          <a:xfrm>
            <a:off x="335360" y="1916832"/>
            <a:ext cx="4464496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khâm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phục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ngưỡng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Bác</a:t>
            </a:r>
            <a:endParaRPr kumimoji="0" lang="en-US" sz="28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EB8A5-6CB4-7437-2A21-3AB015488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21"/>
          <a:stretch/>
        </p:blipFill>
        <p:spPr>
          <a:xfrm>
            <a:off x="5087888" y="908720"/>
            <a:ext cx="6594867" cy="4752529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0E32387A-B8C2-C59A-6366-BE520BE45E81}"/>
              </a:ext>
            </a:extLst>
          </p:cNvPr>
          <p:cNvSpPr/>
          <p:nvPr/>
        </p:nvSpPr>
        <p:spPr>
          <a:xfrm>
            <a:off x="-384720" y="3717032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9142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5951984" y="1988840"/>
            <a:ext cx="525658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III. 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sz="66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66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Rokkitt SemiBold" panose="000007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F7824B8D-6C4B-CB8C-C4C0-B68442419E55}"/>
              </a:ext>
            </a:extLst>
          </p:cNvPr>
          <p:cNvSpPr/>
          <p:nvPr/>
        </p:nvSpPr>
        <p:spPr>
          <a:xfrm>
            <a:off x="767408" y="908720"/>
            <a:ext cx="4778529" cy="4629200"/>
          </a:xfrm>
          <a:custGeom>
            <a:avLst/>
            <a:gdLst/>
            <a:ahLst/>
            <a:cxnLst/>
            <a:rect l="l" t="t" r="r" b="b"/>
            <a:pathLst>
              <a:path w="8495071" h="8229600">
                <a:moveTo>
                  <a:pt x="0" y="0"/>
                </a:moveTo>
                <a:lnTo>
                  <a:pt x="8495071" y="0"/>
                </a:lnTo>
                <a:lnTo>
                  <a:pt x="84950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774042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77A530-2D5C-AE3F-0FCD-5318BC9C03E2}"/>
              </a:ext>
            </a:extLst>
          </p:cNvPr>
          <p:cNvSpPr/>
          <p:nvPr/>
        </p:nvSpPr>
        <p:spPr>
          <a:xfrm>
            <a:off x="1391235" y="894871"/>
            <a:ext cx="4302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kern="100" spc="-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1C3DF-AE6D-EB93-BD9F-86B6CDA5543F}"/>
              </a:ext>
            </a:extLst>
          </p:cNvPr>
          <p:cNvSpPr/>
          <p:nvPr/>
        </p:nvSpPr>
        <p:spPr>
          <a:xfrm>
            <a:off x="7778180" y="894871"/>
            <a:ext cx="4302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kern="100" spc="-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FDF3155B-4DD1-54AB-3DDA-A8C83DF35097}"/>
              </a:ext>
            </a:extLst>
          </p:cNvPr>
          <p:cNvSpPr/>
          <p:nvPr/>
        </p:nvSpPr>
        <p:spPr>
          <a:xfrm rot="8780902">
            <a:off x="-841352" y="57615"/>
            <a:ext cx="3884719" cy="817884"/>
          </a:xfrm>
          <a:custGeom>
            <a:avLst/>
            <a:gdLst/>
            <a:ahLst/>
            <a:cxnLst/>
            <a:rect l="l" t="t" r="r" b="b"/>
            <a:pathLst>
              <a:path w="5827079" h="1226826">
                <a:moveTo>
                  <a:pt x="0" y="0"/>
                </a:moveTo>
                <a:lnTo>
                  <a:pt x="5827078" y="0"/>
                </a:lnTo>
                <a:lnTo>
                  <a:pt x="5827078" y="1226826"/>
                </a:lnTo>
                <a:lnTo>
                  <a:pt x="0" y="1226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19162"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389D0A7D-0DF7-4739-DF1F-5F85338F44F0}"/>
              </a:ext>
            </a:extLst>
          </p:cNvPr>
          <p:cNvSpPr/>
          <p:nvPr/>
        </p:nvSpPr>
        <p:spPr>
          <a:xfrm rot="2452803">
            <a:off x="-1183748" y="5425455"/>
            <a:ext cx="3739095" cy="2117263"/>
          </a:xfrm>
          <a:custGeom>
            <a:avLst/>
            <a:gdLst/>
            <a:ahLst/>
            <a:cxnLst/>
            <a:rect l="l" t="t" r="r" b="b"/>
            <a:pathLst>
              <a:path w="5608643" h="3175894">
                <a:moveTo>
                  <a:pt x="0" y="0"/>
                </a:moveTo>
                <a:lnTo>
                  <a:pt x="5608644" y="0"/>
                </a:lnTo>
                <a:lnTo>
                  <a:pt x="5608644" y="3175895"/>
                </a:lnTo>
                <a:lnTo>
                  <a:pt x="0" y="3175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91321940-ACFA-A79E-88DB-B49AC9D11E00}"/>
              </a:ext>
            </a:extLst>
          </p:cNvPr>
          <p:cNvSpPr/>
          <p:nvPr/>
        </p:nvSpPr>
        <p:spPr>
          <a:xfrm rot="-2014158">
            <a:off x="10873467" y="-405289"/>
            <a:ext cx="2098727" cy="1743693"/>
          </a:xfrm>
          <a:custGeom>
            <a:avLst/>
            <a:gdLst/>
            <a:ahLst/>
            <a:cxnLst/>
            <a:rect l="l" t="t" r="r" b="b"/>
            <a:pathLst>
              <a:path w="3148091" h="2615539">
                <a:moveTo>
                  <a:pt x="0" y="0"/>
                </a:moveTo>
                <a:lnTo>
                  <a:pt x="3148091" y="0"/>
                </a:lnTo>
                <a:lnTo>
                  <a:pt x="3148091" y="2615539"/>
                </a:lnTo>
                <a:lnTo>
                  <a:pt x="0" y="2615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DDC32F9D-552B-16B6-16A6-36826C5FFBF5}"/>
              </a:ext>
            </a:extLst>
          </p:cNvPr>
          <p:cNvSpPr/>
          <p:nvPr/>
        </p:nvSpPr>
        <p:spPr>
          <a:xfrm rot="5186069">
            <a:off x="3621868" y="3198631"/>
            <a:ext cx="4558197" cy="190615"/>
          </a:xfrm>
          <a:custGeom>
            <a:avLst/>
            <a:gdLst/>
            <a:ahLst/>
            <a:cxnLst/>
            <a:rect l="l" t="t" r="r" b="b"/>
            <a:pathLst>
              <a:path w="6837296" h="285923">
                <a:moveTo>
                  <a:pt x="0" y="0"/>
                </a:moveTo>
                <a:lnTo>
                  <a:pt x="6837295" y="0"/>
                </a:lnTo>
                <a:lnTo>
                  <a:pt x="6837295" y="285924"/>
                </a:lnTo>
                <a:lnTo>
                  <a:pt x="0" y="2859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336340" y="1773236"/>
            <a:ext cx="51754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- Các luận điểm có sự gắn bó mật thiết với luận đề và được sắp xếp theo hệ thống hợp lí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- Lập luận chặt chẽ, sắc bén; thuyết phục, xác thực và được trình bày theo một trình tự hợp lí.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- Lời văn giàu hình ảnh, nhạc điệu,…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22020" y="1773236"/>
            <a:ext cx="51754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uyên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Viễn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uyển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425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1C3DF-AE6D-EB93-BD9F-86B6CDA5543F}"/>
              </a:ext>
            </a:extLst>
          </p:cNvPr>
          <p:cNvSpPr/>
          <p:nvPr/>
        </p:nvSpPr>
        <p:spPr>
          <a:xfrm>
            <a:off x="1777528" y="908720"/>
            <a:ext cx="92889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3. Kĩ</a:t>
            </a:r>
            <a:r>
              <a:rPr kumimoji="0" lang="it-IT" sz="3200" b="1" i="0" u="none" strike="noStrike" kern="100" cap="none" spc="-13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năng đọc hiểu văn bản nghị luận văn 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FDF3155B-4DD1-54AB-3DDA-A8C83DF35097}"/>
              </a:ext>
            </a:extLst>
          </p:cNvPr>
          <p:cNvSpPr/>
          <p:nvPr/>
        </p:nvSpPr>
        <p:spPr>
          <a:xfrm rot="8780902">
            <a:off x="-841352" y="57615"/>
            <a:ext cx="3884719" cy="817884"/>
          </a:xfrm>
          <a:custGeom>
            <a:avLst/>
            <a:gdLst/>
            <a:ahLst/>
            <a:cxnLst/>
            <a:rect l="l" t="t" r="r" b="b"/>
            <a:pathLst>
              <a:path w="5827079" h="1226826">
                <a:moveTo>
                  <a:pt x="0" y="0"/>
                </a:moveTo>
                <a:lnTo>
                  <a:pt x="5827078" y="0"/>
                </a:lnTo>
                <a:lnTo>
                  <a:pt x="5827078" y="1226826"/>
                </a:lnTo>
                <a:lnTo>
                  <a:pt x="0" y="1226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19162"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389D0A7D-0DF7-4739-DF1F-5F85338F44F0}"/>
              </a:ext>
            </a:extLst>
          </p:cNvPr>
          <p:cNvSpPr/>
          <p:nvPr/>
        </p:nvSpPr>
        <p:spPr>
          <a:xfrm rot="2452803">
            <a:off x="-1183748" y="5425455"/>
            <a:ext cx="3739095" cy="2117263"/>
          </a:xfrm>
          <a:custGeom>
            <a:avLst/>
            <a:gdLst/>
            <a:ahLst/>
            <a:cxnLst/>
            <a:rect l="l" t="t" r="r" b="b"/>
            <a:pathLst>
              <a:path w="5608643" h="3175894">
                <a:moveTo>
                  <a:pt x="0" y="0"/>
                </a:moveTo>
                <a:lnTo>
                  <a:pt x="5608644" y="0"/>
                </a:lnTo>
                <a:lnTo>
                  <a:pt x="5608644" y="3175895"/>
                </a:lnTo>
                <a:lnTo>
                  <a:pt x="0" y="3175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91321940-ACFA-A79E-88DB-B49AC9D11E00}"/>
              </a:ext>
            </a:extLst>
          </p:cNvPr>
          <p:cNvSpPr/>
          <p:nvPr/>
        </p:nvSpPr>
        <p:spPr>
          <a:xfrm rot="-2014158">
            <a:off x="10873467" y="-405289"/>
            <a:ext cx="2098727" cy="1743693"/>
          </a:xfrm>
          <a:custGeom>
            <a:avLst/>
            <a:gdLst/>
            <a:ahLst/>
            <a:cxnLst/>
            <a:rect l="l" t="t" r="r" b="b"/>
            <a:pathLst>
              <a:path w="3148091" h="2615539">
                <a:moveTo>
                  <a:pt x="0" y="0"/>
                </a:moveTo>
                <a:lnTo>
                  <a:pt x="3148091" y="0"/>
                </a:lnTo>
                <a:lnTo>
                  <a:pt x="3148091" y="2615539"/>
                </a:lnTo>
                <a:lnTo>
                  <a:pt x="0" y="2615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767408" y="1773236"/>
            <a:ext cx="11046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thuyết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phục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kiểu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…)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09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hands holding microphones&#10;&#10;Description automatically generated">
            <a:extLst>
              <a:ext uri="{FF2B5EF4-FFF2-40B4-BE49-F238E27FC236}">
                <a16:creationId xmlns:a16="http://schemas.microsoft.com/office/drawing/2014/main" id="{D021344D-C3F7-381B-E048-A21BE6718E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1"/>
          <a:stretch/>
        </p:blipFill>
        <p:spPr>
          <a:xfrm>
            <a:off x="2464622" y="1447909"/>
            <a:ext cx="6858000" cy="5760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1523492" y="1628800"/>
            <a:ext cx="943304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3287688" y="476672"/>
            <a:ext cx="5904656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lang="en-US" sz="60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lang="en-US" sz="60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lang="en-US" sz="60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chỗ</a:t>
            </a:r>
            <a:endParaRPr lang="en-US" sz="6000" dirty="0">
              <a:solidFill>
                <a:srgbClr val="C00000"/>
              </a:solidFill>
              <a:latin typeface="#9Slide07 SVNAppleberr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17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28" y="0"/>
            <a:ext cx="12227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730826"/>
            <a:ext cx="5050975" cy="50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777" y="2448297"/>
            <a:ext cx="3281545" cy="221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5867400"/>
            <a:ext cx="137160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99351" y="38816"/>
            <a:ext cx="4551881" cy="175432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howcard Gothic" panose="04020904020102020604" pitchFamily="82" charset="0"/>
              </a:rPr>
              <a:t>CÂU CÁ CÙNG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howcard Gothic" panose="04020904020102020604" pitchFamily="82" charset="0"/>
              </a:rPr>
              <a:t>DORAEMON</a:t>
            </a:r>
          </a:p>
        </p:txBody>
      </p:sp>
    </p:spTree>
    <p:extLst>
      <p:ext uri="{BB962C8B-B14F-4D97-AF65-F5344CB8AC3E}">
        <p14:creationId xmlns:p14="http://schemas.microsoft.com/office/powerpoint/2010/main" val="141504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8400" y="1207834"/>
            <a:ext cx="1219200" cy="16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764" y="1783080"/>
            <a:ext cx="121920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\Desktop\Doreamon cau ca\allison-mcgrath-crayonsswimming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59400"/>
            <a:ext cx="1450656" cy="1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3" y="5512527"/>
            <a:ext cx="1494972" cy="13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0" y="3611881"/>
            <a:ext cx="1079501" cy="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301" y="4511129"/>
            <a:ext cx="1066301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4742" y="5180682"/>
            <a:ext cx="1875797" cy="1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501190"/>
            <a:ext cx="13716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82" y="1452882"/>
            <a:ext cx="1569719" cy="156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8067"/>
            <a:ext cx="812800" cy="1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0" y="5664200"/>
            <a:ext cx="1503741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8996741" y="26924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9753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18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8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0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32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34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7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10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3063" y="-2612736"/>
            <a:ext cx="4394204" cy="997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22173" y="4038107"/>
            <a:ext cx="1080325" cy="404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4436" y="863929"/>
            <a:ext cx="8028028" cy="27084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giới thiệu bài thơ bằng cách nào?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Giới thiệu một bài thơ khác có cùng nội dung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Giới thiệu chùm thơ có chứa bài Cảnh khuya của Bác.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Giới thiệu Bác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Trích thành ngữ, tục ngữ 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3826" y="5709430"/>
            <a:ext cx="557198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979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C3824-0C6B-8FCA-8E3E-86568E5C8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43" b="24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381CCE-41C0-35B6-D4DB-E94BC02FD911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I.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Đọc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 –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Tìm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hiểu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chung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#9Slide04 Rokkitt SemiBold" panose="00000700000000000000" pitchFamily="2" charset="0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8215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749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19628" y="-2404918"/>
            <a:ext cx="4168574" cy="933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4229" y="3172030"/>
            <a:ext cx="1555338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24164" y="899553"/>
            <a:ext cx="7272976" cy="27084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của bài Vẻ đẹp của bài thơ Cảnh khuya là ai?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Lê Trí Viễn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Đỗ Phủ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Hàn Mặc Tử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  Trương Kế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63291" y="5388800"/>
            <a:ext cx="557198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cs typeface="+mn-cs"/>
              </a:rPr>
              <a:t>A</a:t>
            </a:r>
          </a:p>
        </p:txBody>
      </p:sp>
      <p:pic>
        <p:nvPicPr>
          <p:cNvPr id="10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08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2913" y="-2713512"/>
            <a:ext cx="4286992" cy="97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2672" y="3320473"/>
            <a:ext cx="1258453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68862" y="650884"/>
            <a:ext cx="7659586" cy="35702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nhấn mạnh điều gì ở phần 5?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So sánh tiếng suối với tiếng hát trong câu thơ đầu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Sự nhịp nhàng, hài hòa, một thế cân bằng tuyệt đỉnh trong bài thơ Cảnh khuya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Giá trị nội dung của bài thơ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Tính nhân văn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00349" y="5531303"/>
            <a:ext cx="533153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33CC"/>
                </a:solidFill>
                <a:latin typeface="Calibri"/>
              </a:rPr>
              <a:t>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0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1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3063" y="-2612736"/>
            <a:ext cx="4394204" cy="997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22173" y="4038107"/>
            <a:ext cx="1080325" cy="404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4436" y="863929"/>
            <a:ext cx="7849589" cy="307776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Cảnh khuya được tác giả Lê Trí Viễn phân tích theo trình tự nào?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Các câu thơ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Thời gian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Nghệ thuật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Không có trật tự 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3826" y="5709430"/>
            <a:ext cx="557198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33CC"/>
                </a:solidFill>
                <a:latin typeface="Calibri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9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4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749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19628" y="-2404918"/>
            <a:ext cx="4168574" cy="933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4229" y="3172030"/>
            <a:ext cx="1555338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24164" y="899553"/>
            <a:ext cx="7272976" cy="31393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văn bản, tác giả không được trình bày văn nghị luận dưới dạng nào 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Đề xuất một ý kiến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Đưa ra một nhận xét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Kể lại diễn biến sự việc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Bàn bạc, thuyết phục người đọc, người nghe về một vấn đề nào đó bằng lí lẽ và dẫn chứng.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83329" y="5388800"/>
            <a:ext cx="517123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cs typeface="+mn-cs"/>
              </a:rPr>
              <a:t>C</a:t>
            </a:r>
          </a:p>
        </p:txBody>
      </p:sp>
      <p:pic>
        <p:nvPicPr>
          <p:cNvPr id="10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2913" y="-2713512"/>
            <a:ext cx="4286992" cy="97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2672" y="3320473"/>
            <a:ext cx="1258453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9432" y="602678"/>
            <a:ext cx="7659586" cy="27084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câu đầu tiên của bài là gì? 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Vẻ đẹp bài thơ Cảnh khuya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Khẳng định giá trị tác phẩm và phong cách sáng tác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Khẳng định giá trị nghệ thuật của tác phẩm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Giới thiệu bài thơ Cảnh khuya 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81914" y="5531303"/>
            <a:ext cx="570022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33CC"/>
                </a:solidFill>
                <a:latin typeface="Calibri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0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62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749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6246" y="-2251536"/>
            <a:ext cx="4475338" cy="933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4229" y="3172030"/>
            <a:ext cx="1555338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24164" y="899553"/>
            <a:ext cx="7272976" cy="31393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nào dưới đây là tác phẩm của tác giả bài Vẻ đẹp của bài thơ Cảnh khuya?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Sóng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Rằm tháng giêng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Việt Nam Văn học sử - Thời đại Lê mạt – Nguyễn sơ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Cương lĩnh chính trị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83329" y="5388800"/>
            <a:ext cx="517123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C</a:t>
            </a:r>
          </a:p>
        </p:txBody>
      </p:sp>
      <p:pic>
        <p:nvPicPr>
          <p:cNvPr id="10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48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09600" y="457201"/>
            <a:ext cx="2705100" cy="33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388BC5D-61A1-54B2-6238-83E37CB6C8AC}"/>
              </a:ext>
            </a:extLst>
          </p:cNvPr>
          <p:cNvSpPr txBox="1"/>
          <p:nvPr/>
        </p:nvSpPr>
        <p:spPr>
          <a:xfrm>
            <a:off x="1127448" y="1772816"/>
            <a:ext cx="6768752" cy="1273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GV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 defTabSz="60963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to,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388BC5D-61A1-54B2-6238-83E37CB6C8AC}"/>
              </a:ext>
            </a:extLst>
          </p:cNvPr>
          <p:cNvSpPr txBox="1"/>
          <p:nvPr/>
        </p:nvSpPr>
        <p:spPr>
          <a:xfrm>
            <a:off x="911424" y="1182084"/>
            <a:ext cx="6768752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943AF92C-60D7-7283-A432-85ADD0567116}"/>
              </a:ext>
            </a:extLst>
          </p:cNvPr>
          <p:cNvSpPr/>
          <p:nvPr/>
        </p:nvSpPr>
        <p:spPr>
          <a:xfrm>
            <a:off x="10344472" y="2996952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6311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09600" y="457201"/>
            <a:ext cx="2705100" cy="33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thích</a:t>
            </a: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388BC5D-61A1-54B2-6238-83E37CB6C8AC}"/>
              </a:ext>
            </a:extLst>
          </p:cNvPr>
          <p:cNvSpPr txBox="1"/>
          <p:nvPr/>
        </p:nvSpPr>
        <p:spPr>
          <a:xfrm>
            <a:off x="4223792" y="2977658"/>
            <a:ext cx="6768752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33" b="1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388BC5D-61A1-54B2-6238-83E37CB6C8AC}"/>
              </a:ext>
            </a:extLst>
          </p:cNvPr>
          <p:cNvSpPr txBox="1"/>
          <p:nvPr/>
        </p:nvSpPr>
        <p:spPr>
          <a:xfrm>
            <a:off x="911424" y="1182084"/>
            <a:ext cx="6768752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1E6B49C-1686-26B5-CC5F-ED991A76501C}"/>
              </a:ext>
            </a:extLst>
          </p:cNvPr>
          <p:cNvSpPr/>
          <p:nvPr/>
        </p:nvSpPr>
        <p:spPr>
          <a:xfrm>
            <a:off x="113061" y="2743200"/>
            <a:ext cx="3698177" cy="4114800"/>
          </a:xfrm>
          <a:custGeom>
            <a:avLst/>
            <a:gdLst/>
            <a:ahLst/>
            <a:cxnLst/>
            <a:rect l="l" t="t" r="r" b="b"/>
            <a:pathLst>
              <a:path w="3698177" h="4114800">
                <a:moveTo>
                  <a:pt x="0" y="0"/>
                </a:moveTo>
                <a:lnTo>
                  <a:pt x="3698176" y="0"/>
                </a:lnTo>
                <a:lnTo>
                  <a:pt x="3698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EC903-A8AE-97FF-F503-D8514EBB7F21}"/>
              </a:ext>
            </a:extLst>
          </p:cNvPr>
          <p:cNvSpPr txBox="1"/>
          <p:nvPr/>
        </p:nvSpPr>
        <p:spPr>
          <a:xfrm>
            <a:off x="3314700" y="1905209"/>
            <a:ext cx="6768752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Ngọc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tuyền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suối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ngọc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5538E3-EE94-60F2-FA7E-DB0237AFB69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9264352" y="4365104"/>
            <a:ext cx="4078577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7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D64644-2C94-C915-378A-1155549B7A36}"/>
              </a:ext>
            </a:extLst>
          </p:cNvPr>
          <p:cNvSpPr txBox="1"/>
          <p:nvPr/>
        </p:nvSpPr>
        <p:spPr>
          <a:xfrm>
            <a:off x="914400" y="990601"/>
            <a:ext cx="270510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D8C64A6-EC5E-EDAD-57A7-8BD01F440F97}"/>
              </a:ext>
            </a:extLst>
          </p:cNvPr>
          <p:cNvSpPr txBox="1"/>
          <p:nvPr/>
        </p:nvSpPr>
        <p:spPr>
          <a:xfrm>
            <a:off x="432905" y="482601"/>
            <a:ext cx="4279900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3098801" y="1854201"/>
            <a:ext cx="6900591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48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lang="en-US" sz="4800" dirty="0">
              <a:solidFill>
                <a:srgbClr val="C00000"/>
              </a:solidFill>
              <a:latin typeface="#9Slide07 SVNAppleberr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54732-E926-1BB6-AAA1-D68992CBB5E2}"/>
              </a:ext>
            </a:extLst>
          </p:cNvPr>
          <p:cNvSpPr txBox="1"/>
          <p:nvPr/>
        </p:nvSpPr>
        <p:spPr>
          <a:xfrm>
            <a:off x="762000" y="2589538"/>
            <a:ext cx="10769600" cy="2708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gỡ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Viễn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xoay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…)</a:t>
            </a:r>
          </a:p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(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878AC50D-8A21-D1BD-A373-2B84FE3B020B}"/>
              </a:ext>
            </a:extLst>
          </p:cNvPr>
          <p:cNvSpPr/>
          <p:nvPr/>
        </p:nvSpPr>
        <p:spPr>
          <a:xfrm rot="-7244698">
            <a:off x="9876248" y="4442808"/>
            <a:ext cx="3259905" cy="3458786"/>
          </a:xfrm>
          <a:custGeom>
            <a:avLst/>
            <a:gdLst/>
            <a:ahLst/>
            <a:cxnLst/>
            <a:rect l="l" t="t" r="r" b="b"/>
            <a:pathLst>
              <a:path w="4889858" h="5188179">
                <a:moveTo>
                  <a:pt x="0" y="0"/>
                </a:moveTo>
                <a:lnTo>
                  <a:pt x="4889858" y="0"/>
                </a:lnTo>
                <a:lnTo>
                  <a:pt x="4889858" y="5188178"/>
                </a:lnTo>
                <a:lnTo>
                  <a:pt x="0" y="5188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E35E57F4-90DD-F75A-C089-E3A026D646AD}"/>
              </a:ext>
            </a:extLst>
          </p:cNvPr>
          <p:cNvSpPr/>
          <p:nvPr/>
        </p:nvSpPr>
        <p:spPr>
          <a:xfrm rot="-598607">
            <a:off x="10675924" y="5802489"/>
            <a:ext cx="2876479" cy="992385"/>
          </a:xfrm>
          <a:custGeom>
            <a:avLst/>
            <a:gdLst/>
            <a:ahLst/>
            <a:cxnLst/>
            <a:rect l="l" t="t" r="r" b="b"/>
            <a:pathLst>
              <a:path w="4314719" h="1488578">
                <a:moveTo>
                  <a:pt x="0" y="0"/>
                </a:moveTo>
                <a:lnTo>
                  <a:pt x="4314719" y="0"/>
                </a:lnTo>
                <a:lnTo>
                  <a:pt x="4314719" y="1488578"/>
                </a:lnTo>
                <a:lnTo>
                  <a:pt x="0" y="1488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 descr="A group of hands holding microphones&#10;&#10;Description automatically generated">
            <a:extLst>
              <a:ext uri="{FF2B5EF4-FFF2-40B4-BE49-F238E27FC236}">
                <a16:creationId xmlns:a16="http://schemas.microsoft.com/office/drawing/2014/main" id="{FE7CA547-FC25-EF21-20ED-2BD9619468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0"/>
          <a:stretch/>
        </p:blipFill>
        <p:spPr>
          <a:xfrm>
            <a:off x="2572855" y="2879839"/>
            <a:ext cx="6858000" cy="563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8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D64644-2C94-C915-378A-1155549B7A36}"/>
              </a:ext>
            </a:extLst>
          </p:cNvPr>
          <p:cNvSpPr txBox="1"/>
          <p:nvPr/>
        </p:nvSpPr>
        <p:spPr>
          <a:xfrm>
            <a:off x="767408" y="988539"/>
            <a:ext cx="270510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D8C64A6-EC5E-EDAD-57A7-8BD01F440F97}"/>
              </a:ext>
            </a:extLst>
          </p:cNvPr>
          <p:cNvSpPr txBox="1"/>
          <p:nvPr/>
        </p:nvSpPr>
        <p:spPr>
          <a:xfrm>
            <a:off x="432905" y="482601"/>
            <a:ext cx="4279900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D54732-E926-1BB6-AAA1-D68992CBB5E2}"/>
              </a:ext>
            </a:extLst>
          </p:cNvPr>
          <p:cNvSpPr txBox="1"/>
          <p:nvPr/>
        </p:nvSpPr>
        <p:spPr>
          <a:xfrm>
            <a:off x="839416" y="1494477"/>
            <a:ext cx="6990184" cy="5313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</a:p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phê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Phong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đáo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uyên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tuệ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Một số tác phẩm tiêu biểu: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Văn học sử - Thời đại Lê mạt – Nguyễn sơ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xuất bản Tinh Tiến, Liên khu V.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 Gióng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Nhà xuất bản Giáo dục.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thơ xuân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1986</a:t>
            </a:r>
          </a:p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050" y="1010530"/>
            <a:ext cx="3577512" cy="4602227"/>
          </a:xfrm>
          <a:custGeom>
            <a:avLst/>
            <a:gdLst>
              <a:gd name="connsiteX0" fmla="*/ 0 w 3577512"/>
              <a:gd name="connsiteY0" fmla="*/ 0 h 4602227"/>
              <a:gd name="connsiteX1" fmla="*/ 3577512 w 3577512"/>
              <a:gd name="connsiteY1" fmla="*/ 0 h 4602227"/>
              <a:gd name="connsiteX2" fmla="*/ 3577512 w 3577512"/>
              <a:gd name="connsiteY2" fmla="*/ 4602227 h 4602227"/>
              <a:gd name="connsiteX3" fmla="*/ 0 w 3577512"/>
              <a:gd name="connsiteY3" fmla="*/ 4602227 h 4602227"/>
              <a:gd name="connsiteX4" fmla="*/ 0 w 3577512"/>
              <a:gd name="connsiteY4" fmla="*/ 0 h 460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7512" h="4602227" fill="none" extrusionOk="0">
                <a:moveTo>
                  <a:pt x="0" y="0"/>
                </a:moveTo>
                <a:cubicBezTo>
                  <a:pt x="939028" y="61341"/>
                  <a:pt x="2734586" y="-143177"/>
                  <a:pt x="3577512" y="0"/>
                </a:cubicBezTo>
                <a:cubicBezTo>
                  <a:pt x="3586911" y="1521695"/>
                  <a:pt x="3695459" y="2322431"/>
                  <a:pt x="3577512" y="4602227"/>
                </a:cubicBezTo>
                <a:cubicBezTo>
                  <a:pt x="1789286" y="4502599"/>
                  <a:pt x="669145" y="4511719"/>
                  <a:pt x="0" y="4602227"/>
                </a:cubicBezTo>
                <a:cubicBezTo>
                  <a:pt x="13963" y="3546692"/>
                  <a:pt x="17400" y="692969"/>
                  <a:pt x="0" y="0"/>
                </a:cubicBezTo>
                <a:close/>
              </a:path>
              <a:path w="3577512" h="4602227" stroke="0" extrusionOk="0">
                <a:moveTo>
                  <a:pt x="0" y="0"/>
                </a:moveTo>
                <a:cubicBezTo>
                  <a:pt x="1599829" y="78497"/>
                  <a:pt x="1897305" y="-19695"/>
                  <a:pt x="3577512" y="0"/>
                </a:cubicBezTo>
                <a:cubicBezTo>
                  <a:pt x="3458172" y="1383944"/>
                  <a:pt x="3421340" y="2315688"/>
                  <a:pt x="3577512" y="4602227"/>
                </a:cubicBezTo>
                <a:cubicBezTo>
                  <a:pt x="2048524" y="4443043"/>
                  <a:pt x="458416" y="4596844"/>
                  <a:pt x="0" y="4602227"/>
                </a:cubicBezTo>
                <a:cubicBezTo>
                  <a:pt x="-126073" y="2804078"/>
                  <a:pt x="-53110" y="224647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7563276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999E4D-0730-D3BD-8577-A172C7568FE8}"/>
              </a:ext>
            </a:extLst>
          </p:cNvPr>
          <p:cNvSpPr txBox="1"/>
          <p:nvPr/>
        </p:nvSpPr>
        <p:spPr>
          <a:xfrm>
            <a:off x="7608168" y="6021288"/>
            <a:ext cx="4248473" cy="543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 </a:t>
            </a:r>
            <a:r>
              <a:rPr lang="en-US" sz="293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lang="en-US" sz="293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Viễn</a:t>
            </a:r>
            <a:r>
              <a:rPr lang="en-US" sz="293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(1919 - 2012)</a:t>
            </a:r>
          </a:p>
        </p:txBody>
      </p:sp>
    </p:spTree>
    <p:extLst>
      <p:ext uri="{BB962C8B-B14F-4D97-AF65-F5344CB8AC3E}">
        <p14:creationId xmlns:p14="http://schemas.microsoft.com/office/powerpoint/2010/main" val="305839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7F3F6BF6-3D61-42E6-53EA-B3FE727299F3}"/>
              </a:ext>
            </a:extLst>
          </p:cNvPr>
          <p:cNvSpPr txBox="1"/>
          <p:nvPr/>
        </p:nvSpPr>
        <p:spPr>
          <a:xfrm>
            <a:off x="914400" y="990601"/>
            <a:ext cx="270510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F35604A-376F-A414-E4AB-B9D68467E00E}"/>
              </a:ext>
            </a:extLst>
          </p:cNvPr>
          <p:cNvSpPr txBox="1"/>
          <p:nvPr/>
        </p:nvSpPr>
        <p:spPr>
          <a:xfrm>
            <a:off x="432905" y="482601"/>
            <a:ext cx="4279900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Google Shape;662;p34">
            <a:extLst>
              <a:ext uri="{FF2B5EF4-FFF2-40B4-BE49-F238E27FC236}">
                <a16:creationId xmlns:a16="http://schemas.microsoft.com/office/drawing/2014/main" id="{B1F432A5-CF9C-8012-AF8F-9C61399615E4}"/>
              </a:ext>
            </a:extLst>
          </p:cNvPr>
          <p:cNvSpPr txBox="1">
            <a:spLocks/>
          </p:cNvSpPr>
          <p:nvPr/>
        </p:nvSpPr>
        <p:spPr>
          <a:xfrm>
            <a:off x="1135793" y="1472016"/>
            <a:ext cx="2992314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l" defTabSz="609630" fontAlgn="auto">
              <a:buClr>
                <a:prstClr val="black"/>
              </a:buClr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662;p34">
            <a:extLst>
              <a:ext uri="{FF2B5EF4-FFF2-40B4-BE49-F238E27FC236}">
                <a16:creationId xmlns:a16="http://schemas.microsoft.com/office/drawing/2014/main" id="{D4CCC515-DF93-BB15-EFA6-05C8F9CF0BE0}"/>
              </a:ext>
            </a:extLst>
          </p:cNvPr>
          <p:cNvSpPr txBox="1">
            <a:spLocks/>
          </p:cNvSpPr>
          <p:nvPr/>
        </p:nvSpPr>
        <p:spPr>
          <a:xfrm>
            <a:off x="1335514" y="2034313"/>
            <a:ext cx="5385896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just" defTabSz="609630" fontAlgn="auto">
              <a:buClr>
                <a:prstClr val="black"/>
              </a:buClr>
            </a:pP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33" b="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33" b="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933" b="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1997.</a:t>
            </a:r>
          </a:p>
        </p:txBody>
      </p:sp>
      <p:sp>
        <p:nvSpPr>
          <p:cNvPr id="8" name="Google Shape;662;p34">
            <a:extLst>
              <a:ext uri="{FF2B5EF4-FFF2-40B4-BE49-F238E27FC236}">
                <a16:creationId xmlns:a16="http://schemas.microsoft.com/office/drawing/2014/main" id="{8E839828-0DED-DF7D-AF35-A00B2D490345}"/>
              </a:ext>
            </a:extLst>
          </p:cNvPr>
          <p:cNvSpPr txBox="1">
            <a:spLocks/>
          </p:cNvSpPr>
          <p:nvPr/>
        </p:nvSpPr>
        <p:spPr>
          <a:xfrm>
            <a:off x="1135793" y="3278668"/>
            <a:ext cx="2992314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l" defTabSz="609630" fontAlgn="auto">
              <a:buClr>
                <a:prstClr val="black"/>
              </a:buClr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662;p34">
            <a:extLst>
              <a:ext uri="{FF2B5EF4-FFF2-40B4-BE49-F238E27FC236}">
                <a16:creationId xmlns:a16="http://schemas.microsoft.com/office/drawing/2014/main" id="{014D7CF1-DAA8-8079-85EA-701F79EDDD8E}"/>
              </a:ext>
            </a:extLst>
          </p:cNvPr>
          <p:cNvSpPr txBox="1">
            <a:spLocks/>
          </p:cNvSpPr>
          <p:nvPr/>
        </p:nvSpPr>
        <p:spPr>
          <a:xfrm>
            <a:off x="1335514" y="3941185"/>
            <a:ext cx="10821496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just" defTabSz="609630" fontAlgn="auto">
              <a:buClr>
                <a:prstClr val="black"/>
              </a:buClr>
            </a:pP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933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662;p34">
            <a:extLst>
              <a:ext uri="{FF2B5EF4-FFF2-40B4-BE49-F238E27FC236}">
                <a16:creationId xmlns:a16="http://schemas.microsoft.com/office/drawing/2014/main" id="{8E839828-0DED-DF7D-AF35-A00B2D490345}"/>
              </a:ext>
            </a:extLst>
          </p:cNvPr>
          <p:cNvSpPr txBox="1">
            <a:spLocks/>
          </p:cNvSpPr>
          <p:nvPr/>
        </p:nvSpPr>
        <p:spPr>
          <a:xfrm>
            <a:off x="1135793" y="4814447"/>
            <a:ext cx="369312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l" defTabSz="609630" fontAlgn="auto">
              <a:buClr>
                <a:prstClr val="black"/>
              </a:buClr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PTBĐ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662;p34">
            <a:extLst>
              <a:ext uri="{FF2B5EF4-FFF2-40B4-BE49-F238E27FC236}">
                <a16:creationId xmlns:a16="http://schemas.microsoft.com/office/drawing/2014/main" id="{014D7CF1-DAA8-8079-85EA-701F79EDDD8E}"/>
              </a:ext>
            </a:extLst>
          </p:cNvPr>
          <p:cNvSpPr txBox="1">
            <a:spLocks/>
          </p:cNvSpPr>
          <p:nvPr/>
        </p:nvSpPr>
        <p:spPr>
          <a:xfrm>
            <a:off x="1335514" y="5458799"/>
            <a:ext cx="10821496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just" defTabSz="609630" fontAlgn="auto">
              <a:buClr>
                <a:prstClr val="black"/>
              </a:buClr>
            </a:pP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933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Đến với thơ hay (Tập 1) - Sách lẻ - Sachbaovn.vn">
            <a:extLst>
              <a:ext uri="{FF2B5EF4-FFF2-40B4-BE49-F238E27FC236}">
                <a16:creationId xmlns:a16="http://schemas.microsoft.com/office/drawing/2014/main" id="{8CA1343C-4642-4A93-4A53-A8396BBDB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2" y="613373"/>
            <a:ext cx="4240458" cy="60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91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E56DB2-708F-92E8-F007-E39AB1C4F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6" r="33640" b="798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477980" y="1122363"/>
            <a:ext cx="5041955" cy="3080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sz="5400" dirty="0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II. </a:t>
            </a:r>
          </a:p>
          <a:p>
            <a:pPr marL="0" marR="0" lvl="0" indent="0" algn="ctr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sz="5400" dirty="0" err="1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Tìm</a:t>
            </a:r>
            <a:r>
              <a:rPr lang="en-US" sz="5400" dirty="0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hiểu</a:t>
            </a:r>
            <a:r>
              <a:rPr lang="en-US" sz="5400" dirty="0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 chi </a:t>
            </a:r>
            <a:r>
              <a:rPr lang="en-US" sz="5400" dirty="0" err="1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tiết</a:t>
            </a:r>
            <a:endParaRPr kumimoji="0" lang="en-US" sz="54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4 Rokkitt SemiBold" panose="00000700000000000000" pitchFamily="2" charset="0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63508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1915</Words>
  <Application>Microsoft Office PowerPoint</Application>
  <PresentationFormat>Widescreen</PresentationFormat>
  <Paragraphs>226</Paragraphs>
  <Slides>35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Calibri Light</vt:lpstr>
      <vt:lpstr>Showcard Gothic</vt:lpstr>
      <vt:lpstr>方正姚体</vt:lpstr>
      <vt:lpstr>#9Slide05 SVNNight Wind Sent</vt:lpstr>
      <vt:lpstr>#9Slide05 Ciaobella</vt:lpstr>
      <vt:lpstr>#9Slide04 Rokkitt SemiBold</vt:lpstr>
      <vt:lpstr>#9Slide05 Daniela Script</vt:lpstr>
      <vt:lpstr>Arial</vt:lpstr>
      <vt:lpstr>#9Slide07 SVNAppleberry</vt:lpstr>
      <vt:lpstr>Times New Roman</vt:lpstr>
      <vt:lpstr>Calibri</vt:lpstr>
      <vt:lpstr>#9Slide05 Aquarelle</vt:lpstr>
      <vt:lpstr>#9Slide05 SVNVandella</vt:lpstr>
      <vt:lpstr>2_Office Theme</vt:lpstr>
      <vt:lpstr>3_Office Theme</vt:lpstr>
      <vt:lpstr>5_Office Theme</vt:lpstr>
      <vt:lpstr>6_Office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bt505</dc:title>
  <dc:creator/>
  <cp:lastModifiedBy/>
  <cp:revision>9</cp:revision>
  <dcterms:created xsi:type="dcterms:W3CDTF">2016-12-29T13:10:00Z</dcterms:created>
  <dcterms:modified xsi:type="dcterms:W3CDTF">2024-06-16T00:56:29Z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1033-11.2.0.11537</vt:lpwstr>
  </property>
  <property fmtid="{D5CDD505-2E9C-101B-9397-08002B2CF9AE}" pid="4" name="ICV">
    <vt:lpwstr>5FB91CB63FD54E3DBEFBF504B6684A6F</vt:lpwstr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2024-06-16T00:56:08Z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3779ea70-7753-4675-8136-e488972a30f6</vt:lpwstr>
  </property>
  <property fmtid="{D5CDD505-2E9C-101B-9397-08002B2CF9AE}" pid="10" name="MSIP_Label_defa4170-0d19-0005-0004-bc88714345d2_ActionId">
    <vt:lpwstr>365de6f5-8d20-4b4d-a345-a6e6ddb99ffd</vt:lpwstr>
  </property>
  <property fmtid="{D5CDD505-2E9C-101B-9397-08002B2CF9AE}" pid="11" name="MSIP_Label_defa4170-0d19-0005-0004-bc88714345d2_ContentBits">
    <vt:lpwstr>0</vt:lpwstr>
  </property>
</Properties>
</file>