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9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68580-A3F1-4018-855F-EF810D5799FB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F676B-D0FF-4FDD-B8C3-D9F61D7E11A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7CD13-A874-4921-A489-480FD09BD08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83C1-9383-4B70-9086-1EECCD5C50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7CD13-A874-4921-A489-480FD09BD08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83C1-9383-4B70-9086-1EECCD5C50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7CD13-A874-4921-A489-480FD09BD08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83C1-9383-4B70-9086-1EECCD5C50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7CD13-A874-4921-A489-480FD09BD08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83C1-9383-4B70-9086-1EECCD5C50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7CD13-A874-4921-A489-480FD09BD08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83C1-9383-4B70-9086-1EECCD5C50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7CD13-A874-4921-A489-480FD09BD08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83C1-9383-4B70-9086-1EECCD5C50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7CD13-A874-4921-A489-480FD09BD08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83C1-9383-4B70-9086-1EECCD5C50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7CD13-A874-4921-A489-480FD09BD08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83C1-9383-4B70-9086-1EECCD5C50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7CD13-A874-4921-A489-480FD09BD08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83C1-9383-4B70-9086-1EECCD5C50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7CD13-A874-4921-A489-480FD09BD08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83C1-9383-4B70-9086-1EECCD5C50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7CD13-A874-4921-A489-480FD09BD08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83C1-9383-4B70-9086-1EECCD5C50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7CD13-A874-4921-A489-480FD09BD08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583C1-9383-4B70-9086-1EECCD5C501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5.wmf"/><Relationship Id="rId7" Type="http://schemas.openxmlformats.org/officeDocument/2006/relationships/oleObject" Target="../embeddings/oleObject10.bin"/><Relationship Id="rId6" Type="http://schemas.openxmlformats.org/officeDocument/2006/relationships/image" Target="../media/image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.wmf"/><Relationship Id="rId3" Type="http://schemas.openxmlformats.org/officeDocument/2006/relationships/oleObject" Target="../embeddings/oleObject8.bin"/><Relationship Id="rId2" Type="http://schemas.openxmlformats.org/officeDocument/2006/relationships/image" Target="../media/image19.png"/><Relationship Id="rId10" Type="http://schemas.openxmlformats.org/officeDocument/2006/relationships/vmlDrawing" Target="../drawings/vmlDrawing5.v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6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wmf"/><Relationship Id="rId2" Type="http://schemas.openxmlformats.org/officeDocument/2006/relationships/oleObject" Target="../embeddings/oleObject11.bin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1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slide" Target="slide19.xml"/><Relationship Id="rId2" Type="http://schemas.openxmlformats.org/officeDocument/2006/relationships/image" Target="../media/image28.GIF"/><Relationship Id="rId1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5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emf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emf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wmf"/><Relationship Id="rId3" Type="http://schemas.openxmlformats.org/officeDocument/2006/relationships/oleObject" Target="../embeddings/oleObject4.bin"/><Relationship Id="rId2" Type="http://schemas.openxmlformats.org/officeDocument/2006/relationships/image" Target="../media/image9.emf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3.v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6.bin"/><Relationship Id="rId3" Type="http://schemas.openxmlformats.org/officeDocument/2006/relationships/image" Target="../media/image15.wmf"/><Relationship Id="rId2" Type="http://schemas.openxmlformats.org/officeDocument/2006/relationships/oleObject" Target="../embeddings/oleObject5.bin"/><Relationship Id="rId1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emf"/><Relationship Id="rId3" Type="http://schemas.openxmlformats.org/officeDocument/2006/relationships/image" Target="../media/image18.wmf"/><Relationship Id="rId2" Type="http://schemas.openxmlformats.org/officeDocument/2006/relationships/oleObject" Target="../embeddings/oleObject7.bin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2895600" y="2438400"/>
            <a:ext cx="4343400" cy="3352800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50273" y="838200"/>
            <a:ext cx="8534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 sz="2800" b="1" smtClean="0">
                <a:latin typeface="Times New Roman" panose="02020603050405020304" pitchFamily="18" charset="0"/>
              </a:rPr>
              <a:t>Trong hình 28 cho biết M, N lần lượt là trung điểm của AB, AC. Hai đoạn thẳng MN và BC có mối liên hệ gì với nhau?  </a:t>
            </a:r>
            <a:endParaRPr lang="en-US" altLang="vi-VN" sz="28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4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5404" y="347990"/>
            <a:ext cx="2278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1/65 SGK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87500" y="985858"/>
            <a:ext cx="3213099" cy="152874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90600" y="2549235"/>
            <a:ext cx="6248400" cy="4177003"/>
            <a:chOff x="990600" y="2549235"/>
            <a:chExt cx="6248400" cy="4177003"/>
          </a:xfrm>
        </p:grpSpPr>
        <p:sp>
          <p:nvSpPr>
            <p:cNvPr id="4" name="TextBox 3"/>
            <p:cNvSpPr txBox="1"/>
            <p:nvPr/>
          </p:nvSpPr>
          <p:spPr>
            <a:xfrm>
              <a:off x="990600" y="2549235"/>
              <a:ext cx="6248400" cy="4093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Do MN//BC nên theo định lý Thales ta có:</a:t>
              </a: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nl-NL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nên MN//BC</a:t>
              </a:r>
              <a:endParaRPr lang="nl-NL" sz="280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=&gt; </a:t>
              </a: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N là trung điểm của AC hay NA = NC</a:t>
              </a: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 định lý Thales ta có:</a:t>
              </a: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=&gt;  </a:t>
              </a: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mtClean="0"/>
            </a:p>
            <a:p>
              <a:endParaRPr lang="en-US"/>
            </a:p>
            <a:p>
              <a:r>
                <a:rPr 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/>
          </p:nvGraphicFramePr>
          <p:xfrm>
            <a:off x="1587500" y="3124200"/>
            <a:ext cx="2032332" cy="782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64" name="Equation" r:id="rId3" imgW="22250400" imgH="9448800" progId="Equation.DSMT4">
                    <p:embed/>
                  </p:oleObj>
                </mc:Choice>
                <mc:Fallback>
                  <p:oleObj name="Equation" r:id="rId3" imgW="22250400" imgH="9448800" progId="Equation.DSMT4">
                    <p:embed/>
                    <p:pic>
                      <p:nvPicPr>
                        <p:cNvPr id="0" name="Picture 13463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587500" y="3124200"/>
                          <a:ext cx="2032332" cy="7826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1991443" y="5181600"/>
            <a:ext cx="2225675" cy="782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65" name="Equation" r:id="rId5" imgW="24384000" imgH="9448800" progId="Equation.DSMT4">
                    <p:embed/>
                  </p:oleObj>
                </mc:Choice>
                <mc:Fallback>
                  <p:oleObj name="Equation" r:id="rId5" imgW="24384000" imgH="9448800" progId="Equation.DSMT4">
                    <p:embed/>
                    <p:pic>
                      <p:nvPicPr>
                        <p:cNvPr id="0" name="Picture 134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1443" y="5181600"/>
                          <a:ext cx="2225675" cy="782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1994842" y="5943600"/>
            <a:ext cx="1698625" cy="782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66" name="Equation" r:id="rId7" imgW="18592800" imgH="9448800" progId="Equation.DSMT4">
                    <p:embed/>
                  </p:oleObj>
                </mc:Choice>
                <mc:Fallback>
                  <p:oleObj name="Equation" r:id="rId7" imgW="18592800" imgH="9448800" progId="Equation.DSMT4">
                    <p:embed/>
                    <p:pic>
                      <p:nvPicPr>
                        <p:cNvPr id="0" name="Picture 134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4842" y="5943600"/>
                          <a:ext cx="1698625" cy="782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5404" y="347990"/>
            <a:ext cx="2278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2/65 SGK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590800" y="1066800"/>
            <a:ext cx="3124200" cy="1752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52400" y="2826327"/>
            <a:ext cx="9276530" cy="1807466"/>
            <a:chOff x="152400" y="2826327"/>
            <a:chExt cx="9276530" cy="1807466"/>
          </a:xfrm>
        </p:grpSpPr>
        <p:sp>
          <p:nvSpPr>
            <p:cNvPr id="7" name="TextBox 6"/>
            <p:cNvSpPr txBox="1"/>
            <p:nvPr/>
          </p:nvSpPr>
          <p:spPr>
            <a:xfrm>
              <a:off x="152400" y="2971800"/>
              <a:ext cx="9276530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a) Ta </a:t>
              </a: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có AP = PN = NB  = </a:t>
              </a:r>
              <a:r>
                <a:rPr 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=&gt; </a:t>
              </a: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N là trung điểm của BP</a:t>
              </a: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Mà AM là đường trung tuyến =&gt; M là trung điểm của BC</a:t>
              </a: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=&gt; MN là đường trung bình của tam giác BPC =&gt; MN //CP.</a:t>
              </a: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/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4196530" y="2826327"/>
            <a:ext cx="604982" cy="6698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79" name="Equation" r:id="rId2" imgW="8534400" imgH="9448800" progId="Equation.DSMT4">
                    <p:embed/>
                  </p:oleObj>
                </mc:Choice>
                <mc:Fallback>
                  <p:oleObj name="Equation" r:id="rId2" imgW="8534400" imgH="9448800" progId="Equation.DSMT4">
                    <p:embed/>
                    <p:pic>
                      <p:nvPicPr>
                        <p:cNvPr id="0" name="Picture 14378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196530" y="2826327"/>
                          <a:ext cx="604982" cy="66980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0"/>
            <a:ext cx="947211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Theo câu a ta có MN//CP  =&gt; MN//PQ</a:t>
            </a:r>
            <a:endParaRPr lang="en-US" sz="2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P là trung điểm của AN </a:t>
            </a:r>
            <a:endParaRPr lang="en-US" sz="2800" b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 </a:t>
            </a: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ra Q là trung điểm của AM hay AQ = QM.</a:t>
            </a:r>
            <a:endParaRPr lang="en-US" sz="2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Ta có MN là đường trung bình của tam giác BPC </a:t>
            </a:r>
            <a:endParaRPr lang="en-US" sz="2800" b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 = 2MN.</a:t>
            </a:r>
            <a:endParaRPr lang="en-US" sz="2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PQ </a:t>
            </a: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đường trung bình của tam giác AMN =&gt; MN = 2PQ.</a:t>
            </a:r>
            <a:endParaRPr lang="en-US" sz="2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CP = 4PQ.   </a:t>
            </a:r>
            <a:endParaRPr lang="en-US" sz="2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5404" y="347990"/>
            <a:ext cx="2278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3/65 SGK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3810000" y="511629"/>
            <a:ext cx="2667000" cy="20990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9029" y="2610682"/>
            <a:ext cx="947079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lvl="0" indent="-514350">
              <a:buAutoNum type="alphaLcParenR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tam giác ABC có M, N lần lượt là trung điểm của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endParaRPr 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và BC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=&gt; MN là đường trung bình của tam giác ABC.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=&gt; MN//BC và MN = ½ BC (1)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Xét tam giác ACD có Q, P lần lượt là trung điểm của AD và CD.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=&gt; PQ là đường trung bình của tam giác ACD.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=&gt; PQ//AC và PQ = ½ AC. (2)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Từ (1) và (2) =&gt; MN //PQ và MN = QP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=&gt; MNPQ là hình bình hành.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3276600" y="381000"/>
            <a:ext cx="2971800" cy="2362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2743200"/>
            <a:ext cx="8686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 Do MNPQ nên MQ = NP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Xét tam giác ABD có M, Q lần lượt là trung điểm của AB và AD.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=&gt; MQ là đường trung bình của tam giác ABD.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=&gt; MQ//BD và MQ = ½ BD.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Mà AC = BD nên MN = NP = PQ = QM. Suy ra MNPQ là hình thoi.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c) Ta có AC vuông góc BD =&gt; MN vuông góc NP. Do đó tứ giác MNPQ là hình chữ nhật.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895600" y="871210"/>
            <a:ext cx="2971800" cy="21005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5404" y="347990"/>
            <a:ext cx="2278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4/65 SGK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927" y="3124199"/>
            <a:ext cx="9399753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Xét tam giác ABH có M là trung điểm của AB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 là trung điểm của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BH</a:t>
            </a:r>
            <a:endParaRPr 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MN là đường trung bình của tam giác ABH =&gt; MN//AH. (1)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 là trực tâm của tam giác ABC nên AH vuông góc BC. (2)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Từ (1) và (2) =&gt; MN vuông góc BC.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Tương tự ta chứng minh được PQ vuông góc BC, MQ </a:t>
            </a:r>
            <a:endParaRPr 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góc AH, NP vuông góc AH.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=&gt; MNPQ là hình chữ nhật.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2743200" y="1385886"/>
            <a:ext cx="3624263" cy="2428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5404" y="347990"/>
            <a:ext cx="2278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5/65 SGK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631" y="4114094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Do MN là đường trung bình của tam giác ABC </a:t>
            </a:r>
            <a:endParaRPr 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BC = 2MN = 9m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581400" y="458494"/>
            <a:ext cx="22717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alt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18"/>
          <p:cNvSpPr txBox="1">
            <a:spLocks noChangeArrowheads="1"/>
          </p:cNvSpPr>
          <p:nvPr/>
        </p:nvSpPr>
        <p:spPr bwMode="auto">
          <a:xfrm>
            <a:off x="298739" y="1371600"/>
            <a:ext cx="86074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NGHĨA: Đường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trung bình của tam giác là đoạn thẳng nối trung điểm hai cạnh của tam giác đó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25707"/>
            <a:ext cx="2805113" cy="197897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98739" y="4419600"/>
            <a:ext cx="818803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 CHẤT: Đường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trung bình của tam giác thì song song với cạnh thứ ba và bằng nửa cạnh ấy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33400" y="3352800"/>
            <a:ext cx="83058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HS TỰ HỌC Ở NHÀ</a:t>
            </a:r>
            <a:endParaRPr lang="en-US" sz="2800" b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t-B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Ghi </a:t>
            </a:r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nhớ định nghĩa và tính chất đường trung bình của tam giác.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t-B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Hoàn </a:t>
            </a:r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thành các bài tập trong SBT.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Chuẩn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bị bài mới: "Bài 4: Tính chất đường phân giác của tam giác".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WordArt 2"/>
          <p:cNvSpPr>
            <a:spLocks noChangeArrowheads="1" noChangeShapeType="1" noTextEdit="1"/>
          </p:cNvSpPr>
          <p:nvPr/>
        </p:nvSpPr>
        <p:spPr bwMode="gray">
          <a:xfrm>
            <a:off x="1905000" y="3962400"/>
            <a:ext cx="5759450" cy="86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chemeClr val="bg1"/>
                  </a:solidFill>
                  <a:rou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0000FF"/>
                    </a:gs>
                  </a:gsLst>
                  <a:lin ang="0" scaled="1"/>
                </a:gradFill>
                <a:effectLst>
                  <a:outerShdw dist="63500" dir="2212194" algn="ctr" rotWithShape="0">
                    <a:schemeClr val="tx2">
                      <a:alpha val="50000"/>
                    </a:schemeClr>
                  </a:outerShdw>
                </a:effectLst>
                <a:latin typeface="Arial" panose="020B0604020202020204"/>
                <a:cs typeface="Arial" panose="020B0604020202020204"/>
              </a:rPr>
              <a:t>Thank You !</a:t>
            </a:r>
            <a:endParaRPr lang="en-US" sz="3600" b="1" kern="10">
              <a:ln w="19050">
                <a:solidFill>
                  <a:schemeClr val="bg1"/>
                </a:solidFill>
                <a:round/>
              </a:ln>
              <a:gradFill rotWithShape="1">
                <a:gsLst>
                  <a:gs pos="0">
                    <a:srgbClr val="FF0066"/>
                  </a:gs>
                  <a:gs pos="100000">
                    <a:srgbClr val="0000FF"/>
                  </a:gs>
                </a:gsLst>
                <a:lin ang="0" scaled="1"/>
              </a:gradFill>
              <a:effectLst>
                <a:outerShdw dist="63500" dir="2212194" algn="ctr" rotWithShape="0">
                  <a:schemeClr val="tx2">
                    <a:alpha val="50000"/>
                  </a:scheme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28600" y="1143000"/>
            <a:ext cx="86868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400" b="1">
                <a:solidFill>
                  <a:srgbClr val="BE3EC8"/>
                </a:solidFill>
                <a:latin typeface="Times New Roman" panose="02020603050405020304" pitchFamily="18" charset="0"/>
              </a:rPr>
              <a:t>CHÀO TẠM BIỆT QUÝ THẦY CÔ  VÀ CÁC EM HỌC SINH !</a:t>
            </a:r>
            <a:endParaRPr lang="en-US" altLang="vi-VN" sz="2400" b="1">
              <a:solidFill>
                <a:srgbClr val="BE3EC8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vi-VN" sz="2400" b="1">
                <a:solidFill>
                  <a:srgbClr val="BE3EC8"/>
                </a:solidFill>
                <a:latin typeface="Times New Roman" panose="02020603050405020304" pitchFamily="18" charset="0"/>
              </a:rPr>
              <a:t>KÍNH CHÚC </a:t>
            </a:r>
            <a:endParaRPr lang="en-US" altLang="vi-VN" sz="2400" b="1">
              <a:solidFill>
                <a:srgbClr val="BE3EC8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vi-VN" sz="2400" b="1">
                <a:solidFill>
                  <a:srgbClr val="BE3EC8"/>
                </a:solidFill>
                <a:latin typeface="Times New Roman" panose="02020603050405020304" pitchFamily="18" charset="0"/>
              </a:rPr>
              <a:t>                     SỨC KHOẺ</a:t>
            </a:r>
            <a:endParaRPr lang="en-US" altLang="vi-VN" sz="2400" b="1">
              <a:solidFill>
                <a:srgbClr val="BE3EC8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vi-VN" sz="2400" b="1">
                <a:solidFill>
                  <a:srgbClr val="BE3EC8"/>
                </a:solidFill>
                <a:latin typeface="Times New Roman" panose="02020603050405020304" pitchFamily="18" charset="0"/>
              </a:rPr>
              <a:t>                                           HẠNH PHÚC </a:t>
            </a:r>
            <a:endParaRPr lang="en-US" altLang="vi-VN" sz="2400" b="1">
              <a:solidFill>
                <a:srgbClr val="BE3EC8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vi-VN" sz="2400" b="1">
                <a:solidFill>
                  <a:srgbClr val="BE3EC8"/>
                </a:solidFill>
                <a:latin typeface="Times New Roman" panose="02020603050405020304" pitchFamily="18" charset="0"/>
              </a:rPr>
              <a:t>                                                                    THÀNH ĐẠT</a:t>
            </a:r>
            <a:endParaRPr lang="en-US" altLang="vi-VN" sz="2400" b="1">
              <a:solidFill>
                <a:srgbClr val="BE3EC8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1143000" y="1524000"/>
            <a:ext cx="381000" cy="2286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7" name="AutoShape 5"/>
          <p:cNvSpPr>
            <a:spLocks noChangeArrowheads="1"/>
          </p:cNvSpPr>
          <p:nvPr/>
        </p:nvSpPr>
        <p:spPr bwMode="auto">
          <a:xfrm>
            <a:off x="457200" y="1905000"/>
            <a:ext cx="381000" cy="2286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8" name="AutoShape 6"/>
          <p:cNvSpPr>
            <a:spLocks noChangeArrowheads="1"/>
          </p:cNvSpPr>
          <p:nvPr/>
        </p:nvSpPr>
        <p:spPr bwMode="auto">
          <a:xfrm>
            <a:off x="1143000" y="2819400"/>
            <a:ext cx="381000" cy="2286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9" name="AutoShape 7"/>
          <p:cNvSpPr>
            <a:spLocks noChangeArrowheads="1"/>
          </p:cNvSpPr>
          <p:nvPr/>
        </p:nvSpPr>
        <p:spPr bwMode="auto">
          <a:xfrm>
            <a:off x="1752600" y="1981200"/>
            <a:ext cx="381000" cy="2286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400" name="AutoShape 8"/>
          <p:cNvSpPr>
            <a:spLocks noChangeArrowheads="1"/>
          </p:cNvSpPr>
          <p:nvPr/>
        </p:nvSpPr>
        <p:spPr bwMode="auto">
          <a:xfrm>
            <a:off x="1116013" y="2276475"/>
            <a:ext cx="381000" cy="2286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401" name="AutoShape 9"/>
          <p:cNvSpPr>
            <a:spLocks noChangeArrowheads="1"/>
          </p:cNvSpPr>
          <p:nvPr/>
        </p:nvSpPr>
        <p:spPr bwMode="auto">
          <a:xfrm>
            <a:off x="5638800" y="3505200"/>
            <a:ext cx="381000" cy="2286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402" name="AutoShape 10"/>
          <p:cNvSpPr>
            <a:spLocks noChangeArrowheads="1"/>
          </p:cNvSpPr>
          <p:nvPr/>
        </p:nvSpPr>
        <p:spPr bwMode="auto">
          <a:xfrm>
            <a:off x="4648200" y="2895600"/>
            <a:ext cx="381000" cy="2286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403" name="AutoShape 11"/>
          <p:cNvSpPr>
            <a:spLocks noChangeArrowheads="1"/>
          </p:cNvSpPr>
          <p:nvPr/>
        </p:nvSpPr>
        <p:spPr bwMode="auto">
          <a:xfrm>
            <a:off x="3886200" y="2362200"/>
            <a:ext cx="381000" cy="2286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404" name="AutoShape 12"/>
          <p:cNvSpPr>
            <a:spLocks noChangeArrowheads="1"/>
          </p:cNvSpPr>
          <p:nvPr/>
        </p:nvSpPr>
        <p:spPr bwMode="auto">
          <a:xfrm>
            <a:off x="3048000" y="1828800"/>
            <a:ext cx="381000" cy="2286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405" name="Picture 13" descr="original_pencil_w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181600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4" descr="Hinh do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257800"/>
            <a:ext cx="7572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15" descr="Hinh do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829300"/>
            <a:ext cx="7572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16" descr="Hinh do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829300"/>
            <a:ext cx="7572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Picture 17" descr="Hinh do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829300"/>
            <a:ext cx="7572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Picture 18" descr="Hinh do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5486400"/>
            <a:ext cx="75723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9" name="Picture 19" descr="Hinh do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410200"/>
            <a:ext cx="7572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0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6629400"/>
            <a:ext cx="609600" cy="228600"/>
          </a:xfrm>
          <a:prstGeom prst="actionButtonBackPrevious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/>
          <a:p>
            <a:endParaRPr lang="vi-VN" altLang="vi-VN"/>
          </a:p>
        </p:txBody>
      </p:sp>
      <p:sp>
        <p:nvSpPr>
          <p:cNvPr id="20501" name="AutoShape 2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534400" y="6629400"/>
            <a:ext cx="609600" cy="228600"/>
          </a:xfrm>
          <a:prstGeom prst="actionButtonForwardNex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endParaRPr lang="vi-VN" altLang="vi-V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autoRev="1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  <p:bldP spid="5939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50273" y="1524000"/>
            <a:ext cx="8534400" cy="4516438"/>
            <a:chOff x="450273" y="1524000"/>
            <a:chExt cx="8534400" cy="4516438"/>
          </a:xfrm>
        </p:grpSpPr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450273" y="1524000"/>
              <a:ext cx="8534400" cy="4401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vi-VN" sz="2800" u="sng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Trả lời:</a:t>
              </a:r>
              <a:endParaRPr lang="vi-VN" altLang="vi-VN" sz="2800" u="sng" smtClean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  <a:p>
              <a:pPr lvl="0"/>
              <a:r>
                <a:rPr lang="en-US" altLang="vi-VN" sz="2800" smtClean="0">
                  <a:latin typeface="Times New Roman" panose="02020603050405020304" pitchFamily="18" charset="0"/>
                </a:rPr>
                <a:t> </a:t>
              </a:r>
              <a:r>
                <a:rPr lang="nl-NL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Áp dụng định lý Thales đảo vào tam giác ABC ta có</a:t>
              </a:r>
              <a:r>
                <a:rPr lang="nl-NL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nl-NL" sz="280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/>
              <a:r>
                <a:rPr lang="nl-NL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nl-NL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NL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nên </a:t>
              </a:r>
              <a:r>
                <a:rPr lang="nl-NL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MN//</a:t>
              </a:r>
              <a:r>
                <a:rPr lang="nl-NL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BC</a:t>
              </a:r>
              <a:endParaRPr lang="nl-NL" sz="280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nl-NL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/>
              <a:r>
                <a:rPr lang="nl-NL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 hệ quả của định lý Thales ta có</a:t>
              </a:r>
              <a:r>
                <a:rPr lang="nl-NL" sz="2800"/>
                <a:t>:</a:t>
              </a:r>
              <a:endParaRPr lang="en-US" sz="2800"/>
            </a:p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altLang="vi-VN" sz="2800" smtClean="0">
                <a:latin typeface="Times New Roman" panose="02020603050405020304" pitchFamily="18" charset="0"/>
              </a:endParaRPr>
            </a:p>
            <a:p>
              <a:endParaRPr lang="en-US" altLang="vi-VN" sz="2800" smtClean="0">
                <a:latin typeface="Times New Roman" panose="02020603050405020304" pitchFamily="18" charset="0"/>
              </a:endParaRPr>
            </a:p>
            <a:p>
              <a:r>
                <a:rPr lang="en-US" altLang="vi-VN" sz="2800" smtClean="0">
                  <a:latin typeface="Times New Roman" panose="02020603050405020304" pitchFamily="18" charset="0"/>
                </a:rPr>
                <a:t>nên </a:t>
              </a:r>
              <a:endParaRPr lang="en-US" altLang="vi-VN" sz="280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990600" y="2667000"/>
            <a:ext cx="2032332" cy="782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2" name="Equation" r:id="rId2" imgW="22250400" imgH="9448800" progId="Equation.DSMT4">
                    <p:embed/>
                  </p:oleObj>
                </mc:Choice>
                <mc:Fallback>
                  <p:oleObj name="Equation" r:id="rId2" imgW="22250400" imgH="9448800" progId="Equation.DSMT4">
                    <p:embed/>
                    <p:pic>
                      <p:nvPicPr>
                        <p:cNvPr id="0" name="Picture 1351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990600" y="2667000"/>
                          <a:ext cx="2032332" cy="7826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1122363" y="4191000"/>
            <a:ext cx="2225675" cy="782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3" name="Equation" r:id="rId4" imgW="24384000" imgH="9448800" progId="Equation.DSMT4">
                    <p:embed/>
                  </p:oleObj>
                </mc:Choice>
                <mc:Fallback>
                  <p:oleObj name="Equation" r:id="rId4" imgW="24384000" imgH="94488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22363" y="4191000"/>
                          <a:ext cx="2225675" cy="782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1295400" y="5257800"/>
            <a:ext cx="1698625" cy="782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4" name="Equation" r:id="rId6" imgW="18592800" imgH="9448800" progId="Equation.DSMT4">
                    <p:embed/>
                  </p:oleObj>
                </mc:Choice>
                <mc:Fallback>
                  <p:oleObj name="Equation" r:id="rId6" imgW="18592800" imgH="94488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5400" y="5257800"/>
                          <a:ext cx="1698625" cy="782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4267200" y="2209800"/>
            <a:ext cx="3657600" cy="2590800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239981" y="807709"/>
            <a:ext cx="789016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 sz="28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Quan sát hình 29 và cho biết hai đầu mút D, E của đoạn thẳng DE có đặc điểm gì? </a:t>
            </a:r>
            <a:endParaRPr lang="en-US" altLang="vi-V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33400" y="500062"/>
            <a:ext cx="350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vi-VN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NGHĨA:</a:t>
            </a:r>
            <a:endParaRPr lang="en-US" altLang="vi-VN" sz="2800" b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18"/>
          <p:cNvSpPr txBox="1">
            <a:spLocks noChangeArrowheads="1"/>
          </p:cNvSpPr>
          <p:nvPr/>
        </p:nvSpPr>
        <p:spPr bwMode="auto">
          <a:xfrm>
            <a:off x="298739" y="1371600"/>
            <a:ext cx="86074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 trung bình của tam giác là đoạn thẳng nối trung điểm hai cạnh của tam giác đó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33600"/>
            <a:ext cx="2805113" cy="197897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18"/>
          <p:cNvSpPr txBox="1">
            <a:spLocks noChangeArrowheads="1"/>
          </p:cNvSpPr>
          <p:nvPr/>
        </p:nvSpPr>
        <p:spPr bwMode="auto">
          <a:xfrm>
            <a:off x="533400" y="4495800"/>
            <a:ext cx="86074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là trung điểm của AB.</a:t>
            </a:r>
            <a:endParaRPr lang="en-US" sz="2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là trung điểm của AC.</a:t>
            </a:r>
            <a:endParaRPr lang="en-US" sz="2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MN là đường trung bình của tam giác ABC.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38200" y="0"/>
            <a:ext cx="80679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ĐƯỜNG TRUNG BÌNH CỦA TAM GIÁC</a:t>
            </a:r>
            <a:endParaRPr lang="en-US" alt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/>
          <p:cNvSpPr txBox="1">
            <a:spLocks noChangeArrowheads="1"/>
          </p:cNvSpPr>
          <p:nvPr/>
        </p:nvSpPr>
        <p:spPr bwMode="auto">
          <a:xfrm>
            <a:off x="536575" y="228600"/>
            <a:ext cx="86074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VD1: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Trong các đoạn thẳng MN, MQ, NP ở hình 30, đoạn thẳng nào là đường trung bình của tam giác ABC?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203" y="1219200"/>
            <a:ext cx="3738114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18"/>
          <p:cNvSpPr txBox="1">
            <a:spLocks noChangeArrowheads="1"/>
          </p:cNvSpPr>
          <p:nvPr/>
        </p:nvSpPr>
        <p:spPr bwMode="auto">
          <a:xfrm>
            <a:off x="762000" y="4648200"/>
            <a:ext cx="792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 và NP là đường trung bình của tam giác ABC.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/>
          <p:cNvSpPr txBox="1">
            <a:spLocks noChangeArrowheads="1"/>
          </p:cNvSpPr>
          <p:nvPr/>
        </p:nvSpPr>
        <p:spPr bwMode="auto">
          <a:xfrm>
            <a:off x="307975" y="772602"/>
            <a:ext cx="8836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LT1: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Vẽ tam giác ABC và các đường trung bình của nó. 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1447800"/>
            <a:ext cx="4277995" cy="283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33400" y="500062"/>
            <a:ext cx="350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CHẤT:</a:t>
            </a:r>
            <a:endParaRPr lang="en-US" altLang="vi-VN" sz="2800" b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81000" y="1286620"/>
            <a:ext cx="818803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Đường trung bình của tam giác thì song song với cạnh thứ ba và bằng nửa cạnh ấy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40727"/>
            <a:ext cx="2728913" cy="182657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524000" y="3962400"/>
            <a:ext cx="17154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MN//BC</a:t>
            </a:r>
            <a:endParaRPr lang="nl-NL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484210" y="4567957"/>
          <a:ext cx="169862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9" name="Equation" r:id="rId3" imgW="18592800" imgH="9448800" progId="Equation.DSMT4">
                  <p:embed/>
                </p:oleObj>
              </mc:Choice>
              <mc:Fallback>
                <p:oleObj name="Equation" r:id="rId3" imgW="18592800" imgH="9448800" progId="Equation.DSMT4">
                  <p:embed/>
                  <p:pic>
                    <p:nvPicPr>
                      <p:cNvPr id="0" name="Picture 72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4210" y="4567957"/>
                        <a:ext cx="1698625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71729" y="5715000"/>
            <a:ext cx="48765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 minh: </a:t>
            </a:r>
            <a:r>
              <a:rPr lang="en-US" alt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 trang 63</a:t>
            </a:r>
            <a:endParaRPr lang="en-US" alt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8600"/>
            <a:ext cx="3429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90055" y="887135"/>
            <a:ext cx="83820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LT2/64: </a:t>
            </a:r>
            <a:endParaRPr lang="en-US" sz="28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) Xét tam giác ACD, ta có: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 là trung điểm của AD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P là trung điểm của AC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=&gt; MP là đường trung bình của tam giác ACD.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=&gt; MP//CD và 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tam giác ABC, ta có: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 là trung điểm của BC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P là trung điểm của AC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=&gt; MN là đường trung bình của tam giác ABC.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=&gt; PN//AB và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Mà AB//CD nên theo Tiên đề Ơclit ta có M, N, P thẳng hàng.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362200" y="2971800"/>
          <a:ext cx="159310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Equation" r:id="rId2" imgW="21945600" imgH="9448800" progId="Equation.DSMT4">
                  <p:embed/>
                </p:oleObj>
              </mc:Choice>
              <mc:Fallback>
                <p:oleObj name="Equation" r:id="rId2" imgW="21945600" imgH="9448800" progId="Equation.DSMT4">
                  <p:embed/>
                  <p:pic>
                    <p:nvPicPr>
                      <p:cNvPr id="0" name="Picture 1536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62200" y="2971800"/>
                        <a:ext cx="1593102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85999" y="5181600"/>
          <a:ext cx="1447801" cy="614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Equation" r:id="rId4" imgW="22250400" imgH="9448800" progId="Equation.DSMT4">
                  <p:embed/>
                </p:oleObj>
              </mc:Choice>
              <mc:Fallback>
                <p:oleObj name="Equation" r:id="rId4" imgW="22250400" imgH="9448800" progId="Equation.DSMT4">
                  <p:embed/>
                  <p:pic>
                    <p:nvPicPr>
                      <p:cNvPr id="0" name="Picture 1536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5999" y="5181600"/>
                        <a:ext cx="1447801" cy="614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14399" y="939225"/>
            <a:ext cx="38545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b) Từ (1) và (2) suy ra</a:t>
            </a: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81000" y="1816387"/>
          <a:ext cx="6779941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3" name="Equation" r:id="rId2" imgW="2895600" imgH="393700" progId="Equation.DSMT4">
                  <p:embed/>
                </p:oleObj>
              </mc:Choice>
              <mc:Fallback>
                <p:oleObj name="Equation" r:id="rId2" imgW="2895600" imgH="393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816387"/>
                        <a:ext cx="6779941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76600"/>
            <a:ext cx="4038600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3415</Words>
  <Application>WPS Presentation</Application>
  <PresentationFormat>On-screen Show (4:3)</PresentationFormat>
  <Paragraphs>143</Paragraphs>
  <Slides>19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11</vt:i4>
      </vt:variant>
      <vt:variant>
        <vt:lpstr>幻灯片标题</vt:lpstr>
      </vt:variant>
      <vt:variant>
        <vt:i4>19</vt:i4>
      </vt:variant>
    </vt:vector>
  </HeadingPairs>
  <TitlesOfParts>
    <vt:vector size="41" baseType="lpstr">
      <vt:lpstr>Arial</vt:lpstr>
      <vt:lpstr>SimSun</vt:lpstr>
      <vt:lpstr>Wingdings</vt:lpstr>
      <vt:lpstr>Times New Roman</vt:lpstr>
      <vt:lpstr>VNI-Ariston</vt:lpstr>
      <vt:lpstr>Times New Roman</vt:lpstr>
      <vt:lpstr>Microsoft YaHei</vt:lpstr>
      <vt:lpstr>Arial Unicode MS</vt:lpstr>
      <vt:lpstr>Calibri</vt:lpstr>
      <vt:lpstr>Arial</vt:lpstr>
      <vt:lpstr>Office Theme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minhtuan6990@gmail.com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 TUAN</dc:creator>
  <cp:lastModifiedBy>HP ENVY</cp:lastModifiedBy>
  <cp:revision>112</cp:revision>
  <dcterms:created xsi:type="dcterms:W3CDTF">2023-06-25T00:31:00Z</dcterms:created>
  <dcterms:modified xsi:type="dcterms:W3CDTF">2024-03-18T16:09:56Z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93082845BF2E479F97491D1FE58CDD95_12</vt:lpwstr>
  </property>
  <property fmtid="{D5CDD505-2E9C-101B-9397-08002B2CF9AE}" pid="3" name="KSOProductBuildVer">
    <vt:lpwstr>1033-12.2.0.13489</vt:lpwstr>
  </property>
</Properties>
</file>