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7" r:id="rId4"/>
    <p:sldId id="282" r:id="rId5"/>
    <p:sldId id="264" r:id="rId6"/>
    <p:sldId id="258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6" r:id="rId18"/>
    <p:sldId id="272" r:id="rId19"/>
    <p:sldId id="273" r:id="rId20"/>
    <p:sldId id="275" r:id="rId21"/>
    <p:sldId id="274" r:id="rId22"/>
    <p:sldId id="277" r:id="rId23"/>
    <p:sldId id="278" r:id="rId24"/>
    <p:sldId id="280" r:id="rId25"/>
    <p:sldId id="281" r:id="rId2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Nhấn mạnh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28/06/2024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9259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28/06/2024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45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28/06/2024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220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28/06/2024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4069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28/06/2024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549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28/06/2024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5947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28/06/2024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854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28/06/2024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068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28/06/2024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756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28/06/2024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1337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28/06/2024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1683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E0DE5-178D-4354-BA34-DA234D19F20B}" type="datetimeFigureOut">
              <a:rPr lang="vi-VN" smtClean="0"/>
              <a:t>28/06/2024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013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slide" Target="slide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ưa lũ miền Trung: Nước ngập đến cổ, đứng ăn cơm trong nước lũ, mẹ già nằm trên nước lũ chờ cứu hộ - Ảnh 1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9125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35 người đi hái măng bị nước lũ cô lập trên rừng | Báo Dân tr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90480"/>
            <a:ext cx="6096000" cy="329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_Văn_Bản 3"/>
          <p:cNvSpPr txBox="1"/>
          <p:nvPr/>
        </p:nvSpPr>
        <p:spPr>
          <a:xfrm>
            <a:off x="6283036" y="1066799"/>
            <a:ext cx="20989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ộp_Văn_Bản 4"/>
          <p:cNvSpPr txBox="1"/>
          <p:nvPr/>
        </p:nvSpPr>
        <p:spPr>
          <a:xfrm>
            <a:off x="304800" y="4419600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63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ề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Quan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sát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hình</a:t>
            </a:r>
            <a:r>
              <a:rPr lang="en-US" b="1" dirty="0" smtClean="0">
                <a:solidFill>
                  <a:srgbClr val="FF0000"/>
                </a:solidFill>
              </a:rPr>
              <a:t> 7.2 a, b, c </a:t>
            </a:r>
            <a:endParaRPr lang="vi-V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21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 smtClean="0">
              <a:latin typeface="Franklin Gothic Book" pitchFamily="34" charset="0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vi-VN" smtClean="0">
              <a:latin typeface="Perpetua" pitchFamily="18" charset="0"/>
            </a:endParaRPr>
          </a:p>
        </p:txBody>
      </p:sp>
      <p:pic>
        <p:nvPicPr>
          <p:cNvPr id="32772" name="Picture 2" descr="C:\Users\Men\Desktop\Picture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0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2" y="-63705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http://www.ps386x.org/_/rsrc/1331128649834/students-corner-1/student-cartoon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34000"/>
            <a:ext cx="28956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524000" y="3124200"/>
            <a:ext cx="7239000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nl-N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Vai trò của các loại rừng phổ biến ở Việt Nam?</a:t>
            </a:r>
            <a:endParaRPr lang="vi-VN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nl-N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Lấy ví dụ về mỗi loại rừng trên.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Freeform 11"/>
          <p:cNvSpPr>
            <a:spLocks/>
          </p:cNvSpPr>
          <p:nvPr/>
        </p:nvSpPr>
        <p:spPr bwMode="auto">
          <a:xfrm>
            <a:off x="819804" y="6330187"/>
            <a:ext cx="323738" cy="259556"/>
          </a:xfrm>
          <a:custGeom>
            <a:avLst/>
            <a:gdLst>
              <a:gd name="T0" fmla="*/ 2147483646 w 120"/>
              <a:gd name="T1" fmla="*/ 2147483646 h 129"/>
              <a:gd name="T2" fmla="*/ 2147483646 w 120"/>
              <a:gd name="T3" fmla="*/ 2147483646 h 129"/>
              <a:gd name="T4" fmla="*/ 2147483646 w 120"/>
              <a:gd name="T5" fmla="*/ 2147483646 h 129"/>
              <a:gd name="T6" fmla="*/ 2147483646 w 120"/>
              <a:gd name="T7" fmla="*/ 2147483646 h 129"/>
              <a:gd name="T8" fmla="*/ 2147483646 w 120"/>
              <a:gd name="T9" fmla="*/ 2147483646 h 129"/>
              <a:gd name="T10" fmla="*/ 2147483646 w 120"/>
              <a:gd name="T11" fmla="*/ 2147483646 h 1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0" h="129">
                <a:moveTo>
                  <a:pt x="17" y="33"/>
                </a:moveTo>
                <a:cubicBezTo>
                  <a:pt x="32" y="9"/>
                  <a:pt x="65" y="0"/>
                  <a:pt x="90" y="14"/>
                </a:cubicBezTo>
                <a:cubicBezTo>
                  <a:pt x="105" y="21"/>
                  <a:pt x="114" y="35"/>
                  <a:pt x="120" y="50"/>
                </a:cubicBezTo>
                <a:cubicBezTo>
                  <a:pt x="111" y="63"/>
                  <a:pt x="111" y="79"/>
                  <a:pt x="111" y="94"/>
                </a:cubicBezTo>
                <a:cubicBezTo>
                  <a:pt x="97" y="121"/>
                  <a:pt x="57" y="129"/>
                  <a:pt x="33" y="111"/>
                </a:cubicBezTo>
                <a:cubicBezTo>
                  <a:pt x="8" y="95"/>
                  <a:pt x="0" y="58"/>
                  <a:pt x="17" y="33"/>
                </a:cubicBezTo>
                <a:close/>
              </a:path>
            </a:pathLst>
          </a:custGeom>
          <a:solidFill>
            <a:srgbClr val="00A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 sz="1350"/>
          </a:p>
        </p:txBody>
      </p:sp>
      <p:sp>
        <p:nvSpPr>
          <p:cNvPr id="136" name="Freeform 11"/>
          <p:cNvSpPr>
            <a:spLocks/>
          </p:cNvSpPr>
          <p:nvPr/>
        </p:nvSpPr>
        <p:spPr bwMode="auto">
          <a:xfrm>
            <a:off x="819804" y="6330187"/>
            <a:ext cx="323738" cy="259556"/>
          </a:xfrm>
          <a:custGeom>
            <a:avLst/>
            <a:gdLst>
              <a:gd name="T0" fmla="*/ 2147483646 w 120"/>
              <a:gd name="T1" fmla="*/ 2147483646 h 129"/>
              <a:gd name="T2" fmla="*/ 2147483646 w 120"/>
              <a:gd name="T3" fmla="*/ 2147483646 h 129"/>
              <a:gd name="T4" fmla="*/ 2147483646 w 120"/>
              <a:gd name="T5" fmla="*/ 2147483646 h 129"/>
              <a:gd name="T6" fmla="*/ 2147483646 w 120"/>
              <a:gd name="T7" fmla="*/ 2147483646 h 129"/>
              <a:gd name="T8" fmla="*/ 2147483646 w 120"/>
              <a:gd name="T9" fmla="*/ 2147483646 h 129"/>
              <a:gd name="T10" fmla="*/ 2147483646 w 120"/>
              <a:gd name="T11" fmla="*/ 2147483646 h 1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0" h="129">
                <a:moveTo>
                  <a:pt x="17" y="33"/>
                </a:moveTo>
                <a:cubicBezTo>
                  <a:pt x="32" y="9"/>
                  <a:pt x="65" y="0"/>
                  <a:pt x="90" y="14"/>
                </a:cubicBezTo>
                <a:cubicBezTo>
                  <a:pt x="105" y="21"/>
                  <a:pt x="114" y="35"/>
                  <a:pt x="120" y="50"/>
                </a:cubicBezTo>
                <a:cubicBezTo>
                  <a:pt x="111" y="63"/>
                  <a:pt x="111" y="79"/>
                  <a:pt x="111" y="94"/>
                </a:cubicBezTo>
                <a:cubicBezTo>
                  <a:pt x="97" y="121"/>
                  <a:pt x="57" y="129"/>
                  <a:pt x="33" y="111"/>
                </a:cubicBezTo>
                <a:cubicBezTo>
                  <a:pt x="8" y="95"/>
                  <a:pt x="0" y="58"/>
                  <a:pt x="17" y="33"/>
                </a:cubicBezTo>
                <a:close/>
              </a:path>
            </a:pathLst>
          </a:custGeom>
          <a:solidFill>
            <a:srgbClr val="00A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 sz="1350"/>
          </a:p>
        </p:txBody>
      </p:sp>
      <p:sp>
        <p:nvSpPr>
          <p:cNvPr id="137" name="Rounded Rectangle 136"/>
          <p:cNvSpPr/>
          <p:nvPr/>
        </p:nvSpPr>
        <p:spPr>
          <a:xfrm>
            <a:off x="262771" y="6064661"/>
            <a:ext cx="1413629" cy="50364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03:00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02:59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02:58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02:57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02:56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02:55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02:54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02:53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02:52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02:51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02:50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02:49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02:48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02:47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02:46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02:45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02:44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02:43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02:42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02:41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02:40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02:39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02:38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02:37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02:36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02:35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02:34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02:33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02:32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02:31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02:30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02:29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02:28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02:27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02:26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02:25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02:24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02:23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02:22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02:21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02:20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02:19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02:18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02:17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02:16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02:15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02:14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02:13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02:12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02:11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Oval 18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02:10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02:09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Oval 18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02:08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02:07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02:06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" name="Oval 19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02:05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02:04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02:03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02:02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" name="Oval 19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02:01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02:00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01:59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01:58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Oval 20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01:57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Oval 20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01:56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Oval 20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01:55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Oval 20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01:54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Oval 20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01:53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Oval 20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01:52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Oval 20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01:51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Oval 20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01:50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Oval 20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01:49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Oval 20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01:48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Oval 2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01:47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Oval 21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01:46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Oval 21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01:45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01:44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01:43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Oval 21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01:42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" name="Oval 21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01:41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" name="Oval 21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01:40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Oval 21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01:39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" name="Oval 21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01:38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01:37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Oval 22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01:36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3" name="Oval 22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01:35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4" name="Oval 22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01:34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" name="Oval 22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01:33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" name="Oval 22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01:32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7" name="Oval 22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01:31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8" name="Oval 22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01:30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9" name="Oval 22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01:29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0" name="Oval 22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01:28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1" name="Oval 23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01:27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2" name="Oval 23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01:26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3" name="Oval 23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01:25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4" name="Oval 23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01:24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" name="Oval 23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01:23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6" name="Oval 23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01:22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7" name="Oval 23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01:21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8" name="Oval 23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01:20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Oval 23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01:19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0" name="Oval 23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01:18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" name="Oval 24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01:17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2" name="Oval 24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01:16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3" name="Oval 24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01:15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4" name="Oval 24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01:14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" name="Oval 24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01:13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6" name="Oval 24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01:12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7" name="Oval 24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01:11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8" name="Oval 24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01:10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9" name="Oval 24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01:09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0" name="Oval 24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01:08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1" name="Oval 25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01:07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2" name="Oval 25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01:06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3" name="Oval 25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01:05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4" name="Oval 25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01:04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5" name="Oval 25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01:03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" name="Oval 25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01:02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7" name="Oval 25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01:01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" name="Oval 25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01:00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" name="Oval 25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00:59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Oval 25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00:58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" name="Oval 26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00:57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" name="Oval 26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00:56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3" name="Oval 26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00:55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4" name="Oval 26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00:54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" name="Oval 26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00:53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" name="Oval 26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00:52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" name="Oval 26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00:51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" name="Oval 26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00:50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9" name="Oval 26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00:49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" name="Oval 26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00:48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1" name="Oval 27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00:47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" name="Oval 27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00:46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" name="Oval 27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00:45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" name="Oval 27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00:44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5" name="Oval 27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00:43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" name="Oval 27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00:42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7" name="Oval 27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00:41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8" name="Oval 27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00:40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" name="Oval 27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00:39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0" name="Oval 27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00:38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1" name="Oval 28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00:37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2" name="Oval 28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00:36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3" name="Oval 28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00:35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4" name="Oval 28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00:34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5" name="Oval 28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00:33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" name="Oval 28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00:32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" name="Oval 28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00:31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8" name="Oval 28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00:30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9" name="Oval 28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00:29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" name="Oval 28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00:28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1" name="Oval 29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00:27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2" name="Oval 29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00:26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3" name="Oval 29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00:25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4" name="Oval 29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00:24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5" name="Oval 29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00:23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" name="Oval 29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00:22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" name="Oval 29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00:21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8" name="Oval 29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00:20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9" name="Oval 29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00:19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0" name="Oval 29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00:18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1" name="Oval 30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00:17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2" name="Oval 30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00:16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3" name="Oval 30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00:15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" name="Oval 30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00:14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5" name="Oval 30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00:13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6" name="Oval 30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00:12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" name="Oval 30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00:11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" name="Oval 30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00:10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" name="Oval 30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00:09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0" name="Oval 30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00:08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1" name="Oval 3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00:07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" name="Oval 31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00:06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3" name="Oval 31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00:05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" name="Oval 31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00:04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5" name="Oval 31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00:03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6" name="Oval 31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00:02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" name="Oval 31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00:01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8" name="Oval 31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00:00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0817" y="1424230"/>
            <a:ext cx="6865983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kern="1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H0ẠT ĐỘNG </a:t>
            </a:r>
            <a:r>
              <a:rPr lang="vi-VN" sz="5400" b="1" kern="10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</a:p>
          <a:p>
            <a:pPr algn="ctr"/>
            <a:r>
              <a:rPr lang="vi-VN" sz="3600" b="1" kern="10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vi-VN" sz="3600" b="1" kern="10" dirty="0" err="1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3600" b="1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9934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1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2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3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4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7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10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20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40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50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60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60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270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280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290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00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10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590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00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10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20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30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</p:childTnLst>
        </p:cTn>
      </p:par>
    </p:tnLst>
    <p:bldLst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0" y="4953000"/>
            <a:ext cx="9144000" cy="181588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- Rừng phòng hộ: Bảo vệ ( nguồn nước, đất, chống xói mòn, hạn chế thiên tai...)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- Rừng sản xuất: Khai thác lâm sản và bảo vệ môi trường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- Rừng đặc dụng: Nơi bảo tồn thiên nhiên...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park-6-8616-1639107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64782" cy="49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76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park-6-8616-1639107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64782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ình chữ nhật 5"/>
          <p:cNvSpPr/>
          <p:nvPr/>
        </p:nvSpPr>
        <p:spPr>
          <a:xfrm>
            <a:off x="1828800" y="6172200"/>
            <a:ext cx="64343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err="1">
                <a:solidFill>
                  <a:srgbClr val="FF0000"/>
                </a:solidFill>
              </a:rPr>
              <a:t>Vườn</a:t>
            </a:r>
            <a:r>
              <a:rPr lang="vi-VN" sz="3200" b="1" dirty="0">
                <a:solidFill>
                  <a:srgbClr val="FF0000"/>
                </a:solidFill>
              </a:rPr>
              <a:t> </a:t>
            </a:r>
            <a:r>
              <a:rPr lang="vi-VN" sz="3200" b="1" dirty="0" err="1">
                <a:solidFill>
                  <a:srgbClr val="FF0000"/>
                </a:solidFill>
              </a:rPr>
              <a:t>quốc</a:t>
            </a:r>
            <a:r>
              <a:rPr lang="vi-VN" sz="3200" b="1" dirty="0">
                <a:solidFill>
                  <a:srgbClr val="FF0000"/>
                </a:solidFill>
              </a:rPr>
              <a:t> gia Ba </a:t>
            </a:r>
            <a:r>
              <a:rPr lang="vi-VN" sz="3200" b="1" dirty="0" err="1">
                <a:solidFill>
                  <a:srgbClr val="FF0000"/>
                </a:solidFill>
              </a:rPr>
              <a:t>Bể</a:t>
            </a:r>
            <a:r>
              <a:rPr lang="vi-VN" sz="3200" b="1" dirty="0">
                <a:solidFill>
                  <a:srgbClr val="FF0000"/>
                </a:solidFill>
              </a:rPr>
              <a:t>, </a:t>
            </a:r>
            <a:r>
              <a:rPr lang="vi-VN" sz="3200" b="1" dirty="0" err="1">
                <a:solidFill>
                  <a:srgbClr val="FF0000"/>
                </a:solidFill>
              </a:rPr>
              <a:t>Bắc</a:t>
            </a:r>
            <a:r>
              <a:rPr lang="vi-VN" sz="3200" b="1" dirty="0">
                <a:solidFill>
                  <a:srgbClr val="FF0000"/>
                </a:solidFill>
              </a:rPr>
              <a:t> </a:t>
            </a:r>
            <a:r>
              <a:rPr lang="vi-VN" sz="3200" b="1" dirty="0" err="1">
                <a:solidFill>
                  <a:srgbClr val="FF0000"/>
                </a:solidFill>
              </a:rPr>
              <a:t>Kạn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0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à Nội - K9 Đá Chông - Rừng Quốc Gia Ba V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4156364" cy="311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khu di tích k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927"/>
            <a:ext cx="4953000" cy="311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rừng quốc gia ba vì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3733800"/>
            <a:ext cx="5060374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_Văn_Bản 3"/>
          <p:cNvSpPr txBox="1"/>
          <p:nvPr/>
        </p:nvSpPr>
        <p:spPr>
          <a:xfrm>
            <a:off x="2286000" y="3124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</a:rPr>
              <a:t>Khu di </a:t>
            </a:r>
            <a:r>
              <a:rPr lang="vi-VN" sz="3200" b="1" dirty="0" err="1" smtClean="0">
                <a:solidFill>
                  <a:srgbClr val="FF0000"/>
                </a:solidFill>
              </a:rPr>
              <a:t>tích</a:t>
            </a:r>
            <a:r>
              <a:rPr lang="vi-VN" sz="3200" b="1" dirty="0" smtClean="0">
                <a:solidFill>
                  <a:srgbClr val="FF0000"/>
                </a:solidFill>
              </a:rPr>
              <a:t> K9 – </a:t>
            </a:r>
            <a:r>
              <a:rPr lang="vi-VN" sz="3200" b="1" dirty="0" err="1" smtClean="0">
                <a:solidFill>
                  <a:srgbClr val="FF0000"/>
                </a:solidFill>
              </a:rPr>
              <a:t>Đá</a:t>
            </a:r>
            <a:r>
              <a:rPr lang="vi-VN" sz="3200" b="1" dirty="0" smtClean="0">
                <a:solidFill>
                  <a:srgbClr val="FF0000"/>
                </a:solidFill>
              </a:rPr>
              <a:t> Chông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" name="Hộp_Văn_Bản 4"/>
          <p:cNvSpPr txBox="1"/>
          <p:nvPr/>
        </p:nvSpPr>
        <p:spPr>
          <a:xfrm>
            <a:off x="76200" y="6172200"/>
            <a:ext cx="449926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vi-VN" sz="3600" dirty="0" err="1" smtClean="0">
                <a:solidFill>
                  <a:srgbClr val="FF0000"/>
                </a:solidFill>
              </a:rPr>
              <a:t>Vườn</a:t>
            </a:r>
            <a:r>
              <a:rPr lang="vi-VN" sz="3600" dirty="0" smtClean="0">
                <a:solidFill>
                  <a:srgbClr val="FF0000"/>
                </a:solidFill>
              </a:rPr>
              <a:t> </a:t>
            </a:r>
            <a:r>
              <a:rPr lang="vi-VN" sz="3600" dirty="0" err="1" smtClean="0">
                <a:solidFill>
                  <a:srgbClr val="FF0000"/>
                </a:solidFill>
              </a:rPr>
              <a:t>quốc</a:t>
            </a:r>
            <a:r>
              <a:rPr lang="vi-VN" sz="3600" dirty="0" smtClean="0">
                <a:solidFill>
                  <a:srgbClr val="FF0000"/>
                </a:solidFill>
              </a:rPr>
              <a:t> gia Ba </a:t>
            </a:r>
            <a:r>
              <a:rPr lang="vi-VN" sz="3600" dirty="0" err="1" smtClean="0">
                <a:solidFill>
                  <a:srgbClr val="FF0000"/>
                </a:solidFill>
              </a:rPr>
              <a:t>Vì</a:t>
            </a:r>
            <a:endParaRPr lang="vi-VN" sz="3600" dirty="0">
              <a:solidFill>
                <a:srgbClr val="FF0000"/>
              </a:solidFill>
            </a:endParaRPr>
          </a:p>
        </p:txBody>
      </p:sp>
      <p:pic>
        <p:nvPicPr>
          <p:cNvPr id="14344" name="Picture 8" descr="nha tuong niem k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3733800"/>
            <a:ext cx="40767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_Văn_Bản 5"/>
          <p:cNvSpPr txBox="1"/>
          <p:nvPr/>
        </p:nvSpPr>
        <p:spPr>
          <a:xfrm>
            <a:off x="5181600" y="6248400"/>
            <a:ext cx="36576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vi-VN" sz="2800" dirty="0" err="1" smtClean="0">
                <a:solidFill>
                  <a:srgbClr val="FF0000"/>
                </a:solidFill>
              </a:rPr>
              <a:t>Nhà</a:t>
            </a:r>
            <a:r>
              <a:rPr lang="vi-VN" sz="2800" dirty="0" smtClean="0">
                <a:solidFill>
                  <a:srgbClr val="FF0000"/>
                </a:solidFill>
              </a:rPr>
              <a:t> </a:t>
            </a:r>
            <a:r>
              <a:rPr lang="vi-VN" sz="2800" dirty="0" err="1" smtClean="0">
                <a:solidFill>
                  <a:srgbClr val="FF0000"/>
                </a:solidFill>
              </a:rPr>
              <a:t>tưởng</a:t>
            </a:r>
            <a:r>
              <a:rPr lang="vi-VN" sz="2800" dirty="0" smtClean="0">
                <a:solidFill>
                  <a:srgbClr val="FF0000"/>
                </a:solidFill>
              </a:rPr>
              <a:t> </a:t>
            </a:r>
            <a:r>
              <a:rPr lang="vi-VN" sz="2800" dirty="0" err="1" smtClean="0">
                <a:solidFill>
                  <a:srgbClr val="FF0000"/>
                </a:solidFill>
              </a:rPr>
              <a:t>niệm</a:t>
            </a:r>
            <a:r>
              <a:rPr lang="vi-VN" sz="2800" dirty="0" smtClean="0">
                <a:solidFill>
                  <a:srgbClr val="FF0000"/>
                </a:solidFill>
              </a:rPr>
              <a:t> </a:t>
            </a:r>
            <a:r>
              <a:rPr lang="vi-VN" sz="2800" dirty="0" err="1" smtClean="0">
                <a:solidFill>
                  <a:srgbClr val="FF0000"/>
                </a:solidFill>
              </a:rPr>
              <a:t>Bác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9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ark-9-1742-1639107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6478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ình chữ nhật 3"/>
          <p:cNvSpPr/>
          <p:nvPr/>
        </p:nvSpPr>
        <p:spPr>
          <a:xfrm>
            <a:off x="1066800" y="5943600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 err="1">
                <a:solidFill>
                  <a:srgbClr val="FF0000"/>
                </a:solidFill>
              </a:rPr>
              <a:t>Vườn</a:t>
            </a:r>
            <a:r>
              <a:rPr lang="vi-VN" sz="2800" b="1" dirty="0">
                <a:solidFill>
                  <a:srgbClr val="FF0000"/>
                </a:solidFill>
              </a:rPr>
              <a:t> </a:t>
            </a:r>
            <a:r>
              <a:rPr lang="vi-VN" sz="2800" b="1" dirty="0" err="1">
                <a:solidFill>
                  <a:srgbClr val="FF0000"/>
                </a:solidFill>
              </a:rPr>
              <a:t>quốc</a:t>
            </a:r>
            <a:r>
              <a:rPr lang="vi-VN" sz="2800" b="1" dirty="0">
                <a:solidFill>
                  <a:srgbClr val="FF0000"/>
                </a:solidFill>
              </a:rPr>
              <a:t> gia </a:t>
            </a:r>
            <a:r>
              <a:rPr lang="vi-VN" sz="2800" b="1" dirty="0" err="1">
                <a:solidFill>
                  <a:srgbClr val="FF0000"/>
                </a:solidFill>
              </a:rPr>
              <a:t>Yok</a:t>
            </a:r>
            <a:r>
              <a:rPr lang="vi-VN" sz="2800" b="1" dirty="0">
                <a:solidFill>
                  <a:srgbClr val="FF0000"/>
                </a:solidFill>
              </a:rPr>
              <a:t> Đôn, </a:t>
            </a:r>
            <a:r>
              <a:rPr lang="vi-VN" sz="2800" b="1" dirty="0" err="1">
                <a:solidFill>
                  <a:srgbClr val="FF0000"/>
                </a:solidFill>
              </a:rPr>
              <a:t>Đắk</a:t>
            </a:r>
            <a:r>
              <a:rPr lang="vi-VN" sz="2800" b="1" dirty="0">
                <a:solidFill>
                  <a:srgbClr val="FF0000"/>
                </a:solidFill>
              </a:rPr>
              <a:t> </a:t>
            </a:r>
            <a:r>
              <a:rPr lang="vi-VN" sz="2800" b="1" dirty="0" err="1">
                <a:solidFill>
                  <a:srgbClr val="FF0000"/>
                </a:solidFill>
              </a:rPr>
              <a:t>Lắk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9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3314" name="Picture 2" descr="Khám phá những vườn quốc gia ở Việt Nam được báo nước ngoài bình chọ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6928"/>
            <a:ext cx="9155545" cy="686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65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ận cảnh những cánh rừng phòng hộ ven biển Thanh Hóa bị “xóa sổ” sau 1  quyết định - Báo Người lao độ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4" descr="Cận cảnh những cánh rừng phòng hộ ven biển Thanh Hóa bị “xóa sổ” sau 1  quyết định - Báo Người lao độ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9464" name="Picture 8" descr="https://ifee.edu.vn/uploads/news/2020_04/image-20200416094235-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1992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ình chữ nhật 5"/>
          <p:cNvSpPr/>
          <p:nvPr/>
        </p:nvSpPr>
        <p:spPr>
          <a:xfrm>
            <a:off x="2438400" y="6172200"/>
            <a:ext cx="5799986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sóng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00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215191"/>
              </p:ext>
            </p:extLst>
          </p:nvPr>
        </p:nvGraphicFramePr>
        <p:xfrm>
          <a:off x="1" y="685801"/>
          <a:ext cx="9144000" cy="61736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0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7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6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19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STT</a:t>
                      </a:r>
                      <a:endParaRPr lang="vi-VN" sz="2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Vai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trò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rừng</a:t>
                      </a:r>
                      <a:endParaRPr lang="vi-VN" sz="2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Đ/S</a:t>
                      </a:r>
                      <a:endParaRPr lang="vi-VN" sz="2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49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 smtClean="0">
                          <a:effectLst/>
                        </a:rPr>
                        <a:t>Bảo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vệ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nguồn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nước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chống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xói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mòn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81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 smtClean="0">
                          <a:effectLst/>
                        </a:rPr>
                        <a:t>Chắn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gió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chắn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cát</a:t>
                      </a:r>
                      <a:r>
                        <a:rPr lang="en-US" sz="2400" dirty="0">
                          <a:effectLst/>
                        </a:rPr>
                        <a:t> bay, </a:t>
                      </a:r>
                      <a:r>
                        <a:rPr lang="en-US" sz="2400" dirty="0" err="1">
                          <a:effectLst/>
                        </a:rPr>
                        <a:t>chắn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sóng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bảo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vệ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đê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biển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68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3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 smtClean="0">
                          <a:effectLst/>
                        </a:rPr>
                        <a:t>Điều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hòa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khí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hậu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bảo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vệ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điều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hòa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nôi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trường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sinh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thái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69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>
                          <a:effectLst/>
                        </a:rPr>
                        <a:t>Một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số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rừng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được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sử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dụng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chủ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yếu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để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sản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xuất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khai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thác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gỗ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một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số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loại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lâm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sản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80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Rừng là nơi bảo vệ di tích lịch sử, danh lam thắng cảnh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6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Rừng cung cấp nơi vui chơi, an dưỡng 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72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7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Rừng là nơi bảo tồn thiên nhiên, nguồn gene sinh vật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940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8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>
                          <a:effectLst/>
                        </a:rPr>
                        <a:t>Rừng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nơi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có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thể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phục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vụ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nghiên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cứu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72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9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Rừng là nơi cư trú của nhiều loại thực vật, động vật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72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10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>
                          <a:effectLst/>
                        </a:rPr>
                        <a:t>Rừng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nơi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cung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cấp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lương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thực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cho</a:t>
                      </a:r>
                      <a:r>
                        <a:rPr lang="en-US" sz="2400" dirty="0">
                          <a:effectLst/>
                        </a:rPr>
                        <a:t> con </a:t>
                      </a:r>
                      <a:r>
                        <a:rPr lang="en-US" sz="2400" dirty="0" err="1">
                          <a:effectLst/>
                        </a:rPr>
                        <a:t>người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Hình chữ nhật 4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Đánh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dấu</a:t>
            </a:r>
            <a:r>
              <a:rPr lang="en-US" sz="3200" b="1" dirty="0">
                <a:solidFill>
                  <a:srgbClr val="FF0000"/>
                </a:solidFill>
              </a:rPr>
              <a:t> x </a:t>
            </a:r>
            <a:r>
              <a:rPr lang="en-US" sz="3200" b="1" dirty="0" err="1">
                <a:solidFill>
                  <a:srgbClr val="FF0000"/>
                </a:solidFill>
              </a:rPr>
              <a:t>vào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ô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bảng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sau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phù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hợp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" name="Hộp_Văn_Bản 5"/>
          <p:cNvSpPr txBox="1"/>
          <p:nvPr/>
        </p:nvSpPr>
        <p:spPr>
          <a:xfrm>
            <a:off x="8305800" y="1138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7" name="Hộp_Văn_Bản 6"/>
          <p:cNvSpPr txBox="1"/>
          <p:nvPr/>
        </p:nvSpPr>
        <p:spPr>
          <a:xfrm>
            <a:off x="8305800" y="16719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8" name="Hộp_Văn_Bản 7"/>
          <p:cNvSpPr txBox="1"/>
          <p:nvPr/>
        </p:nvSpPr>
        <p:spPr>
          <a:xfrm>
            <a:off x="8257309" y="2133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9" name="Hộp_Văn_Bản 8"/>
          <p:cNvSpPr txBox="1"/>
          <p:nvPr/>
        </p:nvSpPr>
        <p:spPr>
          <a:xfrm>
            <a:off x="8236527" y="2895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0" name="Hộp_Văn_Bản 9"/>
          <p:cNvSpPr txBox="1"/>
          <p:nvPr/>
        </p:nvSpPr>
        <p:spPr>
          <a:xfrm>
            <a:off x="8257309" y="3581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1" name="Hộp_Văn_Bản 10"/>
          <p:cNvSpPr txBox="1"/>
          <p:nvPr/>
        </p:nvSpPr>
        <p:spPr>
          <a:xfrm>
            <a:off x="8229600" y="4186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2" name="Hộp_Văn_Bản 11"/>
          <p:cNvSpPr txBox="1"/>
          <p:nvPr/>
        </p:nvSpPr>
        <p:spPr>
          <a:xfrm>
            <a:off x="8229600" y="4648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3" name="Hộp_Văn_Bản 12"/>
          <p:cNvSpPr txBox="1"/>
          <p:nvPr/>
        </p:nvSpPr>
        <p:spPr>
          <a:xfrm>
            <a:off x="8229600" y="52533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4" name="Hộp_Văn_Bản 13"/>
          <p:cNvSpPr txBox="1"/>
          <p:nvPr/>
        </p:nvSpPr>
        <p:spPr>
          <a:xfrm>
            <a:off x="8260773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5" name="Hộp_Văn_Bản 14"/>
          <p:cNvSpPr txBox="1"/>
          <p:nvPr/>
        </p:nvSpPr>
        <p:spPr>
          <a:xfrm>
            <a:off x="8260773" y="631767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</a:t>
            </a:r>
            <a:endParaRPr lang="vi-V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14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_Văn_Bản 4"/>
          <p:cNvSpPr txBox="1"/>
          <p:nvPr/>
        </p:nvSpPr>
        <p:spPr>
          <a:xfrm>
            <a:off x="381000" y="2286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Quan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sát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hình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7.3,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xác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định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loại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rừng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phù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hợp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với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mỗi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hình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ảnh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sau: 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6386" name="Picture 2" descr="https://hocthoi.net/sites/default/files/styles/inbody400/public/1_3_0.png?itok=gzZBZbw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82707"/>
            <a:ext cx="8378825" cy="506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7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ảnh báo lũ khẩn cấp trên các sông từ Hà Tĩnh đến Quảng Ngã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4" descr="Cảnh báo lũ khẩn cấp trên các sông từ Hà Tĩnh đến Quảng Ngã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5126" name="Picture 6" descr="Cảnh báo lũ khẩn cấp trên các sông từ Hà Tĩnh đến Quảng Ngã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32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ình chữ nhật 6"/>
          <p:cNvSpPr/>
          <p:nvPr/>
        </p:nvSpPr>
        <p:spPr>
          <a:xfrm>
            <a:off x="280266" y="2209800"/>
            <a:ext cx="8711334" cy="55399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da-DK" sz="3000" b="1" dirty="0">
                <a:latin typeface="Times New Roman" pitchFamily="18" charset="0"/>
                <a:cs typeface="Times New Roman" pitchFamily="18" charset="0"/>
              </a:rPr>
              <a:t>Vì sao mùa lũ nư­ớc sông thường có màu </a:t>
            </a:r>
            <a:r>
              <a:rPr lang="da-DK" sz="3000" b="1" dirty="0" smtClean="0">
                <a:latin typeface="Times New Roman" pitchFamily="18" charset="0"/>
                <a:cs typeface="Times New Roman" pitchFamily="18" charset="0"/>
              </a:rPr>
              <a:t>đỏ (đục) </a:t>
            </a:r>
            <a:r>
              <a:rPr lang="da-DK" sz="30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hocthoi.net/sites/default/files/styles/inbody400/public/2_4_0.png?itok=COeQqK0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-34637"/>
            <a:ext cx="9116291" cy="687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09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414228"/>
              </p:ext>
            </p:extLst>
          </p:nvPr>
        </p:nvGraphicFramePr>
        <p:xfrm>
          <a:off x="76200" y="1447799"/>
          <a:ext cx="8915400" cy="510540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39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1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11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 err="1">
                          <a:effectLst/>
                          <a:latin typeface="+mj-lt"/>
                        </a:rPr>
                        <a:t>Stt</a:t>
                      </a:r>
                      <a:endParaRPr lang="vi-VN" sz="3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 err="1">
                          <a:effectLst/>
                          <a:latin typeface="+mj-lt"/>
                        </a:rPr>
                        <a:t>Loại</a:t>
                      </a:r>
                      <a:r>
                        <a:rPr lang="vi-VN" sz="32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rừng</a:t>
                      </a:r>
                      <a:endParaRPr lang="vi-VN" sz="3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>
                          <a:effectLst/>
                          <a:latin typeface="+mj-lt"/>
                        </a:rPr>
                        <a:t>Tên ảnh</a:t>
                      </a:r>
                      <a:endParaRPr lang="vi-VN" sz="3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210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>
                          <a:effectLst/>
                          <a:latin typeface="+mj-lt"/>
                        </a:rPr>
                        <a:t>1</a:t>
                      </a:r>
                      <a:endParaRPr lang="vi-VN" sz="3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 err="1">
                          <a:effectLst/>
                          <a:latin typeface="+mj-lt"/>
                        </a:rPr>
                        <a:t>Rừng</a:t>
                      </a:r>
                      <a:r>
                        <a:rPr lang="vi-VN" sz="32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phòng</a:t>
                      </a:r>
                      <a:r>
                        <a:rPr lang="vi-VN" sz="32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hộ</a:t>
                      </a:r>
                      <a:endParaRPr lang="vi-VN" sz="3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vi-VN" sz="2400" b="0" i="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11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>
                          <a:effectLst/>
                          <a:latin typeface="+mj-lt"/>
                        </a:rPr>
                        <a:t>2</a:t>
                      </a:r>
                      <a:endParaRPr lang="vi-VN" sz="3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 err="1">
                          <a:effectLst/>
                          <a:latin typeface="+mj-lt"/>
                        </a:rPr>
                        <a:t>Rừng</a:t>
                      </a:r>
                      <a:r>
                        <a:rPr lang="vi-VN" sz="32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sản</a:t>
                      </a:r>
                      <a:r>
                        <a:rPr lang="vi-VN" sz="32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xuất</a:t>
                      </a:r>
                      <a:endParaRPr lang="vi-VN" sz="3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effectLst/>
                          <a:latin typeface="+mj-lt"/>
                        </a:rPr>
                        <a:t> </a:t>
                      </a:r>
                      <a:endParaRPr lang="vi-VN" sz="2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11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>
                          <a:effectLst/>
                          <a:latin typeface="+mj-lt"/>
                        </a:rPr>
                        <a:t>3</a:t>
                      </a:r>
                      <a:endParaRPr lang="vi-VN" sz="3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+mj-lt"/>
                        </a:rPr>
                        <a:t>Rưng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đặc</a:t>
                      </a:r>
                      <a:r>
                        <a:rPr lang="vi-VN" sz="32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dụng</a:t>
                      </a:r>
                      <a:endParaRPr lang="vi-VN" sz="3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400" b="0" i="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Hộp_Văn_Bản 4"/>
          <p:cNvSpPr txBox="1"/>
          <p:nvPr/>
        </p:nvSpPr>
        <p:spPr>
          <a:xfrm>
            <a:off x="381000" y="2286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Quan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sát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hình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7.3,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xác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định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loại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rừng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phù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hợp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với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mỗi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hình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ảnh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theo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bảng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sau: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Hộp_Văn_Bản 2"/>
          <p:cNvSpPr txBox="1"/>
          <p:nvPr/>
        </p:nvSpPr>
        <p:spPr>
          <a:xfrm>
            <a:off x="4191000" y="2574429"/>
            <a:ext cx="5029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latin typeface="+mj-lt"/>
              </a:rPr>
              <a:t>b) </a:t>
            </a:r>
            <a:r>
              <a:rPr lang="vi-VN" sz="2600" dirty="0" err="1">
                <a:latin typeface="+mj-lt"/>
              </a:rPr>
              <a:t>Rừng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ngập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mặn</a:t>
            </a:r>
            <a:r>
              <a:rPr lang="vi-VN" sz="2600" dirty="0">
                <a:latin typeface="+mj-lt"/>
              </a:rPr>
              <a:t> ở Nam </a:t>
            </a:r>
            <a:r>
              <a:rPr lang="vi-VN" sz="2600" dirty="0" err="1">
                <a:latin typeface="+mj-lt"/>
              </a:rPr>
              <a:t>Định</a:t>
            </a:r>
            <a:endParaRPr lang="vi-VN" sz="2600" dirty="0">
              <a:latin typeface="+mj-lt"/>
            </a:endParaRPr>
          </a:p>
          <a:p>
            <a:r>
              <a:rPr lang="vi-VN" sz="2600" dirty="0">
                <a:latin typeface="+mj-lt"/>
              </a:rPr>
              <a:t>e) </a:t>
            </a:r>
            <a:r>
              <a:rPr lang="vi-VN" sz="2600" dirty="0" err="1">
                <a:latin typeface="+mj-lt"/>
              </a:rPr>
              <a:t>Rừng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chắn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cát</a:t>
            </a:r>
            <a:r>
              <a:rPr lang="vi-VN" sz="2600" dirty="0">
                <a:latin typeface="+mj-lt"/>
              </a:rPr>
              <a:t> ven </a:t>
            </a:r>
            <a:r>
              <a:rPr lang="vi-VN" sz="2600" dirty="0" err="1">
                <a:latin typeface="+mj-lt"/>
              </a:rPr>
              <a:t>biển</a:t>
            </a:r>
            <a:endParaRPr lang="vi-VN" sz="2600" dirty="0">
              <a:latin typeface="+mj-lt"/>
            </a:endParaRPr>
          </a:p>
          <a:p>
            <a:r>
              <a:rPr lang="vi-VN" sz="2600" dirty="0">
                <a:latin typeface="+mj-lt"/>
              </a:rPr>
              <a:t>g) </a:t>
            </a:r>
            <a:r>
              <a:rPr lang="vi-VN" sz="2600" dirty="0" err="1">
                <a:latin typeface="+mj-lt"/>
              </a:rPr>
              <a:t>Vườn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quốc</a:t>
            </a:r>
            <a:r>
              <a:rPr lang="vi-VN" sz="2600" dirty="0">
                <a:latin typeface="+mj-lt"/>
              </a:rPr>
              <a:t> gia U Minh </a:t>
            </a:r>
            <a:r>
              <a:rPr lang="vi-VN" sz="2600" dirty="0" err="1">
                <a:latin typeface="+mj-lt"/>
              </a:rPr>
              <a:t>Thượng</a:t>
            </a:r>
            <a:r>
              <a:rPr lang="vi-VN" sz="2600" dirty="0">
                <a:latin typeface="+mj-lt"/>
              </a:rPr>
              <a:t> – Kiên </a:t>
            </a:r>
            <a:r>
              <a:rPr lang="vi-VN" sz="2600" dirty="0" smtClean="0">
                <a:latin typeface="+mj-lt"/>
              </a:rPr>
              <a:t>Giang</a:t>
            </a:r>
            <a:endParaRPr lang="vi-VN" sz="2600" dirty="0">
              <a:latin typeface="+mj-lt"/>
            </a:endParaRPr>
          </a:p>
        </p:txBody>
      </p:sp>
      <p:sp>
        <p:nvSpPr>
          <p:cNvPr id="6" name="Hộp_Văn_Bản 5"/>
          <p:cNvSpPr txBox="1"/>
          <p:nvPr/>
        </p:nvSpPr>
        <p:spPr>
          <a:xfrm>
            <a:off x="4343400" y="4343400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a) </a:t>
            </a:r>
            <a:r>
              <a:rPr lang="vi-VN" sz="2800" dirty="0" err="1">
                <a:latin typeface="+mj-lt"/>
              </a:rPr>
              <a:t>Rừng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bạch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đàn</a:t>
            </a:r>
            <a:endParaRPr lang="vi-VN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d) </a:t>
            </a:r>
            <a:r>
              <a:rPr lang="vi-VN" sz="2800" dirty="0" err="1">
                <a:latin typeface="+mj-lt"/>
              </a:rPr>
              <a:t>Rừng</a:t>
            </a:r>
            <a:r>
              <a:rPr lang="vi-VN" sz="2800" dirty="0">
                <a:latin typeface="+mj-lt"/>
              </a:rPr>
              <a:t> keo</a:t>
            </a:r>
          </a:p>
        </p:txBody>
      </p:sp>
      <p:sp>
        <p:nvSpPr>
          <p:cNvPr id="7" name="Hộp_Văn_Bản 6"/>
          <p:cNvSpPr txBox="1"/>
          <p:nvPr/>
        </p:nvSpPr>
        <p:spPr>
          <a:xfrm>
            <a:off x="4343400" y="5486400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c) Khu </a:t>
            </a:r>
            <a:r>
              <a:rPr lang="vi-VN" sz="2800" dirty="0" err="1">
                <a:latin typeface="+mj-lt"/>
              </a:rPr>
              <a:t>bảo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tồn</a:t>
            </a:r>
            <a:r>
              <a:rPr lang="vi-VN" sz="2800" dirty="0">
                <a:latin typeface="+mj-lt"/>
              </a:rPr>
              <a:t> thiên nhiên </a:t>
            </a:r>
            <a:r>
              <a:rPr lang="vi-VN" sz="2800" dirty="0" err="1">
                <a:latin typeface="+mj-lt"/>
              </a:rPr>
              <a:t>Mường</a:t>
            </a:r>
            <a:r>
              <a:rPr lang="vi-VN" sz="2800" dirty="0">
                <a:latin typeface="+mj-lt"/>
              </a:rPr>
              <a:t> La – Sơn La</a:t>
            </a:r>
          </a:p>
          <a:p>
            <a:endParaRPr lang="vi-VN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519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4"/>
          <p:cNvSpPr/>
          <p:nvPr/>
        </p:nvSpPr>
        <p:spPr>
          <a:xfrm>
            <a:off x="533400" y="1905000"/>
            <a:ext cx="8610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địa phương em có những loại rừng nào</a:t>
            </a:r>
            <a:r>
              <a:rPr lang="nl-NL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 trò của rừng đối với lĩnh vực quân sự?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52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Quân đội ta huấn luyện nghiêm, chiến đấu giỏ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3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Bộ đội hành quân trên đường Trường Sơn thời chống Mỹ (ảnh tư liệu)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5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png;base64,iVBORw0KGgoAAAANSUhEUgAABLAAAAJ0CAYAAAACiNpXAAAAAXNSR0IArs4c6QAAIABJREFUeF7t2DERAAAMArHi33Rt/JAq4EIndo4AAQIECBAgQIAAAQIECBAgQIBAWGDhbKIRIECAAAECBAgQIECAAAECBAgQOAOWJ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13AKjAAAZSUlEQV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DwHSACdXqBXa0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8" descr="data:image/png;base64,iVBORw0KGgoAAAANSUhEUgAABLAAAAJ0CAYAAAACiNpXAAAAAXNSR0IArs4c6QAAIABJREFUeF7t2DERAAAMArHi33Rt/JAq4EIndo4AAQIECBAgQIAAAQIECBAgQIBAWGDhbKIRIECAAAECBAgQIECAAAECBAgQOAOWJ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13AKjAAAZSUlEQV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DwHSACdXqBXa0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AutoShape 10" descr="data:image/png;base64,iVBORw0KGgoAAAANSUhEUgAABLAAAAJ0CAYAAAACiNpXAAAAAXNSR0IArs4c6QAAIABJREFUeF7t2DERAAAMArHi33Rt/JAq4EIndo4AAQIECBAgQIAAAQIECBAgQIBAWGDhbKIRIECAAAECBAgQIECAAAECBAgQOAOWJ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13AKjAAAZSUlEQV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DwHSACdXqBXa0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AutoShape 12" descr="data:image/png;base64,iVBORw0KGgoAAAANSUhEUgAABLAAAAJ0CAYAAAACiNpXAAAAAXNSR0IArs4c6QAAIABJREFUeF7t2DERAAAMArHi33Rt/JAq4EIndo4AAQIECBAgQIAAAQIECBAgQIBAWGDhbKIRIECAAAECBAgQIECAAAECBAgQOAOWJ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13AKjAAAZSUlEQV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DwHSACdXqBXa0AAAAASUVORK5CYII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0494" name="Picture 14" descr="https://baolaichau.vn/sites/default/files/s(694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56"/>
            <a:ext cx="9126925" cy="687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25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Hộp_Văn_Bản 3"/>
          <p:cNvSpPr txBox="1">
            <a:spLocks noChangeArrowheads="1"/>
          </p:cNvSpPr>
          <p:nvPr/>
        </p:nvSpPr>
        <p:spPr bwMode="auto">
          <a:xfrm>
            <a:off x="1828800" y="2651525"/>
            <a:ext cx="60579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495425" y="69561"/>
            <a:ext cx="6391275" cy="1027112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vi-VN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6" name="Picture 2" descr="Dễ Thương Vẽ Tay Hạnh Phúc Trẻ Em Nắm Tay Chơi Hình ảnh | Định dạng hình ảnh  AI 400948039| vn.lovepik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4343400"/>
            <a:ext cx="8655423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533400" y="1295400"/>
            <a:ext cx="8305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Nêu vai trò của rừng đối với gia đình và địa phương em?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Viết một đoạn văn hoặc kể một câu chuyện có </a:t>
            </a:r>
            <a:r>
              <a:rPr lang="nl-NL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</a:t>
            </a:r>
            <a:r>
              <a:rPr lang="nl-NL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dung đề cập đến vai trò của rừng.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92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6698" y="1722038"/>
            <a:ext cx="8781432" cy="311623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vi-VN" sz="6600" b="1" dirty="0">
              <a:ln w="0"/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23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hình ảnh về rừ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2093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êu đề 1"/>
          <p:cNvSpPr txBox="1">
            <a:spLocks/>
          </p:cNvSpPr>
          <p:nvPr/>
        </p:nvSpPr>
        <p:spPr>
          <a:xfrm>
            <a:off x="762000" y="1066800"/>
            <a:ext cx="7772400" cy="147002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 II: LÂM NGHIỆP</a:t>
            </a:r>
            <a:endParaRPr lang="vi-VN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êu đề phụ 2"/>
          <p:cNvSpPr txBox="1">
            <a:spLocks/>
          </p:cNvSpPr>
          <p:nvPr/>
        </p:nvSpPr>
        <p:spPr>
          <a:xfrm>
            <a:off x="685800" y="3352800"/>
            <a:ext cx="7162800" cy="6858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 7: GIỚI THIỆU VỀ RỪNG</a:t>
            </a:r>
            <a:endParaRPr lang="vi-VN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60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nền Powerpoint làm Slide chào hỏi 10 - Kinh nghiệm dạy h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00188"/>
            <a:ext cx="6824663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2171701" y="2389585"/>
            <a:ext cx="4751785" cy="60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4" tIns="25717" rIns="51434" bIns="25717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BÀI GIẢNG ĐIỆN TỬ MÔN  CÔNG NGHỆ 7</a:t>
            </a:r>
          </a:p>
          <a:p>
            <a:pPr algn="ctr"/>
            <a:r>
              <a:rPr lang="en-US" altLang="en-US" b="1" smtClean="0">
                <a:solidFill>
                  <a:srgbClr val="FFFF00"/>
                </a:solidFill>
                <a:cs typeface="Times New Roman" panose="02020603050405020304" pitchFamily="18" charset="0"/>
              </a:rPr>
              <a:t>BÀI 7: GIỚI THIỆU VỂ RỪNG</a:t>
            </a:r>
            <a:endParaRPr lang="en-US" altLang="en-US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1356743" y="1634926"/>
            <a:ext cx="578150" cy="582356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170635" y="3502820"/>
            <a:ext cx="3080713" cy="536684"/>
          </a:xfrm>
          <a:prstGeom prst="rect">
            <a:avLst/>
          </a:prstGeom>
          <a:noFill/>
        </p:spPr>
        <p:txBody>
          <a:bodyPr wrap="none" lIns="51434" tIns="25717" rIns="51434" bIns="25717">
            <a:spAutoFit/>
          </a:bodyPr>
          <a:lstStyle/>
          <a:p>
            <a:pPr>
              <a:defRPr/>
            </a:pPr>
            <a:r>
              <a:rPr lang="en-US" sz="1575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GV: THẨM THỊ MINH PHƯƠNG </a:t>
            </a:r>
          </a:p>
          <a:p>
            <a:pPr>
              <a:defRPr/>
            </a:pPr>
            <a:r>
              <a:rPr lang="en-US" sz="1575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Tổ</a:t>
            </a:r>
            <a:r>
              <a:rPr lang="en-US" sz="1575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Tự</a:t>
            </a:r>
            <a:r>
              <a:rPr lang="en-US" sz="1575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nhiên</a:t>
            </a:r>
            <a:endParaRPr lang="x-none" sz="1575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117057" y="1846661"/>
            <a:ext cx="3095076" cy="320343"/>
          </a:xfrm>
          <a:prstGeom prst="rect">
            <a:avLst/>
          </a:prstGeom>
          <a:noFill/>
        </p:spPr>
        <p:txBody>
          <a:bodyPr wrap="none" lIns="51434" tIns="25717" rIns="51434" bIns="25717">
            <a:spAutoFit/>
          </a:bodyPr>
          <a:lstStyle/>
          <a:p>
            <a:pPr>
              <a:defRPr/>
            </a:pPr>
            <a:r>
              <a:rPr lang="en-US" sz="1744" b="1">
                <a:ln w="3810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TRƯỜNG THCS LONG BIÊN</a:t>
            </a:r>
            <a:endParaRPr lang="x-none" sz="1744" b="1" dirty="0">
              <a:ln w="38100">
                <a:noFill/>
              </a:ln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8544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Tài nguyên rừng - TRUNG TÂM XÚC TIẾN ĐẦU TƯ VÀ HỖ TRỢ DOANH NGHIỆP TỈNH CÀ  M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ình chữ nhật 6"/>
          <p:cNvSpPr/>
          <p:nvPr/>
        </p:nvSpPr>
        <p:spPr>
          <a:xfrm>
            <a:off x="685800" y="5257800"/>
            <a:ext cx="8229600" cy="95410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FF0000"/>
                </a:solidFill>
              </a:rPr>
              <a:t>Là một hệ sinh thái bao gồm hệ thực vật, vi sinh vật rừng, đất từng và các yếu tố môi trường khác.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41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Quan sát Hình 7.1 và nêu các thành phần của rừng theo gợi ý: - Thành phần  sinh vật - Thành phần không phải sinh vật | VietJack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0"/>
            <a:ext cx="62484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_Văn_Bản 3"/>
          <p:cNvSpPr txBox="1"/>
          <p:nvPr/>
        </p:nvSpPr>
        <p:spPr>
          <a:xfrm>
            <a:off x="533400" y="4236238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chim, </a:t>
            </a:r>
            <a:r>
              <a:rPr lang="vi-VN" sz="2800" b="1" dirty="0" err="1"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, cây </a:t>
            </a:r>
            <a:r>
              <a:rPr lang="vi-VN" sz="2800" b="1" dirty="0" err="1" smtClean="0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... 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ộp_Văn_Bản 4"/>
          <p:cNvSpPr txBox="1"/>
          <p:nvPr/>
        </p:nvSpPr>
        <p:spPr>
          <a:xfrm>
            <a:off x="381000" y="5029200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 smtClean="0">
                <a:latin typeface="+mj-lt"/>
              </a:rPr>
              <a:t>Thành</a:t>
            </a:r>
            <a:r>
              <a:rPr lang="vi-VN" sz="2800" b="1" dirty="0" smtClean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phần</a:t>
            </a:r>
            <a:r>
              <a:rPr lang="vi-VN" sz="2800" b="1" dirty="0">
                <a:latin typeface="+mj-lt"/>
              </a:rPr>
              <a:t> không </a:t>
            </a:r>
            <a:r>
              <a:rPr lang="vi-VN" sz="2800" b="1" dirty="0" err="1">
                <a:latin typeface="+mj-lt"/>
              </a:rPr>
              <a:t>phải</a:t>
            </a:r>
            <a:r>
              <a:rPr lang="vi-VN" sz="2800" b="1" dirty="0">
                <a:latin typeface="+mj-lt"/>
              </a:rPr>
              <a:t> sinh </a:t>
            </a:r>
            <a:r>
              <a:rPr lang="vi-VN" sz="2800" b="1" dirty="0" err="1">
                <a:latin typeface="+mj-lt"/>
              </a:rPr>
              <a:t>vật</a:t>
            </a:r>
            <a:r>
              <a:rPr lang="vi-VN" sz="2800" b="1" dirty="0">
                <a:latin typeface="+mj-lt"/>
              </a:rPr>
              <a:t>: </a:t>
            </a:r>
            <a:r>
              <a:rPr lang="vi-VN" sz="2800" b="1" dirty="0" err="1">
                <a:latin typeface="+mj-lt"/>
              </a:rPr>
              <a:t>nước</a:t>
            </a:r>
            <a:r>
              <a:rPr lang="vi-VN" sz="2800" b="1" dirty="0">
                <a:latin typeface="+mj-lt"/>
              </a:rPr>
              <a:t>, </a:t>
            </a:r>
            <a:r>
              <a:rPr lang="vi-VN" sz="2800" b="1" dirty="0" err="1" smtClean="0">
                <a:latin typeface="+mj-lt"/>
              </a:rPr>
              <a:t>đất</a:t>
            </a:r>
            <a:r>
              <a:rPr lang="vi-VN" sz="2800" b="1" dirty="0" smtClean="0">
                <a:latin typeface="+mj-lt"/>
              </a:rPr>
              <a:t>...</a:t>
            </a:r>
            <a:endParaRPr lang="vi-VN" sz="2800" b="1" dirty="0">
              <a:latin typeface="+mj-lt"/>
            </a:endParaRPr>
          </a:p>
          <a:p>
            <a:endParaRPr lang="vi-VN" sz="2800" b="1" dirty="0">
              <a:latin typeface="+mj-lt"/>
            </a:endParaRPr>
          </a:p>
        </p:txBody>
      </p:sp>
      <p:sp>
        <p:nvSpPr>
          <p:cNvPr id="6" name="Hộp_Văn_Bản 5"/>
          <p:cNvSpPr txBox="1"/>
          <p:nvPr/>
        </p:nvSpPr>
        <p:spPr>
          <a:xfrm>
            <a:off x="228600" y="2095500"/>
            <a:ext cx="289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Quan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sát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hình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7.1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và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nêu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các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thành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phần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latin typeface="+mj-lt"/>
              </a:rPr>
              <a:t>rừng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?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33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Rừng mưa nhiệt đới Trung Phi dễ bị tổn thương bởi biến đổi khí hậ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6148" name="Picture 4" descr="Tài nguyên rừng - TRUNG TÂM XÚC TIẾN ĐẦU TƯ VÀ HỖ TRỢ DOANH NGHIỆP TỈNH CÀ  M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0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_Văn_Bản 6"/>
          <p:cNvSpPr txBox="1"/>
          <p:nvPr/>
        </p:nvSpPr>
        <p:spPr>
          <a:xfrm>
            <a:off x="990600" y="5486400"/>
            <a:ext cx="7924800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44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2" descr="Vai hình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4495800" cy="25146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883" name="Picture 3" descr="Vai_tro_cua_r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343400"/>
            <a:ext cx="4343400" cy="25146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Vai tro cua rung(3)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4495800" cy="2209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885" name="Picture 5" descr="Vai_hính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495800" cy="1981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886" name="Picture 6" descr="Vai_tro_cua_ru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"/>
            <a:ext cx="43434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Vai tro cua rung(4)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4343400" cy="2209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49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50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5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5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5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hương pháp định giá rừng - Thẩm định giá Thành Đ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" y="-14514"/>
            <a:ext cx="9129485" cy="687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ình chữ nhật 4"/>
          <p:cNvSpPr/>
          <p:nvPr/>
        </p:nvSpPr>
        <p:spPr>
          <a:xfrm>
            <a:off x="152400" y="1223757"/>
            <a:ext cx="8305800" cy="35394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nl-NL" sz="3200" dirty="0"/>
              <a:t>- Làm sạch môi trường không khí.</a:t>
            </a:r>
            <a:endParaRPr lang="vi-VN" sz="3200" dirty="0"/>
          </a:p>
          <a:p>
            <a:r>
              <a:rPr lang="nl-NL" sz="3200" dirty="0"/>
              <a:t>- Phòng hộ: chắn gió, chăn cát, chống xói mòn, lũ lụt, hạn hán, hạn chế tốc độ dòng chảy...</a:t>
            </a:r>
            <a:endParaRPr lang="vi-VN" sz="3200" dirty="0"/>
          </a:p>
          <a:p>
            <a:r>
              <a:rPr lang="nl-NL" sz="3200" dirty="0"/>
              <a:t>- Cung cấp nguyên liệu xuất khẩu và phục vụ cho đời sống.</a:t>
            </a:r>
            <a:endParaRPr lang="vi-VN" sz="3200" dirty="0"/>
          </a:p>
          <a:p>
            <a:r>
              <a:rPr lang="nl-NL" sz="3200" dirty="0"/>
              <a:t>- Phục vụ nghiên cứu khoa học và du lịch, giải trí, bảo tồn nguồn </a:t>
            </a:r>
            <a:r>
              <a:rPr lang="nl-NL" sz="3200" dirty="0" smtClean="0"/>
              <a:t>gene </a:t>
            </a:r>
            <a:r>
              <a:rPr lang="nl-NL" sz="3200" dirty="0"/>
              <a:t>động vật, thực vật...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127595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854</Words>
  <Application>Microsoft Office PowerPoint</Application>
  <PresentationFormat>On-screen Show (4:3)</PresentationFormat>
  <Paragraphs>285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Franklin Gothic Book</vt:lpstr>
      <vt:lpstr>Perpetua</vt:lpstr>
      <vt:lpstr>Times New Roman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Quan sát hình 7.2 a, b, 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 Noi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Windows User</dc:creator>
  <cp:lastModifiedBy>DELL</cp:lastModifiedBy>
  <cp:revision>16</cp:revision>
  <dcterms:created xsi:type="dcterms:W3CDTF">2022-07-02T10:07:03Z</dcterms:created>
  <dcterms:modified xsi:type="dcterms:W3CDTF">2024-06-28T14:15:54Z</dcterms:modified>
</cp:coreProperties>
</file>