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449" r:id="rId2"/>
    <p:sldId id="256" r:id="rId3"/>
    <p:sldId id="257" r:id="rId4"/>
    <p:sldId id="411" r:id="rId5"/>
    <p:sldId id="412" r:id="rId6"/>
    <p:sldId id="413" r:id="rId7"/>
    <p:sldId id="414" r:id="rId8"/>
    <p:sldId id="398" r:id="rId9"/>
    <p:sldId id="415" r:id="rId10"/>
    <p:sldId id="416" r:id="rId11"/>
    <p:sldId id="418" r:id="rId12"/>
    <p:sldId id="417" r:id="rId13"/>
    <p:sldId id="419" r:id="rId14"/>
    <p:sldId id="420" r:id="rId15"/>
    <p:sldId id="421" r:id="rId16"/>
    <p:sldId id="422" r:id="rId17"/>
    <p:sldId id="423" r:id="rId18"/>
    <p:sldId id="424" r:id="rId19"/>
    <p:sldId id="426" r:id="rId20"/>
    <p:sldId id="427" r:id="rId21"/>
    <p:sldId id="425" r:id="rId22"/>
    <p:sldId id="428" r:id="rId23"/>
    <p:sldId id="429" r:id="rId24"/>
    <p:sldId id="430" r:id="rId25"/>
    <p:sldId id="431" r:id="rId26"/>
    <p:sldId id="432" r:id="rId27"/>
    <p:sldId id="433" r:id="rId28"/>
    <p:sldId id="434" r:id="rId29"/>
    <p:sldId id="435" r:id="rId30"/>
    <p:sldId id="436" r:id="rId31"/>
    <p:sldId id="437" r:id="rId32"/>
    <p:sldId id="438" r:id="rId33"/>
    <p:sldId id="439" r:id="rId34"/>
    <p:sldId id="440" r:id="rId35"/>
    <p:sldId id="441" r:id="rId36"/>
    <p:sldId id="443" r:id="rId37"/>
    <p:sldId id="444" r:id="rId38"/>
    <p:sldId id="442" r:id="rId39"/>
    <p:sldId id="445" r:id="rId40"/>
    <p:sldId id="446" r:id="rId41"/>
    <p:sldId id="409" r:id="rId42"/>
    <p:sldId id="447" r:id="rId43"/>
    <p:sldId id="448" r:id="rId44"/>
    <p:sldId id="276" r:id="rId45"/>
    <p:sldId id="410"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73" d="100"/>
          <a:sy n="73" d="100"/>
        </p:scale>
        <p:origin x="54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6/28/2024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ình nền Powerpoint làm Slide chào hỏi 10 - Kinh nghiệm dạy họ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1" y="1500189"/>
            <a:ext cx="6824663"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5"/>
          <p:cNvSpPr txBox="1">
            <a:spLocks noChangeArrowheads="1"/>
          </p:cNvSpPr>
          <p:nvPr/>
        </p:nvSpPr>
        <p:spPr bwMode="auto">
          <a:xfrm>
            <a:off x="3695702" y="2389586"/>
            <a:ext cx="4751785" cy="882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4" tIns="25717" rIns="51434" bIns="25717">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altLang="en-US" b="1" dirty="0">
                <a:solidFill>
                  <a:srgbClr val="FF0000"/>
                </a:solidFill>
                <a:cs typeface="Times New Roman" panose="02020603050405020304" pitchFamily="18" charset="0"/>
              </a:rPr>
              <a:t>BÀI GIẢNG ĐIỆN TỬ MÔN  CÔNG NGHỆ </a:t>
            </a:r>
            <a:r>
              <a:rPr lang="en-US" altLang="en-US" b="1" dirty="0" smtClean="0">
                <a:solidFill>
                  <a:srgbClr val="FF0000"/>
                </a:solidFill>
                <a:cs typeface="Times New Roman" panose="02020603050405020304" pitchFamily="18" charset="0"/>
              </a:rPr>
              <a:t>8</a:t>
            </a:r>
            <a:endParaRPr lang="en-US" altLang="en-US" b="1" dirty="0">
              <a:solidFill>
                <a:srgbClr val="FF0000"/>
              </a:solidFill>
              <a:cs typeface="Times New Roman" panose="02020603050405020304" pitchFamily="18" charset="0"/>
            </a:endParaRPr>
          </a:p>
          <a:p>
            <a:pPr algn="ctr"/>
            <a:r>
              <a:rPr lang="en-US" altLang="en-US" b="1" dirty="0" smtClean="0">
                <a:solidFill>
                  <a:srgbClr val="FFFF00"/>
                </a:solidFill>
                <a:cs typeface="Times New Roman" panose="02020603050405020304" pitchFamily="18" charset="0"/>
              </a:rPr>
              <a:t>BÀI 16: </a:t>
            </a:r>
            <a:r>
              <a:rPr lang="en-US" b="1" dirty="0">
                <a:solidFill>
                  <a:srgbClr val="FFFF00"/>
                </a:solidFill>
                <a:cs typeface="Times New Roman" panose="02020603050405020304" pitchFamily="18" charset="0"/>
              </a:rPr>
              <a:t>MẠCH ĐIỆN ĐIỀU KHIỂN SỬ DỤNG MÔ ĐUN CẢM BIẾN</a:t>
            </a:r>
            <a:endParaRPr lang="en-US" altLang="en-US" b="1" dirty="0">
              <a:solidFill>
                <a:srgbClr val="FFFF00"/>
              </a:solidFill>
              <a:cs typeface="Times New Roman" panose="02020603050405020304" pitchFamily="18" charset="0"/>
            </a:endParaRPr>
          </a:p>
        </p:txBody>
      </p:sp>
      <p:pic>
        <p:nvPicPr>
          <p:cNvPr id="4" name="Picture 3">
            <a:extLst>
              <a:ext uri="{FF2B5EF4-FFF2-40B4-BE49-F238E27FC236}">
                <a16:creationId xmlns:a16="http://schemas.microsoft.com/office/drawing/2014/main" id="{D0ED2715-3602-A60F-684E-95177943243B}"/>
              </a:ext>
            </a:extLst>
          </p:cNvPr>
          <p:cNvPicPr>
            <a:picLocks noChangeAspect="1"/>
          </p:cNvPicPr>
          <p:nvPr/>
        </p:nvPicPr>
        <p:blipFill rotWithShape="1">
          <a:blip r:embed="rId3"/>
          <a:srcRect l="9323" t="7012" r="8375" b="3760"/>
          <a:stretch/>
        </p:blipFill>
        <p:spPr>
          <a:xfrm>
            <a:off x="2880743" y="1634926"/>
            <a:ext cx="578150" cy="582356"/>
          </a:xfrm>
          <a:prstGeom prst="ellipse">
            <a:avLst/>
          </a:prstGeom>
        </p:spPr>
      </p:pic>
      <p:sp>
        <p:nvSpPr>
          <p:cNvPr id="5" name="TextBox 4">
            <a:extLst>
              <a:ext uri="{FF2B5EF4-FFF2-40B4-BE49-F238E27FC236}">
                <a16:creationId xmlns:a16="http://schemas.microsoft.com/office/drawing/2014/main" id="{0D979643-5930-F34B-D70D-3C7631DB7CF4}"/>
              </a:ext>
            </a:extLst>
          </p:cNvPr>
          <p:cNvSpPr txBox="1"/>
          <p:nvPr/>
        </p:nvSpPr>
        <p:spPr>
          <a:xfrm>
            <a:off x="4694636" y="3502820"/>
            <a:ext cx="3080713" cy="536684"/>
          </a:xfrm>
          <a:prstGeom prst="rect">
            <a:avLst/>
          </a:prstGeom>
          <a:noFill/>
        </p:spPr>
        <p:txBody>
          <a:bodyPr wrap="none" lIns="51434" tIns="25717" rIns="51434" bIns="25717">
            <a:spAutoFit/>
          </a:bodyPr>
          <a:lstStyle/>
          <a:p>
            <a:pPr>
              <a:defRPr/>
            </a:pPr>
            <a:r>
              <a:rPr lang="en-US" sz="1575" b="1" dirty="0">
                <a:ln w="38100">
                  <a:noFill/>
                </a:ln>
                <a:solidFill>
                  <a:schemeClr val="accent5">
                    <a:lumMod val="20000"/>
                    <a:lumOff val="80000"/>
                  </a:schemeClr>
                </a:solidFill>
                <a:cs typeface="Times New Roman" panose="02020603050405020304" pitchFamily="18" charset="0"/>
              </a:rPr>
              <a:t>GV: THẨM THỊ MINH PHƯƠNG </a:t>
            </a:r>
          </a:p>
          <a:p>
            <a:pPr>
              <a:defRPr/>
            </a:pPr>
            <a:r>
              <a:rPr lang="en-US" sz="1575" b="1" dirty="0" err="1">
                <a:ln w="38100">
                  <a:noFill/>
                </a:ln>
                <a:solidFill>
                  <a:schemeClr val="accent5">
                    <a:lumMod val="20000"/>
                    <a:lumOff val="80000"/>
                  </a:schemeClr>
                </a:solidFill>
                <a:cs typeface="Times New Roman" panose="02020603050405020304" pitchFamily="18" charset="0"/>
              </a:rPr>
              <a:t>Tổ</a:t>
            </a:r>
            <a:r>
              <a:rPr lang="en-US" sz="1575" b="1" dirty="0">
                <a:ln w="38100">
                  <a:noFill/>
                </a:ln>
                <a:solidFill>
                  <a:schemeClr val="accent5">
                    <a:lumMod val="20000"/>
                    <a:lumOff val="80000"/>
                  </a:schemeClr>
                </a:solidFill>
                <a:cs typeface="Times New Roman" panose="02020603050405020304" pitchFamily="18" charset="0"/>
              </a:rPr>
              <a:t> </a:t>
            </a:r>
            <a:r>
              <a:rPr lang="en-US" sz="1575" b="1" dirty="0" err="1">
                <a:ln w="38100">
                  <a:noFill/>
                </a:ln>
                <a:solidFill>
                  <a:schemeClr val="accent5">
                    <a:lumMod val="20000"/>
                    <a:lumOff val="80000"/>
                  </a:schemeClr>
                </a:solidFill>
                <a:cs typeface="Times New Roman" panose="02020603050405020304" pitchFamily="18" charset="0"/>
              </a:rPr>
              <a:t>Tự</a:t>
            </a:r>
            <a:r>
              <a:rPr lang="en-US" sz="1575" b="1" dirty="0">
                <a:ln w="38100">
                  <a:noFill/>
                </a:ln>
                <a:solidFill>
                  <a:schemeClr val="accent5">
                    <a:lumMod val="20000"/>
                    <a:lumOff val="80000"/>
                  </a:schemeClr>
                </a:solidFill>
                <a:cs typeface="Times New Roman" panose="02020603050405020304" pitchFamily="18" charset="0"/>
              </a:rPr>
              <a:t> </a:t>
            </a:r>
            <a:r>
              <a:rPr lang="en-US" sz="1575" b="1" dirty="0" err="1">
                <a:ln w="38100">
                  <a:noFill/>
                </a:ln>
                <a:solidFill>
                  <a:schemeClr val="accent5">
                    <a:lumMod val="20000"/>
                    <a:lumOff val="80000"/>
                  </a:schemeClr>
                </a:solidFill>
                <a:cs typeface="Times New Roman" panose="02020603050405020304" pitchFamily="18" charset="0"/>
              </a:rPr>
              <a:t>nhiên</a:t>
            </a:r>
            <a:endParaRPr lang="x-none" sz="1575" b="1" dirty="0">
              <a:ln w="38100">
                <a:noFill/>
              </a:ln>
              <a:solidFill>
                <a:schemeClr val="accent5">
                  <a:lumMod val="20000"/>
                  <a:lumOff val="80000"/>
                </a:schemeClr>
              </a:solidFill>
              <a:cs typeface="Times New Roman" panose="02020603050405020304" pitchFamily="18" charset="0"/>
            </a:endParaRPr>
          </a:p>
        </p:txBody>
      </p:sp>
      <p:sp>
        <p:nvSpPr>
          <p:cNvPr id="7" name="TextBox 6">
            <a:extLst>
              <a:ext uri="{FF2B5EF4-FFF2-40B4-BE49-F238E27FC236}">
                <a16:creationId xmlns:a16="http://schemas.microsoft.com/office/drawing/2014/main" id="{0D979643-5930-F34B-D70D-3C7631DB7CF4}"/>
              </a:ext>
            </a:extLst>
          </p:cNvPr>
          <p:cNvSpPr txBox="1"/>
          <p:nvPr/>
        </p:nvSpPr>
        <p:spPr>
          <a:xfrm>
            <a:off x="4641057" y="1846662"/>
            <a:ext cx="3095076" cy="320343"/>
          </a:xfrm>
          <a:prstGeom prst="rect">
            <a:avLst/>
          </a:prstGeom>
          <a:noFill/>
        </p:spPr>
        <p:txBody>
          <a:bodyPr wrap="none" lIns="51434" tIns="25717" rIns="51434" bIns="25717">
            <a:spAutoFit/>
          </a:bodyPr>
          <a:lstStyle/>
          <a:p>
            <a:pPr>
              <a:defRPr/>
            </a:pPr>
            <a:r>
              <a:rPr lang="en-US" sz="1744" b="1">
                <a:ln w="38100">
                  <a:noFill/>
                </a:ln>
                <a:solidFill>
                  <a:schemeClr val="bg1"/>
                </a:solidFill>
                <a:cs typeface="Times New Roman" panose="02020603050405020304" pitchFamily="18" charset="0"/>
              </a:rPr>
              <a:t>TRƯỜNG THCS LONG BIÊN</a:t>
            </a:r>
            <a:endParaRPr lang="x-none" sz="1744" b="1" dirty="0">
              <a:ln w="38100">
                <a:noFill/>
              </a:ln>
              <a:solidFill>
                <a:schemeClr val="bg1"/>
              </a:solidFill>
              <a:cs typeface="Times New Roman" panose="02020603050405020304" pitchFamily="18" charset="0"/>
            </a:endParaRPr>
          </a:p>
        </p:txBody>
      </p:sp>
    </p:spTree>
    <p:extLst>
      <p:ext uri="{BB962C8B-B14F-4D97-AF65-F5344CB8AC3E}">
        <p14:creationId xmlns:p14="http://schemas.microsoft.com/office/powerpoint/2010/main" val="734442309"/>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4841" y="94967"/>
            <a:ext cx="11834326" cy="1815882"/>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 Quan sát bảng 16.1. và đưa ra các bước tiến hành lắp ráp mạch điện điều khiển sử dụng mô đun cảm </a:t>
            </a:r>
            <a:r>
              <a:rPr lang="vi-VN" sz="2800" b="1" smtClean="0">
                <a:latin typeface="Times New Roman" panose="02020603050405020304" pitchFamily="18" charset="0"/>
                <a:cs typeface="Times New Roman" panose="02020603050405020304" pitchFamily="18" charset="0"/>
              </a:rPr>
              <a:t>biến</a:t>
            </a:r>
            <a:r>
              <a:rPr lang="en-US" sz="2800" b="1" smtClean="0">
                <a:latin typeface="Times New Roman" panose="02020603050405020304" pitchFamily="18" charset="0"/>
                <a:cs typeface="Times New Roman" panose="02020603050405020304" pitchFamily="18" charset="0"/>
              </a:rPr>
              <a:t>?</a:t>
            </a:r>
            <a:endParaRPr lang="vi-VN" sz="2800" b="1">
              <a:latin typeface="Times New Roman" panose="02020603050405020304" pitchFamily="18" charset="0"/>
              <a:cs typeface="Times New Roman" panose="02020603050405020304" pitchFamily="18" charset="0"/>
            </a:endParaRPr>
          </a:p>
          <a:p>
            <a:r>
              <a:rPr lang="vi-VN" sz="2800" b="1">
                <a:latin typeface="Times New Roman" panose="02020603050405020304" pitchFamily="18" charset="0"/>
                <a:cs typeface="Times New Roman" panose="02020603050405020304" pitchFamily="18" charset="0"/>
              </a:rPr>
              <a:t>2. Hoạt động lắp ráp mạch điện điều khiển sử dụng mô đun cảm biến được đánh giá theo các tiêu chí </a:t>
            </a:r>
            <a:r>
              <a:rPr lang="vi-VN" sz="2800" b="1" smtClean="0">
                <a:latin typeface="Times New Roman" panose="02020603050405020304" pitchFamily="18" charset="0"/>
                <a:cs typeface="Times New Roman" panose="02020603050405020304" pitchFamily="18" charset="0"/>
              </a:rPr>
              <a:t>nào</a:t>
            </a:r>
            <a:r>
              <a:rPr lang="en-US" sz="2800" b="1" smtClean="0">
                <a:latin typeface="Times New Roman" panose="02020603050405020304" pitchFamily="18" charset="0"/>
                <a:cs typeface="Times New Roman" panose="02020603050405020304" pitchFamily="18" charset="0"/>
              </a:rPr>
              <a:t>?</a:t>
            </a:r>
            <a:endParaRPr lang="vi-VN" sz="2800" b="1">
              <a:latin typeface="Times New Roman" panose="02020603050405020304" pitchFamily="18" charset="0"/>
              <a:cs typeface="Times New Roman" panose="02020603050405020304" pitchFamily="18" charset="0"/>
            </a:endParaRPr>
          </a:p>
        </p:txBody>
      </p:sp>
      <p:sp>
        <p:nvSpPr>
          <p:cNvPr id="2" name="Rectangle 1"/>
          <p:cNvSpPr/>
          <p:nvPr/>
        </p:nvSpPr>
        <p:spPr>
          <a:xfrm>
            <a:off x="186611" y="1910849"/>
            <a:ext cx="11812556" cy="4893647"/>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1. Các bước tiến hành lắp ráp mạch điện điều khiển sử dụng mô đun cảm biến</a:t>
            </a:r>
          </a:p>
          <a:p>
            <a:r>
              <a:rPr lang="vi-VN" sz="2400">
                <a:solidFill>
                  <a:srgbClr val="FF0000"/>
                </a:solidFill>
                <a:latin typeface="Times New Roman" panose="02020603050405020304" pitchFamily="18" charset="0"/>
                <a:cs typeface="Times New Roman" panose="02020603050405020304" pitchFamily="18" charset="0"/>
              </a:rPr>
              <a:t>Bước 1. Tìm hiểu về mô đun cảm biến: Xác định vị trí cổng đầu vào nguồn cấp và vị trí cổng đầu ra điều khiển của mô đun</a:t>
            </a:r>
          </a:p>
          <a:p>
            <a:r>
              <a:rPr lang="vi-VN" sz="2400">
                <a:solidFill>
                  <a:srgbClr val="FF0000"/>
                </a:solidFill>
                <a:latin typeface="Times New Roman" panose="02020603050405020304" pitchFamily="18" charset="0"/>
                <a:cs typeface="Times New Roman" panose="02020603050405020304" pitchFamily="18" charset="0"/>
              </a:rPr>
              <a:t>Bước 2. Tìm hiểu về sơ đồ mạch điện: Xác định các thành phần chính và cách đấu nối của mạch điện</a:t>
            </a:r>
          </a:p>
          <a:p>
            <a:r>
              <a:rPr lang="vi-VN" sz="2400">
                <a:solidFill>
                  <a:srgbClr val="FF0000"/>
                </a:solidFill>
                <a:latin typeface="Times New Roman" panose="02020603050405020304" pitchFamily="18" charset="0"/>
                <a:cs typeface="Times New Roman" panose="02020603050405020304" pitchFamily="18" charset="0"/>
              </a:rPr>
              <a:t>Bước 3. Chuẩn bị: Chuẩn bị các dụng cụ, vật liệu và thiết bị theo sơ đồ mạch điện</a:t>
            </a:r>
          </a:p>
          <a:p>
            <a:r>
              <a:rPr lang="vi-VN" sz="2400">
                <a:solidFill>
                  <a:srgbClr val="FF0000"/>
                </a:solidFill>
                <a:latin typeface="Times New Roman" panose="02020603050405020304" pitchFamily="18" charset="0"/>
                <a:cs typeface="Times New Roman" panose="02020603050405020304" pitchFamily="18" charset="0"/>
              </a:rPr>
              <a:t>Bước 4. Lắp ráp mạch điện: Tiến hành đấu nối theo sơ đồ mạch điện</a:t>
            </a:r>
          </a:p>
          <a:p>
            <a:r>
              <a:rPr lang="vi-VN" sz="2400">
                <a:solidFill>
                  <a:srgbClr val="FF0000"/>
                </a:solidFill>
                <a:latin typeface="Times New Roman" panose="02020603050405020304" pitchFamily="18" charset="0"/>
                <a:cs typeface="Times New Roman" panose="02020603050405020304" pitchFamily="18" charset="0"/>
              </a:rPr>
              <a:t>Bước 5. Vận hành mạch điện: Cấp nguồn và kiểm tra hoạt động của mạch điện. Đánh giá và điều chỉnh</a:t>
            </a:r>
            <a:r>
              <a:rPr lang="vi-VN" sz="2400" smtClean="0">
                <a:solidFill>
                  <a:srgbClr val="FF0000"/>
                </a:solidFill>
                <a:latin typeface="Times New Roman" panose="02020603050405020304" pitchFamily="18" charset="0"/>
                <a:cs typeface="Times New Roman" panose="02020603050405020304" pitchFamily="18" charset="0"/>
              </a:rPr>
              <a:t>.</a:t>
            </a:r>
            <a:endParaRPr lang="en-US" sz="2400" smtClean="0">
              <a:solidFill>
                <a:srgbClr val="FF0000"/>
              </a:solidFill>
              <a:latin typeface="Times New Roman" panose="02020603050405020304" pitchFamily="18" charset="0"/>
              <a:cs typeface="Times New Roman" panose="02020603050405020304" pitchFamily="18" charset="0"/>
            </a:endParaRPr>
          </a:p>
          <a:p>
            <a:r>
              <a:rPr lang="en-US" sz="2400">
                <a:solidFill>
                  <a:srgbClr val="FF0000"/>
                </a:solidFill>
                <a:latin typeface="Times New Roman" panose="02020603050405020304" pitchFamily="18" charset="0"/>
                <a:cs typeface="Times New Roman" panose="02020603050405020304" pitchFamily="18" charset="0"/>
              </a:rPr>
              <a:t>2. Tiêu chí đánh giá</a:t>
            </a:r>
          </a:p>
          <a:p>
            <a:r>
              <a:rPr lang="en-US" sz="2400">
                <a:solidFill>
                  <a:srgbClr val="FF0000"/>
                </a:solidFill>
                <a:latin typeface="Times New Roman" panose="02020603050405020304" pitchFamily="18" charset="0"/>
                <a:cs typeface="Times New Roman" panose="02020603050405020304" pitchFamily="18" charset="0"/>
              </a:rPr>
              <a:t>- Tiến hành đúng trình tự</a:t>
            </a:r>
          </a:p>
          <a:p>
            <a:r>
              <a:rPr lang="en-US" sz="2400">
                <a:solidFill>
                  <a:srgbClr val="FF0000"/>
                </a:solidFill>
                <a:latin typeface="Times New Roman" panose="02020603050405020304" pitchFamily="18" charset="0"/>
                <a:cs typeface="Times New Roman" panose="02020603050405020304" pitchFamily="18" charset="0"/>
              </a:rPr>
              <a:t>- Đấu nối đúng, chắc chắn, an toàn</a:t>
            </a:r>
          </a:p>
          <a:p>
            <a:r>
              <a:rPr lang="en-US" sz="2400">
                <a:solidFill>
                  <a:srgbClr val="FF0000"/>
                </a:solidFill>
                <a:latin typeface="Times New Roman" panose="02020603050405020304" pitchFamily="18" charset="0"/>
                <a:cs typeface="Times New Roman" panose="02020603050405020304" pitchFamily="18" charset="0"/>
              </a:rPr>
              <a:t>- Mạch hoạt động đúng chức </a:t>
            </a:r>
            <a:r>
              <a:rPr lang="en-US" sz="2400" smtClean="0">
                <a:solidFill>
                  <a:srgbClr val="FF0000"/>
                </a:solidFill>
                <a:latin typeface="Times New Roman" panose="02020603050405020304" pitchFamily="18" charset="0"/>
                <a:cs typeface="Times New Roman" panose="02020603050405020304" pitchFamily="18" charset="0"/>
              </a:rPr>
              <a:t>năng</a:t>
            </a:r>
            <a:endParaRPr lang="en-US" sz="24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7102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fade">
                                      <p:cBhvr>
                                        <p:cTn id="24" dur="1000"/>
                                        <p:tgtEl>
                                          <p:spTgt spid="2">
                                            <p:txEl>
                                              <p:pRg st="2" end="2"/>
                                            </p:txEl>
                                          </p:spTgt>
                                        </p:tgtEl>
                                      </p:cBhvr>
                                    </p:animEffect>
                                    <p:anim calcmode="lin" valueType="num">
                                      <p:cBhvr>
                                        <p:cTn id="2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Effect transition="in" filter="fade">
                                      <p:cBhvr>
                                        <p:cTn id="29" dur="1000"/>
                                        <p:tgtEl>
                                          <p:spTgt spid="2">
                                            <p:txEl>
                                              <p:pRg st="3" end="3"/>
                                            </p:txEl>
                                          </p:spTgt>
                                        </p:tgtEl>
                                      </p:cBhvr>
                                    </p:animEffect>
                                    <p:anim calcmode="lin" valueType="num">
                                      <p:cBhvr>
                                        <p:cTn id="3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
                                            <p:txEl>
                                              <p:pRg st="4" end="4"/>
                                            </p:txEl>
                                          </p:spTgt>
                                        </p:tgtEl>
                                        <p:attrNameLst>
                                          <p:attrName>style.visibility</p:attrName>
                                        </p:attrNameLst>
                                      </p:cBhvr>
                                      <p:to>
                                        <p:strVal val="visible"/>
                                      </p:to>
                                    </p:set>
                                    <p:animEffect transition="in" filter="fade">
                                      <p:cBhvr>
                                        <p:cTn id="34" dur="1000"/>
                                        <p:tgtEl>
                                          <p:spTgt spid="2">
                                            <p:txEl>
                                              <p:pRg st="4" end="4"/>
                                            </p:txEl>
                                          </p:spTgt>
                                        </p:tgtEl>
                                      </p:cBhvr>
                                    </p:animEffect>
                                    <p:anim calcmode="lin" valueType="num">
                                      <p:cBhvr>
                                        <p:cTn id="3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
                                            <p:txEl>
                                              <p:pRg st="5" end="5"/>
                                            </p:txEl>
                                          </p:spTgt>
                                        </p:tgtEl>
                                        <p:attrNameLst>
                                          <p:attrName>style.visibility</p:attrName>
                                        </p:attrNameLst>
                                      </p:cBhvr>
                                      <p:to>
                                        <p:strVal val="visible"/>
                                      </p:to>
                                    </p:set>
                                    <p:animEffect transition="in" filter="fade">
                                      <p:cBhvr>
                                        <p:cTn id="39" dur="1000"/>
                                        <p:tgtEl>
                                          <p:spTgt spid="2">
                                            <p:txEl>
                                              <p:pRg st="5" end="5"/>
                                            </p:txEl>
                                          </p:spTgt>
                                        </p:tgtEl>
                                      </p:cBhvr>
                                    </p:animEffect>
                                    <p:anim calcmode="lin" valueType="num">
                                      <p:cBhvr>
                                        <p:cTn id="40"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5" end="5"/>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
                                            <p:txEl>
                                              <p:pRg st="6" end="6"/>
                                            </p:txEl>
                                          </p:spTgt>
                                        </p:tgtEl>
                                        <p:attrNameLst>
                                          <p:attrName>style.visibility</p:attrName>
                                        </p:attrNameLst>
                                      </p:cBhvr>
                                      <p:to>
                                        <p:strVal val="visible"/>
                                      </p:to>
                                    </p:set>
                                    <p:animEffect transition="in" filter="fade">
                                      <p:cBhvr>
                                        <p:cTn id="44" dur="1000"/>
                                        <p:tgtEl>
                                          <p:spTgt spid="2">
                                            <p:txEl>
                                              <p:pRg st="6" end="6"/>
                                            </p:txEl>
                                          </p:spTgt>
                                        </p:tgtEl>
                                      </p:cBhvr>
                                    </p:animEffect>
                                    <p:anim calcmode="lin" valueType="num">
                                      <p:cBhvr>
                                        <p:cTn id="45"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2">
                                            <p:txEl>
                                              <p:pRg st="6" end="6"/>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Effect transition="in" filter="fade">
                                      <p:cBhvr>
                                        <p:cTn id="49" dur="1000"/>
                                        <p:tgtEl>
                                          <p:spTgt spid="2">
                                            <p:txEl>
                                              <p:pRg st="7" end="7"/>
                                            </p:txEl>
                                          </p:spTgt>
                                        </p:tgtEl>
                                      </p:cBhvr>
                                    </p:animEffect>
                                    <p:anim calcmode="lin" valueType="num">
                                      <p:cBhvr>
                                        <p:cTn id="50"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7" end="7"/>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2">
                                            <p:txEl>
                                              <p:pRg st="8" end="8"/>
                                            </p:txEl>
                                          </p:spTgt>
                                        </p:tgtEl>
                                        <p:attrNameLst>
                                          <p:attrName>style.visibility</p:attrName>
                                        </p:attrNameLst>
                                      </p:cBhvr>
                                      <p:to>
                                        <p:strVal val="visible"/>
                                      </p:to>
                                    </p:set>
                                    <p:animEffect transition="in" filter="fade">
                                      <p:cBhvr>
                                        <p:cTn id="54" dur="1000"/>
                                        <p:tgtEl>
                                          <p:spTgt spid="2">
                                            <p:txEl>
                                              <p:pRg st="8" end="8"/>
                                            </p:txEl>
                                          </p:spTgt>
                                        </p:tgtEl>
                                      </p:cBhvr>
                                    </p:animEffect>
                                    <p:anim calcmode="lin" valueType="num">
                                      <p:cBhvr>
                                        <p:cTn id="55"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56" dur="1000" fill="hold"/>
                                        <p:tgtEl>
                                          <p:spTgt spid="2">
                                            <p:txEl>
                                              <p:pRg st="8" end="8"/>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2">
                                            <p:txEl>
                                              <p:pRg st="9" end="9"/>
                                            </p:txEl>
                                          </p:spTgt>
                                        </p:tgtEl>
                                        <p:attrNameLst>
                                          <p:attrName>style.visibility</p:attrName>
                                        </p:attrNameLst>
                                      </p:cBhvr>
                                      <p:to>
                                        <p:strVal val="visible"/>
                                      </p:to>
                                    </p:set>
                                    <p:animEffect transition="in" filter="fade">
                                      <p:cBhvr>
                                        <p:cTn id="59" dur="1000"/>
                                        <p:tgtEl>
                                          <p:spTgt spid="2">
                                            <p:txEl>
                                              <p:pRg st="9" end="9"/>
                                            </p:txEl>
                                          </p:spTgt>
                                        </p:tgtEl>
                                      </p:cBhvr>
                                    </p:animEffect>
                                    <p:anim calcmode="lin" valueType="num">
                                      <p:cBhvr>
                                        <p:cTn id="60"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61"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5273" y="728997"/>
            <a:ext cx="11812556" cy="5632311"/>
          </a:xfrm>
          <a:prstGeom prst="rect">
            <a:avLst/>
          </a:prstGeom>
        </p:spPr>
        <p:txBody>
          <a:bodyPr wrap="square">
            <a:spAutoFit/>
          </a:bodyPr>
          <a:lstStyle/>
          <a:p>
            <a:r>
              <a:rPr lang="en-US" sz="2400" b="1" smtClean="0">
                <a:latin typeface="Times New Roman" panose="02020603050405020304" pitchFamily="18" charset="0"/>
                <a:cs typeface="Times New Roman" panose="02020603050405020304" pitchFamily="18" charset="0"/>
              </a:rPr>
              <a:t>II</a:t>
            </a:r>
            <a:r>
              <a:rPr lang="en-US" sz="2400" b="1">
                <a:latin typeface="Times New Roman" panose="02020603050405020304" pitchFamily="18" charset="0"/>
                <a:cs typeface="Times New Roman" panose="02020603050405020304" pitchFamily="18" charset="0"/>
              </a:rPr>
              <a:t>. Lắp ráp mạch điện điều khiển sử dụng mô đun cảm biến</a:t>
            </a:r>
          </a:p>
          <a:p>
            <a:r>
              <a:rPr lang="en-US" sz="2400" b="1">
                <a:latin typeface="Times New Roman" panose="02020603050405020304" pitchFamily="18" charset="0"/>
                <a:cs typeface="Times New Roman" panose="02020603050405020304" pitchFamily="18" charset="0"/>
              </a:rPr>
              <a:t>1.Các bước tiến hành và tiêu chí đánh giá</a:t>
            </a:r>
          </a:p>
          <a:p>
            <a:r>
              <a:rPr lang="en-US" sz="2400">
                <a:latin typeface="Times New Roman" panose="02020603050405020304" pitchFamily="18" charset="0"/>
                <a:cs typeface="Times New Roman" panose="02020603050405020304" pitchFamily="18" charset="0"/>
              </a:rPr>
              <a:t>a. Các bước tiến hành</a:t>
            </a:r>
          </a:p>
          <a:p>
            <a:r>
              <a:rPr lang="en-US" sz="2400">
                <a:latin typeface="Times New Roman" panose="02020603050405020304" pitchFamily="18" charset="0"/>
                <a:cs typeface="Times New Roman" panose="02020603050405020304" pitchFamily="18" charset="0"/>
              </a:rPr>
              <a:t>Bước 1. Tìm hiểu về mô đun cảm biến: Xác định vị trí cổng đầu vào nguồn cấp và vị trí cổng đầu ra điều khiển của mô đun</a:t>
            </a:r>
          </a:p>
          <a:p>
            <a:r>
              <a:rPr lang="en-US" sz="2400">
                <a:latin typeface="Times New Roman" panose="02020603050405020304" pitchFamily="18" charset="0"/>
                <a:cs typeface="Times New Roman" panose="02020603050405020304" pitchFamily="18" charset="0"/>
              </a:rPr>
              <a:t>Bước 2. Tìm hiểu về sơ đồ mạch điện: Xác định các thành phần chính và cách đấu nối của mạch điện</a:t>
            </a:r>
          </a:p>
          <a:p>
            <a:r>
              <a:rPr lang="en-US" sz="2400">
                <a:latin typeface="Times New Roman" panose="02020603050405020304" pitchFamily="18" charset="0"/>
                <a:cs typeface="Times New Roman" panose="02020603050405020304" pitchFamily="18" charset="0"/>
              </a:rPr>
              <a:t>Bước 3. Chuẩn bị: Chuẩn bị các dụng cụ, vật liệu và thiết bị theo sơ đồ mạch điện</a:t>
            </a:r>
          </a:p>
          <a:p>
            <a:r>
              <a:rPr lang="en-US" sz="2400">
                <a:latin typeface="Times New Roman" panose="02020603050405020304" pitchFamily="18" charset="0"/>
                <a:cs typeface="Times New Roman" panose="02020603050405020304" pitchFamily="18" charset="0"/>
              </a:rPr>
              <a:t>Bước 4. Lắp ráp mạch điện: Tiến hành đấu nối theo sơ đồ mạch điện</a:t>
            </a:r>
          </a:p>
          <a:p>
            <a:r>
              <a:rPr lang="en-US" sz="2400">
                <a:latin typeface="Times New Roman" panose="02020603050405020304" pitchFamily="18" charset="0"/>
                <a:cs typeface="Times New Roman" panose="02020603050405020304" pitchFamily="18" charset="0"/>
              </a:rPr>
              <a:t>Bước 5. Vận hành mạch điện: Cấp nguồn và kiểm tra hoạt động của mạch điện. Đánh giá và điều chỉnh.</a:t>
            </a:r>
          </a:p>
          <a:p>
            <a:r>
              <a:rPr lang="en-US" sz="2400">
                <a:latin typeface="Times New Roman" panose="02020603050405020304" pitchFamily="18" charset="0"/>
                <a:cs typeface="Times New Roman" panose="02020603050405020304" pitchFamily="18" charset="0"/>
              </a:rPr>
              <a:t>b. Tiêu chí đánh giá</a:t>
            </a:r>
          </a:p>
          <a:p>
            <a:r>
              <a:rPr lang="en-US" sz="2400">
                <a:latin typeface="Times New Roman" panose="02020603050405020304" pitchFamily="18" charset="0"/>
                <a:cs typeface="Times New Roman" panose="02020603050405020304" pitchFamily="18" charset="0"/>
              </a:rPr>
              <a:t>- Tiến hành đúng trình tự</a:t>
            </a:r>
          </a:p>
          <a:p>
            <a:r>
              <a:rPr lang="en-US" sz="2400">
                <a:latin typeface="Times New Roman" panose="02020603050405020304" pitchFamily="18" charset="0"/>
                <a:cs typeface="Times New Roman" panose="02020603050405020304" pitchFamily="18" charset="0"/>
              </a:rPr>
              <a:t>- Đấu nối đúng, chắc chắn, an toàn</a:t>
            </a:r>
          </a:p>
          <a:p>
            <a:r>
              <a:rPr lang="en-US" sz="2400">
                <a:latin typeface="Times New Roman" panose="02020603050405020304" pitchFamily="18" charset="0"/>
                <a:cs typeface="Times New Roman" panose="02020603050405020304" pitchFamily="18" charset="0"/>
              </a:rPr>
              <a:t>- Mạch hoạt động đúng chức năng</a:t>
            </a:r>
          </a:p>
        </p:txBody>
      </p:sp>
      <p:pic>
        <p:nvPicPr>
          <p:cNvPr id="4" name="Picture 3"/>
          <p:cNvPicPr>
            <a:picLocks noChangeAspect="1"/>
          </p:cNvPicPr>
          <p:nvPr/>
        </p:nvPicPr>
        <p:blipFill>
          <a:blip r:embed="rId2"/>
          <a:stretch>
            <a:fillRect/>
          </a:stretch>
        </p:blipFill>
        <p:spPr>
          <a:xfrm>
            <a:off x="1273955" y="148080"/>
            <a:ext cx="9675191" cy="646232"/>
          </a:xfrm>
          <a:prstGeom prst="rect">
            <a:avLst/>
          </a:prstGeom>
        </p:spPr>
      </p:pic>
    </p:spTree>
    <p:extLst>
      <p:ext uri="{BB962C8B-B14F-4D97-AF65-F5344CB8AC3E}">
        <p14:creationId xmlns:p14="http://schemas.microsoft.com/office/powerpoint/2010/main" val="402732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32032" y="82924"/>
            <a:ext cx="3032449" cy="3108543"/>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1.Quan sát hình 16.4 và xác định vị trí cổng đầu vào nguồn cấp và cổng đầu ra điều khiển của mô đun cảm biến ánh sáng</a:t>
            </a:r>
          </a:p>
        </p:txBody>
      </p:sp>
      <p:pic>
        <p:nvPicPr>
          <p:cNvPr id="6" name="Picture 5"/>
          <p:cNvPicPr>
            <a:picLocks noChangeAspect="1"/>
          </p:cNvPicPr>
          <p:nvPr/>
        </p:nvPicPr>
        <p:blipFill>
          <a:blip r:embed="rId2"/>
          <a:stretch>
            <a:fillRect/>
          </a:stretch>
        </p:blipFill>
        <p:spPr>
          <a:xfrm>
            <a:off x="475123" y="205473"/>
            <a:ext cx="8342306" cy="5598168"/>
          </a:xfrm>
          <a:prstGeom prst="rect">
            <a:avLst/>
          </a:prstGeom>
        </p:spPr>
      </p:pic>
      <p:sp>
        <p:nvSpPr>
          <p:cNvPr id="7" name="Rectangle 6"/>
          <p:cNvSpPr/>
          <p:nvPr/>
        </p:nvSpPr>
        <p:spPr>
          <a:xfrm>
            <a:off x="735888" y="5910157"/>
            <a:ext cx="5077031" cy="369332"/>
          </a:xfrm>
          <a:prstGeom prst="rect">
            <a:avLst/>
          </a:prstGeom>
        </p:spPr>
        <p:txBody>
          <a:bodyPr wrap="none">
            <a:spAutoFit/>
          </a:bodyPr>
          <a:lstStyle/>
          <a:p>
            <a:r>
              <a:rPr lang="en-US" b="1" i="1">
                <a:latin typeface="Times New Roman" panose="02020603050405020304" pitchFamily="18" charset="0"/>
                <a:cs typeface="Times New Roman" panose="02020603050405020304" pitchFamily="18" charset="0"/>
              </a:rPr>
              <a:t>Hình 16.4. Mô đun cảm biến ánh sáng MXH M131</a:t>
            </a:r>
          </a:p>
        </p:txBody>
      </p:sp>
    </p:spTree>
    <p:extLst>
      <p:ext uri="{BB962C8B-B14F-4D97-AF65-F5344CB8AC3E}">
        <p14:creationId xmlns:p14="http://schemas.microsoft.com/office/powerpoint/2010/main" val="1303841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32032" y="82924"/>
            <a:ext cx="3032449" cy="3108543"/>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1.Quan sát hình 16.4 và xác định vị trí cổng đầu vào nguồn cấp và cổng đầu ra điều khiển của mô đun cảm biến ánh sáng</a:t>
            </a:r>
          </a:p>
        </p:txBody>
      </p:sp>
      <p:pic>
        <p:nvPicPr>
          <p:cNvPr id="6" name="Picture 5"/>
          <p:cNvPicPr>
            <a:picLocks noChangeAspect="1"/>
          </p:cNvPicPr>
          <p:nvPr/>
        </p:nvPicPr>
        <p:blipFill>
          <a:blip r:embed="rId2"/>
          <a:stretch>
            <a:fillRect/>
          </a:stretch>
        </p:blipFill>
        <p:spPr>
          <a:xfrm>
            <a:off x="475123" y="205473"/>
            <a:ext cx="8342306" cy="3312168"/>
          </a:xfrm>
          <a:prstGeom prst="rect">
            <a:avLst/>
          </a:prstGeom>
        </p:spPr>
      </p:pic>
      <p:sp>
        <p:nvSpPr>
          <p:cNvPr id="7" name="Rectangle 6"/>
          <p:cNvSpPr/>
          <p:nvPr/>
        </p:nvSpPr>
        <p:spPr>
          <a:xfrm>
            <a:off x="1911545" y="3332975"/>
            <a:ext cx="5077031" cy="369332"/>
          </a:xfrm>
          <a:prstGeom prst="rect">
            <a:avLst/>
          </a:prstGeom>
        </p:spPr>
        <p:txBody>
          <a:bodyPr wrap="none">
            <a:spAutoFit/>
          </a:bodyPr>
          <a:lstStyle/>
          <a:p>
            <a:r>
              <a:rPr lang="en-US" b="1" i="1">
                <a:latin typeface="Times New Roman" panose="02020603050405020304" pitchFamily="18" charset="0"/>
                <a:cs typeface="Times New Roman" panose="02020603050405020304" pitchFamily="18" charset="0"/>
              </a:rPr>
              <a:t>Hình 16.4. Mô đun cảm biến ánh sáng MXH M131</a:t>
            </a:r>
          </a:p>
        </p:txBody>
      </p:sp>
      <p:sp>
        <p:nvSpPr>
          <p:cNvPr id="2" name="Rectangle 1"/>
          <p:cNvSpPr/>
          <p:nvPr/>
        </p:nvSpPr>
        <p:spPr>
          <a:xfrm>
            <a:off x="2049625" y="3887575"/>
            <a:ext cx="6096000" cy="2677656"/>
          </a:xfrm>
          <a:prstGeom prst="rect">
            <a:avLst/>
          </a:prstGeom>
        </p:spPr>
        <p:txBody>
          <a:bodyPr wrap="square">
            <a:spAutoFit/>
          </a:bodyPr>
          <a:lstStyle/>
          <a:p>
            <a:r>
              <a:rPr lang="vi-VN" sz="2400">
                <a:latin typeface="Times New Roman" panose="02020603050405020304" pitchFamily="18" charset="0"/>
                <a:cs typeface="Times New Roman" panose="02020603050405020304" pitchFamily="18" charset="0"/>
              </a:rPr>
              <a:t>1</a:t>
            </a:r>
            <a:r>
              <a:rPr lang="vi-VN" sz="2400" smtClean="0">
                <a:latin typeface="Times New Roman" panose="02020603050405020304" pitchFamily="18" charset="0"/>
                <a:cs typeface="Times New Roman" panose="02020603050405020304" pitchFamily="18" charset="0"/>
              </a:rPr>
              <a:t>.</a:t>
            </a:r>
            <a:r>
              <a:rPr lang="en-US" sz="2400" smtClean="0">
                <a:latin typeface="Times New Roman" panose="02020603050405020304" pitchFamily="18" charset="0"/>
                <a:cs typeface="Times New Roman" panose="02020603050405020304" pitchFamily="18" charset="0"/>
              </a:rPr>
              <a:t> </a:t>
            </a:r>
            <a:r>
              <a:rPr lang="vi-VN" sz="2400" smtClean="0">
                <a:latin typeface="Times New Roman" panose="02020603050405020304" pitchFamily="18" charset="0"/>
                <a:cs typeface="Times New Roman" panose="02020603050405020304" pitchFamily="18" charset="0"/>
              </a:rPr>
              <a:t>Cổng </a:t>
            </a:r>
            <a:r>
              <a:rPr lang="vi-VN" sz="2400">
                <a:latin typeface="Times New Roman" panose="02020603050405020304" pitchFamily="18" charset="0"/>
                <a:cs typeface="Times New Roman" panose="02020603050405020304" pitchFamily="18" charset="0"/>
              </a:rPr>
              <a:t>đầu ra điều khiển:</a:t>
            </a:r>
          </a:p>
          <a:p>
            <a:r>
              <a:rPr lang="vi-VN" sz="2400">
                <a:latin typeface="Times New Roman" panose="02020603050405020304" pitchFamily="18" charset="0"/>
                <a:cs typeface="Times New Roman" panose="02020603050405020304" pitchFamily="18" charset="0"/>
              </a:rPr>
              <a:t>+ Tiếp điểm thường mở</a:t>
            </a:r>
          </a:p>
          <a:p>
            <a:r>
              <a:rPr lang="vi-VN" sz="2400">
                <a:latin typeface="Times New Roman" panose="02020603050405020304" pitchFamily="18" charset="0"/>
                <a:cs typeface="Times New Roman" panose="02020603050405020304" pitchFamily="18" charset="0"/>
              </a:rPr>
              <a:t>+ Đầu nối chung</a:t>
            </a:r>
          </a:p>
          <a:p>
            <a:r>
              <a:rPr lang="vi-VN" sz="2400">
                <a:latin typeface="Times New Roman" panose="02020603050405020304" pitchFamily="18" charset="0"/>
                <a:cs typeface="Times New Roman" panose="02020603050405020304" pitchFamily="18" charset="0"/>
              </a:rPr>
              <a:t>+ Tiếp điểm thường đóng</a:t>
            </a:r>
          </a:p>
          <a:p>
            <a:r>
              <a:rPr lang="vi-VN" sz="2400">
                <a:latin typeface="Times New Roman" panose="02020603050405020304" pitchFamily="18" charset="0"/>
                <a:cs typeface="Times New Roman" panose="02020603050405020304" pitchFamily="18" charset="0"/>
              </a:rPr>
              <a:t>- Cổng nối nguồn cấp cho mô đun:</a:t>
            </a:r>
          </a:p>
          <a:p>
            <a:r>
              <a:rPr lang="vi-VN" sz="2400">
                <a:latin typeface="Times New Roman" panose="02020603050405020304" pitchFamily="18" charset="0"/>
                <a:cs typeface="Times New Roman" panose="02020603050405020304" pitchFamily="18" charset="0"/>
              </a:rPr>
              <a:t>+ Đầu nối GND để nối với cực (-) của nguồn.</a:t>
            </a:r>
          </a:p>
          <a:p>
            <a:r>
              <a:rPr lang="vi-VN" sz="2400">
                <a:latin typeface="Times New Roman" panose="02020603050405020304" pitchFamily="18" charset="0"/>
                <a:cs typeface="Times New Roman" panose="02020603050405020304" pitchFamily="18" charset="0"/>
              </a:rPr>
              <a:t>+ Đầu nối VCC để nối với cực (+) của nguồn.</a:t>
            </a:r>
          </a:p>
        </p:txBody>
      </p:sp>
    </p:spTree>
    <p:extLst>
      <p:ext uri="{BB962C8B-B14F-4D97-AF65-F5344CB8AC3E}">
        <p14:creationId xmlns:p14="http://schemas.microsoft.com/office/powerpoint/2010/main" val="1977612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94915" y="289449"/>
            <a:ext cx="3573624" cy="267765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Quan sát hình 16.6 và nêu tên các thành phần chính của mạch điện điều khiển đèn LED sử dụng mô đun cảm biến ánh sáng?</a:t>
            </a:r>
          </a:p>
        </p:txBody>
      </p:sp>
      <p:pic>
        <p:nvPicPr>
          <p:cNvPr id="6" name="Picture 5"/>
          <p:cNvPicPr>
            <a:picLocks noChangeAspect="1"/>
          </p:cNvPicPr>
          <p:nvPr/>
        </p:nvPicPr>
        <p:blipFill>
          <a:blip r:embed="rId2"/>
          <a:stretch>
            <a:fillRect/>
          </a:stretch>
        </p:blipFill>
        <p:spPr>
          <a:xfrm>
            <a:off x="610794" y="145002"/>
            <a:ext cx="7404202" cy="4940182"/>
          </a:xfrm>
          <a:prstGeom prst="rect">
            <a:avLst/>
          </a:prstGeom>
        </p:spPr>
      </p:pic>
      <p:sp>
        <p:nvSpPr>
          <p:cNvPr id="7" name="Rectangle 6"/>
          <p:cNvSpPr/>
          <p:nvPr/>
        </p:nvSpPr>
        <p:spPr>
          <a:xfrm>
            <a:off x="892629" y="5085184"/>
            <a:ext cx="6096000" cy="707886"/>
          </a:xfrm>
          <a:prstGeom prst="rect">
            <a:avLst/>
          </a:prstGeom>
        </p:spPr>
        <p:txBody>
          <a:bodyPr>
            <a:spAutoFit/>
          </a:bodyPr>
          <a:lstStyle/>
          <a:p>
            <a:r>
              <a:rPr lang="vi-VN" sz="2000" b="1" i="1">
                <a:latin typeface="Times New Roman" panose="02020603050405020304" pitchFamily="18" charset="0"/>
                <a:cs typeface="Times New Roman" panose="02020603050405020304" pitchFamily="18" charset="0"/>
              </a:rPr>
              <a:t>Hình 16.6. Sơ đồ mạch điện điều khiển đèn LED sử dụng mô đun cảm biến ánh sáng</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194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94915" y="289449"/>
            <a:ext cx="3573624" cy="267765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Quan sát hình 16.6 và nêu tên các thành phần chính của mạch điện điều khiển đèn LED sử dụng mô đun cảm biến ánh sáng?</a:t>
            </a:r>
          </a:p>
        </p:txBody>
      </p:sp>
      <p:pic>
        <p:nvPicPr>
          <p:cNvPr id="6" name="Picture 5"/>
          <p:cNvPicPr>
            <a:picLocks noChangeAspect="1"/>
          </p:cNvPicPr>
          <p:nvPr/>
        </p:nvPicPr>
        <p:blipFill>
          <a:blip r:embed="rId2"/>
          <a:stretch>
            <a:fillRect/>
          </a:stretch>
        </p:blipFill>
        <p:spPr>
          <a:xfrm>
            <a:off x="610794" y="145002"/>
            <a:ext cx="7404202" cy="4940182"/>
          </a:xfrm>
          <a:prstGeom prst="rect">
            <a:avLst/>
          </a:prstGeom>
        </p:spPr>
      </p:pic>
      <p:sp>
        <p:nvSpPr>
          <p:cNvPr id="7" name="Rectangle 6"/>
          <p:cNvSpPr/>
          <p:nvPr/>
        </p:nvSpPr>
        <p:spPr>
          <a:xfrm>
            <a:off x="892629" y="5085184"/>
            <a:ext cx="6096000" cy="707886"/>
          </a:xfrm>
          <a:prstGeom prst="rect">
            <a:avLst/>
          </a:prstGeom>
        </p:spPr>
        <p:txBody>
          <a:bodyPr>
            <a:spAutoFit/>
          </a:bodyPr>
          <a:lstStyle/>
          <a:p>
            <a:r>
              <a:rPr lang="vi-VN" sz="2000" b="1" i="1">
                <a:latin typeface="Times New Roman" panose="02020603050405020304" pitchFamily="18" charset="0"/>
                <a:cs typeface="Times New Roman" panose="02020603050405020304" pitchFamily="18" charset="0"/>
              </a:rPr>
              <a:t>Hình 16.6. Sơ đồ mạch điện điều khiển đèn LED sử dụng mô đun cảm biến ánh sáng</a:t>
            </a:r>
            <a:endParaRPr lang="en-US" sz="2000" b="1" i="1">
              <a:latin typeface="Times New Roman" panose="02020603050405020304" pitchFamily="18" charset="0"/>
              <a:cs typeface="Times New Roman" panose="02020603050405020304" pitchFamily="18" charset="0"/>
            </a:endParaRPr>
          </a:p>
        </p:txBody>
      </p:sp>
      <p:sp>
        <p:nvSpPr>
          <p:cNvPr id="2" name="Rectangle 1"/>
          <p:cNvSpPr/>
          <p:nvPr/>
        </p:nvSpPr>
        <p:spPr>
          <a:xfrm>
            <a:off x="8173617" y="3558083"/>
            <a:ext cx="3116424" cy="3046988"/>
          </a:xfrm>
          <a:prstGeom prst="rect">
            <a:avLst/>
          </a:prstGeom>
        </p:spPr>
        <p:txBody>
          <a:bodyPr wrap="square">
            <a:spAutoFit/>
          </a:bodyPr>
          <a:lstStyle/>
          <a:p>
            <a:r>
              <a:rPr lang="en-US" sz="2400">
                <a:solidFill>
                  <a:srgbClr val="FF0000"/>
                </a:solidFill>
                <a:latin typeface="Times New Roman" panose="02020603050405020304" pitchFamily="18" charset="0"/>
                <a:cs typeface="Times New Roman" panose="02020603050405020304" pitchFamily="18" charset="0"/>
              </a:rPr>
              <a:t>2. Các thành phần chính của mạch điện điều khiển đèn LED sử dụng mô đun cảm biến ánh sáng</a:t>
            </a:r>
          </a:p>
          <a:p>
            <a:r>
              <a:rPr lang="en-US" sz="2400">
                <a:solidFill>
                  <a:srgbClr val="FF0000"/>
                </a:solidFill>
                <a:latin typeface="Times New Roman" panose="02020603050405020304" pitchFamily="18" charset="0"/>
                <a:cs typeface="Times New Roman" panose="02020603050405020304" pitchFamily="18" charset="0"/>
              </a:rPr>
              <a:t>- Công tắc</a:t>
            </a:r>
          </a:p>
          <a:p>
            <a:r>
              <a:rPr lang="en-US" sz="2400">
                <a:solidFill>
                  <a:srgbClr val="FF0000"/>
                </a:solidFill>
                <a:latin typeface="Times New Roman" panose="02020603050405020304" pitchFamily="18" charset="0"/>
                <a:cs typeface="Times New Roman" panose="02020603050405020304" pitchFamily="18" charset="0"/>
              </a:rPr>
              <a:t>- Đèn LED 12V</a:t>
            </a:r>
          </a:p>
          <a:p>
            <a:r>
              <a:rPr lang="en-US" sz="2400">
                <a:solidFill>
                  <a:srgbClr val="FF0000"/>
                </a:solidFill>
                <a:latin typeface="Times New Roman" panose="02020603050405020304" pitchFamily="18" charset="0"/>
                <a:cs typeface="Times New Roman" panose="02020603050405020304" pitchFamily="18" charset="0"/>
              </a:rPr>
              <a:t>- Nguồn điện 12V</a:t>
            </a:r>
          </a:p>
        </p:txBody>
      </p:sp>
    </p:spTree>
    <p:extLst>
      <p:ext uri="{BB962C8B-B14F-4D97-AF65-F5344CB8AC3E}">
        <p14:creationId xmlns:p14="http://schemas.microsoft.com/office/powerpoint/2010/main" val="16966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743" y="93507"/>
            <a:ext cx="11498424"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3. Lập dự trù các dụng cụ, thiết  bị và vật liệu để lắp ráp mạch điện điều khiển sử dụng mô đun cảm biến ánh sáng</a:t>
            </a:r>
          </a:p>
        </p:txBody>
      </p:sp>
    </p:spTree>
    <p:extLst>
      <p:ext uri="{BB962C8B-B14F-4D97-AF65-F5344CB8AC3E}">
        <p14:creationId xmlns:p14="http://schemas.microsoft.com/office/powerpoint/2010/main" val="2986011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743" y="93507"/>
            <a:ext cx="11498424"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3. Lập dự trù các dụng cụ, thiết  bị và vật liệu để lắp ráp mạch điện điều khiển sử dụng mô đun cảm biến ánh sáng</a:t>
            </a:r>
          </a:p>
        </p:txBody>
      </p:sp>
      <p:graphicFrame>
        <p:nvGraphicFramePr>
          <p:cNvPr id="5" name="Table 4"/>
          <p:cNvGraphicFramePr>
            <a:graphicFrameLocks noGrp="1"/>
          </p:cNvGraphicFramePr>
          <p:nvPr/>
        </p:nvGraphicFramePr>
        <p:xfrm>
          <a:off x="350799" y="1047614"/>
          <a:ext cx="11648368" cy="3840480"/>
        </p:xfrm>
        <a:graphic>
          <a:graphicData uri="http://schemas.openxmlformats.org/drawingml/2006/table">
            <a:tbl>
              <a:tblPr firstRow="1" firstCol="1" bandRow="1"/>
              <a:tblGrid>
                <a:gridCol w="977783">
                  <a:extLst>
                    <a:ext uri="{9D8B030D-6E8A-4147-A177-3AD203B41FA5}">
                      <a16:colId xmlns:a16="http://schemas.microsoft.com/office/drawing/2014/main" val="4169517364"/>
                    </a:ext>
                  </a:extLst>
                </a:gridCol>
                <a:gridCol w="6589405">
                  <a:extLst>
                    <a:ext uri="{9D8B030D-6E8A-4147-A177-3AD203B41FA5}">
                      <a16:colId xmlns:a16="http://schemas.microsoft.com/office/drawing/2014/main" val="1466176854"/>
                    </a:ext>
                  </a:extLst>
                </a:gridCol>
                <a:gridCol w="1913053">
                  <a:extLst>
                    <a:ext uri="{9D8B030D-6E8A-4147-A177-3AD203B41FA5}">
                      <a16:colId xmlns:a16="http://schemas.microsoft.com/office/drawing/2014/main" val="464905865"/>
                    </a:ext>
                  </a:extLst>
                </a:gridCol>
                <a:gridCol w="2168127">
                  <a:extLst>
                    <a:ext uri="{9D8B030D-6E8A-4147-A177-3AD203B41FA5}">
                      <a16:colId xmlns:a16="http://schemas.microsoft.com/office/drawing/2014/main" val="14525525"/>
                    </a:ext>
                  </a:extLst>
                </a:gridCol>
              </a:tblGrid>
              <a:tr h="222250">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STT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Tên goi</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Đơn vị</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Số lượng</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9962334"/>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Tua vít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138580"/>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Công tắc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2558790"/>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Đèn LED 12V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4828491"/>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Kìm tuốt dây điện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47980"/>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Băng dính cách điện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Cuộn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7696659"/>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Dây điện đôi: tiết diện 1,5mm</a:t>
                      </a:r>
                      <a:r>
                        <a:rPr lang="en-US" sz="2800" baseline="30000">
                          <a:effectLst/>
                          <a:latin typeface="Times New Roman" panose="02020603050405020304" pitchFamily="18" charset="0"/>
                          <a:ea typeface="Times New Roman" panose="02020603050405020304" pitchFamily="18" charset="0"/>
                        </a:rPr>
                        <a:t>2</a:t>
                      </a:r>
                      <a:r>
                        <a:rPr lang="en-US" sz="2800">
                          <a:effectLst/>
                          <a:latin typeface="Times New Roman" panose="02020603050405020304" pitchFamily="18" charset="0"/>
                          <a:ea typeface="Times New Roman" panose="02020603050405020304" pitchFamily="18" charset="0"/>
                        </a:rPr>
                        <a:t>, dài 5m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Cuộn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1989307"/>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Nguồn điện một chiều 12V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Bộ</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1616092"/>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nl-NL" sz="2800">
                          <a:effectLst/>
                          <a:latin typeface="Times New Roman" panose="02020603050405020304" pitchFamily="18" charset="0"/>
                          <a:ea typeface="Times New Roman" panose="02020603050405020304" pitchFamily="18" charset="0"/>
                        </a:rPr>
                        <a:t>Mô đun cảm biến ánh sáng MXH M131</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Bộ</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9370020"/>
                  </a:ext>
                </a:extLst>
              </a:tr>
            </a:tbl>
          </a:graphicData>
        </a:graphic>
      </p:graphicFrame>
    </p:spTree>
    <p:extLst>
      <p:ext uri="{BB962C8B-B14F-4D97-AF65-F5344CB8AC3E}">
        <p14:creationId xmlns:p14="http://schemas.microsoft.com/office/powerpoint/2010/main" val="1670471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799" y="185353"/>
            <a:ext cx="11601061"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Trình bày các bước lắp ráp mạch điện điều khiển đèn LED sử dụng mô đun cảm biến ánh sáng</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8824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799" y="185353"/>
            <a:ext cx="11601061"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Trình bày các bước lắp ráp mạch điện điều khiển đèn LED sử dụng mô đun cảm biến ánh sáng</a:t>
            </a:r>
            <a:endParaRPr lang="en-US" sz="2800" b="1">
              <a:latin typeface="Times New Roman" panose="02020603050405020304" pitchFamily="18" charset="0"/>
              <a:cs typeface="Times New Roman" panose="02020603050405020304" pitchFamily="18" charset="0"/>
            </a:endParaRPr>
          </a:p>
        </p:txBody>
      </p:sp>
      <p:sp>
        <p:nvSpPr>
          <p:cNvPr id="2" name="Rectangle 1"/>
          <p:cNvSpPr/>
          <p:nvPr/>
        </p:nvSpPr>
        <p:spPr>
          <a:xfrm>
            <a:off x="233266" y="1069472"/>
            <a:ext cx="11402008" cy="5909310"/>
          </a:xfrm>
          <a:prstGeom prst="rect">
            <a:avLst/>
          </a:prstGeom>
        </p:spPr>
        <p:txBody>
          <a:bodyPr wrap="square">
            <a:spAutoFit/>
          </a:bodyPr>
          <a:lstStyle/>
          <a:p>
            <a:r>
              <a:rPr lang="vi-VN">
                <a:solidFill>
                  <a:srgbClr val="FF0000"/>
                </a:solidFill>
                <a:latin typeface="Times New Roman" panose="02020603050405020304" pitchFamily="18" charset="0"/>
                <a:cs typeface="Times New Roman" panose="02020603050405020304" pitchFamily="18" charset="0"/>
              </a:rPr>
              <a:t>Bước 1. Tìm hiểu về mô đun cảm biến ánh sáng</a:t>
            </a:r>
          </a:p>
          <a:p>
            <a:r>
              <a:rPr lang="vi-VN">
                <a:solidFill>
                  <a:srgbClr val="FF0000"/>
                </a:solidFill>
                <a:latin typeface="Times New Roman" panose="02020603050405020304" pitchFamily="18" charset="0"/>
                <a:cs typeface="Times New Roman" panose="02020603050405020304" pitchFamily="18" charset="0"/>
              </a:rPr>
              <a:t>- Cổng đầu ra điều khiển:</a:t>
            </a:r>
          </a:p>
          <a:p>
            <a:r>
              <a:rPr lang="vi-VN">
                <a:solidFill>
                  <a:srgbClr val="FF0000"/>
                </a:solidFill>
                <a:latin typeface="Times New Roman" panose="02020603050405020304" pitchFamily="18" charset="0"/>
                <a:cs typeface="Times New Roman" panose="02020603050405020304" pitchFamily="18" charset="0"/>
              </a:rPr>
              <a:t>+ Tiếp điểm thường mở</a:t>
            </a:r>
          </a:p>
          <a:p>
            <a:r>
              <a:rPr lang="vi-VN">
                <a:solidFill>
                  <a:srgbClr val="FF0000"/>
                </a:solidFill>
                <a:latin typeface="Times New Roman" panose="02020603050405020304" pitchFamily="18" charset="0"/>
                <a:cs typeface="Times New Roman" panose="02020603050405020304" pitchFamily="18" charset="0"/>
              </a:rPr>
              <a:t>+ Đầu nối chung</a:t>
            </a:r>
          </a:p>
          <a:p>
            <a:r>
              <a:rPr lang="vi-VN">
                <a:solidFill>
                  <a:srgbClr val="FF0000"/>
                </a:solidFill>
                <a:latin typeface="Times New Roman" panose="02020603050405020304" pitchFamily="18" charset="0"/>
                <a:cs typeface="Times New Roman" panose="02020603050405020304" pitchFamily="18" charset="0"/>
              </a:rPr>
              <a:t>+ Tiếp điểm thường đóng</a:t>
            </a:r>
          </a:p>
          <a:p>
            <a:r>
              <a:rPr lang="vi-VN">
                <a:solidFill>
                  <a:srgbClr val="FF0000"/>
                </a:solidFill>
                <a:latin typeface="Times New Roman" panose="02020603050405020304" pitchFamily="18" charset="0"/>
                <a:cs typeface="Times New Roman" panose="02020603050405020304" pitchFamily="18" charset="0"/>
              </a:rPr>
              <a:t>- Cổng nối nguồn cấp cho mô đun:</a:t>
            </a:r>
          </a:p>
          <a:p>
            <a:r>
              <a:rPr lang="vi-VN">
                <a:solidFill>
                  <a:srgbClr val="FF0000"/>
                </a:solidFill>
                <a:latin typeface="Times New Roman" panose="02020603050405020304" pitchFamily="18" charset="0"/>
                <a:cs typeface="Times New Roman" panose="02020603050405020304" pitchFamily="18" charset="0"/>
              </a:rPr>
              <a:t>+ Đầu nối GND để nối với cực (-) của nguồn.</a:t>
            </a:r>
          </a:p>
          <a:p>
            <a:r>
              <a:rPr lang="vi-VN">
                <a:solidFill>
                  <a:srgbClr val="FF0000"/>
                </a:solidFill>
                <a:latin typeface="Times New Roman" panose="02020603050405020304" pitchFamily="18" charset="0"/>
                <a:cs typeface="Times New Roman" panose="02020603050405020304" pitchFamily="18" charset="0"/>
              </a:rPr>
              <a:t>+ Đầu nối VCC để nối với cực (+) của nguồn.</a:t>
            </a:r>
          </a:p>
          <a:p>
            <a:r>
              <a:rPr lang="vi-VN">
                <a:solidFill>
                  <a:srgbClr val="FF0000"/>
                </a:solidFill>
                <a:latin typeface="Times New Roman" panose="02020603050405020304" pitchFamily="18" charset="0"/>
                <a:cs typeface="Times New Roman" panose="02020603050405020304" pitchFamily="18" charset="0"/>
              </a:rPr>
              <a:t>Bước 2. Tìm hiểu về sơ đồ của mạch điện điều khiển sử dụng mô đun cảm biến ánh sáng</a:t>
            </a:r>
          </a:p>
          <a:p>
            <a:r>
              <a:rPr lang="vi-VN">
                <a:solidFill>
                  <a:srgbClr val="FF0000"/>
                </a:solidFill>
                <a:latin typeface="Times New Roman" panose="02020603050405020304" pitchFamily="18" charset="0"/>
                <a:cs typeface="Times New Roman" panose="02020603050405020304" pitchFamily="18" charset="0"/>
              </a:rPr>
              <a:t>- Công tắc</a:t>
            </a:r>
          </a:p>
          <a:p>
            <a:r>
              <a:rPr lang="vi-VN">
                <a:solidFill>
                  <a:srgbClr val="FF0000"/>
                </a:solidFill>
                <a:latin typeface="Times New Roman" panose="02020603050405020304" pitchFamily="18" charset="0"/>
                <a:cs typeface="Times New Roman" panose="02020603050405020304" pitchFamily="18" charset="0"/>
              </a:rPr>
              <a:t>- Đèn LED 12V</a:t>
            </a:r>
          </a:p>
          <a:p>
            <a:r>
              <a:rPr lang="vi-VN">
                <a:solidFill>
                  <a:srgbClr val="FF0000"/>
                </a:solidFill>
                <a:latin typeface="Times New Roman" panose="02020603050405020304" pitchFamily="18" charset="0"/>
                <a:cs typeface="Times New Roman" panose="02020603050405020304" pitchFamily="18" charset="0"/>
              </a:rPr>
              <a:t>- Nguồn điện 12V</a:t>
            </a:r>
          </a:p>
          <a:p>
            <a:r>
              <a:rPr lang="vi-VN">
                <a:solidFill>
                  <a:srgbClr val="FF0000"/>
                </a:solidFill>
                <a:latin typeface="Times New Roman" panose="02020603050405020304" pitchFamily="18" charset="0"/>
                <a:cs typeface="Times New Roman" panose="02020603050405020304" pitchFamily="18" charset="0"/>
              </a:rPr>
              <a:t>Bước 3. Lập dự trù và chuẩn bị các dụng cụ, thiết  bị và vật liệu để lắp ráp mạch điện điều khiển sử dụng mô đun cảm biến ánh sáng</a:t>
            </a:r>
          </a:p>
          <a:p>
            <a:r>
              <a:rPr lang="vi-VN">
                <a:solidFill>
                  <a:srgbClr val="FF0000"/>
                </a:solidFill>
                <a:latin typeface="Times New Roman" panose="02020603050405020304" pitchFamily="18" charset="0"/>
                <a:cs typeface="Times New Roman" panose="02020603050405020304" pitchFamily="18" charset="0"/>
              </a:rPr>
              <a:t>Bước 4. Lắp ráp mạch điện</a:t>
            </a:r>
          </a:p>
          <a:p>
            <a:r>
              <a:rPr lang="vi-VN">
                <a:solidFill>
                  <a:srgbClr val="FF0000"/>
                </a:solidFill>
                <a:latin typeface="Times New Roman" panose="02020603050405020304" pitchFamily="18" charset="0"/>
                <a:cs typeface="Times New Roman" panose="02020603050405020304" pitchFamily="18" charset="0"/>
              </a:rPr>
              <a:t>Bước 5. Vận hành mạch điện</a:t>
            </a:r>
          </a:p>
          <a:p>
            <a:r>
              <a:rPr lang="vi-VN">
                <a:solidFill>
                  <a:srgbClr val="FF0000"/>
                </a:solidFill>
                <a:latin typeface="Times New Roman" panose="02020603050405020304" pitchFamily="18" charset="0"/>
                <a:cs typeface="Times New Roman" panose="02020603050405020304" pitchFamily="18" charset="0"/>
              </a:rPr>
              <a:t>-Kiểm tra các vị trí đấu nối đảm bảo đúng, chắc chắn và an toàn</a:t>
            </a:r>
          </a:p>
          <a:p>
            <a:r>
              <a:rPr lang="vi-VN">
                <a:solidFill>
                  <a:srgbClr val="FF0000"/>
                </a:solidFill>
                <a:latin typeface="Times New Roman" panose="02020603050405020304" pitchFamily="18" charset="0"/>
                <a:cs typeface="Times New Roman" panose="02020603050405020304" pitchFamily="18" charset="0"/>
              </a:rPr>
              <a:t>- Bật công tắc cấp nguồn cho mạch điện</a:t>
            </a:r>
          </a:p>
          <a:p>
            <a:r>
              <a:rPr lang="vi-VN">
                <a:solidFill>
                  <a:srgbClr val="FF0000"/>
                </a:solidFill>
                <a:latin typeface="Times New Roman" panose="02020603050405020304" pitchFamily="18" charset="0"/>
                <a:cs typeface="Times New Roman" panose="02020603050405020304" pitchFamily="18" charset="0"/>
              </a:rPr>
              <a:t>- Kiểm tra hoạt động của mạch điện theo chức năng: Thay đổi nguồn chiếu sáng vào cảm biến ánh sáng, mạch điện tự động tắt đèn LED khi trời sáng hoặc bật sáng đèn LED khi trời tối</a:t>
            </a:r>
          </a:p>
          <a:p>
            <a:r>
              <a:rPr lang="vi-VN">
                <a:solidFill>
                  <a:srgbClr val="FF0000"/>
                </a:solidFill>
                <a:latin typeface="Times New Roman" panose="02020603050405020304" pitchFamily="18" charset="0"/>
                <a:cs typeface="Times New Roman" panose="02020603050405020304" pitchFamily="18" charset="0"/>
              </a:rPr>
              <a:t>- Đánh giá hoạt động của mạch điện và điều chỉnh</a:t>
            </a:r>
          </a:p>
        </p:txBody>
      </p:sp>
    </p:spTree>
    <p:extLst>
      <p:ext uri="{BB962C8B-B14F-4D97-AF65-F5344CB8AC3E}">
        <p14:creationId xmlns:p14="http://schemas.microsoft.com/office/powerpoint/2010/main" val="909582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circle(in)">
                                      <p:cBhvr>
                                        <p:cTn id="13" dur="2000"/>
                                        <p:tgtEl>
                                          <p:spTgt spid="2">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circle(in)">
                                      <p:cBhvr>
                                        <p:cTn id="16" dur="2000"/>
                                        <p:tgtEl>
                                          <p:spTgt spid="2">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circle(in)">
                                      <p:cBhvr>
                                        <p:cTn id="19" dur="2000"/>
                                        <p:tgtEl>
                                          <p:spTgt spid="2">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circle(in)">
                                      <p:cBhvr>
                                        <p:cTn id="22" dur="2000"/>
                                        <p:tgtEl>
                                          <p:spTgt spid="2">
                                            <p:txEl>
                                              <p:pRg st="5" end="5"/>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circle(in)">
                                      <p:cBhvr>
                                        <p:cTn id="25" dur="2000"/>
                                        <p:tgtEl>
                                          <p:spTgt spid="2">
                                            <p:txEl>
                                              <p:pRg st="6" end="6"/>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circle(in)">
                                      <p:cBhvr>
                                        <p:cTn id="28" dur="2000"/>
                                        <p:tgtEl>
                                          <p:spTgt spid="2">
                                            <p:txEl>
                                              <p:pRg st="7" end="7"/>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circle(in)">
                                      <p:cBhvr>
                                        <p:cTn id="31" dur="2000"/>
                                        <p:tgtEl>
                                          <p:spTgt spid="2">
                                            <p:txEl>
                                              <p:pRg st="8" end="8"/>
                                            </p:txEl>
                                          </p:spTgt>
                                        </p:tgtEl>
                                      </p:cBhvr>
                                    </p:animEffect>
                                  </p:childTnLst>
                                </p:cTn>
                              </p:par>
                              <p:par>
                                <p:cTn id="32" presetID="6" presetClass="entr" presetSubtype="16" fill="hold"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circle(in)">
                                      <p:cBhvr>
                                        <p:cTn id="34" dur="2000"/>
                                        <p:tgtEl>
                                          <p:spTgt spid="2">
                                            <p:txEl>
                                              <p:pRg st="9" end="9"/>
                                            </p:txEl>
                                          </p:spTgt>
                                        </p:tgtEl>
                                      </p:cBhvr>
                                    </p:animEffect>
                                  </p:childTnLst>
                                </p:cTn>
                              </p:par>
                              <p:par>
                                <p:cTn id="35" presetID="6" presetClass="entr" presetSubtype="16"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circle(in)">
                                      <p:cBhvr>
                                        <p:cTn id="37" dur="2000"/>
                                        <p:tgtEl>
                                          <p:spTgt spid="2">
                                            <p:txEl>
                                              <p:pRg st="10" end="10"/>
                                            </p:txEl>
                                          </p:spTgt>
                                        </p:tgtEl>
                                      </p:cBhvr>
                                    </p:animEffect>
                                  </p:childTnLst>
                                </p:cTn>
                              </p:par>
                              <p:par>
                                <p:cTn id="38" presetID="6" presetClass="entr" presetSubtype="16" fill="hold" nodeType="withEffect">
                                  <p:stCondLst>
                                    <p:cond delay="0"/>
                                  </p:stCondLst>
                                  <p:childTnLst>
                                    <p:set>
                                      <p:cBhvr>
                                        <p:cTn id="39" dur="1" fill="hold">
                                          <p:stCondLst>
                                            <p:cond delay="0"/>
                                          </p:stCondLst>
                                        </p:cTn>
                                        <p:tgtEl>
                                          <p:spTgt spid="2">
                                            <p:txEl>
                                              <p:pRg st="11" end="11"/>
                                            </p:txEl>
                                          </p:spTgt>
                                        </p:tgtEl>
                                        <p:attrNameLst>
                                          <p:attrName>style.visibility</p:attrName>
                                        </p:attrNameLst>
                                      </p:cBhvr>
                                      <p:to>
                                        <p:strVal val="visible"/>
                                      </p:to>
                                    </p:set>
                                    <p:animEffect transition="in" filter="circle(in)">
                                      <p:cBhvr>
                                        <p:cTn id="40" dur="2000"/>
                                        <p:tgtEl>
                                          <p:spTgt spid="2">
                                            <p:txEl>
                                              <p:pRg st="11" end="11"/>
                                            </p:txEl>
                                          </p:spTgt>
                                        </p:tgtEl>
                                      </p:cBhvr>
                                    </p:animEffect>
                                  </p:childTnLst>
                                </p:cTn>
                              </p:par>
                              <p:par>
                                <p:cTn id="41" presetID="6" presetClass="entr" presetSubtype="16" fill="hold" nodeType="with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animEffect transition="in" filter="circle(in)">
                                      <p:cBhvr>
                                        <p:cTn id="43" dur="2000"/>
                                        <p:tgtEl>
                                          <p:spTgt spid="2">
                                            <p:txEl>
                                              <p:pRg st="12" end="12"/>
                                            </p:txEl>
                                          </p:spTgt>
                                        </p:tgtEl>
                                      </p:cBhvr>
                                    </p:animEffect>
                                  </p:childTnLst>
                                </p:cTn>
                              </p:par>
                              <p:par>
                                <p:cTn id="44" presetID="6" presetClass="entr" presetSubtype="16" fill="hold" nodeType="withEffect">
                                  <p:stCondLst>
                                    <p:cond delay="0"/>
                                  </p:stCondLst>
                                  <p:childTnLst>
                                    <p:set>
                                      <p:cBhvr>
                                        <p:cTn id="45" dur="1" fill="hold">
                                          <p:stCondLst>
                                            <p:cond delay="0"/>
                                          </p:stCondLst>
                                        </p:cTn>
                                        <p:tgtEl>
                                          <p:spTgt spid="2">
                                            <p:txEl>
                                              <p:pRg st="13" end="13"/>
                                            </p:txEl>
                                          </p:spTgt>
                                        </p:tgtEl>
                                        <p:attrNameLst>
                                          <p:attrName>style.visibility</p:attrName>
                                        </p:attrNameLst>
                                      </p:cBhvr>
                                      <p:to>
                                        <p:strVal val="visible"/>
                                      </p:to>
                                    </p:set>
                                    <p:animEffect transition="in" filter="circle(in)">
                                      <p:cBhvr>
                                        <p:cTn id="46" dur="2000"/>
                                        <p:tgtEl>
                                          <p:spTgt spid="2">
                                            <p:txEl>
                                              <p:pRg st="13" end="13"/>
                                            </p:txEl>
                                          </p:spTgt>
                                        </p:tgtEl>
                                      </p:cBhvr>
                                    </p:animEffect>
                                  </p:childTnLst>
                                </p:cTn>
                              </p:par>
                              <p:par>
                                <p:cTn id="47" presetID="6" presetClass="entr" presetSubtype="16" fill="hold" nodeType="withEffect">
                                  <p:stCondLst>
                                    <p:cond delay="0"/>
                                  </p:stCondLst>
                                  <p:childTnLst>
                                    <p:set>
                                      <p:cBhvr>
                                        <p:cTn id="48" dur="1" fill="hold">
                                          <p:stCondLst>
                                            <p:cond delay="0"/>
                                          </p:stCondLst>
                                        </p:cTn>
                                        <p:tgtEl>
                                          <p:spTgt spid="2">
                                            <p:txEl>
                                              <p:pRg st="14" end="14"/>
                                            </p:txEl>
                                          </p:spTgt>
                                        </p:tgtEl>
                                        <p:attrNameLst>
                                          <p:attrName>style.visibility</p:attrName>
                                        </p:attrNameLst>
                                      </p:cBhvr>
                                      <p:to>
                                        <p:strVal val="visible"/>
                                      </p:to>
                                    </p:set>
                                    <p:animEffect transition="in" filter="circle(in)">
                                      <p:cBhvr>
                                        <p:cTn id="49" dur="2000"/>
                                        <p:tgtEl>
                                          <p:spTgt spid="2">
                                            <p:txEl>
                                              <p:pRg st="14" end="14"/>
                                            </p:txEl>
                                          </p:spTgt>
                                        </p:tgtEl>
                                      </p:cBhvr>
                                    </p:animEffect>
                                  </p:childTnLst>
                                </p:cTn>
                              </p:par>
                              <p:par>
                                <p:cTn id="50" presetID="6" presetClass="entr" presetSubtype="16" fill="hold" nodeType="withEffect">
                                  <p:stCondLst>
                                    <p:cond delay="0"/>
                                  </p:stCondLst>
                                  <p:childTnLst>
                                    <p:set>
                                      <p:cBhvr>
                                        <p:cTn id="51" dur="1" fill="hold">
                                          <p:stCondLst>
                                            <p:cond delay="0"/>
                                          </p:stCondLst>
                                        </p:cTn>
                                        <p:tgtEl>
                                          <p:spTgt spid="2">
                                            <p:txEl>
                                              <p:pRg st="15" end="15"/>
                                            </p:txEl>
                                          </p:spTgt>
                                        </p:tgtEl>
                                        <p:attrNameLst>
                                          <p:attrName>style.visibility</p:attrName>
                                        </p:attrNameLst>
                                      </p:cBhvr>
                                      <p:to>
                                        <p:strVal val="visible"/>
                                      </p:to>
                                    </p:set>
                                    <p:animEffect transition="in" filter="circle(in)">
                                      <p:cBhvr>
                                        <p:cTn id="52" dur="2000"/>
                                        <p:tgtEl>
                                          <p:spTgt spid="2">
                                            <p:txEl>
                                              <p:pRg st="15" end="15"/>
                                            </p:txEl>
                                          </p:spTgt>
                                        </p:tgtEl>
                                      </p:cBhvr>
                                    </p:animEffect>
                                  </p:childTnLst>
                                </p:cTn>
                              </p:par>
                              <p:par>
                                <p:cTn id="53" presetID="6" presetClass="entr" presetSubtype="16" fill="hold" nodeType="withEffect">
                                  <p:stCondLst>
                                    <p:cond delay="0"/>
                                  </p:stCondLst>
                                  <p:childTnLst>
                                    <p:set>
                                      <p:cBhvr>
                                        <p:cTn id="54" dur="1" fill="hold">
                                          <p:stCondLst>
                                            <p:cond delay="0"/>
                                          </p:stCondLst>
                                        </p:cTn>
                                        <p:tgtEl>
                                          <p:spTgt spid="2">
                                            <p:txEl>
                                              <p:pRg st="16" end="16"/>
                                            </p:txEl>
                                          </p:spTgt>
                                        </p:tgtEl>
                                        <p:attrNameLst>
                                          <p:attrName>style.visibility</p:attrName>
                                        </p:attrNameLst>
                                      </p:cBhvr>
                                      <p:to>
                                        <p:strVal val="visible"/>
                                      </p:to>
                                    </p:set>
                                    <p:animEffect transition="in" filter="circle(in)">
                                      <p:cBhvr>
                                        <p:cTn id="55" dur="2000"/>
                                        <p:tgtEl>
                                          <p:spTgt spid="2">
                                            <p:txEl>
                                              <p:pRg st="16" end="16"/>
                                            </p:txEl>
                                          </p:spTgt>
                                        </p:tgtEl>
                                      </p:cBhvr>
                                    </p:animEffect>
                                  </p:childTnLst>
                                </p:cTn>
                              </p:par>
                              <p:par>
                                <p:cTn id="56" presetID="6" presetClass="entr" presetSubtype="16" fill="hold" nodeType="withEffect">
                                  <p:stCondLst>
                                    <p:cond delay="0"/>
                                  </p:stCondLst>
                                  <p:childTnLst>
                                    <p:set>
                                      <p:cBhvr>
                                        <p:cTn id="57" dur="1" fill="hold">
                                          <p:stCondLst>
                                            <p:cond delay="0"/>
                                          </p:stCondLst>
                                        </p:cTn>
                                        <p:tgtEl>
                                          <p:spTgt spid="2">
                                            <p:txEl>
                                              <p:pRg st="17" end="17"/>
                                            </p:txEl>
                                          </p:spTgt>
                                        </p:tgtEl>
                                        <p:attrNameLst>
                                          <p:attrName>style.visibility</p:attrName>
                                        </p:attrNameLst>
                                      </p:cBhvr>
                                      <p:to>
                                        <p:strVal val="visible"/>
                                      </p:to>
                                    </p:set>
                                    <p:animEffect transition="in" filter="circle(in)">
                                      <p:cBhvr>
                                        <p:cTn id="58" dur="2000"/>
                                        <p:tgtEl>
                                          <p:spTgt spid="2">
                                            <p:txEl>
                                              <p:pRg st="17" end="17"/>
                                            </p:txEl>
                                          </p:spTgt>
                                        </p:tgtEl>
                                      </p:cBhvr>
                                    </p:animEffect>
                                  </p:childTnLst>
                                </p:cTn>
                              </p:par>
                              <p:par>
                                <p:cTn id="59" presetID="6" presetClass="entr" presetSubtype="16" fill="hold" nodeType="withEffect">
                                  <p:stCondLst>
                                    <p:cond delay="0"/>
                                  </p:stCondLst>
                                  <p:childTnLst>
                                    <p:set>
                                      <p:cBhvr>
                                        <p:cTn id="60" dur="1" fill="hold">
                                          <p:stCondLst>
                                            <p:cond delay="0"/>
                                          </p:stCondLst>
                                        </p:cTn>
                                        <p:tgtEl>
                                          <p:spTgt spid="2">
                                            <p:txEl>
                                              <p:pRg st="18" end="18"/>
                                            </p:txEl>
                                          </p:spTgt>
                                        </p:tgtEl>
                                        <p:attrNameLst>
                                          <p:attrName>style.visibility</p:attrName>
                                        </p:attrNameLst>
                                      </p:cBhvr>
                                      <p:to>
                                        <p:strVal val="visible"/>
                                      </p:to>
                                    </p:set>
                                    <p:animEffect transition="in" filter="circle(in)">
                                      <p:cBhvr>
                                        <p:cTn id="61" dur="2000"/>
                                        <p:tgtEl>
                                          <p:spTgt spid="2">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89185" y="65141"/>
            <a:ext cx="9574823" cy="461665"/>
          </a:xfrm>
          <a:prstGeom prst="rect">
            <a:avLst/>
          </a:prstGeom>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BÀI </a:t>
            </a:r>
            <a:r>
              <a:rPr lang="en-US" sz="2400" b="1" dirty="0" smtClean="0">
                <a:solidFill>
                  <a:srgbClr val="FF0000"/>
                </a:solidFill>
                <a:latin typeface="Times New Roman" panose="02020603050405020304" pitchFamily="18" charset="0"/>
                <a:cs typeface="Times New Roman" panose="02020603050405020304" pitchFamily="18" charset="0"/>
              </a:rPr>
              <a:t>16. MẠCH ĐIỆN ĐIỀU KHIỂN SỬ DỤNG MÔ ĐUN CẢM BIẾN</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6" name="Picture 5"/>
          <p:cNvPicPr>
            <a:picLocks noChangeAspect="1"/>
          </p:cNvPicPr>
          <p:nvPr/>
        </p:nvPicPr>
        <p:blipFill>
          <a:blip r:embed="rId3"/>
          <a:stretch>
            <a:fillRect/>
          </a:stretch>
        </p:blipFill>
        <p:spPr>
          <a:xfrm>
            <a:off x="316523" y="624254"/>
            <a:ext cx="11632223" cy="6084277"/>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5273" y="728997"/>
            <a:ext cx="11812556" cy="5878532"/>
          </a:xfrm>
          <a:prstGeom prst="rect">
            <a:avLst/>
          </a:prstGeom>
        </p:spPr>
        <p:txBody>
          <a:bodyPr wrap="square">
            <a:spAutoFit/>
          </a:bodyPr>
          <a:lstStyle/>
          <a:p>
            <a:r>
              <a:rPr lang="en-US" sz="2400" b="1" smtClean="0">
                <a:latin typeface="Times New Roman" panose="02020603050405020304" pitchFamily="18" charset="0"/>
                <a:cs typeface="Times New Roman" panose="02020603050405020304" pitchFamily="18" charset="0"/>
              </a:rPr>
              <a:t>II</a:t>
            </a:r>
            <a:r>
              <a:rPr lang="en-US" sz="2400" b="1">
                <a:latin typeface="Times New Roman" panose="02020603050405020304" pitchFamily="18" charset="0"/>
                <a:cs typeface="Times New Roman" panose="02020603050405020304" pitchFamily="18" charset="0"/>
              </a:rPr>
              <a:t>. Lắp ráp mạch điện điều khiển sử dụng mô đun cảm biến</a:t>
            </a:r>
          </a:p>
          <a:p>
            <a:r>
              <a:rPr lang="en-US" sz="1600" b="1">
                <a:latin typeface="Times New Roman" panose="02020603050405020304" pitchFamily="18" charset="0"/>
                <a:cs typeface="Times New Roman" panose="02020603050405020304" pitchFamily="18" charset="0"/>
              </a:rPr>
              <a:t>2. Thực hành lắp ráp mạch điều khiển đơn giản sử dụng mô đun cảm biến</a:t>
            </a:r>
            <a:endParaRPr lang="en-US" sz="1600">
              <a:latin typeface="Times New Roman" panose="02020603050405020304" pitchFamily="18" charset="0"/>
              <a:cs typeface="Times New Roman" panose="02020603050405020304" pitchFamily="18" charset="0"/>
            </a:endParaRPr>
          </a:p>
          <a:p>
            <a:r>
              <a:rPr lang="en-US" sz="1600">
                <a:latin typeface="Times New Roman" panose="02020603050405020304" pitchFamily="18" charset="0"/>
                <a:cs typeface="Times New Roman" panose="02020603050405020304" pitchFamily="18" charset="0"/>
              </a:rPr>
              <a:t>a. Mạch điện</a:t>
            </a:r>
            <a:r>
              <a:rPr lang="nl-NL" sz="1600">
                <a:latin typeface="Times New Roman" panose="02020603050405020304" pitchFamily="18" charset="0"/>
                <a:cs typeface="Times New Roman" panose="02020603050405020304" pitchFamily="18" charset="0"/>
              </a:rPr>
              <a:t> điều khiển sử dụng mô đun cảm biến ánh sáng</a:t>
            </a:r>
            <a:endParaRPr lang="en-US" sz="1600">
              <a:latin typeface="Times New Roman" panose="02020603050405020304" pitchFamily="18" charset="0"/>
              <a:cs typeface="Times New Roman" panose="02020603050405020304" pitchFamily="18" charset="0"/>
            </a:endParaRPr>
          </a:p>
          <a:p>
            <a:r>
              <a:rPr lang="en-US" sz="1600">
                <a:latin typeface="Times New Roman" panose="02020603050405020304" pitchFamily="18" charset="0"/>
                <a:cs typeface="Times New Roman" panose="02020603050405020304" pitchFamily="18" charset="0"/>
              </a:rPr>
              <a:t>Bước 1. Tìm hiểu về mô đun cảm biến ánh sáng</a:t>
            </a:r>
          </a:p>
          <a:p>
            <a:r>
              <a:rPr lang="en-US" sz="1600">
                <a:latin typeface="Times New Roman" panose="02020603050405020304" pitchFamily="18" charset="0"/>
                <a:cs typeface="Times New Roman" panose="02020603050405020304" pitchFamily="18" charset="0"/>
              </a:rPr>
              <a:t>- Cổng đầu ra điều khiển:</a:t>
            </a:r>
          </a:p>
          <a:p>
            <a:r>
              <a:rPr lang="en-US" sz="1600">
                <a:latin typeface="Times New Roman" panose="02020603050405020304" pitchFamily="18" charset="0"/>
                <a:cs typeface="Times New Roman" panose="02020603050405020304" pitchFamily="18" charset="0"/>
              </a:rPr>
              <a:t>+ Tiếp điểm thường mở</a:t>
            </a:r>
          </a:p>
          <a:p>
            <a:r>
              <a:rPr lang="en-US" sz="1600">
                <a:latin typeface="Times New Roman" panose="02020603050405020304" pitchFamily="18" charset="0"/>
                <a:cs typeface="Times New Roman" panose="02020603050405020304" pitchFamily="18" charset="0"/>
              </a:rPr>
              <a:t>+ Đầu nối chung</a:t>
            </a:r>
          </a:p>
          <a:p>
            <a:r>
              <a:rPr lang="en-US" sz="1600">
                <a:latin typeface="Times New Roman" panose="02020603050405020304" pitchFamily="18" charset="0"/>
                <a:cs typeface="Times New Roman" panose="02020603050405020304" pitchFamily="18" charset="0"/>
              </a:rPr>
              <a:t>+ Tiếp điểm thường đóng</a:t>
            </a:r>
          </a:p>
          <a:p>
            <a:r>
              <a:rPr lang="en-US" sz="1600">
                <a:latin typeface="Times New Roman" panose="02020603050405020304" pitchFamily="18" charset="0"/>
                <a:cs typeface="Times New Roman" panose="02020603050405020304" pitchFamily="18" charset="0"/>
              </a:rPr>
              <a:t>- Cổng nối nguồn cấp cho mô đun:</a:t>
            </a:r>
          </a:p>
          <a:p>
            <a:r>
              <a:rPr lang="en-US" sz="1600">
                <a:latin typeface="Times New Roman" panose="02020603050405020304" pitchFamily="18" charset="0"/>
                <a:cs typeface="Times New Roman" panose="02020603050405020304" pitchFamily="18" charset="0"/>
              </a:rPr>
              <a:t>+ Đầu nối GND để nối với cực (-) của nguồn.</a:t>
            </a:r>
          </a:p>
          <a:p>
            <a:r>
              <a:rPr lang="en-US" sz="1600">
                <a:latin typeface="Times New Roman" panose="02020603050405020304" pitchFamily="18" charset="0"/>
                <a:cs typeface="Times New Roman" panose="02020603050405020304" pitchFamily="18" charset="0"/>
              </a:rPr>
              <a:t>+ Đầu nối VCC để nối với cực (+) của nguồn.</a:t>
            </a:r>
          </a:p>
          <a:p>
            <a:r>
              <a:rPr lang="nl-NL" sz="1600">
                <a:latin typeface="Times New Roman" panose="02020603050405020304" pitchFamily="18" charset="0"/>
                <a:cs typeface="Times New Roman" panose="02020603050405020304" pitchFamily="18" charset="0"/>
              </a:rPr>
              <a:t>Bước 2. Tìm hiểu về sơ đồ của mạch điện điều khiển sử dụng mô đun cảm biến ánh sáng</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Công tắc</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Đèn LED 12V</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Nguồn điện 12V</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Bước 3. Lập dự trù và chuẩn bị các dụng cụ, thiết  bị và vật liệu để lắp ráp mạch điện điều khiển sử dụng mô đun cảm biến ánh sáng</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Bước 4. Lắp ráp mạch điện</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Bước 5. Vận hành mạch điện</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-Kiểm tra các vị trí đấu nối đảm bảo đúng, chắc chắn và an toàn</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Bật công tắc cấp nguồn cho mạch điện</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Kiểm tra hoạt động của mạch điện theo chức năng: Thay đổi nguồn chiếu sáng vào cảm biến ánh sáng, mạch điện tự động tắt đèn LED khi trời sáng hoặc bật sáng đèn LED khi trời tối</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Đánh giá hoạt động của mạch điện và điều chỉnh</a:t>
            </a:r>
            <a:endParaRPr lang="en-US" sz="160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273955" y="148080"/>
            <a:ext cx="9675191" cy="646232"/>
          </a:xfrm>
          <a:prstGeom prst="rect">
            <a:avLst/>
          </a:prstGeom>
        </p:spPr>
      </p:pic>
    </p:spTree>
    <p:extLst>
      <p:ext uri="{BB962C8B-B14F-4D97-AF65-F5344CB8AC3E}">
        <p14:creationId xmlns:p14="http://schemas.microsoft.com/office/powerpoint/2010/main" val="882650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504186859"/>
              </p:ext>
            </p:extLst>
          </p:nvPr>
        </p:nvGraphicFramePr>
        <p:xfrm>
          <a:off x="419878" y="918598"/>
          <a:ext cx="11448661" cy="2133600"/>
        </p:xfrm>
        <a:graphic>
          <a:graphicData uri="http://schemas.openxmlformats.org/drawingml/2006/table">
            <a:tbl>
              <a:tblPr firstRow="1" firstCol="1" bandRow="1"/>
              <a:tblGrid>
                <a:gridCol w="1735142">
                  <a:extLst>
                    <a:ext uri="{9D8B030D-6E8A-4147-A177-3AD203B41FA5}">
                      <a16:colId xmlns:a16="http://schemas.microsoft.com/office/drawing/2014/main" val="4151319077"/>
                    </a:ext>
                  </a:extLst>
                </a:gridCol>
                <a:gridCol w="4824278">
                  <a:extLst>
                    <a:ext uri="{9D8B030D-6E8A-4147-A177-3AD203B41FA5}">
                      <a16:colId xmlns:a16="http://schemas.microsoft.com/office/drawing/2014/main" val="1421415738"/>
                    </a:ext>
                  </a:extLst>
                </a:gridCol>
                <a:gridCol w="2271051">
                  <a:extLst>
                    <a:ext uri="{9D8B030D-6E8A-4147-A177-3AD203B41FA5}">
                      <a16:colId xmlns:a16="http://schemas.microsoft.com/office/drawing/2014/main" val="2992918495"/>
                    </a:ext>
                  </a:extLst>
                </a:gridCol>
                <a:gridCol w="2618190">
                  <a:extLst>
                    <a:ext uri="{9D8B030D-6E8A-4147-A177-3AD203B41FA5}">
                      <a16:colId xmlns:a16="http://schemas.microsoft.com/office/drawing/2014/main" val="4198096486"/>
                    </a:ext>
                  </a:extLst>
                </a:gridCol>
              </a:tblGrid>
              <a:tr h="0">
                <a:tc rowSpan="2">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TT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Tiêu chí</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Đánh giá</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961258176"/>
                  </a:ext>
                </a:extLst>
              </a:tr>
              <a:tr h="0">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Đạt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Không đạt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956633"/>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Độ an toàn cho người và thiết bị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1978091"/>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Độ chính xác của mạch lắp ráp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4709859"/>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Tính thẩm mỹ</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2735118"/>
                  </a:ext>
                </a:extLst>
              </a:tr>
            </a:tbl>
          </a:graphicData>
        </a:graphic>
      </p:graphicFrame>
      <p:sp>
        <p:nvSpPr>
          <p:cNvPr id="6" name="TextBox 5"/>
          <p:cNvSpPr txBox="1"/>
          <p:nvPr/>
        </p:nvSpPr>
        <p:spPr>
          <a:xfrm>
            <a:off x="1520889" y="121297"/>
            <a:ext cx="3163078" cy="523220"/>
          </a:xfrm>
          <a:prstGeom prst="rect">
            <a:avLst/>
          </a:prstGeom>
          <a:noFill/>
        </p:spPr>
        <p:txBody>
          <a:bodyPr wrap="square" rtlCol="0">
            <a:spAutoFit/>
          </a:bodyPr>
          <a:lstStyle/>
          <a:p>
            <a:r>
              <a:rPr lang="en-US" sz="2800" b="1" smtClean="0">
                <a:latin typeface="Times New Roman" panose="02020603050405020304" pitchFamily="18" charset="0"/>
                <a:cs typeface="Times New Roman" panose="02020603050405020304" pitchFamily="18" charset="0"/>
              </a:rPr>
              <a:t>Tiêu chí đánh giá</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354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33656" y="158820"/>
            <a:ext cx="3685593" cy="267765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1.Quan sát hình 16.7 và xác định vị trí cổng đầu vào nguồn cấp và cổng đầu ra điều khiển của mô đun cảm biến độ ẩm</a:t>
            </a:r>
          </a:p>
        </p:txBody>
      </p:sp>
      <p:pic>
        <p:nvPicPr>
          <p:cNvPr id="5" name="Picture 4"/>
          <p:cNvPicPr>
            <a:picLocks noChangeAspect="1"/>
          </p:cNvPicPr>
          <p:nvPr/>
        </p:nvPicPr>
        <p:blipFill>
          <a:blip r:embed="rId2"/>
          <a:stretch>
            <a:fillRect/>
          </a:stretch>
        </p:blipFill>
        <p:spPr>
          <a:xfrm>
            <a:off x="326307" y="-111129"/>
            <a:ext cx="7707349" cy="5886778"/>
          </a:xfrm>
          <a:prstGeom prst="rect">
            <a:avLst/>
          </a:prstGeom>
        </p:spPr>
      </p:pic>
      <p:sp>
        <p:nvSpPr>
          <p:cNvPr id="6" name="Rectangle 5"/>
          <p:cNvSpPr/>
          <p:nvPr/>
        </p:nvSpPr>
        <p:spPr>
          <a:xfrm>
            <a:off x="769217" y="6099501"/>
            <a:ext cx="5397824" cy="400110"/>
          </a:xfrm>
          <a:prstGeom prst="rect">
            <a:avLst/>
          </a:prstGeom>
        </p:spPr>
        <p:txBody>
          <a:bodyPr wrap="none">
            <a:spAutoFit/>
          </a:bodyPr>
          <a:lstStyle/>
          <a:p>
            <a:r>
              <a:rPr lang="en-US" sz="2000" b="1" i="1">
                <a:latin typeface="Times New Roman" panose="02020603050405020304" pitchFamily="18" charset="0"/>
                <a:cs typeface="Times New Roman" panose="02020603050405020304" pitchFamily="18" charset="0"/>
              </a:rPr>
              <a:t>Hình 16.7. Mô đun cảm biến nhiệt độ XH W1209</a:t>
            </a:r>
          </a:p>
        </p:txBody>
      </p:sp>
    </p:spTree>
    <p:extLst>
      <p:ext uri="{BB962C8B-B14F-4D97-AF65-F5344CB8AC3E}">
        <p14:creationId xmlns:p14="http://schemas.microsoft.com/office/powerpoint/2010/main" val="3252586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33656" y="158820"/>
            <a:ext cx="3685593" cy="267765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1.Quan sát hình 16.7 và xác định vị trí cổng đầu vào nguồn cấp và cổng đầu ra điều khiển của mô đun cảm biến độ ẩm</a:t>
            </a:r>
          </a:p>
        </p:txBody>
      </p:sp>
      <p:pic>
        <p:nvPicPr>
          <p:cNvPr id="5" name="Picture 4"/>
          <p:cNvPicPr>
            <a:picLocks noChangeAspect="1"/>
          </p:cNvPicPr>
          <p:nvPr/>
        </p:nvPicPr>
        <p:blipFill>
          <a:blip r:embed="rId2"/>
          <a:stretch>
            <a:fillRect/>
          </a:stretch>
        </p:blipFill>
        <p:spPr>
          <a:xfrm>
            <a:off x="326307" y="-111129"/>
            <a:ext cx="7707349" cy="5886778"/>
          </a:xfrm>
          <a:prstGeom prst="rect">
            <a:avLst/>
          </a:prstGeom>
        </p:spPr>
      </p:pic>
      <p:sp>
        <p:nvSpPr>
          <p:cNvPr id="6" name="Rectangle 5"/>
          <p:cNvSpPr/>
          <p:nvPr/>
        </p:nvSpPr>
        <p:spPr>
          <a:xfrm>
            <a:off x="769217" y="6099501"/>
            <a:ext cx="5397824" cy="400110"/>
          </a:xfrm>
          <a:prstGeom prst="rect">
            <a:avLst/>
          </a:prstGeom>
        </p:spPr>
        <p:txBody>
          <a:bodyPr wrap="none">
            <a:spAutoFit/>
          </a:bodyPr>
          <a:lstStyle/>
          <a:p>
            <a:r>
              <a:rPr lang="en-US" sz="2000" b="1" i="1">
                <a:latin typeface="Times New Roman" panose="02020603050405020304" pitchFamily="18" charset="0"/>
                <a:cs typeface="Times New Roman" panose="02020603050405020304" pitchFamily="18" charset="0"/>
              </a:rPr>
              <a:t>Hình 16.7. Mô đun cảm biến nhiệt độ XH W1209</a:t>
            </a:r>
          </a:p>
        </p:txBody>
      </p:sp>
      <p:sp>
        <p:nvSpPr>
          <p:cNvPr id="2" name="Rectangle 1"/>
          <p:cNvSpPr/>
          <p:nvPr/>
        </p:nvSpPr>
        <p:spPr>
          <a:xfrm>
            <a:off x="7417836" y="3027698"/>
            <a:ext cx="4114801" cy="3416320"/>
          </a:xfrm>
          <a:prstGeom prst="rect">
            <a:avLst/>
          </a:prstGeom>
        </p:spPr>
        <p:txBody>
          <a:bodyPr wrap="square">
            <a:spAutoFit/>
          </a:bodyPr>
          <a:lstStyle/>
          <a:p>
            <a:r>
              <a:rPr lang="en-US" sz="2400">
                <a:solidFill>
                  <a:srgbClr val="FF0000"/>
                </a:solidFill>
                <a:latin typeface="Times New Roman" panose="02020603050405020304" pitchFamily="18" charset="0"/>
                <a:cs typeface="Times New Roman" panose="02020603050405020304" pitchFamily="18" charset="0"/>
              </a:rPr>
              <a:t>1.Cổng đầu ra điều khiển:</a:t>
            </a:r>
          </a:p>
          <a:p>
            <a:r>
              <a:rPr lang="en-US" sz="2400">
                <a:solidFill>
                  <a:srgbClr val="FF0000"/>
                </a:solidFill>
                <a:latin typeface="Times New Roman" panose="02020603050405020304" pitchFamily="18" charset="0"/>
                <a:cs typeface="Times New Roman" panose="02020603050405020304" pitchFamily="18" charset="0"/>
              </a:rPr>
              <a:t>+ Tiếp điểm K0</a:t>
            </a:r>
          </a:p>
          <a:p>
            <a:r>
              <a:rPr lang="en-US" sz="2400">
                <a:solidFill>
                  <a:srgbClr val="FF0000"/>
                </a:solidFill>
                <a:latin typeface="Times New Roman" panose="02020603050405020304" pitchFamily="18" charset="0"/>
                <a:cs typeface="Times New Roman" panose="02020603050405020304" pitchFamily="18" charset="0"/>
              </a:rPr>
              <a:t>+ Tiếp điểm K1</a:t>
            </a:r>
          </a:p>
          <a:p>
            <a:r>
              <a:rPr lang="en-US" sz="2400">
                <a:solidFill>
                  <a:srgbClr val="FF0000"/>
                </a:solidFill>
                <a:latin typeface="Times New Roman" panose="02020603050405020304" pitchFamily="18" charset="0"/>
                <a:cs typeface="Times New Roman" panose="02020603050405020304" pitchFamily="18" charset="0"/>
              </a:rPr>
              <a:t>- Cổng nối nguồn cấp cho mô đun:</a:t>
            </a:r>
          </a:p>
          <a:p>
            <a:r>
              <a:rPr lang="en-US" sz="2400">
                <a:solidFill>
                  <a:srgbClr val="FF0000"/>
                </a:solidFill>
                <a:latin typeface="Times New Roman" panose="02020603050405020304" pitchFamily="18" charset="0"/>
                <a:cs typeface="Times New Roman" panose="02020603050405020304" pitchFamily="18" charset="0"/>
              </a:rPr>
              <a:t>+ Đầu nối GND để nối với cực (-) của nguồn.</a:t>
            </a:r>
          </a:p>
          <a:p>
            <a:r>
              <a:rPr lang="en-US" sz="2400">
                <a:solidFill>
                  <a:srgbClr val="FF0000"/>
                </a:solidFill>
                <a:latin typeface="Times New Roman" panose="02020603050405020304" pitchFamily="18" charset="0"/>
                <a:cs typeface="Times New Roman" panose="02020603050405020304" pitchFamily="18" charset="0"/>
              </a:rPr>
              <a:t>+ Đầu nối +12Vđể nối với cực (+) của nguồn.</a:t>
            </a:r>
          </a:p>
        </p:txBody>
      </p:sp>
    </p:spTree>
    <p:extLst>
      <p:ext uri="{BB962C8B-B14F-4D97-AF65-F5344CB8AC3E}">
        <p14:creationId xmlns:p14="http://schemas.microsoft.com/office/powerpoint/2010/main" val="2415536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406882" y="373425"/>
            <a:ext cx="3592286" cy="3108543"/>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Quan sát hình 16.9 và nêu tên các thành phần chính của mạch điện điều khiển đèn quạt điện sử dụng mô đun cảm biến ánh sáng?</a:t>
            </a:r>
          </a:p>
        </p:txBody>
      </p:sp>
      <p:pic>
        <p:nvPicPr>
          <p:cNvPr id="5" name="Picture 4"/>
          <p:cNvPicPr>
            <a:picLocks noChangeAspect="1"/>
          </p:cNvPicPr>
          <p:nvPr/>
        </p:nvPicPr>
        <p:blipFill>
          <a:blip r:embed="rId2"/>
          <a:stretch>
            <a:fillRect/>
          </a:stretch>
        </p:blipFill>
        <p:spPr>
          <a:xfrm>
            <a:off x="468288" y="270587"/>
            <a:ext cx="7695997" cy="5340559"/>
          </a:xfrm>
          <a:prstGeom prst="rect">
            <a:avLst/>
          </a:prstGeom>
        </p:spPr>
      </p:pic>
      <p:sp>
        <p:nvSpPr>
          <p:cNvPr id="6" name="Rectangle 5"/>
          <p:cNvSpPr/>
          <p:nvPr/>
        </p:nvSpPr>
        <p:spPr>
          <a:xfrm>
            <a:off x="468288" y="5765060"/>
            <a:ext cx="7276120" cy="707886"/>
          </a:xfrm>
          <a:prstGeom prst="rect">
            <a:avLst/>
          </a:prstGeom>
        </p:spPr>
        <p:txBody>
          <a:bodyPr wrap="square">
            <a:spAutoFit/>
          </a:bodyPr>
          <a:lstStyle/>
          <a:p>
            <a:r>
              <a:rPr lang="vi-VN" sz="2000" b="1" i="1">
                <a:latin typeface="Times New Roman" panose="02020603050405020304" pitchFamily="18" charset="0"/>
                <a:cs typeface="Times New Roman" panose="02020603050405020304" pitchFamily="18" charset="0"/>
              </a:rPr>
              <a:t>Hình 16.9. Sơ đồ mạch điện điều khiển quạt điện sử dụng mô đun cảm biến nhiệt độ</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579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406882" y="373425"/>
            <a:ext cx="3592286" cy="3108543"/>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Quan sát hình 16.9 và nêu tên các thành phần chính của mạch điện điều khiển đèn quạt điện sử dụng mô đun cảm biến ánh sáng?</a:t>
            </a:r>
          </a:p>
        </p:txBody>
      </p:sp>
      <p:pic>
        <p:nvPicPr>
          <p:cNvPr id="5" name="Picture 4"/>
          <p:cNvPicPr>
            <a:picLocks noChangeAspect="1"/>
          </p:cNvPicPr>
          <p:nvPr/>
        </p:nvPicPr>
        <p:blipFill>
          <a:blip r:embed="rId2"/>
          <a:stretch>
            <a:fillRect/>
          </a:stretch>
        </p:blipFill>
        <p:spPr>
          <a:xfrm>
            <a:off x="468288" y="270587"/>
            <a:ext cx="7695997" cy="5340559"/>
          </a:xfrm>
          <a:prstGeom prst="rect">
            <a:avLst/>
          </a:prstGeom>
        </p:spPr>
      </p:pic>
      <p:sp>
        <p:nvSpPr>
          <p:cNvPr id="6" name="Rectangle 5"/>
          <p:cNvSpPr/>
          <p:nvPr/>
        </p:nvSpPr>
        <p:spPr>
          <a:xfrm>
            <a:off x="468288" y="5765060"/>
            <a:ext cx="7276120" cy="707886"/>
          </a:xfrm>
          <a:prstGeom prst="rect">
            <a:avLst/>
          </a:prstGeom>
        </p:spPr>
        <p:txBody>
          <a:bodyPr wrap="square">
            <a:spAutoFit/>
          </a:bodyPr>
          <a:lstStyle/>
          <a:p>
            <a:r>
              <a:rPr lang="vi-VN" sz="2000" b="1" i="1">
                <a:latin typeface="Times New Roman" panose="02020603050405020304" pitchFamily="18" charset="0"/>
                <a:cs typeface="Times New Roman" panose="02020603050405020304" pitchFamily="18" charset="0"/>
              </a:rPr>
              <a:t>Hình 16.9. Sơ đồ mạch điện điều khiển quạt điện sử dụng mô đun cảm biến nhiệt độ</a:t>
            </a:r>
            <a:endParaRPr lang="en-US" sz="2000" b="1" i="1">
              <a:latin typeface="Times New Roman" panose="02020603050405020304" pitchFamily="18" charset="0"/>
              <a:cs typeface="Times New Roman" panose="02020603050405020304" pitchFamily="18" charset="0"/>
            </a:endParaRPr>
          </a:p>
        </p:txBody>
      </p:sp>
      <p:sp>
        <p:nvSpPr>
          <p:cNvPr id="2" name="Rectangle 1"/>
          <p:cNvSpPr/>
          <p:nvPr/>
        </p:nvSpPr>
        <p:spPr>
          <a:xfrm>
            <a:off x="8164285" y="3481968"/>
            <a:ext cx="3946850" cy="3108543"/>
          </a:xfrm>
          <a:prstGeom prst="rect">
            <a:avLst/>
          </a:prstGeom>
        </p:spPr>
        <p:txBody>
          <a:bodyPr wrap="square">
            <a:spAutoFit/>
          </a:bodyPr>
          <a:lstStyle/>
          <a:p>
            <a:r>
              <a:rPr lang="en-US" sz="2800">
                <a:solidFill>
                  <a:srgbClr val="FF0000"/>
                </a:solidFill>
                <a:latin typeface="Times New Roman" panose="02020603050405020304" pitchFamily="18" charset="0"/>
                <a:cs typeface="Times New Roman" panose="02020603050405020304" pitchFamily="18" charset="0"/>
              </a:rPr>
              <a:t>2. Các thành phần chính của mạch điện điều khiển quạt điện sử dụng mô đun cảm biến nhiệt độ</a:t>
            </a:r>
          </a:p>
          <a:p>
            <a:r>
              <a:rPr lang="en-US" sz="2800">
                <a:solidFill>
                  <a:srgbClr val="FF0000"/>
                </a:solidFill>
                <a:latin typeface="Times New Roman" panose="02020603050405020304" pitchFamily="18" charset="0"/>
                <a:cs typeface="Times New Roman" panose="02020603050405020304" pitchFamily="18" charset="0"/>
              </a:rPr>
              <a:t>- Công tắc</a:t>
            </a:r>
          </a:p>
          <a:p>
            <a:r>
              <a:rPr lang="en-US" sz="2800">
                <a:solidFill>
                  <a:srgbClr val="FF0000"/>
                </a:solidFill>
                <a:latin typeface="Times New Roman" panose="02020603050405020304" pitchFamily="18" charset="0"/>
                <a:cs typeface="Times New Roman" panose="02020603050405020304" pitchFamily="18" charset="0"/>
              </a:rPr>
              <a:t>- Quạt 12V</a:t>
            </a:r>
          </a:p>
          <a:p>
            <a:r>
              <a:rPr lang="en-US" sz="2800">
                <a:solidFill>
                  <a:srgbClr val="FF0000"/>
                </a:solidFill>
                <a:latin typeface="Times New Roman" panose="02020603050405020304" pitchFamily="18" charset="0"/>
                <a:cs typeface="Times New Roman" panose="02020603050405020304" pitchFamily="18" charset="0"/>
              </a:rPr>
              <a:t>- Nguồn điện 12V</a:t>
            </a:r>
          </a:p>
        </p:txBody>
      </p:sp>
    </p:spTree>
    <p:extLst>
      <p:ext uri="{BB962C8B-B14F-4D97-AF65-F5344CB8AC3E}">
        <p14:creationId xmlns:p14="http://schemas.microsoft.com/office/powerpoint/2010/main" val="3146125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
                                            <p:txEl>
                                              <p:pRg st="0" end="0"/>
                                            </p:txEl>
                                          </p:spTgt>
                                        </p:tgtEl>
                                        <p:attrNameLst>
                                          <p:attrName>style.visibility</p:attrName>
                                        </p:attrNameLst>
                                      </p:cBhvr>
                                      <p:to>
                                        <p:strVal val="visible"/>
                                      </p:to>
                                    </p:set>
                                    <p:animEffect transition="in" filter="wipe(down)">
                                      <p:cBhvr>
                                        <p:cTn id="24" dur="500"/>
                                        <p:tgtEl>
                                          <p:spTgt spid="2">
                                            <p:txEl>
                                              <p:pRg st="0" end="0"/>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Effect transition="in" filter="wipe(down)">
                                      <p:cBhvr>
                                        <p:cTn id="27" dur="500"/>
                                        <p:tgtEl>
                                          <p:spTgt spid="2">
                                            <p:txEl>
                                              <p:pRg st="1" end="1"/>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animEffect transition="in" filter="wipe(down)">
                                      <p:cBhvr>
                                        <p:cTn id="30" dur="500"/>
                                        <p:tgtEl>
                                          <p:spTgt spid="2">
                                            <p:txEl>
                                              <p:pRg st="2" end="2"/>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Effect transition="in" filter="wipe(down)">
                                      <p:cBhvr>
                                        <p:cTn id="3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743" y="93507"/>
            <a:ext cx="11498424"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3. Lập dự trù các dụng cụ, thiết  bị và vật liệu để lắp ráp mạch điện điều khiển sử dụng mô đun cảm biến </a:t>
            </a:r>
            <a:r>
              <a:rPr lang="en-US" sz="2800" b="1" smtClean="0">
                <a:latin typeface="Times New Roman" panose="02020603050405020304" pitchFamily="18" charset="0"/>
                <a:cs typeface="Times New Roman" panose="02020603050405020304" pitchFamily="18" charset="0"/>
              </a:rPr>
              <a:t>nhiệt độ</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981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743" y="93507"/>
            <a:ext cx="11498424"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3. Lập dự trù các dụng cụ, thiết  bị và vật liệu để lắp ráp mạch điện điều khiển sử dụng mô đun cảm biến </a:t>
            </a:r>
            <a:r>
              <a:rPr lang="en-US" sz="2800" b="1" smtClean="0">
                <a:latin typeface="Times New Roman" panose="02020603050405020304" pitchFamily="18" charset="0"/>
                <a:cs typeface="Times New Roman" panose="02020603050405020304" pitchFamily="18" charset="0"/>
              </a:rPr>
              <a:t>nhiệt độ</a:t>
            </a:r>
            <a:endParaRPr lang="en-US" sz="2800" b="1">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397486039"/>
              </p:ext>
            </p:extLst>
          </p:nvPr>
        </p:nvGraphicFramePr>
        <p:xfrm>
          <a:off x="500743" y="1218021"/>
          <a:ext cx="11377125" cy="3840480"/>
        </p:xfrm>
        <a:graphic>
          <a:graphicData uri="http://schemas.openxmlformats.org/drawingml/2006/table">
            <a:tbl>
              <a:tblPr firstRow="1" firstCol="1" bandRow="1"/>
              <a:tblGrid>
                <a:gridCol w="955014">
                  <a:extLst>
                    <a:ext uri="{9D8B030D-6E8A-4147-A177-3AD203B41FA5}">
                      <a16:colId xmlns:a16="http://schemas.microsoft.com/office/drawing/2014/main" val="3698376069"/>
                    </a:ext>
                  </a:extLst>
                </a:gridCol>
                <a:gridCol w="6435965">
                  <a:extLst>
                    <a:ext uri="{9D8B030D-6E8A-4147-A177-3AD203B41FA5}">
                      <a16:colId xmlns:a16="http://schemas.microsoft.com/office/drawing/2014/main" val="4135194640"/>
                    </a:ext>
                  </a:extLst>
                </a:gridCol>
                <a:gridCol w="1868506">
                  <a:extLst>
                    <a:ext uri="{9D8B030D-6E8A-4147-A177-3AD203B41FA5}">
                      <a16:colId xmlns:a16="http://schemas.microsoft.com/office/drawing/2014/main" val="3976758446"/>
                    </a:ext>
                  </a:extLst>
                </a:gridCol>
                <a:gridCol w="2117640">
                  <a:extLst>
                    <a:ext uri="{9D8B030D-6E8A-4147-A177-3AD203B41FA5}">
                      <a16:colId xmlns:a16="http://schemas.microsoft.com/office/drawing/2014/main" val="2265106051"/>
                    </a:ext>
                  </a:extLst>
                </a:gridCol>
              </a:tblGrid>
              <a:tr h="222250">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STT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Tên goi</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Đơn vị</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Số lượng</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936913"/>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Tua vít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0525934"/>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Công tắc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9978719"/>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Quạt điện 12V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7194909"/>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Kìm tuốt dây điện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4247831"/>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Băng dính cách điện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Cuộn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0086357"/>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Dây điện đôi: tiết diện 1,5mm</a:t>
                      </a:r>
                      <a:r>
                        <a:rPr lang="en-US" sz="2800" baseline="30000">
                          <a:effectLst/>
                          <a:latin typeface="Times New Roman" panose="02020603050405020304" pitchFamily="18" charset="0"/>
                          <a:ea typeface="Times New Roman" panose="02020603050405020304" pitchFamily="18" charset="0"/>
                        </a:rPr>
                        <a:t>2</a:t>
                      </a:r>
                      <a:r>
                        <a:rPr lang="en-US" sz="2800">
                          <a:effectLst/>
                          <a:latin typeface="Times New Roman" panose="02020603050405020304" pitchFamily="18" charset="0"/>
                          <a:ea typeface="Times New Roman" panose="02020603050405020304" pitchFamily="18" charset="0"/>
                        </a:rPr>
                        <a:t>, dài 5m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Cuộn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4402827"/>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Nguồn điện một chiều 12V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Bộ</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6471026"/>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nl-NL" sz="2800">
                          <a:effectLst/>
                          <a:latin typeface="Times New Roman" panose="02020603050405020304" pitchFamily="18" charset="0"/>
                          <a:ea typeface="Times New Roman" panose="02020603050405020304" pitchFamily="18" charset="0"/>
                        </a:rPr>
                        <a:t>Mô đun cảm biến nhiệt độ XH W1209</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Bộ</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7780966"/>
                  </a:ext>
                </a:extLst>
              </a:tr>
            </a:tbl>
          </a:graphicData>
        </a:graphic>
      </p:graphicFrame>
    </p:spTree>
    <p:extLst>
      <p:ext uri="{BB962C8B-B14F-4D97-AF65-F5344CB8AC3E}">
        <p14:creationId xmlns:p14="http://schemas.microsoft.com/office/powerpoint/2010/main" val="4191290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799" y="185353"/>
            <a:ext cx="11601061"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Trình bày các bước lắp ráp mạch điện điều khiển quạt điện sử dụng mô đun cảm biến nhiệt độ</a:t>
            </a:r>
          </a:p>
        </p:txBody>
      </p:sp>
    </p:spTree>
    <p:extLst>
      <p:ext uri="{BB962C8B-B14F-4D97-AF65-F5344CB8AC3E}">
        <p14:creationId xmlns:p14="http://schemas.microsoft.com/office/powerpoint/2010/main" val="938748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604" y="87374"/>
            <a:ext cx="11601061"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Trình bày các bước lắp ráp mạch điện điều khiển quạt điện sử dụng mô đun cảm biến nhiệt độ</a:t>
            </a:r>
          </a:p>
        </p:txBody>
      </p:sp>
      <p:sp>
        <p:nvSpPr>
          <p:cNvPr id="2" name="Rectangle 1"/>
          <p:cNvSpPr/>
          <p:nvPr/>
        </p:nvSpPr>
        <p:spPr>
          <a:xfrm>
            <a:off x="214604" y="945142"/>
            <a:ext cx="10814180" cy="5909310"/>
          </a:xfrm>
          <a:prstGeom prst="rect">
            <a:avLst/>
          </a:prstGeom>
        </p:spPr>
        <p:txBody>
          <a:bodyPr wrap="square">
            <a:spAutoFit/>
          </a:bodyPr>
          <a:lstStyle/>
          <a:p>
            <a:r>
              <a:rPr lang="vi-VN">
                <a:solidFill>
                  <a:srgbClr val="FF0000"/>
                </a:solidFill>
                <a:latin typeface="Times New Roman" panose="02020603050405020304" pitchFamily="18" charset="0"/>
                <a:cs typeface="Times New Roman" panose="02020603050405020304" pitchFamily="18" charset="0"/>
              </a:rPr>
              <a:t>Bước 1. Tìm hiểu về mô đun cảm biến nhiệt độ</a:t>
            </a:r>
          </a:p>
          <a:p>
            <a:r>
              <a:rPr lang="vi-VN">
                <a:solidFill>
                  <a:srgbClr val="FF0000"/>
                </a:solidFill>
                <a:latin typeface="Times New Roman" panose="02020603050405020304" pitchFamily="18" charset="0"/>
                <a:cs typeface="Times New Roman" panose="02020603050405020304" pitchFamily="18" charset="0"/>
              </a:rPr>
              <a:t>-Cổng đầu ra điều khiển:</a:t>
            </a:r>
          </a:p>
          <a:p>
            <a:r>
              <a:rPr lang="vi-VN">
                <a:solidFill>
                  <a:srgbClr val="FF0000"/>
                </a:solidFill>
                <a:latin typeface="Times New Roman" panose="02020603050405020304" pitchFamily="18" charset="0"/>
                <a:cs typeface="Times New Roman" panose="02020603050405020304" pitchFamily="18" charset="0"/>
              </a:rPr>
              <a:t>+ Tiếp điểm K0</a:t>
            </a:r>
          </a:p>
          <a:p>
            <a:r>
              <a:rPr lang="vi-VN">
                <a:solidFill>
                  <a:srgbClr val="FF0000"/>
                </a:solidFill>
                <a:latin typeface="Times New Roman" panose="02020603050405020304" pitchFamily="18" charset="0"/>
                <a:cs typeface="Times New Roman" panose="02020603050405020304" pitchFamily="18" charset="0"/>
              </a:rPr>
              <a:t>+ Tiếp điểm K1</a:t>
            </a:r>
          </a:p>
          <a:p>
            <a:r>
              <a:rPr lang="vi-VN">
                <a:solidFill>
                  <a:srgbClr val="FF0000"/>
                </a:solidFill>
                <a:latin typeface="Times New Roman" panose="02020603050405020304" pitchFamily="18" charset="0"/>
                <a:cs typeface="Times New Roman" panose="02020603050405020304" pitchFamily="18" charset="0"/>
              </a:rPr>
              <a:t>- Cổng nối nguồn cấp cho mô đun:</a:t>
            </a:r>
          </a:p>
          <a:p>
            <a:r>
              <a:rPr lang="vi-VN">
                <a:solidFill>
                  <a:srgbClr val="FF0000"/>
                </a:solidFill>
                <a:latin typeface="Times New Roman" panose="02020603050405020304" pitchFamily="18" charset="0"/>
                <a:cs typeface="Times New Roman" panose="02020603050405020304" pitchFamily="18" charset="0"/>
              </a:rPr>
              <a:t>+ Đầu nối GND để nối với cực (-) của nguồn.</a:t>
            </a:r>
          </a:p>
          <a:p>
            <a:r>
              <a:rPr lang="vi-VN">
                <a:solidFill>
                  <a:srgbClr val="FF0000"/>
                </a:solidFill>
                <a:latin typeface="Times New Roman" panose="02020603050405020304" pitchFamily="18" charset="0"/>
                <a:cs typeface="Times New Roman" panose="02020603050405020304" pitchFamily="18" charset="0"/>
              </a:rPr>
              <a:t>+ Đầu nối +12Vđể nối với cực (+) của nguồn.</a:t>
            </a:r>
          </a:p>
          <a:p>
            <a:r>
              <a:rPr lang="vi-VN">
                <a:solidFill>
                  <a:srgbClr val="FF0000"/>
                </a:solidFill>
                <a:latin typeface="Times New Roman" panose="02020603050405020304" pitchFamily="18" charset="0"/>
                <a:cs typeface="Times New Roman" panose="02020603050405020304" pitchFamily="18" charset="0"/>
              </a:rPr>
              <a:t>Bước 2. Tìm hiểu về sơ đồ của mạch điện điều khiển sử dụng mô đun cảm biến nhiệt độ</a:t>
            </a:r>
          </a:p>
          <a:p>
            <a:r>
              <a:rPr lang="vi-VN">
                <a:solidFill>
                  <a:srgbClr val="FF0000"/>
                </a:solidFill>
                <a:latin typeface="Times New Roman" panose="02020603050405020304" pitchFamily="18" charset="0"/>
                <a:cs typeface="Times New Roman" panose="02020603050405020304" pitchFamily="18" charset="0"/>
              </a:rPr>
              <a:t>- Công tắc</a:t>
            </a:r>
          </a:p>
          <a:p>
            <a:r>
              <a:rPr lang="vi-VN">
                <a:solidFill>
                  <a:srgbClr val="FF0000"/>
                </a:solidFill>
                <a:latin typeface="Times New Roman" panose="02020603050405020304" pitchFamily="18" charset="0"/>
                <a:cs typeface="Times New Roman" panose="02020603050405020304" pitchFamily="18" charset="0"/>
              </a:rPr>
              <a:t>- Quạt điện 12V</a:t>
            </a:r>
          </a:p>
          <a:p>
            <a:r>
              <a:rPr lang="vi-VN">
                <a:solidFill>
                  <a:srgbClr val="FF0000"/>
                </a:solidFill>
                <a:latin typeface="Times New Roman" panose="02020603050405020304" pitchFamily="18" charset="0"/>
                <a:cs typeface="Times New Roman" panose="02020603050405020304" pitchFamily="18" charset="0"/>
              </a:rPr>
              <a:t>- Nguồn điện 12V</a:t>
            </a:r>
          </a:p>
          <a:p>
            <a:r>
              <a:rPr lang="vi-VN">
                <a:solidFill>
                  <a:srgbClr val="FF0000"/>
                </a:solidFill>
                <a:latin typeface="Times New Roman" panose="02020603050405020304" pitchFamily="18" charset="0"/>
                <a:cs typeface="Times New Roman" panose="02020603050405020304" pitchFamily="18" charset="0"/>
              </a:rPr>
              <a:t>Bước 3. Lập dự trù và chuẩn bị các dụng cụ, thiết  bị và vật liệu để lắp ráp mạch điện điều khiển sử dụng mô đun cảm biến nhiệt độ</a:t>
            </a:r>
          </a:p>
          <a:p>
            <a:r>
              <a:rPr lang="vi-VN">
                <a:solidFill>
                  <a:srgbClr val="FF0000"/>
                </a:solidFill>
                <a:latin typeface="Times New Roman" panose="02020603050405020304" pitchFamily="18" charset="0"/>
                <a:cs typeface="Times New Roman" panose="02020603050405020304" pitchFamily="18" charset="0"/>
              </a:rPr>
              <a:t>Bước 4. Lắp ráp mạch điện</a:t>
            </a:r>
          </a:p>
          <a:p>
            <a:r>
              <a:rPr lang="vi-VN">
                <a:solidFill>
                  <a:srgbClr val="FF0000"/>
                </a:solidFill>
                <a:latin typeface="Times New Roman" panose="02020603050405020304" pitchFamily="18" charset="0"/>
                <a:cs typeface="Times New Roman" panose="02020603050405020304" pitchFamily="18" charset="0"/>
              </a:rPr>
              <a:t>Bước 5. Vận hành mạch điện</a:t>
            </a:r>
          </a:p>
          <a:p>
            <a:r>
              <a:rPr lang="vi-VN">
                <a:solidFill>
                  <a:srgbClr val="FF0000"/>
                </a:solidFill>
                <a:latin typeface="Times New Roman" panose="02020603050405020304" pitchFamily="18" charset="0"/>
                <a:cs typeface="Times New Roman" panose="02020603050405020304" pitchFamily="18" charset="0"/>
              </a:rPr>
              <a:t>-Kiểm tra các vị trí đấu nối đảm bảo đúng, chắc chắn và an toàn</a:t>
            </a:r>
          </a:p>
          <a:p>
            <a:r>
              <a:rPr lang="vi-VN">
                <a:solidFill>
                  <a:srgbClr val="FF0000"/>
                </a:solidFill>
                <a:latin typeface="Times New Roman" panose="02020603050405020304" pitchFamily="18" charset="0"/>
                <a:cs typeface="Times New Roman" panose="02020603050405020304" pitchFamily="18" charset="0"/>
              </a:rPr>
              <a:t>- Bật công tắc cấp nguồn cho mạch điện</a:t>
            </a:r>
          </a:p>
          <a:p>
            <a:r>
              <a:rPr lang="vi-VN">
                <a:solidFill>
                  <a:srgbClr val="FF0000"/>
                </a:solidFill>
                <a:latin typeface="Times New Roman" panose="02020603050405020304" pitchFamily="18" charset="0"/>
                <a:cs typeface="Times New Roman" panose="02020603050405020304" pitchFamily="18" charset="0"/>
              </a:rPr>
              <a:t>- Kiểm tra hoạt động của mạch điện theo chức năng: </a:t>
            </a:r>
          </a:p>
          <a:p>
            <a:r>
              <a:rPr lang="vi-VN">
                <a:solidFill>
                  <a:srgbClr val="FF0000"/>
                </a:solidFill>
                <a:latin typeface="Times New Roman" panose="02020603050405020304" pitchFamily="18" charset="0"/>
                <a:cs typeface="Times New Roman" panose="02020603050405020304" pitchFamily="18" charset="0"/>
              </a:rPr>
              <a:t>+ Cài đặt nhiệt độ giới hạn bằng cách sử dụng các nút tăng và giảm trên mô đun</a:t>
            </a:r>
          </a:p>
          <a:p>
            <a:r>
              <a:rPr lang="vi-VN">
                <a:solidFill>
                  <a:srgbClr val="FF0000"/>
                </a:solidFill>
                <a:latin typeface="Times New Roman" panose="02020603050405020304" pitchFamily="18" charset="0"/>
                <a:cs typeface="Times New Roman" panose="02020603050405020304" pitchFamily="18" charset="0"/>
              </a:rPr>
              <a:t>+ Thay đổi nhiệt độ tác độn vào cảm biến nhiệt độ sẽ điều khiển tự động bật hoặc tắt quạt điện</a:t>
            </a:r>
          </a:p>
          <a:p>
            <a:r>
              <a:rPr lang="vi-VN">
                <a:solidFill>
                  <a:srgbClr val="FF0000"/>
                </a:solidFill>
                <a:latin typeface="Times New Roman" panose="02020603050405020304" pitchFamily="18" charset="0"/>
                <a:cs typeface="Times New Roman" panose="02020603050405020304" pitchFamily="18" charset="0"/>
              </a:rPr>
              <a:t>- Đánh giá hoạt động của mạch điện và điều chỉnh</a:t>
            </a:r>
          </a:p>
        </p:txBody>
      </p:sp>
    </p:spTree>
    <p:extLst>
      <p:ext uri="{BB962C8B-B14F-4D97-AF65-F5344CB8AC3E}">
        <p14:creationId xmlns:p14="http://schemas.microsoft.com/office/powerpoint/2010/main" val="3194219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arn(inVertical)">
                                      <p:cBhvr>
                                        <p:cTn id="25" dur="500"/>
                                        <p:tgtEl>
                                          <p:spTgt spid="2">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barn(inVertical)">
                                      <p:cBhvr>
                                        <p:cTn id="28" dur="500"/>
                                        <p:tgtEl>
                                          <p:spTgt spid="2">
                                            <p:txEl>
                                              <p:pRg st="7" end="7"/>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barn(inVertical)">
                                      <p:cBhvr>
                                        <p:cTn id="31" dur="500"/>
                                        <p:tgtEl>
                                          <p:spTgt spid="2">
                                            <p:txEl>
                                              <p:pRg st="8" end="8"/>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barn(inVertical)">
                                      <p:cBhvr>
                                        <p:cTn id="34" dur="500"/>
                                        <p:tgtEl>
                                          <p:spTgt spid="2">
                                            <p:txEl>
                                              <p:pRg st="9" end="9"/>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barn(inVertical)">
                                      <p:cBhvr>
                                        <p:cTn id="37" dur="500"/>
                                        <p:tgtEl>
                                          <p:spTgt spid="2">
                                            <p:txEl>
                                              <p:pRg st="10" end="10"/>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2">
                                            <p:txEl>
                                              <p:pRg st="11" end="11"/>
                                            </p:txEl>
                                          </p:spTgt>
                                        </p:tgtEl>
                                        <p:attrNameLst>
                                          <p:attrName>style.visibility</p:attrName>
                                        </p:attrNameLst>
                                      </p:cBhvr>
                                      <p:to>
                                        <p:strVal val="visible"/>
                                      </p:to>
                                    </p:set>
                                    <p:animEffect transition="in" filter="barn(inVertical)">
                                      <p:cBhvr>
                                        <p:cTn id="40" dur="500"/>
                                        <p:tgtEl>
                                          <p:spTgt spid="2">
                                            <p:txEl>
                                              <p:pRg st="11" end="11"/>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animEffect transition="in" filter="barn(inVertical)">
                                      <p:cBhvr>
                                        <p:cTn id="43" dur="500"/>
                                        <p:tgtEl>
                                          <p:spTgt spid="2">
                                            <p:txEl>
                                              <p:pRg st="12" end="12"/>
                                            </p:txEl>
                                          </p:spTgt>
                                        </p:tgtEl>
                                      </p:cBhvr>
                                    </p:animEffect>
                                  </p:childTnLst>
                                </p:cTn>
                              </p:par>
                              <p:par>
                                <p:cTn id="44" presetID="16" presetClass="entr" presetSubtype="21" fill="hold" nodeType="withEffect">
                                  <p:stCondLst>
                                    <p:cond delay="0"/>
                                  </p:stCondLst>
                                  <p:childTnLst>
                                    <p:set>
                                      <p:cBhvr>
                                        <p:cTn id="45" dur="1" fill="hold">
                                          <p:stCondLst>
                                            <p:cond delay="0"/>
                                          </p:stCondLst>
                                        </p:cTn>
                                        <p:tgtEl>
                                          <p:spTgt spid="2">
                                            <p:txEl>
                                              <p:pRg st="13" end="13"/>
                                            </p:txEl>
                                          </p:spTgt>
                                        </p:tgtEl>
                                        <p:attrNameLst>
                                          <p:attrName>style.visibility</p:attrName>
                                        </p:attrNameLst>
                                      </p:cBhvr>
                                      <p:to>
                                        <p:strVal val="visible"/>
                                      </p:to>
                                    </p:set>
                                    <p:animEffect transition="in" filter="barn(inVertical)">
                                      <p:cBhvr>
                                        <p:cTn id="46" dur="500"/>
                                        <p:tgtEl>
                                          <p:spTgt spid="2">
                                            <p:txEl>
                                              <p:pRg st="13" end="13"/>
                                            </p:txEl>
                                          </p:spTgt>
                                        </p:tgtEl>
                                      </p:cBhvr>
                                    </p:animEffect>
                                  </p:childTnLst>
                                </p:cTn>
                              </p:par>
                              <p:par>
                                <p:cTn id="47" presetID="16" presetClass="entr" presetSubtype="21" fill="hold" nodeType="withEffect">
                                  <p:stCondLst>
                                    <p:cond delay="0"/>
                                  </p:stCondLst>
                                  <p:childTnLst>
                                    <p:set>
                                      <p:cBhvr>
                                        <p:cTn id="48" dur="1" fill="hold">
                                          <p:stCondLst>
                                            <p:cond delay="0"/>
                                          </p:stCondLst>
                                        </p:cTn>
                                        <p:tgtEl>
                                          <p:spTgt spid="2">
                                            <p:txEl>
                                              <p:pRg st="14" end="14"/>
                                            </p:txEl>
                                          </p:spTgt>
                                        </p:tgtEl>
                                        <p:attrNameLst>
                                          <p:attrName>style.visibility</p:attrName>
                                        </p:attrNameLst>
                                      </p:cBhvr>
                                      <p:to>
                                        <p:strVal val="visible"/>
                                      </p:to>
                                    </p:set>
                                    <p:animEffect transition="in" filter="barn(inVertical)">
                                      <p:cBhvr>
                                        <p:cTn id="49" dur="500"/>
                                        <p:tgtEl>
                                          <p:spTgt spid="2">
                                            <p:txEl>
                                              <p:pRg st="14" end="14"/>
                                            </p:txEl>
                                          </p:spTgt>
                                        </p:tgtEl>
                                      </p:cBhvr>
                                    </p:animEffect>
                                  </p:childTnLst>
                                </p:cTn>
                              </p:par>
                              <p:par>
                                <p:cTn id="50" presetID="16" presetClass="entr" presetSubtype="21" fill="hold" nodeType="withEffect">
                                  <p:stCondLst>
                                    <p:cond delay="0"/>
                                  </p:stCondLst>
                                  <p:childTnLst>
                                    <p:set>
                                      <p:cBhvr>
                                        <p:cTn id="51" dur="1" fill="hold">
                                          <p:stCondLst>
                                            <p:cond delay="0"/>
                                          </p:stCondLst>
                                        </p:cTn>
                                        <p:tgtEl>
                                          <p:spTgt spid="2">
                                            <p:txEl>
                                              <p:pRg st="15" end="15"/>
                                            </p:txEl>
                                          </p:spTgt>
                                        </p:tgtEl>
                                        <p:attrNameLst>
                                          <p:attrName>style.visibility</p:attrName>
                                        </p:attrNameLst>
                                      </p:cBhvr>
                                      <p:to>
                                        <p:strVal val="visible"/>
                                      </p:to>
                                    </p:set>
                                    <p:animEffect transition="in" filter="barn(inVertical)">
                                      <p:cBhvr>
                                        <p:cTn id="52" dur="500"/>
                                        <p:tgtEl>
                                          <p:spTgt spid="2">
                                            <p:txEl>
                                              <p:pRg st="15" end="15"/>
                                            </p:txEl>
                                          </p:spTgt>
                                        </p:tgtEl>
                                      </p:cBhvr>
                                    </p:animEffect>
                                  </p:childTnLst>
                                </p:cTn>
                              </p:par>
                              <p:par>
                                <p:cTn id="53" presetID="16" presetClass="entr" presetSubtype="21" fill="hold" nodeType="withEffect">
                                  <p:stCondLst>
                                    <p:cond delay="0"/>
                                  </p:stCondLst>
                                  <p:childTnLst>
                                    <p:set>
                                      <p:cBhvr>
                                        <p:cTn id="54" dur="1" fill="hold">
                                          <p:stCondLst>
                                            <p:cond delay="0"/>
                                          </p:stCondLst>
                                        </p:cTn>
                                        <p:tgtEl>
                                          <p:spTgt spid="2">
                                            <p:txEl>
                                              <p:pRg st="16" end="16"/>
                                            </p:txEl>
                                          </p:spTgt>
                                        </p:tgtEl>
                                        <p:attrNameLst>
                                          <p:attrName>style.visibility</p:attrName>
                                        </p:attrNameLst>
                                      </p:cBhvr>
                                      <p:to>
                                        <p:strVal val="visible"/>
                                      </p:to>
                                    </p:set>
                                    <p:animEffect transition="in" filter="barn(inVertical)">
                                      <p:cBhvr>
                                        <p:cTn id="55" dur="500"/>
                                        <p:tgtEl>
                                          <p:spTgt spid="2">
                                            <p:txEl>
                                              <p:pRg st="16" end="16"/>
                                            </p:txEl>
                                          </p:spTgt>
                                        </p:tgtEl>
                                      </p:cBhvr>
                                    </p:animEffect>
                                  </p:childTnLst>
                                </p:cTn>
                              </p:par>
                              <p:par>
                                <p:cTn id="56" presetID="16" presetClass="entr" presetSubtype="21" fill="hold" nodeType="withEffect">
                                  <p:stCondLst>
                                    <p:cond delay="0"/>
                                  </p:stCondLst>
                                  <p:childTnLst>
                                    <p:set>
                                      <p:cBhvr>
                                        <p:cTn id="57" dur="1" fill="hold">
                                          <p:stCondLst>
                                            <p:cond delay="0"/>
                                          </p:stCondLst>
                                        </p:cTn>
                                        <p:tgtEl>
                                          <p:spTgt spid="2">
                                            <p:txEl>
                                              <p:pRg st="17" end="17"/>
                                            </p:txEl>
                                          </p:spTgt>
                                        </p:tgtEl>
                                        <p:attrNameLst>
                                          <p:attrName>style.visibility</p:attrName>
                                        </p:attrNameLst>
                                      </p:cBhvr>
                                      <p:to>
                                        <p:strVal val="visible"/>
                                      </p:to>
                                    </p:set>
                                    <p:animEffect transition="in" filter="barn(inVertical)">
                                      <p:cBhvr>
                                        <p:cTn id="58" dur="500"/>
                                        <p:tgtEl>
                                          <p:spTgt spid="2">
                                            <p:txEl>
                                              <p:pRg st="17" end="17"/>
                                            </p:txEl>
                                          </p:spTgt>
                                        </p:tgtEl>
                                      </p:cBhvr>
                                    </p:animEffect>
                                  </p:childTnLst>
                                </p:cTn>
                              </p:par>
                              <p:par>
                                <p:cTn id="59" presetID="16" presetClass="entr" presetSubtype="21" fill="hold" nodeType="withEffect">
                                  <p:stCondLst>
                                    <p:cond delay="0"/>
                                  </p:stCondLst>
                                  <p:childTnLst>
                                    <p:set>
                                      <p:cBhvr>
                                        <p:cTn id="60" dur="1" fill="hold">
                                          <p:stCondLst>
                                            <p:cond delay="0"/>
                                          </p:stCondLst>
                                        </p:cTn>
                                        <p:tgtEl>
                                          <p:spTgt spid="2">
                                            <p:txEl>
                                              <p:pRg st="18" end="18"/>
                                            </p:txEl>
                                          </p:spTgt>
                                        </p:tgtEl>
                                        <p:attrNameLst>
                                          <p:attrName>style.visibility</p:attrName>
                                        </p:attrNameLst>
                                      </p:cBhvr>
                                      <p:to>
                                        <p:strVal val="visible"/>
                                      </p:to>
                                    </p:set>
                                    <p:animEffect transition="in" filter="barn(inVertical)">
                                      <p:cBhvr>
                                        <p:cTn id="61" dur="500"/>
                                        <p:tgtEl>
                                          <p:spTgt spid="2">
                                            <p:txEl>
                                              <p:pRg st="18" end="18"/>
                                            </p:txEl>
                                          </p:spTgt>
                                        </p:tgtEl>
                                      </p:cBhvr>
                                    </p:animEffect>
                                  </p:childTnLst>
                                </p:cTn>
                              </p:par>
                              <p:par>
                                <p:cTn id="62" presetID="16" presetClass="entr" presetSubtype="21" fill="hold" nodeType="withEffect">
                                  <p:stCondLst>
                                    <p:cond delay="0"/>
                                  </p:stCondLst>
                                  <p:childTnLst>
                                    <p:set>
                                      <p:cBhvr>
                                        <p:cTn id="63" dur="1" fill="hold">
                                          <p:stCondLst>
                                            <p:cond delay="0"/>
                                          </p:stCondLst>
                                        </p:cTn>
                                        <p:tgtEl>
                                          <p:spTgt spid="2">
                                            <p:txEl>
                                              <p:pRg st="19" end="19"/>
                                            </p:txEl>
                                          </p:spTgt>
                                        </p:tgtEl>
                                        <p:attrNameLst>
                                          <p:attrName>style.visibility</p:attrName>
                                        </p:attrNameLst>
                                      </p:cBhvr>
                                      <p:to>
                                        <p:strVal val="visible"/>
                                      </p:to>
                                    </p:set>
                                    <p:animEffect transition="in" filter="barn(inVertical)">
                                      <p:cBhvr>
                                        <p:cTn id="64" dur="500"/>
                                        <p:tgtEl>
                                          <p:spTgt spid="2">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94331" y="80354"/>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800" b="1">
                <a:solidFill>
                  <a:srgbClr val="0000FF"/>
                </a:solidFill>
                <a:latin typeface="Times New Roman" panose="02020603050405020304" pitchFamily="18" charset="0"/>
                <a:cs typeface="Times New Roman" panose="02020603050405020304" pitchFamily="18" charset="0"/>
              </a:rPr>
              <a:t>Quan sát hình 16.1 và cho biết vị trí các cổng kết nối với mạch điện trên mô đun cảm biến</a:t>
            </a:r>
            <a:endParaRPr lang="en-US" sz="2800" b="1">
              <a:solidFill>
                <a:srgbClr val="0000FF"/>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56066" y="313508"/>
            <a:ext cx="6883288" cy="5339945"/>
          </a:xfrm>
          <a:prstGeom prst="rect">
            <a:avLst/>
          </a:prstGeom>
        </p:spPr>
      </p:pic>
      <p:sp>
        <p:nvSpPr>
          <p:cNvPr id="5" name="TextBox 4"/>
          <p:cNvSpPr txBox="1"/>
          <p:nvPr/>
        </p:nvSpPr>
        <p:spPr>
          <a:xfrm>
            <a:off x="1099038" y="5767754"/>
            <a:ext cx="4404947"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16.1. Mô đun cảm biến nhiệt độ</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5272" y="598368"/>
            <a:ext cx="11812556" cy="5632311"/>
          </a:xfrm>
          <a:prstGeom prst="rect">
            <a:avLst/>
          </a:prstGeom>
        </p:spPr>
        <p:txBody>
          <a:bodyPr wrap="square">
            <a:spAutoFit/>
          </a:bodyPr>
          <a:lstStyle/>
          <a:p>
            <a:r>
              <a:rPr lang="en-US" sz="2400" b="1" smtClean="0">
                <a:latin typeface="Times New Roman" panose="02020603050405020304" pitchFamily="18" charset="0"/>
                <a:cs typeface="Times New Roman" panose="02020603050405020304" pitchFamily="18" charset="0"/>
              </a:rPr>
              <a:t>II</a:t>
            </a:r>
            <a:r>
              <a:rPr lang="en-US" sz="2400" b="1">
                <a:latin typeface="Times New Roman" panose="02020603050405020304" pitchFamily="18" charset="0"/>
                <a:cs typeface="Times New Roman" panose="02020603050405020304" pitchFamily="18" charset="0"/>
              </a:rPr>
              <a:t>. Lắp ráp mạch điện điều khiển sử dụng mô đun cảm biến</a:t>
            </a:r>
          </a:p>
          <a:p>
            <a:r>
              <a:rPr lang="en-US" sz="1600" b="1">
                <a:latin typeface="Times New Roman" panose="02020603050405020304" pitchFamily="18" charset="0"/>
                <a:cs typeface="Times New Roman" panose="02020603050405020304" pitchFamily="18" charset="0"/>
              </a:rPr>
              <a:t>b. Mạch điện</a:t>
            </a:r>
            <a:r>
              <a:rPr lang="nl-NL" sz="1600" b="1">
                <a:latin typeface="Times New Roman" panose="02020603050405020304" pitchFamily="18" charset="0"/>
                <a:cs typeface="Times New Roman" panose="02020603050405020304" pitchFamily="18" charset="0"/>
              </a:rPr>
              <a:t> điều khiển sử dụng mô đun cảm biến nhiệt độ</a:t>
            </a:r>
            <a:endParaRPr lang="en-US" sz="1600" b="1">
              <a:latin typeface="Times New Roman" panose="02020603050405020304" pitchFamily="18" charset="0"/>
              <a:cs typeface="Times New Roman" panose="02020603050405020304" pitchFamily="18" charset="0"/>
            </a:endParaRPr>
          </a:p>
          <a:p>
            <a:r>
              <a:rPr lang="en-US" sz="1600">
                <a:latin typeface="Times New Roman" panose="02020603050405020304" pitchFamily="18" charset="0"/>
                <a:cs typeface="Times New Roman" panose="02020603050405020304" pitchFamily="18" charset="0"/>
              </a:rPr>
              <a:t>Bước 1. Tìm hiểu về mô đun cảm biến nhiệt độ</a:t>
            </a:r>
          </a:p>
          <a:p>
            <a:r>
              <a:rPr lang="en-US" sz="1600">
                <a:latin typeface="Times New Roman" panose="02020603050405020304" pitchFamily="18" charset="0"/>
                <a:cs typeface="Times New Roman" panose="02020603050405020304" pitchFamily="18" charset="0"/>
              </a:rPr>
              <a:t>-Cổng đầu ra điều khiển:</a:t>
            </a:r>
          </a:p>
          <a:p>
            <a:r>
              <a:rPr lang="en-US" sz="1600">
                <a:latin typeface="Times New Roman" panose="02020603050405020304" pitchFamily="18" charset="0"/>
                <a:cs typeface="Times New Roman" panose="02020603050405020304" pitchFamily="18" charset="0"/>
              </a:rPr>
              <a:t>+ Tiếp điểm K0</a:t>
            </a:r>
          </a:p>
          <a:p>
            <a:r>
              <a:rPr lang="en-US" sz="1600">
                <a:latin typeface="Times New Roman" panose="02020603050405020304" pitchFamily="18" charset="0"/>
                <a:cs typeface="Times New Roman" panose="02020603050405020304" pitchFamily="18" charset="0"/>
              </a:rPr>
              <a:t>+ Tiếp điểm K1</a:t>
            </a:r>
          </a:p>
          <a:p>
            <a:r>
              <a:rPr lang="en-US" sz="1600">
                <a:latin typeface="Times New Roman" panose="02020603050405020304" pitchFamily="18" charset="0"/>
                <a:cs typeface="Times New Roman" panose="02020603050405020304" pitchFamily="18" charset="0"/>
              </a:rPr>
              <a:t>- Cổng nối nguồn cấp cho mô đun:</a:t>
            </a:r>
          </a:p>
          <a:p>
            <a:r>
              <a:rPr lang="en-US" sz="1600">
                <a:latin typeface="Times New Roman" panose="02020603050405020304" pitchFamily="18" charset="0"/>
                <a:cs typeface="Times New Roman" panose="02020603050405020304" pitchFamily="18" charset="0"/>
              </a:rPr>
              <a:t>+ Đầu nối GND để nối với cực (-) của nguồn.</a:t>
            </a:r>
          </a:p>
          <a:p>
            <a:r>
              <a:rPr lang="en-US" sz="1600">
                <a:latin typeface="Times New Roman" panose="02020603050405020304" pitchFamily="18" charset="0"/>
                <a:cs typeface="Times New Roman" panose="02020603050405020304" pitchFamily="18" charset="0"/>
              </a:rPr>
              <a:t>+ Đầu nối +12Vđể nối với cực (+) của nguồn.</a:t>
            </a:r>
          </a:p>
          <a:p>
            <a:r>
              <a:rPr lang="nl-NL" sz="1600">
                <a:latin typeface="Times New Roman" panose="02020603050405020304" pitchFamily="18" charset="0"/>
                <a:cs typeface="Times New Roman" panose="02020603050405020304" pitchFamily="18" charset="0"/>
              </a:rPr>
              <a:t>Bước 2. Tìm hiểu về sơ đồ của mạch điện điều khiển sử dụng mô đun cảm biến nhiệt độ</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Công tắc</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Quạt điện 12V</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Nguồn điện 12V</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Bước 3. Lập dự trù và chuẩn bị các dụng cụ, thiết  bị và vật liệu để lắp ráp mạch điện điều khiển sử dụng mô đun cảm biến nhiệt độ</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Bước 4. Lắp ráp mạch điện</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Bước 5. Vận hành mạch điện</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-Kiểm tra các vị trí đấu nối đảm bảo đúng, chắc chắn và an toàn</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Bật công tắc cấp nguồn cho mạch điện</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Kiểm tra hoạt động của mạch điện theo chức năng: </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Cài đặt nhiệt độ giới hạn bằng cách sử dụng các nút tăng và giảm trên mô đun</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Thay đổi nhiệt độ tác độn vào cảm biến nhiệt độ sẽ điều khiển tự động bật hoặc tắt quạt điện</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Đánh giá hoạt động của mạch điện và điều chỉnh</a:t>
            </a:r>
            <a:endParaRPr lang="en-US" sz="160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273955" y="148080"/>
            <a:ext cx="9675191" cy="646232"/>
          </a:xfrm>
          <a:prstGeom prst="rect">
            <a:avLst/>
          </a:prstGeom>
        </p:spPr>
      </p:pic>
    </p:spTree>
    <p:extLst>
      <p:ext uri="{BB962C8B-B14F-4D97-AF65-F5344CB8AC3E}">
        <p14:creationId xmlns:p14="http://schemas.microsoft.com/office/powerpoint/2010/main" val="296641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419878" y="918598"/>
          <a:ext cx="11448661" cy="2133600"/>
        </p:xfrm>
        <a:graphic>
          <a:graphicData uri="http://schemas.openxmlformats.org/drawingml/2006/table">
            <a:tbl>
              <a:tblPr firstRow="1" firstCol="1" bandRow="1"/>
              <a:tblGrid>
                <a:gridCol w="1735142">
                  <a:extLst>
                    <a:ext uri="{9D8B030D-6E8A-4147-A177-3AD203B41FA5}">
                      <a16:colId xmlns:a16="http://schemas.microsoft.com/office/drawing/2014/main" val="4151319077"/>
                    </a:ext>
                  </a:extLst>
                </a:gridCol>
                <a:gridCol w="4824278">
                  <a:extLst>
                    <a:ext uri="{9D8B030D-6E8A-4147-A177-3AD203B41FA5}">
                      <a16:colId xmlns:a16="http://schemas.microsoft.com/office/drawing/2014/main" val="1421415738"/>
                    </a:ext>
                  </a:extLst>
                </a:gridCol>
                <a:gridCol w="2271051">
                  <a:extLst>
                    <a:ext uri="{9D8B030D-6E8A-4147-A177-3AD203B41FA5}">
                      <a16:colId xmlns:a16="http://schemas.microsoft.com/office/drawing/2014/main" val="2992918495"/>
                    </a:ext>
                  </a:extLst>
                </a:gridCol>
                <a:gridCol w="2618190">
                  <a:extLst>
                    <a:ext uri="{9D8B030D-6E8A-4147-A177-3AD203B41FA5}">
                      <a16:colId xmlns:a16="http://schemas.microsoft.com/office/drawing/2014/main" val="4198096486"/>
                    </a:ext>
                  </a:extLst>
                </a:gridCol>
              </a:tblGrid>
              <a:tr h="0">
                <a:tc rowSpan="2">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TT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Tiêu chí</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Đánh giá</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961258176"/>
                  </a:ext>
                </a:extLst>
              </a:tr>
              <a:tr h="0">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Đạt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Không đạt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956633"/>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Độ an toàn cho người và thiết bị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1978091"/>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Độ chính xác của mạch lắp ráp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4709859"/>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Tính thẩm mỹ</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2735118"/>
                  </a:ext>
                </a:extLst>
              </a:tr>
            </a:tbl>
          </a:graphicData>
        </a:graphic>
      </p:graphicFrame>
      <p:sp>
        <p:nvSpPr>
          <p:cNvPr id="6" name="TextBox 5"/>
          <p:cNvSpPr txBox="1"/>
          <p:nvPr/>
        </p:nvSpPr>
        <p:spPr>
          <a:xfrm>
            <a:off x="1520889" y="121297"/>
            <a:ext cx="3163078" cy="523220"/>
          </a:xfrm>
          <a:prstGeom prst="rect">
            <a:avLst/>
          </a:prstGeom>
          <a:noFill/>
        </p:spPr>
        <p:txBody>
          <a:bodyPr wrap="square" rtlCol="0">
            <a:spAutoFit/>
          </a:bodyPr>
          <a:lstStyle/>
          <a:p>
            <a:r>
              <a:rPr lang="en-US" sz="2800" b="1" smtClean="0">
                <a:latin typeface="Times New Roman" panose="02020603050405020304" pitchFamily="18" charset="0"/>
                <a:cs typeface="Times New Roman" panose="02020603050405020304" pitchFamily="18" charset="0"/>
              </a:rPr>
              <a:t>Tiêu chí đánh giá</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017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33657" y="74845"/>
            <a:ext cx="3984172" cy="267765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1.Quan sát hình 16.10. và xác định vị trí cổng đầu vào nguồn cấp và cổng đầu ra điều khiển của mô đun cảm biến độ ẩm</a:t>
            </a:r>
          </a:p>
        </p:txBody>
      </p:sp>
      <p:pic>
        <p:nvPicPr>
          <p:cNvPr id="5" name="Picture 4"/>
          <p:cNvPicPr>
            <a:picLocks noChangeAspect="1"/>
          </p:cNvPicPr>
          <p:nvPr/>
        </p:nvPicPr>
        <p:blipFill>
          <a:blip r:embed="rId2"/>
          <a:stretch>
            <a:fillRect/>
          </a:stretch>
        </p:blipFill>
        <p:spPr>
          <a:xfrm>
            <a:off x="500615" y="74845"/>
            <a:ext cx="7169147" cy="5784779"/>
          </a:xfrm>
          <a:prstGeom prst="rect">
            <a:avLst/>
          </a:prstGeom>
        </p:spPr>
      </p:pic>
      <p:sp>
        <p:nvSpPr>
          <p:cNvPr id="6" name="Rectangle 5"/>
          <p:cNvSpPr/>
          <p:nvPr/>
        </p:nvSpPr>
        <p:spPr>
          <a:xfrm>
            <a:off x="1853160" y="6006194"/>
            <a:ext cx="4633000" cy="400110"/>
          </a:xfrm>
          <a:prstGeom prst="rect">
            <a:avLst/>
          </a:prstGeom>
        </p:spPr>
        <p:txBody>
          <a:bodyPr wrap="none">
            <a:spAutoFit/>
          </a:bodyPr>
          <a:lstStyle/>
          <a:p>
            <a:r>
              <a:rPr lang="en-US" sz="2000" b="1" i="1">
                <a:latin typeface="Times New Roman" panose="02020603050405020304" pitchFamily="18" charset="0"/>
                <a:cs typeface="Times New Roman" panose="02020603050405020304" pitchFamily="18" charset="0"/>
              </a:rPr>
              <a:t>Hình 16.10. Mô đun cảm biến độ ẩm MH </a:t>
            </a:r>
          </a:p>
        </p:txBody>
      </p:sp>
    </p:spTree>
    <p:extLst>
      <p:ext uri="{BB962C8B-B14F-4D97-AF65-F5344CB8AC3E}">
        <p14:creationId xmlns:p14="http://schemas.microsoft.com/office/powerpoint/2010/main" val="2747332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33657" y="74845"/>
            <a:ext cx="3984172" cy="267765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1.Quan sát hình 16.10. và xác định vị trí cổng đầu vào nguồn cấp và cổng đầu ra điều khiển của mô đun cảm biến độ ẩm</a:t>
            </a:r>
          </a:p>
        </p:txBody>
      </p:sp>
      <p:pic>
        <p:nvPicPr>
          <p:cNvPr id="5" name="Picture 4"/>
          <p:cNvPicPr>
            <a:picLocks noChangeAspect="1"/>
          </p:cNvPicPr>
          <p:nvPr/>
        </p:nvPicPr>
        <p:blipFill>
          <a:blip r:embed="rId2"/>
          <a:stretch>
            <a:fillRect/>
          </a:stretch>
        </p:blipFill>
        <p:spPr>
          <a:xfrm>
            <a:off x="500615" y="74845"/>
            <a:ext cx="7169147" cy="5784779"/>
          </a:xfrm>
          <a:prstGeom prst="rect">
            <a:avLst/>
          </a:prstGeom>
        </p:spPr>
      </p:pic>
      <p:sp>
        <p:nvSpPr>
          <p:cNvPr id="6" name="Rectangle 5"/>
          <p:cNvSpPr/>
          <p:nvPr/>
        </p:nvSpPr>
        <p:spPr>
          <a:xfrm>
            <a:off x="1853160" y="6006194"/>
            <a:ext cx="4633000" cy="400110"/>
          </a:xfrm>
          <a:prstGeom prst="rect">
            <a:avLst/>
          </a:prstGeom>
        </p:spPr>
        <p:txBody>
          <a:bodyPr wrap="none">
            <a:spAutoFit/>
          </a:bodyPr>
          <a:lstStyle/>
          <a:p>
            <a:r>
              <a:rPr lang="en-US" sz="2000" b="1" i="1">
                <a:latin typeface="Times New Roman" panose="02020603050405020304" pitchFamily="18" charset="0"/>
                <a:cs typeface="Times New Roman" panose="02020603050405020304" pitchFamily="18" charset="0"/>
              </a:rPr>
              <a:t>Hình 16.10. Mô đun cảm biến độ ẩm MH </a:t>
            </a:r>
          </a:p>
        </p:txBody>
      </p:sp>
      <p:sp>
        <p:nvSpPr>
          <p:cNvPr id="2" name="Rectangle 1"/>
          <p:cNvSpPr/>
          <p:nvPr/>
        </p:nvSpPr>
        <p:spPr>
          <a:xfrm>
            <a:off x="7884367" y="2752501"/>
            <a:ext cx="3937518" cy="3785652"/>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1.Cổng đầu ra điều khiển:</a:t>
            </a:r>
          </a:p>
          <a:p>
            <a:r>
              <a:rPr lang="vi-VN" sz="2400">
                <a:solidFill>
                  <a:srgbClr val="FF0000"/>
                </a:solidFill>
                <a:latin typeface="Times New Roman" panose="02020603050405020304" pitchFamily="18" charset="0"/>
                <a:cs typeface="Times New Roman" panose="02020603050405020304" pitchFamily="18" charset="0"/>
              </a:rPr>
              <a:t>+ Tiếp điểm thường mở</a:t>
            </a:r>
          </a:p>
          <a:p>
            <a:r>
              <a:rPr lang="vi-VN" sz="2400">
                <a:solidFill>
                  <a:srgbClr val="FF0000"/>
                </a:solidFill>
                <a:latin typeface="Times New Roman" panose="02020603050405020304" pitchFamily="18" charset="0"/>
                <a:cs typeface="Times New Roman" panose="02020603050405020304" pitchFamily="18" charset="0"/>
              </a:rPr>
              <a:t>+ Đầu nối chung</a:t>
            </a:r>
          </a:p>
          <a:p>
            <a:r>
              <a:rPr lang="vi-VN" sz="2400">
                <a:solidFill>
                  <a:srgbClr val="FF0000"/>
                </a:solidFill>
                <a:latin typeface="Times New Roman" panose="02020603050405020304" pitchFamily="18" charset="0"/>
                <a:cs typeface="Times New Roman" panose="02020603050405020304" pitchFamily="18" charset="0"/>
              </a:rPr>
              <a:t>+ Tiếp điểm thường đóng</a:t>
            </a:r>
          </a:p>
          <a:p>
            <a:r>
              <a:rPr lang="vi-VN" sz="2400">
                <a:solidFill>
                  <a:srgbClr val="FF0000"/>
                </a:solidFill>
                <a:latin typeface="Times New Roman" panose="02020603050405020304" pitchFamily="18" charset="0"/>
                <a:cs typeface="Times New Roman" panose="02020603050405020304" pitchFamily="18" charset="0"/>
              </a:rPr>
              <a:t>- Cổng nối nguồn cấp cho mô đun:</a:t>
            </a:r>
          </a:p>
          <a:p>
            <a:r>
              <a:rPr lang="vi-VN" sz="2400">
                <a:solidFill>
                  <a:srgbClr val="FF0000"/>
                </a:solidFill>
                <a:latin typeface="Times New Roman" panose="02020603050405020304" pitchFamily="18" charset="0"/>
                <a:cs typeface="Times New Roman" panose="02020603050405020304" pitchFamily="18" charset="0"/>
              </a:rPr>
              <a:t>+ Đầu nối GND để nối với cực (-) của nguồn.</a:t>
            </a:r>
          </a:p>
          <a:p>
            <a:r>
              <a:rPr lang="vi-VN" sz="2400">
                <a:solidFill>
                  <a:srgbClr val="FF0000"/>
                </a:solidFill>
                <a:latin typeface="Times New Roman" panose="02020603050405020304" pitchFamily="18" charset="0"/>
                <a:cs typeface="Times New Roman" panose="02020603050405020304" pitchFamily="18" charset="0"/>
              </a:rPr>
              <a:t>+ Đầu nối VCC để nối với cực (+) của nguồn.</a:t>
            </a:r>
          </a:p>
        </p:txBody>
      </p:sp>
    </p:spTree>
    <p:extLst>
      <p:ext uri="{BB962C8B-B14F-4D97-AF65-F5344CB8AC3E}">
        <p14:creationId xmlns:p14="http://schemas.microsoft.com/office/powerpoint/2010/main" val="48382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arn(inVertical)">
                                      <p:cBhvr>
                                        <p:cTn id="2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13779" y="205474"/>
            <a:ext cx="4578221" cy="2246769"/>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2. Quan sát hình 16.11 và nêu tên các thành phần chính của mạch điện điều khiển máy bơm sử dụng mô đun cảm biến độ ẩm?</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388774" y="205474"/>
            <a:ext cx="6852286" cy="5766118"/>
          </a:xfrm>
          <a:prstGeom prst="rect">
            <a:avLst/>
          </a:prstGeom>
        </p:spPr>
      </p:pic>
      <p:sp>
        <p:nvSpPr>
          <p:cNvPr id="6" name="Rectangle 5"/>
          <p:cNvSpPr/>
          <p:nvPr/>
        </p:nvSpPr>
        <p:spPr>
          <a:xfrm>
            <a:off x="519403" y="6110292"/>
            <a:ext cx="7094375" cy="707886"/>
          </a:xfrm>
          <a:prstGeom prst="rect">
            <a:avLst/>
          </a:prstGeom>
        </p:spPr>
        <p:txBody>
          <a:bodyPr wrap="square">
            <a:spAutoFit/>
          </a:bodyPr>
          <a:lstStyle/>
          <a:p>
            <a:r>
              <a:rPr lang="vi-VN" sz="2000" b="1" i="1">
                <a:latin typeface="Times New Roman" panose="02020603050405020304" pitchFamily="18" charset="0"/>
                <a:cs typeface="Times New Roman" panose="02020603050405020304" pitchFamily="18" charset="0"/>
              </a:rPr>
              <a:t>Hình 16.11. Sơ đồ mạch điện điều khiển máy bơm sử dụng mô đun cảm biến độ ẩm</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80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13779" y="205474"/>
            <a:ext cx="4578221" cy="2246769"/>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2. Quan sát hình 16.11 và nêu tên các thành phần chính của mạch điện điều khiển máy bơm sử dụng mô đun cảm biến độ ẩm?</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388774" y="205474"/>
            <a:ext cx="6852286" cy="5766118"/>
          </a:xfrm>
          <a:prstGeom prst="rect">
            <a:avLst/>
          </a:prstGeom>
        </p:spPr>
      </p:pic>
      <p:sp>
        <p:nvSpPr>
          <p:cNvPr id="6" name="Rectangle 5"/>
          <p:cNvSpPr/>
          <p:nvPr/>
        </p:nvSpPr>
        <p:spPr>
          <a:xfrm>
            <a:off x="519403" y="6110292"/>
            <a:ext cx="7094375" cy="707886"/>
          </a:xfrm>
          <a:prstGeom prst="rect">
            <a:avLst/>
          </a:prstGeom>
        </p:spPr>
        <p:txBody>
          <a:bodyPr wrap="square">
            <a:spAutoFit/>
          </a:bodyPr>
          <a:lstStyle/>
          <a:p>
            <a:r>
              <a:rPr lang="vi-VN" sz="2000" b="1" i="1">
                <a:latin typeface="Times New Roman" panose="02020603050405020304" pitchFamily="18" charset="0"/>
                <a:cs typeface="Times New Roman" panose="02020603050405020304" pitchFamily="18" charset="0"/>
              </a:rPr>
              <a:t>Hình 16.11. Sơ đồ mạch điện điều khiển máy bơm sử dụng mô đun cảm biến độ ẩm</a:t>
            </a:r>
            <a:endParaRPr lang="en-US" sz="2000" b="1" i="1">
              <a:latin typeface="Times New Roman" panose="02020603050405020304" pitchFamily="18" charset="0"/>
              <a:cs typeface="Times New Roman" panose="02020603050405020304" pitchFamily="18" charset="0"/>
            </a:endParaRPr>
          </a:p>
        </p:txBody>
      </p:sp>
      <p:sp>
        <p:nvSpPr>
          <p:cNvPr id="2" name="Rectangle 1"/>
          <p:cNvSpPr/>
          <p:nvPr/>
        </p:nvSpPr>
        <p:spPr>
          <a:xfrm>
            <a:off x="7613778" y="2718327"/>
            <a:ext cx="4208108" cy="3108543"/>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2. Các thành phần chính của mạch điện điều khiển quạt điện sử dụng mô đun cảm biến nhiệt độ</a:t>
            </a:r>
          </a:p>
          <a:p>
            <a:r>
              <a:rPr lang="vi-VN" sz="2800">
                <a:solidFill>
                  <a:srgbClr val="FF0000"/>
                </a:solidFill>
                <a:latin typeface="Times New Roman" panose="02020603050405020304" pitchFamily="18" charset="0"/>
                <a:cs typeface="Times New Roman" panose="02020603050405020304" pitchFamily="18" charset="0"/>
              </a:rPr>
              <a:t>- Công tắc</a:t>
            </a:r>
          </a:p>
          <a:p>
            <a:r>
              <a:rPr lang="vi-VN" sz="2800">
                <a:solidFill>
                  <a:srgbClr val="FF0000"/>
                </a:solidFill>
                <a:latin typeface="Times New Roman" panose="02020603050405020304" pitchFamily="18" charset="0"/>
                <a:cs typeface="Times New Roman" panose="02020603050405020304" pitchFamily="18" charset="0"/>
              </a:rPr>
              <a:t>- Máy bơm 12V</a:t>
            </a:r>
          </a:p>
          <a:p>
            <a:r>
              <a:rPr lang="vi-VN" sz="2800">
                <a:solidFill>
                  <a:srgbClr val="FF0000"/>
                </a:solidFill>
                <a:latin typeface="Times New Roman" panose="02020603050405020304" pitchFamily="18" charset="0"/>
                <a:cs typeface="Times New Roman" panose="02020603050405020304" pitchFamily="18" charset="0"/>
              </a:rPr>
              <a:t>- Nguồn điện 12V</a:t>
            </a:r>
          </a:p>
        </p:txBody>
      </p:sp>
    </p:spTree>
    <p:extLst>
      <p:ext uri="{BB962C8B-B14F-4D97-AF65-F5344CB8AC3E}">
        <p14:creationId xmlns:p14="http://schemas.microsoft.com/office/powerpoint/2010/main" val="1551044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743" y="93507"/>
            <a:ext cx="11498424"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3. Lập dự trù các dụng cụ, thiết  bị và vật liệu để lắp ráp mạch điện điều khiển sử dụng mô đun cảm biến </a:t>
            </a:r>
            <a:r>
              <a:rPr lang="en-US" sz="2800" b="1" smtClean="0">
                <a:latin typeface="Times New Roman" panose="02020603050405020304" pitchFamily="18" charset="0"/>
                <a:cs typeface="Times New Roman" panose="02020603050405020304" pitchFamily="18" charset="0"/>
              </a:rPr>
              <a:t>độ ẩm</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3101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743" y="93507"/>
            <a:ext cx="11498424"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3. Lập dự trù các dụng cụ, thiết  bị và vật liệu để lắp ráp mạch điện điều khiển sử dụng mô đun cảm biến </a:t>
            </a:r>
            <a:r>
              <a:rPr lang="en-US" sz="2800" b="1" smtClean="0">
                <a:latin typeface="Times New Roman" panose="02020603050405020304" pitchFamily="18" charset="0"/>
                <a:cs typeface="Times New Roman" panose="02020603050405020304" pitchFamily="18" charset="0"/>
              </a:rPr>
              <a:t>độ ẩm</a:t>
            </a:r>
            <a:endParaRPr lang="en-US" sz="2800" b="1">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816652225"/>
              </p:ext>
            </p:extLst>
          </p:nvPr>
        </p:nvGraphicFramePr>
        <p:xfrm>
          <a:off x="500743" y="1262218"/>
          <a:ext cx="11218505" cy="3840480"/>
        </p:xfrm>
        <a:graphic>
          <a:graphicData uri="http://schemas.openxmlformats.org/drawingml/2006/table">
            <a:tbl>
              <a:tblPr firstRow="1" firstCol="1" bandRow="1"/>
              <a:tblGrid>
                <a:gridCol w="941699">
                  <a:extLst>
                    <a:ext uri="{9D8B030D-6E8A-4147-A177-3AD203B41FA5}">
                      <a16:colId xmlns:a16="http://schemas.microsoft.com/office/drawing/2014/main" val="3707954811"/>
                    </a:ext>
                  </a:extLst>
                </a:gridCol>
                <a:gridCol w="6346235">
                  <a:extLst>
                    <a:ext uri="{9D8B030D-6E8A-4147-A177-3AD203B41FA5}">
                      <a16:colId xmlns:a16="http://schemas.microsoft.com/office/drawing/2014/main" val="2505741250"/>
                    </a:ext>
                  </a:extLst>
                </a:gridCol>
                <a:gridCol w="1842455">
                  <a:extLst>
                    <a:ext uri="{9D8B030D-6E8A-4147-A177-3AD203B41FA5}">
                      <a16:colId xmlns:a16="http://schemas.microsoft.com/office/drawing/2014/main" val="3324298464"/>
                    </a:ext>
                  </a:extLst>
                </a:gridCol>
                <a:gridCol w="2088116">
                  <a:extLst>
                    <a:ext uri="{9D8B030D-6E8A-4147-A177-3AD203B41FA5}">
                      <a16:colId xmlns:a16="http://schemas.microsoft.com/office/drawing/2014/main" val="1402990614"/>
                    </a:ext>
                  </a:extLst>
                </a:gridCol>
              </a:tblGrid>
              <a:tr h="222250">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STT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Tên goi</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Đơn vị</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Số lượng</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6626898"/>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Tua vít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3356321"/>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Công tắc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0368633"/>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Máy bơm 12V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4532186"/>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Kìm tuốt dây điện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0697210"/>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Băng dính cách điện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Cuộn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6974301"/>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Dây điện đôi: tiết diện 1,5mm</a:t>
                      </a:r>
                      <a:r>
                        <a:rPr lang="en-US" sz="2800" baseline="30000">
                          <a:effectLst/>
                          <a:latin typeface="Times New Roman" panose="02020603050405020304" pitchFamily="18" charset="0"/>
                          <a:ea typeface="Times New Roman" panose="02020603050405020304" pitchFamily="18" charset="0"/>
                        </a:rPr>
                        <a:t>2</a:t>
                      </a:r>
                      <a:r>
                        <a:rPr lang="en-US" sz="2800">
                          <a:effectLst/>
                          <a:latin typeface="Times New Roman" panose="02020603050405020304" pitchFamily="18" charset="0"/>
                          <a:ea typeface="Times New Roman" panose="02020603050405020304" pitchFamily="18" charset="0"/>
                        </a:rPr>
                        <a:t>, dài 5m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Cuộn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5215996"/>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Nguồn điện một chiều 12V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Bộ</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7414765"/>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nl-NL" sz="2800">
                          <a:effectLst/>
                          <a:latin typeface="Times New Roman" panose="02020603050405020304" pitchFamily="18" charset="0"/>
                          <a:ea typeface="Times New Roman" panose="02020603050405020304" pitchFamily="18" charset="0"/>
                        </a:rPr>
                        <a:t>Mô đun cảm biến độ ẩm MH</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Bộ</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1338676"/>
                  </a:ext>
                </a:extLst>
              </a:tr>
            </a:tbl>
          </a:graphicData>
        </a:graphic>
      </p:graphicFrame>
    </p:spTree>
    <p:extLst>
      <p:ext uri="{BB962C8B-B14F-4D97-AF65-F5344CB8AC3E}">
        <p14:creationId xmlns:p14="http://schemas.microsoft.com/office/powerpoint/2010/main" val="3949826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6807" y="158620"/>
            <a:ext cx="11629053"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Trình bày các bước lắp ráp mạch điện điều khiển máy bơm sử dụng mô đun cảm biến độ ẩm</a:t>
            </a:r>
            <a:endParaRPr lang="en-US" sz="2800" b="1">
              <a:latin typeface="Times New Roman" panose="02020603050405020304" pitchFamily="18" charset="0"/>
              <a:cs typeface="Times New Roman" panose="02020603050405020304" pitchFamily="18" charset="0"/>
            </a:endParaRPr>
          </a:p>
        </p:txBody>
      </p:sp>
      <p:sp>
        <p:nvSpPr>
          <p:cNvPr id="5" name="Rectangle 4"/>
          <p:cNvSpPr/>
          <p:nvPr/>
        </p:nvSpPr>
        <p:spPr>
          <a:xfrm>
            <a:off x="205274" y="948690"/>
            <a:ext cx="11224725" cy="5909310"/>
          </a:xfrm>
          <a:prstGeom prst="rect">
            <a:avLst/>
          </a:prstGeom>
        </p:spPr>
        <p:txBody>
          <a:bodyPr wrap="square">
            <a:spAutoFit/>
          </a:bodyPr>
          <a:lstStyle/>
          <a:p>
            <a:r>
              <a:rPr lang="vi-VN">
                <a:solidFill>
                  <a:srgbClr val="FF0000"/>
                </a:solidFill>
                <a:latin typeface="Times New Roman" panose="02020603050405020304" pitchFamily="18" charset="0"/>
                <a:cs typeface="Times New Roman" panose="02020603050405020304" pitchFamily="18" charset="0"/>
              </a:rPr>
              <a:t>Bước 1. Tìm hiểu về mô đun cảm biến độ ẩm</a:t>
            </a:r>
          </a:p>
          <a:p>
            <a:r>
              <a:rPr lang="vi-VN">
                <a:solidFill>
                  <a:srgbClr val="FF0000"/>
                </a:solidFill>
                <a:latin typeface="Times New Roman" panose="02020603050405020304" pitchFamily="18" charset="0"/>
                <a:cs typeface="Times New Roman" panose="02020603050405020304" pitchFamily="18" charset="0"/>
              </a:rPr>
              <a:t>- Cổng đầu ra điều khiển:</a:t>
            </a:r>
          </a:p>
          <a:p>
            <a:r>
              <a:rPr lang="vi-VN">
                <a:solidFill>
                  <a:srgbClr val="FF0000"/>
                </a:solidFill>
                <a:latin typeface="Times New Roman" panose="02020603050405020304" pitchFamily="18" charset="0"/>
                <a:cs typeface="Times New Roman" panose="02020603050405020304" pitchFamily="18" charset="0"/>
              </a:rPr>
              <a:t>+ Tiếp điểm thường mở</a:t>
            </a:r>
          </a:p>
          <a:p>
            <a:r>
              <a:rPr lang="vi-VN">
                <a:solidFill>
                  <a:srgbClr val="FF0000"/>
                </a:solidFill>
                <a:latin typeface="Times New Roman" panose="02020603050405020304" pitchFamily="18" charset="0"/>
                <a:cs typeface="Times New Roman" panose="02020603050405020304" pitchFamily="18" charset="0"/>
              </a:rPr>
              <a:t>+ Đầu nối chung</a:t>
            </a:r>
          </a:p>
          <a:p>
            <a:r>
              <a:rPr lang="vi-VN">
                <a:solidFill>
                  <a:srgbClr val="FF0000"/>
                </a:solidFill>
                <a:latin typeface="Times New Roman" panose="02020603050405020304" pitchFamily="18" charset="0"/>
                <a:cs typeface="Times New Roman" panose="02020603050405020304" pitchFamily="18" charset="0"/>
              </a:rPr>
              <a:t>+ Tiếp điểm thường đóng</a:t>
            </a:r>
          </a:p>
          <a:p>
            <a:r>
              <a:rPr lang="vi-VN">
                <a:solidFill>
                  <a:srgbClr val="FF0000"/>
                </a:solidFill>
                <a:latin typeface="Times New Roman" panose="02020603050405020304" pitchFamily="18" charset="0"/>
                <a:cs typeface="Times New Roman" panose="02020603050405020304" pitchFamily="18" charset="0"/>
              </a:rPr>
              <a:t>- Cổng nối nguồn cấp cho mô đun:</a:t>
            </a:r>
          </a:p>
          <a:p>
            <a:r>
              <a:rPr lang="vi-VN">
                <a:solidFill>
                  <a:srgbClr val="FF0000"/>
                </a:solidFill>
                <a:latin typeface="Times New Roman" panose="02020603050405020304" pitchFamily="18" charset="0"/>
                <a:cs typeface="Times New Roman" panose="02020603050405020304" pitchFamily="18" charset="0"/>
              </a:rPr>
              <a:t>+ Đầu nối GND để nối với cực (-) của nguồn.</a:t>
            </a:r>
          </a:p>
          <a:p>
            <a:r>
              <a:rPr lang="vi-VN">
                <a:solidFill>
                  <a:srgbClr val="FF0000"/>
                </a:solidFill>
                <a:latin typeface="Times New Roman" panose="02020603050405020304" pitchFamily="18" charset="0"/>
                <a:cs typeface="Times New Roman" panose="02020603050405020304" pitchFamily="18" charset="0"/>
              </a:rPr>
              <a:t>+ Đầu nối VCC để nối với cực (+) của nguồn.</a:t>
            </a:r>
          </a:p>
          <a:p>
            <a:r>
              <a:rPr lang="vi-VN">
                <a:solidFill>
                  <a:srgbClr val="FF0000"/>
                </a:solidFill>
                <a:latin typeface="Times New Roman" panose="02020603050405020304" pitchFamily="18" charset="0"/>
                <a:cs typeface="Times New Roman" panose="02020603050405020304" pitchFamily="18" charset="0"/>
              </a:rPr>
              <a:t>Bước 2. Tìm hiểu về sơ đồ của mạch điện điều khiển sử dụng mô đun cảm biến nhiệt độ</a:t>
            </a:r>
          </a:p>
          <a:p>
            <a:r>
              <a:rPr lang="vi-VN">
                <a:solidFill>
                  <a:srgbClr val="FF0000"/>
                </a:solidFill>
                <a:latin typeface="Times New Roman" panose="02020603050405020304" pitchFamily="18" charset="0"/>
                <a:cs typeface="Times New Roman" panose="02020603050405020304" pitchFamily="18" charset="0"/>
              </a:rPr>
              <a:t>- Công tắc</a:t>
            </a:r>
          </a:p>
          <a:p>
            <a:r>
              <a:rPr lang="vi-VN">
                <a:solidFill>
                  <a:srgbClr val="FF0000"/>
                </a:solidFill>
                <a:latin typeface="Times New Roman" panose="02020603050405020304" pitchFamily="18" charset="0"/>
                <a:cs typeface="Times New Roman" panose="02020603050405020304" pitchFamily="18" charset="0"/>
              </a:rPr>
              <a:t>- Máy bơm 12V</a:t>
            </a:r>
          </a:p>
          <a:p>
            <a:r>
              <a:rPr lang="vi-VN">
                <a:solidFill>
                  <a:srgbClr val="FF0000"/>
                </a:solidFill>
                <a:latin typeface="Times New Roman" panose="02020603050405020304" pitchFamily="18" charset="0"/>
                <a:cs typeface="Times New Roman" panose="02020603050405020304" pitchFamily="18" charset="0"/>
              </a:rPr>
              <a:t>- Nguồn điện 12V</a:t>
            </a:r>
          </a:p>
          <a:p>
            <a:r>
              <a:rPr lang="vi-VN">
                <a:solidFill>
                  <a:srgbClr val="FF0000"/>
                </a:solidFill>
                <a:latin typeface="Times New Roman" panose="02020603050405020304" pitchFamily="18" charset="0"/>
                <a:cs typeface="Times New Roman" panose="02020603050405020304" pitchFamily="18" charset="0"/>
              </a:rPr>
              <a:t>Bước 3. Lập dự trù và chuẩn bị các dụng cụ, thiết  bị và vật liệu để lắp ráp mạch điện điều khiển sử dụng mô đun cảm biến độ ẩm</a:t>
            </a:r>
          </a:p>
          <a:p>
            <a:r>
              <a:rPr lang="vi-VN">
                <a:solidFill>
                  <a:srgbClr val="FF0000"/>
                </a:solidFill>
                <a:latin typeface="Times New Roman" panose="02020603050405020304" pitchFamily="18" charset="0"/>
                <a:cs typeface="Times New Roman" panose="02020603050405020304" pitchFamily="18" charset="0"/>
              </a:rPr>
              <a:t>Bước 4. Lắp ráp mạch điện</a:t>
            </a:r>
          </a:p>
          <a:p>
            <a:r>
              <a:rPr lang="vi-VN">
                <a:solidFill>
                  <a:srgbClr val="FF0000"/>
                </a:solidFill>
                <a:latin typeface="Times New Roman" panose="02020603050405020304" pitchFamily="18" charset="0"/>
                <a:cs typeface="Times New Roman" panose="02020603050405020304" pitchFamily="18" charset="0"/>
              </a:rPr>
              <a:t>Bước 5. Vận hành mạch điện</a:t>
            </a:r>
          </a:p>
          <a:p>
            <a:r>
              <a:rPr lang="vi-VN">
                <a:solidFill>
                  <a:srgbClr val="FF0000"/>
                </a:solidFill>
                <a:latin typeface="Times New Roman" panose="02020603050405020304" pitchFamily="18" charset="0"/>
                <a:cs typeface="Times New Roman" panose="02020603050405020304" pitchFamily="18" charset="0"/>
              </a:rPr>
              <a:t>-Kiểm tra các vị trí đấu nối đảm bảo đúng, chắc chắn và an toàn</a:t>
            </a:r>
          </a:p>
          <a:p>
            <a:r>
              <a:rPr lang="vi-VN">
                <a:solidFill>
                  <a:srgbClr val="FF0000"/>
                </a:solidFill>
                <a:latin typeface="Times New Roman" panose="02020603050405020304" pitchFamily="18" charset="0"/>
                <a:cs typeface="Times New Roman" panose="02020603050405020304" pitchFamily="18" charset="0"/>
              </a:rPr>
              <a:t>- Bật công tắc cấp nguồn cho mạch điện</a:t>
            </a:r>
          </a:p>
          <a:p>
            <a:r>
              <a:rPr lang="vi-VN">
                <a:solidFill>
                  <a:srgbClr val="FF0000"/>
                </a:solidFill>
                <a:latin typeface="Times New Roman" panose="02020603050405020304" pitchFamily="18" charset="0"/>
                <a:cs typeface="Times New Roman" panose="02020603050405020304" pitchFamily="18" charset="0"/>
              </a:rPr>
              <a:t>- Kiểm tra hoạt động của mạch điện theo chức năng: Thay đổi độ ẩm vào cảm biến độ ẩm, mạch điện sẽ tự động bật hoặc tắt máy bơm</a:t>
            </a:r>
          </a:p>
          <a:p>
            <a:r>
              <a:rPr lang="vi-VN">
                <a:solidFill>
                  <a:srgbClr val="FF0000"/>
                </a:solidFill>
                <a:latin typeface="Times New Roman" panose="02020603050405020304" pitchFamily="18" charset="0"/>
                <a:cs typeface="Times New Roman" panose="02020603050405020304" pitchFamily="18" charset="0"/>
              </a:rPr>
              <a:t>- Đánh giá hoạt động của mạch điện và điều chỉnh</a:t>
            </a:r>
          </a:p>
        </p:txBody>
      </p:sp>
    </p:spTree>
    <p:extLst>
      <p:ext uri="{BB962C8B-B14F-4D97-AF65-F5344CB8AC3E}">
        <p14:creationId xmlns:p14="http://schemas.microsoft.com/office/powerpoint/2010/main" val="1740661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arn(inVertical)">
                                      <p:cBhvr>
                                        <p:cTn id="13" dur="500"/>
                                        <p:tgtEl>
                                          <p:spTgt spid="5">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barn(inVertical)">
                                      <p:cBhvr>
                                        <p:cTn id="16" dur="500"/>
                                        <p:tgtEl>
                                          <p:spTgt spid="5">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barn(inVertical)">
                                      <p:cBhvr>
                                        <p:cTn id="19" dur="500"/>
                                        <p:tgtEl>
                                          <p:spTgt spid="5">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barn(inVertical)">
                                      <p:cBhvr>
                                        <p:cTn id="22" dur="500"/>
                                        <p:tgtEl>
                                          <p:spTgt spid="5">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barn(inVertical)">
                                      <p:cBhvr>
                                        <p:cTn id="25" dur="500"/>
                                        <p:tgtEl>
                                          <p:spTgt spid="5">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barn(inVertical)">
                                      <p:cBhvr>
                                        <p:cTn id="28" dur="500"/>
                                        <p:tgtEl>
                                          <p:spTgt spid="5">
                                            <p:txEl>
                                              <p:pRg st="7" end="7"/>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Effect transition="in" filter="barn(inVertical)">
                                      <p:cBhvr>
                                        <p:cTn id="31" dur="500"/>
                                        <p:tgtEl>
                                          <p:spTgt spid="5">
                                            <p:txEl>
                                              <p:pRg st="8" end="8"/>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5">
                                            <p:txEl>
                                              <p:pRg st="9" end="9"/>
                                            </p:txEl>
                                          </p:spTgt>
                                        </p:tgtEl>
                                        <p:attrNameLst>
                                          <p:attrName>style.visibility</p:attrName>
                                        </p:attrNameLst>
                                      </p:cBhvr>
                                      <p:to>
                                        <p:strVal val="visible"/>
                                      </p:to>
                                    </p:set>
                                    <p:animEffect transition="in" filter="barn(inVertical)">
                                      <p:cBhvr>
                                        <p:cTn id="34" dur="500"/>
                                        <p:tgtEl>
                                          <p:spTgt spid="5">
                                            <p:txEl>
                                              <p:pRg st="9" end="9"/>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animEffect transition="in" filter="barn(inVertical)">
                                      <p:cBhvr>
                                        <p:cTn id="37" dur="500"/>
                                        <p:tgtEl>
                                          <p:spTgt spid="5">
                                            <p:txEl>
                                              <p:pRg st="10" end="10"/>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5">
                                            <p:txEl>
                                              <p:pRg st="11" end="11"/>
                                            </p:txEl>
                                          </p:spTgt>
                                        </p:tgtEl>
                                        <p:attrNameLst>
                                          <p:attrName>style.visibility</p:attrName>
                                        </p:attrNameLst>
                                      </p:cBhvr>
                                      <p:to>
                                        <p:strVal val="visible"/>
                                      </p:to>
                                    </p:set>
                                    <p:animEffect transition="in" filter="barn(inVertical)">
                                      <p:cBhvr>
                                        <p:cTn id="40" dur="500"/>
                                        <p:tgtEl>
                                          <p:spTgt spid="5">
                                            <p:txEl>
                                              <p:pRg st="11" end="11"/>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5">
                                            <p:txEl>
                                              <p:pRg st="12" end="12"/>
                                            </p:txEl>
                                          </p:spTgt>
                                        </p:tgtEl>
                                        <p:attrNameLst>
                                          <p:attrName>style.visibility</p:attrName>
                                        </p:attrNameLst>
                                      </p:cBhvr>
                                      <p:to>
                                        <p:strVal val="visible"/>
                                      </p:to>
                                    </p:set>
                                    <p:animEffect transition="in" filter="barn(inVertical)">
                                      <p:cBhvr>
                                        <p:cTn id="43" dur="500"/>
                                        <p:tgtEl>
                                          <p:spTgt spid="5">
                                            <p:txEl>
                                              <p:pRg st="12" end="12"/>
                                            </p:txEl>
                                          </p:spTgt>
                                        </p:tgtEl>
                                      </p:cBhvr>
                                    </p:animEffect>
                                  </p:childTnLst>
                                </p:cTn>
                              </p:par>
                              <p:par>
                                <p:cTn id="44" presetID="16" presetClass="entr" presetSubtype="21" fill="hold" nodeType="withEffect">
                                  <p:stCondLst>
                                    <p:cond delay="0"/>
                                  </p:stCondLst>
                                  <p:childTnLst>
                                    <p:set>
                                      <p:cBhvr>
                                        <p:cTn id="45" dur="1" fill="hold">
                                          <p:stCondLst>
                                            <p:cond delay="0"/>
                                          </p:stCondLst>
                                        </p:cTn>
                                        <p:tgtEl>
                                          <p:spTgt spid="5">
                                            <p:txEl>
                                              <p:pRg st="13" end="13"/>
                                            </p:txEl>
                                          </p:spTgt>
                                        </p:tgtEl>
                                        <p:attrNameLst>
                                          <p:attrName>style.visibility</p:attrName>
                                        </p:attrNameLst>
                                      </p:cBhvr>
                                      <p:to>
                                        <p:strVal val="visible"/>
                                      </p:to>
                                    </p:set>
                                    <p:animEffect transition="in" filter="barn(inVertical)">
                                      <p:cBhvr>
                                        <p:cTn id="46" dur="500"/>
                                        <p:tgtEl>
                                          <p:spTgt spid="5">
                                            <p:txEl>
                                              <p:pRg st="13" end="13"/>
                                            </p:txEl>
                                          </p:spTgt>
                                        </p:tgtEl>
                                      </p:cBhvr>
                                    </p:animEffect>
                                  </p:childTnLst>
                                </p:cTn>
                              </p:par>
                              <p:par>
                                <p:cTn id="47" presetID="16" presetClass="entr" presetSubtype="21" fill="hold" nodeType="withEffect">
                                  <p:stCondLst>
                                    <p:cond delay="0"/>
                                  </p:stCondLst>
                                  <p:childTnLst>
                                    <p:set>
                                      <p:cBhvr>
                                        <p:cTn id="48" dur="1" fill="hold">
                                          <p:stCondLst>
                                            <p:cond delay="0"/>
                                          </p:stCondLst>
                                        </p:cTn>
                                        <p:tgtEl>
                                          <p:spTgt spid="5">
                                            <p:txEl>
                                              <p:pRg st="14" end="14"/>
                                            </p:txEl>
                                          </p:spTgt>
                                        </p:tgtEl>
                                        <p:attrNameLst>
                                          <p:attrName>style.visibility</p:attrName>
                                        </p:attrNameLst>
                                      </p:cBhvr>
                                      <p:to>
                                        <p:strVal val="visible"/>
                                      </p:to>
                                    </p:set>
                                    <p:animEffect transition="in" filter="barn(inVertical)">
                                      <p:cBhvr>
                                        <p:cTn id="49" dur="500"/>
                                        <p:tgtEl>
                                          <p:spTgt spid="5">
                                            <p:txEl>
                                              <p:pRg st="14" end="14"/>
                                            </p:txEl>
                                          </p:spTgt>
                                        </p:tgtEl>
                                      </p:cBhvr>
                                    </p:animEffect>
                                  </p:childTnLst>
                                </p:cTn>
                              </p:par>
                              <p:par>
                                <p:cTn id="50" presetID="16" presetClass="entr" presetSubtype="21" fill="hold" nodeType="withEffect">
                                  <p:stCondLst>
                                    <p:cond delay="0"/>
                                  </p:stCondLst>
                                  <p:childTnLst>
                                    <p:set>
                                      <p:cBhvr>
                                        <p:cTn id="51" dur="1" fill="hold">
                                          <p:stCondLst>
                                            <p:cond delay="0"/>
                                          </p:stCondLst>
                                        </p:cTn>
                                        <p:tgtEl>
                                          <p:spTgt spid="5">
                                            <p:txEl>
                                              <p:pRg st="15" end="15"/>
                                            </p:txEl>
                                          </p:spTgt>
                                        </p:tgtEl>
                                        <p:attrNameLst>
                                          <p:attrName>style.visibility</p:attrName>
                                        </p:attrNameLst>
                                      </p:cBhvr>
                                      <p:to>
                                        <p:strVal val="visible"/>
                                      </p:to>
                                    </p:set>
                                    <p:animEffect transition="in" filter="barn(inVertical)">
                                      <p:cBhvr>
                                        <p:cTn id="52" dur="500"/>
                                        <p:tgtEl>
                                          <p:spTgt spid="5">
                                            <p:txEl>
                                              <p:pRg st="15" end="15"/>
                                            </p:txEl>
                                          </p:spTgt>
                                        </p:tgtEl>
                                      </p:cBhvr>
                                    </p:animEffect>
                                  </p:childTnLst>
                                </p:cTn>
                              </p:par>
                              <p:par>
                                <p:cTn id="53" presetID="16" presetClass="entr" presetSubtype="21" fill="hold" nodeType="withEffect">
                                  <p:stCondLst>
                                    <p:cond delay="0"/>
                                  </p:stCondLst>
                                  <p:childTnLst>
                                    <p:set>
                                      <p:cBhvr>
                                        <p:cTn id="54" dur="1" fill="hold">
                                          <p:stCondLst>
                                            <p:cond delay="0"/>
                                          </p:stCondLst>
                                        </p:cTn>
                                        <p:tgtEl>
                                          <p:spTgt spid="5">
                                            <p:txEl>
                                              <p:pRg st="16" end="16"/>
                                            </p:txEl>
                                          </p:spTgt>
                                        </p:tgtEl>
                                        <p:attrNameLst>
                                          <p:attrName>style.visibility</p:attrName>
                                        </p:attrNameLst>
                                      </p:cBhvr>
                                      <p:to>
                                        <p:strVal val="visible"/>
                                      </p:to>
                                    </p:set>
                                    <p:animEffect transition="in" filter="barn(inVertical)">
                                      <p:cBhvr>
                                        <p:cTn id="55" dur="500"/>
                                        <p:tgtEl>
                                          <p:spTgt spid="5">
                                            <p:txEl>
                                              <p:pRg st="16" end="16"/>
                                            </p:txEl>
                                          </p:spTgt>
                                        </p:tgtEl>
                                      </p:cBhvr>
                                    </p:animEffect>
                                  </p:childTnLst>
                                </p:cTn>
                              </p:par>
                              <p:par>
                                <p:cTn id="56" presetID="16" presetClass="entr" presetSubtype="21" fill="hold" nodeType="withEffect">
                                  <p:stCondLst>
                                    <p:cond delay="0"/>
                                  </p:stCondLst>
                                  <p:childTnLst>
                                    <p:set>
                                      <p:cBhvr>
                                        <p:cTn id="57" dur="1" fill="hold">
                                          <p:stCondLst>
                                            <p:cond delay="0"/>
                                          </p:stCondLst>
                                        </p:cTn>
                                        <p:tgtEl>
                                          <p:spTgt spid="5">
                                            <p:txEl>
                                              <p:pRg st="17" end="17"/>
                                            </p:txEl>
                                          </p:spTgt>
                                        </p:tgtEl>
                                        <p:attrNameLst>
                                          <p:attrName>style.visibility</p:attrName>
                                        </p:attrNameLst>
                                      </p:cBhvr>
                                      <p:to>
                                        <p:strVal val="visible"/>
                                      </p:to>
                                    </p:set>
                                    <p:animEffect transition="in" filter="barn(inVertical)">
                                      <p:cBhvr>
                                        <p:cTn id="58" dur="500"/>
                                        <p:tgtEl>
                                          <p:spTgt spid="5">
                                            <p:txEl>
                                              <p:pRg st="17" end="17"/>
                                            </p:txEl>
                                          </p:spTgt>
                                        </p:tgtEl>
                                      </p:cBhvr>
                                    </p:animEffect>
                                  </p:childTnLst>
                                </p:cTn>
                              </p:par>
                              <p:par>
                                <p:cTn id="59" presetID="16" presetClass="entr" presetSubtype="21" fill="hold" nodeType="withEffect">
                                  <p:stCondLst>
                                    <p:cond delay="0"/>
                                  </p:stCondLst>
                                  <p:childTnLst>
                                    <p:set>
                                      <p:cBhvr>
                                        <p:cTn id="60" dur="1" fill="hold">
                                          <p:stCondLst>
                                            <p:cond delay="0"/>
                                          </p:stCondLst>
                                        </p:cTn>
                                        <p:tgtEl>
                                          <p:spTgt spid="5">
                                            <p:txEl>
                                              <p:pRg st="18" end="18"/>
                                            </p:txEl>
                                          </p:spTgt>
                                        </p:tgtEl>
                                        <p:attrNameLst>
                                          <p:attrName>style.visibility</p:attrName>
                                        </p:attrNameLst>
                                      </p:cBhvr>
                                      <p:to>
                                        <p:strVal val="visible"/>
                                      </p:to>
                                    </p:set>
                                    <p:animEffect transition="in" filter="barn(inVertical)">
                                      <p:cBhvr>
                                        <p:cTn id="61" dur="500"/>
                                        <p:tgtEl>
                                          <p:spTgt spid="5">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5272" y="598368"/>
            <a:ext cx="11812556" cy="5386090"/>
          </a:xfrm>
          <a:prstGeom prst="rect">
            <a:avLst/>
          </a:prstGeom>
        </p:spPr>
        <p:txBody>
          <a:bodyPr wrap="square">
            <a:spAutoFit/>
          </a:bodyPr>
          <a:lstStyle/>
          <a:p>
            <a:r>
              <a:rPr lang="en-US" sz="2400" b="1" smtClean="0">
                <a:latin typeface="Times New Roman" panose="02020603050405020304" pitchFamily="18" charset="0"/>
                <a:cs typeface="Times New Roman" panose="02020603050405020304" pitchFamily="18" charset="0"/>
              </a:rPr>
              <a:t>II</a:t>
            </a:r>
            <a:r>
              <a:rPr lang="en-US" sz="2400" b="1">
                <a:latin typeface="Times New Roman" panose="02020603050405020304" pitchFamily="18" charset="0"/>
                <a:cs typeface="Times New Roman" panose="02020603050405020304" pitchFamily="18" charset="0"/>
              </a:rPr>
              <a:t>. Lắp ráp mạch điện điều khiển sử dụng mô đun cảm biến</a:t>
            </a:r>
          </a:p>
          <a:p>
            <a:r>
              <a:rPr lang="en-US" sz="1600" b="1">
                <a:latin typeface="Times New Roman" panose="02020603050405020304" pitchFamily="18" charset="0"/>
                <a:cs typeface="Times New Roman" panose="02020603050405020304" pitchFamily="18" charset="0"/>
              </a:rPr>
              <a:t>c. Mạch điện</a:t>
            </a:r>
            <a:r>
              <a:rPr lang="nl-NL" sz="1600" b="1">
                <a:latin typeface="Times New Roman" panose="02020603050405020304" pitchFamily="18" charset="0"/>
                <a:cs typeface="Times New Roman" panose="02020603050405020304" pitchFamily="18" charset="0"/>
              </a:rPr>
              <a:t> điều khiển sử dụng mô đun cảm biến độ ẩm</a:t>
            </a:r>
            <a:endParaRPr lang="en-US" sz="1600" b="1">
              <a:latin typeface="Times New Roman" panose="02020603050405020304" pitchFamily="18" charset="0"/>
              <a:cs typeface="Times New Roman" panose="02020603050405020304" pitchFamily="18" charset="0"/>
            </a:endParaRPr>
          </a:p>
          <a:p>
            <a:r>
              <a:rPr lang="en-US" sz="1600">
                <a:latin typeface="Times New Roman" panose="02020603050405020304" pitchFamily="18" charset="0"/>
                <a:cs typeface="Times New Roman" panose="02020603050405020304" pitchFamily="18" charset="0"/>
              </a:rPr>
              <a:t>Bước 1. Tìm hiểu về mô đun cảm biến độ ẩm</a:t>
            </a:r>
          </a:p>
          <a:p>
            <a:r>
              <a:rPr lang="en-US" sz="1600">
                <a:latin typeface="Times New Roman" panose="02020603050405020304" pitchFamily="18" charset="0"/>
                <a:cs typeface="Times New Roman" panose="02020603050405020304" pitchFamily="18" charset="0"/>
              </a:rPr>
              <a:t>- Cổng đầu ra điều khiển:</a:t>
            </a:r>
          </a:p>
          <a:p>
            <a:r>
              <a:rPr lang="en-US" sz="1600">
                <a:latin typeface="Times New Roman" panose="02020603050405020304" pitchFamily="18" charset="0"/>
                <a:cs typeface="Times New Roman" panose="02020603050405020304" pitchFamily="18" charset="0"/>
              </a:rPr>
              <a:t>+ Tiếp điểm thường mở</a:t>
            </a:r>
          </a:p>
          <a:p>
            <a:r>
              <a:rPr lang="en-US" sz="1600">
                <a:latin typeface="Times New Roman" panose="02020603050405020304" pitchFamily="18" charset="0"/>
                <a:cs typeface="Times New Roman" panose="02020603050405020304" pitchFamily="18" charset="0"/>
              </a:rPr>
              <a:t>+ Đầu nối chung</a:t>
            </a:r>
          </a:p>
          <a:p>
            <a:r>
              <a:rPr lang="en-US" sz="1600">
                <a:latin typeface="Times New Roman" panose="02020603050405020304" pitchFamily="18" charset="0"/>
                <a:cs typeface="Times New Roman" panose="02020603050405020304" pitchFamily="18" charset="0"/>
              </a:rPr>
              <a:t>+ Tiếp điểm thường đóng</a:t>
            </a:r>
          </a:p>
          <a:p>
            <a:r>
              <a:rPr lang="en-US" sz="1600">
                <a:latin typeface="Times New Roman" panose="02020603050405020304" pitchFamily="18" charset="0"/>
                <a:cs typeface="Times New Roman" panose="02020603050405020304" pitchFamily="18" charset="0"/>
              </a:rPr>
              <a:t>- Cổng nối nguồn cấp cho mô đun:</a:t>
            </a:r>
          </a:p>
          <a:p>
            <a:r>
              <a:rPr lang="en-US" sz="1600">
                <a:latin typeface="Times New Roman" panose="02020603050405020304" pitchFamily="18" charset="0"/>
                <a:cs typeface="Times New Roman" panose="02020603050405020304" pitchFamily="18" charset="0"/>
              </a:rPr>
              <a:t>+ Đầu nối GND để nối với cực (-) của nguồn.</a:t>
            </a:r>
          </a:p>
          <a:p>
            <a:r>
              <a:rPr lang="en-US" sz="1600">
                <a:latin typeface="Times New Roman" panose="02020603050405020304" pitchFamily="18" charset="0"/>
                <a:cs typeface="Times New Roman" panose="02020603050405020304" pitchFamily="18" charset="0"/>
              </a:rPr>
              <a:t>+ Đầu nối VCC để nối với cực (+) của nguồn.</a:t>
            </a:r>
          </a:p>
          <a:p>
            <a:r>
              <a:rPr lang="nl-NL" sz="1600">
                <a:latin typeface="Times New Roman" panose="02020603050405020304" pitchFamily="18" charset="0"/>
                <a:cs typeface="Times New Roman" panose="02020603050405020304" pitchFamily="18" charset="0"/>
              </a:rPr>
              <a:t>Bước 2. Tìm hiểu về sơ đồ của mạch điện điều khiển sử dụng mô đun cảm biến nhiệt độ</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Công tắc</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Máy bơm 12V</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Nguồn điện 12V</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Bước 3. Lập dự trù và chuẩn bị các dụng cụ, thiết  bị và vật liệu để lắp ráp mạch điện điều khiển sử dụng mô đun cảm biến độ ẩm</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Bước 4. Lắp ráp mạch điện</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Bước 5. Vận hành mạch điện</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-Kiểm tra các vị trí đấu nối đảm bảo đúng, chắc chắn và an toàn</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Bật công tắc cấp nguồn cho mạch điện</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Kiểm tra hoạt động của mạch điện theo chức năng: Thay đổi độ ẩm vào cảm biến độ ẩm, mạch điện sẽ tự động bật hoặc tắt máy bơm</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Đánh giá hoạt động của mạch điện và điều chỉnh</a:t>
            </a:r>
            <a:endParaRPr lang="en-US" sz="160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273955" y="148080"/>
            <a:ext cx="9675191" cy="646232"/>
          </a:xfrm>
          <a:prstGeom prst="rect">
            <a:avLst/>
          </a:prstGeom>
        </p:spPr>
      </p:pic>
    </p:spTree>
    <p:extLst>
      <p:ext uri="{BB962C8B-B14F-4D97-AF65-F5344CB8AC3E}">
        <p14:creationId xmlns:p14="http://schemas.microsoft.com/office/powerpoint/2010/main" val="2473696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6066" y="313508"/>
            <a:ext cx="5810626" cy="5339945"/>
          </a:xfrm>
          <a:prstGeom prst="rect">
            <a:avLst/>
          </a:prstGeom>
        </p:spPr>
      </p:pic>
      <p:sp>
        <p:nvSpPr>
          <p:cNvPr id="5" name="TextBox 4"/>
          <p:cNvSpPr txBox="1"/>
          <p:nvPr/>
        </p:nvSpPr>
        <p:spPr>
          <a:xfrm>
            <a:off x="1099038" y="5767754"/>
            <a:ext cx="4404947"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16.1. Mô đun cảm biến nhiệt độ</a:t>
            </a:r>
            <a:endParaRPr lang="en-US" sz="2000" b="1" i="1">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6345092" y="313507"/>
            <a:ext cx="5375054" cy="5339946"/>
          </a:xfrm>
          <a:prstGeom prst="rect">
            <a:avLst/>
          </a:prstGeom>
        </p:spPr>
      </p:pic>
      <p:sp>
        <p:nvSpPr>
          <p:cNvPr id="7" name="TextBox 6"/>
          <p:cNvSpPr txBox="1"/>
          <p:nvPr/>
        </p:nvSpPr>
        <p:spPr>
          <a:xfrm>
            <a:off x="7221415" y="5767754"/>
            <a:ext cx="4404947"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16.1. Mô đun cảm biến nhiệt độ</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546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419878" y="918598"/>
          <a:ext cx="11448661" cy="2133600"/>
        </p:xfrm>
        <a:graphic>
          <a:graphicData uri="http://schemas.openxmlformats.org/drawingml/2006/table">
            <a:tbl>
              <a:tblPr firstRow="1" firstCol="1" bandRow="1"/>
              <a:tblGrid>
                <a:gridCol w="1735142">
                  <a:extLst>
                    <a:ext uri="{9D8B030D-6E8A-4147-A177-3AD203B41FA5}">
                      <a16:colId xmlns:a16="http://schemas.microsoft.com/office/drawing/2014/main" val="4151319077"/>
                    </a:ext>
                  </a:extLst>
                </a:gridCol>
                <a:gridCol w="4824278">
                  <a:extLst>
                    <a:ext uri="{9D8B030D-6E8A-4147-A177-3AD203B41FA5}">
                      <a16:colId xmlns:a16="http://schemas.microsoft.com/office/drawing/2014/main" val="1421415738"/>
                    </a:ext>
                  </a:extLst>
                </a:gridCol>
                <a:gridCol w="2271051">
                  <a:extLst>
                    <a:ext uri="{9D8B030D-6E8A-4147-A177-3AD203B41FA5}">
                      <a16:colId xmlns:a16="http://schemas.microsoft.com/office/drawing/2014/main" val="2992918495"/>
                    </a:ext>
                  </a:extLst>
                </a:gridCol>
                <a:gridCol w="2618190">
                  <a:extLst>
                    <a:ext uri="{9D8B030D-6E8A-4147-A177-3AD203B41FA5}">
                      <a16:colId xmlns:a16="http://schemas.microsoft.com/office/drawing/2014/main" val="4198096486"/>
                    </a:ext>
                  </a:extLst>
                </a:gridCol>
              </a:tblGrid>
              <a:tr h="0">
                <a:tc rowSpan="2">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TT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Tiêu chí</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Đánh giá</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961258176"/>
                  </a:ext>
                </a:extLst>
              </a:tr>
              <a:tr h="0">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Đạt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Không đạt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956633"/>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Độ an toàn cho người và thiết bị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1978091"/>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Độ chính xác của mạch lắp ráp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4709859"/>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Tính thẩm mỹ</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2735118"/>
                  </a:ext>
                </a:extLst>
              </a:tr>
            </a:tbl>
          </a:graphicData>
        </a:graphic>
      </p:graphicFrame>
      <p:sp>
        <p:nvSpPr>
          <p:cNvPr id="6" name="TextBox 5"/>
          <p:cNvSpPr txBox="1"/>
          <p:nvPr/>
        </p:nvSpPr>
        <p:spPr>
          <a:xfrm>
            <a:off x="1520889" y="121297"/>
            <a:ext cx="3163078" cy="523220"/>
          </a:xfrm>
          <a:prstGeom prst="rect">
            <a:avLst/>
          </a:prstGeom>
          <a:noFill/>
        </p:spPr>
        <p:txBody>
          <a:bodyPr wrap="square" rtlCol="0">
            <a:spAutoFit/>
          </a:bodyPr>
          <a:lstStyle/>
          <a:p>
            <a:r>
              <a:rPr lang="en-US" sz="2800" b="1" smtClean="0">
                <a:latin typeface="Times New Roman" panose="02020603050405020304" pitchFamily="18" charset="0"/>
                <a:cs typeface="Times New Roman" panose="02020603050405020304" pitchFamily="18" charset="0"/>
              </a:rPr>
              <a:t>Tiêu chí đánh giá</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8013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Em hãy tìm hiểu một ứng dụng khác của mô đun cảm biến ánh sáng: nêu chức năng, đề xuất ý tưởng vẽ sơ đồ lắp ráp và chia sẻ với các bạn trong lớp.</a:t>
            </a:r>
          </a:p>
        </p:txBody>
      </p:sp>
    </p:spTree>
    <p:extLst>
      <p:ext uri="{BB962C8B-B14F-4D97-AF65-F5344CB8AC3E}">
        <p14:creationId xmlns:p14="http://schemas.microsoft.com/office/powerpoint/2010/main" val="2301023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Em hãy tìm hiểu một ứng dụng khác của mô đun cảm biến ánh sáng: nêu chức năng, đề xuất ý tưởng vẽ sơ đồ lắp ráp và chia sẻ với các bạn trong lớp.</a:t>
            </a:r>
          </a:p>
        </p:txBody>
      </p:sp>
      <p:sp>
        <p:nvSpPr>
          <p:cNvPr id="2" name="Rectangle 1"/>
          <p:cNvSpPr/>
          <p:nvPr/>
        </p:nvSpPr>
        <p:spPr>
          <a:xfrm>
            <a:off x="500743" y="2102508"/>
            <a:ext cx="11367796" cy="1384995"/>
          </a:xfrm>
          <a:prstGeom prst="rect">
            <a:avLst/>
          </a:prstGeom>
        </p:spPr>
        <p:txBody>
          <a:bodyPr wrap="square">
            <a:spAutoFit/>
          </a:bodyPr>
          <a:lstStyle/>
          <a:p>
            <a:r>
              <a:rPr lang="vi-VN" sz="2800">
                <a:solidFill>
                  <a:srgbClr val="0000FF"/>
                </a:solidFill>
                <a:latin typeface="Times New Roman" panose="02020603050405020304" pitchFamily="18" charset="0"/>
                <a:cs typeface="Times New Roman" panose="02020603050405020304" pitchFamily="18" charset="0"/>
              </a:rPr>
              <a:t>Bài 1. Mô đun cảm biến ánh sáng được sử dụng trong rèm đóng mở tự động.</a:t>
            </a:r>
          </a:p>
          <a:p>
            <a:r>
              <a:rPr lang="vi-VN" sz="2800">
                <a:solidFill>
                  <a:srgbClr val="0000FF"/>
                </a:solidFill>
                <a:latin typeface="Times New Roman" panose="02020603050405020304" pitchFamily="18" charset="0"/>
                <a:cs typeface="Times New Roman" panose="02020603050405020304" pitchFamily="18" charset="0"/>
              </a:rPr>
              <a:t>Chức năng: Rèm tự động mở khi trời sáng và tự động đóng khi trời tối.</a:t>
            </a:r>
          </a:p>
          <a:p>
            <a:r>
              <a:rPr lang="vi-VN" sz="2800">
                <a:solidFill>
                  <a:srgbClr val="0000FF"/>
                </a:solidFill>
                <a:latin typeface="Times New Roman" panose="02020603050405020304" pitchFamily="18" charset="0"/>
                <a:cs typeface="Times New Roman" panose="02020603050405020304" pitchFamily="18" charset="0"/>
              </a:rPr>
              <a:t>Sơ đồ: </a:t>
            </a:r>
          </a:p>
        </p:txBody>
      </p:sp>
      <p:pic>
        <p:nvPicPr>
          <p:cNvPr id="5" name="Picture 4"/>
          <p:cNvPicPr>
            <a:picLocks noChangeAspect="1"/>
          </p:cNvPicPr>
          <p:nvPr/>
        </p:nvPicPr>
        <p:blipFill>
          <a:blip r:embed="rId3"/>
          <a:stretch>
            <a:fillRect/>
          </a:stretch>
        </p:blipFill>
        <p:spPr>
          <a:xfrm>
            <a:off x="2789339" y="3632624"/>
            <a:ext cx="7763583" cy="3038763"/>
          </a:xfrm>
          <a:prstGeom prst="rect">
            <a:avLst/>
          </a:prstGeom>
        </p:spPr>
      </p:pic>
    </p:spTree>
    <p:extLst>
      <p:ext uri="{BB962C8B-B14F-4D97-AF65-F5344CB8AC3E}">
        <p14:creationId xmlns:p14="http://schemas.microsoft.com/office/powerpoint/2010/main" val="406128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1815882"/>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1.Em </a:t>
            </a:r>
            <a:r>
              <a:rPr lang="en-US" sz="2800" b="1">
                <a:latin typeface="Times New Roman" panose="02020603050405020304" pitchFamily="18" charset="0"/>
                <a:cs typeface="Times New Roman" panose="02020603050405020304" pitchFamily="18" charset="0"/>
              </a:rPr>
              <a:t>hãy lên ý tưởng cho việc lắp ráp mô đun cảm biến đã được học sử dụng trong gia đình.</a:t>
            </a:r>
          </a:p>
          <a:p>
            <a:r>
              <a:rPr lang="en-US" sz="2800" b="1">
                <a:latin typeface="Times New Roman" panose="02020603050405020304" pitchFamily="18" charset="0"/>
                <a:cs typeface="Times New Roman" panose="02020603050405020304" pitchFamily="18" charset="0"/>
              </a:rPr>
              <a:t>2. Đề xuất một số ứng dụng cụ thể của các mạch điện điều khiển sử dụng mô đun cảm biến ánh sáng, nhiệt độ và độ ẩm trong gia đình</a:t>
            </a:r>
          </a:p>
        </p:txBody>
      </p:sp>
    </p:spTree>
    <p:extLst>
      <p:ext uri="{BB962C8B-B14F-4D97-AF65-F5344CB8AC3E}">
        <p14:creationId xmlns:p14="http://schemas.microsoft.com/office/powerpoint/2010/main" val="2647024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1384995"/>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Em hãy sử dụng mô đun cảm biến hồng ngoại (Hình 11.8) để lắp ráp mạch điện điều khiển bóng đèn tự động bật, tắt khi có người và không có người.</a:t>
            </a:r>
          </a:p>
        </p:txBody>
      </p:sp>
      <p:pic>
        <p:nvPicPr>
          <p:cNvPr id="2" name="Picture 1"/>
          <p:cNvPicPr>
            <a:picLocks noChangeAspect="1"/>
          </p:cNvPicPr>
          <p:nvPr/>
        </p:nvPicPr>
        <p:blipFill>
          <a:blip r:embed="rId3"/>
          <a:stretch>
            <a:fillRect/>
          </a:stretch>
        </p:blipFill>
        <p:spPr>
          <a:xfrm>
            <a:off x="2224756" y="1969770"/>
            <a:ext cx="6331415" cy="3777887"/>
          </a:xfrm>
          <a:prstGeom prst="rect">
            <a:avLst/>
          </a:prstGeom>
        </p:spPr>
      </p:pic>
      <p:sp>
        <p:nvSpPr>
          <p:cNvPr id="4" name="TextBox 3"/>
          <p:cNvSpPr txBox="1"/>
          <p:nvPr/>
        </p:nvSpPr>
        <p:spPr>
          <a:xfrm>
            <a:off x="2528596" y="5999584"/>
            <a:ext cx="5831633"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11.8. Mô đun cảm biến hồng ngoại</a:t>
            </a:r>
            <a:endParaRPr lang="en-US"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1384995"/>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Em hãy sử dụng mô đun cảm biến hồng ngoại (Hình 11.8) để lắp ráp mạch điện điều khiển bóng đèn tự động bật, tắt khi có người và không có người.</a:t>
            </a:r>
          </a:p>
        </p:txBody>
      </p:sp>
      <p:pic>
        <p:nvPicPr>
          <p:cNvPr id="2" name="Picture 1"/>
          <p:cNvPicPr>
            <a:picLocks noChangeAspect="1"/>
          </p:cNvPicPr>
          <p:nvPr/>
        </p:nvPicPr>
        <p:blipFill>
          <a:blip r:embed="rId3"/>
          <a:stretch>
            <a:fillRect/>
          </a:stretch>
        </p:blipFill>
        <p:spPr>
          <a:xfrm>
            <a:off x="339972" y="1969770"/>
            <a:ext cx="6331415" cy="3777887"/>
          </a:xfrm>
          <a:prstGeom prst="rect">
            <a:avLst/>
          </a:prstGeom>
        </p:spPr>
      </p:pic>
      <p:sp>
        <p:nvSpPr>
          <p:cNvPr id="4" name="TextBox 3"/>
          <p:cNvSpPr txBox="1"/>
          <p:nvPr/>
        </p:nvSpPr>
        <p:spPr>
          <a:xfrm>
            <a:off x="589862" y="5952931"/>
            <a:ext cx="5831633"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11.8. Mô đun cảm biến hồng ngoại</a:t>
            </a:r>
            <a:endParaRPr lang="en-US" b="1" i="1">
              <a:latin typeface="Times New Roman" panose="02020603050405020304" pitchFamily="18" charset="0"/>
              <a:cs typeface="Times New Roman" panose="02020603050405020304" pitchFamily="18" charset="0"/>
            </a:endParaRPr>
          </a:p>
        </p:txBody>
      </p:sp>
      <p:sp>
        <p:nvSpPr>
          <p:cNvPr id="5" name="Rectangle 4"/>
          <p:cNvSpPr/>
          <p:nvPr/>
        </p:nvSpPr>
        <p:spPr>
          <a:xfrm>
            <a:off x="6229813" y="2062103"/>
            <a:ext cx="5787280" cy="2585323"/>
          </a:xfrm>
          <a:prstGeom prst="rect">
            <a:avLst/>
          </a:prstGeom>
        </p:spPr>
        <p:txBody>
          <a:bodyPr wrap="square">
            <a:spAutoFit/>
          </a:bodyPr>
          <a:lstStyle/>
          <a:p>
            <a:r>
              <a:rPr lang="vi-VN" b="1">
                <a:solidFill>
                  <a:srgbClr val="0000FF"/>
                </a:solidFill>
              </a:rPr>
              <a:t>- Bước 1: Kết nối cảm biến hồng ngoại vào mô đun cảm biến.</a:t>
            </a:r>
          </a:p>
          <a:p>
            <a:r>
              <a:rPr lang="vi-VN" b="1">
                <a:solidFill>
                  <a:srgbClr val="0000FF"/>
                </a:solidFill>
              </a:rPr>
              <a:t>- Bước 2: Kết nối phụ tải (bóng đèn) vào mô đun cảm biến.</a:t>
            </a:r>
          </a:p>
          <a:p>
            <a:r>
              <a:rPr lang="vi-VN" b="1">
                <a:solidFill>
                  <a:srgbClr val="0000FF"/>
                </a:solidFill>
              </a:rPr>
              <a:t>- Bước 3: Kết nối nguồn điện một chiều 12 V vào cực nguồn của mô đun cảm biến.</a:t>
            </a:r>
          </a:p>
          <a:p>
            <a:r>
              <a:rPr lang="vi-VN" b="1">
                <a:solidFill>
                  <a:srgbClr val="0000FF"/>
                </a:solidFill>
              </a:rPr>
              <a:t>- Bước 4: Chỉnh ngưỡng tác động cho mô đun cảm biến.</a:t>
            </a:r>
          </a:p>
          <a:p>
            <a:r>
              <a:rPr lang="vi-VN" b="1">
                <a:solidFill>
                  <a:srgbClr val="0000FF"/>
                </a:solidFill>
              </a:rPr>
              <a:t>- Bước 5: Kiểm tra và vận hành.</a:t>
            </a:r>
          </a:p>
        </p:txBody>
      </p:sp>
    </p:spTree>
    <p:extLst>
      <p:ext uri="{BB962C8B-B14F-4D97-AF65-F5344CB8AC3E}">
        <p14:creationId xmlns:p14="http://schemas.microsoft.com/office/powerpoint/2010/main" val="125808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2000"/>
                                        <p:tgtEl>
                                          <p:spTgt spid="5">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heel(1)">
                                      <p:cBhvr>
                                        <p:cTn id="10" dur="2000"/>
                                        <p:tgtEl>
                                          <p:spTgt spid="5">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heel(1)">
                                      <p:cBhvr>
                                        <p:cTn id="13" dur="2000"/>
                                        <p:tgtEl>
                                          <p:spTgt spid="5">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heel(1)">
                                      <p:cBhvr>
                                        <p:cTn id="16" dur="2000"/>
                                        <p:tgtEl>
                                          <p:spTgt spid="5">
                                            <p:txEl>
                                              <p:pRg st="3" end="3"/>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wheel(1)">
                                      <p:cBhvr>
                                        <p:cTn id="19"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01453" y="149945"/>
            <a:ext cx="8847820" cy="5905622"/>
          </a:xfrm>
          <a:prstGeom prst="rect">
            <a:avLst/>
          </a:prstGeom>
        </p:spPr>
      </p:pic>
      <p:sp>
        <p:nvSpPr>
          <p:cNvPr id="5" name="Rectangle 4"/>
          <p:cNvSpPr/>
          <p:nvPr/>
        </p:nvSpPr>
        <p:spPr>
          <a:xfrm>
            <a:off x="1872342" y="6211669"/>
            <a:ext cx="6282613" cy="369332"/>
          </a:xfrm>
          <a:prstGeom prst="rect">
            <a:avLst/>
          </a:prstGeom>
        </p:spPr>
        <p:txBody>
          <a:bodyPr wrap="square">
            <a:spAutoFit/>
          </a:bodyPr>
          <a:lstStyle/>
          <a:p>
            <a:r>
              <a:rPr lang="en-US" b="1" i="1">
                <a:latin typeface="Times New Roman" panose="02020603050405020304" pitchFamily="18" charset="0"/>
                <a:cs typeface="Times New Roman" panose="02020603050405020304" pitchFamily="18" charset="0"/>
              </a:rPr>
              <a:t>Hình 16.2. Mô hình ứng dụng của mô đun cảm biến độ ẩm</a:t>
            </a:r>
          </a:p>
        </p:txBody>
      </p:sp>
      <p:sp>
        <p:nvSpPr>
          <p:cNvPr id="6" name="Rectangle 5"/>
          <p:cNvSpPr/>
          <p:nvPr/>
        </p:nvSpPr>
        <p:spPr>
          <a:xfrm>
            <a:off x="9489231" y="327227"/>
            <a:ext cx="2239347" cy="440120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16.2 và cho biết mạch điều khiển sử dụng mô đun cảm biến có những thành phần chính </a:t>
            </a:r>
            <a:r>
              <a:rPr lang="en-US" sz="2800" b="1" smtClean="0">
                <a:latin typeface="Times New Roman" panose="02020603050405020304" pitchFamily="18" charset="0"/>
                <a:cs typeface="Times New Roman" panose="02020603050405020304" pitchFamily="18" charset="0"/>
              </a:rPr>
              <a:t>nào?</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292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89485" y="65969"/>
            <a:ext cx="8847820" cy="4384733"/>
          </a:xfrm>
          <a:prstGeom prst="rect">
            <a:avLst/>
          </a:prstGeom>
        </p:spPr>
      </p:pic>
      <p:sp>
        <p:nvSpPr>
          <p:cNvPr id="5" name="Rectangle 4"/>
          <p:cNvSpPr/>
          <p:nvPr/>
        </p:nvSpPr>
        <p:spPr>
          <a:xfrm>
            <a:off x="2170921" y="4728432"/>
            <a:ext cx="6282613" cy="369332"/>
          </a:xfrm>
          <a:prstGeom prst="rect">
            <a:avLst/>
          </a:prstGeom>
        </p:spPr>
        <p:txBody>
          <a:bodyPr wrap="square">
            <a:spAutoFit/>
          </a:bodyPr>
          <a:lstStyle/>
          <a:p>
            <a:r>
              <a:rPr lang="en-US" b="1" i="1">
                <a:latin typeface="Times New Roman" panose="02020603050405020304" pitchFamily="18" charset="0"/>
                <a:cs typeface="Times New Roman" panose="02020603050405020304" pitchFamily="18" charset="0"/>
              </a:rPr>
              <a:t>Hình 16.2. Mô hình ứng dụng của mô đun cảm biến độ ẩm</a:t>
            </a:r>
          </a:p>
        </p:txBody>
      </p:sp>
      <p:sp>
        <p:nvSpPr>
          <p:cNvPr id="6" name="Rectangle 5"/>
          <p:cNvSpPr/>
          <p:nvPr/>
        </p:nvSpPr>
        <p:spPr>
          <a:xfrm>
            <a:off x="9489231" y="327227"/>
            <a:ext cx="2239347" cy="440120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16.2 và cho biết mạch điều khiển sử dụng mô đun cảm biến có những thành phần chính </a:t>
            </a:r>
            <a:r>
              <a:rPr lang="en-US" sz="2800" b="1" smtClean="0">
                <a:latin typeface="Times New Roman" panose="02020603050405020304" pitchFamily="18" charset="0"/>
                <a:cs typeface="Times New Roman" panose="02020603050405020304" pitchFamily="18" charset="0"/>
              </a:rPr>
              <a:t>nào?</a:t>
            </a:r>
            <a:endParaRPr lang="en-US" sz="2800" b="1">
              <a:latin typeface="Times New Roman" panose="02020603050405020304" pitchFamily="18" charset="0"/>
              <a:cs typeface="Times New Roman" panose="02020603050405020304" pitchFamily="18" charset="0"/>
            </a:endParaRPr>
          </a:p>
        </p:txBody>
      </p:sp>
      <p:sp>
        <p:nvSpPr>
          <p:cNvPr id="2" name="Rectangle 1"/>
          <p:cNvSpPr/>
          <p:nvPr/>
        </p:nvSpPr>
        <p:spPr>
          <a:xfrm>
            <a:off x="528735" y="5375494"/>
            <a:ext cx="11367796" cy="954107"/>
          </a:xfrm>
          <a:prstGeom prst="rect">
            <a:avLst/>
          </a:prstGeom>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Mạch điều khiển mô đun cảm biến thường gồm có một số thành phần chính như mô đun cảm biến, đối tượng điều khiển và nguồn điện.</a:t>
            </a:r>
            <a:endParaRPr 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742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28596" y="541175"/>
            <a:ext cx="2855168" cy="998375"/>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Mô đun cảm biến</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6907763" y="541175"/>
            <a:ext cx="2855168" cy="998375"/>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Đối tượng điều khiển</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2528596" y="2503713"/>
            <a:ext cx="7147249" cy="998375"/>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Nguồn điện</a:t>
            </a:r>
            <a:endParaRPr lang="en-US" sz="2800" b="1">
              <a:solidFill>
                <a:schemeClr val="tx1"/>
              </a:solidFill>
              <a:latin typeface="Times New Roman" panose="02020603050405020304" pitchFamily="18" charset="0"/>
              <a:cs typeface="Times New Roman" panose="02020603050405020304" pitchFamily="18" charset="0"/>
            </a:endParaRPr>
          </a:p>
        </p:txBody>
      </p:sp>
      <p:cxnSp>
        <p:nvCxnSpPr>
          <p:cNvPr id="8" name="Straight Arrow Connector 7"/>
          <p:cNvCxnSpPr/>
          <p:nvPr/>
        </p:nvCxnSpPr>
        <p:spPr>
          <a:xfrm flipV="1">
            <a:off x="3713584" y="1539550"/>
            <a:ext cx="0" cy="961054"/>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endCxn id="5" idx="2"/>
          </p:cNvCxnSpPr>
          <p:nvPr/>
        </p:nvCxnSpPr>
        <p:spPr>
          <a:xfrm flipV="1">
            <a:off x="8335347" y="1539550"/>
            <a:ext cx="0" cy="964163"/>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383764" y="1244409"/>
            <a:ext cx="1523999" cy="0"/>
          </a:xfrm>
          <a:prstGeom prst="straightConnector1">
            <a:avLst/>
          </a:prstGeom>
          <a:ln w="444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528596" y="3832693"/>
            <a:ext cx="7747520" cy="369332"/>
          </a:xfrm>
          <a:prstGeom prst="rect">
            <a:avLst/>
          </a:prstGeom>
        </p:spPr>
        <p:txBody>
          <a:bodyPr wrap="square">
            <a:spAutoFit/>
          </a:bodyPr>
          <a:lstStyle/>
          <a:p>
            <a:r>
              <a:rPr lang="en-US" b="1" i="1">
                <a:latin typeface="Times New Roman" panose="02020603050405020304" pitchFamily="18" charset="0"/>
                <a:cs typeface="Times New Roman" panose="02020603050405020304" pitchFamily="18" charset="0"/>
              </a:rPr>
              <a:t>Hình </a:t>
            </a:r>
            <a:r>
              <a:rPr lang="en-US" b="1" i="1" smtClean="0">
                <a:latin typeface="Times New Roman" panose="02020603050405020304" pitchFamily="18" charset="0"/>
                <a:cs typeface="Times New Roman" panose="02020603050405020304" pitchFamily="18" charset="0"/>
              </a:rPr>
              <a:t>16.3. Sơ đồ khối của một mạch điện điều khiển sử dụng mô đun cảm biến</a:t>
            </a:r>
            <a:endParaRPr lang="en-US"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5889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5273" y="728997"/>
            <a:ext cx="11812556"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I.Sơ đồ khối mạch điện điều khiển sử dụng mô đun cảm biến</a:t>
            </a:r>
          </a:p>
          <a:p>
            <a:r>
              <a:rPr lang="en-US" sz="2800">
                <a:latin typeface="Times New Roman" panose="02020603050405020304" pitchFamily="18" charset="0"/>
                <a:cs typeface="Times New Roman" panose="02020603050405020304" pitchFamily="18" charset="0"/>
              </a:rPr>
              <a:t>Mạch điều khiển mô đun cảm biến thường gồm có một số thành phần chính như mô đun cảm biến, đối tượng điều khiển và nguồn điện.</a:t>
            </a:r>
          </a:p>
        </p:txBody>
      </p:sp>
      <p:pic>
        <p:nvPicPr>
          <p:cNvPr id="4" name="Picture 3"/>
          <p:cNvPicPr>
            <a:picLocks noChangeAspect="1"/>
          </p:cNvPicPr>
          <p:nvPr/>
        </p:nvPicPr>
        <p:blipFill>
          <a:blip r:embed="rId2"/>
          <a:stretch>
            <a:fillRect/>
          </a:stretch>
        </p:blipFill>
        <p:spPr>
          <a:xfrm>
            <a:off x="1273955" y="148080"/>
            <a:ext cx="9675191" cy="646232"/>
          </a:xfrm>
          <a:prstGeom prst="rect">
            <a:avLst/>
          </a:prstGeom>
        </p:spPr>
      </p:pic>
    </p:spTree>
    <p:extLst>
      <p:ext uri="{BB962C8B-B14F-4D97-AF65-F5344CB8AC3E}">
        <p14:creationId xmlns:p14="http://schemas.microsoft.com/office/powerpoint/2010/main" val="1902959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4841" y="94967"/>
            <a:ext cx="11834326" cy="1815882"/>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 Quan sát bảng 16.1. và đưa ra các bước tiến hành lắp ráp mạch điện điều khiển sử dụng mô đun cảm </a:t>
            </a:r>
            <a:r>
              <a:rPr lang="vi-VN" sz="2800" b="1" smtClean="0">
                <a:latin typeface="Times New Roman" panose="02020603050405020304" pitchFamily="18" charset="0"/>
                <a:cs typeface="Times New Roman" panose="02020603050405020304" pitchFamily="18" charset="0"/>
              </a:rPr>
              <a:t>biến</a:t>
            </a:r>
            <a:r>
              <a:rPr lang="en-US" sz="2800" b="1" smtClean="0">
                <a:latin typeface="Times New Roman" panose="02020603050405020304" pitchFamily="18" charset="0"/>
                <a:cs typeface="Times New Roman" panose="02020603050405020304" pitchFamily="18" charset="0"/>
              </a:rPr>
              <a:t>?</a:t>
            </a:r>
            <a:endParaRPr lang="vi-VN" sz="2800" b="1">
              <a:latin typeface="Times New Roman" panose="02020603050405020304" pitchFamily="18" charset="0"/>
              <a:cs typeface="Times New Roman" panose="02020603050405020304" pitchFamily="18" charset="0"/>
            </a:endParaRPr>
          </a:p>
          <a:p>
            <a:r>
              <a:rPr lang="vi-VN" sz="2800" b="1">
                <a:latin typeface="Times New Roman" panose="02020603050405020304" pitchFamily="18" charset="0"/>
                <a:cs typeface="Times New Roman" panose="02020603050405020304" pitchFamily="18" charset="0"/>
              </a:rPr>
              <a:t>2. Hoạt động lắp ráp mạch điện điều khiển sử dụng mô đun cảm biến được đánh giá theo các tiêu chí </a:t>
            </a:r>
            <a:r>
              <a:rPr lang="vi-VN" sz="2800" b="1" smtClean="0">
                <a:latin typeface="Times New Roman" panose="02020603050405020304" pitchFamily="18" charset="0"/>
                <a:cs typeface="Times New Roman" panose="02020603050405020304" pitchFamily="18" charset="0"/>
              </a:rPr>
              <a:t>nào</a:t>
            </a:r>
            <a:r>
              <a:rPr lang="en-US" sz="2800" b="1" smtClean="0">
                <a:latin typeface="Times New Roman" panose="02020603050405020304" pitchFamily="18" charset="0"/>
                <a:cs typeface="Times New Roman" panose="02020603050405020304" pitchFamily="18" charset="0"/>
              </a:rPr>
              <a:t>?</a:t>
            </a:r>
            <a:endParaRPr lang="vi-VN" sz="2800" b="1">
              <a:latin typeface="Times New Roman" panose="02020603050405020304" pitchFamily="18" charset="0"/>
              <a:cs typeface="Times New Roman" panose="02020603050405020304" pitchFamily="18" charset="0"/>
            </a:endParaRPr>
          </a:p>
        </p:txBody>
      </p:sp>
      <p:sp>
        <p:nvSpPr>
          <p:cNvPr id="9" name="Rectangle 8"/>
          <p:cNvSpPr/>
          <p:nvPr/>
        </p:nvSpPr>
        <p:spPr>
          <a:xfrm>
            <a:off x="662473" y="1910849"/>
            <a:ext cx="11336694" cy="461665"/>
          </a:xfrm>
          <a:prstGeom prst="rect">
            <a:avLst/>
          </a:prstGeom>
        </p:spPr>
        <p:txBody>
          <a:bodyPr wrap="square">
            <a:spAutoFit/>
          </a:bodyPr>
          <a:lstStyle/>
          <a:p>
            <a:r>
              <a:rPr lang="vi-VN" sz="2400" i="1">
                <a:latin typeface="Times New Roman" panose="02020603050405020304" pitchFamily="18" charset="0"/>
                <a:cs typeface="Times New Roman" panose="02020603050405020304" pitchFamily="18" charset="0"/>
              </a:rPr>
              <a:t>Bảng 1.1. Các bước tiến hành lắp ráp mạch điện điều khiển sử dụng mô đun cảm biến</a:t>
            </a:r>
            <a:endParaRPr lang="en-US" sz="2400" i="1">
              <a:latin typeface="Times New Roman" panose="02020603050405020304" pitchFamily="18" charset="0"/>
              <a:cs typeface="Times New Roman" panose="02020603050405020304"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1415054121"/>
              </p:ext>
            </p:extLst>
          </p:nvPr>
        </p:nvGraphicFramePr>
        <p:xfrm>
          <a:off x="350798" y="2553251"/>
          <a:ext cx="11648368" cy="3657600"/>
        </p:xfrm>
        <a:graphic>
          <a:graphicData uri="http://schemas.openxmlformats.org/drawingml/2006/table">
            <a:tbl>
              <a:tblPr firstRow="1" firstCol="1" bandRow="1"/>
              <a:tblGrid>
                <a:gridCol w="5824184">
                  <a:extLst>
                    <a:ext uri="{9D8B030D-6E8A-4147-A177-3AD203B41FA5}">
                      <a16:colId xmlns:a16="http://schemas.microsoft.com/office/drawing/2014/main" val="2130944180"/>
                    </a:ext>
                  </a:extLst>
                </a:gridCol>
                <a:gridCol w="5824184">
                  <a:extLst>
                    <a:ext uri="{9D8B030D-6E8A-4147-A177-3AD203B41FA5}">
                      <a16:colId xmlns:a16="http://schemas.microsoft.com/office/drawing/2014/main" val="662719943"/>
                    </a:ext>
                  </a:extLst>
                </a:gridCol>
              </a:tblGrid>
              <a:tr h="0">
                <a:tc>
                  <a:txBody>
                    <a:bodyPr/>
                    <a:lstStyle/>
                    <a:p>
                      <a:pPr marL="0" marR="0" algn="ctr">
                        <a:spcBef>
                          <a:spcPts val="0"/>
                        </a:spcBef>
                        <a:spcAft>
                          <a:spcPts val="0"/>
                        </a:spcAft>
                      </a:pPr>
                      <a:r>
                        <a:rPr lang="en-US" sz="2400" b="1">
                          <a:solidFill>
                            <a:srgbClr val="000000"/>
                          </a:solidFill>
                          <a:effectLst/>
                          <a:latin typeface="Times New Roman" panose="02020603050405020304" pitchFamily="18" charset="0"/>
                          <a:ea typeface="Times New Roman" panose="02020603050405020304" pitchFamily="18" charset="0"/>
                        </a:rPr>
                        <a:t>Trình tự các bước</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a:solidFill>
                            <a:srgbClr val="000000"/>
                          </a:solidFill>
                          <a:effectLst/>
                          <a:latin typeface="Times New Roman" panose="02020603050405020304" pitchFamily="18" charset="0"/>
                          <a:ea typeface="Times New Roman" panose="02020603050405020304" pitchFamily="18" charset="0"/>
                        </a:rPr>
                        <a:t>Nội dung thực hiện</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1428270"/>
                  </a:ext>
                </a:extLst>
              </a:tr>
              <a:tr h="0">
                <a:tc>
                  <a:txBody>
                    <a:bodyPr/>
                    <a:lstStyle/>
                    <a:p>
                      <a:pPr marL="0" marR="0">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rPr>
                        <a:t>Bước 1. Tìm hiểu về mô đun cảm biến:</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rPr>
                        <a:t>Xác định vị trí cổng đầu vào nguồn cấp và vị trí cổng đầu ra điều khiển của mô đun</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5387263"/>
                  </a:ext>
                </a:extLst>
              </a:tr>
              <a:tr h="0">
                <a:tc>
                  <a:txBody>
                    <a:bodyPr/>
                    <a:lstStyle/>
                    <a:p>
                      <a:pPr marL="0" marR="0">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rPr>
                        <a:t>Bước 2. Tìm hiểu về sơ đồ mạch điện</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rPr>
                        <a:t>Xác định các thành phần chính và cách đấu nối của mạch điện</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9746863"/>
                  </a:ext>
                </a:extLst>
              </a:tr>
              <a:tr h="0">
                <a:tc>
                  <a:txBody>
                    <a:bodyPr/>
                    <a:lstStyle/>
                    <a:p>
                      <a:pPr marL="0" marR="0">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rPr>
                        <a:t>Bước 3. Chuẩn bị</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rPr>
                        <a:t>Chuẩn bị các dụng cụ, vật liệu và thiết bị theo sơ đồ mạch điện</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8572449"/>
                  </a:ext>
                </a:extLst>
              </a:tr>
              <a:tr h="0">
                <a:tc>
                  <a:txBody>
                    <a:bodyPr/>
                    <a:lstStyle/>
                    <a:p>
                      <a:pPr marL="0" marR="0">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rPr>
                        <a:t>Bước 4. Lắp ráp mạch điện</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rPr>
                        <a:t>Tiến hành đấu nối theo sơ đồ mạch điện</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5189080"/>
                  </a:ext>
                </a:extLst>
              </a:tr>
              <a:tr h="0">
                <a:tc>
                  <a:txBody>
                    <a:bodyPr/>
                    <a:lstStyle/>
                    <a:p>
                      <a:pPr marL="0" marR="0">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rPr>
                        <a:t>Bước 5. Vận hành mạch điện</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rPr>
                        <a:t>Cấp nguồn và kiểm tra hoạt động của mạch điện. Đánh giá và điều chỉnh.</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8532253"/>
                  </a:ext>
                </a:extLst>
              </a:tr>
            </a:tbl>
          </a:graphicData>
        </a:graphic>
      </p:graphicFrame>
    </p:spTree>
    <p:extLst>
      <p:ext uri="{BB962C8B-B14F-4D97-AF65-F5344CB8AC3E}">
        <p14:creationId xmlns:p14="http://schemas.microsoft.com/office/powerpoint/2010/main" val="1555378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1101</TotalTime>
  <Words>3921</Words>
  <Application>Microsoft Office PowerPoint</Application>
  <PresentationFormat>Widescreen</PresentationFormat>
  <Paragraphs>433</Paragraphs>
  <Slides>45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Century Gothic</vt:lpstr>
      <vt:lpstr>Tahoma</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134</cp:revision>
  <dcterms:created xsi:type="dcterms:W3CDTF">2023-06-21T22:05:51Z</dcterms:created>
  <dcterms:modified xsi:type="dcterms:W3CDTF">2024-06-28T15:31:30Z</dcterms:modified>
</cp:coreProperties>
</file>