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18847" r:id="rId2"/>
    <p:sldId id="258" r:id="rId3"/>
    <p:sldId id="257" r:id="rId4"/>
    <p:sldId id="256" r:id="rId5"/>
    <p:sldId id="281" r:id="rId6"/>
    <p:sldId id="280" r:id="rId7"/>
    <p:sldId id="259" r:id="rId8"/>
    <p:sldId id="282" r:id="rId9"/>
    <p:sldId id="260" r:id="rId10"/>
    <p:sldId id="261" r:id="rId11"/>
    <p:sldId id="263" r:id="rId12"/>
    <p:sldId id="265" r:id="rId13"/>
    <p:sldId id="283" r:id="rId14"/>
    <p:sldId id="268" r:id="rId15"/>
    <p:sldId id="271" r:id="rId16"/>
    <p:sldId id="273" r:id="rId17"/>
    <p:sldId id="284" r:id="rId18"/>
    <p:sldId id="272" r:id="rId19"/>
    <p:sldId id="285" r:id="rId20"/>
    <p:sldId id="286" r:id="rId21"/>
    <p:sldId id="287" r:id="rId22"/>
    <p:sldId id="288" r:id="rId23"/>
    <p:sldId id="289" r:id="rId24"/>
    <p:sldId id="290" r:id="rId25"/>
    <p:sldId id="279" r:id="rId26"/>
  </p:sldIdLst>
  <p:sldSz cx="18288000" cy="10287000"/>
  <p:notesSz cx="6858000" cy="9144000"/>
  <p:embeddedFontLst>
    <p:embeddedFont>
      <p:font typeface="Fraunces" panose="020B0604020202020204" charset="0"/>
      <p:bold r:id="rId28"/>
      <p:italic r:id="rId29"/>
      <p:boldItalic r:id="rId30"/>
    </p:embeddedFont>
    <p:embeddedFont>
      <p:font typeface="Lobster" panose="00000500000000000000" pitchFamily="2" charset="0"/>
      <p:regular r:id="rId31"/>
    </p:embeddedFont>
    <p:embeddedFont>
      <p:font typeface="Roboto Condensed" panose="020000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k8H+sRkhS8P3CDRO8Qac0v1yjJ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85B130-C90D-4E36-832E-461D54DA981C}">
  <a:tblStyle styleId="{3C85B130-C90D-4E36-832E-461D54DA981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43"/>
    <p:restoredTop sz="94712"/>
  </p:normalViewPr>
  <p:slideViewPr>
    <p:cSldViewPr snapToGrid="0">
      <p:cViewPr varScale="1">
        <p:scale>
          <a:sx n="34" d="100"/>
          <a:sy n="34" d="100"/>
        </p:scale>
        <p:origin x="113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6839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0" name="Google Shape;38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0" name="Google Shape;38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1365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4070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1900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5247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36520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8674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7102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8" name="Google Shape;45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6737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6839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3649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5"/>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6"/>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6"/>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3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3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3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3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3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4"/>
          <p:cNvSpPr>
            <a:spLocks noGrp="1"/>
          </p:cNvSpPr>
          <p:nvPr>
            <p:ph type="pic" idx="2"/>
          </p:nvPr>
        </p:nvSpPr>
        <p:spPr>
          <a:xfrm>
            <a:off x="1792288" y="612775"/>
            <a:ext cx="5486400" cy="4114800"/>
          </a:xfrm>
          <a:prstGeom prst="rect">
            <a:avLst/>
          </a:prstGeom>
          <a:noFill/>
          <a:ln>
            <a:noFill/>
          </a:ln>
        </p:spPr>
      </p:sp>
      <p:sp>
        <p:nvSpPr>
          <p:cNvPr id="64" name="Google Shape;64;p3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3.png"/><Relationship Id="rId9" Type="http://schemas.openxmlformats.org/officeDocument/2006/relationships/image" Target="../media/image39.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41.png"/><Relationship Id="rId4" Type="http://schemas.openxmlformats.org/officeDocument/2006/relationships/image" Target="../media/image3.png"/><Relationship Id="rId9" Type="http://schemas.openxmlformats.org/officeDocument/2006/relationships/image" Target="../media/image40.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41.png"/><Relationship Id="rId4" Type="http://schemas.openxmlformats.org/officeDocument/2006/relationships/image" Target="../media/image3.png"/><Relationship Id="rId9"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7.png"/><Relationship Id="rId12"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42.png"/><Relationship Id="rId5" Type="http://schemas.openxmlformats.org/officeDocument/2006/relationships/image" Target="../media/image15.png"/><Relationship Id="rId10" Type="http://schemas.openxmlformats.org/officeDocument/2006/relationships/image" Target="../media/image40.png"/><Relationship Id="rId4" Type="http://schemas.openxmlformats.org/officeDocument/2006/relationships/image" Target="../media/image14.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0.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3.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jpe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24.png"/><Relationship Id="rId4" Type="http://schemas.openxmlformats.org/officeDocument/2006/relationships/image" Target="../media/image22.png"/><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24.png"/><Relationship Id="rId4" Type="http://schemas.openxmlformats.org/officeDocument/2006/relationships/image" Target="../media/image22.png"/><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26.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199893" cy="10287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4934948" y="2370758"/>
            <a:ext cx="8609408" cy="2539157"/>
          </a:xfrm>
          <a:prstGeom prst="rect">
            <a:avLst/>
          </a:prstGeom>
          <a:noFill/>
        </p:spPr>
        <p:txBody>
          <a:bodyPr wrap="none" rtlCol="0">
            <a:spAutoFit/>
          </a:bodyPr>
          <a:lstStyle/>
          <a:p>
            <a:pPr algn="ctr"/>
            <a:r>
              <a:rPr lang="en-US" sz="3600" b="1" dirty="0">
                <a:ln w="38100">
                  <a:noFill/>
                </a:ln>
                <a:solidFill>
                  <a:srgbClr val="FF0000"/>
                </a:solidFill>
                <a:latin typeface="Times New Roman" panose="02020603050405020304" pitchFamily="18" charset="0"/>
                <a:cs typeface="Times New Roman" panose="02020603050405020304" pitchFamily="18" charset="0"/>
              </a:rPr>
              <a:t>BÀI GIẢNG ĐIỆN TỬ MÔN NGỮ </a:t>
            </a:r>
            <a:r>
              <a:rPr lang="en-US" sz="3600" b="1">
                <a:ln w="38100">
                  <a:noFill/>
                </a:ln>
                <a:solidFill>
                  <a:srgbClr val="FF0000"/>
                </a:solidFill>
                <a:latin typeface="Times New Roman" panose="02020603050405020304" pitchFamily="18" charset="0"/>
                <a:cs typeface="Times New Roman" panose="02020603050405020304" pitchFamily="18" charset="0"/>
              </a:rPr>
              <a:t>VĂN 7</a:t>
            </a:r>
            <a:endParaRPr lang="en-US" sz="3600" b="1" dirty="0">
              <a:ln w="38100">
                <a:noFill/>
              </a:ln>
              <a:solidFill>
                <a:srgbClr val="FF0000"/>
              </a:solidFill>
              <a:latin typeface="Times New Roman" panose="02020603050405020304" pitchFamily="18" charset="0"/>
              <a:cs typeface="Times New Roman" panose="02020603050405020304" pitchFamily="18" charset="0"/>
            </a:endParaRPr>
          </a:p>
          <a:p>
            <a:pPr algn="ctr"/>
            <a:endParaRPr lang="en-US" sz="2700" b="1" dirty="0">
              <a:ln w="38100">
                <a:noFill/>
              </a:ln>
              <a:solidFill>
                <a:srgbClr val="FF0000"/>
              </a:solidFill>
              <a:latin typeface="Times New Roman" panose="02020603050405020304" pitchFamily="18" charset="0"/>
              <a:cs typeface="Times New Roman" panose="02020603050405020304" pitchFamily="18" charset="0"/>
            </a:endParaRPr>
          </a:p>
          <a:p>
            <a:pPr algn="ctr"/>
            <a:r>
              <a:rPr lang="en-US" sz="4800" b="1">
                <a:ln w="38100">
                  <a:noFill/>
                </a:ln>
                <a:solidFill>
                  <a:srgbClr val="FFFF00"/>
                </a:solidFill>
                <a:latin typeface="Times New Roman" panose="02020603050405020304" pitchFamily="18" charset="0"/>
                <a:cs typeface="Times New Roman" panose="02020603050405020304" pitchFamily="18" charset="0"/>
              </a:rPr>
              <a:t>BÀI 8. NGHỊ LUẬN XÃ HỘI</a:t>
            </a:r>
            <a:endParaRPr lang="en-US" sz="4800" b="1" dirty="0">
              <a:ln w="38100">
                <a:noFill/>
              </a:ln>
              <a:solidFill>
                <a:srgbClr val="FFFF00"/>
              </a:solidFill>
              <a:latin typeface="Times New Roman" panose="02020603050405020304" pitchFamily="18" charset="0"/>
              <a:cs typeface="Times New Roman" panose="02020603050405020304" pitchFamily="18" charset="0"/>
            </a:endParaRPr>
          </a:p>
          <a:p>
            <a:pPr algn="ctr"/>
            <a:endParaRPr lang="en-VN" sz="4800" b="1" dirty="0">
              <a:ln w="38100">
                <a:noFill/>
              </a:ln>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569981" y="359302"/>
            <a:ext cx="1541732" cy="1552949"/>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7022257" y="5126917"/>
            <a:ext cx="5557932" cy="1384995"/>
          </a:xfrm>
          <a:prstGeom prst="rect">
            <a:avLst/>
          </a:prstGeom>
          <a:noFill/>
        </p:spPr>
        <p:txBody>
          <a:bodyPr wrap="none" rtlCol="0">
            <a:spAutoFit/>
          </a:bodyPr>
          <a:lstStyle/>
          <a:p>
            <a:r>
              <a:rPr lang="en-US" sz="42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a:t>
            </a:r>
            <a:r>
              <a:rPr lang="en-US" sz="4200" b="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TRẦN THÚY AN</a:t>
            </a:r>
            <a:endParaRPr lang="en-US" sz="42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a:p>
            <a:pPr algn="ctr"/>
            <a:r>
              <a:rPr lang="en-US" sz="42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 XÃ HỘI</a:t>
            </a:r>
            <a:endParaRPr lang="en-VN" sz="42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5262742" y="924705"/>
            <a:ext cx="7863819" cy="784830"/>
          </a:xfrm>
          <a:prstGeom prst="rect">
            <a:avLst/>
          </a:prstGeom>
          <a:noFill/>
        </p:spPr>
        <p:txBody>
          <a:bodyPr wrap="none" rtlCol="0">
            <a:spAutoFit/>
          </a:bodyPr>
          <a:lstStyle/>
          <a:p>
            <a:r>
              <a:rPr lang="en-US" sz="4500" b="1">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450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7969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162"/>
        <p:cNvGrpSpPr/>
        <p:nvPr/>
      </p:nvGrpSpPr>
      <p:grpSpPr>
        <a:xfrm>
          <a:off x="0" y="0"/>
          <a:ext cx="0" cy="0"/>
          <a:chOff x="0" y="0"/>
          <a:chExt cx="0" cy="0"/>
        </a:xfrm>
      </p:grpSpPr>
      <p:pic>
        <p:nvPicPr>
          <p:cNvPr id="163" name="Google Shape;163;p6"/>
          <p:cNvPicPr preferRelativeResize="0"/>
          <p:nvPr/>
        </p:nvPicPr>
        <p:blipFill rotWithShape="1">
          <a:blip r:embed="rId3">
            <a:alphaModFix/>
          </a:blip>
          <a:srcRect/>
          <a:stretch/>
        </p:blipFill>
        <p:spPr>
          <a:xfrm>
            <a:off x="-727455" y="7606295"/>
            <a:ext cx="9271364" cy="4473433"/>
          </a:xfrm>
          <a:prstGeom prst="rect">
            <a:avLst/>
          </a:prstGeom>
          <a:noFill/>
          <a:ln>
            <a:noFill/>
          </a:ln>
        </p:spPr>
      </p:pic>
      <p:pic>
        <p:nvPicPr>
          <p:cNvPr id="164" name="Google Shape;164;p6"/>
          <p:cNvPicPr preferRelativeResize="0"/>
          <p:nvPr/>
        </p:nvPicPr>
        <p:blipFill rotWithShape="1">
          <a:blip r:embed="rId4">
            <a:alphaModFix/>
          </a:blip>
          <a:srcRect r="31006" b="13059"/>
          <a:stretch/>
        </p:blipFill>
        <p:spPr>
          <a:xfrm rot="-7848208">
            <a:off x="-143877" y="-2318753"/>
            <a:ext cx="5155600" cy="6562393"/>
          </a:xfrm>
          <a:prstGeom prst="rect">
            <a:avLst/>
          </a:prstGeom>
          <a:noFill/>
          <a:ln>
            <a:noFill/>
          </a:ln>
        </p:spPr>
      </p:pic>
      <p:pic>
        <p:nvPicPr>
          <p:cNvPr id="165" name="Google Shape;165;p6"/>
          <p:cNvPicPr preferRelativeResize="0"/>
          <p:nvPr/>
        </p:nvPicPr>
        <p:blipFill rotWithShape="1">
          <a:blip r:embed="rId5">
            <a:alphaModFix/>
          </a:blip>
          <a:srcRect/>
          <a:stretch/>
        </p:blipFill>
        <p:spPr>
          <a:xfrm flipH="1">
            <a:off x="4805531" y="374853"/>
            <a:ext cx="12718568" cy="15824035"/>
          </a:xfrm>
          <a:prstGeom prst="rect">
            <a:avLst/>
          </a:prstGeom>
          <a:noFill/>
          <a:ln>
            <a:noFill/>
          </a:ln>
        </p:spPr>
      </p:pic>
      <p:pic>
        <p:nvPicPr>
          <p:cNvPr id="166" name="Google Shape;166;p6"/>
          <p:cNvPicPr preferRelativeResize="0"/>
          <p:nvPr/>
        </p:nvPicPr>
        <p:blipFill rotWithShape="1">
          <a:blip r:embed="rId6">
            <a:alphaModFix/>
          </a:blip>
          <a:srcRect/>
          <a:stretch/>
        </p:blipFill>
        <p:spPr>
          <a:xfrm rot="8934319">
            <a:off x="-1607655" y="1123901"/>
            <a:ext cx="7315200" cy="1179576"/>
          </a:xfrm>
          <a:prstGeom prst="rect">
            <a:avLst/>
          </a:prstGeom>
          <a:noFill/>
          <a:ln>
            <a:noFill/>
          </a:ln>
        </p:spPr>
      </p:pic>
      <p:pic>
        <p:nvPicPr>
          <p:cNvPr id="167" name="Google Shape;167;p6"/>
          <p:cNvPicPr preferRelativeResize="0"/>
          <p:nvPr/>
        </p:nvPicPr>
        <p:blipFill rotWithShape="1">
          <a:blip r:embed="rId7">
            <a:alphaModFix/>
          </a:blip>
          <a:srcRect/>
          <a:stretch/>
        </p:blipFill>
        <p:spPr>
          <a:xfrm>
            <a:off x="4805531" y="8547994"/>
            <a:ext cx="2963018" cy="2837090"/>
          </a:xfrm>
          <a:prstGeom prst="rect">
            <a:avLst/>
          </a:prstGeom>
          <a:noFill/>
          <a:ln>
            <a:noFill/>
          </a:ln>
        </p:spPr>
      </p:pic>
      <p:sp>
        <p:nvSpPr>
          <p:cNvPr id="168" name="Google Shape;168;p6"/>
          <p:cNvSpPr txBox="1"/>
          <p:nvPr/>
        </p:nvSpPr>
        <p:spPr>
          <a:xfrm>
            <a:off x="8049768" y="1137426"/>
            <a:ext cx="8775057" cy="1292470"/>
          </a:xfrm>
          <a:prstGeom prst="rect">
            <a:avLst/>
          </a:prstGeom>
          <a:noFill/>
          <a:ln>
            <a:noFill/>
          </a:ln>
        </p:spPr>
        <p:txBody>
          <a:bodyPr spcFirstLastPara="1" wrap="square" lIns="0" tIns="0" rIns="0" bIns="0" anchor="t" anchorCtr="0">
            <a:spAutoFit/>
          </a:bodyPr>
          <a:lstStyle/>
          <a:p>
            <a:pPr marL="0" marR="0" lvl="0" indent="0" algn="l" rtl="0">
              <a:lnSpc>
                <a:spcPct val="140006"/>
              </a:lnSpc>
              <a:spcBef>
                <a:spcPts val="0"/>
              </a:spcBef>
              <a:spcAft>
                <a:spcPts val="0"/>
              </a:spcAft>
              <a:buNone/>
            </a:pPr>
            <a:r>
              <a:rPr lang="en-US" sz="5999" b="1" i="0" u="none" strike="noStrike" cap="none" dirty="0">
                <a:solidFill>
                  <a:srgbClr val="000000"/>
                </a:solidFill>
                <a:latin typeface="Roboto Condensed"/>
                <a:ea typeface="Roboto Condensed"/>
                <a:cs typeface="Roboto Condensed"/>
                <a:sym typeface="Roboto Condensed"/>
              </a:rPr>
              <a:t>2. PHẦN 2</a:t>
            </a:r>
            <a:endParaRPr dirty="0"/>
          </a:p>
        </p:txBody>
      </p:sp>
      <p:sp>
        <p:nvSpPr>
          <p:cNvPr id="169" name="Google Shape;169;p6"/>
          <p:cNvSpPr txBox="1"/>
          <p:nvPr/>
        </p:nvSpPr>
        <p:spPr>
          <a:xfrm>
            <a:off x="7308212" y="2461125"/>
            <a:ext cx="9516613" cy="7386638"/>
          </a:xfrm>
          <a:prstGeom prst="rect">
            <a:avLst/>
          </a:prstGeom>
          <a:noFill/>
          <a:ln>
            <a:noFill/>
          </a:ln>
        </p:spPr>
        <p:txBody>
          <a:bodyPr spcFirstLastPara="1" wrap="square" lIns="0" tIns="0" rIns="0" bIns="0" anchor="t" anchorCtr="0">
            <a:spAutoFit/>
          </a:bodyPr>
          <a:lstStyle/>
          <a:p>
            <a:r>
              <a:rPr lang="vi-VN" sz="4000" dirty="0">
                <a:latin typeface="Times New Roman" panose="02020603050405020304" pitchFamily="18" charset="0"/>
                <a:cs typeface="Times New Roman" panose="02020603050405020304" pitchFamily="18" charset="0"/>
              </a:rPr>
              <a:t>- Phép lặp ở phần (2):</a:t>
            </a:r>
            <a:endParaRPr lang="en-VN" sz="4000" dirty="0">
              <a:latin typeface="Times New Roman" panose="02020603050405020304" pitchFamily="18" charset="0"/>
              <a:cs typeface="Times New Roman" panose="02020603050405020304" pitchFamily="18" charset="0"/>
            </a:endParaRPr>
          </a:p>
          <a:p>
            <a:r>
              <a:rPr lang="vi-VN" sz="4000" dirty="0">
                <a:latin typeface="Times New Roman" panose="02020603050405020304" pitchFamily="18" charset="0"/>
                <a:cs typeface="Times New Roman" panose="02020603050405020304" pitchFamily="18" charset="0"/>
              </a:rPr>
              <a:t>+ mỗi ngọn núi, mỗi dòng sông, mỗi tấc đất</a:t>
            </a:r>
            <a:endParaRPr lang="en-VN" sz="4000" dirty="0">
              <a:latin typeface="Times New Roman" panose="02020603050405020304" pitchFamily="18" charset="0"/>
              <a:cs typeface="Times New Roman" panose="02020603050405020304" pitchFamily="18" charset="0"/>
            </a:endParaRPr>
          </a:p>
          <a:p>
            <a:r>
              <a:rPr lang="vi-VN" sz="4000" dirty="0">
                <a:latin typeface="Times New Roman" panose="02020603050405020304" pitchFamily="18" charset="0"/>
                <a:cs typeface="Times New Roman" panose="02020603050405020304" pitchFamily="18" charset="0"/>
              </a:rPr>
              <a:t>+ anh hùng liệt sĩ</a:t>
            </a:r>
            <a:endParaRPr lang="en-VN" sz="4000" dirty="0">
              <a:latin typeface="Times New Roman" panose="02020603050405020304" pitchFamily="18" charset="0"/>
              <a:cs typeface="Times New Roman" panose="02020603050405020304" pitchFamily="18" charset="0"/>
            </a:endParaRPr>
          </a:p>
          <a:p>
            <a:r>
              <a:rPr lang="vi-VN" sz="4000" dirty="0">
                <a:latin typeface="Times New Roman" panose="02020603050405020304" pitchFamily="18" charset="0"/>
                <a:cs typeface="Times New Roman" panose="02020603050405020304" pitchFamily="18" charset="0"/>
              </a:rPr>
              <a:t>=&gt; Tác dụng: </a:t>
            </a:r>
            <a:endParaRPr lang="en-VN" sz="4000" dirty="0">
              <a:latin typeface="Times New Roman" panose="02020603050405020304" pitchFamily="18" charset="0"/>
              <a:cs typeface="Times New Roman" panose="02020603050405020304" pitchFamily="18" charset="0"/>
            </a:endParaRPr>
          </a:p>
          <a:p>
            <a:r>
              <a:rPr lang="vi-VN" sz="4000" dirty="0">
                <a:latin typeface="Times New Roman" panose="02020603050405020304" pitchFamily="18" charset="0"/>
                <a:cs typeface="Times New Roman" panose="02020603050405020304" pitchFamily="18" charset="0"/>
              </a:rPr>
              <a:t>+ Làm cho câu văn trở nên có nhịp điệu, các từ ngữ lặp lại được nhấn mạnh, tạo ấn tượng mạnh với người đọc. </a:t>
            </a:r>
            <a:endParaRPr lang="en-VN" sz="4000" dirty="0">
              <a:latin typeface="Times New Roman" panose="02020603050405020304" pitchFamily="18" charset="0"/>
              <a:cs typeface="Times New Roman" panose="02020603050405020304" pitchFamily="18" charset="0"/>
            </a:endParaRPr>
          </a:p>
          <a:p>
            <a:r>
              <a:rPr lang="vi-VN" sz="4000" dirty="0">
                <a:latin typeface="Times New Roman" panose="02020603050405020304" pitchFamily="18" charset="0"/>
                <a:cs typeface="Times New Roman" panose="02020603050405020304" pitchFamily="18" charset="0"/>
              </a:rPr>
              <a:t>+ Tạo sự liên kết giữa các câu trong văn bản đồng thời nhấn mạnh tên tuổi, hình bóng những anh hùng liệt sĩ đều có ở mọi miền Tổ quốc và chính các anh đã làm rạng rỡ cho quê hương đất nước. </a:t>
            </a:r>
            <a:endParaRPr lang="en-VN" sz="4000" dirty="0">
              <a:latin typeface="Times New Roman" panose="02020603050405020304" pitchFamily="18" charset="0"/>
              <a:cs typeface="Times New Roman" panose="02020603050405020304" pitchFamily="18" charset="0"/>
            </a:endParaRPr>
          </a:p>
        </p:txBody>
      </p:sp>
      <p:pic>
        <p:nvPicPr>
          <p:cNvPr id="170" name="Google Shape;170;p6"/>
          <p:cNvPicPr preferRelativeResize="0"/>
          <p:nvPr/>
        </p:nvPicPr>
        <p:blipFill rotWithShape="1">
          <a:blip r:embed="rId8">
            <a:alphaModFix/>
          </a:blip>
          <a:srcRect/>
          <a:stretch/>
        </p:blipFill>
        <p:spPr>
          <a:xfrm>
            <a:off x="821126" y="3710623"/>
            <a:ext cx="4665475" cy="389567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anim calcmode="lin" valueType="num">
                                      <p:cBhvr additive="base">
                                        <p:cTn id="7" dur="500"/>
                                        <p:tgtEl>
                                          <p:spTgt spid="168"/>
                                        </p:tgtEl>
                                        <p:attrNameLst>
                                          <p:attrName>ppt_w</p:attrName>
                                        </p:attrNameLst>
                                      </p:cBhvr>
                                      <p:tavLst>
                                        <p:tav tm="0">
                                          <p:val>
                                            <p:strVal val="0"/>
                                          </p:val>
                                        </p:tav>
                                        <p:tav tm="100000">
                                          <p:val>
                                            <p:strVal val="#ppt_w"/>
                                          </p:val>
                                        </p:tav>
                                      </p:tavLst>
                                    </p:anim>
                                    <p:anim calcmode="lin" valueType="num">
                                      <p:cBhvr additive="base">
                                        <p:cTn id="8" dur="500"/>
                                        <p:tgtEl>
                                          <p:spTgt spid="168"/>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69">
                                            <p:txEl>
                                              <p:pRg st="0" end="0"/>
                                            </p:txEl>
                                          </p:spTgt>
                                        </p:tgtEl>
                                        <p:attrNameLst>
                                          <p:attrName>style.visibility</p:attrName>
                                        </p:attrNameLst>
                                      </p:cBhvr>
                                      <p:to>
                                        <p:strVal val="visible"/>
                                      </p:to>
                                    </p:set>
                                    <p:anim calcmode="lin" valueType="num">
                                      <p:cBhvr additive="base">
                                        <p:cTn id="13" dur="500"/>
                                        <p:tgtEl>
                                          <p:spTgt spid="169">
                                            <p:txEl>
                                              <p:pRg st="0" end="0"/>
                                            </p:txEl>
                                          </p:spTgt>
                                        </p:tgtEl>
                                        <p:attrNameLst>
                                          <p:attrName>ppt_w</p:attrName>
                                        </p:attrNameLst>
                                      </p:cBhvr>
                                      <p:tavLst>
                                        <p:tav tm="0">
                                          <p:val>
                                            <p:strVal val="0"/>
                                          </p:val>
                                        </p:tav>
                                        <p:tav tm="100000">
                                          <p:val>
                                            <p:strVal val="#ppt_w"/>
                                          </p:val>
                                        </p:tav>
                                      </p:tavLst>
                                    </p:anim>
                                    <p:anim calcmode="lin" valueType="num">
                                      <p:cBhvr additive="base">
                                        <p:cTn id="14" dur="500"/>
                                        <p:tgtEl>
                                          <p:spTgt spid="169">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69">
                                            <p:txEl>
                                              <p:pRg st="1" end="1"/>
                                            </p:txEl>
                                          </p:spTgt>
                                        </p:tgtEl>
                                        <p:attrNameLst>
                                          <p:attrName>style.visibility</p:attrName>
                                        </p:attrNameLst>
                                      </p:cBhvr>
                                      <p:to>
                                        <p:strVal val="visible"/>
                                      </p:to>
                                    </p:set>
                                    <p:anim calcmode="lin" valueType="num">
                                      <p:cBhvr additive="base">
                                        <p:cTn id="19" dur="500"/>
                                        <p:tgtEl>
                                          <p:spTgt spid="169">
                                            <p:txEl>
                                              <p:pRg st="1" end="1"/>
                                            </p:txEl>
                                          </p:spTgt>
                                        </p:tgtEl>
                                        <p:attrNameLst>
                                          <p:attrName>ppt_w</p:attrName>
                                        </p:attrNameLst>
                                      </p:cBhvr>
                                      <p:tavLst>
                                        <p:tav tm="0">
                                          <p:val>
                                            <p:strVal val="0"/>
                                          </p:val>
                                        </p:tav>
                                        <p:tav tm="100000">
                                          <p:val>
                                            <p:strVal val="#ppt_w"/>
                                          </p:val>
                                        </p:tav>
                                      </p:tavLst>
                                    </p:anim>
                                    <p:anim calcmode="lin" valueType="num">
                                      <p:cBhvr additive="base">
                                        <p:cTn id="20" dur="500"/>
                                        <p:tgtEl>
                                          <p:spTgt spid="169">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69">
                                            <p:txEl>
                                              <p:pRg st="2" end="2"/>
                                            </p:txEl>
                                          </p:spTgt>
                                        </p:tgtEl>
                                        <p:attrNameLst>
                                          <p:attrName>style.visibility</p:attrName>
                                        </p:attrNameLst>
                                      </p:cBhvr>
                                      <p:to>
                                        <p:strVal val="visible"/>
                                      </p:to>
                                    </p:set>
                                    <p:anim calcmode="lin" valueType="num">
                                      <p:cBhvr additive="base">
                                        <p:cTn id="25" dur="500"/>
                                        <p:tgtEl>
                                          <p:spTgt spid="169">
                                            <p:txEl>
                                              <p:pRg st="2" end="2"/>
                                            </p:txEl>
                                          </p:spTgt>
                                        </p:tgtEl>
                                        <p:attrNameLst>
                                          <p:attrName>ppt_w</p:attrName>
                                        </p:attrNameLst>
                                      </p:cBhvr>
                                      <p:tavLst>
                                        <p:tav tm="0">
                                          <p:val>
                                            <p:strVal val="0"/>
                                          </p:val>
                                        </p:tav>
                                        <p:tav tm="100000">
                                          <p:val>
                                            <p:strVal val="#ppt_w"/>
                                          </p:val>
                                        </p:tav>
                                      </p:tavLst>
                                    </p:anim>
                                    <p:anim calcmode="lin" valueType="num">
                                      <p:cBhvr additive="base">
                                        <p:cTn id="26" dur="500"/>
                                        <p:tgtEl>
                                          <p:spTgt spid="169">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69">
                                            <p:txEl>
                                              <p:pRg st="3" end="3"/>
                                            </p:txEl>
                                          </p:spTgt>
                                        </p:tgtEl>
                                        <p:attrNameLst>
                                          <p:attrName>style.visibility</p:attrName>
                                        </p:attrNameLst>
                                      </p:cBhvr>
                                      <p:to>
                                        <p:strVal val="visible"/>
                                      </p:to>
                                    </p:set>
                                    <p:anim calcmode="lin" valueType="num">
                                      <p:cBhvr additive="base">
                                        <p:cTn id="31" dur="500"/>
                                        <p:tgtEl>
                                          <p:spTgt spid="169">
                                            <p:txEl>
                                              <p:pRg st="3" end="3"/>
                                            </p:txEl>
                                          </p:spTgt>
                                        </p:tgtEl>
                                        <p:attrNameLst>
                                          <p:attrName>ppt_w</p:attrName>
                                        </p:attrNameLst>
                                      </p:cBhvr>
                                      <p:tavLst>
                                        <p:tav tm="0">
                                          <p:val>
                                            <p:strVal val="0"/>
                                          </p:val>
                                        </p:tav>
                                        <p:tav tm="100000">
                                          <p:val>
                                            <p:strVal val="#ppt_w"/>
                                          </p:val>
                                        </p:tav>
                                      </p:tavLst>
                                    </p:anim>
                                    <p:anim calcmode="lin" valueType="num">
                                      <p:cBhvr additive="base">
                                        <p:cTn id="32" dur="500"/>
                                        <p:tgtEl>
                                          <p:spTgt spid="169">
                                            <p:txEl>
                                              <p:pRg st="3" end="3"/>
                                            </p:txEl>
                                          </p:spTgt>
                                        </p:tgtEl>
                                        <p:attrNameLst>
                                          <p:attrName>ppt_h</p:attrName>
                                        </p:attrNameLst>
                                      </p:cBhvr>
                                      <p:tavLst>
                                        <p:tav tm="0">
                                          <p:val>
                                            <p:str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69">
                                            <p:txEl>
                                              <p:pRg st="4" end="4"/>
                                            </p:txEl>
                                          </p:spTgt>
                                        </p:tgtEl>
                                        <p:attrNameLst>
                                          <p:attrName>style.visibility</p:attrName>
                                        </p:attrNameLst>
                                      </p:cBhvr>
                                      <p:to>
                                        <p:strVal val="visible"/>
                                      </p:to>
                                    </p:set>
                                    <p:anim calcmode="lin" valueType="num">
                                      <p:cBhvr additive="base">
                                        <p:cTn id="37" dur="500"/>
                                        <p:tgtEl>
                                          <p:spTgt spid="169">
                                            <p:txEl>
                                              <p:pRg st="4" end="4"/>
                                            </p:txEl>
                                          </p:spTgt>
                                        </p:tgtEl>
                                        <p:attrNameLst>
                                          <p:attrName>ppt_w</p:attrName>
                                        </p:attrNameLst>
                                      </p:cBhvr>
                                      <p:tavLst>
                                        <p:tav tm="0">
                                          <p:val>
                                            <p:strVal val="0"/>
                                          </p:val>
                                        </p:tav>
                                        <p:tav tm="100000">
                                          <p:val>
                                            <p:strVal val="#ppt_w"/>
                                          </p:val>
                                        </p:tav>
                                      </p:tavLst>
                                    </p:anim>
                                    <p:anim calcmode="lin" valueType="num">
                                      <p:cBhvr additive="base">
                                        <p:cTn id="38" dur="500"/>
                                        <p:tgtEl>
                                          <p:spTgt spid="169">
                                            <p:txEl>
                                              <p:pRg st="4" end="4"/>
                                            </p:txEl>
                                          </p:spTgt>
                                        </p:tgtEl>
                                        <p:attrNameLst>
                                          <p:attrName>ppt_h</p:attrName>
                                        </p:attrNameLst>
                                      </p:cBhvr>
                                      <p:tavLst>
                                        <p:tav tm="0">
                                          <p:val>
                                            <p:str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169">
                                            <p:txEl>
                                              <p:pRg st="5" end="5"/>
                                            </p:txEl>
                                          </p:spTgt>
                                        </p:tgtEl>
                                        <p:attrNameLst>
                                          <p:attrName>style.visibility</p:attrName>
                                        </p:attrNameLst>
                                      </p:cBhvr>
                                      <p:to>
                                        <p:strVal val="visible"/>
                                      </p:to>
                                    </p:set>
                                    <p:anim calcmode="lin" valueType="num">
                                      <p:cBhvr additive="base">
                                        <p:cTn id="43" dur="500"/>
                                        <p:tgtEl>
                                          <p:spTgt spid="169">
                                            <p:txEl>
                                              <p:pRg st="5" end="5"/>
                                            </p:txEl>
                                          </p:spTgt>
                                        </p:tgtEl>
                                        <p:attrNameLst>
                                          <p:attrName>ppt_w</p:attrName>
                                        </p:attrNameLst>
                                      </p:cBhvr>
                                      <p:tavLst>
                                        <p:tav tm="0">
                                          <p:val>
                                            <p:strVal val="0"/>
                                          </p:val>
                                        </p:tav>
                                        <p:tav tm="100000">
                                          <p:val>
                                            <p:strVal val="#ppt_w"/>
                                          </p:val>
                                        </p:tav>
                                      </p:tavLst>
                                    </p:anim>
                                    <p:anim calcmode="lin" valueType="num">
                                      <p:cBhvr additive="base">
                                        <p:cTn id="44" dur="500"/>
                                        <p:tgtEl>
                                          <p:spTgt spid="169">
                                            <p:txEl>
                                              <p:pRg st="5" end="5"/>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186"/>
        <p:cNvGrpSpPr/>
        <p:nvPr/>
      </p:nvGrpSpPr>
      <p:grpSpPr>
        <a:xfrm>
          <a:off x="0" y="0"/>
          <a:ext cx="0" cy="0"/>
          <a:chOff x="0" y="0"/>
          <a:chExt cx="0" cy="0"/>
        </a:xfrm>
      </p:grpSpPr>
      <p:pic>
        <p:nvPicPr>
          <p:cNvPr id="187" name="Google Shape;187;p8"/>
          <p:cNvPicPr preferRelativeResize="0"/>
          <p:nvPr/>
        </p:nvPicPr>
        <p:blipFill rotWithShape="1">
          <a:blip r:embed="rId3">
            <a:alphaModFix/>
          </a:blip>
          <a:srcRect/>
          <a:stretch/>
        </p:blipFill>
        <p:spPr>
          <a:xfrm rot="-1482996">
            <a:off x="-2357860" y="-2775847"/>
            <a:ext cx="11506102" cy="5551694"/>
          </a:xfrm>
          <a:prstGeom prst="rect">
            <a:avLst/>
          </a:prstGeom>
          <a:noFill/>
          <a:ln>
            <a:noFill/>
          </a:ln>
        </p:spPr>
      </p:pic>
      <p:pic>
        <p:nvPicPr>
          <p:cNvPr id="188" name="Google Shape;188;p8"/>
          <p:cNvPicPr preferRelativeResize="0"/>
          <p:nvPr/>
        </p:nvPicPr>
        <p:blipFill rotWithShape="1">
          <a:blip r:embed="rId4">
            <a:alphaModFix/>
          </a:blip>
          <a:srcRect/>
          <a:stretch/>
        </p:blipFill>
        <p:spPr>
          <a:xfrm>
            <a:off x="232827" y="0"/>
            <a:ext cx="11728665" cy="12057507"/>
          </a:xfrm>
          <a:prstGeom prst="rect">
            <a:avLst/>
          </a:prstGeom>
          <a:noFill/>
          <a:ln>
            <a:noFill/>
          </a:ln>
        </p:spPr>
      </p:pic>
      <p:pic>
        <p:nvPicPr>
          <p:cNvPr id="189" name="Google Shape;189;p8"/>
          <p:cNvPicPr preferRelativeResize="0"/>
          <p:nvPr/>
        </p:nvPicPr>
        <p:blipFill rotWithShape="1">
          <a:blip r:embed="rId5">
            <a:alphaModFix/>
          </a:blip>
          <a:srcRect l="2680" t="1200" r="31623" b="46420"/>
          <a:stretch/>
        </p:blipFill>
        <p:spPr>
          <a:xfrm rot="-6291302">
            <a:off x="11959688" y="-310083"/>
            <a:ext cx="7980382" cy="6163973"/>
          </a:xfrm>
          <a:prstGeom prst="rect">
            <a:avLst/>
          </a:prstGeom>
          <a:noFill/>
          <a:ln>
            <a:noFill/>
          </a:ln>
        </p:spPr>
      </p:pic>
      <p:pic>
        <p:nvPicPr>
          <p:cNvPr id="190" name="Google Shape;190;p8"/>
          <p:cNvPicPr preferRelativeResize="0"/>
          <p:nvPr/>
        </p:nvPicPr>
        <p:blipFill rotWithShape="1">
          <a:blip r:embed="rId6">
            <a:alphaModFix/>
          </a:blip>
          <a:srcRect/>
          <a:stretch/>
        </p:blipFill>
        <p:spPr>
          <a:xfrm>
            <a:off x="12590635" y="-1666889"/>
            <a:ext cx="5341006" cy="4114800"/>
          </a:xfrm>
          <a:prstGeom prst="rect">
            <a:avLst/>
          </a:prstGeom>
          <a:noFill/>
          <a:ln>
            <a:noFill/>
          </a:ln>
        </p:spPr>
      </p:pic>
      <p:pic>
        <p:nvPicPr>
          <p:cNvPr id="191" name="Google Shape;191;p8"/>
          <p:cNvPicPr preferRelativeResize="0"/>
          <p:nvPr/>
        </p:nvPicPr>
        <p:blipFill rotWithShape="1">
          <a:blip r:embed="rId7">
            <a:alphaModFix/>
          </a:blip>
          <a:srcRect/>
          <a:stretch/>
        </p:blipFill>
        <p:spPr>
          <a:xfrm>
            <a:off x="-1484938" y="-1295896"/>
            <a:ext cx="4490914" cy="4114800"/>
          </a:xfrm>
          <a:prstGeom prst="rect">
            <a:avLst/>
          </a:prstGeom>
          <a:noFill/>
          <a:ln>
            <a:noFill/>
          </a:ln>
        </p:spPr>
      </p:pic>
      <p:pic>
        <p:nvPicPr>
          <p:cNvPr id="192" name="Google Shape;192;p8"/>
          <p:cNvPicPr preferRelativeResize="0"/>
          <p:nvPr/>
        </p:nvPicPr>
        <p:blipFill rotWithShape="1">
          <a:blip r:embed="rId8">
            <a:alphaModFix/>
          </a:blip>
          <a:srcRect/>
          <a:stretch/>
        </p:blipFill>
        <p:spPr>
          <a:xfrm>
            <a:off x="6141518" y="8706833"/>
            <a:ext cx="8330339" cy="6966247"/>
          </a:xfrm>
          <a:prstGeom prst="rect">
            <a:avLst/>
          </a:prstGeom>
          <a:noFill/>
          <a:ln>
            <a:noFill/>
          </a:ln>
        </p:spPr>
      </p:pic>
      <p:sp>
        <p:nvSpPr>
          <p:cNvPr id="193" name="Google Shape;193;p8"/>
          <p:cNvSpPr txBox="1"/>
          <p:nvPr/>
        </p:nvSpPr>
        <p:spPr>
          <a:xfrm>
            <a:off x="1126454" y="904875"/>
            <a:ext cx="8417100" cy="1292470"/>
          </a:xfrm>
          <a:prstGeom prst="rect">
            <a:avLst/>
          </a:prstGeom>
          <a:noFill/>
          <a:ln>
            <a:noFill/>
          </a:ln>
        </p:spPr>
        <p:txBody>
          <a:bodyPr spcFirstLastPara="1" wrap="square" lIns="0" tIns="0" rIns="0" bIns="0" anchor="t" anchorCtr="0">
            <a:spAutoFit/>
          </a:bodyPr>
          <a:lstStyle/>
          <a:p>
            <a:pPr marL="0" marR="0" lvl="0" indent="0" algn="l" rtl="0">
              <a:lnSpc>
                <a:spcPct val="140006"/>
              </a:lnSpc>
              <a:spcBef>
                <a:spcPts val="0"/>
              </a:spcBef>
              <a:spcAft>
                <a:spcPts val="0"/>
              </a:spcAft>
              <a:buNone/>
            </a:pPr>
            <a:r>
              <a:rPr lang="en-US" sz="5999" b="1" i="0" u="none" strike="noStrike" cap="none" dirty="0">
                <a:solidFill>
                  <a:srgbClr val="000000"/>
                </a:solidFill>
                <a:latin typeface="Roboto Condensed"/>
                <a:ea typeface="Roboto Condensed"/>
                <a:cs typeface="Roboto Condensed"/>
                <a:sym typeface="Roboto Condensed"/>
              </a:rPr>
              <a:t>3. PHẦN 3</a:t>
            </a:r>
            <a:endParaRPr dirty="0"/>
          </a:p>
        </p:txBody>
      </p:sp>
      <p:sp>
        <p:nvSpPr>
          <p:cNvPr id="194" name="Google Shape;194;p8"/>
          <p:cNvSpPr txBox="1"/>
          <p:nvPr/>
        </p:nvSpPr>
        <p:spPr>
          <a:xfrm>
            <a:off x="1147635" y="2447911"/>
            <a:ext cx="9941400" cy="5770811"/>
          </a:xfrm>
          <a:prstGeom prst="rect">
            <a:avLst/>
          </a:prstGeom>
          <a:noFill/>
          <a:ln>
            <a:noFill/>
          </a:ln>
        </p:spPr>
        <p:txBody>
          <a:bodyPr spcFirstLastPara="1" wrap="square" lIns="0" tIns="0" rIns="0" bIns="0" anchor="t" anchorCtr="0">
            <a:spAutoFit/>
          </a:bodyPr>
          <a:lstStyle/>
          <a:p>
            <a:pPr>
              <a:lnSpc>
                <a:spcPct val="150000"/>
              </a:lnSpc>
            </a:pPr>
            <a:r>
              <a:rPr lang="vi-VN" sz="5000" dirty="0">
                <a:latin typeface="Times New Roman" panose="02020603050405020304" pitchFamily="18" charset="0"/>
                <a:cs typeface="Times New Roman" panose="02020603050405020304" pitchFamily="18" charset="0"/>
              </a:rPr>
              <a:t>- Câu mở đầu phần (3) đã ca ngợi về sự hi sinh cao cả của những người con đất Việt. </a:t>
            </a:r>
            <a:endParaRPr lang="en-VN" sz="5000" dirty="0">
              <a:latin typeface="Times New Roman" panose="02020603050405020304" pitchFamily="18" charset="0"/>
              <a:cs typeface="Times New Roman" panose="02020603050405020304" pitchFamily="18" charset="0"/>
            </a:endParaRPr>
          </a:p>
          <a:p>
            <a:pPr>
              <a:lnSpc>
                <a:spcPct val="150000"/>
              </a:lnSpc>
            </a:pPr>
            <a:r>
              <a:rPr lang="vi-VN" sz="5000" dirty="0">
                <a:latin typeface="Times New Roman" panose="02020603050405020304" pitchFamily="18" charset="0"/>
                <a:cs typeface="Times New Roman" panose="02020603050405020304" pitchFamily="18" charset="0"/>
              </a:rPr>
              <a:t>- Thể hiện lòng tự hào và kính trọng của tác giả. </a:t>
            </a:r>
            <a:endParaRPr lang="en-VN" sz="5000" dirty="0">
              <a:latin typeface="Times New Roman" panose="02020603050405020304" pitchFamily="18" charset="0"/>
              <a:cs typeface="Times New Roman" panose="02020603050405020304" pitchFamily="18" charset="0"/>
            </a:endParaRPr>
          </a:p>
        </p:txBody>
      </p:sp>
      <p:pic>
        <p:nvPicPr>
          <p:cNvPr id="195" name="Google Shape;195;p8"/>
          <p:cNvPicPr preferRelativeResize="0"/>
          <p:nvPr/>
        </p:nvPicPr>
        <p:blipFill rotWithShape="1">
          <a:blip r:embed="rId9">
            <a:alphaModFix/>
          </a:blip>
          <a:srcRect/>
          <a:stretch/>
        </p:blipFill>
        <p:spPr>
          <a:xfrm>
            <a:off x="12017608" y="4927069"/>
            <a:ext cx="6487057" cy="53599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 calcmode="lin" valueType="num">
                                      <p:cBhvr additive="base">
                                        <p:cTn id="7" dur="500"/>
                                        <p:tgtEl>
                                          <p:spTgt spid="193"/>
                                        </p:tgtEl>
                                        <p:attrNameLst>
                                          <p:attrName>ppt_w</p:attrName>
                                        </p:attrNameLst>
                                      </p:cBhvr>
                                      <p:tavLst>
                                        <p:tav tm="0">
                                          <p:val>
                                            <p:strVal val="0"/>
                                          </p:val>
                                        </p:tav>
                                        <p:tav tm="100000">
                                          <p:val>
                                            <p:strVal val="#ppt_w"/>
                                          </p:val>
                                        </p:tav>
                                      </p:tavLst>
                                    </p:anim>
                                    <p:anim calcmode="lin" valueType="num">
                                      <p:cBhvr additive="base">
                                        <p:cTn id="8" dur="500"/>
                                        <p:tgtEl>
                                          <p:spTgt spid="193"/>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94">
                                            <p:txEl>
                                              <p:pRg st="0" end="0"/>
                                            </p:txEl>
                                          </p:spTgt>
                                        </p:tgtEl>
                                        <p:attrNameLst>
                                          <p:attrName>style.visibility</p:attrName>
                                        </p:attrNameLst>
                                      </p:cBhvr>
                                      <p:to>
                                        <p:strVal val="visible"/>
                                      </p:to>
                                    </p:set>
                                    <p:anim calcmode="lin" valueType="num">
                                      <p:cBhvr additive="base">
                                        <p:cTn id="13" dur="500"/>
                                        <p:tgtEl>
                                          <p:spTgt spid="194">
                                            <p:txEl>
                                              <p:pRg st="0" end="0"/>
                                            </p:txEl>
                                          </p:spTgt>
                                        </p:tgtEl>
                                        <p:attrNameLst>
                                          <p:attrName>ppt_w</p:attrName>
                                        </p:attrNameLst>
                                      </p:cBhvr>
                                      <p:tavLst>
                                        <p:tav tm="0">
                                          <p:val>
                                            <p:strVal val="0"/>
                                          </p:val>
                                        </p:tav>
                                        <p:tav tm="100000">
                                          <p:val>
                                            <p:strVal val="#ppt_w"/>
                                          </p:val>
                                        </p:tav>
                                      </p:tavLst>
                                    </p:anim>
                                    <p:anim calcmode="lin" valueType="num">
                                      <p:cBhvr additive="base">
                                        <p:cTn id="14" dur="500"/>
                                        <p:tgtEl>
                                          <p:spTgt spid="194">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94">
                                            <p:txEl>
                                              <p:pRg st="1" end="1"/>
                                            </p:txEl>
                                          </p:spTgt>
                                        </p:tgtEl>
                                        <p:attrNameLst>
                                          <p:attrName>style.visibility</p:attrName>
                                        </p:attrNameLst>
                                      </p:cBhvr>
                                      <p:to>
                                        <p:strVal val="visible"/>
                                      </p:to>
                                    </p:set>
                                    <p:anim calcmode="lin" valueType="num">
                                      <p:cBhvr additive="base">
                                        <p:cTn id="19" dur="500"/>
                                        <p:tgtEl>
                                          <p:spTgt spid="194">
                                            <p:txEl>
                                              <p:pRg st="1" end="1"/>
                                            </p:txEl>
                                          </p:spTgt>
                                        </p:tgtEl>
                                        <p:attrNameLst>
                                          <p:attrName>ppt_w</p:attrName>
                                        </p:attrNameLst>
                                      </p:cBhvr>
                                      <p:tavLst>
                                        <p:tav tm="0">
                                          <p:val>
                                            <p:strVal val="0"/>
                                          </p:val>
                                        </p:tav>
                                        <p:tav tm="100000">
                                          <p:val>
                                            <p:strVal val="#ppt_w"/>
                                          </p:val>
                                        </p:tav>
                                      </p:tavLst>
                                    </p:anim>
                                    <p:anim calcmode="lin" valueType="num">
                                      <p:cBhvr additive="base">
                                        <p:cTn id="20" dur="500"/>
                                        <p:tgtEl>
                                          <p:spTgt spid="194">
                                            <p:txEl>
                                              <p:pRg st="1" end="1"/>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212"/>
        <p:cNvGrpSpPr/>
        <p:nvPr/>
      </p:nvGrpSpPr>
      <p:grpSpPr>
        <a:xfrm>
          <a:off x="0" y="0"/>
          <a:ext cx="0" cy="0"/>
          <a:chOff x="0" y="0"/>
          <a:chExt cx="0" cy="0"/>
        </a:xfrm>
      </p:grpSpPr>
      <p:pic>
        <p:nvPicPr>
          <p:cNvPr id="213" name="Google Shape;213;p10"/>
          <p:cNvPicPr preferRelativeResize="0"/>
          <p:nvPr/>
        </p:nvPicPr>
        <p:blipFill rotWithShape="1">
          <a:blip r:embed="rId3">
            <a:alphaModFix/>
          </a:blip>
          <a:srcRect/>
          <a:stretch/>
        </p:blipFill>
        <p:spPr>
          <a:xfrm>
            <a:off x="-8829035" y="-2045159"/>
            <a:ext cx="14314291" cy="15187577"/>
          </a:xfrm>
          <a:prstGeom prst="rect">
            <a:avLst/>
          </a:prstGeom>
          <a:noFill/>
          <a:ln>
            <a:noFill/>
          </a:ln>
        </p:spPr>
      </p:pic>
      <p:pic>
        <p:nvPicPr>
          <p:cNvPr id="214" name="Google Shape;214;p10"/>
          <p:cNvPicPr preferRelativeResize="0"/>
          <p:nvPr/>
        </p:nvPicPr>
        <p:blipFill rotWithShape="1">
          <a:blip r:embed="rId4">
            <a:alphaModFix/>
          </a:blip>
          <a:srcRect/>
          <a:stretch/>
        </p:blipFill>
        <p:spPr>
          <a:xfrm rot="-5460571">
            <a:off x="14486072" y="1889343"/>
            <a:ext cx="9271364" cy="4473433"/>
          </a:xfrm>
          <a:prstGeom prst="rect">
            <a:avLst/>
          </a:prstGeom>
          <a:noFill/>
          <a:ln>
            <a:noFill/>
          </a:ln>
        </p:spPr>
      </p:pic>
      <p:pic>
        <p:nvPicPr>
          <p:cNvPr id="215" name="Google Shape;215;p10"/>
          <p:cNvPicPr preferRelativeResize="0"/>
          <p:nvPr/>
        </p:nvPicPr>
        <p:blipFill rotWithShape="1">
          <a:blip r:embed="rId5">
            <a:alphaModFix/>
          </a:blip>
          <a:srcRect l="9806" r="39918" b="62102"/>
          <a:stretch/>
        </p:blipFill>
        <p:spPr>
          <a:xfrm rot="-1939430">
            <a:off x="11022823" y="6919750"/>
            <a:ext cx="8467656" cy="5441560"/>
          </a:xfrm>
          <a:prstGeom prst="rect">
            <a:avLst/>
          </a:prstGeom>
          <a:noFill/>
          <a:ln>
            <a:noFill/>
          </a:ln>
        </p:spPr>
      </p:pic>
      <p:pic>
        <p:nvPicPr>
          <p:cNvPr id="216" name="Google Shape;216;p10"/>
          <p:cNvPicPr preferRelativeResize="0"/>
          <p:nvPr/>
        </p:nvPicPr>
        <p:blipFill rotWithShape="1">
          <a:blip r:embed="rId6">
            <a:alphaModFix/>
          </a:blip>
          <a:srcRect/>
          <a:stretch/>
        </p:blipFill>
        <p:spPr>
          <a:xfrm rot="7993430">
            <a:off x="12589374" y="7943941"/>
            <a:ext cx="7315200" cy="1712976"/>
          </a:xfrm>
          <a:prstGeom prst="rect">
            <a:avLst/>
          </a:prstGeom>
          <a:noFill/>
          <a:ln>
            <a:noFill/>
          </a:ln>
        </p:spPr>
      </p:pic>
      <p:pic>
        <p:nvPicPr>
          <p:cNvPr id="217" name="Google Shape;217;p10"/>
          <p:cNvPicPr preferRelativeResize="0"/>
          <p:nvPr/>
        </p:nvPicPr>
        <p:blipFill rotWithShape="1">
          <a:blip r:embed="rId7">
            <a:alphaModFix/>
          </a:blip>
          <a:srcRect/>
          <a:stretch/>
        </p:blipFill>
        <p:spPr>
          <a:xfrm>
            <a:off x="-2591231" y="4126059"/>
            <a:ext cx="3778135" cy="4114800"/>
          </a:xfrm>
          <a:prstGeom prst="rect">
            <a:avLst/>
          </a:prstGeom>
          <a:noFill/>
          <a:ln>
            <a:noFill/>
          </a:ln>
        </p:spPr>
      </p:pic>
      <p:pic>
        <p:nvPicPr>
          <p:cNvPr id="218" name="Google Shape;218;p10"/>
          <p:cNvPicPr preferRelativeResize="0"/>
          <p:nvPr/>
        </p:nvPicPr>
        <p:blipFill rotWithShape="1">
          <a:blip r:embed="rId8">
            <a:alphaModFix/>
          </a:blip>
          <a:srcRect/>
          <a:stretch/>
        </p:blipFill>
        <p:spPr>
          <a:xfrm>
            <a:off x="825432" y="236862"/>
            <a:ext cx="6391200" cy="1557129"/>
          </a:xfrm>
          <a:prstGeom prst="rect">
            <a:avLst/>
          </a:prstGeom>
          <a:noFill/>
          <a:ln>
            <a:noFill/>
          </a:ln>
        </p:spPr>
      </p:pic>
      <p:pic>
        <p:nvPicPr>
          <p:cNvPr id="219" name="Google Shape;219;p10"/>
          <p:cNvPicPr preferRelativeResize="0"/>
          <p:nvPr/>
        </p:nvPicPr>
        <p:blipFill rotWithShape="1">
          <a:blip r:embed="rId9">
            <a:alphaModFix/>
          </a:blip>
          <a:srcRect/>
          <a:stretch/>
        </p:blipFill>
        <p:spPr>
          <a:xfrm>
            <a:off x="5138319" y="-3779586"/>
            <a:ext cx="4133555" cy="1327905"/>
          </a:xfrm>
          <a:prstGeom prst="rect">
            <a:avLst/>
          </a:prstGeom>
          <a:noFill/>
          <a:ln>
            <a:noFill/>
          </a:ln>
        </p:spPr>
      </p:pic>
      <p:pic>
        <p:nvPicPr>
          <p:cNvPr id="220" name="Google Shape;220;p10"/>
          <p:cNvPicPr preferRelativeResize="0"/>
          <p:nvPr/>
        </p:nvPicPr>
        <p:blipFill rotWithShape="1">
          <a:blip r:embed="rId10">
            <a:alphaModFix/>
          </a:blip>
          <a:srcRect/>
          <a:stretch/>
        </p:blipFill>
        <p:spPr>
          <a:xfrm>
            <a:off x="3285777" y="2018330"/>
            <a:ext cx="11341298" cy="7060597"/>
          </a:xfrm>
          <a:prstGeom prst="rect">
            <a:avLst/>
          </a:prstGeom>
          <a:noFill/>
          <a:ln>
            <a:noFill/>
          </a:ln>
        </p:spPr>
      </p:pic>
      <p:grpSp>
        <p:nvGrpSpPr>
          <p:cNvPr id="221" name="Google Shape;221;p10"/>
          <p:cNvGrpSpPr/>
          <p:nvPr/>
        </p:nvGrpSpPr>
        <p:grpSpPr>
          <a:xfrm>
            <a:off x="10224087" y="-4636512"/>
            <a:ext cx="4432856" cy="2248319"/>
            <a:chOff x="0" y="0"/>
            <a:chExt cx="1602542" cy="812800"/>
          </a:xfrm>
        </p:grpSpPr>
        <p:sp>
          <p:nvSpPr>
            <p:cNvPr id="222" name="Google Shape;222;p10"/>
            <p:cNvSpPr/>
            <p:nvPr/>
          </p:nvSpPr>
          <p:spPr>
            <a:xfrm>
              <a:off x="0" y="0"/>
              <a:ext cx="1602542" cy="812800"/>
            </a:xfrm>
            <a:custGeom>
              <a:avLst/>
              <a:gdLst/>
              <a:ahLst/>
              <a:cxnLst/>
              <a:rect l="l" t="t" r="r" b="b"/>
              <a:pathLst>
                <a:path w="1602542" h="812800" extrusionOk="0">
                  <a:moveTo>
                    <a:pt x="801271" y="0"/>
                  </a:moveTo>
                  <a:lnTo>
                    <a:pt x="956810" y="111986"/>
                  </a:lnTo>
                  <a:lnTo>
                    <a:pt x="1201906" y="54447"/>
                  </a:lnTo>
                  <a:lnTo>
                    <a:pt x="1226210" y="190873"/>
                  </a:lnTo>
                  <a:lnTo>
                    <a:pt x="1495191" y="203200"/>
                  </a:lnTo>
                  <a:lnTo>
                    <a:pt x="1381747" y="327511"/>
                  </a:lnTo>
                  <a:lnTo>
                    <a:pt x="1602542" y="406400"/>
                  </a:lnTo>
                  <a:lnTo>
                    <a:pt x="1381747" y="485289"/>
                  </a:lnTo>
                  <a:lnTo>
                    <a:pt x="1495191" y="609600"/>
                  </a:lnTo>
                  <a:lnTo>
                    <a:pt x="1226210" y="621927"/>
                  </a:lnTo>
                  <a:lnTo>
                    <a:pt x="1201906" y="758353"/>
                  </a:lnTo>
                  <a:lnTo>
                    <a:pt x="956810" y="700814"/>
                  </a:lnTo>
                  <a:lnTo>
                    <a:pt x="801271" y="812800"/>
                  </a:lnTo>
                  <a:lnTo>
                    <a:pt x="645732" y="700814"/>
                  </a:lnTo>
                  <a:lnTo>
                    <a:pt x="400635" y="758353"/>
                  </a:lnTo>
                  <a:lnTo>
                    <a:pt x="376332" y="621927"/>
                  </a:lnTo>
                  <a:lnTo>
                    <a:pt x="107350" y="609600"/>
                  </a:lnTo>
                  <a:lnTo>
                    <a:pt x="220795" y="485289"/>
                  </a:lnTo>
                  <a:lnTo>
                    <a:pt x="0" y="406400"/>
                  </a:lnTo>
                  <a:lnTo>
                    <a:pt x="220795" y="327511"/>
                  </a:lnTo>
                  <a:lnTo>
                    <a:pt x="107350" y="203200"/>
                  </a:lnTo>
                  <a:lnTo>
                    <a:pt x="376332" y="190873"/>
                  </a:lnTo>
                  <a:lnTo>
                    <a:pt x="400635" y="54447"/>
                  </a:lnTo>
                  <a:lnTo>
                    <a:pt x="645732" y="111986"/>
                  </a:lnTo>
                  <a:lnTo>
                    <a:pt x="801271" y="0"/>
                  </a:lnTo>
                  <a:close/>
                </a:path>
              </a:pathLst>
            </a:custGeom>
            <a:solidFill>
              <a:srgbClr val="D87979"/>
            </a:solidFill>
            <a:ln>
              <a:noFill/>
            </a:ln>
          </p:spPr>
          <p:txBody>
            <a:bodyPr/>
            <a:lstStyle/>
            <a:p>
              <a:endParaRPr lang="en-SG"/>
            </a:p>
          </p:txBody>
        </p:sp>
        <p:sp>
          <p:nvSpPr>
            <p:cNvPr id="223" name="Google Shape;223;p10"/>
            <p:cNvSpPr txBox="1"/>
            <p:nvPr/>
          </p:nvSpPr>
          <p:spPr>
            <a:xfrm>
              <a:off x="127000" y="88900"/>
              <a:ext cx="558800" cy="596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24" name="Google Shape;224;p10"/>
          <p:cNvSpPr txBox="1"/>
          <p:nvPr/>
        </p:nvSpPr>
        <p:spPr>
          <a:xfrm>
            <a:off x="115392" y="404052"/>
            <a:ext cx="7546500" cy="129266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6000" b="1" i="0" u="none" strike="noStrike" cap="none" dirty="0">
                <a:solidFill>
                  <a:srgbClr val="000000"/>
                </a:solidFill>
                <a:latin typeface="Fraunces"/>
                <a:ea typeface="Fraunces"/>
                <a:cs typeface="Fraunces"/>
                <a:sym typeface="Fraunces"/>
              </a:rPr>
              <a:t>4. PHẦN 4</a:t>
            </a:r>
            <a:endParaRPr dirty="0"/>
          </a:p>
        </p:txBody>
      </p:sp>
      <p:sp>
        <p:nvSpPr>
          <p:cNvPr id="3" name="TextBox 2">
            <a:extLst>
              <a:ext uri="{FF2B5EF4-FFF2-40B4-BE49-F238E27FC236}">
                <a16:creationId xmlns:a16="http://schemas.microsoft.com/office/drawing/2014/main" id="{47BCB6E7-D2BA-F86F-3090-53CC5CC13E44}"/>
              </a:ext>
            </a:extLst>
          </p:cNvPr>
          <p:cNvSpPr txBox="1"/>
          <p:nvPr/>
        </p:nvSpPr>
        <p:spPr>
          <a:xfrm>
            <a:off x="3655480" y="3314966"/>
            <a:ext cx="10304360" cy="4445704"/>
          </a:xfrm>
          <a:prstGeom prst="rect">
            <a:avLst/>
          </a:prstGeom>
          <a:noFill/>
        </p:spPr>
        <p:txBody>
          <a:bodyPr wrap="square">
            <a:spAutoFit/>
          </a:bodyPr>
          <a:lstStyle/>
          <a:p>
            <a:pPr algn="just">
              <a:lnSpc>
                <a:spcPct val="115000"/>
              </a:lnSpc>
            </a:pPr>
            <a:r>
              <a:rPr lang="vi-VN" sz="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văn nêu ý kiến khái quát, mở rộng vấn đề của tác giả: “nhưng tượng đài vĩ đại nhất là hình hài Tổ quốc, có máu xương, mồ hôi công sức,…ngày một ấm no, hạnh phúc!”</a:t>
            </a:r>
            <a:endParaRPr lang="en-VN" sz="5000"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anim calcmode="lin" valueType="num">
                                      <p:cBhvr additive="base">
                                        <p:cTn id="7" dur="500"/>
                                        <p:tgtEl>
                                          <p:spTgt spid="224"/>
                                        </p:tgtEl>
                                        <p:attrNameLst>
                                          <p:attrName>ppt_w</p:attrName>
                                        </p:attrNameLst>
                                      </p:cBhvr>
                                      <p:tavLst>
                                        <p:tav tm="0">
                                          <p:val>
                                            <p:strVal val="0"/>
                                          </p:val>
                                        </p:tav>
                                        <p:tav tm="100000">
                                          <p:val>
                                            <p:strVal val="#ppt_w"/>
                                          </p:val>
                                        </p:tav>
                                      </p:tavLst>
                                    </p:anim>
                                    <p:anim calcmode="lin" valueType="num">
                                      <p:cBhvr additive="base">
                                        <p:cTn id="8" dur="500"/>
                                        <p:tgtEl>
                                          <p:spTgt spid="22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212"/>
        <p:cNvGrpSpPr/>
        <p:nvPr/>
      </p:nvGrpSpPr>
      <p:grpSpPr>
        <a:xfrm>
          <a:off x="0" y="0"/>
          <a:ext cx="0" cy="0"/>
          <a:chOff x="0" y="0"/>
          <a:chExt cx="0" cy="0"/>
        </a:xfrm>
      </p:grpSpPr>
      <p:pic>
        <p:nvPicPr>
          <p:cNvPr id="213" name="Google Shape;213;p10"/>
          <p:cNvPicPr preferRelativeResize="0"/>
          <p:nvPr/>
        </p:nvPicPr>
        <p:blipFill rotWithShape="1">
          <a:blip r:embed="rId3">
            <a:alphaModFix/>
          </a:blip>
          <a:srcRect/>
          <a:stretch/>
        </p:blipFill>
        <p:spPr>
          <a:xfrm>
            <a:off x="-8829035" y="-2045159"/>
            <a:ext cx="14314291" cy="15187577"/>
          </a:xfrm>
          <a:prstGeom prst="rect">
            <a:avLst/>
          </a:prstGeom>
          <a:noFill/>
          <a:ln>
            <a:noFill/>
          </a:ln>
        </p:spPr>
      </p:pic>
      <p:pic>
        <p:nvPicPr>
          <p:cNvPr id="214" name="Google Shape;214;p10"/>
          <p:cNvPicPr preferRelativeResize="0"/>
          <p:nvPr/>
        </p:nvPicPr>
        <p:blipFill rotWithShape="1">
          <a:blip r:embed="rId4">
            <a:alphaModFix/>
          </a:blip>
          <a:srcRect/>
          <a:stretch/>
        </p:blipFill>
        <p:spPr>
          <a:xfrm rot="-5460571">
            <a:off x="14486072" y="1889343"/>
            <a:ext cx="9271364" cy="4473433"/>
          </a:xfrm>
          <a:prstGeom prst="rect">
            <a:avLst/>
          </a:prstGeom>
          <a:noFill/>
          <a:ln>
            <a:noFill/>
          </a:ln>
        </p:spPr>
      </p:pic>
      <p:pic>
        <p:nvPicPr>
          <p:cNvPr id="215" name="Google Shape;215;p10"/>
          <p:cNvPicPr preferRelativeResize="0"/>
          <p:nvPr/>
        </p:nvPicPr>
        <p:blipFill rotWithShape="1">
          <a:blip r:embed="rId5">
            <a:alphaModFix/>
          </a:blip>
          <a:srcRect l="9806" r="39918" b="62102"/>
          <a:stretch/>
        </p:blipFill>
        <p:spPr>
          <a:xfrm rot="-1939430">
            <a:off x="11022823" y="6919750"/>
            <a:ext cx="8467656" cy="5441560"/>
          </a:xfrm>
          <a:prstGeom prst="rect">
            <a:avLst/>
          </a:prstGeom>
          <a:noFill/>
          <a:ln>
            <a:noFill/>
          </a:ln>
        </p:spPr>
      </p:pic>
      <p:pic>
        <p:nvPicPr>
          <p:cNvPr id="216" name="Google Shape;216;p10"/>
          <p:cNvPicPr preferRelativeResize="0"/>
          <p:nvPr/>
        </p:nvPicPr>
        <p:blipFill rotWithShape="1">
          <a:blip r:embed="rId6">
            <a:alphaModFix/>
          </a:blip>
          <a:srcRect/>
          <a:stretch/>
        </p:blipFill>
        <p:spPr>
          <a:xfrm rot="7993430">
            <a:off x="12589374" y="7943941"/>
            <a:ext cx="7315200" cy="1712976"/>
          </a:xfrm>
          <a:prstGeom prst="rect">
            <a:avLst/>
          </a:prstGeom>
          <a:noFill/>
          <a:ln>
            <a:noFill/>
          </a:ln>
        </p:spPr>
      </p:pic>
      <p:pic>
        <p:nvPicPr>
          <p:cNvPr id="217" name="Google Shape;217;p10"/>
          <p:cNvPicPr preferRelativeResize="0"/>
          <p:nvPr/>
        </p:nvPicPr>
        <p:blipFill rotWithShape="1">
          <a:blip r:embed="rId7">
            <a:alphaModFix/>
          </a:blip>
          <a:srcRect/>
          <a:stretch/>
        </p:blipFill>
        <p:spPr>
          <a:xfrm>
            <a:off x="-2591231" y="4126059"/>
            <a:ext cx="3778135" cy="4114800"/>
          </a:xfrm>
          <a:prstGeom prst="rect">
            <a:avLst/>
          </a:prstGeom>
          <a:noFill/>
          <a:ln>
            <a:noFill/>
          </a:ln>
        </p:spPr>
      </p:pic>
      <p:pic>
        <p:nvPicPr>
          <p:cNvPr id="218" name="Google Shape;218;p10"/>
          <p:cNvPicPr preferRelativeResize="0"/>
          <p:nvPr/>
        </p:nvPicPr>
        <p:blipFill rotWithShape="1">
          <a:blip r:embed="rId8">
            <a:alphaModFix/>
          </a:blip>
          <a:srcRect/>
          <a:stretch/>
        </p:blipFill>
        <p:spPr>
          <a:xfrm>
            <a:off x="-365826" y="200791"/>
            <a:ext cx="6391200" cy="1557129"/>
          </a:xfrm>
          <a:prstGeom prst="rect">
            <a:avLst/>
          </a:prstGeom>
          <a:noFill/>
          <a:ln>
            <a:noFill/>
          </a:ln>
        </p:spPr>
      </p:pic>
      <p:pic>
        <p:nvPicPr>
          <p:cNvPr id="219" name="Google Shape;219;p10"/>
          <p:cNvPicPr preferRelativeResize="0"/>
          <p:nvPr/>
        </p:nvPicPr>
        <p:blipFill rotWithShape="1">
          <a:blip r:embed="rId9">
            <a:alphaModFix/>
          </a:blip>
          <a:srcRect/>
          <a:stretch/>
        </p:blipFill>
        <p:spPr>
          <a:xfrm>
            <a:off x="5138319" y="-3779586"/>
            <a:ext cx="4133555" cy="1327905"/>
          </a:xfrm>
          <a:prstGeom prst="rect">
            <a:avLst/>
          </a:prstGeom>
          <a:noFill/>
          <a:ln>
            <a:noFill/>
          </a:ln>
        </p:spPr>
      </p:pic>
      <p:pic>
        <p:nvPicPr>
          <p:cNvPr id="220" name="Google Shape;220;p10"/>
          <p:cNvPicPr preferRelativeResize="0"/>
          <p:nvPr/>
        </p:nvPicPr>
        <p:blipFill rotWithShape="1">
          <a:blip r:embed="rId10">
            <a:alphaModFix/>
          </a:blip>
          <a:srcRect/>
          <a:stretch/>
        </p:blipFill>
        <p:spPr>
          <a:xfrm>
            <a:off x="9320154" y="1050383"/>
            <a:ext cx="6965183" cy="7060597"/>
          </a:xfrm>
          <a:prstGeom prst="rect">
            <a:avLst/>
          </a:prstGeom>
          <a:noFill/>
          <a:ln>
            <a:noFill/>
          </a:ln>
        </p:spPr>
      </p:pic>
      <p:grpSp>
        <p:nvGrpSpPr>
          <p:cNvPr id="221" name="Google Shape;221;p10"/>
          <p:cNvGrpSpPr/>
          <p:nvPr/>
        </p:nvGrpSpPr>
        <p:grpSpPr>
          <a:xfrm>
            <a:off x="792205" y="2046141"/>
            <a:ext cx="6391200" cy="4409139"/>
            <a:chOff x="0" y="0"/>
            <a:chExt cx="1602542" cy="812800"/>
          </a:xfrm>
        </p:grpSpPr>
        <p:sp>
          <p:nvSpPr>
            <p:cNvPr id="222" name="Google Shape;222;p10"/>
            <p:cNvSpPr/>
            <p:nvPr/>
          </p:nvSpPr>
          <p:spPr>
            <a:xfrm>
              <a:off x="0" y="0"/>
              <a:ext cx="1602542" cy="812800"/>
            </a:xfrm>
            <a:custGeom>
              <a:avLst/>
              <a:gdLst/>
              <a:ahLst/>
              <a:cxnLst/>
              <a:rect l="l" t="t" r="r" b="b"/>
              <a:pathLst>
                <a:path w="1602542" h="812800" extrusionOk="0">
                  <a:moveTo>
                    <a:pt x="801271" y="0"/>
                  </a:moveTo>
                  <a:lnTo>
                    <a:pt x="956810" y="111986"/>
                  </a:lnTo>
                  <a:lnTo>
                    <a:pt x="1201906" y="54447"/>
                  </a:lnTo>
                  <a:lnTo>
                    <a:pt x="1226210" y="190873"/>
                  </a:lnTo>
                  <a:lnTo>
                    <a:pt x="1495191" y="203200"/>
                  </a:lnTo>
                  <a:lnTo>
                    <a:pt x="1381747" y="327511"/>
                  </a:lnTo>
                  <a:lnTo>
                    <a:pt x="1602542" y="406400"/>
                  </a:lnTo>
                  <a:lnTo>
                    <a:pt x="1381747" y="485289"/>
                  </a:lnTo>
                  <a:lnTo>
                    <a:pt x="1495191" y="609600"/>
                  </a:lnTo>
                  <a:lnTo>
                    <a:pt x="1226210" y="621927"/>
                  </a:lnTo>
                  <a:lnTo>
                    <a:pt x="1201906" y="758353"/>
                  </a:lnTo>
                  <a:lnTo>
                    <a:pt x="956810" y="700814"/>
                  </a:lnTo>
                  <a:lnTo>
                    <a:pt x="801271" y="812800"/>
                  </a:lnTo>
                  <a:lnTo>
                    <a:pt x="645732" y="700814"/>
                  </a:lnTo>
                  <a:lnTo>
                    <a:pt x="400635" y="758353"/>
                  </a:lnTo>
                  <a:lnTo>
                    <a:pt x="376332" y="621927"/>
                  </a:lnTo>
                  <a:lnTo>
                    <a:pt x="107350" y="609600"/>
                  </a:lnTo>
                  <a:lnTo>
                    <a:pt x="220795" y="485289"/>
                  </a:lnTo>
                  <a:lnTo>
                    <a:pt x="0" y="406400"/>
                  </a:lnTo>
                  <a:lnTo>
                    <a:pt x="220795" y="327511"/>
                  </a:lnTo>
                  <a:lnTo>
                    <a:pt x="107350" y="203200"/>
                  </a:lnTo>
                  <a:lnTo>
                    <a:pt x="376332" y="190873"/>
                  </a:lnTo>
                  <a:lnTo>
                    <a:pt x="400635" y="54447"/>
                  </a:lnTo>
                  <a:lnTo>
                    <a:pt x="645732" y="111986"/>
                  </a:lnTo>
                  <a:lnTo>
                    <a:pt x="801271" y="0"/>
                  </a:lnTo>
                  <a:close/>
                </a:path>
              </a:pathLst>
            </a:custGeom>
            <a:solidFill>
              <a:srgbClr val="D87979"/>
            </a:solidFill>
            <a:ln>
              <a:noFill/>
            </a:ln>
          </p:spPr>
          <p:txBody>
            <a:bodyPr/>
            <a:lstStyle/>
            <a:p>
              <a:endParaRPr lang="en-SG"/>
            </a:p>
          </p:txBody>
        </p:sp>
        <p:sp>
          <p:nvSpPr>
            <p:cNvPr id="223" name="Google Shape;223;p10"/>
            <p:cNvSpPr txBox="1"/>
            <p:nvPr/>
          </p:nvSpPr>
          <p:spPr>
            <a:xfrm>
              <a:off x="127000" y="88900"/>
              <a:ext cx="558800" cy="596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24" name="Google Shape;224;p10"/>
          <p:cNvSpPr txBox="1"/>
          <p:nvPr/>
        </p:nvSpPr>
        <p:spPr>
          <a:xfrm>
            <a:off x="-1075866" y="367981"/>
            <a:ext cx="7546500" cy="129266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6000" b="1" i="0" u="none" strike="noStrike" cap="none" dirty="0">
                <a:solidFill>
                  <a:srgbClr val="000000"/>
                </a:solidFill>
                <a:latin typeface="Fraunces"/>
                <a:ea typeface="Fraunces"/>
                <a:cs typeface="Fraunces"/>
                <a:sym typeface="Fraunces"/>
              </a:rPr>
              <a:t>5. </a:t>
            </a:r>
            <a:r>
              <a:rPr lang="en-US" sz="6000" b="1" dirty="0">
                <a:latin typeface="Fraunces"/>
                <a:ea typeface="Fraunces"/>
                <a:cs typeface="Fraunces"/>
                <a:sym typeface="Fraunces"/>
              </a:rPr>
              <a:t>NHẬN XÉT</a:t>
            </a:r>
            <a:endParaRPr dirty="0"/>
          </a:p>
        </p:txBody>
      </p:sp>
      <p:sp>
        <p:nvSpPr>
          <p:cNvPr id="4" name="TextBox 3">
            <a:extLst>
              <a:ext uri="{FF2B5EF4-FFF2-40B4-BE49-F238E27FC236}">
                <a16:creationId xmlns:a16="http://schemas.microsoft.com/office/drawing/2014/main" id="{AF7C0552-3BAD-57F8-D905-13DF882ABDB5}"/>
              </a:ext>
            </a:extLst>
          </p:cNvPr>
          <p:cNvSpPr txBox="1"/>
          <p:nvPr/>
        </p:nvSpPr>
        <p:spPr>
          <a:xfrm>
            <a:off x="1889837" y="3206346"/>
            <a:ext cx="4311649" cy="2246769"/>
          </a:xfrm>
          <a:prstGeom prst="rect">
            <a:avLst/>
          </a:prstGeom>
          <a:noFill/>
        </p:spPr>
        <p:txBody>
          <a:bodyPr wrap="square">
            <a:spAutoFit/>
          </a:bodyPr>
          <a:lstStyle/>
          <a:p>
            <a:pPr algn="ctr"/>
            <a:r>
              <a:rPr lang="vi-VN" sz="3500" dirty="0">
                <a:solidFill>
                  <a:schemeClr val="bg1"/>
                </a:solidFill>
                <a:effectLst/>
                <a:latin typeface="Times New Roman" panose="02020603050405020304" pitchFamily="18" charset="0"/>
                <a:ea typeface="Times New Roman" panose="02020603050405020304" pitchFamily="18" charset="0"/>
              </a:rPr>
              <a:t>Cách nêu lí lẽ, bằng chứng trong bài thuyết phục, vừa khái quát, vừa cụ thể. </a:t>
            </a:r>
            <a:endParaRPr lang="en-VN" sz="3500" dirty="0">
              <a:solidFill>
                <a:schemeClr val="bg1"/>
              </a:solidFill>
            </a:endParaRPr>
          </a:p>
        </p:txBody>
      </p:sp>
      <p:sp>
        <p:nvSpPr>
          <p:cNvPr id="6" name="TextBox 5">
            <a:extLst>
              <a:ext uri="{FF2B5EF4-FFF2-40B4-BE49-F238E27FC236}">
                <a16:creationId xmlns:a16="http://schemas.microsoft.com/office/drawing/2014/main" id="{306ABE0D-DA4C-FEB8-5308-CB3C6EADDB14}"/>
              </a:ext>
            </a:extLst>
          </p:cNvPr>
          <p:cNvSpPr txBox="1"/>
          <p:nvPr/>
        </p:nvSpPr>
        <p:spPr>
          <a:xfrm>
            <a:off x="9400872" y="1091324"/>
            <a:ext cx="6530236" cy="6412205"/>
          </a:xfrm>
          <a:prstGeom prst="rect">
            <a:avLst/>
          </a:prstGeom>
          <a:noFill/>
        </p:spPr>
        <p:txBody>
          <a:bodyPr wrap="square">
            <a:spAutoFit/>
          </a:bodyPr>
          <a:lstStyle/>
          <a:p>
            <a:pPr algn="ctr">
              <a:lnSpc>
                <a:spcPct val="115000"/>
              </a:lnSpc>
            </a:pPr>
            <a:r>
              <a:rPr lang="vi-VN"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 điệp: </a:t>
            </a:r>
            <a:endParaRPr lang="en-VN" sz="3600" b="1" dirty="0">
              <a:effectLst/>
              <a:latin typeface="Times New Roman" panose="02020603050405020304" pitchFamily="18" charset="0"/>
              <a:ea typeface="Times New Roman" panose="02020603050405020304" pitchFamily="18" charset="0"/>
            </a:endParaRPr>
          </a:p>
          <a:p>
            <a:pPr algn="just">
              <a:lnSpc>
                <a:spcPct val="115000"/>
              </a:lnSpc>
            </a:pPr>
            <a:endParaRPr lang="vi-VN"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Tự hào về những trang lịch sử vẻ vang của dân tộc</a:t>
            </a:r>
            <a:endParaRPr lang="en-VN" sz="3600" dirty="0">
              <a:effectLst/>
              <a:latin typeface="Times New Roman" panose="02020603050405020304" pitchFamily="18" charset="0"/>
              <a:ea typeface="Times New Roman" panose="02020603050405020304" pitchFamily="18" charset="0"/>
            </a:endParaRPr>
          </a:p>
          <a:p>
            <a:pPr algn="just">
              <a:lnSpc>
                <a:spcPct val="115000"/>
              </a:lnSpc>
            </a:pPr>
            <a:r>
              <a:rPr lang="vi-VN"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Biết ơn những tấm gương hi sinh dũng cảm vì Tổ quốc để mong muốn thế hệ trẻ cần nhận thức, hành động đúng đắn, thực hiện đạo lí “Uống nước nhớ nguồn”.</a:t>
            </a:r>
            <a:endParaRPr lang="en-VN" sz="36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28A91A17-7469-377D-74A6-76210B41DC4D}"/>
              </a:ext>
            </a:extLst>
          </p:cNvPr>
          <p:cNvSpPr txBox="1"/>
          <p:nvPr/>
        </p:nvSpPr>
        <p:spPr>
          <a:xfrm>
            <a:off x="1391074" y="6663837"/>
            <a:ext cx="8612315" cy="3108543"/>
          </a:xfrm>
          <a:prstGeom prst="rect">
            <a:avLst/>
          </a:prstGeom>
          <a:noFill/>
        </p:spPr>
        <p:txBody>
          <a:bodyPr wrap="square">
            <a:spAutoFit/>
          </a:bodyPr>
          <a:lstStyle/>
          <a:p>
            <a:pPr algn="just">
              <a:lnSpc>
                <a:spcPct val="115000"/>
              </a:lnSpc>
            </a:pPr>
            <a:r>
              <a:rPr lang="vi-VN" sz="3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 viết bài văn NLXH:</a:t>
            </a:r>
            <a:endParaRPr lang="en-VN" sz="3500" b="1"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Vấn đề NL được nêu rõ ràng.</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kiến sắp xếp theo một trình tự hợp lí.</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Lí lẽ  xác đáng, nhận xét sâu sắc</a:t>
            </a:r>
            <a:endParaRPr lang="en-VN" sz="3500" dirty="0">
              <a:effectLst/>
              <a:latin typeface="Times New Roman" panose="02020603050405020304" pitchFamily="18" charset="0"/>
              <a:ea typeface="Times New Roman" panose="02020603050405020304" pitchFamily="18" charset="0"/>
            </a:endParaRPr>
          </a:p>
          <a:p>
            <a:r>
              <a:rPr lang="vi-VN" sz="3500" dirty="0">
                <a:solidFill>
                  <a:srgbClr val="000000"/>
                </a:solidFill>
                <a:effectLst/>
                <a:latin typeface="Times New Roman" panose="02020603050405020304" pitchFamily="18" charset="0"/>
                <a:ea typeface="Times New Roman" panose="02020603050405020304" pitchFamily="18" charset="0"/>
              </a:rPr>
              <a:t>+ Bằng chứng cụ thể, chân thực tiêu biểu. </a:t>
            </a:r>
            <a:endParaRPr lang="en-VN" sz="3500" dirty="0"/>
          </a:p>
        </p:txBody>
      </p:sp>
    </p:spTree>
    <p:extLst>
      <p:ext uri="{BB962C8B-B14F-4D97-AF65-F5344CB8AC3E}">
        <p14:creationId xmlns:p14="http://schemas.microsoft.com/office/powerpoint/2010/main" val="305781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anim calcmode="lin" valueType="num">
                                      <p:cBhvr additive="base">
                                        <p:cTn id="7" dur="500"/>
                                        <p:tgtEl>
                                          <p:spTgt spid="224"/>
                                        </p:tgtEl>
                                        <p:attrNameLst>
                                          <p:attrName>ppt_w</p:attrName>
                                        </p:attrNameLst>
                                      </p:cBhvr>
                                      <p:tavLst>
                                        <p:tav tm="0">
                                          <p:val>
                                            <p:strVal val="0"/>
                                          </p:val>
                                        </p:tav>
                                        <p:tav tm="100000">
                                          <p:val>
                                            <p:strVal val="#ppt_w"/>
                                          </p:val>
                                        </p:tav>
                                      </p:tavLst>
                                    </p:anim>
                                    <p:anim calcmode="lin" valueType="num">
                                      <p:cBhvr additive="base">
                                        <p:cTn id="8" dur="500"/>
                                        <p:tgtEl>
                                          <p:spTgt spid="224"/>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par>
                                <p:cTn id="14" presetID="21" presetClass="entr" presetSubtype="1" fill="hold" nodeType="withEffect">
                                  <p:stCondLst>
                                    <p:cond delay="0"/>
                                  </p:stCondLst>
                                  <p:childTnLst>
                                    <p:set>
                                      <p:cBhvr>
                                        <p:cTn id="15" dur="1" fill="hold">
                                          <p:stCondLst>
                                            <p:cond delay="0"/>
                                          </p:stCondLst>
                                        </p:cTn>
                                        <p:tgtEl>
                                          <p:spTgt spid="221"/>
                                        </p:tgtEl>
                                        <p:attrNameLst>
                                          <p:attrName>style.visibility</p:attrName>
                                        </p:attrNameLst>
                                      </p:cBhvr>
                                      <p:to>
                                        <p:strVal val="visible"/>
                                      </p:to>
                                    </p:set>
                                    <p:animEffect transition="in" filter="wheel(1)">
                                      <p:cBhvr>
                                        <p:cTn id="16" dur="2000"/>
                                        <p:tgtEl>
                                          <p:spTgt spid="22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nodeType="withEffect">
                                  <p:stCondLst>
                                    <p:cond delay="0"/>
                                  </p:stCondLst>
                                  <p:childTnLst>
                                    <p:set>
                                      <p:cBhvr>
                                        <p:cTn id="25" dur="1" fill="hold">
                                          <p:stCondLst>
                                            <p:cond delay="0"/>
                                          </p:stCondLst>
                                        </p:cTn>
                                        <p:tgtEl>
                                          <p:spTgt spid="220"/>
                                        </p:tgtEl>
                                        <p:attrNameLst>
                                          <p:attrName>style.visibility</p:attrName>
                                        </p:attrNameLst>
                                      </p:cBhvr>
                                      <p:to>
                                        <p:strVal val="visible"/>
                                      </p:to>
                                    </p:set>
                                    <p:anim calcmode="lin" valueType="num">
                                      <p:cBhvr>
                                        <p:cTn id="26" dur="500" fill="hold"/>
                                        <p:tgtEl>
                                          <p:spTgt spid="220"/>
                                        </p:tgtEl>
                                        <p:attrNameLst>
                                          <p:attrName>ppt_w</p:attrName>
                                        </p:attrNameLst>
                                      </p:cBhvr>
                                      <p:tavLst>
                                        <p:tav tm="0">
                                          <p:val>
                                            <p:fltVal val="0"/>
                                          </p:val>
                                        </p:tav>
                                        <p:tav tm="100000">
                                          <p:val>
                                            <p:strVal val="#ppt_w"/>
                                          </p:val>
                                        </p:tav>
                                      </p:tavLst>
                                    </p:anim>
                                    <p:anim calcmode="lin" valueType="num">
                                      <p:cBhvr>
                                        <p:cTn id="27" dur="500" fill="hold"/>
                                        <p:tgtEl>
                                          <p:spTgt spid="220"/>
                                        </p:tgtEl>
                                        <p:attrNameLst>
                                          <p:attrName>ppt_h</p:attrName>
                                        </p:attrNameLst>
                                      </p:cBhvr>
                                      <p:tavLst>
                                        <p:tav tm="0">
                                          <p:val>
                                            <p:fltVal val="0"/>
                                          </p:val>
                                        </p:tav>
                                        <p:tav tm="100000">
                                          <p:val>
                                            <p:strVal val="#ppt_h"/>
                                          </p:val>
                                        </p:tav>
                                      </p:tavLst>
                                    </p:anim>
                                    <p:animEffect transition="in" filter="fade">
                                      <p:cBhvr>
                                        <p:cTn id="28" dur="500"/>
                                        <p:tgtEl>
                                          <p:spTgt spid="22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barn(inVertical)">
                                      <p:cBhvr>
                                        <p:cTn id="33" dur="500"/>
                                        <p:tgtEl>
                                          <p:spTgt spid="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8">
                                            <p:txEl>
                                              <p:pRg st="1" end="1"/>
                                            </p:txEl>
                                          </p:spTgt>
                                        </p:tgtEl>
                                        <p:attrNameLst>
                                          <p:attrName>style.visibility</p:attrName>
                                        </p:attrNameLst>
                                      </p:cBhvr>
                                      <p:to>
                                        <p:strVal val="visible"/>
                                      </p:to>
                                    </p:set>
                                    <p:animEffect transition="in" filter="barn(inVertical)">
                                      <p:cBhvr>
                                        <p:cTn id="38" dur="500"/>
                                        <p:tgtEl>
                                          <p:spTgt spid="8">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Effect transition="in" filter="barn(inVertical)">
                                      <p:cBhvr>
                                        <p:cTn id="43" dur="500"/>
                                        <p:tgtEl>
                                          <p:spTgt spid="8">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8">
                                            <p:txEl>
                                              <p:pRg st="3" end="3"/>
                                            </p:txEl>
                                          </p:spTgt>
                                        </p:tgtEl>
                                        <p:attrNameLst>
                                          <p:attrName>style.visibility</p:attrName>
                                        </p:attrNameLst>
                                      </p:cBhvr>
                                      <p:to>
                                        <p:strVal val="visible"/>
                                      </p:to>
                                    </p:set>
                                    <p:animEffect transition="in" filter="barn(inVertical)">
                                      <p:cBhvr>
                                        <p:cTn id="48" dur="500"/>
                                        <p:tgtEl>
                                          <p:spTgt spid="8">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8">
                                            <p:txEl>
                                              <p:pRg st="4" end="4"/>
                                            </p:txEl>
                                          </p:spTgt>
                                        </p:tgtEl>
                                        <p:attrNameLst>
                                          <p:attrName>style.visibility</p:attrName>
                                        </p:attrNameLst>
                                      </p:cBhvr>
                                      <p:to>
                                        <p:strVal val="visible"/>
                                      </p:to>
                                    </p:set>
                                    <p:animEffect transition="in" filter="barn(inVertical)">
                                      <p:cBhvr>
                                        <p:cTn id="5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275"/>
        <p:cNvGrpSpPr/>
        <p:nvPr/>
      </p:nvGrpSpPr>
      <p:grpSpPr>
        <a:xfrm>
          <a:off x="0" y="0"/>
          <a:ext cx="0" cy="0"/>
          <a:chOff x="0" y="0"/>
          <a:chExt cx="0" cy="0"/>
        </a:xfrm>
      </p:grpSpPr>
      <p:pic>
        <p:nvPicPr>
          <p:cNvPr id="276" name="Google Shape;276;p13"/>
          <p:cNvPicPr preferRelativeResize="0"/>
          <p:nvPr/>
        </p:nvPicPr>
        <p:blipFill rotWithShape="1">
          <a:blip r:embed="rId3">
            <a:alphaModFix/>
          </a:blip>
          <a:srcRect/>
          <a:stretch/>
        </p:blipFill>
        <p:spPr>
          <a:xfrm rot="-5400000">
            <a:off x="4777002" y="3474177"/>
            <a:ext cx="19059813" cy="9196360"/>
          </a:xfrm>
          <a:prstGeom prst="rect">
            <a:avLst/>
          </a:prstGeom>
          <a:noFill/>
          <a:ln>
            <a:noFill/>
          </a:ln>
        </p:spPr>
      </p:pic>
      <p:pic>
        <p:nvPicPr>
          <p:cNvPr id="277" name="Google Shape;277;p13"/>
          <p:cNvPicPr preferRelativeResize="0"/>
          <p:nvPr/>
        </p:nvPicPr>
        <p:blipFill rotWithShape="1">
          <a:blip r:embed="rId4">
            <a:alphaModFix/>
          </a:blip>
          <a:srcRect/>
          <a:stretch/>
        </p:blipFill>
        <p:spPr>
          <a:xfrm rot="-3319272">
            <a:off x="15682602" y="-2314258"/>
            <a:ext cx="5907266" cy="6066512"/>
          </a:xfrm>
          <a:prstGeom prst="rect">
            <a:avLst/>
          </a:prstGeom>
          <a:noFill/>
          <a:ln>
            <a:noFill/>
          </a:ln>
        </p:spPr>
      </p:pic>
      <p:pic>
        <p:nvPicPr>
          <p:cNvPr id="278" name="Google Shape;278;p13"/>
          <p:cNvPicPr preferRelativeResize="0"/>
          <p:nvPr/>
        </p:nvPicPr>
        <p:blipFill rotWithShape="1">
          <a:blip r:embed="rId5">
            <a:alphaModFix/>
          </a:blip>
          <a:srcRect l="16983"/>
          <a:stretch/>
        </p:blipFill>
        <p:spPr>
          <a:xfrm rot="10800000">
            <a:off x="-3663036" y="-1293900"/>
            <a:ext cx="12122915" cy="15765701"/>
          </a:xfrm>
          <a:prstGeom prst="rect">
            <a:avLst/>
          </a:prstGeom>
          <a:noFill/>
          <a:ln>
            <a:noFill/>
          </a:ln>
        </p:spPr>
      </p:pic>
      <p:pic>
        <p:nvPicPr>
          <p:cNvPr id="279" name="Google Shape;279;p13"/>
          <p:cNvPicPr preferRelativeResize="0"/>
          <p:nvPr/>
        </p:nvPicPr>
        <p:blipFill rotWithShape="1">
          <a:blip r:embed="rId6">
            <a:alphaModFix/>
          </a:blip>
          <a:srcRect t="3894" b="3894"/>
          <a:stretch/>
        </p:blipFill>
        <p:spPr>
          <a:xfrm>
            <a:off x="-645359" y="2018409"/>
            <a:ext cx="11156196" cy="10364982"/>
          </a:xfrm>
          <a:prstGeom prst="rect">
            <a:avLst/>
          </a:prstGeom>
          <a:noFill/>
          <a:ln>
            <a:noFill/>
          </a:ln>
        </p:spPr>
      </p:pic>
      <p:pic>
        <p:nvPicPr>
          <p:cNvPr id="280" name="Google Shape;280;p13"/>
          <p:cNvPicPr preferRelativeResize="0"/>
          <p:nvPr/>
        </p:nvPicPr>
        <p:blipFill rotWithShape="1">
          <a:blip r:embed="rId7">
            <a:alphaModFix/>
          </a:blip>
          <a:srcRect/>
          <a:stretch/>
        </p:blipFill>
        <p:spPr>
          <a:xfrm>
            <a:off x="-1538522" y="-2311628"/>
            <a:ext cx="5706352" cy="3915984"/>
          </a:xfrm>
          <a:prstGeom prst="rect">
            <a:avLst/>
          </a:prstGeom>
          <a:noFill/>
          <a:ln>
            <a:noFill/>
          </a:ln>
        </p:spPr>
      </p:pic>
      <p:pic>
        <p:nvPicPr>
          <p:cNvPr id="281" name="Google Shape;281;p13"/>
          <p:cNvPicPr preferRelativeResize="0"/>
          <p:nvPr/>
        </p:nvPicPr>
        <p:blipFill rotWithShape="1">
          <a:blip r:embed="rId8">
            <a:alphaModFix/>
          </a:blip>
          <a:srcRect/>
          <a:stretch/>
        </p:blipFill>
        <p:spPr>
          <a:xfrm>
            <a:off x="16747168" y="-1338402"/>
            <a:ext cx="3778135" cy="4114800"/>
          </a:xfrm>
          <a:prstGeom prst="rect">
            <a:avLst/>
          </a:prstGeom>
          <a:noFill/>
          <a:ln>
            <a:noFill/>
          </a:ln>
        </p:spPr>
      </p:pic>
      <p:pic>
        <p:nvPicPr>
          <p:cNvPr id="282" name="Google Shape;282;p13"/>
          <p:cNvPicPr preferRelativeResize="0"/>
          <p:nvPr/>
        </p:nvPicPr>
        <p:blipFill rotWithShape="1">
          <a:blip r:embed="rId9">
            <a:alphaModFix/>
          </a:blip>
          <a:srcRect/>
          <a:stretch/>
        </p:blipFill>
        <p:spPr>
          <a:xfrm rot="105157">
            <a:off x="12219450" y="6786217"/>
            <a:ext cx="10079700" cy="9764709"/>
          </a:xfrm>
          <a:prstGeom prst="rect">
            <a:avLst/>
          </a:prstGeom>
          <a:noFill/>
          <a:ln>
            <a:noFill/>
          </a:ln>
        </p:spPr>
      </p:pic>
      <p:pic>
        <p:nvPicPr>
          <p:cNvPr id="283" name="Google Shape;283;p13"/>
          <p:cNvPicPr preferRelativeResize="0"/>
          <p:nvPr/>
        </p:nvPicPr>
        <p:blipFill rotWithShape="1">
          <a:blip r:embed="rId10">
            <a:alphaModFix/>
          </a:blip>
          <a:srcRect/>
          <a:stretch/>
        </p:blipFill>
        <p:spPr>
          <a:xfrm>
            <a:off x="1314654" y="152994"/>
            <a:ext cx="16235659" cy="1327905"/>
          </a:xfrm>
          <a:prstGeom prst="rect">
            <a:avLst/>
          </a:prstGeom>
          <a:noFill/>
          <a:ln>
            <a:noFill/>
          </a:ln>
        </p:spPr>
      </p:pic>
      <p:pic>
        <p:nvPicPr>
          <p:cNvPr id="287" name="Google Shape;287;p13"/>
          <p:cNvPicPr preferRelativeResize="0"/>
          <p:nvPr/>
        </p:nvPicPr>
        <p:blipFill rotWithShape="1">
          <a:blip r:embed="rId11">
            <a:alphaModFix/>
          </a:blip>
          <a:srcRect/>
          <a:stretch/>
        </p:blipFill>
        <p:spPr>
          <a:xfrm rot="-9203867" flipH="1">
            <a:off x="8624209" y="-3738094"/>
            <a:ext cx="4201465" cy="1186914"/>
          </a:xfrm>
          <a:prstGeom prst="rect">
            <a:avLst/>
          </a:prstGeom>
          <a:noFill/>
          <a:ln>
            <a:noFill/>
          </a:ln>
        </p:spPr>
      </p:pic>
      <p:sp>
        <p:nvSpPr>
          <p:cNvPr id="288" name="Google Shape;288;p13"/>
          <p:cNvSpPr txBox="1"/>
          <p:nvPr/>
        </p:nvSpPr>
        <p:spPr>
          <a:xfrm>
            <a:off x="1769840" y="332759"/>
            <a:ext cx="15203505" cy="1077218"/>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5000" b="1" i="0" u="none" strike="noStrike" cap="none" dirty="0">
                <a:solidFill>
                  <a:srgbClr val="F9F9F9"/>
                </a:solidFill>
                <a:latin typeface="Roboto Condensed"/>
                <a:ea typeface="Roboto Condensed"/>
                <a:cs typeface="Roboto Condensed"/>
                <a:sym typeface="Roboto Condensed"/>
              </a:rPr>
              <a:t>III. KINH NGHIỆM ĐỌC HIỂU VĂN BẢN NGHỊ LUẬN XÃ HỘI</a:t>
            </a:r>
            <a:endParaRPr dirty="0"/>
          </a:p>
        </p:txBody>
      </p:sp>
      <p:sp>
        <p:nvSpPr>
          <p:cNvPr id="290" name="Google Shape;290;p13"/>
          <p:cNvSpPr txBox="1"/>
          <p:nvPr/>
        </p:nvSpPr>
        <p:spPr>
          <a:xfrm>
            <a:off x="2013037" y="2278400"/>
            <a:ext cx="6156112" cy="7386638"/>
          </a:xfrm>
          <a:prstGeom prst="rect">
            <a:avLst/>
          </a:prstGeom>
          <a:noFill/>
          <a:ln>
            <a:noFill/>
          </a:ln>
        </p:spPr>
        <p:txBody>
          <a:bodyPr spcFirstLastPara="1" wrap="square" lIns="0" tIns="0" rIns="0" bIns="0" anchor="t" anchorCtr="0">
            <a:spAutoFit/>
          </a:bodyPr>
          <a:lstStyle/>
          <a:p>
            <a:pPr marL="571500" indent="-571500" algn="just">
              <a:buFont typeface="Wingdings" pitchFamily="2" charset="2"/>
              <a:buChar char="§"/>
            </a:pPr>
            <a:r>
              <a:rPr lang="vi-VN" sz="4000" dirty="0">
                <a:latin typeface="Times New Roman" panose="02020603050405020304" pitchFamily="18" charset="0"/>
                <a:cs typeface="Times New Roman" panose="02020603050405020304" pitchFamily="18" charset="0"/>
              </a:rPr>
              <a:t>Đọc kỹ văn bản,  xác định vấn đề và mục đích nghị luận của văn bản.</a:t>
            </a:r>
            <a:endParaRPr lang="en-VN" sz="4000" dirty="0">
              <a:latin typeface="Times New Roman" panose="02020603050405020304" pitchFamily="18" charset="0"/>
              <a:cs typeface="Times New Roman" panose="02020603050405020304" pitchFamily="18" charset="0"/>
            </a:endParaRPr>
          </a:p>
          <a:p>
            <a:pPr marL="571500" indent="-571500" algn="just">
              <a:buFont typeface="Wingdings" pitchFamily="2" charset="2"/>
              <a:buChar char="§"/>
            </a:pPr>
            <a:r>
              <a:rPr lang="vi-VN" sz="4000" dirty="0">
                <a:latin typeface="Times New Roman" panose="02020603050405020304" pitchFamily="18" charset="0"/>
                <a:cs typeface="Times New Roman" panose="02020603050405020304" pitchFamily="18" charset="0"/>
              </a:rPr>
              <a:t>Tìm lí lẽ và bằng chứng để làm nổi bật vấn đề, mục đích của văn bản.</a:t>
            </a:r>
            <a:endParaRPr lang="en-VN" sz="4000" dirty="0">
              <a:latin typeface="Times New Roman" panose="02020603050405020304" pitchFamily="18" charset="0"/>
              <a:cs typeface="Times New Roman" panose="02020603050405020304" pitchFamily="18" charset="0"/>
            </a:endParaRPr>
          </a:p>
          <a:p>
            <a:pPr marL="571500" indent="-571500" algn="just">
              <a:buFont typeface="Wingdings" pitchFamily="2" charset="2"/>
              <a:buChar char="§"/>
            </a:pPr>
            <a:r>
              <a:rPr lang="vi-VN" sz="4000" dirty="0">
                <a:latin typeface="Times New Roman" panose="02020603050405020304" pitchFamily="18" charset="0"/>
                <a:cs typeface="Times New Roman" panose="02020603050405020304" pitchFamily="18" charset="0"/>
              </a:rPr>
              <a:t>Nhận xét về nghệ thuật nghị luận và giá trị nội dung trong văn bản.</a:t>
            </a:r>
            <a:endParaRPr lang="en-VN" sz="4000" dirty="0">
              <a:latin typeface="Times New Roman" panose="02020603050405020304" pitchFamily="18" charset="0"/>
              <a:cs typeface="Times New Roman" panose="02020603050405020304" pitchFamily="18" charset="0"/>
            </a:endParaRPr>
          </a:p>
          <a:p>
            <a:pPr marL="571500" indent="-571500" algn="just">
              <a:buFont typeface="Wingdings" pitchFamily="2" charset="2"/>
              <a:buChar char="§"/>
            </a:pPr>
            <a:r>
              <a:rPr lang="vi-VN" sz="4000" dirty="0">
                <a:latin typeface="Times New Roman" panose="02020603050405020304" pitchFamily="18" charset="0"/>
                <a:cs typeface="Times New Roman" panose="02020603050405020304" pitchFamily="18" charset="0"/>
              </a:rPr>
              <a:t>Kết nối ý nghĩa của văn bản để liên hệ với bản thân và cuộc sống.</a:t>
            </a:r>
            <a:endParaRPr lang="en-VN" sz="4000" dirty="0">
              <a:latin typeface="Times New Roman" panose="02020603050405020304" pitchFamily="18" charset="0"/>
              <a:cs typeface="Times New Roman" panose="02020603050405020304" pitchFamily="18" charset="0"/>
            </a:endParaRPr>
          </a:p>
        </p:txBody>
      </p:sp>
      <p:pic>
        <p:nvPicPr>
          <p:cNvPr id="2" name="Google Shape;195;p8">
            <a:extLst>
              <a:ext uri="{FF2B5EF4-FFF2-40B4-BE49-F238E27FC236}">
                <a16:creationId xmlns:a16="http://schemas.microsoft.com/office/drawing/2014/main" id="{538ACEAF-4635-DBCF-EAD8-6160D00D6492}"/>
              </a:ext>
            </a:extLst>
          </p:cNvPr>
          <p:cNvPicPr preferRelativeResize="0"/>
          <p:nvPr/>
        </p:nvPicPr>
        <p:blipFill rotWithShape="1">
          <a:blip r:embed="rId12">
            <a:alphaModFix/>
          </a:blip>
          <a:srcRect/>
          <a:stretch/>
        </p:blipFill>
        <p:spPr>
          <a:xfrm flipH="1">
            <a:off x="10902471" y="3640708"/>
            <a:ext cx="5525368" cy="53599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88"/>
                                        </p:tgtEl>
                                        <p:attrNameLst>
                                          <p:attrName>style.visibility</p:attrName>
                                        </p:attrNameLst>
                                      </p:cBhvr>
                                      <p:to>
                                        <p:strVal val="visible"/>
                                      </p:to>
                                    </p:set>
                                    <p:anim calcmode="lin" valueType="num">
                                      <p:cBhvr additive="base">
                                        <p:cTn id="7" dur="500"/>
                                        <p:tgtEl>
                                          <p:spTgt spid="288"/>
                                        </p:tgtEl>
                                        <p:attrNameLst>
                                          <p:attrName>ppt_w</p:attrName>
                                        </p:attrNameLst>
                                      </p:cBhvr>
                                      <p:tavLst>
                                        <p:tav tm="0">
                                          <p:val>
                                            <p:strVal val="0"/>
                                          </p:val>
                                        </p:tav>
                                        <p:tav tm="100000">
                                          <p:val>
                                            <p:strVal val="#ppt_w"/>
                                          </p:val>
                                        </p:tav>
                                      </p:tavLst>
                                    </p:anim>
                                    <p:anim calcmode="lin" valueType="num">
                                      <p:cBhvr additive="base">
                                        <p:cTn id="8" dur="500"/>
                                        <p:tgtEl>
                                          <p:spTgt spid="288"/>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90"/>
                                        </p:tgtEl>
                                        <p:attrNameLst>
                                          <p:attrName>style.visibility</p:attrName>
                                        </p:attrNameLst>
                                      </p:cBhvr>
                                      <p:to>
                                        <p:strVal val="visible"/>
                                      </p:to>
                                    </p:set>
                                    <p:anim calcmode="lin" valueType="num">
                                      <p:cBhvr additive="base">
                                        <p:cTn id="11" dur="500"/>
                                        <p:tgtEl>
                                          <p:spTgt spid="290"/>
                                        </p:tgtEl>
                                        <p:attrNameLst>
                                          <p:attrName>ppt_w</p:attrName>
                                        </p:attrNameLst>
                                      </p:cBhvr>
                                      <p:tavLst>
                                        <p:tav tm="0">
                                          <p:val>
                                            <p:strVal val="0"/>
                                          </p:val>
                                        </p:tav>
                                        <p:tav tm="100000">
                                          <p:val>
                                            <p:strVal val="#ppt_w"/>
                                          </p:val>
                                        </p:tav>
                                      </p:tavLst>
                                    </p:anim>
                                    <p:anim calcmode="lin" valueType="num">
                                      <p:cBhvr additive="base">
                                        <p:cTn id="12" dur="500"/>
                                        <p:tgtEl>
                                          <p:spTgt spid="29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347"/>
        <p:cNvGrpSpPr/>
        <p:nvPr/>
      </p:nvGrpSpPr>
      <p:grpSpPr>
        <a:xfrm>
          <a:off x="0" y="0"/>
          <a:ext cx="0" cy="0"/>
          <a:chOff x="0" y="0"/>
          <a:chExt cx="0" cy="0"/>
        </a:xfrm>
      </p:grpSpPr>
      <p:pic>
        <p:nvPicPr>
          <p:cNvPr id="348" name="Google Shape;348;p16"/>
          <p:cNvPicPr preferRelativeResize="0"/>
          <p:nvPr/>
        </p:nvPicPr>
        <p:blipFill rotWithShape="1">
          <a:blip r:embed="rId3">
            <a:alphaModFix/>
          </a:blip>
          <a:srcRect t="27823" r="44139"/>
          <a:stretch/>
        </p:blipFill>
        <p:spPr>
          <a:xfrm rot="-5317407">
            <a:off x="295215" y="-1635834"/>
            <a:ext cx="8559999" cy="10161562"/>
          </a:xfrm>
          <a:prstGeom prst="rect">
            <a:avLst/>
          </a:prstGeom>
          <a:noFill/>
          <a:ln>
            <a:noFill/>
          </a:ln>
        </p:spPr>
      </p:pic>
      <p:pic>
        <p:nvPicPr>
          <p:cNvPr id="349" name="Google Shape;349;p16"/>
          <p:cNvPicPr preferRelativeResize="0"/>
          <p:nvPr/>
        </p:nvPicPr>
        <p:blipFill rotWithShape="1">
          <a:blip r:embed="rId4">
            <a:alphaModFix/>
          </a:blip>
          <a:srcRect/>
          <a:stretch/>
        </p:blipFill>
        <p:spPr>
          <a:xfrm rot="10064882" flipH="1">
            <a:off x="-2013030" y="-165900"/>
            <a:ext cx="8158832" cy="1315612"/>
          </a:xfrm>
          <a:prstGeom prst="rect">
            <a:avLst/>
          </a:prstGeom>
          <a:noFill/>
          <a:ln>
            <a:noFill/>
          </a:ln>
        </p:spPr>
      </p:pic>
      <p:pic>
        <p:nvPicPr>
          <p:cNvPr id="350" name="Google Shape;350;p16"/>
          <p:cNvPicPr preferRelativeResize="0"/>
          <p:nvPr/>
        </p:nvPicPr>
        <p:blipFill rotWithShape="1">
          <a:blip r:embed="rId5">
            <a:alphaModFix/>
          </a:blip>
          <a:srcRect/>
          <a:stretch/>
        </p:blipFill>
        <p:spPr>
          <a:xfrm flipH="1">
            <a:off x="12631421" y="147575"/>
            <a:ext cx="4566466" cy="1466977"/>
          </a:xfrm>
          <a:prstGeom prst="rect">
            <a:avLst/>
          </a:prstGeom>
          <a:noFill/>
          <a:ln>
            <a:noFill/>
          </a:ln>
        </p:spPr>
      </p:pic>
      <p:sp>
        <p:nvSpPr>
          <p:cNvPr id="351" name="Google Shape;351;p16"/>
          <p:cNvSpPr txBox="1"/>
          <p:nvPr/>
        </p:nvSpPr>
        <p:spPr>
          <a:xfrm>
            <a:off x="13487597" y="387131"/>
            <a:ext cx="4012580" cy="1077218"/>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5000" b="1" i="0" u="none" strike="noStrike" cap="none" dirty="0">
                <a:solidFill>
                  <a:srgbClr val="F9F9F9"/>
                </a:solidFill>
                <a:latin typeface="Roboto Condensed"/>
                <a:ea typeface="Roboto Condensed"/>
                <a:cs typeface="Roboto Condensed"/>
                <a:sym typeface="Roboto Condensed"/>
              </a:rPr>
              <a:t>VẬN DỤNG</a:t>
            </a:r>
            <a:endParaRPr dirty="0"/>
          </a:p>
        </p:txBody>
      </p:sp>
      <p:pic>
        <p:nvPicPr>
          <p:cNvPr id="353" name="Google Shape;353;p16"/>
          <p:cNvPicPr preferRelativeResize="0"/>
          <p:nvPr/>
        </p:nvPicPr>
        <p:blipFill rotWithShape="1">
          <a:blip r:embed="rId6">
            <a:alphaModFix/>
          </a:blip>
          <a:srcRect/>
          <a:stretch/>
        </p:blipFill>
        <p:spPr>
          <a:xfrm rot="-1482996">
            <a:off x="7551038" y="6658870"/>
            <a:ext cx="12767842" cy="6160484"/>
          </a:xfrm>
          <a:prstGeom prst="rect">
            <a:avLst/>
          </a:prstGeom>
          <a:noFill/>
          <a:ln>
            <a:noFill/>
          </a:ln>
        </p:spPr>
      </p:pic>
      <p:pic>
        <p:nvPicPr>
          <p:cNvPr id="354" name="Google Shape;354;p16"/>
          <p:cNvPicPr preferRelativeResize="0"/>
          <p:nvPr/>
        </p:nvPicPr>
        <p:blipFill rotWithShape="1">
          <a:blip r:embed="rId7">
            <a:alphaModFix/>
          </a:blip>
          <a:srcRect/>
          <a:stretch/>
        </p:blipFill>
        <p:spPr>
          <a:xfrm rot="-291065">
            <a:off x="1223666" y="1994243"/>
            <a:ext cx="18280189" cy="16429316"/>
          </a:xfrm>
          <a:prstGeom prst="rect">
            <a:avLst/>
          </a:prstGeom>
          <a:noFill/>
          <a:ln>
            <a:noFill/>
          </a:ln>
        </p:spPr>
      </p:pic>
      <p:pic>
        <p:nvPicPr>
          <p:cNvPr id="355" name="Google Shape;355;p16"/>
          <p:cNvPicPr preferRelativeResize="0"/>
          <p:nvPr/>
        </p:nvPicPr>
        <p:blipFill rotWithShape="1">
          <a:blip r:embed="rId8">
            <a:alphaModFix/>
          </a:blip>
          <a:srcRect/>
          <a:stretch/>
        </p:blipFill>
        <p:spPr>
          <a:xfrm>
            <a:off x="15645461" y="1714500"/>
            <a:ext cx="2843066" cy="2605283"/>
          </a:xfrm>
          <a:prstGeom prst="rect">
            <a:avLst/>
          </a:prstGeom>
          <a:noFill/>
          <a:ln>
            <a:noFill/>
          </a:ln>
        </p:spPr>
      </p:pic>
      <p:sp>
        <p:nvSpPr>
          <p:cNvPr id="356" name="Google Shape;356;p16"/>
          <p:cNvSpPr txBox="1"/>
          <p:nvPr/>
        </p:nvSpPr>
        <p:spPr>
          <a:xfrm>
            <a:off x="4589607" y="3759233"/>
            <a:ext cx="11103930" cy="3462486"/>
          </a:xfrm>
          <a:prstGeom prst="rect">
            <a:avLst/>
          </a:prstGeom>
          <a:noFill/>
          <a:ln>
            <a:noFill/>
          </a:ln>
        </p:spPr>
        <p:txBody>
          <a:bodyPr spcFirstLastPara="1" wrap="square" lIns="0" tIns="0" rIns="0" bIns="0" anchor="t" anchorCtr="0">
            <a:spAutoFit/>
          </a:bodyPr>
          <a:lstStyle/>
          <a:p>
            <a:pPr>
              <a:lnSpc>
                <a:spcPct val="150000"/>
              </a:lnSpc>
            </a:pPr>
            <a:r>
              <a:rPr lang="vi-VN" sz="5000" i="1" dirty="0">
                <a:latin typeface="Times New Roman" panose="02020603050405020304" pitchFamily="18" charset="0"/>
                <a:cs typeface="Times New Roman" panose="02020603050405020304" pitchFamily="18" charset="0"/>
              </a:rPr>
              <a:t>Viết một đoạn văn (khoảng 6-8 dòng) giải thích vì sao thế hệ trẻ cần phát huy truyền thống “uống nước nhớ nguồn”.</a:t>
            </a:r>
            <a:endParaRPr lang="en-VN" sz="5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51"/>
                                        </p:tgtEl>
                                        <p:attrNameLst>
                                          <p:attrName>style.visibility</p:attrName>
                                        </p:attrNameLst>
                                      </p:cBhvr>
                                      <p:to>
                                        <p:strVal val="visible"/>
                                      </p:to>
                                    </p:set>
                                    <p:anim calcmode="lin" valueType="num">
                                      <p:cBhvr additive="base">
                                        <p:cTn id="7" dur="500"/>
                                        <p:tgtEl>
                                          <p:spTgt spid="351"/>
                                        </p:tgtEl>
                                        <p:attrNameLst>
                                          <p:attrName>ppt_w</p:attrName>
                                        </p:attrNameLst>
                                      </p:cBhvr>
                                      <p:tavLst>
                                        <p:tav tm="0">
                                          <p:val>
                                            <p:strVal val="0"/>
                                          </p:val>
                                        </p:tav>
                                        <p:tav tm="100000">
                                          <p:val>
                                            <p:strVal val="#ppt_w"/>
                                          </p:val>
                                        </p:tav>
                                      </p:tavLst>
                                    </p:anim>
                                    <p:anim calcmode="lin" valueType="num">
                                      <p:cBhvr additive="base">
                                        <p:cTn id="8" dur="500"/>
                                        <p:tgtEl>
                                          <p:spTgt spid="351"/>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50"/>
                                        </p:tgtEl>
                                        <p:attrNameLst>
                                          <p:attrName>style.visibility</p:attrName>
                                        </p:attrNameLst>
                                      </p:cBhvr>
                                      <p:to>
                                        <p:strVal val="visible"/>
                                      </p:to>
                                    </p:set>
                                    <p:anim calcmode="lin" valueType="num">
                                      <p:cBhvr additive="base">
                                        <p:cTn id="11" dur="500"/>
                                        <p:tgtEl>
                                          <p:spTgt spid="350"/>
                                        </p:tgtEl>
                                        <p:attrNameLst>
                                          <p:attrName>ppt_w</p:attrName>
                                        </p:attrNameLst>
                                      </p:cBhvr>
                                      <p:tavLst>
                                        <p:tav tm="0">
                                          <p:val>
                                            <p:strVal val="0"/>
                                          </p:val>
                                        </p:tav>
                                        <p:tav tm="100000">
                                          <p:val>
                                            <p:strVal val="#ppt_w"/>
                                          </p:val>
                                        </p:tav>
                                      </p:tavLst>
                                    </p:anim>
                                    <p:anim calcmode="lin" valueType="num">
                                      <p:cBhvr additive="base">
                                        <p:cTn id="12" dur="500"/>
                                        <p:tgtEl>
                                          <p:spTgt spid="350"/>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6"/>
                                        </p:tgtEl>
                                        <p:attrNameLst>
                                          <p:attrName>style.visibility</p:attrName>
                                        </p:attrNameLst>
                                      </p:cBhvr>
                                      <p:to>
                                        <p:strVal val="visible"/>
                                      </p:to>
                                    </p:set>
                                    <p:animEffect transition="in" filter="fade">
                                      <p:cBhvr>
                                        <p:cTn id="17" dur="500"/>
                                        <p:tgtEl>
                                          <p:spTgt spid="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381"/>
        <p:cNvGrpSpPr/>
        <p:nvPr/>
      </p:nvGrpSpPr>
      <p:grpSpPr>
        <a:xfrm>
          <a:off x="0" y="0"/>
          <a:ext cx="0" cy="0"/>
          <a:chOff x="0" y="0"/>
          <a:chExt cx="0" cy="0"/>
        </a:xfrm>
      </p:grpSpPr>
      <p:pic>
        <p:nvPicPr>
          <p:cNvPr id="382" name="Google Shape;382;p18"/>
          <p:cNvPicPr preferRelativeResize="0"/>
          <p:nvPr/>
        </p:nvPicPr>
        <p:blipFill rotWithShape="1">
          <a:blip r:embed="rId3">
            <a:alphaModFix/>
          </a:blip>
          <a:srcRect r="23692" b="55190"/>
          <a:stretch/>
        </p:blipFill>
        <p:spPr>
          <a:xfrm rot="-4429557">
            <a:off x="10032316" y="2016409"/>
            <a:ext cx="12655191" cy="7631847"/>
          </a:xfrm>
          <a:prstGeom prst="rect">
            <a:avLst/>
          </a:prstGeom>
          <a:noFill/>
          <a:ln>
            <a:noFill/>
          </a:ln>
        </p:spPr>
      </p:pic>
      <p:pic>
        <p:nvPicPr>
          <p:cNvPr id="383" name="Google Shape;383;p18"/>
          <p:cNvPicPr preferRelativeResize="0"/>
          <p:nvPr/>
        </p:nvPicPr>
        <p:blipFill rotWithShape="1">
          <a:blip r:embed="rId4">
            <a:alphaModFix/>
          </a:blip>
          <a:srcRect/>
          <a:stretch/>
        </p:blipFill>
        <p:spPr>
          <a:xfrm>
            <a:off x="1607404" y="8432175"/>
            <a:ext cx="14046119" cy="6777253"/>
          </a:xfrm>
          <a:prstGeom prst="rect">
            <a:avLst/>
          </a:prstGeom>
          <a:noFill/>
          <a:ln>
            <a:noFill/>
          </a:ln>
        </p:spPr>
      </p:pic>
      <p:pic>
        <p:nvPicPr>
          <p:cNvPr id="384" name="Google Shape;384;p18"/>
          <p:cNvPicPr preferRelativeResize="0"/>
          <p:nvPr/>
        </p:nvPicPr>
        <p:blipFill rotWithShape="1">
          <a:blip r:embed="rId5">
            <a:alphaModFix/>
          </a:blip>
          <a:srcRect/>
          <a:stretch/>
        </p:blipFill>
        <p:spPr>
          <a:xfrm>
            <a:off x="-1199969" y="7048951"/>
            <a:ext cx="7073738" cy="10027207"/>
          </a:xfrm>
          <a:prstGeom prst="rect">
            <a:avLst/>
          </a:prstGeom>
          <a:noFill/>
          <a:ln>
            <a:noFill/>
          </a:ln>
        </p:spPr>
      </p:pic>
      <p:pic>
        <p:nvPicPr>
          <p:cNvPr id="385" name="Google Shape;385;p18"/>
          <p:cNvPicPr preferRelativeResize="0"/>
          <p:nvPr/>
        </p:nvPicPr>
        <p:blipFill rotWithShape="1">
          <a:blip r:embed="rId6">
            <a:alphaModFix/>
          </a:blip>
          <a:srcRect/>
          <a:stretch/>
        </p:blipFill>
        <p:spPr>
          <a:xfrm>
            <a:off x="13829412" y="4033481"/>
            <a:ext cx="4310253" cy="8229600"/>
          </a:xfrm>
          <a:prstGeom prst="rect">
            <a:avLst/>
          </a:prstGeom>
          <a:noFill/>
          <a:ln>
            <a:noFill/>
          </a:ln>
        </p:spPr>
      </p:pic>
      <p:pic>
        <p:nvPicPr>
          <p:cNvPr id="386" name="Google Shape;386;p18"/>
          <p:cNvPicPr preferRelativeResize="0"/>
          <p:nvPr/>
        </p:nvPicPr>
        <p:blipFill rotWithShape="1">
          <a:blip r:embed="rId7">
            <a:alphaModFix/>
          </a:blip>
          <a:srcRect/>
          <a:stretch/>
        </p:blipFill>
        <p:spPr>
          <a:xfrm rot="-3222993" flipH="1">
            <a:off x="-2834142" y="1520602"/>
            <a:ext cx="7315200" cy="1712976"/>
          </a:xfrm>
          <a:prstGeom prst="rect">
            <a:avLst/>
          </a:prstGeom>
          <a:noFill/>
          <a:ln>
            <a:noFill/>
          </a:ln>
        </p:spPr>
      </p:pic>
      <p:pic>
        <p:nvPicPr>
          <p:cNvPr id="387" name="Google Shape;387;p18"/>
          <p:cNvPicPr preferRelativeResize="0"/>
          <p:nvPr/>
        </p:nvPicPr>
        <p:blipFill rotWithShape="1">
          <a:blip r:embed="rId8">
            <a:alphaModFix/>
          </a:blip>
          <a:srcRect/>
          <a:stretch/>
        </p:blipFill>
        <p:spPr>
          <a:xfrm rot="1526331">
            <a:off x="13143627" y="-1883675"/>
            <a:ext cx="3396580" cy="4114800"/>
          </a:xfrm>
          <a:prstGeom prst="rect">
            <a:avLst/>
          </a:prstGeom>
          <a:noFill/>
          <a:ln>
            <a:noFill/>
          </a:ln>
        </p:spPr>
      </p:pic>
      <p:graphicFrame>
        <p:nvGraphicFramePr>
          <p:cNvPr id="2" name="Table 1">
            <a:extLst>
              <a:ext uri="{FF2B5EF4-FFF2-40B4-BE49-F238E27FC236}">
                <a16:creationId xmlns:a16="http://schemas.microsoft.com/office/drawing/2014/main" id="{0B45C6F0-0517-351E-9AA0-62196B9469B6}"/>
              </a:ext>
            </a:extLst>
          </p:cNvPr>
          <p:cNvGraphicFramePr>
            <a:graphicFrameLocks noGrp="1"/>
          </p:cNvGraphicFramePr>
          <p:nvPr>
            <p:extLst>
              <p:ext uri="{D42A27DB-BD31-4B8C-83A1-F6EECF244321}">
                <p14:modId xmlns:p14="http://schemas.microsoft.com/office/powerpoint/2010/main" val="3060031431"/>
              </p:ext>
            </p:extLst>
          </p:nvPr>
        </p:nvGraphicFramePr>
        <p:xfrm>
          <a:off x="3804608" y="1356628"/>
          <a:ext cx="9323223" cy="6383935"/>
        </p:xfrm>
        <a:graphic>
          <a:graphicData uri="http://schemas.openxmlformats.org/drawingml/2006/table">
            <a:tbl>
              <a:tblPr firstRow="1" firstCol="1" bandRow="1">
                <a:tableStyleId>{3C85B130-C90D-4E36-832E-461D54DA981C}</a:tableStyleId>
              </a:tblPr>
              <a:tblGrid>
                <a:gridCol w="9323223">
                  <a:extLst>
                    <a:ext uri="{9D8B030D-6E8A-4147-A177-3AD203B41FA5}">
                      <a16:colId xmlns:a16="http://schemas.microsoft.com/office/drawing/2014/main" val="1699151413"/>
                    </a:ext>
                  </a:extLst>
                </a:gridCol>
              </a:tblGrid>
              <a:tr h="611356">
                <a:tc>
                  <a:txBody>
                    <a:bodyPr/>
                    <a:lstStyle/>
                    <a:p>
                      <a:pPr algn="ctr">
                        <a:lnSpc>
                          <a:spcPct val="115000"/>
                        </a:lnSpc>
                      </a:pPr>
                      <a:r>
                        <a:rPr lang="en-US" sz="3500" b="1" dirty="0" err="1">
                          <a:effectLst/>
                          <a:latin typeface="Times New Roman" panose="02020603050405020304" pitchFamily="18" charset="0"/>
                          <a:cs typeface="Times New Roman" panose="02020603050405020304" pitchFamily="18" charset="0"/>
                        </a:rPr>
                        <a:t>Yêu</a:t>
                      </a:r>
                      <a:r>
                        <a:rPr lang="en-US" sz="3500" b="1" dirty="0">
                          <a:effectLst/>
                          <a:latin typeface="Times New Roman" panose="02020603050405020304" pitchFamily="18" charset="0"/>
                          <a:cs typeface="Times New Roman" panose="02020603050405020304" pitchFamily="18" charset="0"/>
                        </a:rPr>
                        <a:t> </a:t>
                      </a:r>
                      <a:r>
                        <a:rPr lang="en-US" sz="3500" b="1" dirty="0" err="1">
                          <a:effectLst/>
                          <a:latin typeface="Times New Roman" panose="02020603050405020304" pitchFamily="18" charset="0"/>
                          <a:cs typeface="Times New Roman" panose="02020603050405020304" pitchFamily="18" charset="0"/>
                        </a:rPr>
                        <a:t>cầu</a:t>
                      </a:r>
                      <a:endParaRPr lang="en-VN" sz="3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492273455"/>
                  </a:ext>
                </a:extLst>
              </a:tr>
              <a:tr h="1276787">
                <a:tc>
                  <a:txBody>
                    <a:bodyPr/>
                    <a:lstStyle/>
                    <a:p>
                      <a:pPr>
                        <a:lnSpc>
                          <a:spcPct val="115000"/>
                        </a:lnSpc>
                      </a:pPr>
                      <a:r>
                        <a:rPr lang="en-US" sz="3500">
                          <a:effectLst/>
                          <a:latin typeface="Times New Roman" panose="02020603050405020304" pitchFamily="18" charset="0"/>
                          <a:cs typeface="Times New Roman" panose="02020603050405020304" pitchFamily="18" charset="0"/>
                        </a:rPr>
                        <a:t>1. Đảm bảo hình thức đoạn văn (từ 6 đến 8 dòng)</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91204827"/>
                  </a:ext>
                </a:extLst>
              </a:tr>
              <a:tr h="1942218">
                <a:tc>
                  <a:txBody>
                    <a:bodyPr/>
                    <a:lstStyle/>
                    <a:p>
                      <a:pPr>
                        <a:lnSpc>
                          <a:spcPct val="115000"/>
                        </a:lnSpc>
                      </a:pPr>
                      <a:r>
                        <a:rPr lang="en-US" sz="3500">
                          <a:effectLst/>
                          <a:latin typeface="Times New Roman" panose="02020603050405020304" pitchFamily="18" charset="0"/>
                          <a:cs typeface="Times New Roman" panose="02020603050405020304" pitchFamily="18" charset="0"/>
                        </a:rPr>
                        <a:t>2. Nội dung: </a:t>
                      </a:r>
                      <a:r>
                        <a:rPr lang="vi-VN" sz="3500">
                          <a:effectLst/>
                          <a:latin typeface="Times New Roman" panose="02020603050405020304" pitchFamily="18" charset="0"/>
                          <a:cs typeface="Times New Roman" panose="02020603050405020304" pitchFamily="18" charset="0"/>
                        </a:rPr>
                        <a:t>T</a:t>
                      </a:r>
                      <a:r>
                        <a:rPr lang="en-US" sz="3500">
                          <a:effectLst/>
                          <a:latin typeface="Times New Roman" panose="02020603050405020304" pitchFamily="18" charset="0"/>
                          <a:cs typeface="Times New Roman" panose="02020603050405020304" pitchFamily="18" charset="0"/>
                        </a:rPr>
                        <a:t>hế hệ trẻ cần phát huy truyền thống “Uống nước nhớ nguồn”</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54783793"/>
                  </a:ext>
                </a:extLst>
              </a:tr>
              <a:tr h="1276787">
                <a:tc>
                  <a:txBody>
                    <a:bodyPr/>
                    <a:lstStyle/>
                    <a:p>
                      <a:pPr algn="just">
                        <a:lnSpc>
                          <a:spcPct val="115000"/>
                        </a:lnSpc>
                      </a:pPr>
                      <a:r>
                        <a:rPr lang="en-US" sz="3500">
                          <a:effectLst/>
                          <a:latin typeface="Times New Roman" panose="02020603050405020304" pitchFamily="18" charset="0"/>
                          <a:cs typeface="Times New Roman" panose="02020603050405020304" pitchFamily="18" charset="0"/>
                        </a:rPr>
                        <a:t>3. Yêu cầu: làm nổi bật vấn đề bằng lí lẽ và bằng chứng</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88454323"/>
                  </a:ext>
                </a:extLst>
              </a:tr>
              <a:tr h="1276787">
                <a:tc>
                  <a:txBody>
                    <a:bodyPr/>
                    <a:lstStyle/>
                    <a:p>
                      <a:pPr>
                        <a:lnSpc>
                          <a:spcPct val="115000"/>
                        </a:lnSpc>
                      </a:pPr>
                      <a:r>
                        <a:rPr lang="en-US" sz="3500" dirty="0">
                          <a:effectLst/>
                          <a:latin typeface="Times New Roman" panose="02020603050405020304" pitchFamily="18" charset="0"/>
                          <a:cs typeface="Times New Roman" panose="02020603050405020304" pitchFamily="18" charset="0"/>
                        </a:rPr>
                        <a:t>4. </a:t>
                      </a:r>
                      <a:r>
                        <a:rPr lang="en-US" sz="3500" dirty="0" err="1">
                          <a:effectLst/>
                          <a:latin typeface="Times New Roman" panose="02020603050405020304" pitchFamily="18" charset="0"/>
                          <a:cs typeface="Times New Roman" panose="02020603050405020304" pitchFamily="18" charset="0"/>
                        </a:rPr>
                        <a:t>Đảm</a:t>
                      </a:r>
                      <a:r>
                        <a:rPr lang="en-US" sz="3500" dirty="0">
                          <a:effectLst/>
                          <a:latin typeface="Times New Roman" panose="02020603050405020304" pitchFamily="18" charset="0"/>
                          <a:cs typeface="Times New Roman" panose="02020603050405020304" pitchFamily="18" charset="0"/>
                        </a:rPr>
                        <a:t> </a:t>
                      </a:r>
                      <a:r>
                        <a:rPr lang="en-US" sz="3500" dirty="0" err="1">
                          <a:effectLst/>
                          <a:latin typeface="Times New Roman" panose="02020603050405020304" pitchFamily="18" charset="0"/>
                          <a:cs typeface="Times New Roman" panose="02020603050405020304" pitchFamily="18" charset="0"/>
                        </a:rPr>
                        <a:t>bảo</a:t>
                      </a:r>
                      <a:r>
                        <a:rPr lang="en-US" sz="3500" dirty="0">
                          <a:effectLst/>
                          <a:latin typeface="Times New Roman" panose="02020603050405020304" pitchFamily="18" charset="0"/>
                          <a:cs typeface="Times New Roman" panose="02020603050405020304" pitchFamily="18" charset="0"/>
                        </a:rPr>
                        <a:t> </a:t>
                      </a:r>
                      <a:r>
                        <a:rPr lang="en-US" sz="3500" dirty="0" err="1">
                          <a:effectLst/>
                          <a:latin typeface="Times New Roman" panose="02020603050405020304" pitchFamily="18" charset="0"/>
                          <a:cs typeface="Times New Roman" panose="02020603050405020304" pitchFamily="18" charset="0"/>
                        </a:rPr>
                        <a:t>các</a:t>
                      </a:r>
                      <a:r>
                        <a:rPr lang="en-US" sz="3500" dirty="0">
                          <a:effectLst/>
                          <a:latin typeface="Times New Roman" panose="02020603050405020304" pitchFamily="18" charset="0"/>
                          <a:cs typeface="Times New Roman" panose="02020603050405020304" pitchFamily="18" charset="0"/>
                        </a:rPr>
                        <a:t> </a:t>
                      </a:r>
                      <a:r>
                        <a:rPr lang="en-US" sz="3500" dirty="0" err="1">
                          <a:effectLst/>
                          <a:latin typeface="Times New Roman" panose="02020603050405020304" pitchFamily="18" charset="0"/>
                          <a:cs typeface="Times New Roman" panose="02020603050405020304" pitchFamily="18" charset="0"/>
                        </a:rPr>
                        <a:t>yêu</a:t>
                      </a:r>
                      <a:r>
                        <a:rPr lang="en-US" sz="3500" dirty="0">
                          <a:effectLst/>
                          <a:latin typeface="Times New Roman" panose="02020603050405020304" pitchFamily="18" charset="0"/>
                          <a:cs typeface="Times New Roman" panose="02020603050405020304" pitchFamily="18" charset="0"/>
                        </a:rPr>
                        <a:t> </a:t>
                      </a:r>
                      <a:r>
                        <a:rPr lang="en-US" sz="3500" dirty="0" err="1">
                          <a:effectLst/>
                          <a:latin typeface="Times New Roman" panose="02020603050405020304" pitchFamily="18" charset="0"/>
                          <a:cs typeface="Times New Roman" panose="02020603050405020304" pitchFamily="18" charset="0"/>
                        </a:rPr>
                        <a:t>cầu</a:t>
                      </a:r>
                      <a:r>
                        <a:rPr lang="en-US" sz="3500" dirty="0">
                          <a:effectLst/>
                          <a:latin typeface="Times New Roman" panose="02020603050405020304" pitchFamily="18" charset="0"/>
                          <a:cs typeface="Times New Roman" panose="02020603050405020304" pitchFamily="18" charset="0"/>
                        </a:rPr>
                        <a:t> </a:t>
                      </a:r>
                      <a:r>
                        <a:rPr lang="en-US" sz="3500" dirty="0" err="1">
                          <a:effectLst/>
                          <a:latin typeface="Times New Roman" panose="02020603050405020304" pitchFamily="18" charset="0"/>
                          <a:cs typeface="Times New Roman" panose="02020603050405020304" pitchFamily="18" charset="0"/>
                        </a:rPr>
                        <a:t>về</a:t>
                      </a:r>
                      <a:r>
                        <a:rPr lang="en-US" sz="3500" dirty="0">
                          <a:effectLst/>
                          <a:latin typeface="Times New Roman" panose="02020603050405020304" pitchFamily="18" charset="0"/>
                          <a:cs typeface="Times New Roman" panose="02020603050405020304" pitchFamily="18" charset="0"/>
                        </a:rPr>
                        <a:t> </a:t>
                      </a:r>
                      <a:r>
                        <a:rPr lang="en-US" sz="3500" dirty="0" err="1">
                          <a:effectLst/>
                          <a:latin typeface="Times New Roman" panose="02020603050405020304" pitchFamily="18" charset="0"/>
                          <a:cs typeface="Times New Roman" panose="02020603050405020304" pitchFamily="18" charset="0"/>
                        </a:rPr>
                        <a:t>chính</a:t>
                      </a:r>
                      <a:r>
                        <a:rPr lang="en-US" sz="3500" dirty="0">
                          <a:effectLst/>
                          <a:latin typeface="Times New Roman" panose="02020603050405020304" pitchFamily="18" charset="0"/>
                          <a:cs typeface="Times New Roman" panose="02020603050405020304" pitchFamily="18" charset="0"/>
                        </a:rPr>
                        <a:t> </a:t>
                      </a:r>
                      <a:r>
                        <a:rPr lang="en-US" sz="3500" dirty="0" err="1">
                          <a:effectLst/>
                          <a:latin typeface="Times New Roman" panose="02020603050405020304" pitchFamily="18" charset="0"/>
                          <a:cs typeface="Times New Roman" panose="02020603050405020304" pitchFamily="18" charset="0"/>
                        </a:rPr>
                        <a:t>tả</a:t>
                      </a:r>
                      <a:r>
                        <a:rPr lang="en-US" sz="3500" dirty="0">
                          <a:effectLst/>
                          <a:latin typeface="Times New Roman" panose="02020603050405020304" pitchFamily="18" charset="0"/>
                          <a:cs typeface="Times New Roman" panose="02020603050405020304" pitchFamily="18" charset="0"/>
                        </a:rPr>
                        <a:t>, </a:t>
                      </a:r>
                      <a:r>
                        <a:rPr lang="en-US" sz="3500" dirty="0" err="1">
                          <a:effectLst/>
                          <a:latin typeface="Times New Roman" panose="02020603050405020304" pitchFamily="18" charset="0"/>
                          <a:cs typeface="Times New Roman" panose="02020603050405020304" pitchFamily="18" charset="0"/>
                        </a:rPr>
                        <a:t>ngữ</a:t>
                      </a:r>
                      <a:r>
                        <a:rPr lang="en-US" sz="3500" dirty="0">
                          <a:effectLst/>
                          <a:latin typeface="Times New Roman" panose="02020603050405020304" pitchFamily="18" charset="0"/>
                          <a:cs typeface="Times New Roman" panose="02020603050405020304" pitchFamily="18" charset="0"/>
                        </a:rPr>
                        <a:t> </a:t>
                      </a:r>
                      <a:r>
                        <a:rPr lang="en-US" sz="3500" dirty="0" err="1">
                          <a:effectLst/>
                          <a:latin typeface="Times New Roman" panose="02020603050405020304" pitchFamily="18" charset="0"/>
                          <a:cs typeface="Times New Roman" panose="02020603050405020304" pitchFamily="18" charset="0"/>
                        </a:rPr>
                        <a:t>pháp</a:t>
                      </a:r>
                      <a:r>
                        <a:rPr lang="en-US" sz="3500" dirty="0">
                          <a:effectLst/>
                          <a:latin typeface="Times New Roman" panose="02020603050405020304" pitchFamily="18" charset="0"/>
                          <a:cs typeface="Times New Roman" panose="02020603050405020304" pitchFamily="18" charset="0"/>
                        </a:rPr>
                        <a:t> </a:t>
                      </a:r>
                      <a:r>
                        <a:rPr lang="en-US" sz="3500" dirty="0" err="1">
                          <a:effectLst/>
                          <a:latin typeface="Times New Roman" panose="02020603050405020304" pitchFamily="18" charset="0"/>
                          <a:cs typeface="Times New Roman" panose="02020603050405020304" pitchFamily="18" charset="0"/>
                        </a:rPr>
                        <a:t>diễn</a:t>
                      </a:r>
                      <a:r>
                        <a:rPr lang="en-US" sz="3500" dirty="0">
                          <a:effectLst/>
                          <a:latin typeface="Times New Roman" panose="02020603050405020304" pitchFamily="18" charset="0"/>
                          <a:cs typeface="Times New Roman" panose="02020603050405020304" pitchFamily="18" charset="0"/>
                        </a:rPr>
                        <a:t> </a:t>
                      </a:r>
                      <a:r>
                        <a:rPr lang="en-US" sz="3500" dirty="0" err="1">
                          <a:effectLst/>
                          <a:latin typeface="Times New Roman" panose="02020603050405020304" pitchFamily="18" charset="0"/>
                          <a:cs typeface="Times New Roman" panose="02020603050405020304" pitchFamily="18" charset="0"/>
                        </a:rPr>
                        <a:t>đạt</a:t>
                      </a:r>
                      <a:r>
                        <a:rPr lang="en-US" sz="3500" dirty="0">
                          <a:effectLst/>
                          <a:latin typeface="Times New Roman" panose="02020603050405020304" pitchFamily="18" charset="0"/>
                          <a:cs typeface="Times New Roman" panose="02020603050405020304" pitchFamily="18" charset="0"/>
                        </a:rPr>
                        <a:t>.</a:t>
                      </a:r>
                      <a:endParaRPr lang="en-VN" sz="3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834094165"/>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381"/>
        <p:cNvGrpSpPr/>
        <p:nvPr/>
      </p:nvGrpSpPr>
      <p:grpSpPr>
        <a:xfrm>
          <a:off x="0" y="0"/>
          <a:ext cx="0" cy="0"/>
          <a:chOff x="0" y="0"/>
          <a:chExt cx="0" cy="0"/>
        </a:xfrm>
      </p:grpSpPr>
      <p:pic>
        <p:nvPicPr>
          <p:cNvPr id="382" name="Google Shape;382;p18"/>
          <p:cNvPicPr preferRelativeResize="0"/>
          <p:nvPr/>
        </p:nvPicPr>
        <p:blipFill rotWithShape="1">
          <a:blip r:embed="rId3">
            <a:alphaModFix/>
          </a:blip>
          <a:srcRect r="23692" b="55190"/>
          <a:stretch/>
        </p:blipFill>
        <p:spPr>
          <a:xfrm rot="-4429557">
            <a:off x="10032316" y="2016409"/>
            <a:ext cx="12655191" cy="7631847"/>
          </a:xfrm>
          <a:prstGeom prst="rect">
            <a:avLst/>
          </a:prstGeom>
          <a:noFill/>
          <a:ln>
            <a:noFill/>
          </a:ln>
        </p:spPr>
      </p:pic>
      <p:pic>
        <p:nvPicPr>
          <p:cNvPr id="383" name="Google Shape;383;p18"/>
          <p:cNvPicPr preferRelativeResize="0"/>
          <p:nvPr/>
        </p:nvPicPr>
        <p:blipFill rotWithShape="1">
          <a:blip r:embed="rId4">
            <a:alphaModFix/>
          </a:blip>
          <a:srcRect/>
          <a:stretch/>
        </p:blipFill>
        <p:spPr>
          <a:xfrm>
            <a:off x="1607404" y="8432175"/>
            <a:ext cx="14046119" cy="6777253"/>
          </a:xfrm>
          <a:prstGeom prst="rect">
            <a:avLst/>
          </a:prstGeom>
          <a:noFill/>
          <a:ln>
            <a:noFill/>
          </a:ln>
        </p:spPr>
      </p:pic>
      <p:pic>
        <p:nvPicPr>
          <p:cNvPr id="384" name="Google Shape;384;p18"/>
          <p:cNvPicPr preferRelativeResize="0"/>
          <p:nvPr/>
        </p:nvPicPr>
        <p:blipFill rotWithShape="1">
          <a:blip r:embed="rId5">
            <a:alphaModFix/>
          </a:blip>
          <a:srcRect/>
          <a:stretch/>
        </p:blipFill>
        <p:spPr>
          <a:xfrm>
            <a:off x="-1199969" y="7048951"/>
            <a:ext cx="7073738" cy="10027207"/>
          </a:xfrm>
          <a:prstGeom prst="rect">
            <a:avLst/>
          </a:prstGeom>
          <a:noFill/>
          <a:ln>
            <a:noFill/>
          </a:ln>
        </p:spPr>
      </p:pic>
      <p:pic>
        <p:nvPicPr>
          <p:cNvPr id="385" name="Google Shape;385;p18"/>
          <p:cNvPicPr preferRelativeResize="0"/>
          <p:nvPr/>
        </p:nvPicPr>
        <p:blipFill rotWithShape="1">
          <a:blip r:embed="rId6">
            <a:alphaModFix/>
          </a:blip>
          <a:srcRect/>
          <a:stretch/>
        </p:blipFill>
        <p:spPr>
          <a:xfrm>
            <a:off x="13829412" y="4033481"/>
            <a:ext cx="4310253" cy="8229600"/>
          </a:xfrm>
          <a:prstGeom prst="rect">
            <a:avLst/>
          </a:prstGeom>
          <a:noFill/>
          <a:ln>
            <a:noFill/>
          </a:ln>
        </p:spPr>
      </p:pic>
      <p:pic>
        <p:nvPicPr>
          <p:cNvPr id="386" name="Google Shape;386;p18"/>
          <p:cNvPicPr preferRelativeResize="0"/>
          <p:nvPr/>
        </p:nvPicPr>
        <p:blipFill rotWithShape="1">
          <a:blip r:embed="rId7">
            <a:alphaModFix/>
          </a:blip>
          <a:srcRect/>
          <a:stretch/>
        </p:blipFill>
        <p:spPr>
          <a:xfrm rot="-3222993" flipH="1">
            <a:off x="-2834142" y="1520602"/>
            <a:ext cx="7315200" cy="1712976"/>
          </a:xfrm>
          <a:prstGeom prst="rect">
            <a:avLst/>
          </a:prstGeom>
          <a:noFill/>
          <a:ln>
            <a:noFill/>
          </a:ln>
        </p:spPr>
      </p:pic>
      <p:pic>
        <p:nvPicPr>
          <p:cNvPr id="387" name="Google Shape;387;p18"/>
          <p:cNvPicPr preferRelativeResize="0"/>
          <p:nvPr/>
        </p:nvPicPr>
        <p:blipFill rotWithShape="1">
          <a:blip r:embed="rId8">
            <a:alphaModFix/>
          </a:blip>
          <a:srcRect/>
          <a:stretch/>
        </p:blipFill>
        <p:spPr>
          <a:xfrm rot="1526331">
            <a:off x="13143627" y="-1883675"/>
            <a:ext cx="3396580" cy="4114800"/>
          </a:xfrm>
          <a:prstGeom prst="rect">
            <a:avLst/>
          </a:prstGeom>
          <a:noFill/>
          <a:ln>
            <a:noFill/>
          </a:ln>
        </p:spPr>
      </p:pic>
      <p:graphicFrame>
        <p:nvGraphicFramePr>
          <p:cNvPr id="3" name="Table 2">
            <a:extLst>
              <a:ext uri="{FF2B5EF4-FFF2-40B4-BE49-F238E27FC236}">
                <a16:creationId xmlns:a16="http://schemas.microsoft.com/office/drawing/2014/main" id="{149ED198-ABCD-5E1D-E214-7A4BBEFD4984}"/>
              </a:ext>
            </a:extLst>
          </p:cNvPr>
          <p:cNvGraphicFramePr>
            <a:graphicFrameLocks noGrp="1"/>
          </p:cNvGraphicFramePr>
          <p:nvPr>
            <p:extLst>
              <p:ext uri="{D42A27DB-BD31-4B8C-83A1-F6EECF244321}">
                <p14:modId xmlns:p14="http://schemas.microsoft.com/office/powerpoint/2010/main" val="3254503216"/>
              </p:ext>
            </p:extLst>
          </p:nvPr>
        </p:nvGraphicFramePr>
        <p:xfrm>
          <a:off x="2336899" y="1186162"/>
          <a:ext cx="11154511" cy="7197133"/>
        </p:xfrm>
        <a:graphic>
          <a:graphicData uri="http://schemas.openxmlformats.org/drawingml/2006/table">
            <a:tbl>
              <a:tblPr firstRow="1" firstCol="1" bandRow="1">
                <a:tableStyleId>{3C85B130-C90D-4E36-832E-461D54DA981C}</a:tableStyleId>
              </a:tblPr>
              <a:tblGrid>
                <a:gridCol w="4997086">
                  <a:extLst>
                    <a:ext uri="{9D8B030D-6E8A-4147-A177-3AD203B41FA5}">
                      <a16:colId xmlns:a16="http://schemas.microsoft.com/office/drawing/2014/main" val="1685925757"/>
                    </a:ext>
                  </a:extLst>
                </a:gridCol>
                <a:gridCol w="1781092">
                  <a:extLst>
                    <a:ext uri="{9D8B030D-6E8A-4147-A177-3AD203B41FA5}">
                      <a16:colId xmlns:a16="http://schemas.microsoft.com/office/drawing/2014/main" val="3836371650"/>
                    </a:ext>
                  </a:extLst>
                </a:gridCol>
                <a:gridCol w="1993582">
                  <a:extLst>
                    <a:ext uri="{9D8B030D-6E8A-4147-A177-3AD203B41FA5}">
                      <a16:colId xmlns:a16="http://schemas.microsoft.com/office/drawing/2014/main" val="2795156568"/>
                    </a:ext>
                  </a:extLst>
                </a:gridCol>
                <a:gridCol w="2382751">
                  <a:extLst>
                    <a:ext uri="{9D8B030D-6E8A-4147-A177-3AD203B41FA5}">
                      <a16:colId xmlns:a16="http://schemas.microsoft.com/office/drawing/2014/main" val="2644047039"/>
                    </a:ext>
                  </a:extLst>
                </a:gridCol>
              </a:tblGrid>
              <a:tr h="1198595">
                <a:tc>
                  <a:txBody>
                    <a:bodyPr/>
                    <a:lstStyle/>
                    <a:p>
                      <a:pPr algn="ctr">
                        <a:lnSpc>
                          <a:spcPct val="115000"/>
                        </a:lnSpc>
                      </a:pPr>
                      <a:r>
                        <a:rPr lang="en-US" sz="3500" b="1" dirty="0" err="1">
                          <a:effectLst/>
                          <a:latin typeface="Times New Roman" panose="02020603050405020304" pitchFamily="18" charset="0"/>
                          <a:cs typeface="Times New Roman" panose="02020603050405020304" pitchFamily="18" charset="0"/>
                        </a:rPr>
                        <a:t>Yêu</a:t>
                      </a:r>
                      <a:r>
                        <a:rPr lang="en-US" sz="3500" b="1" dirty="0">
                          <a:effectLst/>
                          <a:latin typeface="Times New Roman" panose="02020603050405020304" pitchFamily="18" charset="0"/>
                          <a:cs typeface="Times New Roman" panose="02020603050405020304" pitchFamily="18" charset="0"/>
                        </a:rPr>
                        <a:t> </a:t>
                      </a:r>
                      <a:r>
                        <a:rPr lang="en-US" sz="3500" b="1" dirty="0" err="1">
                          <a:effectLst/>
                          <a:latin typeface="Times New Roman" panose="02020603050405020304" pitchFamily="18" charset="0"/>
                          <a:cs typeface="Times New Roman" panose="02020603050405020304" pitchFamily="18" charset="0"/>
                        </a:rPr>
                        <a:t>cầu</a:t>
                      </a:r>
                      <a:endParaRPr lang="en-VN" sz="3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pPr>
                      <a:r>
                        <a:rPr lang="en-US" sz="3500" b="1">
                          <a:effectLst/>
                          <a:latin typeface="Times New Roman" panose="02020603050405020304" pitchFamily="18" charset="0"/>
                          <a:cs typeface="Times New Roman" panose="02020603050405020304" pitchFamily="18" charset="0"/>
                        </a:rPr>
                        <a:t>Đạt</a:t>
                      </a:r>
                      <a:endParaRPr lang="en-VN" sz="3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pPr>
                      <a:r>
                        <a:rPr lang="en-US" sz="3500" b="1">
                          <a:effectLst/>
                          <a:latin typeface="Times New Roman" panose="02020603050405020304" pitchFamily="18" charset="0"/>
                          <a:cs typeface="Times New Roman" panose="02020603050405020304" pitchFamily="18" charset="0"/>
                        </a:rPr>
                        <a:t>Chưa đạt</a:t>
                      </a:r>
                      <a:endParaRPr lang="en-VN" sz="3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pPr>
                      <a:r>
                        <a:rPr lang="en-US" sz="3500" b="1" dirty="0" err="1">
                          <a:effectLst/>
                          <a:latin typeface="Times New Roman" panose="02020603050405020304" pitchFamily="18" charset="0"/>
                          <a:cs typeface="Times New Roman" panose="02020603050405020304" pitchFamily="18" charset="0"/>
                        </a:rPr>
                        <a:t>Dự</a:t>
                      </a:r>
                      <a:r>
                        <a:rPr lang="en-US" sz="3500" b="1" dirty="0">
                          <a:effectLst/>
                          <a:latin typeface="Times New Roman" panose="02020603050405020304" pitchFamily="18" charset="0"/>
                          <a:cs typeface="Times New Roman" panose="02020603050405020304" pitchFamily="18" charset="0"/>
                        </a:rPr>
                        <a:t> </a:t>
                      </a:r>
                      <a:r>
                        <a:rPr lang="en-US" sz="3500" b="1" dirty="0" err="1">
                          <a:effectLst/>
                          <a:latin typeface="Times New Roman" panose="02020603050405020304" pitchFamily="18" charset="0"/>
                          <a:cs typeface="Times New Roman" panose="02020603050405020304" pitchFamily="18" charset="0"/>
                        </a:rPr>
                        <a:t>kiến</a:t>
                      </a:r>
                      <a:endParaRPr lang="en-VN" sz="3500" b="1" dirty="0">
                        <a:effectLst/>
                        <a:latin typeface="Times New Roman" panose="02020603050405020304" pitchFamily="18" charset="0"/>
                        <a:cs typeface="Times New Roman" panose="02020603050405020304" pitchFamily="18" charset="0"/>
                      </a:endParaRPr>
                    </a:p>
                    <a:p>
                      <a:pPr algn="ctr">
                        <a:lnSpc>
                          <a:spcPct val="115000"/>
                        </a:lnSpc>
                      </a:pPr>
                      <a:r>
                        <a:rPr lang="en-US" sz="3500" b="1" dirty="0" err="1">
                          <a:effectLst/>
                          <a:latin typeface="Times New Roman" panose="02020603050405020304" pitchFamily="18" charset="0"/>
                          <a:cs typeface="Times New Roman" panose="02020603050405020304" pitchFamily="18" charset="0"/>
                        </a:rPr>
                        <a:t>chỉnh</a:t>
                      </a:r>
                      <a:r>
                        <a:rPr lang="en-US" sz="3500" b="1" dirty="0">
                          <a:effectLst/>
                          <a:latin typeface="Times New Roman" panose="02020603050405020304" pitchFamily="18" charset="0"/>
                          <a:cs typeface="Times New Roman" panose="02020603050405020304" pitchFamily="18" charset="0"/>
                        </a:rPr>
                        <a:t> </a:t>
                      </a:r>
                      <a:r>
                        <a:rPr lang="en-US" sz="3500" b="1" dirty="0" err="1">
                          <a:effectLst/>
                          <a:latin typeface="Times New Roman" panose="02020603050405020304" pitchFamily="18" charset="0"/>
                          <a:cs typeface="Times New Roman" panose="02020603050405020304" pitchFamily="18" charset="0"/>
                        </a:rPr>
                        <a:t>sửa</a:t>
                      </a:r>
                      <a:endParaRPr lang="en-VN" sz="3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87962335"/>
                  </a:ext>
                </a:extLst>
              </a:tr>
              <a:tr h="1198595">
                <a:tc>
                  <a:txBody>
                    <a:bodyPr/>
                    <a:lstStyle/>
                    <a:p>
                      <a:pPr algn="just">
                        <a:lnSpc>
                          <a:spcPct val="115000"/>
                        </a:lnSpc>
                      </a:pPr>
                      <a:r>
                        <a:rPr lang="en-US" sz="3500">
                          <a:effectLst/>
                          <a:latin typeface="Times New Roman" panose="02020603050405020304" pitchFamily="18" charset="0"/>
                          <a:cs typeface="Times New Roman" panose="02020603050405020304" pitchFamily="18" charset="0"/>
                        </a:rPr>
                        <a:t>1. Đảm bảo hình thức đoạn văn (từ 6 đến 8 dòng)</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pPr>
                      <a:r>
                        <a:rPr lang="en-US" sz="3500">
                          <a:effectLst/>
                          <a:latin typeface="Times New Roman" panose="02020603050405020304" pitchFamily="18" charset="0"/>
                          <a:cs typeface="Times New Roman" panose="02020603050405020304" pitchFamily="18" charset="0"/>
                        </a:rPr>
                        <a:t> </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pPr>
                      <a:r>
                        <a:rPr lang="en-US" sz="3500">
                          <a:effectLst/>
                          <a:latin typeface="Times New Roman" panose="02020603050405020304" pitchFamily="18" charset="0"/>
                          <a:cs typeface="Times New Roman" panose="02020603050405020304" pitchFamily="18" charset="0"/>
                        </a:rPr>
                        <a:t> </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pPr>
                      <a:r>
                        <a:rPr lang="en-US" sz="3500">
                          <a:effectLst/>
                          <a:latin typeface="Times New Roman" panose="02020603050405020304" pitchFamily="18" charset="0"/>
                          <a:cs typeface="Times New Roman" panose="02020603050405020304" pitchFamily="18" charset="0"/>
                        </a:rPr>
                        <a:t> </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34764865"/>
                  </a:ext>
                </a:extLst>
              </a:tr>
              <a:tr h="1810267">
                <a:tc>
                  <a:txBody>
                    <a:bodyPr/>
                    <a:lstStyle/>
                    <a:p>
                      <a:pPr algn="just">
                        <a:lnSpc>
                          <a:spcPct val="115000"/>
                        </a:lnSpc>
                      </a:pPr>
                      <a:r>
                        <a:rPr lang="en-US" sz="3500">
                          <a:effectLst/>
                          <a:latin typeface="Times New Roman" panose="02020603050405020304" pitchFamily="18" charset="0"/>
                          <a:cs typeface="Times New Roman" panose="02020603050405020304" pitchFamily="18" charset="0"/>
                        </a:rPr>
                        <a:t>2. Nội dung: thế hệ trẻ cần phát huy truyền thống “Uống nước nhớ nguồn”</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pPr>
                      <a:r>
                        <a:rPr lang="en-US" sz="3500">
                          <a:effectLst/>
                          <a:latin typeface="Times New Roman" panose="02020603050405020304" pitchFamily="18" charset="0"/>
                          <a:cs typeface="Times New Roman" panose="02020603050405020304" pitchFamily="18" charset="0"/>
                        </a:rPr>
                        <a:t> </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pPr>
                      <a:r>
                        <a:rPr lang="en-US" sz="3500">
                          <a:effectLst/>
                          <a:latin typeface="Times New Roman" panose="02020603050405020304" pitchFamily="18" charset="0"/>
                          <a:cs typeface="Times New Roman" panose="02020603050405020304" pitchFamily="18" charset="0"/>
                        </a:rPr>
                        <a:t> </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pPr>
                      <a:r>
                        <a:rPr lang="en-US" sz="3500">
                          <a:effectLst/>
                          <a:latin typeface="Times New Roman" panose="02020603050405020304" pitchFamily="18" charset="0"/>
                          <a:cs typeface="Times New Roman" panose="02020603050405020304" pitchFamily="18" charset="0"/>
                        </a:rPr>
                        <a:t> </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91203400"/>
                  </a:ext>
                </a:extLst>
              </a:tr>
              <a:tr h="1504431">
                <a:tc>
                  <a:txBody>
                    <a:bodyPr/>
                    <a:lstStyle/>
                    <a:p>
                      <a:pPr algn="just">
                        <a:lnSpc>
                          <a:spcPct val="115000"/>
                        </a:lnSpc>
                      </a:pPr>
                      <a:r>
                        <a:rPr lang="en-US" sz="3500">
                          <a:effectLst/>
                          <a:latin typeface="Times New Roman" panose="02020603050405020304" pitchFamily="18" charset="0"/>
                          <a:cs typeface="Times New Roman" panose="02020603050405020304" pitchFamily="18" charset="0"/>
                        </a:rPr>
                        <a:t>3. Yêu cầu: làm nổi bật vấn đề bằng lí lẽ và bằng chứng</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pPr>
                      <a:r>
                        <a:rPr lang="en-US" sz="3500">
                          <a:effectLst/>
                          <a:latin typeface="Times New Roman" panose="02020603050405020304" pitchFamily="18" charset="0"/>
                          <a:cs typeface="Times New Roman" panose="02020603050405020304" pitchFamily="18" charset="0"/>
                        </a:rPr>
                        <a:t> </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pPr>
                      <a:r>
                        <a:rPr lang="en-US" sz="3500">
                          <a:effectLst/>
                          <a:latin typeface="Times New Roman" panose="02020603050405020304" pitchFamily="18" charset="0"/>
                          <a:cs typeface="Times New Roman" panose="02020603050405020304" pitchFamily="18" charset="0"/>
                        </a:rPr>
                        <a:t> </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pPr>
                      <a:r>
                        <a:rPr lang="en-US" sz="3500">
                          <a:effectLst/>
                          <a:latin typeface="Times New Roman" panose="02020603050405020304" pitchFamily="18" charset="0"/>
                          <a:cs typeface="Times New Roman" panose="02020603050405020304" pitchFamily="18" charset="0"/>
                        </a:rPr>
                        <a:t> </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84859304"/>
                  </a:ext>
                </a:extLst>
              </a:tr>
              <a:tr h="1198595">
                <a:tc>
                  <a:txBody>
                    <a:bodyPr/>
                    <a:lstStyle/>
                    <a:p>
                      <a:pPr algn="just">
                        <a:lnSpc>
                          <a:spcPct val="115000"/>
                        </a:lnSpc>
                      </a:pPr>
                      <a:r>
                        <a:rPr lang="en-US" sz="3500">
                          <a:effectLst/>
                          <a:latin typeface="Times New Roman" panose="02020603050405020304" pitchFamily="18" charset="0"/>
                          <a:cs typeface="Times New Roman" panose="02020603050405020304" pitchFamily="18" charset="0"/>
                        </a:rPr>
                        <a:t>4. Đảm bảo các yêu cầu về chính tả, ngữ pháp.</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pPr>
                      <a:r>
                        <a:rPr lang="en-US" sz="3500">
                          <a:effectLst/>
                          <a:latin typeface="Times New Roman" panose="02020603050405020304" pitchFamily="18" charset="0"/>
                          <a:cs typeface="Times New Roman" panose="02020603050405020304" pitchFamily="18" charset="0"/>
                        </a:rPr>
                        <a:t> </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pPr>
                      <a:r>
                        <a:rPr lang="en-US" sz="3500">
                          <a:effectLst/>
                          <a:latin typeface="Times New Roman" panose="02020603050405020304" pitchFamily="18" charset="0"/>
                          <a:cs typeface="Times New Roman" panose="02020603050405020304" pitchFamily="18" charset="0"/>
                        </a:rPr>
                        <a:t> </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pPr>
                      <a:r>
                        <a:rPr lang="en-US" sz="3500" dirty="0">
                          <a:effectLst/>
                          <a:latin typeface="Times New Roman" panose="02020603050405020304" pitchFamily="18" charset="0"/>
                          <a:cs typeface="Times New Roman" panose="02020603050405020304" pitchFamily="18" charset="0"/>
                        </a:rPr>
                        <a:t> </a:t>
                      </a:r>
                      <a:endParaRPr lang="en-VN" sz="3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18291558"/>
                  </a:ext>
                </a:extLst>
              </a:tr>
            </a:tbl>
          </a:graphicData>
        </a:graphic>
      </p:graphicFrame>
    </p:spTree>
    <p:extLst>
      <p:ext uri="{BB962C8B-B14F-4D97-AF65-F5344CB8AC3E}">
        <p14:creationId xmlns:p14="http://schemas.microsoft.com/office/powerpoint/2010/main" val="3480431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364"/>
        <p:cNvGrpSpPr/>
        <p:nvPr/>
      </p:nvGrpSpPr>
      <p:grpSpPr>
        <a:xfrm>
          <a:off x="0" y="0"/>
          <a:ext cx="0" cy="0"/>
          <a:chOff x="0" y="0"/>
          <a:chExt cx="0" cy="0"/>
        </a:xfrm>
      </p:grpSpPr>
      <p:pic>
        <p:nvPicPr>
          <p:cNvPr id="365" name="Google Shape;365;p17"/>
          <p:cNvPicPr preferRelativeResize="0"/>
          <p:nvPr/>
        </p:nvPicPr>
        <p:blipFill rotWithShape="1">
          <a:blip r:embed="rId3">
            <a:alphaModFix/>
          </a:blip>
          <a:srcRect t="27823" r="44139"/>
          <a:stretch/>
        </p:blipFill>
        <p:spPr>
          <a:xfrm rot="-5317407">
            <a:off x="295215" y="-1635834"/>
            <a:ext cx="8559999" cy="10161562"/>
          </a:xfrm>
          <a:prstGeom prst="rect">
            <a:avLst/>
          </a:prstGeom>
          <a:noFill/>
          <a:ln>
            <a:noFill/>
          </a:ln>
        </p:spPr>
      </p:pic>
      <p:pic>
        <p:nvPicPr>
          <p:cNvPr id="366" name="Google Shape;366;p17"/>
          <p:cNvPicPr preferRelativeResize="0"/>
          <p:nvPr/>
        </p:nvPicPr>
        <p:blipFill rotWithShape="1">
          <a:blip r:embed="rId4">
            <a:alphaModFix/>
          </a:blip>
          <a:srcRect/>
          <a:stretch/>
        </p:blipFill>
        <p:spPr>
          <a:xfrm rot="10064882" flipH="1">
            <a:off x="-2013030" y="-165900"/>
            <a:ext cx="8158832" cy="1315612"/>
          </a:xfrm>
          <a:prstGeom prst="rect">
            <a:avLst/>
          </a:prstGeom>
          <a:noFill/>
          <a:ln>
            <a:noFill/>
          </a:ln>
        </p:spPr>
      </p:pic>
      <p:pic>
        <p:nvPicPr>
          <p:cNvPr id="370" name="Google Shape;370;p17"/>
          <p:cNvPicPr preferRelativeResize="0"/>
          <p:nvPr/>
        </p:nvPicPr>
        <p:blipFill rotWithShape="1">
          <a:blip r:embed="rId5">
            <a:alphaModFix/>
          </a:blip>
          <a:srcRect/>
          <a:stretch/>
        </p:blipFill>
        <p:spPr>
          <a:xfrm rot="-1482996">
            <a:off x="7551038" y="6658870"/>
            <a:ext cx="12767842" cy="6160484"/>
          </a:xfrm>
          <a:prstGeom prst="rect">
            <a:avLst/>
          </a:prstGeom>
          <a:noFill/>
          <a:ln>
            <a:noFill/>
          </a:ln>
        </p:spPr>
      </p:pic>
      <p:pic>
        <p:nvPicPr>
          <p:cNvPr id="371" name="Google Shape;371;p17"/>
          <p:cNvPicPr preferRelativeResize="0"/>
          <p:nvPr/>
        </p:nvPicPr>
        <p:blipFill rotWithShape="1">
          <a:blip r:embed="rId6">
            <a:alphaModFix/>
          </a:blip>
          <a:srcRect/>
          <a:stretch/>
        </p:blipFill>
        <p:spPr>
          <a:xfrm rot="-291065">
            <a:off x="710864" y="320395"/>
            <a:ext cx="19136664" cy="17622605"/>
          </a:xfrm>
          <a:prstGeom prst="rect">
            <a:avLst/>
          </a:prstGeom>
          <a:noFill/>
          <a:ln>
            <a:noFill/>
          </a:ln>
        </p:spPr>
      </p:pic>
      <p:pic>
        <p:nvPicPr>
          <p:cNvPr id="372" name="Google Shape;372;p17"/>
          <p:cNvPicPr preferRelativeResize="0"/>
          <p:nvPr/>
        </p:nvPicPr>
        <p:blipFill rotWithShape="1">
          <a:blip r:embed="rId7">
            <a:alphaModFix/>
          </a:blip>
          <a:srcRect/>
          <a:stretch/>
        </p:blipFill>
        <p:spPr>
          <a:xfrm>
            <a:off x="15837767" y="1666466"/>
            <a:ext cx="2843066" cy="2605283"/>
          </a:xfrm>
          <a:prstGeom prst="rect">
            <a:avLst/>
          </a:prstGeom>
          <a:noFill/>
          <a:ln>
            <a:noFill/>
          </a:ln>
        </p:spPr>
      </p:pic>
      <p:sp>
        <p:nvSpPr>
          <p:cNvPr id="3" name="TextBox 2">
            <a:extLst>
              <a:ext uri="{FF2B5EF4-FFF2-40B4-BE49-F238E27FC236}">
                <a16:creationId xmlns:a16="http://schemas.microsoft.com/office/drawing/2014/main" id="{EA1284F5-C2EB-0F3C-BF0A-9B6CE8606B45}"/>
              </a:ext>
            </a:extLst>
          </p:cNvPr>
          <p:cNvSpPr txBox="1"/>
          <p:nvPr/>
        </p:nvSpPr>
        <p:spPr>
          <a:xfrm>
            <a:off x="3136033" y="1288704"/>
            <a:ext cx="12694920" cy="6824945"/>
          </a:xfrm>
          <a:prstGeom prst="rect">
            <a:avLst/>
          </a:prstGeom>
          <a:noFill/>
        </p:spPr>
        <p:txBody>
          <a:bodyPr wrap="square">
            <a:spAutoFit/>
          </a:bodyPr>
          <a:lstStyle/>
          <a:p>
            <a:pPr algn="just">
              <a:lnSpc>
                <a:spcPct val="115000"/>
              </a:lnSpc>
            </a:pPr>
            <a:r>
              <a:rPr lang="vi-VN" sz="35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Mở đoạn: dẫn dắt, nêu vấn đề cần giải thích: vì sao thế hệ trẻ cần phát huy truyền thống “uống nước nhớ nguồn”.</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Thân đoạn:</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Giải thích ngắn gọn nghĩa cụm từ “uống nước nhớ nguồn”.</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Lí do thế hệ trẻ cần phát huy truyền thống uống nước nhớ nguồn.</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Hành động cụ thể của thế hệ trẻ trong việc phát huy truyền thống uống nước nhớ nguồn: biết ơn người thân, gia đình, thầy cô, người giúp đỡ mình, các anh hùng liệt sĩ.</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Lên án những biểu hiện tiêu cực: vô ơn, sống ích kỉ,…</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Rút ra bài học nhận thức và hành động</a:t>
            </a:r>
            <a:endParaRPr lang="en-VN" sz="3500" dirty="0">
              <a:effectLst/>
              <a:latin typeface="Times New Roman" panose="02020603050405020304" pitchFamily="18" charset="0"/>
              <a:ea typeface="Times New Roman" panose="02020603050405020304" pitchFamily="18" charset="0"/>
            </a:endParaRPr>
          </a:p>
          <a:p>
            <a:r>
              <a:rPr lang="vi-VN" sz="3500" dirty="0">
                <a:solidFill>
                  <a:srgbClr val="000000"/>
                </a:solidFill>
                <a:effectLst/>
                <a:latin typeface="Times New Roman" panose="02020603050405020304" pitchFamily="18" charset="0"/>
                <a:ea typeface="Times New Roman" panose="02020603050405020304" pitchFamily="18" charset="0"/>
              </a:rPr>
              <a:t>- Kết đoạn: Khẳng định lại vấn đề</a:t>
            </a:r>
            <a:r>
              <a:rPr lang="vi-VN" sz="3500" i="1" dirty="0">
                <a:solidFill>
                  <a:srgbClr val="000000"/>
                </a:solidFill>
                <a:effectLst/>
                <a:latin typeface="Times New Roman" panose="02020603050405020304" pitchFamily="18" charset="0"/>
                <a:ea typeface="Times New Roman" panose="02020603050405020304" pitchFamily="18" charset="0"/>
              </a:rPr>
              <a:t> </a:t>
            </a:r>
            <a:endParaRPr lang="en-VN" sz="35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106"/>
        <p:cNvGrpSpPr/>
        <p:nvPr/>
      </p:nvGrpSpPr>
      <p:grpSpPr>
        <a:xfrm>
          <a:off x="0" y="0"/>
          <a:ext cx="0" cy="0"/>
          <a:chOff x="0" y="0"/>
          <a:chExt cx="0" cy="0"/>
        </a:xfrm>
      </p:grpSpPr>
      <p:pic>
        <p:nvPicPr>
          <p:cNvPr id="108" name="Google Shape;108;p2"/>
          <p:cNvPicPr preferRelativeResize="0"/>
          <p:nvPr/>
        </p:nvPicPr>
        <p:blipFill rotWithShape="1">
          <a:blip r:embed="rId4">
            <a:alphaModFix/>
          </a:blip>
          <a:srcRect/>
          <a:stretch/>
        </p:blipFill>
        <p:spPr>
          <a:xfrm>
            <a:off x="-8829035" y="-2045159"/>
            <a:ext cx="14314291" cy="15187577"/>
          </a:xfrm>
          <a:prstGeom prst="rect">
            <a:avLst/>
          </a:prstGeom>
          <a:noFill/>
          <a:ln>
            <a:noFill/>
          </a:ln>
        </p:spPr>
      </p:pic>
      <p:pic>
        <p:nvPicPr>
          <p:cNvPr id="109" name="Google Shape;109;p2"/>
          <p:cNvPicPr preferRelativeResize="0"/>
          <p:nvPr/>
        </p:nvPicPr>
        <p:blipFill rotWithShape="1">
          <a:blip r:embed="rId5">
            <a:alphaModFix/>
          </a:blip>
          <a:srcRect/>
          <a:stretch/>
        </p:blipFill>
        <p:spPr>
          <a:xfrm>
            <a:off x="-2591231" y="4126059"/>
            <a:ext cx="3778135" cy="4114800"/>
          </a:xfrm>
          <a:prstGeom prst="rect">
            <a:avLst/>
          </a:prstGeom>
          <a:noFill/>
          <a:ln>
            <a:noFill/>
          </a:ln>
        </p:spPr>
      </p:pic>
      <p:pic>
        <p:nvPicPr>
          <p:cNvPr id="110" name="Google Shape;110;p2"/>
          <p:cNvPicPr preferRelativeResize="0"/>
          <p:nvPr/>
        </p:nvPicPr>
        <p:blipFill rotWithShape="1">
          <a:blip r:embed="rId6">
            <a:alphaModFix/>
          </a:blip>
          <a:srcRect/>
          <a:stretch/>
        </p:blipFill>
        <p:spPr>
          <a:xfrm rot="-5460571">
            <a:off x="14653178" y="2347213"/>
            <a:ext cx="9271364" cy="4473433"/>
          </a:xfrm>
          <a:prstGeom prst="rect">
            <a:avLst/>
          </a:prstGeom>
          <a:noFill/>
          <a:ln>
            <a:noFill/>
          </a:ln>
        </p:spPr>
      </p:pic>
      <p:pic>
        <p:nvPicPr>
          <p:cNvPr id="111" name="Google Shape;111;p2"/>
          <p:cNvPicPr preferRelativeResize="0"/>
          <p:nvPr/>
        </p:nvPicPr>
        <p:blipFill rotWithShape="1">
          <a:blip r:embed="rId7">
            <a:alphaModFix/>
          </a:blip>
          <a:srcRect l="9806" r="39918" b="62102"/>
          <a:stretch/>
        </p:blipFill>
        <p:spPr>
          <a:xfrm rot="-1939430">
            <a:off x="11022823" y="6919750"/>
            <a:ext cx="8467656" cy="5441560"/>
          </a:xfrm>
          <a:prstGeom prst="rect">
            <a:avLst/>
          </a:prstGeom>
          <a:noFill/>
          <a:ln>
            <a:noFill/>
          </a:ln>
        </p:spPr>
      </p:pic>
      <p:pic>
        <p:nvPicPr>
          <p:cNvPr id="112" name="Google Shape;112;p2"/>
          <p:cNvPicPr preferRelativeResize="0"/>
          <p:nvPr/>
        </p:nvPicPr>
        <p:blipFill rotWithShape="1">
          <a:blip r:embed="rId8">
            <a:alphaModFix/>
          </a:blip>
          <a:srcRect/>
          <a:stretch/>
        </p:blipFill>
        <p:spPr>
          <a:xfrm rot="7993430">
            <a:off x="12589374" y="7943941"/>
            <a:ext cx="7315200" cy="1712976"/>
          </a:xfrm>
          <a:prstGeom prst="rect">
            <a:avLst/>
          </a:prstGeom>
          <a:noFill/>
          <a:ln>
            <a:noFill/>
          </a:ln>
        </p:spPr>
      </p:pic>
      <p:sp>
        <p:nvSpPr>
          <p:cNvPr id="4" name="TextBox 3">
            <a:extLst>
              <a:ext uri="{FF2B5EF4-FFF2-40B4-BE49-F238E27FC236}">
                <a16:creationId xmlns:a16="http://schemas.microsoft.com/office/drawing/2014/main" id="{1E1AD2B9-361A-6540-8148-ACD3BF70B557}"/>
              </a:ext>
            </a:extLst>
          </p:cNvPr>
          <p:cNvSpPr txBox="1"/>
          <p:nvPr/>
        </p:nvSpPr>
        <p:spPr>
          <a:xfrm>
            <a:off x="1186904" y="1784247"/>
            <a:ext cx="15224760" cy="5161606"/>
          </a:xfrm>
          <a:prstGeom prst="rect">
            <a:avLst/>
          </a:prstGeom>
          <a:noFill/>
        </p:spPr>
        <p:txBody>
          <a:bodyPr wrap="square">
            <a:spAutoFit/>
          </a:bodyPr>
          <a:lstStyle/>
          <a:p>
            <a:pPr marR="30480" indent="457200" algn="just">
              <a:lnSpc>
                <a:spcPct val="150000"/>
              </a:lnSpc>
            </a:pPr>
            <a:r>
              <a:rPr lang="vi-VN" sz="4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1:</a:t>
            </a:r>
            <a:r>
              <a:rPr lang="vi-VN"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Thông tin nào đúng nhất về tác giả Uông Ngọc Dậu?</a:t>
            </a:r>
            <a:endParaRPr lang="en-VN" sz="4500" dirty="0">
              <a:effectLst/>
              <a:latin typeface="Times New Roman" panose="02020603050405020304" pitchFamily="18" charset="0"/>
              <a:ea typeface="Times New Roman" panose="02020603050405020304" pitchFamily="18" charset="0"/>
            </a:endParaRPr>
          </a:p>
          <a:p>
            <a:pPr marL="30480" marR="30480" indent="457200" algn="just">
              <a:lnSpc>
                <a:spcPct val="150000"/>
              </a:lnSpc>
              <a:spcAft>
                <a:spcPts val="0"/>
              </a:spcAft>
            </a:pPr>
            <a:r>
              <a:rPr lang="vi-VN"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Ông là nhà báo quê ở Thanh Hóa</a:t>
            </a:r>
            <a:endParaRPr lang="en-VN" sz="4500" dirty="0">
              <a:effectLst/>
              <a:latin typeface="Times New Roman" panose="02020603050405020304" pitchFamily="18" charset="0"/>
              <a:ea typeface="Times New Roman" panose="02020603050405020304" pitchFamily="18" charset="0"/>
            </a:endParaRPr>
          </a:p>
          <a:p>
            <a:pPr marL="30480" marR="30480" indent="457200" algn="just">
              <a:lnSpc>
                <a:spcPct val="150000"/>
              </a:lnSpc>
              <a:spcAft>
                <a:spcPts val="0"/>
              </a:spcAft>
            </a:pP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báo</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ở</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Bến</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Tre</a:t>
            </a:r>
            <a:endParaRPr lang="en-VN" sz="4500" dirty="0">
              <a:effectLst/>
              <a:latin typeface="Times New Roman" panose="02020603050405020304" pitchFamily="18" charset="0"/>
              <a:ea typeface="Times New Roman" panose="02020603050405020304" pitchFamily="18" charset="0"/>
            </a:endParaRPr>
          </a:p>
          <a:p>
            <a:pPr marL="30480" marR="30480" indent="457200" algn="just">
              <a:lnSpc>
                <a:spcPct val="150000"/>
              </a:lnSpc>
              <a:spcAft>
                <a:spcPts val="0"/>
              </a:spcAft>
            </a:pP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ở</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Thanh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VN" sz="4500" dirty="0">
              <a:effectLst/>
              <a:latin typeface="Times New Roman" panose="02020603050405020304" pitchFamily="18" charset="0"/>
              <a:ea typeface="Times New Roman" panose="02020603050405020304" pitchFamily="18" charset="0"/>
            </a:endParaRPr>
          </a:p>
          <a:p>
            <a:pPr marL="30480" marR="30480" indent="457200" algn="just">
              <a:lnSpc>
                <a:spcPct val="150000"/>
              </a:lnSpc>
              <a:spcAft>
                <a:spcPts val="0"/>
              </a:spcAft>
            </a:pP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ở</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Quảng</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a:t>
            </a:r>
            <a:endParaRPr lang="en-VN" sz="4500" dirty="0">
              <a:effectLst/>
              <a:latin typeface="Times New Roman" panose="02020603050405020304" pitchFamily="18" charset="0"/>
              <a:ea typeface="Times New Roman" panose="02020603050405020304" pitchFamily="18" charset="0"/>
            </a:endParaRPr>
          </a:p>
        </p:txBody>
      </p:sp>
      <p:sp>
        <p:nvSpPr>
          <p:cNvPr id="5" name="Oval 4">
            <a:extLst>
              <a:ext uri="{FF2B5EF4-FFF2-40B4-BE49-F238E27FC236}">
                <a16:creationId xmlns:a16="http://schemas.microsoft.com/office/drawing/2014/main" id="{9576DB1B-6FA2-2650-F114-2448F39FA248}"/>
              </a:ext>
            </a:extLst>
          </p:cNvPr>
          <p:cNvSpPr/>
          <p:nvPr/>
        </p:nvSpPr>
        <p:spPr>
          <a:xfrm>
            <a:off x="1292657" y="2712720"/>
            <a:ext cx="1167358" cy="116949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157425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117"/>
        <p:cNvGrpSpPr/>
        <p:nvPr/>
      </p:nvGrpSpPr>
      <p:grpSpPr>
        <a:xfrm>
          <a:off x="0" y="0"/>
          <a:ext cx="0" cy="0"/>
          <a:chOff x="0" y="0"/>
          <a:chExt cx="0" cy="0"/>
        </a:xfrm>
      </p:grpSpPr>
      <p:pic>
        <p:nvPicPr>
          <p:cNvPr id="118" name="Google Shape;118;p3"/>
          <p:cNvPicPr preferRelativeResize="0"/>
          <p:nvPr/>
        </p:nvPicPr>
        <p:blipFill rotWithShape="1">
          <a:blip r:embed="rId3">
            <a:alphaModFix/>
          </a:blip>
          <a:srcRect/>
          <a:stretch/>
        </p:blipFill>
        <p:spPr>
          <a:xfrm rot="-1482996">
            <a:off x="6615834" y="6736085"/>
            <a:ext cx="14529757" cy="7010608"/>
          </a:xfrm>
          <a:prstGeom prst="rect">
            <a:avLst/>
          </a:prstGeom>
          <a:noFill/>
          <a:ln>
            <a:noFill/>
          </a:ln>
        </p:spPr>
      </p:pic>
      <p:pic>
        <p:nvPicPr>
          <p:cNvPr id="119" name="Google Shape;119;p3"/>
          <p:cNvPicPr preferRelativeResize="0"/>
          <p:nvPr/>
        </p:nvPicPr>
        <p:blipFill rotWithShape="1">
          <a:blip r:embed="rId4">
            <a:alphaModFix/>
          </a:blip>
          <a:srcRect/>
          <a:stretch/>
        </p:blipFill>
        <p:spPr>
          <a:xfrm rot="-2700000">
            <a:off x="-1361647" y="-586213"/>
            <a:ext cx="4114136" cy="2741043"/>
          </a:xfrm>
          <a:prstGeom prst="rect">
            <a:avLst/>
          </a:prstGeom>
          <a:noFill/>
          <a:ln>
            <a:noFill/>
          </a:ln>
        </p:spPr>
      </p:pic>
      <p:pic>
        <p:nvPicPr>
          <p:cNvPr id="120" name="Google Shape;120;p3"/>
          <p:cNvPicPr preferRelativeResize="0"/>
          <p:nvPr/>
        </p:nvPicPr>
        <p:blipFill rotWithShape="1">
          <a:blip r:embed="rId5">
            <a:alphaModFix/>
          </a:blip>
          <a:srcRect/>
          <a:stretch/>
        </p:blipFill>
        <p:spPr>
          <a:xfrm rot="-7105757">
            <a:off x="13818701" y="-4608774"/>
            <a:ext cx="8136733" cy="7882460"/>
          </a:xfrm>
          <a:prstGeom prst="rect">
            <a:avLst/>
          </a:prstGeom>
          <a:noFill/>
          <a:ln>
            <a:noFill/>
          </a:ln>
        </p:spPr>
      </p:pic>
      <p:pic>
        <p:nvPicPr>
          <p:cNvPr id="121" name="Google Shape;121;p3"/>
          <p:cNvPicPr preferRelativeResize="0"/>
          <p:nvPr/>
        </p:nvPicPr>
        <p:blipFill rotWithShape="1">
          <a:blip r:embed="rId6">
            <a:alphaModFix/>
          </a:blip>
          <a:srcRect/>
          <a:stretch/>
        </p:blipFill>
        <p:spPr>
          <a:xfrm>
            <a:off x="292105" y="3207981"/>
            <a:ext cx="6335122" cy="7068477"/>
          </a:xfrm>
          <a:prstGeom prst="rect">
            <a:avLst/>
          </a:prstGeom>
          <a:noFill/>
          <a:ln>
            <a:noFill/>
          </a:ln>
        </p:spPr>
      </p:pic>
      <p:pic>
        <p:nvPicPr>
          <p:cNvPr id="122" name="Google Shape;122;p3"/>
          <p:cNvPicPr preferRelativeResize="0"/>
          <p:nvPr/>
        </p:nvPicPr>
        <p:blipFill rotWithShape="1">
          <a:blip r:embed="rId7">
            <a:alphaModFix/>
          </a:blip>
          <a:srcRect/>
          <a:stretch/>
        </p:blipFill>
        <p:spPr>
          <a:xfrm>
            <a:off x="14768215" y="7637131"/>
            <a:ext cx="3386254" cy="3242339"/>
          </a:xfrm>
          <a:prstGeom prst="rect">
            <a:avLst/>
          </a:prstGeom>
          <a:noFill/>
          <a:ln>
            <a:noFill/>
          </a:ln>
        </p:spPr>
      </p:pic>
      <p:pic>
        <p:nvPicPr>
          <p:cNvPr id="123" name="Google Shape;123;p3"/>
          <p:cNvPicPr preferRelativeResize="0"/>
          <p:nvPr/>
        </p:nvPicPr>
        <p:blipFill rotWithShape="1">
          <a:blip r:embed="rId8">
            <a:alphaModFix/>
          </a:blip>
          <a:srcRect/>
          <a:stretch/>
        </p:blipFill>
        <p:spPr>
          <a:xfrm>
            <a:off x="4244492" y="3207981"/>
            <a:ext cx="2495628" cy="2234891"/>
          </a:xfrm>
          <a:prstGeom prst="rect">
            <a:avLst/>
          </a:prstGeom>
          <a:noFill/>
          <a:ln>
            <a:noFill/>
          </a:ln>
        </p:spPr>
      </p:pic>
      <p:sp>
        <p:nvSpPr>
          <p:cNvPr id="124" name="Google Shape;124;p3"/>
          <p:cNvSpPr txBox="1"/>
          <p:nvPr/>
        </p:nvSpPr>
        <p:spPr>
          <a:xfrm>
            <a:off x="1139585" y="517208"/>
            <a:ext cx="16634065" cy="1123384"/>
          </a:xfrm>
          <a:prstGeom prst="rect">
            <a:avLst/>
          </a:prstGeom>
          <a:noFill/>
          <a:ln>
            <a:noFill/>
          </a:ln>
        </p:spPr>
        <p:txBody>
          <a:bodyPr spcFirstLastPara="1" wrap="square" lIns="0" tIns="0" rIns="0" bIns="0" anchor="t" anchorCtr="0">
            <a:spAutoFit/>
          </a:bodyPr>
          <a:lstStyle/>
          <a:p>
            <a:pPr marL="0" marR="0" lvl="0" indent="0" algn="ctr" rtl="0">
              <a:lnSpc>
                <a:spcPct val="146400"/>
              </a:lnSpc>
              <a:spcBef>
                <a:spcPts val="0"/>
              </a:spcBef>
              <a:spcAft>
                <a:spcPts val="0"/>
              </a:spcAft>
              <a:buNone/>
            </a:pPr>
            <a:r>
              <a:rPr lang="en-US" sz="5000" b="1" i="0" u="none" strike="noStrike" cap="none" dirty="0">
                <a:solidFill>
                  <a:srgbClr val="551A25"/>
                </a:solidFill>
                <a:latin typeface="Fraunces"/>
                <a:ea typeface="Fraunces"/>
                <a:cs typeface="Fraunces"/>
                <a:sym typeface="Fraunces"/>
              </a:rPr>
              <a:t>CHỦ ĐỀ 8: NGHỊ LUẬN XÃ HỘI</a:t>
            </a:r>
            <a:endParaRPr dirty="0"/>
          </a:p>
        </p:txBody>
      </p:sp>
      <p:sp>
        <p:nvSpPr>
          <p:cNvPr id="125" name="Google Shape;125;p3"/>
          <p:cNvSpPr txBox="1"/>
          <p:nvPr/>
        </p:nvSpPr>
        <p:spPr>
          <a:xfrm>
            <a:off x="5061575" y="1478471"/>
            <a:ext cx="8790084" cy="1322926"/>
          </a:xfrm>
          <a:prstGeom prst="rect">
            <a:avLst/>
          </a:prstGeom>
          <a:noFill/>
          <a:ln>
            <a:noFill/>
          </a:ln>
        </p:spPr>
        <p:txBody>
          <a:bodyPr spcFirstLastPara="1" wrap="square" lIns="0" tIns="0" rIns="0" bIns="0" anchor="t" anchorCtr="0">
            <a:spAutoFit/>
          </a:bodyPr>
          <a:lstStyle/>
          <a:p>
            <a:pPr marL="0" marR="0" lvl="0" indent="0" algn="ctr" rtl="0">
              <a:lnSpc>
                <a:spcPct val="168047"/>
              </a:lnSpc>
              <a:spcBef>
                <a:spcPts val="0"/>
              </a:spcBef>
              <a:spcAft>
                <a:spcPts val="0"/>
              </a:spcAft>
              <a:buNone/>
            </a:pPr>
            <a:r>
              <a:rPr lang="en-US" sz="5117" b="1" i="0" u="none" strike="noStrike" cap="none" dirty="0">
                <a:solidFill>
                  <a:srgbClr val="616D69"/>
                </a:solidFill>
                <a:latin typeface="Fraunces"/>
                <a:ea typeface="Fraunces"/>
                <a:cs typeface="Fraunces"/>
                <a:sym typeface="Fraunces"/>
              </a:rPr>
              <a:t>THỰC HÀNH ĐỌC</a:t>
            </a:r>
            <a:endParaRPr dirty="0"/>
          </a:p>
        </p:txBody>
      </p:sp>
      <p:pic>
        <p:nvPicPr>
          <p:cNvPr id="126" name="Google Shape;126;p3"/>
          <p:cNvPicPr preferRelativeResize="0"/>
          <p:nvPr/>
        </p:nvPicPr>
        <p:blipFill rotWithShape="1">
          <a:blip r:embed="rId9">
            <a:alphaModFix/>
          </a:blip>
          <a:srcRect/>
          <a:stretch/>
        </p:blipFill>
        <p:spPr>
          <a:xfrm>
            <a:off x="5815717" y="2536334"/>
            <a:ext cx="9318200" cy="5813075"/>
          </a:xfrm>
          <a:prstGeom prst="rect">
            <a:avLst/>
          </a:prstGeom>
          <a:noFill/>
          <a:ln>
            <a:noFill/>
          </a:ln>
        </p:spPr>
      </p:pic>
      <p:sp>
        <p:nvSpPr>
          <p:cNvPr id="127" name="Google Shape;127;p3"/>
          <p:cNvSpPr txBox="1"/>
          <p:nvPr/>
        </p:nvSpPr>
        <p:spPr>
          <a:xfrm>
            <a:off x="6240914" y="3619500"/>
            <a:ext cx="8467806" cy="3017493"/>
          </a:xfrm>
          <a:prstGeom prst="rect">
            <a:avLst/>
          </a:prstGeom>
          <a:noFill/>
          <a:ln>
            <a:noFill/>
          </a:ln>
        </p:spPr>
        <p:txBody>
          <a:bodyPr spcFirstLastPara="1" wrap="square" lIns="0" tIns="0" rIns="0" bIns="0" anchor="t" anchorCtr="0">
            <a:spAutoFit/>
          </a:bodyPr>
          <a:lstStyle/>
          <a:p>
            <a:pPr marL="0" marR="0" lvl="0" indent="0" algn="ctr" rtl="0">
              <a:lnSpc>
                <a:spcPct val="114000"/>
              </a:lnSpc>
              <a:spcBef>
                <a:spcPts val="0"/>
              </a:spcBef>
              <a:spcAft>
                <a:spcPts val="0"/>
              </a:spcAft>
              <a:buNone/>
            </a:pPr>
            <a:r>
              <a:rPr lang="vi-VN" sz="8600" b="1" i="0" u="none" strike="noStrike" cap="none" dirty="0">
                <a:solidFill>
                  <a:srgbClr val="FFFFFF"/>
                </a:solidFill>
                <a:latin typeface="Fraunces"/>
                <a:ea typeface="Fraunces"/>
                <a:cs typeface="Fraunces"/>
                <a:sym typeface="Fraunces"/>
              </a:rPr>
              <a:t>TƯỢNG ĐÀI</a:t>
            </a:r>
          </a:p>
          <a:p>
            <a:pPr marL="0" marR="0" lvl="0" indent="0" algn="ctr" rtl="0">
              <a:lnSpc>
                <a:spcPct val="114000"/>
              </a:lnSpc>
              <a:spcBef>
                <a:spcPts val="0"/>
              </a:spcBef>
              <a:spcAft>
                <a:spcPts val="0"/>
              </a:spcAft>
              <a:buNone/>
            </a:pPr>
            <a:r>
              <a:rPr lang="vi-VN" sz="8600" b="1" dirty="0">
                <a:solidFill>
                  <a:srgbClr val="FFFFFF"/>
                </a:solidFill>
                <a:latin typeface="Fraunces"/>
                <a:sym typeface="Fraunces"/>
              </a:rPr>
              <a:t>VĨ ĐẠI NHẤT</a:t>
            </a:r>
            <a:endParaRPr sz="8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 calcmode="lin" valueType="num">
                                      <p:cBhvr additive="base">
                                        <p:cTn id="7" dur="500"/>
                                        <p:tgtEl>
                                          <p:spTgt spid="127"/>
                                        </p:tgtEl>
                                        <p:attrNameLst>
                                          <p:attrName>ppt_w</p:attrName>
                                        </p:attrNameLst>
                                      </p:cBhvr>
                                      <p:tavLst>
                                        <p:tav tm="0">
                                          <p:val>
                                            <p:strVal val="0"/>
                                          </p:val>
                                        </p:tav>
                                        <p:tav tm="100000">
                                          <p:val>
                                            <p:strVal val="#ppt_w"/>
                                          </p:val>
                                        </p:tav>
                                      </p:tavLst>
                                    </p:anim>
                                    <p:anim calcmode="lin" valueType="num">
                                      <p:cBhvr additive="base">
                                        <p:cTn id="8" dur="500"/>
                                        <p:tgtEl>
                                          <p:spTgt spid="12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106"/>
        <p:cNvGrpSpPr/>
        <p:nvPr/>
      </p:nvGrpSpPr>
      <p:grpSpPr>
        <a:xfrm>
          <a:off x="0" y="0"/>
          <a:ext cx="0" cy="0"/>
          <a:chOff x="0" y="0"/>
          <a:chExt cx="0" cy="0"/>
        </a:xfrm>
      </p:grpSpPr>
      <p:pic>
        <p:nvPicPr>
          <p:cNvPr id="108" name="Google Shape;108;p2"/>
          <p:cNvPicPr preferRelativeResize="0"/>
          <p:nvPr/>
        </p:nvPicPr>
        <p:blipFill rotWithShape="1">
          <a:blip r:embed="rId4">
            <a:alphaModFix/>
          </a:blip>
          <a:srcRect/>
          <a:stretch/>
        </p:blipFill>
        <p:spPr>
          <a:xfrm>
            <a:off x="-8829035" y="-2045159"/>
            <a:ext cx="14314291" cy="15187577"/>
          </a:xfrm>
          <a:prstGeom prst="rect">
            <a:avLst/>
          </a:prstGeom>
          <a:noFill/>
          <a:ln>
            <a:noFill/>
          </a:ln>
        </p:spPr>
      </p:pic>
      <p:pic>
        <p:nvPicPr>
          <p:cNvPr id="109" name="Google Shape;109;p2"/>
          <p:cNvPicPr preferRelativeResize="0"/>
          <p:nvPr/>
        </p:nvPicPr>
        <p:blipFill rotWithShape="1">
          <a:blip r:embed="rId5">
            <a:alphaModFix/>
          </a:blip>
          <a:srcRect/>
          <a:stretch/>
        </p:blipFill>
        <p:spPr>
          <a:xfrm>
            <a:off x="-2591231" y="4126059"/>
            <a:ext cx="3778135" cy="4114800"/>
          </a:xfrm>
          <a:prstGeom prst="rect">
            <a:avLst/>
          </a:prstGeom>
          <a:noFill/>
          <a:ln>
            <a:noFill/>
          </a:ln>
        </p:spPr>
      </p:pic>
      <p:pic>
        <p:nvPicPr>
          <p:cNvPr id="110" name="Google Shape;110;p2"/>
          <p:cNvPicPr preferRelativeResize="0"/>
          <p:nvPr/>
        </p:nvPicPr>
        <p:blipFill rotWithShape="1">
          <a:blip r:embed="rId6">
            <a:alphaModFix/>
          </a:blip>
          <a:srcRect/>
          <a:stretch/>
        </p:blipFill>
        <p:spPr>
          <a:xfrm rot="-5460571">
            <a:off x="14653178" y="2347213"/>
            <a:ext cx="9271364" cy="4473433"/>
          </a:xfrm>
          <a:prstGeom prst="rect">
            <a:avLst/>
          </a:prstGeom>
          <a:noFill/>
          <a:ln>
            <a:noFill/>
          </a:ln>
        </p:spPr>
      </p:pic>
      <p:pic>
        <p:nvPicPr>
          <p:cNvPr id="111" name="Google Shape;111;p2"/>
          <p:cNvPicPr preferRelativeResize="0"/>
          <p:nvPr/>
        </p:nvPicPr>
        <p:blipFill rotWithShape="1">
          <a:blip r:embed="rId7">
            <a:alphaModFix/>
          </a:blip>
          <a:srcRect l="9806" r="39918" b="62102"/>
          <a:stretch/>
        </p:blipFill>
        <p:spPr>
          <a:xfrm rot="-1939430">
            <a:off x="11022823" y="6919750"/>
            <a:ext cx="8467656" cy="5441560"/>
          </a:xfrm>
          <a:prstGeom prst="rect">
            <a:avLst/>
          </a:prstGeom>
          <a:noFill/>
          <a:ln>
            <a:noFill/>
          </a:ln>
        </p:spPr>
      </p:pic>
      <p:pic>
        <p:nvPicPr>
          <p:cNvPr id="112" name="Google Shape;112;p2"/>
          <p:cNvPicPr preferRelativeResize="0"/>
          <p:nvPr/>
        </p:nvPicPr>
        <p:blipFill rotWithShape="1">
          <a:blip r:embed="rId8">
            <a:alphaModFix/>
          </a:blip>
          <a:srcRect/>
          <a:stretch/>
        </p:blipFill>
        <p:spPr>
          <a:xfrm rot="7993430">
            <a:off x="12589374" y="7943941"/>
            <a:ext cx="7315200" cy="1712976"/>
          </a:xfrm>
          <a:prstGeom prst="rect">
            <a:avLst/>
          </a:prstGeom>
          <a:noFill/>
          <a:ln>
            <a:noFill/>
          </a:ln>
        </p:spPr>
      </p:pic>
      <p:sp>
        <p:nvSpPr>
          <p:cNvPr id="4" name="TextBox 3">
            <a:extLst>
              <a:ext uri="{FF2B5EF4-FFF2-40B4-BE49-F238E27FC236}">
                <a16:creationId xmlns:a16="http://schemas.microsoft.com/office/drawing/2014/main" id="{1E1AD2B9-361A-6540-8148-ACD3BF70B557}"/>
              </a:ext>
            </a:extLst>
          </p:cNvPr>
          <p:cNvSpPr txBox="1"/>
          <p:nvPr/>
        </p:nvSpPr>
        <p:spPr>
          <a:xfrm>
            <a:off x="1186904" y="1784247"/>
            <a:ext cx="15224760" cy="6406562"/>
          </a:xfrm>
          <a:prstGeom prst="rect">
            <a:avLst/>
          </a:prstGeom>
          <a:noFill/>
        </p:spPr>
        <p:txBody>
          <a:bodyPr wrap="square">
            <a:spAutoFit/>
          </a:bodyPr>
          <a:lstStyle/>
          <a:p>
            <a:pPr marL="27305" marR="27305" indent="426720" algn="just">
              <a:lnSpc>
                <a:spcPct val="115000"/>
              </a:lnSpc>
              <a:spcAft>
                <a:spcPts val="0"/>
              </a:spcAft>
            </a:pPr>
            <a:r>
              <a:rPr lang="fr-FR"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fr-FR"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Nhan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4000" dirty="0">
              <a:effectLst/>
              <a:latin typeface="Times New Roman" panose="02020603050405020304" pitchFamily="18" charset="0"/>
              <a:ea typeface="Times New Roman" panose="02020603050405020304" pitchFamily="18" charset="0"/>
            </a:endParaRPr>
          </a:p>
          <a:p>
            <a:pPr marL="27305" marR="27305" indent="426720" algn="just">
              <a:lnSpc>
                <a:spcPct val="115000"/>
              </a:lnSpc>
              <a:spcAft>
                <a:spcPts val="0"/>
              </a:spcAft>
            </a:pP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kiên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cường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khuất</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đài</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vĩ</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4000" dirty="0">
              <a:effectLst/>
              <a:latin typeface="Times New Roman" panose="02020603050405020304" pitchFamily="18" charset="0"/>
              <a:ea typeface="Times New Roman" panose="02020603050405020304" pitchFamily="18" charset="0"/>
            </a:endParaRPr>
          </a:p>
          <a:p>
            <a:pPr marL="27305" marR="27305" indent="426720" algn="just">
              <a:lnSpc>
                <a:spcPct val="115000"/>
              </a:lnSpc>
              <a:spcAft>
                <a:spcPts val="0"/>
              </a:spcAft>
            </a:pP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kiên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cường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khuất</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Mĩ</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đài</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vĩ</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4000" dirty="0">
              <a:effectLst/>
              <a:latin typeface="Times New Roman" panose="02020603050405020304" pitchFamily="18" charset="0"/>
              <a:ea typeface="Times New Roman" panose="02020603050405020304" pitchFamily="18" charset="0"/>
            </a:endParaRPr>
          </a:p>
          <a:p>
            <a:pPr marL="27305" marR="27305" indent="457200" algn="just">
              <a:lnSpc>
                <a:spcPct val="115000"/>
              </a:lnSpc>
              <a:spcAft>
                <a:spcPts val="0"/>
              </a:spcAft>
            </a:pP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cộng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đài</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vĩ</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4000" dirty="0">
              <a:effectLst/>
              <a:latin typeface="Times New Roman" panose="02020603050405020304" pitchFamily="18" charset="0"/>
              <a:ea typeface="Times New Roman" panose="02020603050405020304" pitchFamily="18" charset="0"/>
            </a:endParaRPr>
          </a:p>
          <a:p>
            <a:pPr marL="27305" marR="27305" indent="457200" algn="just">
              <a:lnSpc>
                <a:spcPct val="115000"/>
              </a:lnSpc>
              <a:spcAft>
                <a:spcPts val="0"/>
              </a:spcAft>
            </a:pP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lang="fr-FR" sz="4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đài</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vĩ</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4000" dirty="0">
              <a:effectLst/>
              <a:latin typeface="Times New Roman" panose="02020603050405020304" pitchFamily="18" charset="0"/>
              <a:ea typeface="Times New Roman" panose="02020603050405020304" pitchFamily="18" charset="0"/>
            </a:endParaRPr>
          </a:p>
        </p:txBody>
      </p:sp>
      <p:sp>
        <p:nvSpPr>
          <p:cNvPr id="5" name="Oval 4">
            <a:extLst>
              <a:ext uri="{FF2B5EF4-FFF2-40B4-BE49-F238E27FC236}">
                <a16:creationId xmlns:a16="http://schemas.microsoft.com/office/drawing/2014/main" id="{9576DB1B-6FA2-2650-F114-2448F39FA248}"/>
              </a:ext>
            </a:extLst>
          </p:cNvPr>
          <p:cNvSpPr/>
          <p:nvPr/>
        </p:nvSpPr>
        <p:spPr>
          <a:xfrm>
            <a:off x="1262069" y="4963879"/>
            <a:ext cx="1167358" cy="116949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391239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106"/>
        <p:cNvGrpSpPr/>
        <p:nvPr/>
      </p:nvGrpSpPr>
      <p:grpSpPr>
        <a:xfrm>
          <a:off x="0" y="0"/>
          <a:ext cx="0" cy="0"/>
          <a:chOff x="0" y="0"/>
          <a:chExt cx="0" cy="0"/>
        </a:xfrm>
      </p:grpSpPr>
      <p:pic>
        <p:nvPicPr>
          <p:cNvPr id="108" name="Google Shape;108;p2"/>
          <p:cNvPicPr preferRelativeResize="0"/>
          <p:nvPr/>
        </p:nvPicPr>
        <p:blipFill rotWithShape="1">
          <a:blip r:embed="rId4">
            <a:alphaModFix/>
          </a:blip>
          <a:srcRect/>
          <a:stretch/>
        </p:blipFill>
        <p:spPr>
          <a:xfrm>
            <a:off x="-8829035" y="-2045159"/>
            <a:ext cx="14314291" cy="15187577"/>
          </a:xfrm>
          <a:prstGeom prst="rect">
            <a:avLst/>
          </a:prstGeom>
          <a:noFill/>
          <a:ln>
            <a:noFill/>
          </a:ln>
        </p:spPr>
      </p:pic>
      <p:pic>
        <p:nvPicPr>
          <p:cNvPr id="109" name="Google Shape;109;p2"/>
          <p:cNvPicPr preferRelativeResize="0"/>
          <p:nvPr/>
        </p:nvPicPr>
        <p:blipFill rotWithShape="1">
          <a:blip r:embed="rId5">
            <a:alphaModFix/>
          </a:blip>
          <a:srcRect/>
          <a:stretch/>
        </p:blipFill>
        <p:spPr>
          <a:xfrm>
            <a:off x="-2591231" y="4126059"/>
            <a:ext cx="3778135" cy="4114800"/>
          </a:xfrm>
          <a:prstGeom prst="rect">
            <a:avLst/>
          </a:prstGeom>
          <a:noFill/>
          <a:ln>
            <a:noFill/>
          </a:ln>
        </p:spPr>
      </p:pic>
      <p:pic>
        <p:nvPicPr>
          <p:cNvPr id="110" name="Google Shape;110;p2"/>
          <p:cNvPicPr preferRelativeResize="0"/>
          <p:nvPr/>
        </p:nvPicPr>
        <p:blipFill rotWithShape="1">
          <a:blip r:embed="rId6">
            <a:alphaModFix/>
          </a:blip>
          <a:srcRect/>
          <a:stretch/>
        </p:blipFill>
        <p:spPr>
          <a:xfrm rot="-5460571">
            <a:off x="14653178" y="2347213"/>
            <a:ext cx="9271364" cy="4473433"/>
          </a:xfrm>
          <a:prstGeom prst="rect">
            <a:avLst/>
          </a:prstGeom>
          <a:noFill/>
          <a:ln>
            <a:noFill/>
          </a:ln>
        </p:spPr>
      </p:pic>
      <p:pic>
        <p:nvPicPr>
          <p:cNvPr id="111" name="Google Shape;111;p2"/>
          <p:cNvPicPr preferRelativeResize="0"/>
          <p:nvPr/>
        </p:nvPicPr>
        <p:blipFill rotWithShape="1">
          <a:blip r:embed="rId7">
            <a:alphaModFix/>
          </a:blip>
          <a:srcRect l="9806" r="39918" b="62102"/>
          <a:stretch/>
        </p:blipFill>
        <p:spPr>
          <a:xfrm rot="-1939430">
            <a:off x="11022823" y="6919750"/>
            <a:ext cx="8467656" cy="5441560"/>
          </a:xfrm>
          <a:prstGeom prst="rect">
            <a:avLst/>
          </a:prstGeom>
          <a:noFill/>
          <a:ln>
            <a:noFill/>
          </a:ln>
        </p:spPr>
      </p:pic>
      <p:pic>
        <p:nvPicPr>
          <p:cNvPr id="112" name="Google Shape;112;p2"/>
          <p:cNvPicPr preferRelativeResize="0"/>
          <p:nvPr/>
        </p:nvPicPr>
        <p:blipFill rotWithShape="1">
          <a:blip r:embed="rId8">
            <a:alphaModFix/>
          </a:blip>
          <a:srcRect/>
          <a:stretch/>
        </p:blipFill>
        <p:spPr>
          <a:xfrm rot="7993430">
            <a:off x="12589374" y="7943941"/>
            <a:ext cx="7315200" cy="1712976"/>
          </a:xfrm>
          <a:prstGeom prst="rect">
            <a:avLst/>
          </a:prstGeom>
          <a:noFill/>
          <a:ln>
            <a:noFill/>
          </a:ln>
        </p:spPr>
      </p:pic>
      <p:sp>
        <p:nvSpPr>
          <p:cNvPr id="4" name="TextBox 3">
            <a:extLst>
              <a:ext uri="{FF2B5EF4-FFF2-40B4-BE49-F238E27FC236}">
                <a16:creationId xmlns:a16="http://schemas.microsoft.com/office/drawing/2014/main" id="{1E1AD2B9-361A-6540-8148-ACD3BF70B557}"/>
              </a:ext>
            </a:extLst>
          </p:cNvPr>
          <p:cNvSpPr txBox="1"/>
          <p:nvPr/>
        </p:nvSpPr>
        <p:spPr>
          <a:xfrm>
            <a:off x="1186904" y="1784247"/>
            <a:ext cx="15224760" cy="4122860"/>
          </a:xfrm>
          <a:prstGeom prst="rect">
            <a:avLst/>
          </a:prstGeom>
          <a:noFill/>
        </p:spPr>
        <p:txBody>
          <a:bodyPr wrap="square">
            <a:spAutoFit/>
          </a:bodyPr>
          <a:lstStyle/>
          <a:p>
            <a:pPr marL="30480" marR="30480" indent="457200" algn="just">
              <a:lnSpc>
                <a:spcPct val="150000"/>
              </a:lnSpc>
              <a:spcAft>
                <a:spcPts val="0"/>
              </a:spcAft>
            </a:pPr>
            <a:r>
              <a:rPr lang="fr-FR" sz="4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fr-FR" sz="4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fr-FR" sz="45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đài</a:t>
            </a:r>
            <a:r>
              <a:rPr lang="fr-FR" sz="45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vĩ</a:t>
            </a:r>
            <a:r>
              <a:rPr lang="fr-FR" sz="45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fr-FR" sz="45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fr-FR" sz="45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4500" dirty="0">
              <a:effectLst/>
              <a:latin typeface="Times New Roman" panose="02020603050405020304" pitchFamily="18" charset="0"/>
              <a:ea typeface="Times New Roman" panose="02020603050405020304" pitchFamily="18" charset="0"/>
            </a:endParaRPr>
          </a:p>
          <a:p>
            <a:pPr marL="30480" marR="30480" indent="457200" algn="just">
              <a:lnSpc>
                <a:spcPct val="150000"/>
              </a:lnSpc>
              <a:spcAft>
                <a:spcPts val="0"/>
              </a:spcAft>
            </a:pP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endParaRPr lang="en-VN" sz="4500" dirty="0">
              <a:effectLst/>
              <a:latin typeface="Times New Roman" panose="02020603050405020304" pitchFamily="18" charset="0"/>
              <a:ea typeface="Times New Roman" panose="02020603050405020304" pitchFamily="18" charset="0"/>
            </a:endParaRPr>
          </a:p>
          <a:p>
            <a:pPr marL="30480" marR="30480" indent="457200" algn="just">
              <a:lnSpc>
                <a:spcPct val="150000"/>
              </a:lnSpc>
              <a:spcAft>
                <a:spcPts val="0"/>
              </a:spcAft>
            </a:pP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4500" dirty="0">
              <a:effectLst/>
              <a:latin typeface="Times New Roman" panose="02020603050405020304" pitchFamily="18" charset="0"/>
              <a:ea typeface="Times New Roman" panose="02020603050405020304" pitchFamily="18" charset="0"/>
            </a:endParaRPr>
          </a:p>
        </p:txBody>
      </p:sp>
      <p:sp>
        <p:nvSpPr>
          <p:cNvPr id="5" name="Oval 4">
            <a:extLst>
              <a:ext uri="{FF2B5EF4-FFF2-40B4-BE49-F238E27FC236}">
                <a16:creationId xmlns:a16="http://schemas.microsoft.com/office/drawing/2014/main" id="{9576DB1B-6FA2-2650-F114-2448F39FA248}"/>
              </a:ext>
            </a:extLst>
          </p:cNvPr>
          <p:cNvSpPr/>
          <p:nvPr/>
        </p:nvSpPr>
        <p:spPr>
          <a:xfrm>
            <a:off x="10644357" y="3873179"/>
            <a:ext cx="1167358" cy="116949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262175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106"/>
        <p:cNvGrpSpPr/>
        <p:nvPr/>
      </p:nvGrpSpPr>
      <p:grpSpPr>
        <a:xfrm>
          <a:off x="0" y="0"/>
          <a:ext cx="0" cy="0"/>
          <a:chOff x="0" y="0"/>
          <a:chExt cx="0" cy="0"/>
        </a:xfrm>
      </p:grpSpPr>
      <p:pic>
        <p:nvPicPr>
          <p:cNvPr id="108" name="Google Shape;108;p2"/>
          <p:cNvPicPr preferRelativeResize="0"/>
          <p:nvPr/>
        </p:nvPicPr>
        <p:blipFill rotWithShape="1">
          <a:blip r:embed="rId4">
            <a:alphaModFix/>
          </a:blip>
          <a:srcRect/>
          <a:stretch/>
        </p:blipFill>
        <p:spPr>
          <a:xfrm>
            <a:off x="-8829035" y="-2045159"/>
            <a:ext cx="14314291" cy="15187577"/>
          </a:xfrm>
          <a:prstGeom prst="rect">
            <a:avLst/>
          </a:prstGeom>
          <a:noFill/>
          <a:ln>
            <a:noFill/>
          </a:ln>
        </p:spPr>
      </p:pic>
      <p:pic>
        <p:nvPicPr>
          <p:cNvPr id="109" name="Google Shape;109;p2"/>
          <p:cNvPicPr preferRelativeResize="0"/>
          <p:nvPr/>
        </p:nvPicPr>
        <p:blipFill rotWithShape="1">
          <a:blip r:embed="rId5">
            <a:alphaModFix/>
          </a:blip>
          <a:srcRect/>
          <a:stretch/>
        </p:blipFill>
        <p:spPr>
          <a:xfrm>
            <a:off x="-2591231" y="4126059"/>
            <a:ext cx="3778135" cy="4114800"/>
          </a:xfrm>
          <a:prstGeom prst="rect">
            <a:avLst/>
          </a:prstGeom>
          <a:noFill/>
          <a:ln>
            <a:noFill/>
          </a:ln>
        </p:spPr>
      </p:pic>
      <p:pic>
        <p:nvPicPr>
          <p:cNvPr id="110" name="Google Shape;110;p2"/>
          <p:cNvPicPr preferRelativeResize="0"/>
          <p:nvPr/>
        </p:nvPicPr>
        <p:blipFill rotWithShape="1">
          <a:blip r:embed="rId6">
            <a:alphaModFix/>
          </a:blip>
          <a:srcRect/>
          <a:stretch/>
        </p:blipFill>
        <p:spPr>
          <a:xfrm rot="-5460571">
            <a:off x="14653178" y="2347213"/>
            <a:ext cx="9271364" cy="4473433"/>
          </a:xfrm>
          <a:prstGeom prst="rect">
            <a:avLst/>
          </a:prstGeom>
          <a:noFill/>
          <a:ln>
            <a:noFill/>
          </a:ln>
        </p:spPr>
      </p:pic>
      <p:pic>
        <p:nvPicPr>
          <p:cNvPr id="111" name="Google Shape;111;p2"/>
          <p:cNvPicPr preferRelativeResize="0"/>
          <p:nvPr/>
        </p:nvPicPr>
        <p:blipFill rotWithShape="1">
          <a:blip r:embed="rId7">
            <a:alphaModFix/>
          </a:blip>
          <a:srcRect l="9806" r="39918" b="62102"/>
          <a:stretch/>
        </p:blipFill>
        <p:spPr>
          <a:xfrm rot="-1939430">
            <a:off x="11022823" y="6919750"/>
            <a:ext cx="8467656" cy="5441560"/>
          </a:xfrm>
          <a:prstGeom prst="rect">
            <a:avLst/>
          </a:prstGeom>
          <a:noFill/>
          <a:ln>
            <a:noFill/>
          </a:ln>
        </p:spPr>
      </p:pic>
      <p:pic>
        <p:nvPicPr>
          <p:cNvPr id="112" name="Google Shape;112;p2"/>
          <p:cNvPicPr preferRelativeResize="0"/>
          <p:nvPr/>
        </p:nvPicPr>
        <p:blipFill rotWithShape="1">
          <a:blip r:embed="rId8">
            <a:alphaModFix/>
          </a:blip>
          <a:srcRect/>
          <a:stretch/>
        </p:blipFill>
        <p:spPr>
          <a:xfrm rot="7993430">
            <a:off x="12589374" y="7943941"/>
            <a:ext cx="7315200" cy="1712976"/>
          </a:xfrm>
          <a:prstGeom prst="rect">
            <a:avLst/>
          </a:prstGeom>
          <a:noFill/>
          <a:ln>
            <a:noFill/>
          </a:ln>
        </p:spPr>
      </p:pic>
      <p:sp>
        <p:nvSpPr>
          <p:cNvPr id="4" name="TextBox 3">
            <a:extLst>
              <a:ext uri="{FF2B5EF4-FFF2-40B4-BE49-F238E27FC236}">
                <a16:creationId xmlns:a16="http://schemas.microsoft.com/office/drawing/2014/main" id="{1E1AD2B9-361A-6540-8148-ACD3BF70B557}"/>
              </a:ext>
            </a:extLst>
          </p:cNvPr>
          <p:cNvSpPr txBox="1"/>
          <p:nvPr/>
        </p:nvSpPr>
        <p:spPr>
          <a:xfrm>
            <a:off x="1186904" y="1784247"/>
            <a:ext cx="15224760" cy="4122924"/>
          </a:xfrm>
          <a:prstGeom prst="rect">
            <a:avLst/>
          </a:prstGeom>
          <a:noFill/>
        </p:spPr>
        <p:txBody>
          <a:bodyPr wrap="square">
            <a:spAutoFit/>
          </a:bodyPr>
          <a:lstStyle/>
          <a:p>
            <a:pPr marL="30480" marR="30480" indent="457200" algn="just">
              <a:lnSpc>
                <a:spcPct val="150000"/>
              </a:lnSpc>
              <a:spcAft>
                <a:spcPts val="0"/>
              </a:spcAft>
            </a:pPr>
            <a:r>
              <a:rPr lang="en-US" sz="4500" b="1" spc="-4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500" b="1"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45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spc="-4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45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spc="-4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đài</a:t>
            </a:r>
            <a:r>
              <a:rPr lang="en-US" sz="45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spc="-4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45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spc="-4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45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4500" spc="-4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45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spc="-4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45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4500" spc="-4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45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spc="-4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hùng</a:t>
            </a:r>
            <a:r>
              <a:rPr lang="en-US" sz="45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spc="-4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45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spc="-4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45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spc="-4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45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spc="-4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ở</a:t>
            </a:r>
            <a:r>
              <a:rPr lang="en-US" sz="45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spc="-4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tỉnh</a:t>
            </a:r>
            <a:r>
              <a:rPr lang="en-US" sz="45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spc="-4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45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4500" dirty="0">
              <a:effectLst/>
              <a:latin typeface="Times New Roman" panose="02020603050405020304" pitchFamily="18" charset="0"/>
              <a:ea typeface="Times New Roman" panose="02020603050405020304" pitchFamily="18" charset="0"/>
            </a:endParaRPr>
          </a:p>
          <a:p>
            <a:pPr marL="30480" marR="30480" indent="457200" algn="just">
              <a:lnSpc>
                <a:spcPct val="150000"/>
              </a:lnSpc>
              <a:spcAft>
                <a:spcPts val="0"/>
              </a:spcAft>
            </a:pP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t>
            </a:r>
            <a:r>
              <a:rPr lang="en-US" sz="45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endParaRPr lang="en-VN" sz="4500" dirty="0">
              <a:effectLst/>
              <a:latin typeface="Times New Roman" panose="02020603050405020304" pitchFamily="18" charset="0"/>
              <a:ea typeface="Times New Roman" panose="02020603050405020304" pitchFamily="18" charset="0"/>
            </a:endParaRPr>
          </a:p>
          <a:p>
            <a:pPr marL="30480" marR="30480" indent="457200" algn="just">
              <a:lnSpc>
                <a:spcPct val="150000"/>
              </a:lnSpc>
              <a:spcAft>
                <a:spcPts val="0"/>
              </a:spcAft>
            </a:pP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a:t>
            </a:r>
            <a:r>
              <a:rPr lang="en-US" sz="4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4500" dirty="0">
              <a:effectLst/>
              <a:latin typeface="Times New Roman" panose="02020603050405020304" pitchFamily="18" charset="0"/>
              <a:ea typeface="Times New Roman" panose="02020603050405020304" pitchFamily="18" charset="0"/>
            </a:endParaRPr>
          </a:p>
        </p:txBody>
      </p:sp>
      <p:sp>
        <p:nvSpPr>
          <p:cNvPr id="5" name="Oval 4">
            <a:extLst>
              <a:ext uri="{FF2B5EF4-FFF2-40B4-BE49-F238E27FC236}">
                <a16:creationId xmlns:a16="http://schemas.microsoft.com/office/drawing/2014/main" id="{9576DB1B-6FA2-2650-F114-2448F39FA248}"/>
              </a:ext>
            </a:extLst>
          </p:cNvPr>
          <p:cNvSpPr/>
          <p:nvPr/>
        </p:nvSpPr>
        <p:spPr>
          <a:xfrm>
            <a:off x="1262069" y="5013960"/>
            <a:ext cx="1167358" cy="116949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83199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106"/>
        <p:cNvGrpSpPr/>
        <p:nvPr/>
      </p:nvGrpSpPr>
      <p:grpSpPr>
        <a:xfrm>
          <a:off x="0" y="0"/>
          <a:ext cx="0" cy="0"/>
          <a:chOff x="0" y="0"/>
          <a:chExt cx="0" cy="0"/>
        </a:xfrm>
      </p:grpSpPr>
      <p:pic>
        <p:nvPicPr>
          <p:cNvPr id="108" name="Google Shape;108;p2"/>
          <p:cNvPicPr preferRelativeResize="0"/>
          <p:nvPr/>
        </p:nvPicPr>
        <p:blipFill rotWithShape="1">
          <a:blip r:embed="rId4">
            <a:alphaModFix/>
          </a:blip>
          <a:srcRect/>
          <a:stretch/>
        </p:blipFill>
        <p:spPr>
          <a:xfrm>
            <a:off x="-8829035" y="-2045159"/>
            <a:ext cx="14314291" cy="15187577"/>
          </a:xfrm>
          <a:prstGeom prst="rect">
            <a:avLst/>
          </a:prstGeom>
          <a:noFill/>
          <a:ln>
            <a:noFill/>
          </a:ln>
        </p:spPr>
      </p:pic>
      <p:pic>
        <p:nvPicPr>
          <p:cNvPr id="109" name="Google Shape;109;p2"/>
          <p:cNvPicPr preferRelativeResize="0"/>
          <p:nvPr/>
        </p:nvPicPr>
        <p:blipFill rotWithShape="1">
          <a:blip r:embed="rId5">
            <a:alphaModFix/>
          </a:blip>
          <a:srcRect/>
          <a:stretch/>
        </p:blipFill>
        <p:spPr>
          <a:xfrm>
            <a:off x="-2591231" y="4126059"/>
            <a:ext cx="3778135" cy="4114800"/>
          </a:xfrm>
          <a:prstGeom prst="rect">
            <a:avLst/>
          </a:prstGeom>
          <a:noFill/>
          <a:ln>
            <a:noFill/>
          </a:ln>
        </p:spPr>
      </p:pic>
      <p:pic>
        <p:nvPicPr>
          <p:cNvPr id="110" name="Google Shape;110;p2"/>
          <p:cNvPicPr preferRelativeResize="0"/>
          <p:nvPr/>
        </p:nvPicPr>
        <p:blipFill rotWithShape="1">
          <a:blip r:embed="rId6">
            <a:alphaModFix/>
          </a:blip>
          <a:srcRect/>
          <a:stretch/>
        </p:blipFill>
        <p:spPr>
          <a:xfrm rot="-5460571">
            <a:off x="14653178" y="2347213"/>
            <a:ext cx="9271364" cy="4473433"/>
          </a:xfrm>
          <a:prstGeom prst="rect">
            <a:avLst/>
          </a:prstGeom>
          <a:noFill/>
          <a:ln>
            <a:noFill/>
          </a:ln>
        </p:spPr>
      </p:pic>
      <p:pic>
        <p:nvPicPr>
          <p:cNvPr id="111" name="Google Shape;111;p2"/>
          <p:cNvPicPr preferRelativeResize="0"/>
          <p:nvPr/>
        </p:nvPicPr>
        <p:blipFill rotWithShape="1">
          <a:blip r:embed="rId7">
            <a:alphaModFix/>
          </a:blip>
          <a:srcRect l="9806" r="39918" b="62102"/>
          <a:stretch/>
        </p:blipFill>
        <p:spPr>
          <a:xfrm rot="-1939430">
            <a:off x="11022823" y="6919750"/>
            <a:ext cx="8467656" cy="5441560"/>
          </a:xfrm>
          <a:prstGeom prst="rect">
            <a:avLst/>
          </a:prstGeom>
          <a:noFill/>
          <a:ln>
            <a:noFill/>
          </a:ln>
        </p:spPr>
      </p:pic>
      <p:pic>
        <p:nvPicPr>
          <p:cNvPr id="112" name="Google Shape;112;p2"/>
          <p:cNvPicPr preferRelativeResize="0"/>
          <p:nvPr/>
        </p:nvPicPr>
        <p:blipFill rotWithShape="1">
          <a:blip r:embed="rId8">
            <a:alphaModFix/>
          </a:blip>
          <a:srcRect/>
          <a:stretch/>
        </p:blipFill>
        <p:spPr>
          <a:xfrm rot="7993430">
            <a:off x="12589374" y="7943941"/>
            <a:ext cx="7315200" cy="1712976"/>
          </a:xfrm>
          <a:prstGeom prst="rect">
            <a:avLst/>
          </a:prstGeom>
          <a:noFill/>
          <a:ln>
            <a:noFill/>
          </a:ln>
        </p:spPr>
      </p:pic>
      <p:sp>
        <p:nvSpPr>
          <p:cNvPr id="4" name="TextBox 3">
            <a:extLst>
              <a:ext uri="{FF2B5EF4-FFF2-40B4-BE49-F238E27FC236}">
                <a16:creationId xmlns:a16="http://schemas.microsoft.com/office/drawing/2014/main" id="{1E1AD2B9-361A-6540-8148-ACD3BF70B557}"/>
              </a:ext>
            </a:extLst>
          </p:cNvPr>
          <p:cNvSpPr txBox="1"/>
          <p:nvPr/>
        </p:nvSpPr>
        <p:spPr>
          <a:xfrm>
            <a:off x="1186904" y="469676"/>
            <a:ext cx="15224760" cy="8788624"/>
          </a:xfrm>
          <a:prstGeom prst="rect">
            <a:avLst/>
          </a:prstGeom>
          <a:noFill/>
        </p:spPr>
        <p:txBody>
          <a:bodyPr wrap="square">
            <a:spAutoFit/>
          </a:bodyPr>
          <a:lstStyle/>
          <a:p>
            <a:pPr marL="30480" marR="30480" indent="457200" algn="just">
              <a:lnSpc>
                <a:spcPct val="115000"/>
              </a:lnSpc>
              <a:spcAft>
                <a:spcPts val="0"/>
              </a:spcAft>
            </a:pPr>
            <a:r>
              <a:rPr lang="en-US" sz="4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27-7-2012,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nhằm</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VN" sz="4500" dirty="0">
              <a:effectLst/>
              <a:latin typeface="Times New Roman" panose="02020603050405020304" pitchFamily="18" charset="0"/>
              <a:ea typeface="Times New Roman" panose="02020603050405020304" pitchFamily="18" charset="0"/>
            </a:endParaRPr>
          </a:p>
          <a:p>
            <a:pPr marL="30480" marR="30480" indent="457200" algn="just">
              <a:lnSpc>
                <a:spcPct val="115000"/>
              </a:lnSpc>
              <a:spcAft>
                <a:spcPts val="0"/>
              </a:spcAft>
            </a:pP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hào</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hùng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endParaRPr lang="en-VN" sz="4500" dirty="0">
              <a:effectLst/>
              <a:latin typeface="Times New Roman" panose="02020603050405020304" pitchFamily="18" charset="0"/>
              <a:ea typeface="Times New Roman" panose="02020603050405020304" pitchFamily="18" charset="0"/>
            </a:endParaRPr>
          </a:p>
          <a:p>
            <a:pPr marL="30480" marR="30480" indent="457200" algn="just">
              <a:lnSpc>
                <a:spcPct val="115000"/>
              </a:lnSpc>
              <a:spcAft>
                <a:spcPts val="0"/>
              </a:spcAft>
            </a:pP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27-7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hằng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endParaRPr lang="en-VN" sz="4500" dirty="0">
              <a:effectLst/>
              <a:latin typeface="Times New Roman" panose="02020603050405020304" pitchFamily="18" charset="0"/>
              <a:ea typeface="Times New Roman" panose="02020603050405020304" pitchFamily="18" charset="0"/>
            </a:endParaRPr>
          </a:p>
          <a:p>
            <a:pPr marL="30480" marR="30480" indent="457200" algn="just">
              <a:lnSpc>
                <a:spcPct val="115000"/>
              </a:lnSpc>
              <a:spcAft>
                <a:spcPts val="0"/>
              </a:spcAft>
            </a:pP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hào</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phía</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4500" dirty="0">
              <a:effectLst/>
              <a:latin typeface="Times New Roman" panose="02020603050405020304" pitchFamily="18" charset="0"/>
              <a:ea typeface="Times New Roman" panose="02020603050405020304" pitchFamily="18" charset="0"/>
            </a:endParaRPr>
          </a:p>
          <a:p>
            <a:pPr marL="30480" marR="30480" indent="457200" algn="just">
              <a:lnSpc>
                <a:spcPct val="115000"/>
              </a:lnSpc>
              <a:spcAft>
                <a:spcPts val="0"/>
              </a:spcAft>
            </a:pP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cội</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 ta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4500" dirty="0">
              <a:effectLst/>
              <a:latin typeface="Times New Roman" panose="02020603050405020304" pitchFamily="18" charset="0"/>
              <a:ea typeface="Times New Roman" panose="02020603050405020304" pitchFamily="18" charset="0"/>
            </a:endParaRPr>
          </a:p>
        </p:txBody>
      </p:sp>
      <p:sp>
        <p:nvSpPr>
          <p:cNvPr id="5" name="Oval 4">
            <a:extLst>
              <a:ext uri="{FF2B5EF4-FFF2-40B4-BE49-F238E27FC236}">
                <a16:creationId xmlns:a16="http://schemas.microsoft.com/office/drawing/2014/main" id="{9576DB1B-6FA2-2650-F114-2448F39FA248}"/>
              </a:ext>
            </a:extLst>
          </p:cNvPr>
          <p:cNvSpPr/>
          <p:nvPr/>
        </p:nvSpPr>
        <p:spPr>
          <a:xfrm>
            <a:off x="1292657" y="6690360"/>
            <a:ext cx="1167358" cy="116949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268292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106"/>
        <p:cNvGrpSpPr/>
        <p:nvPr/>
      </p:nvGrpSpPr>
      <p:grpSpPr>
        <a:xfrm>
          <a:off x="0" y="0"/>
          <a:ext cx="0" cy="0"/>
          <a:chOff x="0" y="0"/>
          <a:chExt cx="0" cy="0"/>
        </a:xfrm>
      </p:grpSpPr>
      <p:pic>
        <p:nvPicPr>
          <p:cNvPr id="108" name="Google Shape;108;p2"/>
          <p:cNvPicPr preferRelativeResize="0"/>
          <p:nvPr/>
        </p:nvPicPr>
        <p:blipFill rotWithShape="1">
          <a:blip r:embed="rId4">
            <a:alphaModFix/>
          </a:blip>
          <a:srcRect/>
          <a:stretch/>
        </p:blipFill>
        <p:spPr>
          <a:xfrm>
            <a:off x="-8829035" y="-2045159"/>
            <a:ext cx="14314291" cy="15187577"/>
          </a:xfrm>
          <a:prstGeom prst="rect">
            <a:avLst/>
          </a:prstGeom>
          <a:noFill/>
          <a:ln>
            <a:noFill/>
          </a:ln>
        </p:spPr>
      </p:pic>
      <p:pic>
        <p:nvPicPr>
          <p:cNvPr id="109" name="Google Shape;109;p2"/>
          <p:cNvPicPr preferRelativeResize="0"/>
          <p:nvPr/>
        </p:nvPicPr>
        <p:blipFill rotWithShape="1">
          <a:blip r:embed="rId5">
            <a:alphaModFix/>
          </a:blip>
          <a:srcRect/>
          <a:stretch/>
        </p:blipFill>
        <p:spPr>
          <a:xfrm>
            <a:off x="-2591231" y="4126059"/>
            <a:ext cx="3778135" cy="4114800"/>
          </a:xfrm>
          <a:prstGeom prst="rect">
            <a:avLst/>
          </a:prstGeom>
          <a:noFill/>
          <a:ln>
            <a:noFill/>
          </a:ln>
        </p:spPr>
      </p:pic>
      <p:pic>
        <p:nvPicPr>
          <p:cNvPr id="110" name="Google Shape;110;p2"/>
          <p:cNvPicPr preferRelativeResize="0"/>
          <p:nvPr/>
        </p:nvPicPr>
        <p:blipFill rotWithShape="1">
          <a:blip r:embed="rId6">
            <a:alphaModFix/>
          </a:blip>
          <a:srcRect/>
          <a:stretch/>
        </p:blipFill>
        <p:spPr>
          <a:xfrm rot="-5460571">
            <a:off x="14653178" y="2347213"/>
            <a:ext cx="9271364" cy="4473433"/>
          </a:xfrm>
          <a:prstGeom prst="rect">
            <a:avLst/>
          </a:prstGeom>
          <a:noFill/>
          <a:ln>
            <a:noFill/>
          </a:ln>
        </p:spPr>
      </p:pic>
      <p:pic>
        <p:nvPicPr>
          <p:cNvPr id="111" name="Google Shape;111;p2"/>
          <p:cNvPicPr preferRelativeResize="0"/>
          <p:nvPr/>
        </p:nvPicPr>
        <p:blipFill rotWithShape="1">
          <a:blip r:embed="rId7">
            <a:alphaModFix/>
          </a:blip>
          <a:srcRect l="9806" r="39918" b="62102"/>
          <a:stretch/>
        </p:blipFill>
        <p:spPr>
          <a:xfrm rot="-1939430">
            <a:off x="11022823" y="6919750"/>
            <a:ext cx="8467656" cy="5441560"/>
          </a:xfrm>
          <a:prstGeom prst="rect">
            <a:avLst/>
          </a:prstGeom>
          <a:noFill/>
          <a:ln>
            <a:noFill/>
          </a:ln>
        </p:spPr>
      </p:pic>
      <p:pic>
        <p:nvPicPr>
          <p:cNvPr id="112" name="Google Shape;112;p2"/>
          <p:cNvPicPr preferRelativeResize="0"/>
          <p:nvPr/>
        </p:nvPicPr>
        <p:blipFill rotWithShape="1">
          <a:blip r:embed="rId8">
            <a:alphaModFix/>
          </a:blip>
          <a:srcRect/>
          <a:stretch/>
        </p:blipFill>
        <p:spPr>
          <a:xfrm rot="7993430">
            <a:off x="12589374" y="7943941"/>
            <a:ext cx="7315200" cy="1712976"/>
          </a:xfrm>
          <a:prstGeom prst="rect">
            <a:avLst/>
          </a:prstGeom>
          <a:noFill/>
          <a:ln>
            <a:noFill/>
          </a:ln>
        </p:spPr>
      </p:pic>
      <p:sp>
        <p:nvSpPr>
          <p:cNvPr id="4" name="TextBox 3">
            <a:extLst>
              <a:ext uri="{FF2B5EF4-FFF2-40B4-BE49-F238E27FC236}">
                <a16:creationId xmlns:a16="http://schemas.microsoft.com/office/drawing/2014/main" id="{1E1AD2B9-361A-6540-8148-ACD3BF70B557}"/>
              </a:ext>
            </a:extLst>
          </p:cNvPr>
          <p:cNvSpPr txBox="1"/>
          <p:nvPr/>
        </p:nvSpPr>
        <p:spPr>
          <a:xfrm>
            <a:off x="1186904" y="469676"/>
            <a:ext cx="15224760" cy="7992188"/>
          </a:xfrm>
          <a:prstGeom prst="rect">
            <a:avLst/>
          </a:prstGeom>
          <a:noFill/>
        </p:spPr>
        <p:txBody>
          <a:bodyPr wrap="square">
            <a:spAutoFit/>
          </a:bodyPr>
          <a:lstStyle/>
          <a:p>
            <a:pPr marL="30480" marR="30480" indent="426720" algn="just">
              <a:lnSpc>
                <a:spcPct val="115000"/>
              </a:lnSpc>
              <a:spcAft>
                <a:spcPts val="0"/>
              </a:spcAft>
            </a:pPr>
            <a:r>
              <a:rPr lang="en-US" sz="4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lặp</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ở</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4500" dirty="0">
              <a:effectLst/>
              <a:latin typeface="Times New Roman" panose="02020603050405020304" pitchFamily="18" charset="0"/>
              <a:ea typeface="Times New Roman" panose="02020603050405020304" pitchFamily="18" charset="0"/>
            </a:endParaRPr>
          </a:p>
          <a:p>
            <a:pPr marL="30480" marR="30480" indent="457200" algn="just">
              <a:lnSpc>
                <a:spcPct val="115000"/>
              </a:lnSpc>
              <a:spcAft>
                <a:spcPts val="0"/>
              </a:spcAft>
            </a:pP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kê</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hùng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4500" dirty="0">
              <a:effectLst/>
              <a:latin typeface="Times New Roman" panose="02020603050405020304" pitchFamily="18" charset="0"/>
              <a:ea typeface="Times New Roman" panose="02020603050405020304" pitchFamily="18" charset="0"/>
            </a:endParaRPr>
          </a:p>
          <a:p>
            <a:pPr marL="30480" marR="30480" indent="457200" algn="just">
              <a:lnSpc>
                <a:spcPct val="115000"/>
              </a:lnSpc>
              <a:spcAft>
                <a:spcPts val="0"/>
              </a:spcAft>
            </a:pP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kê</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triệu</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VN" sz="4500" dirty="0">
              <a:effectLst/>
              <a:latin typeface="Times New Roman" panose="02020603050405020304" pitchFamily="18" charset="0"/>
              <a:ea typeface="Times New Roman" panose="02020603050405020304" pitchFamily="18" charset="0"/>
            </a:endParaRPr>
          </a:p>
          <a:p>
            <a:pPr marL="30480" marR="30480" indent="457200" algn="just">
              <a:lnSpc>
                <a:spcPct val="115000"/>
              </a:lnSpc>
              <a:spcAft>
                <a:spcPts val="0"/>
              </a:spcAft>
            </a:pP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kê</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dải</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4500" dirty="0">
              <a:effectLst/>
              <a:latin typeface="Times New Roman" panose="02020603050405020304" pitchFamily="18" charset="0"/>
              <a:ea typeface="Times New Roman" panose="02020603050405020304" pitchFamily="18" charset="0"/>
            </a:endParaRPr>
          </a:p>
          <a:p>
            <a:pPr marL="30480" marR="30480" indent="457200" algn="just">
              <a:lnSpc>
                <a:spcPct val="115000"/>
              </a:lnSpc>
              <a:spcAft>
                <a:spcPts val="0"/>
              </a:spcAft>
            </a:pP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kê</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thổ</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endParaRPr lang="en-VN" sz="4500" dirty="0">
              <a:effectLst/>
              <a:latin typeface="Times New Roman" panose="02020603050405020304" pitchFamily="18" charset="0"/>
              <a:ea typeface="Times New Roman" panose="02020603050405020304" pitchFamily="18" charset="0"/>
            </a:endParaRPr>
          </a:p>
        </p:txBody>
      </p:sp>
      <p:sp>
        <p:nvSpPr>
          <p:cNvPr id="5" name="Oval 4">
            <a:extLst>
              <a:ext uri="{FF2B5EF4-FFF2-40B4-BE49-F238E27FC236}">
                <a16:creationId xmlns:a16="http://schemas.microsoft.com/office/drawing/2014/main" id="{9576DB1B-6FA2-2650-F114-2448F39FA248}"/>
              </a:ext>
            </a:extLst>
          </p:cNvPr>
          <p:cNvSpPr/>
          <p:nvPr/>
        </p:nvSpPr>
        <p:spPr>
          <a:xfrm>
            <a:off x="1292657" y="4267650"/>
            <a:ext cx="1167358" cy="116949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100775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459"/>
        <p:cNvGrpSpPr/>
        <p:nvPr/>
      </p:nvGrpSpPr>
      <p:grpSpPr>
        <a:xfrm>
          <a:off x="0" y="0"/>
          <a:ext cx="0" cy="0"/>
          <a:chOff x="0" y="0"/>
          <a:chExt cx="0" cy="0"/>
        </a:xfrm>
      </p:grpSpPr>
      <p:pic>
        <p:nvPicPr>
          <p:cNvPr id="460" name="Google Shape;460;p24"/>
          <p:cNvPicPr preferRelativeResize="0"/>
          <p:nvPr/>
        </p:nvPicPr>
        <p:blipFill rotWithShape="1">
          <a:blip r:embed="rId3">
            <a:alphaModFix/>
          </a:blip>
          <a:srcRect/>
          <a:stretch/>
        </p:blipFill>
        <p:spPr>
          <a:xfrm rot="-1482996">
            <a:off x="6615834" y="6736085"/>
            <a:ext cx="14529757" cy="7010608"/>
          </a:xfrm>
          <a:prstGeom prst="rect">
            <a:avLst/>
          </a:prstGeom>
          <a:noFill/>
          <a:ln>
            <a:noFill/>
          </a:ln>
        </p:spPr>
      </p:pic>
      <p:pic>
        <p:nvPicPr>
          <p:cNvPr id="461" name="Google Shape;461;p24"/>
          <p:cNvPicPr preferRelativeResize="0"/>
          <p:nvPr/>
        </p:nvPicPr>
        <p:blipFill rotWithShape="1">
          <a:blip r:embed="rId4">
            <a:alphaModFix/>
          </a:blip>
          <a:srcRect/>
          <a:stretch/>
        </p:blipFill>
        <p:spPr>
          <a:xfrm rot="-2700000">
            <a:off x="-1361647" y="-586213"/>
            <a:ext cx="4114136" cy="2741043"/>
          </a:xfrm>
          <a:prstGeom prst="rect">
            <a:avLst/>
          </a:prstGeom>
          <a:noFill/>
          <a:ln>
            <a:noFill/>
          </a:ln>
        </p:spPr>
      </p:pic>
      <p:pic>
        <p:nvPicPr>
          <p:cNvPr id="462" name="Google Shape;462;p24"/>
          <p:cNvPicPr preferRelativeResize="0"/>
          <p:nvPr/>
        </p:nvPicPr>
        <p:blipFill rotWithShape="1">
          <a:blip r:embed="rId5">
            <a:alphaModFix/>
          </a:blip>
          <a:srcRect/>
          <a:stretch/>
        </p:blipFill>
        <p:spPr>
          <a:xfrm rot="-7105757">
            <a:off x="13818701" y="-4608774"/>
            <a:ext cx="8136733" cy="7882460"/>
          </a:xfrm>
          <a:prstGeom prst="rect">
            <a:avLst/>
          </a:prstGeom>
          <a:noFill/>
          <a:ln>
            <a:noFill/>
          </a:ln>
        </p:spPr>
      </p:pic>
      <p:pic>
        <p:nvPicPr>
          <p:cNvPr id="463" name="Google Shape;463;p24"/>
          <p:cNvPicPr preferRelativeResize="0"/>
          <p:nvPr/>
        </p:nvPicPr>
        <p:blipFill rotWithShape="1">
          <a:blip r:embed="rId6">
            <a:alphaModFix/>
          </a:blip>
          <a:srcRect/>
          <a:stretch/>
        </p:blipFill>
        <p:spPr>
          <a:xfrm>
            <a:off x="292105" y="3207981"/>
            <a:ext cx="6335122" cy="7068477"/>
          </a:xfrm>
          <a:prstGeom prst="rect">
            <a:avLst/>
          </a:prstGeom>
          <a:noFill/>
          <a:ln>
            <a:noFill/>
          </a:ln>
        </p:spPr>
      </p:pic>
      <p:pic>
        <p:nvPicPr>
          <p:cNvPr id="464" name="Google Shape;464;p24"/>
          <p:cNvPicPr preferRelativeResize="0"/>
          <p:nvPr/>
        </p:nvPicPr>
        <p:blipFill rotWithShape="1">
          <a:blip r:embed="rId7">
            <a:alphaModFix/>
          </a:blip>
          <a:srcRect/>
          <a:stretch/>
        </p:blipFill>
        <p:spPr>
          <a:xfrm>
            <a:off x="14768215" y="7637131"/>
            <a:ext cx="3386254" cy="3242339"/>
          </a:xfrm>
          <a:prstGeom prst="rect">
            <a:avLst/>
          </a:prstGeom>
          <a:noFill/>
          <a:ln>
            <a:noFill/>
          </a:ln>
        </p:spPr>
      </p:pic>
      <p:pic>
        <p:nvPicPr>
          <p:cNvPr id="465" name="Google Shape;465;p24"/>
          <p:cNvPicPr preferRelativeResize="0"/>
          <p:nvPr/>
        </p:nvPicPr>
        <p:blipFill rotWithShape="1">
          <a:blip r:embed="rId8">
            <a:alphaModFix/>
          </a:blip>
          <a:srcRect/>
          <a:stretch/>
        </p:blipFill>
        <p:spPr>
          <a:xfrm>
            <a:off x="4244492" y="3207981"/>
            <a:ext cx="2495628" cy="2234891"/>
          </a:xfrm>
          <a:prstGeom prst="rect">
            <a:avLst/>
          </a:prstGeom>
          <a:noFill/>
          <a:ln>
            <a:noFill/>
          </a:ln>
        </p:spPr>
      </p:pic>
      <p:pic>
        <p:nvPicPr>
          <p:cNvPr id="466" name="Google Shape;466;p24"/>
          <p:cNvPicPr preferRelativeResize="0"/>
          <p:nvPr/>
        </p:nvPicPr>
        <p:blipFill rotWithShape="1">
          <a:blip r:embed="rId9">
            <a:alphaModFix/>
          </a:blip>
          <a:srcRect/>
          <a:stretch/>
        </p:blipFill>
        <p:spPr>
          <a:xfrm>
            <a:off x="5450015" y="784309"/>
            <a:ext cx="9318200" cy="5813075"/>
          </a:xfrm>
          <a:prstGeom prst="rect">
            <a:avLst/>
          </a:prstGeom>
          <a:noFill/>
          <a:ln>
            <a:noFill/>
          </a:ln>
        </p:spPr>
      </p:pic>
      <p:sp>
        <p:nvSpPr>
          <p:cNvPr id="467" name="Google Shape;467;p24"/>
          <p:cNvSpPr txBox="1"/>
          <p:nvPr/>
        </p:nvSpPr>
        <p:spPr>
          <a:xfrm>
            <a:off x="5538356" y="1385103"/>
            <a:ext cx="8467800" cy="2308800"/>
          </a:xfrm>
          <a:prstGeom prst="rect">
            <a:avLst/>
          </a:prstGeom>
          <a:noFill/>
          <a:ln>
            <a:noFill/>
          </a:ln>
        </p:spPr>
        <p:txBody>
          <a:bodyPr spcFirstLastPara="1" wrap="square" lIns="0" tIns="0" rIns="0" bIns="0" anchor="t" anchorCtr="0">
            <a:spAutoFit/>
          </a:bodyPr>
          <a:lstStyle/>
          <a:p>
            <a:pPr marL="0" marR="0" lvl="0" indent="0" algn="ctr" rtl="0">
              <a:lnSpc>
                <a:spcPct val="197000"/>
              </a:lnSpc>
              <a:spcBef>
                <a:spcPts val="0"/>
              </a:spcBef>
              <a:spcAft>
                <a:spcPts val="0"/>
              </a:spcAft>
              <a:buNone/>
            </a:pPr>
            <a:r>
              <a:rPr lang="en-US" sz="15000" b="1" i="0" u="none" strike="noStrike" cap="none">
                <a:solidFill>
                  <a:srgbClr val="FFFFFF"/>
                </a:solidFill>
                <a:latin typeface="Lobster"/>
                <a:ea typeface="Lobster"/>
                <a:cs typeface="Lobster"/>
                <a:sym typeface="Lobster"/>
              </a:rPr>
              <a:t>Cảm ơn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106"/>
        <p:cNvGrpSpPr/>
        <p:nvPr/>
      </p:nvGrpSpPr>
      <p:grpSpPr>
        <a:xfrm>
          <a:off x="0" y="0"/>
          <a:ext cx="0" cy="0"/>
          <a:chOff x="0" y="0"/>
          <a:chExt cx="0" cy="0"/>
        </a:xfrm>
      </p:grpSpPr>
      <p:pic>
        <p:nvPicPr>
          <p:cNvPr id="108" name="Google Shape;108;p2"/>
          <p:cNvPicPr preferRelativeResize="0"/>
          <p:nvPr/>
        </p:nvPicPr>
        <p:blipFill rotWithShape="1">
          <a:blip r:embed="rId3">
            <a:alphaModFix/>
          </a:blip>
          <a:srcRect/>
          <a:stretch/>
        </p:blipFill>
        <p:spPr>
          <a:xfrm>
            <a:off x="-8829035" y="-2045159"/>
            <a:ext cx="14314291" cy="15187577"/>
          </a:xfrm>
          <a:prstGeom prst="rect">
            <a:avLst/>
          </a:prstGeom>
          <a:noFill/>
          <a:ln>
            <a:noFill/>
          </a:ln>
        </p:spPr>
      </p:pic>
      <p:pic>
        <p:nvPicPr>
          <p:cNvPr id="109" name="Google Shape;109;p2"/>
          <p:cNvPicPr preferRelativeResize="0"/>
          <p:nvPr/>
        </p:nvPicPr>
        <p:blipFill rotWithShape="1">
          <a:blip r:embed="rId4">
            <a:alphaModFix/>
          </a:blip>
          <a:srcRect/>
          <a:stretch/>
        </p:blipFill>
        <p:spPr>
          <a:xfrm>
            <a:off x="-2591231" y="4126059"/>
            <a:ext cx="3778135" cy="4114800"/>
          </a:xfrm>
          <a:prstGeom prst="rect">
            <a:avLst/>
          </a:prstGeom>
          <a:noFill/>
          <a:ln>
            <a:noFill/>
          </a:ln>
        </p:spPr>
      </p:pic>
      <p:pic>
        <p:nvPicPr>
          <p:cNvPr id="110" name="Google Shape;110;p2"/>
          <p:cNvPicPr preferRelativeResize="0"/>
          <p:nvPr/>
        </p:nvPicPr>
        <p:blipFill rotWithShape="1">
          <a:blip r:embed="rId5">
            <a:alphaModFix/>
          </a:blip>
          <a:srcRect/>
          <a:stretch/>
        </p:blipFill>
        <p:spPr>
          <a:xfrm rot="-5460571">
            <a:off x="14653178" y="2347213"/>
            <a:ext cx="9271364" cy="4473433"/>
          </a:xfrm>
          <a:prstGeom prst="rect">
            <a:avLst/>
          </a:prstGeom>
          <a:noFill/>
          <a:ln>
            <a:noFill/>
          </a:ln>
        </p:spPr>
      </p:pic>
      <p:pic>
        <p:nvPicPr>
          <p:cNvPr id="111" name="Google Shape;111;p2"/>
          <p:cNvPicPr preferRelativeResize="0"/>
          <p:nvPr/>
        </p:nvPicPr>
        <p:blipFill rotWithShape="1">
          <a:blip r:embed="rId6">
            <a:alphaModFix/>
          </a:blip>
          <a:srcRect l="9806" r="39918" b="62102"/>
          <a:stretch/>
        </p:blipFill>
        <p:spPr>
          <a:xfrm rot="-1939430">
            <a:off x="11022823" y="6919750"/>
            <a:ext cx="8467656" cy="5441560"/>
          </a:xfrm>
          <a:prstGeom prst="rect">
            <a:avLst/>
          </a:prstGeom>
          <a:noFill/>
          <a:ln>
            <a:noFill/>
          </a:ln>
        </p:spPr>
      </p:pic>
      <p:pic>
        <p:nvPicPr>
          <p:cNvPr id="112" name="Google Shape;112;p2"/>
          <p:cNvPicPr preferRelativeResize="0"/>
          <p:nvPr/>
        </p:nvPicPr>
        <p:blipFill rotWithShape="1">
          <a:blip r:embed="rId7">
            <a:alphaModFix/>
          </a:blip>
          <a:srcRect/>
          <a:stretch/>
        </p:blipFill>
        <p:spPr>
          <a:xfrm rot="7993430">
            <a:off x="12589374" y="7943941"/>
            <a:ext cx="7315200" cy="1712976"/>
          </a:xfrm>
          <a:prstGeom prst="rect">
            <a:avLst/>
          </a:prstGeom>
          <a:noFill/>
          <a:ln>
            <a:noFill/>
          </a:ln>
        </p:spPr>
      </p:pic>
      <p:sp>
        <p:nvSpPr>
          <p:cNvPr id="2" name="Google Shape;127;p3">
            <a:extLst>
              <a:ext uri="{FF2B5EF4-FFF2-40B4-BE49-F238E27FC236}">
                <a16:creationId xmlns:a16="http://schemas.microsoft.com/office/drawing/2014/main" id="{5420FE2C-E95C-A996-D9D8-9923CBF0F6F2}"/>
              </a:ext>
            </a:extLst>
          </p:cNvPr>
          <p:cNvSpPr txBox="1"/>
          <p:nvPr/>
        </p:nvSpPr>
        <p:spPr>
          <a:xfrm>
            <a:off x="894945" y="1862939"/>
            <a:ext cx="14494212" cy="1508746"/>
          </a:xfrm>
          <a:prstGeom prst="rect">
            <a:avLst/>
          </a:prstGeom>
          <a:noFill/>
          <a:ln>
            <a:noFill/>
          </a:ln>
        </p:spPr>
        <p:txBody>
          <a:bodyPr spcFirstLastPara="1" wrap="square" lIns="0" tIns="0" rIns="0" bIns="0" anchor="t" anchorCtr="0">
            <a:spAutoFit/>
          </a:bodyPr>
          <a:lstStyle/>
          <a:p>
            <a:pPr marL="0" marR="0" lvl="0" indent="0" algn="ctr" rtl="0">
              <a:lnSpc>
                <a:spcPct val="114000"/>
              </a:lnSpc>
              <a:spcBef>
                <a:spcPts val="0"/>
              </a:spcBef>
              <a:spcAft>
                <a:spcPts val="0"/>
              </a:spcAft>
              <a:buNone/>
            </a:pPr>
            <a:r>
              <a:rPr lang="vi-VN" sz="8600" b="1" i="0" u="none" strike="noStrike" cap="none">
                <a:solidFill>
                  <a:schemeClr val="accent4">
                    <a:lumMod val="50000"/>
                  </a:schemeClr>
                </a:solidFill>
                <a:latin typeface="Fraunces"/>
                <a:ea typeface="Fraunces"/>
                <a:cs typeface="Fraunces"/>
                <a:sym typeface="Fraunces"/>
              </a:rPr>
              <a:t>I.</a:t>
            </a:r>
            <a:r>
              <a:rPr lang="vi-VN" sz="8600" b="1">
                <a:solidFill>
                  <a:schemeClr val="accent4">
                    <a:lumMod val="50000"/>
                  </a:schemeClr>
                </a:solidFill>
                <a:latin typeface="Fraunces"/>
                <a:sym typeface="Fraunces"/>
              </a:rPr>
              <a:t>TÌM </a:t>
            </a:r>
            <a:r>
              <a:rPr lang="vi-VN" sz="8600" b="1" dirty="0">
                <a:solidFill>
                  <a:schemeClr val="accent4">
                    <a:lumMod val="50000"/>
                  </a:schemeClr>
                </a:solidFill>
                <a:latin typeface="Fraunces"/>
                <a:sym typeface="Fraunces"/>
              </a:rPr>
              <a:t>HIỂU CHUNG</a:t>
            </a:r>
            <a:endParaRPr sz="8600" dirty="0">
              <a:solidFill>
                <a:schemeClr val="accent4">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ppt_w</p:attrName>
                                        </p:attrNameLst>
                                      </p:cBhvr>
                                      <p:tavLst>
                                        <p:tav tm="0">
                                          <p:val>
                                            <p:strVal val="0"/>
                                          </p:val>
                                        </p:tav>
                                        <p:tav tm="100000">
                                          <p:val>
                                            <p:strVal val="#ppt_w"/>
                                          </p:val>
                                        </p:tav>
                                      </p:tavLst>
                                    </p:anim>
                                    <p:anim calcmode="lin" valueType="num">
                                      <p:cBhvr additive="base">
                                        <p:cTn id="8" dur="500"/>
                                        <p:tgtEl>
                                          <p:spTgt spid="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EDBDC"/>
        </a:solidFill>
        <a:effectLst/>
      </p:bgPr>
    </p:bg>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rot="-5400000">
            <a:off x="2951920" y="4050410"/>
            <a:ext cx="21286801" cy="10270881"/>
          </a:xfrm>
          <a:prstGeom prst="rect">
            <a:avLst/>
          </a:prstGeom>
          <a:noFill/>
          <a:ln>
            <a:noFill/>
          </a:ln>
        </p:spPr>
      </p:pic>
      <p:pic>
        <p:nvPicPr>
          <p:cNvPr id="85" name="Google Shape;85;p1"/>
          <p:cNvPicPr preferRelativeResize="0"/>
          <p:nvPr/>
        </p:nvPicPr>
        <p:blipFill rotWithShape="1">
          <a:blip r:embed="rId4">
            <a:alphaModFix/>
          </a:blip>
          <a:srcRect/>
          <a:stretch/>
        </p:blipFill>
        <p:spPr>
          <a:xfrm rot="-3319272">
            <a:off x="15682602" y="-2314258"/>
            <a:ext cx="5907266" cy="6066512"/>
          </a:xfrm>
          <a:prstGeom prst="rect">
            <a:avLst/>
          </a:prstGeom>
          <a:noFill/>
          <a:ln>
            <a:noFill/>
          </a:ln>
        </p:spPr>
      </p:pic>
      <p:pic>
        <p:nvPicPr>
          <p:cNvPr id="86" name="Google Shape;86;p1"/>
          <p:cNvPicPr preferRelativeResize="0"/>
          <p:nvPr/>
        </p:nvPicPr>
        <p:blipFill rotWithShape="1">
          <a:blip r:embed="rId5">
            <a:alphaModFix/>
          </a:blip>
          <a:srcRect l="16983"/>
          <a:stretch/>
        </p:blipFill>
        <p:spPr>
          <a:xfrm rot="10800000">
            <a:off x="-3663036" y="-1293900"/>
            <a:ext cx="12122915" cy="15765701"/>
          </a:xfrm>
          <a:prstGeom prst="rect">
            <a:avLst/>
          </a:prstGeom>
          <a:noFill/>
          <a:ln>
            <a:noFill/>
          </a:ln>
        </p:spPr>
      </p:pic>
      <p:pic>
        <p:nvPicPr>
          <p:cNvPr id="87" name="Google Shape;87;p1"/>
          <p:cNvPicPr preferRelativeResize="0"/>
          <p:nvPr/>
        </p:nvPicPr>
        <p:blipFill rotWithShape="1">
          <a:blip r:embed="rId6">
            <a:alphaModFix/>
          </a:blip>
          <a:srcRect/>
          <a:stretch/>
        </p:blipFill>
        <p:spPr>
          <a:xfrm>
            <a:off x="-552188" y="1830289"/>
            <a:ext cx="9012068" cy="9080169"/>
          </a:xfrm>
          <a:prstGeom prst="rect">
            <a:avLst/>
          </a:prstGeom>
          <a:noFill/>
          <a:ln>
            <a:noFill/>
          </a:ln>
        </p:spPr>
      </p:pic>
      <p:pic>
        <p:nvPicPr>
          <p:cNvPr id="88" name="Google Shape;88;p1"/>
          <p:cNvPicPr preferRelativeResize="0"/>
          <p:nvPr/>
        </p:nvPicPr>
        <p:blipFill rotWithShape="1">
          <a:blip r:embed="rId7">
            <a:alphaModFix/>
          </a:blip>
          <a:srcRect/>
          <a:stretch/>
        </p:blipFill>
        <p:spPr>
          <a:xfrm>
            <a:off x="-367433" y="-1457550"/>
            <a:ext cx="5706352" cy="3915984"/>
          </a:xfrm>
          <a:prstGeom prst="rect">
            <a:avLst/>
          </a:prstGeom>
          <a:noFill/>
          <a:ln>
            <a:noFill/>
          </a:ln>
        </p:spPr>
      </p:pic>
      <p:pic>
        <p:nvPicPr>
          <p:cNvPr id="89" name="Google Shape;89;p1"/>
          <p:cNvPicPr preferRelativeResize="0"/>
          <p:nvPr/>
        </p:nvPicPr>
        <p:blipFill rotWithShape="1">
          <a:blip r:embed="rId8">
            <a:alphaModFix/>
          </a:blip>
          <a:srcRect/>
          <a:stretch/>
        </p:blipFill>
        <p:spPr>
          <a:xfrm>
            <a:off x="12936587" y="-2586891"/>
            <a:ext cx="3778135" cy="4114800"/>
          </a:xfrm>
          <a:prstGeom prst="rect">
            <a:avLst/>
          </a:prstGeom>
          <a:noFill/>
          <a:ln>
            <a:noFill/>
          </a:ln>
        </p:spPr>
      </p:pic>
      <p:pic>
        <p:nvPicPr>
          <p:cNvPr id="90" name="Google Shape;90;p1"/>
          <p:cNvPicPr preferRelativeResize="0"/>
          <p:nvPr/>
        </p:nvPicPr>
        <p:blipFill rotWithShape="1">
          <a:blip r:embed="rId9">
            <a:alphaModFix/>
          </a:blip>
          <a:srcRect/>
          <a:stretch/>
        </p:blipFill>
        <p:spPr>
          <a:xfrm>
            <a:off x="3056540" y="6812400"/>
            <a:ext cx="1794612" cy="1958648"/>
          </a:xfrm>
          <a:prstGeom prst="rect">
            <a:avLst/>
          </a:prstGeom>
          <a:noFill/>
          <a:ln>
            <a:noFill/>
          </a:ln>
        </p:spPr>
      </p:pic>
      <p:pic>
        <p:nvPicPr>
          <p:cNvPr id="91" name="Google Shape;91;p1"/>
          <p:cNvPicPr preferRelativeResize="0"/>
          <p:nvPr/>
        </p:nvPicPr>
        <p:blipFill rotWithShape="1">
          <a:blip r:embed="rId10">
            <a:alphaModFix/>
          </a:blip>
          <a:srcRect/>
          <a:stretch/>
        </p:blipFill>
        <p:spPr>
          <a:xfrm rot="105157">
            <a:off x="12219450" y="6786217"/>
            <a:ext cx="10079700" cy="9764709"/>
          </a:xfrm>
          <a:prstGeom prst="rect">
            <a:avLst/>
          </a:prstGeom>
          <a:noFill/>
          <a:ln>
            <a:noFill/>
          </a:ln>
        </p:spPr>
      </p:pic>
      <p:sp>
        <p:nvSpPr>
          <p:cNvPr id="95" name="Google Shape;95;p1"/>
          <p:cNvSpPr txBox="1"/>
          <p:nvPr/>
        </p:nvSpPr>
        <p:spPr>
          <a:xfrm>
            <a:off x="1807517" y="121960"/>
            <a:ext cx="13978346" cy="1440202"/>
          </a:xfrm>
          <a:prstGeom prst="rect">
            <a:avLst/>
          </a:prstGeom>
          <a:noFill/>
          <a:ln>
            <a:noFill/>
          </a:ln>
        </p:spPr>
        <p:txBody>
          <a:bodyPr spcFirstLastPara="1" wrap="square" lIns="0" tIns="0" rIns="0" bIns="0" anchor="t" anchorCtr="0">
            <a:spAutoFit/>
          </a:bodyPr>
          <a:lstStyle/>
          <a:p>
            <a:pPr marL="0" marR="0" lvl="0" indent="0" algn="ctr" rtl="0">
              <a:lnSpc>
                <a:spcPct val="144006"/>
              </a:lnSpc>
              <a:spcBef>
                <a:spcPts val="0"/>
              </a:spcBef>
              <a:spcAft>
                <a:spcPts val="0"/>
              </a:spcAft>
              <a:buNone/>
            </a:pPr>
            <a:r>
              <a:rPr lang="en-US" sz="6499" b="1" i="0" u="none" strike="noStrike" cap="none" dirty="0">
                <a:solidFill>
                  <a:srgbClr val="000000"/>
                </a:solidFill>
                <a:latin typeface="Fraunces"/>
                <a:ea typeface="Fraunces"/>
                <a:cs typeface="Fraunces"/>
                <a:sym typeface="Fraunces"/>
              </a:rPr>
              <a:t>1. TÁC GIẢ</a:t>
            </a:r>
            <a:endParaRPr dirty="0"/>
          </a:p>
        </p:txBody>
      </p:sp>
      <p:sp>
        <p:nvSpPr>
          <p:cNvPr id="96" name="Google Shape;96;p1"/>
          <p:cNvSpPr txBox="1"/>
          <p:nvPr/>
        </p:nvSpPr>
        <p:spPr>
          <a:xfrm>
            <a:off x="1807517" y="2166646"/>
            <a:ext cx="4592865" cy="5078313"/>
          </a:xfrm>
          <a:prstGeom prst="rect">
            <a:avLst/>
          </a:prstGeom>
          <a:noFill/>
          <a:ln>
            <a:noFill/>
          </a:ln>
        </p:spPr>
        <p:txBody>
          <a:bodyPr spcFirstLastPara="1" wrap="square" lIns="0" tIns="0" rIns="0" bIns="0" anchor="t" anchorCtr="0">
            <a:spAutoFit/>
          </a:bodyPr>
          <a:lstStyle/>
          <a:p>
            <a:pPr algn="ctr">
              <a:lnSpc>
                <a:spcPct val="150000"/>
              </a:lnSpc>
            </a:pPr>
            <a:r>
              <a:rPr lang="nl-NL" sz="5500" dirty="0" err="1">
                <a:latin typeface="Times New Roman" panose="02020603050405020304" pitchFamily="18" charset="0"/>
                <a:cs typeface="Times New Roman" panose="02020603050405020304" pitchFamily="18" charset="0"/>
              </a:rPr>
              <a:t>Nhà</a:t>
            </a:r>
            <a:r>
              <a:rPr lang="nl-NL" sz="5500" dirty="0">
                <a:latin typeface="Times New Roman" panose="02020603050405020304" pitchFamily="18" charset="0"/>
                <a:cs typeface="Times New Roman" panose="02020603050405020304" pitchFamily="18" charset="0"/>
              </a:rPr>
              <a:t> </a:t>
            </a:r>
            <a:r>
              <a:rPr lang="nl-NL" sz="5500" dirty="0" err="1">
                <a:latin typeface="Times New Roman" panose="02020603050405020304" pitchFamily="18" charset="0"/>
                <a:cs typeface="Times New Roman" panose="02020603050405020304" pitchFamily="18" charset="0"/>
              </a:rPr>
              <a:t>báo</a:t>
            </a:r>
            <a:r>
              <a:rPr lang="nl-NL" sz="5500" dirty="0">
                <a:latin typeface="Times New Roman" panose="02020603050405020304" pitchFamily="18" charset="0"/>
                <a:cs typeface="Times New Roman" panose="02020603050405020304" pitchFamily="18" charset="0"/>
              </a:rPr>
              <a:t> </a:t>
            </a:r>
            <a:r>
              <a:rPr lang="nl-NL" sz="5500" dirty="0" err="1">
                <a:latin typeface="Times New Roman" panose="02020603050405020304" pitchFamily="18" charset="0"/>
                <a:cs typeface="Times New Roman" panose="02020603050405020304" pitchFamily="18" charset="0"/>
              </a:rPr>
              <a:t>Uông</a:t>
            </a:r>
            <a:r>
              <a:rPr lang="nl-NL" sz="5500" dirty="0">
                <a:latin typeface="Times New Roman" panose="02020603050405020304" pitchFamily="18" charset="0"/>
                <a:cs typeface="Times New Roman" panose="02020603050405020304" pitchFamily="18" charset="0"/>
              </a:rPr>
              <a:t> </a:t>
            </a:r>
            <a:r>
              <a:rPr lang="nl-NL" sz="5500" dirty="0" err="1">
                <a:latin typeface="Times New Roman" panose="02020603050405020304" pitchFamily="18" charset="0"/>
                <a:cs typeface="Times New Roman" panose="02020603050405020304" pitchFamily="18" charset="0"/>
              </a:rPr>
              <a:t>Ngọc</a:t>
            </a:r>
            <a:r>
              <a:rPr lang="nl-NL" sz="5500" dirty="0">
                <a:latin typeface="Times New Roman" panose="02020603050405020304" pitchFamily="18" charset="0"/>
                <a:cs typeface="Times New Roman" panose="02020603050405020304" pitchFamily="18" charset="0"/>
              </a:rPr>
              <a:t> </a:t>
            </a:r>
            <a:r>
              <a:rPr lang="nl-NL" sz="5500" dirty="0" err="1">
                <a:latin typeface="Times New Roman" panose="02020603050405020304" pitchFamily="18" charset="0"/>
                <a:cs typeface="Times New Roman" panose="02020603050405020304" pitchFamily="18" charset="0"/>
              </a:rPr>
              <a:t>Dậu</a:t>
            </a:r>
            <a:r>
              <a:rPr lang="nl-NL" sz="5500" dirty="0">
                <a:latin typeface="Times New Roman" panose="02020603050405020304" pitchFamily="18" charset="0"/>
                <a:cs typeface="Times New Roman" panose="02020603050405020304" pitchFamily="18" charset="0"/>
              </a:rPr>
              <a:t> </a:t>
            </a:r>
            <a:r>
              <a:rPr lang="nl-NL" sz="5500" dirty="0" err="1">
                <a:latin typeface="Times New Roman" panose="02020603050405020304" pitchFamily="18" charset="0"/>
                <a:cs typeface="Times New Roman" panose="02020603050405020304" pitchFamily="18" charset="0"/>
              </a:rPr>
              <a:t>sinh</a:t>
            </a:r>
            <a:r>
              <a:rPr lang="nl-NL" sz="5500" dirty="0">
                <a:latin typeface="Times New Roman" panose="02020603050405020304" pitchFamily="18" charset="0"/>
                <a:cs typeface="Times New Roman" panose="02020603050405020304" pitchFamily="18" charset="0"/>
              </a:rPr>
              <a:t> </a:t>
            </a:r>
            <a:r>
              <a:rPr lang="nl-NL" sz="5500" dirty="0" err="1">
                <a:latin typeface="Times New Roman" panose="02020603050405020304" pitchFamily="18" charset="0"/>
                <a:cs typeface="Times New Roman" panose="02020603050405020304" pitchFamily="18" charset="0"/>
              </a:rPr>
              <a:t>năm</a:t>
            </a:r>
            <a:r>
              <a:rPr lang="nl-NL" sz="5500" dirty="0">
                <a:latin typeface="Times New Roman" panose="02020603050405020304" pitchFamily="18" charset="0"/>
                <a:cs typeface="Times New Roman" panose="02020603050405020304" pitchFamily="18" charset="0"/>
              </a:rPr>
              <a:t> 1957 </a:t>
            </a:r>
            <a:r>
              <a:rPr lang="nl-NL" sz="5500" dirty="0" err="1">
                <a:latin typeface="Times New Roman" panose="02020603050405020304" pitchFamily="18" charset="0"/>
                <a:cs typeface="Times New Roman" panose="02020603050405020304" pitchFamily="18" charset="0"/>
              </a:rPr>
              <a:t>quê</a:t>
            </a:r>
            <a:r>
              <a:rPr lang="nl-NL" sz="5500" dirty="0">
                <a:latin typeface="Times New Roman" panose="02020603050405020304" pitchFamily="18" charset="0"/>
                <a:cs typeface="Times New Roman" panose="02020603050405020304" pitchFamily="18" charset="0"/>
              </a:rPr>
              <a:t> </a:t>
            </a:r>
            <a:r>
              <a:rPr lang="nl-NL" sz="5500" dirty="0" err="1">
                <a:latin typeface="Times New Roman" panose="02020603050405020304" pitchFamily="18" charset="0"/>
                <a:cs typeface="Times New Roman" panose="02020603050405020304" pitchFamily="18" charset="0"/>
              </a:rPr>
              <a:t>ở</a:t>
            </a:r>
            <a:r>
              <a:rPr lang="nl-NL" sz="5500" dirty="0">
                <a:latin typeface="Times New Roman" panose="02020603050405020304" pitchFamily="18" charset="0"/>
                <a:cs typeface="Times New Roman" panose="02020603050405020304" pitchFamily="18" charset="0"/>
              </a:rPr>
              <a:t> </a:t>
            </a:r>
            <a:r>
              <a:rPr lang="nl-NL" sz="5500" dirty="0" err="1">
                <a:latin typeface="Times New Roman" panose="02020603050405020304" pitchFamily="18" charset="0"/>
                <a:cs typeface="Times New Roman" panose="02020603050405020304" pitchFamily="18" charset="0"/>
              </a:rPr>
              <a:t>Thanh</a:t>
            </a:r>
            <a:r>
              <a:rPr lang="nl-NL" sz="5500" dirty="0">
                <a:latin typeface="Times New Roman" panose="02020603050405020304" pitchFamily="18" charset="0"/>
                <a:cs typeface="Times New Roman" panose="02020603050405020304" pitchFamily="18" charset="0"/>
              </a:rPr>
              <a:t> </a:t>
            </a:r>
            <a:r>
              <a:rPr lang="nl-NL" sz="5500" dirty="0" err="1">
                <a:latin typeface="Times New Roman" panose="02020603050405020304" pitchFamily="18" charset="0"/>
                <a:cs typeface="Times New Roman" panose="02020603050405020304" pitchFamily="18" charset="0"/>
              </a:rPr>
              <a:t>Hóa</a:t>
            </a:r>
            <a:r>
              <a:rPr lang="nl-NL" sz="5500" dirty="0">
                <a:latin typeface="Times New Roman" panose="02020603050405020304" pitchFamily="18" charset="0"/>
                <a:cs typeface="Times New Roman" panose="02020603050405020304" pitchFamily="18" charset="0"/>
              </a:rPr>
              <a:t>.</a:t>
            </a:r>
            <a:endParaRPr lang="en-VN" sz="5500" dirty="0">
              <a:latin typeface="Times New Roman" panose="02020603050405020304" pitchFamily="18" charset="0"/>
              <a:cs typeface="Times New Roman" panose="02020603050405020304" pitchFamily="18" charset="0"/>
            </a:endParaRPr>
          </a:p>
        </p:txBody>
      </p:sp>
      <p:pic>
        <p:nvPicPr>
          <p:cNvPr id="2" name="Picture 1" descr="Gieo chữ gặt nhân tâm">
            <a:extLst>
              <a:ext uri="{FF2B5EF4-FFF2-40B4-BE49-F238E27FC236}">
                <a16:creationId xmlns:a16="http://schemas.microsoft.com/office/drawing/2014/main" id="{290E75FF-5674-97FD-ABB0-30F7F8DEF454}"/>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698624" y="1857939"/>
            <a:ext cx="9642950" cy="72251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p:tgtEl>
                                          <p:spTgt spid="96"/>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 calcmode="lin" valueType="num">
                                      <p:cBhvr additive="base">
                                        <p:cTn id="10" dur="500"/>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EDBDC"/>
        </a:solidFill>
        <a:effectLst/>
      </p:bgPr>
    </p:bg>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rot="-5400000">
            <a:off x="2951920" y="4050410"/>
            <a:ext cx="21286801" cy="10270881"/>
          </a:xfrm>
          <a:prstGeom prst="rect">
            <a:avLst/>
          </a:prstGeom>
          <a:noFill/>
          <a:ln>
            <a:noFill/>
          </a:ln>
        </p:spPr>
      </p:pic>
      <p:pic>
        <p:nvPicPr>
          <p:cNvPr id="85" name="Google Shape;85;p1"/>
          <p:cNvPicPr preferRelativeResize="0"/>
          <p:nvPr/>
        </p:nvPicPr>
        <p:blipFill rotWithShape="1">
          <a:blip r:embed="rId4">
            <a:alphaModFix/>
          </a:blip>
          <a:srcRect/>
          <a:stretch/>
        </p:blipFill>
        <p:spPr>
          <a:xfrm rot="-3319272">
            <a:off x="15682602" y="-2314258"/>
            <a:ext cx="5907266" cy="6066512"/>
          </a:xfrm>
          <a:prstGeom prst="rect">
            <a:avLst/>
          </a:prstGeom>
          <a:noFill/>
          <a:ln>
            <a:noFill/>
          </a:ln>
        </p:spPr>
      </p:pic>
      <p:pic>
        <p:nvPicPr>
          <p:cNvPr id="86" name="Google Shape;86;p1"/>
          <p:cNvPicPr preferRelativeResize="0"/>
          <p:nvPr/>
        </p:nvPicPr>
        <p:blipFill rotWithShape="1">
          <a:blip r:embed="rId5">
            <a:alphaModFix/>
          </a:blip>
          <a:srcRect l="16983"/>
          <a:stretch/>
        </p:blipFill>
        <p:spPr>
          <a:xfrm rot="10800000">
            <a:off x="-3663036" y="-1293900"/>
            <a:ext cx="12122915" cy="15765701"/>
          </a:xfrm>
          <a:prstGeom prst="rect">
            <a:avLst/>
          </a:prstGeom>
          <a:noFill/>
          <a:ln>
            <a:noFill/>
          </a:ln>
        </p:spPr>
      </p:pic>
      <p:pic>
        <p:nvPicPr>
          <p:cNvPr id="87" name="Google Shape;87;p1"/>
          <p:cNvPicPr preferRelativeResize="0"/>
          <p:nvPr/>
        </p:nvPicPr>
        <p:blipFill rotWithShape="1">
          <a:blip r:embed="rId6">
            <a:alphaModFix/>
          </a:blip>
          <a:srcRect/>
          <a:stretch/>
        </p:blipFill>
        <p:spPr>
          <a:xfrm>
            <a:off x="-552188" y="1830289"/>
            <a:ext cx="9012068" cy="9080169"/>
          </a:xfrm>
          <a:prstGeom prst="rect">
            <a:avLst/>
          </a:prstGeom>
          <a:noFill/>
          <a:ln>
            <a:noFill/>
          </a:ln>
        </p:spPr>
      </p:pic>
      <p:pic>
        <p:nvPicPr>
          <p:cNvPr id="88" name="Google Shape;88;p1"/>
          <p:cNvPicPr preferRelativeResize="0"/>
          <p:nvPr/>
        </p:nvPicPr>
        <p:blipFill rotWithShape="1">
          <a:blip r:embed="rId7">
            <a:alphaModFix/>
          </a:blip>
          <a:srcRect/>
          <a:stretch/>
        </p:blipFill>
        <p:spPr>
          <a:xfrm>
            <a:off x="-367433" y="-1457550"/>
            <a:ext cx="5706352" cy="3915984"/>
          </a:xfrm>
          <a:prstGeom prst="rect">
            <a:avLst/>
          </a:prstGeom>
          <a:noFill/>
          <a:ln>
            <a:noFill/>
          </a:ln>
        </p:spPr>
      </p:pic>
      <p:pic>
        <p:nvPicPr>
          <p:cNvPr id="89" name="Google Shape;89;p1"/>
          <p:cNvPicPr preferRelativeResize="0"/>
          <p:nvPr/>
        </p:nvPicPr>
        <p:blipFill rotWithShape="1">
          <a:blip r:embed="rId8">
            <a:alphaModFix/>
          </a:blip>
          <a:srcRect/>
          <a:stretch/>
        </p:blipFill>
        <p:spPr>
          <a:xfrm>
            <a:off x="12936587" y="-2586891"/>
            <a:ext cx="3778135" cy="4114800"/>
          </a:xfrm>
          <a:prstGeom prst="rect">
            <a:avLst/>
          </a:prstGeom>
          <a:noFill/>
          <a:ln>
            <a:noFill/>
          </a:ln>
        </p:spPr>
      </p:pic>
      <p:pic>
        <p:nvPicPr>
          <p:cNvPr id="90" name="Google Shape;90;p1"/>
          <p:cNvPicPr preferRelativeResize="0"/>
          <p:nvPr/>
        </p:nvPicPr>
        <p:blipFill rotWithShape="1">
          <a:blip r:embed="rId9">
            <a:alphaModFix/>
          </a:blip>
          <a:srcRect/>
          <a:stretch/>
        </p:blipFill>
        <p:spPr>
          <a:xfrm>
            <a:off x="3056540" y="6812400"/>
            <a:ext cx="1794612" cy="1958648"/>
          </a:xfrm>
          <a:prstGeom prst="rect">
            <a:avLst/>
          </a:prstGeom>
          <a:noFill/>
          <a:ln>
            <a:noFill/>
          </a:ln>
        </p:spPr>
      </p:pic>
      <p:pic>
        <p:nvPicPr>
          <p:cNvPr id="91" name="Google Shape;91;p1"/>
          <p:cNvPicPr preferRelativeResize="0"/>
          <p:nvPr/>
        </p:nvPicPr>
        <p:blipFill rotWithShape="1">
          <a:blip r:embed="rId10">
            <a:alphaModFix/>
          </a:blip>
          <a:srcRect/>
          <a:stretch/>
        </p:blipFill>
        <p:spPr>
          <a:xfrm rot="105157">
            <a:off x="12219450" y="6786217"/>
            <a:ext cx="10079700" cy="9764709"/>
          </a:xfrm>
          <a:prstGeom prst="rect">
            <a:avLst/>
          </a:prstGeom>
          <a:noFill/>
          <a:ln>
            <a:noFill/>
          </a:ln>
        </p:spPr>
      </p:pic>
      <p:grpSp>
        <p:nvGrpSpPr>
          <p:cNvPr id="92" name="Google Shape;92;p1"/>
          <p:cNvGrpSpPr/>
          <p:nvPr/>
        </p:nvGrpSpPr>
        <p:grpSpPr>
          <a:xfrm>
            <a:off x="9381345" y="1265171"/>
            <a:ext cx="8906655" cy="3093226"/>
            <a:chOff x="0" y="-38100"/>
            <a:chExt cx="870116" cy="444500"/>
          </a:xfrm>
        </p:grpSpPr>
        <p:sp>
          <p:nvSpPr>
            <p:cNvPr id="93" name="Google Shape;93;p1"/>
            <p:cNvSpPr/>
            <p:nvPr/>
          </p:nvSpPr>
          <p:spPr>
            <a:xfrm>
              <a:off x="0" y="0"/>
              <a:ext cx="870116" cy="331030"/>
            </a:xfrm>
            <a:custGeom>
              <a:avLst/>
              <a:gdLst/>
              <a:ahLst/>
              <a:cxnLst/>
              <a:rect l="l" t="t" r="r" b="b"/>
              <a:pathLst>
                <a:path w="870116" h="331030" extrusionOk="0">
                  <a:moveTo>
                    <a:pt x="666916" y="0"/>
                  </a:moveTo>
                  <a:lnTo>
                    <a:pt x="0" y="0"/>
                  </a:lnTo>
                  <a:lnTo>
                    <a:pt x="0" y="331030"/>
                  </a:lnTo>
                  <a:lnTo>
                    <a:pt x="666916" y="331030"/>
                  </a:lnTo>
                  <a:lnTo>
                    <a:pt x="870116" y="165515"/>
                  </a:lnTo>
                  <a:lnTo>
                    <a:pt x="666916" y="0"/>
                  </a:lnTo>
                  <a:close/>
                </a:path>
              </a:pathLst>
            </a:custGeom>
            <a:solidFill>
              <a:srgbClr val="9D747B"/>
            </a:solidFill>
            <a:ln>
              <a:noFill/>
            </a:ln>
          </p:spPr>
          <p:txBody>
            <a:bodyPr/>
            <a:lstStyle/>
            <a:p>
              <a:endParaRPr lang="en-SG"/>
            </a:p>
          </p:txBody>
        </p:sp>
        <p:sp>
          <p:nvSpPr>
            <p:cNvPr id="94" name="Google Shape;94;p1"/>
            <p:cNvSpPr txBox="1"/>
            <p:nvPr/>
          </p:nvSpPr>
          <p:spPr>
            <a:xfrm>
              <a:off x="0" y="-38100"/>
              <a:ext cx="698500" cy="444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5" name="Google Shape;95;p1"/>
          <p:cNvSpPr txBox="1"/>
          <p:nvPr/>
        </p:nvSpPr>
        <p:spPr>
          <a:xfrm>
            <a:off x="1807517" y="121960"/>
            <a:ext cx="13978346" cy="1440202"/>
          </a:xfrm>
          <a:prstGeom prst="rect">
            <a:avLst/>
          </a:prstGeom>
          <a:noFill/>
          <a:ln>
            <a:noFill/>
          </a:ln>
        </p:spPr>
        <p:txBody>
          <a:bodyPr spcFirstLastPara="1" wrap="square" lIns="0" tIns="0" rIns="0" bIns="0" anchor="t" anchorCtr="0">
            <a:spAutoFit/>
          </a:bodyPr>
          <a:lstStyle/>
          <a:p>
            <a:pPr marL="0" marR="0" lvl="0" indent="0" algn="ctr" rtl="0">
              <a:lnSpc>
                <a:spcPct val="144006"/>
              </a:lnSpc>
              <a:spcBef>
                <a:spcPts val="0"/>
              </a:spcBef>
              <a:spcAft>
                <a:spcPts val="0"/>
              </a:spcAft>
              <a:buNone/>
            </a:pPr>
            <a:r>
              <a:rPr lang="en-US" sz="6499" b="1" i="0" u="none" strike="noStrike" cap="none" dirty="0">
                <a:solidFill>
                  <a:srgbClr val="000000"/>
                </a:solidFill>
                <a:latin typeface="Fraunces"/>
                <a:ea typeface="Fraunces"/>
                <a:cs typeface="Fraunces"/>
                <a:sym typeface="Fraunces"/>
              </a:rPr>
              <a:t>2. VĂN BẢN</a:t>
            </a:r>
            <a:endParaRPr dirty="0"/>
          </a:p>
        </p:txBody>
      </p:sp>
      <p:sp>
        <p:nvSpPr>
          <p:cNvPr id="96" name="Google Shape;96;p1"/>
          <p:cNvSpPr txBox="1"/>
          <p:nvPr/>
        </p:nvSpPr>
        <p:spPr>
          <a:xfrm>
            <a:off x="1807517" y="2166646"/>
            <a:ext cx="4592865" cy="5770811"/>
          </a:xfrm>
          <a:prstGeom prst="rect">
            <a:avLst/>
          </a:prstGeom>
          <a:noFill/>
          <a:ln>
            <a:noFill/>
          </a:ln>
        </p:spPr>
        <p:txBody>
          <a:bodyPr spcFirstLastPara="1" wrap="square" lIns="0" tIns="0" rIns="0" bIns="0" anchor="t" anchorCtr="0">
            <a:spAutoFit/>
          </a:bodyPr>
          <a:lstStyle/>
          <a:p>
            <a:pPr algn="ctr">
              <a:lnSpc>
                <a:spcPct val="150000"/>
              </a:lnSpc>
            </a:pPr>
            <a:r>
              <a:rPr lang="vi-VN" sz="5000" dirty="0">
                <a:latin typeface="Times New Roman" panose="02020603050405020304" pitchFamily="18" charset="0"/>
                <a:cs typeface="Times New Roman" panose="02020603050405020304" pitchFamily="18" charset="0"/>
              </a:rPr>
              <a:t>Xuất xứ: trích </a:t>
            </a:r>
            <a:r>
              <a:rPr lang="vi-VN" sz="5000" i="1" dirty="0">
                <a:latin typeface="Times New Roman" panose="02020603050405020304" pitchFamily="18" charset="0"/>
                <a:cs typeface="Times New Roman" panose="02020603050405020304" pitchFamily="18" charset="0"/>
              </a:rPr>
              <a:t>Bình luận 6 giờ</a:t>
            </a:r>
            <a:r>
              <a:rPr lang="vi-VN" sz="5000" dirty="0">
                <a:latin typeface="Times New Roman" panose="02020603050405020304" pitchFamily="18" charset="0"/>
                <a:cs typeface="Times New Roman" panose="02020603050405020304" pitchFamily="18" charset="0"/>
              </a:rPr>
              <a:t>, NXB Hội Nhà văn, Hà Nội, 27/07/2017.</a:t>
            </a:r>
            <a:endParaRPr lang="en-VN" sz="5000" dirty="0">
              <a:latin typeface="Times New Roman" panose="02020603050405020304" pitchFamily="18" charset="0"/>
              <a:cs typeface="Times New Roman" panose="02020603050405020304" pitchFamily="18" charset="0"/>
            </a:endParaRPr>
          </a:p>
        </p:txBody>
      </p:sp>
      <p:grpSp>
        <p:nvGrpSpPr>
          <p:cNvPr id="3" name="Google Shape;92;p1">
            <a:extLst>
              <a:ext uri="{FF2B5EF4-FFF2-40B4-BE49-F238E27FC236}">
                <a16:creationId xmlns:a16="http://schemas.microsoft.com/office/drawing/2014/main" id="{D02D9BBF-161A-71FE-288A-5FCF1ED4DD6C}"/>
              </a:ext>
            </a:extLst>
          </p:cNvPr>
          <p:cNvGrpSpPr/>
          <p:nvPr/>
        </p:nvGrpSpPr>
        <p:grpSpPr>
          <a:xfrm>
            <a:off x="9381345" y="3791082"/>
            <a:ext cx="8906655" cy="3093226"/>
            <a:chOff x="0" y="-38100"/>
            <a:chExt cx="870116" cy="444500"/>
          </a:xfrm>
        </p:grpSpPr>
        <p:sp>
          <p:nvSpPr>
            <p:cNvPr id="4" name="Google Shape;93;p1">
              <a:extLst>
                <a:ext uri="{FF2B5EF4-FFF2-40B4-BE49-F238E27FC236}">
                  <a16:creationId xmlns:a16="http://schemas.microsoft.com/office/drawing/2014/main" id="{3E9EFCB4-FD77-F90C-AE5F-F06E1C098276}"/>
                </a:ext>
              </a:extLst>
            </p:cNvPr>
            <p:cNvSpPr/>
            <p:nvPr/>
          </p:nvSpPr>
          <p:spPr>
            <a:xfrm>
              <a:off x="0" y="0"/>
              <a:ext cx="870116" cy="331030"/>
            </a:xfrm>
            <a:custGeom>
              <a:avLst/>
              <a:gdLst/>
              <a:ahLst/>
              <a:cxnLst/>
              <a:rect l="l" t="t" r="r" b="b"/>
              <a:pathLst>
                <a:path w="870116" h="331030" extrusionOk="0">
                  <a:moveTo>
                    <a:pt x="666916" y="0"/>
                  </a:moveTo>
                  <a:lnTo>
                    <a:pt x="0" y="0"/>
                  </a:lnTo>
                  <a:lnTo>
                    <a:pt x="0" y="331030"/>
                  </a:lnTo>
                  <a:lnTo>
                    <a:pt x="666916" y="331030"/>
                  </a:lnTo>
                  <a:lnTo>
                    <a:pt x="870116" y="165515"/>
                  </a:lnTo>
                  <a:lnTo>
                    <a:pt x="666916" y="0"/>
                  </a:lnTo>
                  <a:close/>
                </a:path>
              </a:pathLst>
            </a:custGeom>
            <a:solidFill>
              <a:srgbClr val="9D747B"/>
            </a:solidFill>
            <a:ln>
              <a:noFill/>
            </a:ln>
          </p:spPr>
          <p:txBody>
            <a:bodyPr/>
            <a:lstStyle/>
            <a:p>
              <a:endParaRPr lang="en-SG"/>
            </a:p>
          </p:txBody>
        </p:sp>
        <p:sp>
          <p:nvSpPr>
            <p:cNvPr id="5" name="Google Shape;94;p1">
              <a:extLst>
                <a:ext uri="{FF2B5EF4-FFF2-40B4-BE49-F238E27FC236}">
                  <a16:creationId xmlns:a16="http://schemas.microsoft.com/office/drawing/2014/main" id="{EFDD4166-F49F-335C-FEF8-952E308F8802}"/>
                </a:ext>
              </a:extLst>
            </p:cNvPr>
            <p:cNvSpPr txBox="1"/>
            <p:nvPr/>
          </p:nvSpPr>
          <p:spPr>
            <a:xfrm>
              <a:off x="0" y="-38100"/>
              <a:ext cx="698500" cy="444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 name="Google Shape;92;p1">
            <a:extLst>
              <a:ext uri="{FF2B5EF4-FFF2-40B4-BE49-F238E27FC236}">
                <a16:creationId xmlns:a16="http://schemas.microsoft.com/office/drawing/2014/main" id="{D2DEDE5A-CA8C-E6D3-FD3C-B55C66155700}"/>
              </a:ext>
            </a:extLst>
          </p:cNvPr>
          <p:cNvGrpSpPr/>
          <p:nvPr/>
        </p:nvGrpSpPr>
        <p:grpSpPr>
          <a:xfrm>
            <a:off x="9381345" y="6316993"/>
            <a:ext cx="8906655" cy="3093226"/>
            <a:chOff x="0" y="-38100"/>
            <a:chExt cx="870116" cy="444500"/>
          </a:xfrm>
        </p:grpSpPr>
        <p:sp>
          <p:nvSpPr>
            <p:cNvPr id="7" name="Google Shape;93;p1">
              <a:extLst>
                <a:ext uri="{FF2B5EF4-FFF2-40B4-BE49-F238E27FC236}">
                  <a16:creationId xmlns:a16="http://schemas.microsoft.com/office/drawing/2014/main" id="{43EE4F57-11DD-0A4C-89AE-E8F73ED53621}"/>
                </a:ext>
              </a:extLst>
            </p:cNvPr>
            <p:cNvSpPr/>
            <p:nvPr/>
          </p:nvSpPr>
          <p:spPr>
            <a:xfrm>
              <a:off x="0" y="0"/>
              <a:ext cx="870116" cy="331030"/>
            </a:xfrm>
            <a:custGeom>
              <a:avLst/>
              <a:gdLst/>
              <a:ahLst/>
              <a:cxnLst/>
              <a:rect l="l" t="t" r="r" b="b"/>
              <a:pathLst>
                <a:path w="870116" h="331030" extrusionOk="0">
                  <a:moveTo>
                    <a:pt x="666916" y="0"/>
                  </a:moveTo>
                  <a:lnTo>
                    <a:pt x="0" y="0"/>
                  </a:lnTo>
                  <a:lnTo>
                    <a:pt x="0" y="331030"/>
                  </a:lnTo>
                  <a:lnTo>
                    <a:pt x="666916" y="331030"/>
                  </a:lnTo>
                  <a:lnTo>
                    <a:pt x="870116" y="165515"/>
                  </a:lnTo>
                  <a:lnTo>
                    <a:pt x="666916" y="0"/>
                  </a:lnTo>
                  <a:close/>
                </a:path>
              </a:pathLst>
            </a:custGeom>
            <a:solidFill>
              <a:srgbClr val="9D747B"/>
            </a:solidFill>
            <a:ln>
              <a:noFill/>
            </a:ln>
          </p:spPr>
          <p:txBody>
            <a:bodyPr/>
            <a:lstStyle/>
            <a:p>
              <a:endParaRPr lang="en-SG"/>
            </a:p>
          </p:txBody>
        </p:sp>
        <p:sp>
          <p:nvSpPr>
            <p:cNvPr id="8" name="Google Shape;94;p1">
              <a:extLst>
                <a:ext uri="{FF2B5EF4-FFF2-40B4-BE49-F238E27FC236}">
                  <a16:creationId xmlns:a16="http://schemas.microsoft.com/office/drawing/2014/main" id="{DA780569-48A4-98C6-AFD4-3A7E62078F5F}"/>
                </a:ext>
              </a:extLst>
            </p:cNvPr>
            <p:cNvSpPr txBox="1"/>
            <p:nvPr/>
          </p:nvSpPr>
          <p:spPr>
            <a:xfrm>
              <a:off x="0" y="-38100"/>
              <a:ext cx="698500" cy="444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0" name="TextBox 9">
            <a:extLst>
              <a:ext uri="{FF2B5EF4-FFF2-40B4-BE49-F238E27FC236}">
                <a16:creationId xmlns:a16="http://schemas.microsoft.com/office/drawing/2014/main" id="{C7EE70DE-43DE-3A15-3F8B-90C15126001D}"/>
              </a:ext>
            </a:extLst>
          </p:cNvPr>
          <p:cNvSpPr txBox="1"/>
          <p:nvPr/>
        </p:nvSpPr>
        <p:spPr>
          <a:xfrm>
            <a:off x="9570720" y="1856523"/>
            <a:ext cx="7144002" cy="1900905"/>
          </a:xfrm>
          <a:prstGeom prst="rect">
            <a:avLst/>
          </a:prstGeom>
          <a:noFill/>
        </p:spPr>
        <p:txBody>
          <a:bodyPr wrap="square">
            <a:spAutoFit/>
          </a:bodyPr>
          <a:lstStyle/>
          <a:p>
            <a:pPr algn="just">
              <a:lnSpc>
                <a:spcPct val="115000"/>
              </a:lnSpc>
            </a:pPr>
            <a:r>
              <a:rPr lang="vi-VN" sz="3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Phần 1 (đoạn 1) giới thiệu khái quát, khẳng định về sự hi sinh cao cả của cả dân tộc vì nghĩa lớn.</a:t>
            </a:r>
            <a:endParaRPr lang="en-VN" sz="3500" dirty="0">
              <a:solidFill>
                <a:schemeClr val="bg1"/>
              </a:solidFill>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BC89C10A-61D3-C12F-9647-20EDA4CB5B39}"/>
              </a:ext>
            </a:extLst>
          </p:cNvPr>
          <p:cNvSpPr txBox="1"/>
          <p:nvPr/>
        </p:nvSpPr>
        <p:spPr>
          <a:xfrm>
            <a:off x="9521342" y="4229485"/>
            <a:ext cx="7193379" cy="1900905"/>
          </a:xfrm>
          <a:prstGeom prst="rect">
            <a:avLst/>
          </a:prstGeom>
          <a:noFill/>
        </p:spPr>
        <p:txBody>
          <a:bodyPr wrap="square">
            <a:spAutoFit/>
          </a:bodyPr>
          <a:lstStyle/>
          <a:p>
            <a:pPr algn="just">
              <a:lnSpc>
                <a:spcPct val="115000"/>
              </a:lnSpc>
            </a:pPr>
            <a:r>
              <a:rPr lang="vi-VN" sz="3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Phần 2 (đoạn 2,3) chứng minh làm rõ sự hi sinh của nhân dân ta trên mọi nơi và cách hi sinh vì nghĩa lớn.</a:t>
            </a:r>
            <a:endParaRPr lang="en-VN" sz="3500" dirty="0">
              <a:solidFill>
                <a:schemeClr val="bg1"/>
              </a:solidFill>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EADA9B7D-B849-5DBC-2A4F-2FAEF54AA7B2}"/>
              </a:ext>
            </a:extLst>
          </p:cNvPr>
          <p:cNvSpPr txBox="1"/>
          <p:nvPr/>
        </p:nvSpPr>
        <p:spPr>
          <a:xfrm>
            <a:off x="9570720" y="6886034"/>
            <a:ext cx="7060170" cy="1708160"/>
          </a:xfrm>
          <a:prstGeom prst="rect">
            <a:avLst/>
          </a:prstGeom>
          <a:noFill/>
        </p:spPr>
        <p:txBody>
          <a:bodyPr wrap="square">
            <a:spAutoFit/>
          </a:bodyPr>
          <a:lstStyle/>
          <a:p>
            <a:r>
              <a:rPr lang="vi-VN" sz="3500" dirty="0">
                <a:solidFill>
                  <a:schemeClr val="bg1"/>
                </a:solidFill>
                <a:effectLst/>
                <a:latin typeface="Times New Roman" panose="02020603050405020304" pitchFamily="18" charset="0"/>
                <a:ea typeface="Times New Roman" panose="02020603050405020304" pitchFamily="18" charset="0"/>
              </a:rPr>
              <a:t>Phần 3 (đoạn 3) sự tôn vinh, ghi tạc công ơn những người con ưu tú vì tổ quốc.</a:t>
            </a:r>
            <a:r>
              <a:rPr lang="en-VN" sz="3500" dirty="0">
                <a:solidFill>
                  <a:schemeClr val="bg1"/>
                </a:solidFill>
                <a:effectLst/>
              </a:rPr>
              <a:t> </a:t>
            </a:r>
            <a:endParaRPr lang="en-VN" sz="3500" dirty="0">
              <a:solidFill>
                <a:schemeClr val="bg1"/>
              </a:solidFill>
            </a:endParaRPr>
          </a:p>
        </p:txBody>
      </p:sp>
    </p:spTree>
    <p:extLst>
      <p:ext uri="{BB962C8B-B14F-4D97-AF65-F5344CB8AC3E}">
        <p14:creationId xmlns:p14="http://schemas.microsoft.com/office/powerpoint/2010/main" val="291893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p:tgtEl>
                                          <p:spTgt spid="96"/>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 calcmode="lin" valueType="num">
                                      <p:cBhvr additive="base">
                                        <p:cTn id="10" dur="500"/>
                                        <p:tgtEl>
                                          <p:spTgt spid="87"/>
                                        </p:tgtEl>
                                        <p:attrNameLst>
                                          <p:attrName>ppt_y</p:attrName>
                                        </p:attrNameLst>
                                      </p:cBhvr>
                                      <p:tavLst>
                                        <p:tav tm="0">
                                          <p:val>
                                            <p:strVal val="#ppt_y+1"/>
                                          </p:val>
                                        </p:tav>
                                        <p:tav tm="100000">
                                          <p:val>
                                            <p:strVal val="#ppt_y"/>
                                          </p:val>
                                        </p:tav>
                                      </p:tavLst>
                                    </p:anim>
                                  </p:childTnLst>
                                </p:cTn>
                              </p:par>
                              <p:par>
                                <p:cTn id="11" presetID="2" presetClass="entr" presetSubtype="2" fill="hold" nodeType="withEffect">
                                  <p:stCondLst>
                                    <p:cond delay="0"/>
                                  </p:stCondLst>
                                  <p:childTnLst>
                                    <p:set>
                                      <p:cBhvr>
                                        <p:cTn id="12" dur="1" fill="hold">
                                          <p:stCondLst>
                                            <p:cond delay="0"/>
                                          </p:stCondLst>
                                        </p:cTn>
                                        <p:tgtEl>
                                          <p:spTgt spid="92"/>
                                        </p:tgtEl>
                                        <p:attrNameLst>
                                          <p:attrName>style.visibility</p:attrName>
                                        </p:attrNameLst>
                                      </p:cBhvr>
                                      <p:to>
                                        <p:strVal val="visible"/>
                                      </p:to>
                                    </p:set>
                                    <p:anim calcmode="lin" valueType="num">
                                      <p:cBhvr additive="base">
                                        <p:cTn id="13" dur="500"/>
                                        <p:tgtEl>
                                          <p:spTgt spid="92"/>
                                        </p:tgtEl>
                                        <p:attrNameLst>
                                          <p:attrName>ppt_x</p:attrName>
                                        </p:attrNameLst>
                                      </p:cBhvr>
                                      <p:tavLst>
                                        <p:tav tm="0">
                                          <p:val>
                                            <p:strVal val="#ppt_x+1"/>
                                          </p:val>
                                        </p:tav>
                                        <p:tav tm="100000">
                                          <p:val>
                                            <p:strVal val="#ppt_x"/>
                                          </p:val>
                                        </p:tav>
                                      </p:tavLst>
                                    </p:anim>
                                  </p:childTnLst>
                                </p:cTn>
                              </p:par>
                              <p:par>
                                <p:cTn id="14" presetID="2" presetClass="entr" presetSubtype="2"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p:tgtEl>
                                          <p:spTgt spid="3"/>
                                        </p:tgtEl>
                                        <p:attrNameLst>
                                          <p:attrName>ppt_x</p:attrName>
                                        </p:attrNameLst>
                                      </p:cBhvr>
                                      <p:tavLst>
                                        <p:tav tm="0">
                                          <p:val>
                                            <p:strVal val="#ppt_x+1"/>
                                          </p:val>
                                        </p:tav>
                                        <p:tav tm="100000">
                                          <p:val>
                                            <p:strVal val="#ppt_x"/>
                                          </p:val>
                                        </p:tav>
                                      </p:tavLst>
                                    </p:anim>
                                  </p:childTnLst>
                                </p:cTn>
                              </p:par>
                              <p:par>
                                <p:cTn id="17" presetID="2" presetClass="entr" presetSubtype="2"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106"/>
        <p:cNvGrpSpPr/>
        <p:nvPr/>
      </p:nvGrpSpPr>
      <p:grpSpPr>
        <a:xfrm>
          <a:off x="0" y="0"/>
          <a:ext cx="0" cy="0"/>
          <a:chOff x="0" y="0"/>
          <a:chExt cx="0" cy="0"/>
        </a:xfrm>
      </p:grpSpPr>
      <p:pic>
        <p:nvPicPr>
          <p:cNvPr id="108" name="Google Shape;108;p2"/>
          <p:cNvPicPr preferRelativeResize="0"/>
          <p:nvPr/>
        </p:nvPicPr>
        <p:blipFill rotWithShape="1">
          <a:blip r:embed="rId3">
            <a:alphaModFix/>
          </a:blip>
          <a:srcRect/>
          <a:stretch/>
        </p:blipFill>
        <p:spPr>
          <a:xfrm>
            <a:off x="-8829035" y="-2045159"/>
            <a:ext cx="14314291" cy="15187577"/>
          </a:xfrm>
          <a:prstGeom prst="rect">
            <a:avLst/>
          </a:prstGeom>
          <a:noFill/>
          <a:ln>
            <a:noFill/>
          </a:ln>
        </p:spPr>
      </p:pic>
      <p:pic>
        <p:nvPicPr>
          <p:cNvPr id="109" name="Google Shape;109;p2"/>
          <p:cNvPicPr preferRelativeResize="0"/>
          <p:nvPr/>
        </p:nvPicPr>
        <p:blipFill rotWithShape="1">
          <a:blip r:embed="rId4">
            <a:alphaModFix/>
          </a:blip>
          <a:srcRect/>
          <a:stretch/>
        </p:blipFill>
        <p:spPr>
          <a:xfrm>
            <a:off x="-2591231" y="4126059"/>
            <a:ext cx="3778135" cy="4114800"/>
          </a:xfrm>
          <a:prstGeom prst="rect">
            <a:avLst/>
          </a:prstGeom>
          <a:noFill/>
          <a:ln>
            <a:noFill/>
          </a:ln>
        </p:spPr>
      </p:pic>
      <p:pic>
        <p:nvPicPr>
          <p:cNvPr id="110" name="Google Shape;110;p2"/>
          <p:cNvPicPr preferRelativeResize="0"/>
          <p:nvPr/>
        </p:nvPicPr>
        <p:blipFill rotWithShape="1">
          <a:blip r:embed="rId5">
            <a:alphaModFix/>
          </a:blip>
          <a:srcRect/>
          <a:stretch/>
        </p:blipFill>
        <p:spPr>
          <a:xfrm rot="-5460571">
            <a:off x="14653178" y="2347213"/>
            <a:ext cx="9271364" cy="4473433"/>
          </a:xfrm>
          <a:prstGeom prst="rect">
            <a:avLst/>
          </a:prstGeom>
          <a:noFill/>
          <a:ln>
            <a:noFill/>
          </a:ln>
        </p:spPr>
      </p:pic>
      <p:pic>
        <p:nvPicPr>
          <p:cNvPr id="111" name="Google Shape;111;p2"/>
          <p:cNvPicPr preferRelativeResize="0"/>
          <p:nvPr/>
        </p:nvPicPr>
        <p:blipFill rotWithShape="1">
          <a:blip r:embed="rId6">
            <a:alphaModFix/>
          </a:blip>
          <a:srcRect l="9806" r="39918" b="62102"/>
          <a:stretch/>
        </p:blipFill>
        <p:spPr>
          <a:xfrm rot="-1939430">
            <a:off x="11022823" y="6919750"/>
            <a:ext cx="8467656" cy="5441560"/>
          </a:xfrm>
          <a:prstGeom prst="rect">
            <a:avLst/>
          </a:prstGeom>
          <a:noFill/>
          <a:ln>
            <a:noFill/>
          </a:ln>
        </p:spPr>
      </p:pic>
      <p:pic>
        <p:nvPicPr>
          <p:cNvPr id="112" name="Google Shape;112;p2"/>
          <p:cNvPicPr preferRelativeResize="0"/>
          <p:nvPr/>
        </p:nvPicPr>
        <p:blipFill rotWithShape="1">
          <a:blip r:embed="rId7">
            <a:alphaModFix/>
          </a:blip>
          <a:srcRect/>
          <a:stretch/>
        </p:blipFill>
        <p:spPr>
          <a:xfrm rot="7993430">
            <a:off x="12589374" y="7943941"/>
            <a:ext cx="7315200" cy="1712976"/>
          </a:xfrm>
          <a:prstGeom prst="rect">
            <a:avLst/>
          </a:prstGeom>
          <a:noFill/>
          <a:ln>
            <a:noFill/>
          </a:ln>
        </p:spPr>
      </p:pic>
      <p:sp>
        <p:nvSpPr>
          <p:cNvPr id="2" name="Google Shape;127;p3">
            <a:extLst>
              <a:ext uri="{FF2B5EF4-FFF2-40B4-BE49-F238E27FC236}">
                <a16:creationId xmlns:a16="http://schemas.microsoft.com/office/drawing/2014/main" id="{5420FE2C-E95C-A996-D9D8-9923CBF0F6F2}"/>
              </a:ext>
            </a:extLst>
          </p:cNvPr>
          <p:cNvSpPr txBox="1"/>
          <p:nvPr/>
        </p:nvSpPr>
        <p:spPr>
          <a:xfrm>
            <a:off x="4910097" y="1862939"/>
            <a:ext cx="8467806" cy="4526239"/>
          </a:xfrm>
          <a:prstGeom prst="rect">
            <a:avLst/>
          </a:prstGeom>
          <a:noFill/>
          <a:ln>
            <a:noFill/>
          </a:ln>
        </p:spPr>
        <p:txBody>
          <a:bodyPr spcFirstLastPara="1" wrap="square" lIns="0" tIns="0" rIns="0" bIns="0" anchor="t" anchorCtr="0">
            <a:spAutoFit/>
          </a:bodyPr>
          <a:lstStyle/>
          <a:p>
            <a:pPr marL="0" marR="0" lvl="0" indent="0" algn="ctr" rtl="0">
              <a:lnSpc>
                <a:spcPct val="114000"/>
              </a:lnSpc>
              <a:spcBef>
                <a:spcPts val="0"/>
              </a:spcBef>
              <a:spcAft>
                <a:spcPts val="0"/>
              </a:spcAft>
              <a:buNone/>
            </a:pPr>
            <a:r>
              <a:rPr lang="vi-VN" sz="8600" b="1" i="0" u="none" strike="noStrike" cap="none" dirty="0">
                <a:solidFill>
                  <a:schemeClr val="accent4">
                    <a:lumMod val="50000"/>
                  </a:schemeClr>
                </a:solidFill>
                <a:latin typeface="Fraunces"/>
                <a:ea typeface="Fraunces"/>
                <a:cs typeface="Fraunces"/>
                <a:sym typeface="Fraunces"/>
              </a:rPr>
              <a:t>II.</a:t>
            </a:r>
          </a:p>
          <a:p>
            <a:pPr marL="0" marR="0" lvl="0" indent="0" algn="ctr" rtl="0">
              <a:lnSpc>
                <a:spcPct val="114000"/>
              </a:lnSpc>
              <a:spcBef>
                <a:spcPts val="0"/>
              </a:spcBef>
              <a:spcAft>
                <a:spcPts val="0"/>
              </a:spcAft>
              <a:buNone/>
            </a:pPr>
            <a:r>
              <a:rPr lang="vi-VN" sz="8600" b="1" dirty="0">
                <a:solidFill>
                  <a:schemeClr val="accent4">
                    <a:lumMod val="50000"/>
                  </a:schemeClr>
                </a:solidFill>
                <a:latin typeface="Fraunces"/>
                <a:sym typeface="Fraunces"/>
              </a:rPr>
              <a:t>THỰC HÀNH ĐỌC HIỂU</a:t>
            </a:r>
            <a:endParaRPr sz="8600" dirty="0">
              <a:solidFill>
                <a:schemeClr val="accent4">
                  <a:lumMod val="50000"/>
                </a:schemeClr>
              </a:solidFill>
            </a:endParaRPr>
          </a:p>
        </p:txBody>
      </p:sp>
    </p:spTree>
    <p:extLst>
      <p:ext uri="{BB962C8B-B14F-4D97-AF65-F5344CB8AC3E}">
        <p14:creationId xmlns:p14="http://schemas.microsoft.com/office/powerpoint/2010/main" val="239176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ppt_w</p:attrName>
                                        </p:attrNameLst>
                                      </p:cBhvr>
                                      <p:tavLst>
                                        <p:tav tm="0">
                                          <p:val>
                                            <p:strVal val="0"/>
                                          </p:val>
                                        </p:tav>
                                        <p:tav tm="100000">
                                          <p:val>
                                            <p:strVal val="#ppt_w"/>
                                          </p:val>
                                        </p:tav>
                                      </p:tavLst>
                                    </p:anim>
                                    <p:anim calcmode="lin" valueType="num">
                                      <p:cBhvr additive="base">
                                        <p:cTn id="8" dur="500"/>
                                        <p:tgtEl>
                                          <p:spTgt spid="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132"/>
        <p:cNvGrpSpPr/>
        <p:nvPr/>
      </p:nvGrpSpPr>
      <p:grpSpPr>
        <a:xfrm>
          <a:off x="0" y="0"/>
          <a:ext cx="0" cy="0"/>
          <a:chOff x="0" y="0"/>
          <a:chExt cx="0" cy="0"/>
        </a:xfrm>
      </p:grpSpPr>
      <p:pic>
        <p:nvPicPr>
          <p:cNvPr id="133" name="Google Shape;133;p4"/>
          <p:cNvPicPr preferRelativeResize="0"/>
          <p:nvPr/>
        </p:nvPicPr>
        <p:blipFill rotWithShape="1">
          <a:blip r:embed="rId3">
            <a:alphaModFix/>
          </a:blip>
          <a:srcRect/>
          <a:stretch/>
        </p:blipFill>
        <p:spPr>
          <a:xfrm>
            <a:off x="-8829035" y="-2045159"/>
            <a:ext cx="14314291" cy="15187577"/>
          </a:xfrm>
          <a:prstGeom prst="rect">
            <a:avLst/>
          </a:prstGeom>
          <a:noFill/>
          <a:ln>
            <a:noFill/>
          </a:ln>
        </p:spPr>
      </p:pic>
      <p:pic>
        <p:nvPicPr>
          <p:cNvPr id="134" name="Google Shape;134;p4"/>
          <p:cNvPicPr preferRelativeResize="0"/>
          <p:nvPr/>
        </p:nvPicPr>
        <p:blipFill rotWithShape="1">
          <a:blip r:embed="rId4">
            <a:alphaModFix/>
          </a:blip>
          <a:srcRect/>
          <a:stretch/>
        </p:blipFill>
        <p:spPr>
          <a:xfrm>
            <a:off x="825432" y="236862"/>
            <a:ext cx="6391200" cy="1557129"/>
          </a:xfrm>
          <a:prstGeom prst="rect">
            <a:avLst/>
          </a:prstGeom>
          <a:noFill/>
          <a:ln>
            <a:noFill/>
          </a:ln>
        </p:spPr>
      </p:pic>
      <p:pic>
        <p:nvPicPr>
          <p:cNvPr id="135" name="Google Shape;135;p4"/>
          <p:cNvPicPr preferRelativeResize="0"/>
          <p:nvPr/>
        </p:nvPicPr>
        <p:blipFill rotWithShape="1">
          <a:blip r:embed="rId5">
            <a:alphaModFix/>
          </a:blip>
          <a:srcRect l="9806" r="39918" b="62102"/>
          <a:stretch/>
        </p:blipFill>
        <p:spPr>
          <a:xfrm rot="-1939430">
            <a:off x="11022823" y="6919750"/>
            <a:ext cx="8467656" cy="5441560"/>
          </a:xfrm>
          <a:prstGeom prst="rect">
            <a:avLst/>
          </a:prstGeom>
          <a:noFill/>
          <a:ln>
            <a:noFill/>
          </a:ln>
        </p:spPr>
      </p:pic>
      <p:pic>
        <p:nvPicPr>
          <p:cNvPr id="136" name="Google Shape;136;p4"/>
          <p:cNvPicPr preferRelativeResize="0"/>
          <p:nvPr/>
        </p:nvPicPr>
        <p:blipFill rotWithShape="1">
          <a:blip r:embed="rId6">
            <a:alphaModFix/>
          </a:blip>
          <a:srcRect/>
          <a:stretch/>
        </p:blipFill>
        <p:spPr>
          <a:xfrm rot="7993430">
            <a:off x="12931904" y="8338102"/>
            <a:ext cx="7315200" cy="1712976"/>
          </a:xfrm>
          <a:prstGeom prst="rect">
            <a:avLst/>
          </a:prstGeom>
          <a:noFill/>
          <a:ln>
            <a:noFill/>
          </a:ln>
        </p:spPr>
      </p:pic>
      <p:pic>
        <p:nvPicPr>
          <p:cNvPr id="137" name="Google Shape;137;p4"/>
          <p:cNvPicPr preferRelativeResize="0"/>
          <p:nvPr/>
        </p:nvPicPr>
        <p:blipFill rotWithShape="1">
          <a:blip r:embed="rId7">
            <a:alphaModFix/>
          </a:blip>
          <a:srcRect/>
          <a:stretch/>
        </p:blipFill>
        <p:spPr>
          <a:xfrm>
            <a:off x="-2591231" y="4126059"/>
            <a:ext cx="3778135" cy="4114800"/>
          </a:xfrm>
          <a:prstGeom prst="rect">
            <a:avLst/>
          </a:prstGeom>
          <a:noFill/>
          <a:ln>
            <a:noFill/>
          </a:ln>
        </p:spPr>
      </p:pic>
      <p:pic>
        <p:nvPicPr>
          <p:cNvPr id="138" name="Google Shape;138;p4"/>
          <p:cNvPicPr preferRelativeResize="0"/>
          <p:nvPr/>
        </p:nvPicPr>
        <p:blipFill rotWithShape="1">
          <a:blip r:embed="rId8">
            <a:alphaModFix/>
          </a:blip>
          <a:srcRect/>
          <a:stretch/>
        </p:blipFill>
        <p:spPr>
          <a:xfrm rot="-253779">
            <a:off x="2443080" y="1399670"/>
            <a:ext cx="10456555" cy="10749729"/>
          </a:xfrm>
          <a:prstGeom prst="rect">
            <a:avLst/>
          </a:prstGeom>
          <a:noFill/>
          <a:ln>
            <a:noFill/>
          </a:ln>
        </p:spPr>
      </p:pic>
      <p:pic>
        <p:nvPicPr>
          <p:cNvPr id="139" name="Google Shape;139;p4"/>
          <p:cNvPicPr preferRelativeResize="0"/>
          <p:nvPr/>
        </p:nvPicPr>
        <p:blipFill rotWithShape="1">
          <a:blip r:embed="rId9">
            <a:alphaModFix/>
          </a:blip>
          <a:srcRect/>
          <a:stretch/>
        </p:blipFill>
        <p:spPr>
          <a:xfrm rot="2208479">
            <a:off x="12623618" y="-1749601"/>
            <a:ext cx="9271364" cy="4473433"/>
          </a:xfrm>
          <a:prstGeom prst="rect">
            <a:avLst/>
          </a:prstGeom>
          <a:noFill/>
          <a:ln>
            <a:noFill/>
          </a:ln>
        </p:spPr>
      </p:pic>
      <p:pic>
        <p:nvPicPr>
          <p:cNvPr id="140" name="Google Shape;140;p4"/>
          <p:cNvPicPr preferRelativeResize="0"/>
          <p:nvPr/>
        </p:nvPicPr>
        <p:blipFill rotWithShape="1">
          <a:blip r:embed="rId10">
            <a:alphaModFix/>
          </a:blip>
          <a:srcRect/>
          <a:stretch/>
        </p:blipFill>
        <p:spPr>
          <a:xfrm>
            <a:off x="12832463" y="3065466"/>
            <a:ext cx="4848376" cy="4966326"/>
          </a:xfrm>
          <a:prstGeom prst="rect">
            <a:avLst/>
          </a:prstGeom>
          <a:noFill/>
          <a:ln>
            <a:noFill/>
          </a:ln>
        </p:spPr>
      </p:pic>
      <p:sp>
        <p:nvSpPr>
          <p:cNvPr id="141" name="Google Shape;141;p4"/>
          <p:cNvSpPr txBox="1"/>
          <p:nvPr/>
        </p:nvSpPr>
        <p:spPr>
          <a:xfrm>
            <a:off x="247842" y="457200"/>
            <a:ext cx="7546380" cy="129266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6000" b="1" i="0" u="none" strike="noStrike" cap="none" dirty="0">
                <a:solidFill>
                  <a:srgbClr val="000000"/>
                </a:solidFill>
                <a:latin typeface="Fraunces"/>
                <a:ea typeface="Fraunces"/>
                <a:cs typeface="Fraunces"/>
                <a:sym typeface="Fraunces"/>
              </a:rPr>
              <a:t>1. PHẦN 1</a:t>
            </a:r>
            <a:endParaRPr dirty="0"/>
          </a:p>
        </p:txBody>
      </p:sp>
      <p:sp>
        <p:nvSpPr>
          <p:cNvPr id="3" name="TextBox 2">
            <a:extLst>
              <a:ext uri="{FF2B5EF4-FFF2-40B4-BE49-F238E27FC236}">
                <a16:creationId xmlns:a16="http://schemas.microsoft.com/office/drawing/2014/main" id="{E3615B20-D097-FA96-8841-CF690B2B25CD}"/>
              </a:ext>
            </a:extLst>
          </p:cNvPr>
          <p:cNvSpPr txBox="1"/>
          <p:nvPr/>
        </p:nvSpPr>
        <p:spPr>
          <a:xfrm>
            <a:off x="2880348" y="2724456"/>
            <a:ext cx="9237972" cy="6236707"/>
          </a:xfrm>
          <a:prstGeom prst="rect">
            <a:avLst/>
          </a:prstGeom>
          <a:noFill/>
        </p:spPr>
        <p:txBody>
          <a:bodyPr wrap="square">
            <a:spAutoFit/>
          </a:bodyPr>
          <a:lstStyle/>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Vấn đề:  Ý nghĩa của những tấm gương hi sinh dũng cảm vì Tổ quốc.</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Câu văn nêu ý kiến khái quát vấn đề   của tác giả: “Mỗi làng quê Việt Nam...vì cộng đồng, dân tộc”.</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Trên mỗi miền quê của đất nước Việt Nam đều lưu giữ câu chuyện về những con người xả thân vì Tổ quốc. Đó là sự hi sinh cao cả trở thành huyền thoại luôn được lưu truyền từ đời này sang đời khác. </a:t>
            </a:r>
            <a:endParaRPr lang="en-VN" sz="3500"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additive="base">
                                        <p:cTn id="7" dur="500"/>
                                        <p:tgtEl>
                                          <p:spTgt spid="141"/>
                                        </p:tgtEl>
                                        <p:attrNameLst>
                                          <p:attrName>ppt_w</p:attrName>
                                        </p:attrNameLst>
                                      </p:cBhvr>
                                      <p:tavLst>
                                        <p:tav tm="0">
                                          <p:val>
                                            <p:strVal val="0"/>
                                          </p:val>
                                        </p:tav>
                                        <p:tav tm="100000">
                                          <p:val>
                                            <p:strVal val="#ppt_w"/>
                                          </p:val>
                                        </p:tav>
                                      </p:tavLst>
                                    </p:anim>
                                    <p:anim calcmode="lin" valueType="num">
                                      <p:cBhvr additive="base">
                                        <p:cTn id="8" dur="500"/>
                                        <p:tgtEl>
                                          <p:spTgt spid="141"/>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132"/>
        <p:cNvGrpSpPr/>
        <p:nvPr/>
      </p:nvGrpSpPr>
      <p:grpSpPr>
        <a:xfrm>
          <a:off x="0" y="0"/>
          <a:ext cx="0" cy="0"/>
          <a:chOff x="0" y="0"/>
          <a:chExt cx="0" cy="0"/>
        </a:xfrm>
      </p:grpSpPr>
      <p:pic>
        <p:nvPicPr>
          <p:cNvPr id="133" name="Google Shape;133;p4"/>
          <p:cNvPicPr preferRelativeResize="0"/>
          <p:nvPr/>
        </p:nvPicPr>
        <p:blipFill rotWithShape="1">
          <a:blip r:embed="rId3">
            <a:alphaModFix/>
          </a:blip>
          <a:srcRect/>
          <a:stretch/>
        </p:blipFill>
        <p:spPr>
          <a:xfrm>
            <a:off x="-8829035" y="-2045159"/>
            <a:ext cx="14314291" cy="15187577"/>
          </a:xfrm>
          <a:prstGeom prst="rect">
            <a:avLst/>
          </a:prstGeom>
          <a:noFill/>
          <a:ln>
            <a:noFill/>
          </a:ln>
        </p:spPr>
      </p:pic>
      <p:pic>
        <p:nvPicPr>
          <p:cNvPr id="134" name="Google Shape;134;p4"/>
          <p:cNvPicPr preferRelativeResize="0"/>
          <p:nvPr/>
        </p:nvPicPr>
        <p:blipFill rotWithShape="1">
          <a:blip r:embed="rId4">
            <a:alphaModFix/>
          </a:blip>
          <a:srcRect/>
          <a:stretch/>
        </p:blipFill>
        <p:spPr>
          <a:xfrm>
            <a:off x="825432" y="236862"/>
            <a:ext cx="6391200" cy="1557129"/>
          </a:xfrm>
          <a:prstGeom prst="rect">
            <a:avLst/>
          </a:prstGeom>
          <a:noFill/>
          <a:ln>
            <a:noFill/>
          </a:ln>
        </p:spPr>
      </p:pic>
      <p:pic>
        <p:nvPicPr>
          <p:cNvPr id="135" name="Google Shape;135;p4"/>
          <p:cNvPicPr preferRelativeResize="0"/>
          <p:nvPr/>
        </p:nvPicPr>
        <p:blipFill rotWithShape="1">
          <a:blip r:embed="rId5">
            <a:alphaModFix/>
          </a:blip>
          <a:srcRect l="9806" r="39918" b="62102"/>
          <a:stretch/>
        </p:blipFill>
        <p:spPr>
          <a:xfrm rot="-1939430">
            <a:off x="11022823" y="6919750"/>
            <a:ext cx="8467656" cy="5441560"/>
          </a:xfrm>
          <a:prstGeom prst="rect">
            <a:avLst/>
          </a:prstGeom>
          <a:noFill/>
          <a:ln>
            <a:noFill/>
          </a:ln>
        </p:spPr>
      </p:pic>
      <p:pic>
        <p:nvPicPr>
          <p:cNvPr id="136" name="Google Shape;136;p4"/>
          <p:cNvPicPr preferRelativeResize="0"/>
          <p:nvPr/>
        </p:nvPicPr>
        <p:blipFill rotWithShape="1">
          <a:blip r:embed="rId6">
            <a:alphaModFix/>
          </a:blip>
          <a:srcRect/>
          <a:stretch/>
        </p:blipFill>
        <p:spPr>
          <a:xfrm rot="7993430">
            <a:off x="12931904" y="8338102"/>
            <a:ext cx="7315200" cy="1712976"/>
          </a:xfrm>
          <a:prstGeom prst="rect">
            <a:avLst/>
          </a:prstGeom>
          <a:noFill/>
          <a:ln>
            <a:noFill/>
          </a:ln>
        </p:spPr>
      </p:pic>
      <p:pic>
        <p:nvPicPr>
          <p:cNvPr id="137" name="Google Shape;137;p4"/>
          <p:cNvPicPr preferRelativeResize="0"/>
          <p:nvPr/>
        </p:nvPicPr>
        <p:blipFill rotWithShape="1">
          <a:blip r:embed="rId7">
            <a:alphaModFix/>
          </a:blip>
          <a:srcRect/>
          <a:stretch/>
        </p:blipFill>
        <p:spPr>
          <a:xfrm>
            <a:off x="-2591231" y="4126059"/>
            <a:ext cx="3778135" cy="4114800"/>
          </a:xfrm>
          <a:prstGeom prst="rect">
            <a:avLst/>
          </a:prstGeom>
          <a:noFill/>
          <a:ln>
            <a:noFill/>
          </a:ln>
        </p:spPr>
      </p:pic>
      <p:pic>
        <p:nvPicPr>
          <p:cNvPr id="138" name="Google Shape;138;p4"/>
          <p:cNvPicPr preferRelativeResize="0"/>
          <p:nvPr/>
        </p:nvPicPr>
        <p:blipFill rotWithShape="1">
          <a:blip r:embed="rId8">
            <a:alphaModFix/>
          </a:blip>
          <a:srcRect/>
          <a:stretch/>
        </p:blipFill>
        <p:spPr>
          <a:xfrm rot="-253779">
            <a:off x="2443080" y="1399670"/>
            <a:ext cx="10456555" cy="10749729"/>
          </a:xfrm>
          <a:prstGeom prst="rect">
            <a:avLst/>
          </a:prstGeom>
          <a:noFill/>
          <a:ln>
            <a:noFill/>
          </a:ln>
        </p:spPr>
      </p:pic>
      <p:pic>
        <p:nvPicPr>
          <p:cNvPr id="139" name="Google Shape;139;p4"/>
          <p:cNvPicPr preferRelativeResize="0"/>
          <p:nvPr/>
        </p:nvPicPr>
        <p:blipFill rotWithShape="1">
          <a:blip r:embed="rId9">
            <a:alphaModFix/>
          </a:blip>
          <a:srcRect/>
          <a:stretch/>
        </p:blipFill>
        <p:spPr>
          <a:xfrm rot="2208479">
            <a:off x="12623618" y="-1749601"/>
            <a:ext cx="9271364" cy="4473433"/>
          </a:xfrm>
          <a:prstGeom prst="rect">
            <a:avLst/>
          </a:prstGeom>
          <a:noFill/>
          <a:ln>
            <a:noFill/>
          </a:ln>
        </p:spPr>
      </p:pic>
      <p:pic>
        <p:nvPicPr>
          <p:cNvPr id="140" name="Google Shape;140;p4"/>
          <p:cNvPicPr preferRelativeResize="0"/>
          <p:nvPr/>
        </p:nvPicPr>
        <p:blipFill rotWithShape="1">
          <a:blip r:embed="rId10">
            <a:alphaModFix/>
          </a:blip>
          <a:srcRect/>
          <a:stretch/>
        </p:blipFill>
        <p:spPr>
          <a:xfrm>
            <a:off x="12832463" y="3065466"/>
            <a:ext cx="4848376" cy="4966326"/>
          </a:xfrm>
          <a:prstGeom prst="rect">
            <a:avLst/>
          </a:prstGeom>
          <a:noFill/>
          <a:ln>
            <a:noFill/>
          </a:ln>
        </p:spPr>
      </p:pic>
      <p:sp>
        <p:nvSpPr>
          <p:cNvPr id="141" name="Google Shape;141;p4"/>
          <p:cNvSpPr txBox="1"/>
          <p:nvPr/>
        </p:nvSpPr>
        <p:spPr>
          <a:xfrm>
            <a:off x="247842" y="457200"/>
            <a:ext cx="7546380" cy="129266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6000" b="1" i="0" u="none" strike="noStrike" cap="none" dirty="0">
                <a:solidFill>
                  <a:srgbClr val="000000"/>
                </a:solidFill>
                <a:latin typeface="Fraunces"/>
                <a:ea typeface="Fraunces"/>
                <a:cs typeface="Fraunces"/>
                <a:sym typeface="Fraunces"/>
              </a:rPr>
              <a:t>1. PHẦN 1</a:t>
            </a:r>
            <a:endParaRPr dirty="0"/>
          </a:p>
        </p:txBody>
      </p:sp>
      <p:sp>
        <p:nvSpPr>
          <p:cNvPr id="3" name="TextBox 2">
            <a:extLst>
              <a:ext uri="{FF2B5EF4-FFF2-40B4-BE49-F238E27FC236}">
                <a16:creationId xmlns:a16="http://schemas.microsoft.com/office/drawing/2014/main" id="{E3615B20-D097-FA96-8841-CF690B2B25CD}"/>
              </a:ext>
            </a:extLst>
          </p:cNvPr>
          <p:cNvSpPr txBox="1"/>
          <p:nvPr/>
        </p:nvSpPr>
        <p:spPr>
          <a:xfrm>
            <a:off x="2741678" y="2630698"/>
            <a:ext cx="9773444" cy="5160836"/>
          </a:xfrm>
          <a:prstGeom prst="rect">
            <a:avLst/>
          </a:prstGeom>
          <a:noFill/>
        </p:spPr>
        <p:txBody>
          <a:bodyPr wrap="square">
            <a:spAutoFit/>
          </a:bodyPr>
          <a:lstStyle/>
          <a:p>
            <a:pPr algn="ctr">
              <a:lnSpc>
                <a:spcPct val="150000"/>
              </a:lnSpc>
            </a:pPr>
            <a:r>
              <a:rPr lang="vi-VN" sz="4500" dirty="0">
                <a:latin typeface="+mj-lt"/>
              </a:rPr>
              <a:t>Đây là vấn đề đáng quan tâm vì đất nước trải qua nhiều cuộc chiến tranh, nhiều người hi sinh nên bài viết muốn thế hệ trẻ cần biết ơn và sống đúng đắn đối với người đã cống hiến cho Tổ quốc.</a:t>
            </a:r>
            <a:endParaRPr lang="en-VN" sz="4500" dirty="0">
              <a:latin typeface="+mj-lt"/>
            </a:endParaRPr>
          </a:p>
        </p:txBody>
      </p:sp>
    </p:spTree>
    <p:extLst>
      <p:ext uri="{BB962C8B-B14F-4D97-AF65-F5344CB8AC3E}">
        <p14:creationId xmlns:p14="http://schemas.microsoft.com/office/powerpoint/2010/main" val="308892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additive="base">
                                        <p:cTn id="7" dur="500"/>
                                        <p:tgtEl>
                                          <p:spTgt spid="141"/>
                                        </p:tgtEl>
                                        <p:attrNameLst>
                                          <p:attrName>ppt_w</p:attrName>
                                        </p:attrNameLst>
                                      </p:cBhvr>
                                      <p:tavLst>
                                        <p:tav tm="0">
                                          <p:val>
                                            <p:strVal val="0"/>
                                          </p:val>
                                        </p:tav>
                                        <p:tav tm="100000">
                                          <p:val>
                                            <p:strVal val="#ppt_w"/>
                                          </p:val>
                                        </p:tav>
                                      </p:tavLst>
                                    </p:anim>
                                    <p:anim calcmode="lin" valueType="num">
                                      <p:cBhvr additive="base">
                                        <p:cTn id="8" dur="500"/>
                                        <p:tgtEl>
                                          <p:spTgt spid="141"/>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147"/>
        <p:cNvGrpSpPr/>
        <p:nvPr/>
      </p:nvGrpSpPr>
      <p:grpSpPr>
        <a:xfrm>
          <a:off x="0" y="0"/>
          <a:ext cx="0" cy="0"/>
          <a:chOff x="0" y="0"/>
          <a:chExt cx="0" cy="0"/>
        </a:xfrm>
      </p:grpSpPr>
      <p:pic>
        <p:nvPicPr>
          <p:cNvPr id="148" name="Google Shape;148;p5"/>
          <p:cNvPicPr preferRelativeResize="0"/>
          <p:nvPr/>
        </p:nvPicPr>
        <p:blipFill rotWithShape="1">
          <a:blip r:embed="rId3">
            <a:alphaModFix/>
          </a:blip>
          <a:srcRect t="19979" r="20305" b="10149"/>
          <a:stretch/>
        </p:blipFill>
        <p:spPr>
          <a:xfrm>
            <a:off x="8011311" y="-431020"/>
            <a:ext cx="12978431" cy="11022993"/>
          </a:xfrm>
          <a:prstGeom prst="rect">
            <a:avLst/>
          </a:prstGeom>
          <a:noFill/>
          <a:ln>
            <a:noFill/>
          </a:ln>
        </p:spPr>
      </p:pic>
      <p:pic>
        <p:nvPicPr>
          <p:cNvPr id="149" name="Google Shape;149;p5"/>
          <p:cNvPicPr preferRelativeResize="0"/>
          <p:nvPr/>
        </p:nvPicPr>
        <p:blipFill rotWithShape="1">
          <a:blip r:embed="rId4">
            <a:alphaModFix/>
          </a:blip>
          <a:srcRect/>
          <a:stretch/>
        </p:blipFill>
        <p:spPr>
          <a:xfrm rot="-2185063">
            <a:off x="-76422" y="665027"/>
            <a:ext cx="2552856" cy="4978974"/>
          </a:xfrm>
          <a:prstGeom prst="rect">
            <a:avLst/>
          </a:prstGeom>
          <a:noFill/>
          <a:ln>
            <a:noFill/>
          </a:ln>
        </p:spPr>
      </p:pic>
      <p:pic>
        <p:nvPicPr>
          <p:cNvPr id="150" name="Google Shape;150;p5"/>
          <p:cNvPicPr preferRelativeResize="0"/>
          <p:nvPr/>
        </p:nvPicPr>
        <p:blipFill rotWithShape="1">
          <a:blip r:embed="rId5">
            <a:alphaModFix/>
          </a:blip>
          <a:srcRect/>
          <a:stretch/>
        </p:blipFill>
        <p:spPr>
          <a:xfrm>
            <a:off x="822409" y="243558"/>
            <a:ext cx="9889792" cy="9799885"/>
          </a:xfrm>
          <a:prstGeom prst="rect">
            <a:avLst/>
          </a:prstGeom>
          <a:noFill/>
          <a:ln>
            <a:noFill/>
          </a:ln>
        </p:spPr>
      </p:pic>
      <p:pic>
        <p:nvPicPr>
          <p:cNvPr id="151" name="Google Shape;151;p5"/>
          <p:cNvPicPr preferRelativeResize="0"/>
          <p:nvPr/>
        </p:nvPicPr>
        <p:blipFill rotWithShape="1">
          <a:blip r:embed="rId6">
            <a:alphaModFix/>
          </a:blip>
          <a:srcRect/>
          <a:stretch/>
        </p:blipFill>
        <p:spPr>
          <a:xfrm>
            <a:off x="12633114" y="6094859"/>
            <a:ext cx="5559470" cy="4934029"/>
          </a:xfrm>
          <a:prstGeom prst="rect">
            <a:avLst/>
          </a:prstGeom>
          <a:noFill/>
          <a:ln>
            <a:noFill/>
          </a:ln>
        </p:spPr>
      </p:pic>
      <p:pic>
        <p:nvPicPr>
          <p:cNvPr id="152" name="Google Shape;152;p5"/>
          <p:cNvPicPr preferRelativeResize="0"/>
          <p:nvPr/>
        </p:nvPicPr>
        <p:blipFill rotWithShape="1">
          <a:blip r:embed="rId7">
            <a:alphaModFix/>
          </a:blip>
          <a:srcRect/>
          <a:stretch/>
        </p:blipFill>
        <p:spPr>
          <a:xfrm rot="2208479">
            <a:off x="12623618" y="-1749601"/>
            <a:ext cx="9271364" cy="4473433"/>
          </a:xfrm>
          <a:prstGeom prst="rect">
            <a:avLst/>
          </a:prstGeom>
          <a:noFill/>
          <a:ln>
            <a:noFill/>
          </a:ln>
        </p:spPr>
      </p:pic>
      <p:pic>
        <p:nvPicPr>
          <p:cNvPr id="153" name="Google Shape;153;p5"/>
          <p:cNvPicPr preferRelativeResize="0"/>
          <p:nvPr/>
        </p:nvPicPr>
        <p:blipFill rotWithShape="1">
          <a:blip r:embed="rId8">
            <a:alphaModFix/>
          </a:blip>
          <a:srcRect/>
          <a:stretch/>
        </p:blipFill>
        <p:spPr>
          <a:xfrm>
            <a:off x="-1934318" y="6813738"/>
            <a:ext cx="2963018" cy="2837090"/>
          </a:xfrm>
          <a:prstGeom prst="rect">
            <a:avLst/>
          </a:prstGeom>
          <a:noFill/>
          <a:ln>
            <a:noFill/>
          </a:ln>
        </p:spPr>
      </p:pic>
      <p:pic>
        <p:nvPicPr>
          <p:cNvPr id="154" name="Google Shape;154;p5"/>
          <p:cNvPicPr preferRelativeResize="0"/>
          <p:nvPr/>
        </p:nvPicPr>
        <p:blipFill rotWithShape="1">
          <a:blip r:embed="rId9">
            <a:alphaModFix/>
          </a:blip>
          <a:srcRect/>
          <a:stretch/>
        </p:blipFill>
        <p:spPr>
          <a:xfrm rot="-10582054">
            <a:off x="12767373" y="-1562492"/>
            <a:ext cx="4286719" cy="4374203"/>
          </a:xfrm>
          <a:prstGeom prst="rect">
            <a:avLst/>
          </a:prstGeom>
          <a:noFill/>
          <a:ln>
            <a:noFill/>
          </a:ln>
        </p:spPr>
      </p:pic>
      <p:sp>
        <p:nvSpPr>
          <p:cNvPr id="155" name="Google Shape;155;p5"/>
          <p:cNvSpPr txBox="1"/>
          <p:nvPr/>
        </p:nvSpPr>
        <p:spPr>
          <a:xfrm>
            <a:off x="9139238" y="742950"/>
            <a:ext cx="9525" cy="1803401"/>
          </a:xfrm>
          <a:prstGeom prst="rect">
            <a:avLst/>
          </a:prstGeom>
          <a:noFill/>
          <a:ln>
            <a:noFill/>
          </a:ln>
        </p:spPr>
        <p:txBody>
          <a:bodyPr spcFirstLastPara="1" wrap="square" lIns="0" tIns="0" rIns="0" bIns="0" anchor="t" anchorCtr="0">
            <a:spAutoFit/>
          </a:bodyPr>
          <a:lstStyle/>
          <a:p>
            <a:pPr marL="0" marR="0" lvl="0" indent="0" algn="ctr" rtl="0">
              <a:lnSpc>
                <a:spcPct val="77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 name="Google Shape;134;p4">
            <a:extLst>
              <a:ext uri="{FF2B5EF4-FFF2-40B4-BE49-F238E27FC236}">
                <a16:creationId xmlns:a16="http://schemas.microsoft.com/office/drawing/2014/main" id="{A2EEBAF9-882F-944E-5756-64BFD083266D}"/>
              </a:ext>
            </a:extLst>
          </p:cNvPr>
          <p:cNvPicPr preferRelativeResize="0"/>
          <p:nvPr/>
        </p:nvPicPr>
        <p:blipFill rotWithShape="1">
          <a:blip r:embed="rId10">
            <a:alphaModFix/>
          </a:blip>
          <a:srcRect/>
          <a:stretch/>
        </p:blipFill>
        <p:spPr>
          <a:xfrm flipH="1">
            <a:off x="10954544" y="3375452"/>
            <a:ext cx="5406957" cy="1557129"/>
          </a:xfrm>
          <a:prstGeom prst="rect">
            <a:avLst/>
          </a:prstGeom>
          <a:noFill/>
          <a:ln>
            <a:noFill/>
          </a:ln>
        </p:spPr>
      </p:pic>
      <p:sp>
        <p:nvSpPr>
          <p:cNvPr id="3" name="Google Shape;141;p4">
            <a:extLst>
              <a:ext uri="{FF2B5EF4-FFF2-40B4-BE49-F238E27FC236}">
                <a16:creationId xmlns:a16="http://schemas.microsoft.com/office/drawing/2014/main" id="{361F482D-7614-AE0F-F7C3-B20B7157AEFC}"/>
              </a:ext>
            </a:extLst>
          </p:cNvPr>
          <p:cNvSpPr txBox="1"/>
          <p:nvPr/>
        </p:nvSpPr>
        <p:spPr>
          <a:xfrm flipH="1">
            <a:off x="11878189" y="3595790"/>
            <a:ext cx="6038185" cy="1292662"/>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6000" b="1" dirty="0">
                <a:latin typeface="Fraunces"/>
                <a:ea typeface="Fraunces"/>
                <a:cs typeface="Fraunces"/>
                <a:sym typeface="Fraunces"/>
              </a:rPr>
              <a:t>2</a:t>
            </a:r>
            <a:r>
              <a:rPr lang="en-US" sz="6000" b="1" i="0" u="none" strike="noStrike" cap="none" dirty="0">
                <a:solidFill>
                  <a:srgbClr val="000000"/>
                </a:solidFill>
                <a:latin typeface="Fraunces"/>
                <a:ea typeface="Fraunces"/>
                <a:cs typeface="Fraunces"/>
                <a:sym typeface="Fraunces"/>
              </a:rPr>
              <a:t>. PHẦN 2</a:t>
            </a:r>
            <a:endParaRPr dirty="0"/>
          </a:p>
        </p:txBody>
      </p:sp>
      <p:sp>
        <p:nvSpPr>
          <p:cNvPr id="5" name="TextBox 4">
            <a:extLst>
              <a:ext uri="{FF2B5EF4-FFF2-40B4-BE49-F238E27FC236}">
                <a16:creationId xmlns:a16="http://schemas.microsoft.com/office/drawing/2014/main" id="{45591463-0AA1-7B48-DB8B-6A862784ADA0}"/>
              </a:ext>
            </a:extLst>
          </p:cNvPr>
          <p:cNvSpPr txBox="1"/>
          <p:nvPr/>
        </p:nvSpPr>
        <p:spPr>
          <a:xfrm>
            <a:off x="1586218" y="1516780"/>
            <a:ext cx="8615057" cy="8094908"/>
          </a:xfrm>
          <a:prstGeom prst="rect">
            <a:avLst/>
          </a:prstGeom>
          <a:noFill/>
        </p:spPr>
        <p:txBody>
          <a:bodyPr wrap="square">
            <a:spAutoFit/>
          </a:bodyPr>
          <a:lstStyle/>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Lí lẽ: </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Hình hài Tổ quốc...qua bao thế hệ”;</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Mảnh đất có máu xương...vững bền”;</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“Sự hi sinh...vô bờ bến”;</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 hi sinh... phía trước.”;</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“Với người con...run sợ”</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Bằng chứng: </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“Trên dải đất...xả thân vì dân tộc;</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“Xương máu ...cây cỏ”</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“Tên tuổi....hình sông, thế núi”;</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“Trên mọi nẻo đường...ưu tú đất Việt”;</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“Chỉ tính...mang thương tật”;</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“biết bao nhà yêu nước ...chiến thắng”.</a:t>
            </a:r>
            <a:endParaRPr lang="en-VN" sz="3500"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ppt_w</p:attrName>
                                        </p:attrNameLst>
                                      </p:cBhvr>
                                      <p:tavLst>
                                        <p:tav tm="0">
                                          <p:val>
                                            <p:strVal val="0"/>
                                          </p:val>
                                        </p:tav>
                                        <p:tav tm="100000">
                                          <p:val>
                                            <p:strVal val="#ppt_w"/>
                                          </p:val>
                                        </p:tav>
                                      </p:tavLst>
                                    </p:anim>
                                    <p:anim calcmode="lin" valueType="num">
                                      <p:cBhvr additive="base">
                                        <p:cTn id="8" dur="500"/>
                                        <p:tgtEl>
                                          <p:spTgt spid="3"/>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arn(inVertical)">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barn(inVertical)">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barn(inVertical)">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barn(inVertical)">
                                      <p:cBhvr>
                                        <p:cTn id="33" dur="5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barn(inVertical)">
                                      <p:cBhvr>
                                        <p:cTn id="38" dur="500"/>
                                        <p:tgtEl>
                                          <p:spTgt spid="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barn(inVertical)">
                                      <p:cBhvr>
                                        <p:cTn id="43" dur="500"/>
                                        <p:tgtEl>
                                          <p:spTgt spid="5">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5">
                                            <p:txEl>
                                              <p:pRg st="7" end="7"/>
                                            </p:txEl>
                                          </p:spTgt>
                                        </p:tgtEl>
                                        <p:attrNameLst>
                                          <p:attrName>style.visibility</p:attrName>
                                        </p:attrNameLst>
                                      </p:cBhvr>
                                      <p:to>
                                        <p:strVal val="visible"/>
                                      </p:to>
                                    </p:set>
                                    <p:animEffect transition="in" filter="barn(inVertical)">
                                      <p:cBhvr>
                                        <p:cTn id="48" dur="500"/>
                                        <p:tgtEl>
                                          <p:spTgt spid="5">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5">
                                            <p:txEl>
                                              <p:pRg st="8" end="8"/>
                                            </p:txEl>
                                          </p:spTgt>
                                        </p:tgtEl>
                                        <p:attrNameLst>
                                          <p:attrName>style.visibility</p:attrName>
                                        </p:attrNameLst>
                                      </p:cBhvr>
                                      <p:to>
                                        <p:strVal val="visible"/>
                                      </p:to>
                                    </p:set>
                                    <p:animEffect transition="in" filter="barn(inVertical)">
                                      <p:cBhvr>
                                        <p:cTn id="53" dur="500"/>
                                        <p:tgtEl>
                                          <p:spTgt spid="5">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5">
                                            <p:txEl>
                                              <p:pRg st="9" end="9"/>
                                            </p:txEl>
                                          </p:spTgt>
                                        </p:tgtEl>
                                        <p:attrNameLst>
                                          <p:attrName>style.visibility</p:attrName>
                                        </p:attrNameLst>
                                      </p:cBhvr>
                                      <p:to>
                                        <p:strVal val="visible"/>
                                      </p:to>
                                    </p:set>
                                    <p:animEffect transition="in" filter="barn(inVertical)">
                                      <p:cBhvr>
                                        <p:cTn id="58" dur="500"/>
                                        <p:tgtEl>
                                          <p:spTgt spid="5">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5">
                                            <p:txEl>
                                              <p:pRg st="10" end="10"/>
                                            </p:txEl>
                                          </p:spTgt>
                                        </p:tgtEl>
                                        <p:attrNameLst>
                                          <p:attrName>style.visibility</p:attrName>
                                        </p:attrNameLst>
                                      </p:cBhvr>
                                      <p:to>
                                        <p:strVal val="visible"/>
                                      </p:to>
                                    </p:set>
                                    <p:animEffect transition="in" filter="barn(inVertical)">
                                      <p:cBhvr>
                                        <p:cTn id="63" dur="500"/>
                                        <p:tgtEl>
                                          <p:spTgt spid="5">
                                            <p:txEl>
                                              <p:pRg st="10" end="1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5">
                                            <p:txEl>
                                              <p:pRg st="11" end="11"/>
                                            </p:txEl>
                                          </p:spTgt>
                                        </p:tgtEl>
                                        <p:attrNameLst>
                                          <p:attrName>style.visibility</p:attrName>
                                        </p:attrNameLst>
                                      </p:cBhvr>
                                      <p:to>
                                        <p:strVal val="visible"/>
                                      </p:to>
                                    </p:set>
                                    <p:animEffect transition="in" filter="barn(inVertical)">
                                      <p:cBhvr>
                                        <p:cTn id="68" dur="500"/>
                                        <p:tgtEl>
                                          <p:spTgt spid="5">
                                            <p:txEl>
                                              <p:pRg st="11" end="1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5">
                                            <p:txEl>
                                              <p:pRg st="12" end="12"/>
                                            </p:txEl>
                                          </p:spTgt>
                                        </p:tgtEl>
                                        <p:attrNameLst>
                                          <p:attrName>style.visibility</p:attrName>
                                        </p:attrNameLst>
                                      </p:cBhvr>
                                      <p:to>
                                        <p:strVal val="visible"/>
                                      </p:to>
                                    </p:set>
                                    <p:animEffect transition="in" filter="barn(inVertical)">
                                      <p:cBhvr>
                                        <p:cTn id="73"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1716</Words>
  <Application>Microsoft Office PowerPoint</Application>
  <PresentationFormat>Custom</PresentationFormat>
  <Paragraphs>131</Paragraphs>
  <Slides>25</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Times New Roman</vt:lpstr>
      <vt:lpstr>Calibri</vt:lpstr>
      <vt:lpstr>Lobster</vt:lpstr>
      <vt:lpstr>Fraunces</vt:lpstr>
      <vt:lpstr>Wingdings</vt:lpstr>
      <vt:lpstr>Roboto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thuy an tran</cp:lastModifiedBy>
  <cp:revision>4</cp:revision>
  <dcterms:created xsi:type="dcterms:W3CDTF">2006-08-16T00:00:00Z</dcterms:created>
  <dcterms:modified xsi:type="dcterms:W3CDTF">2024-03-04T06:06:41Z</dcterms:modified>
</cp:coreProperties>
</file>