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19"/>
  </p:notesMasterIdLst>
  <p:sldIdLst>
    <p:sldId id="331" r:id="rId5"/>
    <p:sldId id="256" r:id="rId6"/>
    <p:sldId id="288" r:id="rId7"/>
    <p:sldId id="285" r:id="rId8"/>
    <p:sldId id="281" r:id="rId9"/>
    <p:sldId id="307" r:id="rId10"/>
    <p:sldId id="291" r:id="rId11"/>
    <p:sldId id="292" r:id="rId12"/>
    <p:sldId id="297" r:id="rId13"/>
    <p:sldId id="298" r:id="rId14"/>
    <p:sldId id="299" r:id="rId15"/>
    <p:sldId id="327" r:id="rId16"/>
    <p:sldId id="325" r:id="rId17"/>
    <p:sldId id="33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7713" autoAdjust="0"/>
  </p:normalViewPr>
  <p:slideViewPr>
    <p:cSldViewPr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Gill Sans MT"/>
              </a:defRPr>
            </a:lvl1pPr>
          </a:lstStyle>
          <a:p>
            <a:pPr>
              <a:defRPr/>
            </a:pPr>
            <a:fld id="{4AE5134E-1439-4C8D-9947-5358C5EC693C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2E1EBE-4417-4D1C-AFD5-CAFAC72FD8A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2449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D168B-BE5C-4EB9-8E06-F918AEA1E08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270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047E9-AA38-44AE-8113-346A6F1452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619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CAF31-E36D-4BDF-A7D9-B38576C566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605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AC5A0-5391-4FE6-A00E-6F53E23B2A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9118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14A39-6430-48BE-9365-AC5FEB9F59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934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B61FC-C4FF-485C-938A-18937410F9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9B33A-E719-424D-BEA8-BCFB2E6DEB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2605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F5CBE-3213-4FE9-ABF0-F6EE1CD239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8088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DEDF3-8E89-411F-A910-C47A18E00D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2049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C774D-C13F-466C-B4BD-EBFAB4D9ECF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2986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8FE5-FA5A-4E64-A5FE-47F7D4093D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553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B14B-DAC0-41D0-8AFA-4A5A021FF7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8764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E5159-3373-4F4A-B881-C4C058E10A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4801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7379A-24BF-4D35-A1C0-E8136BB3CA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9132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584F7-D143-4829-B567-68253B6CE3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2572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CCB34-57CF-4DE4-AD09-FD68E6B0E3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38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0CA7E-7985-4BE5-A852-6BB6E9838A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0551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D7390-C8C6-4E86-8AD4-A0AEDA4D62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033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0A150-785A-4146-A327-40205F3E4F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683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1B81C-DD18-4ADD-A0FD-8DF8AB8446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87226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9DA14-74D8-43ED-BD49-7A2EE29688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35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45A8A-B344-4F66-952A-A679356BD4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573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FD761-E2D9-4390-AD19-FD3111AEE0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71057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D712A-70A8-4059-924E-DA403503D7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7860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E3133-E9F5-4B96-912B-F16F4839AE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1215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74C20-4B6E-48E3-B0CD-DABDEE5E6D3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06508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115A7-DA81-4F73-B00E-9C43025DD1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76565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ABF94-FF98-4185-A99E-63F8350025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29572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451D9-288E-4039-8006-8044C3B955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44639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41F4D-1EB4-4F5A-AEE7-A29F7C0317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6129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99775-9F14-4A86-ADDD-FBE38EBF5D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04311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674D2-0DF6-4C33-AA2F-F9776E5D0A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78238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8772-335E-4E37-A077-CE52C88D61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50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E5E45-37BD-4A2A-8EDA-D7FD61A05B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08359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68D5D-8530-4C88-8375-4F8FB50247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47651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45647-9F48-4E11-8AAC-3ECFA4320C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6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BB7C-5C49-4909-AF8C-C1B169784A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4257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3A0F3-DCAC-4430-B283-ABC74C93EC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8481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39D32-04AF-4A39-94DE-6B4D80FF49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3116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0C9EE-9FE0-4FC9-879A-58BBEA5EB07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16463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87F73-C05C-4A75-9575-247858808E5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28588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F5367-EB56-47CD-83D8-4A98F56DB8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57235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02B71-4571-4790-9A73-51A50BB45A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F628E-B753-42E0-AB0A-7925A16CCF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693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79DE5-533B-439D-B5C2-C6A1A54FEFE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507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20870-0625-4A2A-877C-73F602D33F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600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EE748-B1E9-4DB8-A0A0-F6B5245AFA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987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2EE97-F568-40A4-BFAA-E1D11E68AF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06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1031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EB8EB674-A8F0-4953-9146-B80B03F24CD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02" r:id="rId2"/>
    <p:sldLayoutId id="2147483722" r:id="rId3"/>
    <p:sldLayoutId id="2147483701" r:id="rId4"/>
    <p:sldLayoutId id="2147483723" r:id="rId5"/>
    <p:sldLayoutId id="2147483700" r:id="rId6"/>
    <p:sldLayoutId id="2147483724" r:id="rId7"/>
    <p:sldLayoutId id="2147483725" r:id="rId8"/>
    <p:sldLayoutId id="2147483726" r:id="rId9"/>
    <p:sldLayoutId id="2147483699" r:id="rId10"/>
    <p:sldLayoutId id="2147483698" r:id="rId11"/>
    <p:sldLayoutId id="214748369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055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8A979341-035B-47A4-85A0-A3AD497461E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08" r:id="rId2"/>
    <p:sldLayoutId id="2147483728" r:id="rId3"/>
    <p:sldLayoutId id="2147483707" r:id="rId4"/>
    <p:sldLayoutId id="2147483729" r:id="rId5"/>
    <p:sldLayoutId id="2147483706" r:id="rId6"/>
    <p:sldLayoutId id="2147483730" r:id="rId7"/>
    <p:sldLayoutId id="2147483731" r:id="rId8"/>
    <p:sldLayoutId id="2147483732" r:id="rId9"/>
    <p:sldLayoutId id="2147483705" r:id="rId10"/>
    <p:sldLayoutId id="2147483704" r:id="rId11"/>
    <p:sldLayoutId id="21474837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079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042A2F2B-D7B1-421C-8DA3-0B2DCF303FA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14" r:id="rId2"/>
    <p:sldLayoutId id="2147483734" r:id="rId3"/>
    <p:sldLayoutId id="2147483713" r:id="rId4"/>
    <p:sldLayoutId id="2147483735" r:id="rId5"/>
    <p:sldLayoutId id="2147483712" r:id="rId6"/>
    <p:sldLayoutId id="2147483736" r:id="rId7"/>
    <p:sldLayoutId id="2147483737" r:id="rId8"/>
    <p:sldLayoutId id="2147483738" r:id="rId9"/>
    <p:sldLayoutId id="2147483711" r:id="rId10"/>
    <p:sldLayoutId id="2147483710" r:id="rId11"/>
    <p:sldLayoutId id="21474837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4103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6/28/2024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79EEFAFD-489B-4B2D-A159-07166E0C67D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0" r:id="rId2"/>
    <p:sldLayoutId id="2147483740" r:id="rId3"/>
    <p:sldLayoutId id="2147483719" r:id="rId4"/>
    <p:sldLayoutId id="2147483741" r:id="rId5"/>
    <p:sldLayoutId id="2147483718" r:id="rId6"/>
    <p:sldLayoutId id="2147483742" r:id="rId7"/>
    <p:sldLayoutId id="2147483743" r:id="rId8"/>
    <p:sldLayoutId id="2147483744" r:id="rId9"/>
    <p:sldLayoutId id="2147483717" r:id="rId10"/>
    <p:sldLayoutId id="2147483716" r:id="rId11"/>
    <p:sldLayoutId id="214748371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Relationship Id="rId6" Type="http://schemas.openxmlformats.org/officeDocument/2006/relationships/slide" Target="slide5.xml"/><Relationship Id="rId5" Type="http://schemas.openxmlformats.org/officeDocument/2006/relationships/image" Target="../media/image12.png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ền Màu Xanh đường Kẻ Thanh Hiển Thị Sọc, Màu, Bảng Thông Báo, Nền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7809"/>
            <a:ext cx="9144000" cy="740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1891554" y="1377046"/>
            <a:ext cx="59077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1pPr>
            <a:lvl2pPr marL="742950" indent="-28575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2pPr>
            <a:lvl3pPr marL="11430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3pPr>
            <a:lvl4pPr marL="16002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4pPr>
            <a:lvl5pPr marL="20574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9pPr>
          </a:lstStyle>
          <a:p>
            <a:pPr defTabSz="28932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altLang="vi-VN" sz="4000" b="1" dirty="0">
                <a:solidFill>
                  <a:srgbClr val="203864"/>
                </a:solidFill>
                <a:latin typeface="Calibri" panose="020F0502020204030204" pitchFamily="34" charset="0"/>
              </a:rPr>
              <a:t>TRƯỜNG THCS LONG BIÊN</a:t>
            </a: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2345178" y="2977159"/>
            <a:ext cx="4575099" cy="257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1pPr>
            <a:lvl2pPr marL="742950" indent="-28575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2pPr>
            <a:lvl3pPr marL="11430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3pPr>
            <a:lvl4pPr marL="16002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4pPr>
            <a:lvl5pPr marL="2057400" indent="-228600" defTabSz="685800"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.Vn3DH" panose="020B7200000000000000" pitchFamily="34" charset="0"/>
              </a:defRPr>
            </a:lvl9pPr>
          </a:lstStyle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BÀI GIẢNG Đ</a:t>
            </a:r>
            <a:r>
              <a:rPr lang="en-US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IỆN TỬ </a:t>
            </a:r>
            <a:r>
              <a:rPr lang="vi-VN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MÔN T</a:t>
            </a:r>
            <a:r>
              <a:rPr lang="en-US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IN</a:t>
            </a:r>
            <a:r>
              <a:rPr lang="vi-VN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 6</a:t>
            </a:r>
            <a:endParaRPr lang="en-US" altLang="vi-VN" sz="1898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1898" b="1" dirty="0" err="1">
                <a:solidFill>
                  <a:srgbClr val="C00000"/>
                </a:solidFill>
                <a:latin typeface="Calibri" panose="020F0502020204030204" pitchFamily="34" charset="0"/>
              </a:rPr>
              <a:t>Tiết</a:t>
            </a:r>
            <a:r>
              <a:rPr lang="en-US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altLang="vi-VN" sz="1898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26</a:t>
            </a:r>
            <a:endParaRPr lang="en-US" altLang="vi-VN" sz="1898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defTabSz="289322">
              <a:defRPr/>
            </a:pPr>
            <a:r>
              <a:rPr lang="en-US" altLang="vi-VN" sz="1898" b="1" dirty="0" err="1">
                <a:solidFill>
                  <a:srgbClr val="C00000"/>
                </a:solidFill>
                <a:latin typeface="Calibri" panose="020F0502020204030204" pitchFamily="34" charset="0"/>
              </a:rPr>
              <a:t>Bài</a:t>
            </a:r>
            <a:r>
              <a:rPr lang="en-US" altLang="vi-VN" sz="1898" b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altLang="vi-VN" sz="1898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13: </a:t>
            </a:r>
            <a:r>
              <a:rPr lang="vi-VN" altLang="vi-VN" sz="1898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THỰC</a:t>
            </a:r>
            <a:r>
              <a:rPr lang="en-US" altLang="vi-VN" sz="1898" b="1">
                <a:solidFill>
                  <a:srgbClr val="C00000"/>
                </a:solidFill>
                <a:latin typeface="Calibri" panose="020F0502020204030204" pitchFamily="34" charset="0"/>
              </a:rPr>
              <a:t> HÀNH TÌM KIẾM VÀ THAY </a:t>
            </a:r>
            <a:r>
              <a:rPr lang="en-US" altLang="vi-VN" sz="1898" b="1" smtClean="0">
                <a:solidFill>
                  <a:srgbClr val="C00000"/>
                </a:solidFill>
                <a:latin typeface="Calibri" panose="020F0502020204030204" pitchFamily="34" charset="0"/>
              </a:rPr>
              <a:t>THẾ</a:t>
            </a:r>
            <a:endParaRPr lang="en-US" altLang="vi-VN" sz="1898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 sz="844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vi-VN" sz="18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TRẦN XUÂN THÀNH</a:t>
            </a:r>
          </a:p>
          <a:p>
            <a:pPr algn="ctr" defTabSz="289322" fontAlgn="base">
              <a:spcBef>
                <a:spcPct val="0"/>
              </a:spcBef>
              <a:spcAft>
                <a:spcPct val="0"/>
              </a:spcAft>
              <a:defRPr/>
            </a:pPr>
            <a:endParaRPr lang="vi-VN" altLang="vi-VN" sz="1898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5125" name="Picture 3" descr="Application&#10;&#10;Description automatically generated with medium confidenc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124" y="2314577"/>
            <a:ext cx="335756" cy="45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12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pic>
        <p:nvPicPr>
          <p:cNvPr id="399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75"/>
            <a:ext cx="5643563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Text Box 5"/>
          <p:cNvSpPr txBox="1">
            <a:spLocks noChangeArrowheads="1"/>
          </p:cNvSpPr>
          <p:nvPr/>
        </p:nvSpPr>
        <p:spPr bwMode="auto">
          <a:xfrm>
            <a:off x="1295400" y="2511425"/>
            <a:ext cx="762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Bước2: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ô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with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1219200" y="3578225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Bước3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Next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1295400" y="4265613"/>
            <a:ext cx="7620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Bước4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8" name="Text Box 9"/>
          <p:cNvSpPr txBox="1">
            <a:spLocks noChangeArrowheads="1"/>
          </p:cNvSpPr>
          <p:nvPr/>
        </p:nvSpPr>
        <p:spPr bwMode="auto">
          <a:xfrm>
            <a:off x="1219200" y="4800600"/>
            <a:ext cx="7620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Bước5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thúc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9" name="Text Box 10"/>
          <p:cNvSpPr txBox="1">
            <a:spLocks noChangeArrowheads="1"/>
          </p:cNvSpPr>
          <p:nvPr/>
        </p:nvSpPr>
        <p:spPr bwMode="auto">
          <a:xfrm>
            <a:off x="2209800" y="5410200"/>
            <a:ext cx="624840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Chú ý</a:t>
            </a:r>
            <a:r>
              <a:rPr lang="en-US" altLang="zh-CN" sz="2400"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Nếu chắc chắn, em có thể nháy nút </a:t>
            </a:r>
            <a:r>
              <a:rPr lang="en-US" altLang="zh-CN" sz="240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 All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để thay thế tất cả các cụm từ tìm được bằng cụm từ thay thế.</a:t>
            </a:r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3429000" y="304800"/>
            <a:ext cx="1905000" cy="274638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cần thay thế.</a:t>
            </a:r>
          </a:p>
        </p:txBody>
      </p:sp>
      <p:sp>
        <p:nvSpPr>
          <p:cNvPr id="39951" name="Text Box 21"/>
          <p:cNvSpPr txBox="1">
            <a:spLocks noChangeArrowheads="1"/>
          </p:cNvSpPr>
          <p:nvPr/>
        </p:nvSpPr>
        <p:spPr bwMode="auto">
          <a:xfrm>
            <a:off x="3810000" y="868363"/>
            <a:ext cx="1676400" cy="274637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 thay thế.</a:t>
            </a:r>
          </a:p>
        </p:txBody>
      </p:sp>
      <p:sp>
        <p:nvSpPr>
          <p:cNvPr id="39952" name="Line 20"/>
          <p:cNvSpPr>
            <a:spLocks noChangeShapeType="1"/>
          </p:cNvSpPr>
          <p:nvPr/>
        </p:nvSpPr>
        <p:spPr bwMode="auto">
          <a:xfrm>
            <a:off x="3581400" y="6096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22"/>
          <p:cNvSpPr>
            <a:spLocks noChangeShapeType="1"/>
          </p:cNvSpPr>
          <p:nvPr/>
        </p:nvSpPr>
        <p:spPr bwMode="auto">
          <a:xfrm>
            <a:off x="3886200" y="11430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1374775" y="1833563"/>
            <a:ext cx="7239000" cy="4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cảm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nghĩ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của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trường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thầy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cô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gồm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nhiều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6A,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không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nhớ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vậy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Thảo luận nhóm.</a:t>
            </a:r>
          </a:p>
          <a:p>
            <a:pPr>
              <a:defRPr/>
            </a:pPr>
            <a:endParaRPr lang="vi-VN" altLang="en-US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tangle 10"/>
          <p:cNvSpPr>
            <a:spLocks noChangeArrowheads="1"/>
          </p:cNvSpPr>
          <p:nvPr/>
        </p:nvSpPr>
        <p:spPr bwMode="auto">
          <a:xfrm>
            <a:off x="1374775" y="1530350"/>
            <a:ext cx="6956425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1: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đến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chú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thích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(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giống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H5.23)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Đáp án!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Rectangle 10"/>
          <p:cNvSpPr>
            <a:spLocks noChangeArrowheads="1"/>
          </p:cNvSpPr>
          <p:nvPr/>
        </p:nvSpPr>
        <p:spPr bwMode="auto">
          <a:xfrm>
            <a:off x="1374775" y="850900"/>
            <a:ext cx="710882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2.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sắp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xếp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đây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theo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tự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đúng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mềm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thảo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a.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thẻ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Home.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lệnh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Editing,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chọn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1501775" y="5678488"/>
            <a:ext cx="5407025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b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d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10588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Vận dụng - Thực hành!</a:t>
            </a:r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1374775" y="2814638"/>
            <a:ext cx="7108825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tạo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số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sổ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niệm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soát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</a:t>
            </a:r>
          </a:p>
          <a:p>
            <a:pPr marL="342900" indent="-342900">
              <a:spcBef>
                <a:spcPct val="20000"/>
              </a:spcBef>
            </a:pP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dụng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năng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tắt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,…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hoàn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hơn</a:t>
            </a: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44041" name="Rectangle 10"/>
          <p:cNvSpPr>
            <a:spLocks noChangeArrowheads="1"/>
          </p:cNvSpPr>
          <p:nvPr/>
        </p:nvSpPr>
        <p:spPr bwMode="auto">
          <a:xfrm>
            <a:off x="1374775" y="1757363"/>
            <a:ext cx="71088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Sử dụng kiến thức tìm kiếm và thay thế để tìm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dưa hấu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và thay thế bằng 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xoài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?</a:t>
            </a: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    </a:t>
            </a:r>
            <a:endParaRPr lang="en-US" altLang="zh-CN" sz="28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228599" y="2304871"/>
            <a:ext cx="9677399" cy="1198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KÍNH CHÀO QUÝ THẦY CÔ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VÀ CÁC EM</a:t>
            </a:r>
            <a:r>
              <a:rPr lang="vi-VN" alt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 HỌC SINH</a:t>
            </a:r>
          </a:p>
        </p:txBody>
      </p:sp>
      <p:pic>
        <p:nvPicPr>
          <p:cNvPr id="30723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6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1520825" y="457200"/>
            <a:ext cx="6083300" cy="914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 algn="ctr">
              <a:defRPr/>
            </a:pPr>
            <a:r>
              <a:rPr lang="en-US" sz="3600" b="1" dirty="0" err="1" smtClean="0">
                <a:solidFill>
                  <a:srgbClr val="CC0099"/>
                </a:solidFill>
                <a:latin typeface="Times New Roman" panose="02020603050405020304" pitchFamily="18" charset="0"/>
              </a:rPr>
              <a:t>Tì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nh h</a:t>
            </a:r>
            <a:r>
              <a:rPr lang="en-US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u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ống!</a:t>
            </a:r>
            <a:endParaRPr lang="en-US" sz="3600" b="1" dirty="0">
              <a:solidFill>
                <a:srgbClr val="CC0099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343400" y="1676400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3" name="Text Box 1"/>
          <p:cNvSpPr txBox="1">
            <a:spLocks noChangeArrowheads="1"/>
          </p:cNvSpPr>
          <p:nvPr/>
        </p:nvSpPr>
        <p:spPr bwMode="auto">
          <a:xfrm>
            <a:off x="1317625" y="1943100"/>
            <a:ext cx="2873375" cy="3692525"/>
          </a:xfrm>
          <a:prstGeom prst="rect">
            <a:avLst/>
          </a:prstGeom>
          <a:solidFill>
            <a:srgbClr val="FFE3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An đã học được cách làm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kem sữa chua dưa hấu rất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ngon. An đã làm thành công món kem này để mời hai bạn Khoa, Minh thưởng thức. </a:t>
            </a:r>
          </a:p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Minh xin An công thức làm kem nhưng muốn đổi lại thành món kem sữa chua xoài.</a:t>
            </a:r>
          </a:p>
          <a:p>
            <a:pPr algn="just"/>
            <a:r>
              <a:rPr lang="en-US" altLang="zh-CN"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>
                <a:latin typeface="Times New Roman" pitchFamily="18" charset="0"/>
              </a:rPr>
              <a:t>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 Em hãy giúp bạn An sửa công thức làm kem sữa chua dưa hấu thành kem sữa chua xoài nhé.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572000" y="1524000"/>
            <a:ext cx="3847465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0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385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004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10" descr="E:\Hinh\lovely\hdauwewiu (6)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508625"/>
            <a:ext cx="1874838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Grp="1" noChangeArrowheads="1"/>
          </p:cNvSpPr>
          <p:nvPr>
            <p:ph type="title"/>
          </p:nvPr>
        </p:nvSpPr>
        <p:spPr>
          <a:xfrm>
            <a:off x="1371600" y="963613"/>
            <a:ext cx="3201988" cy="4767262"/>
          </a:xfrm>
          <a:solidFill>
            <a:schemeClr val="bg2"/>
          </a:solidFill>
          <a:ln w="38100">
            <a:prstDash val="lgDash"/>
            <a:miter lim="800000"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oạt động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nhóm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bàn (2’):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</a:t>
            </a:r>
            <a:b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T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hảo luận t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ống nhất kết quả trên phiếu học tập.</a:t>
            </a:r>
            <a:b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Nguyên liệu để làm món kem sữa chua dưa hấu gồm những gì?</a:t>
            </a:r>
            <a:b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Làm thế nào để sửa công thức làm kem sữa chua dưa hấu thành công thức làm kem sữa chua xoài?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874260" y="2204084"/>
            <a:ext cx="3847465" cy="1753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endParaRPr lang="vi-VN" altLang="en-US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21225" y="1071563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4902833" y="991869"/>
            <a:ext cx="3847466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74613"/>
            <a:ext cx="6858000" cy="609601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8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NHIỆM VỤ 1: </a:t>
            </a:r>
            <a:r>
              <a:rPr 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T</a:t>
            </a:r>
            <a:r>
              <a:rPr lang="vi-VN" alt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HỰC HÀNH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600200" y="544513"/>
            <a:ext cx="7078663" cy="12827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Mỗi máy tính (1-2HS) khởi động máy tính và phần mềm Word, nhập nội dung công thức làm kem sữa chua dưa hấu</a:t>
            </a:r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Thực hiện các thao tác định dạng để có kết quả như H5.22</a:t>
            </a: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Lưu lại tệp bằng tên: kemsuachua-duahau.docx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 smtClean="0"/>
              <a:t>     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1049019" y="1826260"/>
            <a:ext cx="8009256" cy="50158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sz="20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sz="2000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149225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9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9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NHIỆM VỤ 2: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90525" y="620713"/>
            <a:ext cx="8756650" cy="123825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Thảo luận nhóm và đại diện nhóm trả lời, hoàn thành các câu hỏi sau: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1: Em hãy nêu các bước thực hiện tìm kiếm trong Word?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2: Em hãy nêu các bước thực hiện thay thế trong Word?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 smtClean="0"/>
              <a:t>     </a:t>
            </a:r>
          </a:p>
        </p:txBody>
      </p: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969963" y="2116138"/>
            <a:ext cx="78168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a. Tìm kiếm: Gồm có 3 bước.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N</a:t>
            </a:r>
            <a:r>
              <a:rPr lang="vi-VN" altLang="en-US" sz="2400" b="1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áy chuột vào thẻ Home.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Trong nhóm lệnh Editing \ Find.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từ, cụm từ cần tìm rồi nhấn phím Enter.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b. Thay thế: Gồm 4 bước: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Trong nhóm lệnh Editing \ Replace.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Gõ từ, cụm từ cần tìm trong ô Find what.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 hoặc cụm từ thay thế trong ô Replace with.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B4. Nháy chuột vào nút Replace (replace All) để thực hiện thay thế.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09800" y="990600"/>
            <a:ext cx="4648200" cy="533400"/>
            <a:chOff x="144" y="1152"/>
            <a:chExt cx="4648" cy="293"/>
          </a:xfrm>
        </p:grpSpPr>
        <p:sp>
          <p:nvSpPr>
            <p:cNvPr id="36873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1</a:t>
              </a:r>
              <a:r>
                <a:rPr lang="en-US" altLang="zh-CN" sz="28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. Tìm </a:t>
              </a:r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Kiếm</a:t>
              </a:r>
            </a:p>
          </p:txBody>
        </p:sp>
        <p:grpSp>
          <p:nvGrpSpPr>
            <p:cNvPr id="36874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6875" name="Oval 5"/>
              <p:cNvSpPr>
                <a:spLocks noChangeArrowheads="1"/>
              </p:cNvSpPr>
              <p:nvPr/>
            </p:nvSpPr>
            <p:spPr bwMode="auto">
              <a:xfrm>
                <a:off x="2078" y="1689"/>
                <a:ext cx="1613" cy="1608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6876" name="Oval 6"/>
              <p:cNvSpPr>
                <a:spLocks noChangeArrowheads="1"/>
              </p:cNvSpPr>
              <p:nvPr/>
            </p:nvSpPr>
            <p:spPr bwMode="auto">
              <a:xfrm>
                <a:off x="2174" y="1771"/>
                <a:ext cx="1421" cy="1432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78" name="Oval 8"/>
              <p:cNvSpPr>
                <a:spLocks noChangeArrowheads="1"/>
              </p:cNvSpPr>
              <p:nvPr/>
            </p:nvSpPr>
            <p:spPr bwMode="auto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80" name="Oval 10"/>
              <p:cNvSpPr>
                <a:spLocks noChangeArrowheads="1"/>
              </p:cNvSpPr>
              <p:nvPr/>
            </p:nvSpPr>
            <p:spPr bwMode="auto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889125"/>
            <a:ext cx="76962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	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 --&gt;Editing--&gt;Find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  <a:endParaRPr lang="en-US" altLang="zh-CN" sz="3200" b="1">
              <a:solidFill>
                <a:schemeClr val="tx2"/>
              </a:solidFill>
              <a:ea typeface="SimSun" pitchFamily="2" charset="-122"/>
            </a:endParaRPr>
          </a:p>
        </p:txBody>
      </p:sp>
      <p:pic>
        <p:nvPicPr>
          <p:cNvPr id="20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114800"/>
            <a:ext cx="5791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0"/>
            <a:ext cx="8610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2: Gõ nội dung cần tìm vào ô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3: Nháy 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Next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tìm tiếp.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</a:t>
            </a:r>
            <a:r>
              <a:rPr lang="vi-VN" altLang="en-US" sz="3200">
                <a:latin typeface="Times New Roman" pitchFamily="18" charset="0"/>
              </a:rPr>
              <a:t>   hoặc nhấn 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kết thúc.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</a:t>
            </a:r>
            <a:r>
              <a:rPr lang="en-US" altLang="zh-CN" sz="3200">
                <a:solidFill>
                  <a:srgbClr val="FF0066"/>
                </a:solidFill>
                <a:latin typeface="Times New Roman" pitchFamily="18" charset="0"/>
                <a:ea typeface="SimSun" pitchFamily="2" charset="-122"/>
              </a:rPr>
              <a:t>Lưu ý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: Từ (hoặc dãy kí tự) tìm được sẽ được 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		hiển thị dưới dạng “bôi đen”.</a:t>
            </a:r>
          </a:p>
        </p:txBody>
      </p:sp>
      <p:pic>
        <p:nvPicPr>
          <p:cNvPr id="3789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371600"/>
            <a:ext cx="43259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8" name="AutoShape 11"/>
          <p:cNvSpPr>
            <a:spLocks/>
          </p:cNvSpPr>
          <p:nvPr/>
        </p:nvSpPr>
        <p:spPr bwMode="auto">
          <a:xfrm>
            <a:off x="1666875" y="942975"/>
            <a:ext cx="2676525" cy="352425"/>
          </a:xfrm>
          <a:prstGeom prst="borderCallout1">
            <a:avLst>
              <a:gd name="adj1" fmla="val 32431"/>
              <a:gd name="adj2" fmla="val 102847"/>
              <a:gd name="adj3" fmla="val 382884"/>
              <a:gd name="adj4" fmla="val 104032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altLang="zh-CN" sz="2000" b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Gõ nội dung cần tìm</a:t>
            </a:r>
          </a:p>
          <a:p>
            <a:endParaRPr lang="en-US" altLang="zh-CN" sz="2000" b="1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Left Arrow 1">
            <a:hlinkClick r:id="rId6" action="ppaction://hlinksldjump"/>
          </p:cNvPr>
          <p:cNvSpPr/>
          <p:nvPr/>
        </p:nvSpPr>
        <p:spPr>
          <a:xfrm>
            <a:off x="8229600" y="6477000"/>
            <a:ext cx="914400" cy="3810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90800" y="838200"/>
            <a:ext cx="4495800" cy="617538"/>
            <a:chOff x="144" y="1152"/>
            <a:chExt cx="4648" cy="293"/>
          </a:xfrm>
        </p:grpSpPr>
        <p:sp>
          <p:nvSpPr>
            <p:cNvPr id="38921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40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2. Thay thế</a:t>
              </a:r>
            </a:p>
          </p:txBody>
        </p:sp>
        <p:grpSp>
          <p:nvGrpSpPr>
            <p:cNvPr id="38922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8923" name="Oval 5"/>
              <p:cNvSpPr>
                <a:spLocks noChangeArrowheads="1"/>
              </p:cNvSpPr>
              <p:nvPr/>
            </p:nvSpPr>
            <p:spPr bwMode="auto">
              <a:xfrm>
                <a:off x="2078" y="1681"/>
                <a:ext cx="1612" cy="1612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8924" name="Oval 6"/>
              <p:cNvSpPr>
                <a:spLocks noChangeArrowheads="1"/>
              </p:cNvSpPr>
              <p:nvPr/>
            </p:nvSpPr>
            <p:spPr bwMode="auto">
              <a:xfrm>
                <a:off x="2166" y="1772"/>
                <a:ext cx="1436" cy="1424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6" name="Oval 8"/>
              <p:cNvSpPr>
                <a:spLocks noChangeArrowheads="1"/>
              </p:cNvSpPr>
              <p:nvPr/>
            </p:nvSpPr>
            <p:spPr bwMode="auto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8" name="Oval 10"/>
              <p:cNvSpPr>
                <a:spLocks noChangeArrowheads="1"/>
              </p:cNvSpPr>
              <p:nvPr/>
            </p:nvSpPr>
            <p:spPr bwMode="auto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905000"/>
            <a:ext cx="7848600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-&gt;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Editing --&gt;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		Hộp hoại 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and Replace 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</a:p>
        </p:txBody>
      </p:sp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59275"/>
            <a:ext cx="51181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1162</Words>
  <Application>Microsoft Office PowerPoint</Application>
  <PresentationFormat>On-screen Show (4:3)</PresentationFormat>
  <Paragraphs>137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宋体</vt:lpstr>
      <vt:lpstr>宋体</vt:lpstr>
      <vt:lpstr>Calibri</vt:lpstr>
      <vt:lpstr>Gill Sans MT</vt:lpstr>
      <vt:lpstr>华文中宋</vt:lpstr>
      <vt:lpstr>Times New Roman</vt:lpstr>
      <vt:lpstr>Verdana</vt:lpstr>
      <vt:lpstr>Wingdings 2</vt:lpstr>
      <vt:lpstr>Solstice</vt:lpstr>
      <vt:lpstr>1_Solstice</vt:lpstr>
      <vt:lpstr>2_Solstice</vt:lpstr>
      <vt:lpstr>3_Solstice</vt:lpstr>
      <vt:lpstr>PowerPoint Presentation</vt:lpstr>
      <vt:lpstr>PowerPoint Presentation</vt:lpstr>
      <vt:lpstr>PowerPoint Presentation</vt:lpstr>
      <vt:lpstr>Hoạt động nhóm bàn (2’):          Thảo luận thống nhất kết quả trên phiếu học tập. - Nguyên liệu để làm món kem sữa chua dưa hấu gồm những gì? - Làm thế nào để sửa công thức làm kem sữa chua dưa hấu thành công thức làm kem sữa chua xoài?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Duy Linh</dc:creator>
  <cp:lastModifiedBy>VA</cp:lastModifiedBy>
  <cp:revision>84</cp:revision>
  <dcterms:created xsi:type="dcterms:W3CDTF">2010-03-07T00:57:02Z</dcterms:created>
  <dcterms:modified xsi:type="dcterms:W3CDTF">2024-06-28T02:47:49Z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