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64" r:id="rId3"/>
    <p:sldId id="289" r:id="rId4"/>
    <p:sldId id="290" r:id="rId5"/>
    <p:sldId id="291" r:id="rId6"/>
    <p:sldId id="292" r:id="rId7"/>
    <p:sldId id="293" r:id="rId8"/>
    <p:sldId id="321" r:id="rId9"/>
    <p:sldId id="257" r:id="rId10"/>
    <p:sldId id="260" r:id="rId11"/>
    <p:sldId id="294" r:id="rId12"/>
    <p:sldId id="298" r:id="rId13"/>
    <p:sldId id="263" r:id="rId14"/>
    <p:sldId id="259" r:id="rId15"/>
    <p:sldId id="387" r:id="rId16"/>
    <p:sldId id="301" r:id="rId17"/>
    <p:sldId id="302" r:id="rId18"/>
    <p:sldId id="308" r:id="rId19"/>
    <p:sldId id="311" r:id="rId20"/>
    <p:sldId id="312" r:id="rId21"/>
    <p:sldId id="388" r:id="rId22"/>
    <p:sldId id="389" r:id="rId23"/>
    <p:sldId id="313" r:id="rId24"/>
    <p:sldId id="315" r:id="rId25"/>
    <p:sldId id="317" r:id="rId26"/>
    <p:sldId id="318" r:id="rId27"/>
    <p:sldId id="319" r:id="rId28"/>
    <p:sldId id="262" r:id="rId29"/>
    <p:sldId id="267" r:id="rId30"/>
    <p:sldId id="276" r:id="rId31"/>
    <p:sldId id="269" r:id="rId32"/>
    <p:sldId id="314" r:id="rId33"/>
    <p:sldId id="261" r:id="rId34"/>
    <p:sldId id="285" r:id="rId35"/>
    <p:sldId id="386"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5721"/>
  </p:normalViewPr>
  <p:slideViewPr>
    <p:cSldViewPr snapToGrid="0">
      <p:cViewPr varScale="1">
        <p:scale>
          <a:sx n="104" d="100"/>
          <a:sy n="104" d="100"/>
        </p:scale>
        <p:origin x="144" y="228"/>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2024/3/17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3480B-DD48-4110-A0DD-2A4C7C239F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9803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t>
            </a:r>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18</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838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35</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a16="http://schemas.microsoft.com/office/drawing/2014/main"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a16="http://schemas.microsoft.com/office/drawing/2014/main"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a16="http://schemas.microsoft.com/office/drawing/2014/main"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pic>
        <p:nvPicPr>
          <p:cNvPr id="14" name="图片 13">
            <a:extLst>
              <a:ext uri="{FF2B5EF4-FFF2-40B4-BE49-F238E27FC236}">
                <a16:creationId xmlns:a16="http://schemas.microsoft.com/office/drawing/2014/main"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a16="http://schemas.microsoft.com/office/drawing/2014/main"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a16="http://schemas.microsoft.com/office/drawing/2014/main"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a16="http://schemas.microsoft.com/office/drawing/2014/main"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a16="http://schemas.microsoft.com/office/drawing/2014/main"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a16="http://schemas.microsoft.com/office/drawing/2014/main"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a16="http://schemas.microsoft.com/office/drawing/2014/main"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a16="http://schemas.microsoft.com/office/drawing/2014/main"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a16="http://schemas.microsoft.com/office/drawing/2014/main"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a16="http://schemas.microsoft.com/office/drawing/2014/main"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Chào mừng các em học sinh yêu quý!</a:t>
            </a:r>
          </a:p>
        </p:txBody>
      </p:sp>
      <p:sp>
        <p:nvSpPr>
          <p:cNvPr id="23" name="Rectangle 22">
            <a:extLst>
              <a:ext uri="{FF2B5EF4-FFF2-40B4-BE49-F238E27FC236}">
                <a16:creationId xmlns:a16="http://schemas.microsoft.com/office/drawing/2014/main" id="{FE8E37A5-AE45-B346-91EA-CB1EA4D27CD1}"/>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a:t>
            </a: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39C4099E-7C6D-E245-9F8A-F3BA9B35DC1F}"/>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4" y="0"/>
            <a:ext cx="7968867" cy="6858000"/>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479" y="-677985"/>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8A246-4692-2345-9923-D324E1D3C6A2}"/>
              </a:ext>
            </a:extLst>
          </p:cNvPr>
          <p:cNvSpPr/>
          <p:nvPr/>
        </p:nvSpPr>
        <p:spPr>
          <a:xfrm>
            <a:off x="1312985" y="659011"/>
            <a:ext cx="10222523" cy="5532027"/>
          </a:xfrm>
          <a:prstGeom prst="rect">
            <a:avLst/>
          </a:prstGeom>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a:t>
            </a:r>
            <a:r>
              <a:rPr lang="vi-VN" sz="2400" b="1" dirty="0">
                <a:solidFill>
                  <a:srgbClr val="000000"/>
                </a:solidFill>
                <a:latin typeface="Times New Roman" panose="02020603050405020304" pitchFamily="18" charset="0"/>
                <a:ea typeface="Calibri" panose="020F0502020204030204" pitchFamily="34" charset="0"/>
              </a:rPr>
              <a:t>Văn bản do tác giả Thuỳ Dương viết</a:t>
            </a:r>
            <a:r>
              <a:rPr lang="vi-VN" sz="2400" dirty="0">
                <a:solidFill>
                  <a:srgbClr val="000000"/>
                </a:solidFill>
                <a:latin typeface="Times New Roman" panose="02020603050405020304" pitchFamily="18" charset="0"/>
                <a:ea typeface="Calibri" panose="020F0502020204030204" pitchFamily="34" charset="0"/>
              </a:rPr>
              <a:t>, nhan đề do người biên soạn sách đặt.</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 Kiểu văn bản</a:t>
            </a:r>
            <a:r>
              <a:rPr lang="vi-VN" sz="2400" dirty="0">
                <a:solidFill>
                  <a:srgbClr val="000000"/>
                </a:solidFill>
                <a:latin typeface="Times New Roman" panose="02020603050405020304" pitchFamily="18" charset="0"/>
                <a:ea typeface="Calibri" panose="020F0502020204030204" pitchFamily="34" charset="0"/>
              </a:rPr>
              <a:t>: văn bản nghị luận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 Nhan đề chính là nội dung của văn bản</a:t>
            </a:r>
            <a:r>
              <a:rPr lang="vi-VN" sz="2400" dirty="0">
                <a:solidFill>
                  <a:srgbClr val="000000"/>
                </a:solidFill>
                <a:latin typeface="Times New Roman" panose="02020603050405020304" pitchFamily="18" charset="0"/>
                <a:ea typeface="Calibri" panose="020F0502020204030204" pitchFamily="34" charset="0"/>
              </a:rPr>
              <a:t>.</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 Vấn đề</a:t>
            </a:r>
            <a:r>
              <a:rPr lang="vi-VN" sz="2400" dirty="0">
                <a:solidFill>
                  <a:srgbClr val="000000"/>
                </a:solidFill>
                <a:latin typeface="Times New Roman" panose="02020603050405020304" pitchFamily="18" charset="0"/>
                <a:ea typeface="Calibri" panose="020F0502020204030204" pitchFamily="34" charset="0"/>
              </a:rPr>
              <a:t>: Lợi ích, sự cần thiết của việc có vật nuôi trong nhà.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a:t>
            </a:r>
            <a:r>
              <a:rPr lang="vi-VN" sz="2400" b="1" dirty="0">
                <a:solidFill>
                  <a:srgbClr val="000000"/>
                </a:solidFill>
                <a:latin typeface="Times New Roman" panose="02020603050405020304" pitchFamily="18" charset="0"/>
                <a:ea typeface="Calibri" panose="020F0502020204030204" pitchFamily="34" charset="0"/>
              </a:rPr>
              <a:t>Bố cục</a:t>
            </a:r>
            <a:r>
              <a:rPr lang="vi-VN" sz="2400" dirty="0">
                <a:solidFill>
                  <a:srgbClr val="000000"/>
                </a:solidFill>
                <a:latin typeface="Times New Roman" panose="02020603050405020304" pitchFamily="18" charset="0"/>
                <a:ea typeface="Calibri" panose="020F0502020204030204" pitchFamily="34" charset="0"/>
              </a:rPr>
              <a:t>: 11 đoạn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 mở bài.</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11: kết bài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70C0"/>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a:t>
            </a:r>
            <a:r>
              <a:rPr lang="en-VN" sz="2400" dirty="0">
                <a:solidFill>
                  <a:srgbClr val="0070C0"/>
                </a:solidFill>
              </a:rPr>
              <a:t> </a:t>
            </a:r>
          </a:p>
        </p:txBody>
      </p:sp>
      <p:sp>
        <p:nvSpPr>
          <p:cNvPr id="3" name="Rectangle 2">
            <a:extLst>
              <a:ext uri="{FF2B5EF4-FFF2-40B4-BE49-F238E27FC236}">
                <a16:creationId xmlns:a16="http://schemas.microsoft.com/office/drawing/2014/main" id="{D5734DC1-7259-3C44-B162-E74D99E66A22}"/>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a:t>
            </a:r>
            <a:r>
              <a:rPr lang="vi-VN" altLang="zh-CN" sz="5500" b="1" dirty="0" smtClean="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ĐỌC</a:t>
            </a:r>
            <a:r>
              <a:rPr lang="en-US" altLang="zh-CN" sz="5500" b="1" dirty="0" smtClean="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vi-VN" altLang="zh-CN" sz="5500" b="1" dirty="0" smtClean="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0676899D-811C-4FB8-95B1-423119699820}"/>
              </a:ext>
            </a:extLst>
          </p:cNvPr>
          <p:cNvSpPr/>
          <p:nvPr/>
        </p:nvSpPr>
        <p:spPr>
          <a:xfrm>
            <a:off x="9846" y="1921038"/>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FF0000"/>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a16="http://schemas.microsoft.com/office/drawing/2014/main" id="{27E8ED8E-A40B-46C6-AFB2-6ECC37D4E470}"/>
              </a:ext>
            </a:extLst>
          </p:cNvPr>
          <p:cNvPicPr>
            <a:picLocks noChangeAspect="1"/>
          </p:cNvPicPr>
          <p:nvPr/>
        </p:nvPicPr>
        <p:blipFill>
          <a:blip r:embed="rId3"/>
          <a:stretch>
            <a:fillRect/>
          </a:stretch>
        </p:blipFill>
        <p:spPr>
          <a:xfrm>
            <a:off x="202603" y="237592"/>
            <a:ext cx="3582983" cy="1766841"/>
          </a:xfrm>
          <a:prstGeom prst="rect">
            <a:avLst/>
          </a:prstGeom>
        </p:spPr>
      </p:pic>
      <p:pic>
        <p:nvPicPr>
          <p:cNvPr id="34" name="图片 33">
            <a:extLst>
              <a:ext uri="{FF2B5EF4-FFF2-40B4-BE49-F238E27FC236}">
                <a16:creationId xmlns:a16="http://schemas.microsoft.com/office/drawing/2014/main" id="{059926CA-5134-426C-A381-CB71BA5E5682}"/>
              </a:ext>
            </a:extLst>
          </p:cNvPr>
          <p:cNvPicPr>
            <a:picLocks noChangeAspect="1"/>
          </p:cNvPicPr>
          <p:nvPr/>
        </p:nvPicPr>
        <p:blipFill>
          <a:blip r:embed="rId4"/>
          <a:stretch>
            <a:fillRect/>
          </a:stretch>
        </p:blipFill>
        <p:spPr>
          <a:xfrm flipH="1">
            <a:off x="284764" y="2813590"/>
            <a:ext cx="700493" cy="700837"/>
          </a:xfrm>
          <a:prstGeom prst="rect">
            <a:avLst/>
          </a:prstGeom>
        </p:spPr>
      </p:pic>
      <p:sp>
        <p:nvSpPr>
          <p:cNvPr id="2" name="Rectangle 1">
            <a:extLst>
              <a:ext uri="{FF2B5EF4-FFF2-40B4-BE49-F238E27FC236}">
                <a16:creationId xmlns:a16="http://schemas.microsoft.com/office/drawing/2014/main" id="{11AD5D28-68E5-B048-A905-FB914179CD2A}"/>
              </a:ext>
            </a:extLst>
          </p:cNvPr>
          <p:cNvSpPr/>
          <p:nvPr/>
        </p:nvSpPr>
        <p:spPr>
          <a:xfrm>
            <a:off x="4187952" y="320040"/>
            <a:ext cx="7808976" cy="5227328"/>
          </a:xfrm>
          <a:prstGeom prst="rect">
            <a:avLst/>
          </a:prstGeom>
          <a:solidFill>
            <a:schemeClr val="bg1"/>
          </a:solidFill>
          <a:ln>
            <a:solidFill>
              <a:srgbClr val="FF0000"/>
            </a:solidFill>
          </a:ln>
        </p:spPr>
        <p:txBody>
          <a:bodyPr wrap="square">
            <a:spAutoFit/>
          </a:bodyPr>
          <a:lstStyle/>
          <a:p>
            <a:pPr marL="514350" indent="-514350" algn="just">
              <a:lnSpc>
                <a:spcPct val="115000"/>
              </a:lnSpc>
              <a:spcBef>
                <a:spcPts val="600"/>
              </a:spcBef>
              <a:spcAft>
                <a:spcPts val="600"/>
              </a:spcAft>
              <a:buFont typeface="+mj-lt"/>
              <a:buAutoNum type="arabicPeriod"/>
              <a:tabLst>
                <a:tab pos="457200" algn="l"/>
              </a:tabLst>
            </a:pPr>
            <a:r>
              <a:rPr lang="it-IT" sz="2800" b="1" dirty="0" err="1">
                <a:solidFill>
                  <a:srgbClr val="000000"/>
                </a:solidFill>
                <a:latin typeface="Times New Roman" panose="02020603050405020304" pitchFamily="18" charset="0"/>
                <a:ea typeface="Calibri" panose="020F0502020204030204" pitchFamily="34" charset="0"/>
              </a:rPr>
              <a:t>Làm</a:t>
            </a:r>
            <a:r>
              <a:rPr lang="vi-VN" sz="2800" b="1" dirty="0">
                <a:solidFill>
                  <a:srgbClr val="000000"/>
                </a:solidFill>
                <a:latin typeface="Times New Roman" panose="02020603050405020304" pitchFamily="18" charset="0"/>
                <a:ea typeface="Calibri" panose="020F0502020204030204" pitchFamily="34" charset="0"/>
              </a:rPr>
              <a:t> việc theo nhóm </a:t>
            </a:r>
            <a:r>
              <a:rPr lang="en-US" sz="2800" b="1" dirty="0" err="1" smtClean="0">
                <a:solidFill>
                  <a:srgbClr val="000000"/>
                </a:solidFill>
                <a:latin typeface="Times New Roman" panose="02020603050405020304" pitchFamily="18" charset="0"/>
                <a:ea typeface="Calibri" panose="020F0502020204030204" pitchFamily="34" charset="0"/>
              </a:rPr>
              <a:t>đôi</a:t>
            </a:r>
            <a:r>
              <a:rPr lang="vi-VN" sz="2800" b="1" dirty="0" smtClean="0">
                <a:solidFill>
                  <a:srgbClr val="000000"/>
                </a:solidFill>
                <a:latin typeface="Times New Roman" panose="02020603050405020304" pitchFamily="18" charset="0"/>
                <a:ea typeface="Calibri" panose="020F0502020204030204" pitchFamily="34" charset="0"/>
              </a:rPr>
              <a:t>. </a:t>
            </a:r>
            <a:endParaRPr lang="en-US" sz="2800" b="1" dirty="0" smtClean="0">
              <a:solidFill>
                <a:srgbClr val="000000"/>
              </a:solidFill>
              <a:latin typeface="Times New Roman" panose="02020603050405020304" pitchFamily="18" charset="0"/>
              <a:ea typeface="Calibri" panose="020F0502020204030204" pitchFamily="34" charset="0"/>
            </a:endParaRPr>
          </a:p>
          <a:p>
            <a:pPr marL="514350" indent="-514350" algn="just">
              <a:lnSpc>
                <a:spcPct val="115000"/>
              </a:lnSpc>
              <a:spcBef>
                <a:spcPts val="600"/>
              </a:spcBef>
              <a:spcAft>
                <a:spcPts val="600"/>
              </a:spcAft>
              <a:buFont typeface="+mj-lt"/>
              <a:buAutoNum type="arabicPeriod"/>
              <a:tabLst>
                <a:tab pos="457200" algn="l"/>
              </a:tabLst>
            </a:pPr>
            <a:r>
              <a:rPr lang="en-US" sz="2800" b="1" dirty="0" err="1" smtClean="0">
                <a:solidFill>
                  <a:srgbClr val="000000"/>
                </a:solidFill>
                <a:latin typeface="Times New Roman" panose="02020603050405020304" pitchFamily="18" charset="0"/>
                <a:ea typeface="Calibri" panose="020F0502020204030204" pitchFamily="34" charset="0"/>
              </a:rPr>
              <a:t>Thời</a:t>
            </a: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gian</a:t>
            </a:r>
            <a:r>
              <a:rPr lang="en-US" sz="2800" b="1" dirty="0" smtClean="0">
                <a:solidFill>
                  <a:srgbClr val="000000"/>
                </a:solidFill>
                <a:latin typeface="Times New Roman" panose="02020603050405020304" pitchFamily="18" charset="0"/>
                <a:ea typeface="Calibri" panose="020F0502020204030204" pitchFamily="34" charset="0"/>
              </a:rPr>
              <a:t>: 3 </a:t>
            </a:r>
            <a:r>
              <a:rPr lang="en-US" sz="2800" b="1" dirty="0" err="1" smtClean="0">
                <a:solidFill>
                  <a:srgbClr val="000000"/>
                </a:solidFill>
                <a:latin typeface="Times New Roman" panose="02020603050405020304" pitchFamily="18" charset="0"/>
                <a:ea typeface="Calibri" panose="020F0502020204030204" pitchFamily="34" charset="0"/>
              </a:rPr>
              <a:t>phút</a:t>
            </a:r>
            <a:endParaRPr lang="en-US" sz="2800" b="1" dirty="0" smtClean="0">
              <a:solidFill>
                <a:srgbClr val="000000"/>
              </a:solidFill>
              <a:latin typeface="Times New Roman" panose="02020603050405020304" pitchFamily="18" charset="0"/>
              <a:ea typeface="Calibri" panose="020F0502020204030204" pitchFamily="34" charset="0"/>
            </a:endParaRPr>
          </a:p>
          <a:p>
            <a:pPr marL="514350" indent="-514350" algn="just">
              <a:lnSpc>
                <a:spcPct val="115000"/>
              </a:lnSpc>
              <a:spcBef>
                <a:spcPts val="600"/>
              </a:spcBef>
              <a:spcAft>
                <a:spcPts val="600"/>
              </a:spcAft>
              <a:buFont typeface="+mj-lt"/>
              <a:buAutoNum type="arabicPeriod"/>
              <a:tabLst>
                <a:tab pos="457200" algn="l"/>
              </a:tabLst>
            </a:pPr>
            <a:r>
              <a:rPr lang="en-US" sz="2800" b="1" dirty="0" err="1" smtClean="0">
                <a:solidFill>
                  <a:srgbClr val="000000"/>
                </a:solidFill>
                <a:latin typeface="Times New Roman" panose="02020603050405020304" pitchFamily="18" charset="0"/>
                <a:ea typeface="Calibri" panose="020F0502020204030204" pitchFamily="34" charset="0"/>
              </a:rPr>
              <a:t>Nội</a:t>
            </a:r>
            <a:r>
              <a:rPr lang="en-US" sz="2800" b="1" dirty="0" smtClean="0">
                <a:solidFill>
                  <a:srgbClr val="000000"/>
                </a:solidFill>
                <a:latin typeface="Times New Roman" panose="02020603050405020304" pitchFamily="18" charset="0"/>
                <a:ea typeface="Calibri" panose="020F0502020204030204" pitchFamily="34" charset="0"/>
              </a:rPr>
              <a:t> dung:</a:t>
            </a:r>
          </a:p>
          <a:p>
            <a:pPr lvl="0" algn="just">
              <a:lnSpc>
                <a:spcPct val="115000"/>
              </a:lnSpc>
              <a:spcBef>
                <a:spcPts val="600"/>
              </a:spcBef>
              <a:spcAft>
                <a:spcPts val="600"/>
              </a:spcAft>
              <a:tabLst>
                <a:tab pos="457200" algn="l"/>
              </a:tabLst>
            </a:pP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Tô</a:t>
            </a:r>
            <a:r>
              <a:rPr lang="en-US" sz="2800" b="1" dirty="0" smtClean="0">
                <a:solidFill>
                  <a:srgbClr val="000000"/>
                </a:solidFill>
                <a:latin typeface="Times New Roman" panose="02020603050405020304" pitchFamily="18" charset="0"/>
                <a:ea typeface="Calibri" panose="020F0502020204030204" pitchFamily="34" charset="0"/>
              </a:rPr>
              <a:t>̉ 1: </a:t>
            </a:r>
            <a:r>
              <a:rPr lang="en-US" sz="2800" b="1" dirty="0" err="1" smtClean="0">
                <a:solidFill>
                  <a:srgbClr val="000000"/>
                </a:solidFill>
                <a:latin typeface="Times New Roman" panose="02020603050405020304" pitchFamily="18" charset="0"/>
                <a:ea typeface="Calibri" panose="020F0502020204030204" pitchFamily="34" charset="0"/>
              </a:rPr>
              <a:t>Phần</a:t>
            </a:r>
            <a:r>
              <a:rPr lang="en-US" sz="2800" b="1" dirty="0" smtClean="0">
                <a:solidFill>
                  <a:srgbClr val="000000"/>
                </a:solidFill>
                <a:latin typeface="Times New Roman" panose="02020603050405020304" pitchFamily="18" charset="0"/>
                <a:ea typeface="Calibri" panose="020F0502020204030204" pitchFamily="34" charset="0"/>
              </a:rPr>
              <a:t> (1), </a:t>
            </a:r>
            <a:r>
              <a:rPr lang="vi-VN" sz="2800" dirty="0">
                <a:solidFill>
                  <a:srgbClr val="000000"/>
                </a:solidFill>
                <a:latin typeface="Times New Roman" panose="02020603050405020304" pitchFamily="18" charset="0"/>
                <a:ea typeface="Calibri" panose="020F0502020204030204" pitchFamily="34" charset="0"/>
              </a:rPr>
              <a:t>Tác giả khẳng định quan điểm gì?</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 </a:t>
            </a: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a:t>
            </a: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 đã đưa </a:t>
            </a:r>
            <a:r>
              <a:rPr lang="vi-VN"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 lẽ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4000"/>
              </a:lnSpc>
            </a:pPr>
            <a:r>
              <a:rPr lang="en-US" sz="2800" b="1"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Tô</a:t>
            </a:r>
            <a:r>
              <a:rPr lang="en-US" sz="2800" b="1" dirty="0" smtClean="0">
                <a:solidFill>
                  <a:srgbClr val="000000"/>
                </a:solidFill>
                <a:latin typeface="Times New Roman" panose="02020603050405020304" pitchFamily="18" charset="0"/>
                <a:ea typeface="Calibri" panose="020F0502020204030204" pitchFamily="34" charset="0"/>
              </a:rPr>
              <a:t>̉ 3: </a:t>
            </a:r>
            <a:r>
              <a:rPr lang="vi-VN" sz="2800" b="1" dirty="0" smtClean="0">
                <a:solidFill>
                  <a:srgbClr val="000000"/>
                </a:solidFill>
                <a:latin typeface="Times New Roman" panose="02020603050405020304" pitchFamily="18" charset="0"/>
                <a:ea typeface="Calibri" panose="020F0502020204030204" pitchFamily="34" charset="0"/>
              </a:rPr>
              <a:t>Phần </a:t>
            </a:r>
            <a:r>
              <a:rPr lang="vi-VN" sz="2800" b="1" dirty="0">
                <a:solidFill>
                  <a:srgbClr val="000000"/>
                </a:solidFill>
                <a:latin typeface="Times New Roman" panose="02020603050405020304" pitchFamily="18" charset="0"/>
                <a:ea typeface="Calibri" panose="020F0502020204030204" pitchFamily="34" charset="0"/>
              </a:rPr>
              <a:t>(3</a:t>
            </a:r>
            <a:r>
              <a:rPr lang="vi-VN" sz="2800" b="1" dirty="0" smtClean="0">
                <a:solidFill>
                  <a:srgbClr val="000000"/>
                </a:solidFill>
                <a:latin typeface="Times New Roman" panose="02020603050405020304" pitchFamily="18" charset="0"/>
                <a:ea typeface="Calibri" panose="020F0502020204030204" pitchFamily="34" charset="0"/>
              </a:rPr>
              <a:t>):</a:t>
            </a:r>
            <a:r>
              <a:rPr lang="en-US" sz="2800" dirty="0" smtClean="0">
                <a:solidFill>
                  <a:srgbClr val="000000"/>
                </a:solidFill>
                <a:latin typeface="Times New Roman" panose="02020603050405020304" pitchFamily="18" charset="0"/>
                <a:ea typeface="Calibri" panose="020F0502020204030204" pitchFamily="34" charset="0"/>
              </a:rPr>
              <a:t> </a:t>
            </a:r>
            <a:r>
              <a:rPr lang="vi-VN" sz="2800" dirty="0" smtClean="0">
                <a:solidFill>
                  <a:srgbClr val="000000"/>
                </a:solidFill>
                <a:latin typeface="Times New Roman" panose="02020603050405020304" pitchFamily="18" charset="0"/>
                <a:ea typeface="Calibri" panose="020F0502020204030204" pitchFamily="34" charset="0"/>
              </a:rPr>
              <a:t>Trong </a:t>
            </a:r>
            <a:r>
              <a:rPr lang="vi-VN" sz="2800" dirty="0">
                <a:solidFill>
                  <a:srgbClr val="000000"/>
                </a:solidFill>
                <a:latin typeface="Times New Roman" panose="02020603050405020304" pitchFamily="18" charset="0"/>
                <a:ea typeface="Calibri" panose="020F0502020204030204" pitchFamily="34" charset="0"/>
              </a:rPr>
              <a:t>đoạn kết, tác giả khẳng định ý </a:t>
            </a:r>
            <a:r>
              <a:rPr lang="vi-VN" sz="2800" dirty="0" smtClean="0">
                <a:solidFill>
                  <a:srgbClr val="000000"/>
                </a:solidFill>
                <a:latin typeface="Times New Roman" panose="02020603050405020304" pitchFamily="18" charset="0"/>
                <a:ea typeface="Calibri" panose="020F0502020204030204" pitchFamily="34" charset="0"/>
              </a:rPr>
              <a:t>kiến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gi</a:t>
            </a:r>
            <a:r>
              <a:rPr lang="en-US" sz="2800" dirty="0" smtClean="0">
                <a:solidFill>
                  <a:srgbClr val="000000"/>
                </a:solidFill>
                <a:latin typeface="Times New Roman" panose="02020603050405020304" pitchFamily="18" charset="0"/>
                <a:ea typeface="Calibri" panose="020F0502020204030204" pitchFamily="34" charset="0"/>
              </a:rPr>
              <a:t>̀? </a:t>
            </a:r>
          </a:p>
          <a:p>
            <a:pPr algn="just">
              <a:lnSpc>
                <a:spcPct val="114000"/>
              </a:lnSpc>
            </a:pPr>
            <a:r>
              <a:rPr lang="en-US" sz="2800" dirty="0" smtClean="0">
                <a:solidFill>
                  <a:srgbClr val="000000"/>
                </a:solidFill>
                <a:latin typeface="Times New Roman" panose="02020603050405020304" pitchFamily="18" charset="0"/>
                <a:ea typeface="Calibri" panose="020F0502020204030204" pitchFamily="34" charset="0"/>
              </a:rPr>
              <a:t>- </a:t>
            </a:r>
            <a:r>
              <a:rPr lang="en-US" sz="2800" b="1" dirty="0" err="1" smtClean="0">
                <a:solidFill>
                  <a:srgbClr val="000000"/>
                </a:solidFill>
                <a:latin typeface="Times New Roman" panose="02020603050405020304" pitchFamily="18" charset="0"/>
                <a:ea typeface="Calibri" panose="020F0502020204030204" pitchFamily="34" charset="0"/>
              </a:rPr>
              <a:t>Tô</a:t>
            </a:r>
            <a:r>
              <a:rPr lang="en-US" sz="2800" b="1" dirty="0" smtClean="0">
                <a:solidFill>
                  <a:srgbClr val="000000"/>
                </a:solidFill>
                <a:latin typeface="Times New Roman" panose="02020603050405020304" pitchFamily="18" charset="0"/>
                <a:ea typeface="Calibri" panose="020F0502020204030204" pitchFamily="34" charset="0"/>
              </a:rPr>
              <a:t>̉ 4</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Nêu</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nhận</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xét</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vê</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cách</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trình</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bày</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của</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văn</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bản</a:t>
            </a:r>
            <a:endParaRPr lang="en-US" sz="2800" dirty="0" smtClean="0">
              <a:solidFill>
                <a:srgbClr val="000000"/>
              </a:solidFill>
              <a:latin typeface="Times New Roman" panose="02020603050405020304" pitchFamily="18" charset="0"/>
              <a:ea typeface="Calibri" panose="020F0502020204030204" pitchFamily="34" charset="0"/>
            </a:endParaRPr>
          </a:p>
          <a:p>
            <a:pPr algn="just">
              <a:lnSpc>
                <a:spcPct val="114000"/>
              </a:lnSpc>
            </a:pP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par>
                                <p:cTn id="13" presetID="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kumimoji="0" lang="en-VN" sz="32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3" name="Rectangle 2">
            <a:extLst>
              <a:ext uri="{FF2B5EF4-FFF2-40B4-BE49-F238E27FC236}">
                <a16:creationId xmlns:a16="http://schemas.microsoft.com/office/drawing/2014/main" id="{E9AE4E2D-CC4C-CE4E-94BA-BD9C3B27FAE7}"/>
              </a:ext>
            </a:extLst>
          </p:cNvPr>
          <p:cNvSpPr/>
          <p:nvPr/>
        </p:nvSpPr>
        <p:spPr>
          <a:xfrm>
            <a:off x="1196458" y="831513"/>
            <a:ext cx="4267200" cy="3006977"/>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Phần (1):</a:t>
            </a: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Tác giả khẳng định quan điểm gì?</a:t>
            </a: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Trẻ em nên có một con vật nuôi của mình.</a:t>
            </a:r>
            <a:r>
              <a:rPr kumimoji="0" lang="en-VN" sz="3200" b="0" i="0" u="none" strike="noStrike" kern="1200" cap="none" spc="0" normalizeH="0" baseline="0" noProof="0" dirty="0">
                <a:ln>
                  <a:noFill/>
                </a:ln>
                <a:solidFill>
                  <a:prstClr val="black"/>
                </a:solidFill>
                <a:effectLst/>
                <a:uLnTx/>
                <a:uFillTx/>
                <a:latin typeface="Arial"/>
                <a:ea typeface="微软雅黑"/>
                <a:cs typeface="+mn-cs"/>
              </a:rPr>
              <a:t> </a:t>
            </a:r>
          </a:p>
        </p:txBody>
      </p:sp>
    </p:spTree>
    <p:extLst>
      <p:ext uri="{BB962C8B-B14F-4D97-AF65-F5344CB8AC3E}">
        <p14:creationId xmlns:p14="http://schemas.microsoft.com/office/powerpoint/2010/main" val="37990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en-VN"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en-VN" sz="2000" dirty="0"/>
              <a:t> </a:t>
            </a:r>
          </a:p>
        </p:txBody>
      </p:sp>
      <p:sp>
        <p:nvSpPr>
          <p:cNvPr id="3" name="Rectangle 2">
            <a:extLst>
              <a:ext uri="{FF2B5EF4-FFF2-40B4-BE49-F238E27FC236}">
                <a16:creationId xmlns:a16="http://schemas.microsoft.com/office/drawing/2014/main" id="{621A14DD-875C-8045-96A9-0ED6B4EB3B2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en-VN"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a16="http://schemas.microsoft.com/office/drawing/2014/main"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a16="http://schemas.microsoft.com/office/drawing/2014/main"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a16="http://schemas.microsoft.com/office/drawing/2014/main"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a16="http://schemas.microsoft.com/office/drawing/2014/main"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a16="http://schemas.microsoft.com/office/drawing/2014/main"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a16="http://schemas.microsoft.com/office/drawing/2014/main"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a16="http://schemas.microsoft.com/office/drawing/2014/main"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a16="http://schemas.microsoft.com/office/drawing/2014/main"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a16="http://schemas.microsoft.com/office/drawing/2014/main"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a16="http://schemas.microsoft.com/office/drawing/2014/main"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a16="http://schemas.microsoft.com/office/drawing/2014/main"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a16="http://schemas.microsoft.com/office/drawing/2014/main"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a16="http://schemas.microsoft.com/office/drawing/2014/main"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a16="http://schemas.microsoft.com/office/drawing/2014/main"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a16="http://schemas.microsoft.com/office/drawing/2014/main"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a16="http://schemas.microsoft.com/office/drawing/2014/main"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a16="http://schemas.microsoft.com/office/drawing/2014/main"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a16="http://schemas.microsoft.com/office/drawing/2014/main"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a16="http://schemas.microsoft.com/office/drawing/2014/main"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en-VN"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en-VN"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a16="http://schemas.microsoft.com/office/drawing/2014/main"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a16="http://schemas.microsoft.com/office/drawing/2014/main"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a16="http://schemas.microsoft.com/office/drawing/2014/main"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a16="http://schemas.microsoft.com/office/drawing/2014/main"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a16="http://schemas.microsoft.com/office/drawing/2014/main"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a16="http://schemas.microsoft.com/office/drawing/2014/main"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a16="http://schemas.microsoft.com/office/drawing/2014/main"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a16="http://schemas.microsoft.com/office/drawing/2014/main"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a16="http://schemas.microsoft.com/office/drawing/2014/main"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a16="http://schemas.microsoft.com/office/drawing/2014/main"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a16="http://schemas.microsoft.com/office/drawing/2014/main"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a16="http://schemas.microsoft.com/office/drawing/2014/main"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a16="http://schemas.microsoft.com/office/drawing/2014/main"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a16="http://schemas.microsoft.com/office/drawing/2014/main"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a16="http://schemas.microsoft.com/office/drawing/2014/main"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a16="http://schemas.microsoft.com/office/drawing/2014/main"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a16="http://schemas.microsoft.com/office/drawing/2014/main"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a16="http://schemas.microsoft.com/office/drawing/2014/main"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a16="http://schemas.microsoft.com/office/drawing/2014/main"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a16="http://schemas.microsoft.com/office/drawing/2014/main"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a16="http://schemas.microsoft.com/office/drawing/2014/main"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a16="http://schemas.microsoft.com/office/drawing/2014/main"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a16="http://schemas.microsoft.com/office/drawing/2014/main"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a16="http://schemas.microsoft.com/office/drawing/2014/main"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a:t>
            </a:r>
            <a:endParaRPr lang="en-US" sz="4500" b="1" i="1" dirty="0" smtClean="0">
              <a:solidFill>
                <a:srgbClr val="000000"/>
              </a:solidFill>
              <a:latin typeface="Times New Roman" panose="02020603050405020304" pitchFamily="18" charset="0"/>
              <a:ea typeface="Calibri" panose="020F0502020204030204" pitchFamily="34" charset="0"/>
            </a:endParaRPr>
          </a:p>
          <a:p>
            <a:pPr algn="ctr"/>
            <a:r>
              <a:rPr lang="vi-VN" sz="4500" b="1" i="1" dirty="0" smtClean="0">
                <a:solidFill>
                  <a:srgbClr val="000000"/>
                </a:solidFill>
                <a:latin typeface="Times New Roman" panose="02020603050405020304" pitchFamily="18" charset="0"/>
                <a:ea typeface="Calibri" panose="020F0502020204030204" pitchFamily="34" charset="0"/>
              </a:rPr>
              <a:t>Hãy </a:t>
            </a:r>
            <a:r>
              <a:rPr lang="vi-VN" sz="4500" b="1" i="1" dirty="0">
                <a:solidFill>
                  <a:srgbClr val="000000"/>
                </a:solidFill>
                <a:latin typeface="Times New Roman" panose="02020603050405020304" pitchFamily="18" charset="0"/>
                <a:ea typeface="Calibri" panose="020F0502020204030204" pitchFamily="34" charset="0"/>
              </a:rPr>
              <a:t>chia sẻ với các bạn trong lớp </a:t>
            </a:r>
            <a:endParaRPr lang="en-US" sz="4500" b="1" i="1" dirty="0" smtClean="0">
              <a:solidFill>
                <a:srgbClr val="000000"/>
              </a:solidFill>
              <a:latin typeface="Times New Roman" panose="02020603050405020304" pitchFamily="18" charset="0"/>
              <a:ea typeface="Calibri" panose="020F0502020204030204" pitchFamily="34" charset="0"/>
            </a:endParaRPr>
          </a:p>
          <a:p>
            <a:pPr algn="ctr"/>
            <a:r>
              <a:rPr lang="vi-VN" sz="4500" b="1" i="1" dirty="0" smtClean="0">
                <a:solidFill>
                  <a:srgbClr val="000000"/>
                </a:solidFill>
                <a:latin typeface="Times New Roman" panose="02020603050405020304" pitchFamily="18" charset="0"/>
                <a:ea typeface="Calibri" panose="020F0502020204030204" pitchFamily="34" charset="0"/>
              </a:rPr>
              <a:t> </a:t>
            </a:r>
            <a:r>
              <a:rPr lang="vi-VN" sz="4500" b="1" i="1" dirty="0">
                <a:solidFill>
                  <a:srgbClr val="000000"/>
                </a:solidFill>
                <a:latin typeface="Times New Roman" panose="02020603050405020304" pitchFamily="18" charset="0"/>
                <a:ea typeface="Calibri" panose="020F0502020204030204" pitchFamily="34" charset="0"/>
              </a:rPr>
              <a:t>vật nuôi mà em thấy yêu mến nhất.</a:t>
            </a:r>
            <a:r>
              <a:rPr lang="en-VN" sz="4500" b="1" dirty="0"/>
              <a:t> </a:t>
            </a:r>
          </a:p>
        </p:txBody>
      </p:sp>
      <p:pic>
        <p:nvPicPr>
          <p:cNvPr id="13" name="Picture 12">
            <a:extLst>
              <a:ext uri="{FF2B5EF4-FFF2-40B4-BE49-F238E27FC236}">
                <a16:creationId xmlns:a16="http://schemas.microsoft.com/office/drawing/2014/main"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en-VN" sz="2500" dirty="0">
              <a:latin typeface="Times New Roman" panose="02020603050405020304" pitchFamily="18" charset="0"/>
              <a:cs typeface="Times New Roman" panose="02020603050405020304" pitchFamily="18" charset="0"/>
            </a:endParaRP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en-VN" sz="2500" dirty="0">
                <a:latin typeface="Times New Roman" panose="02020603050405020304" pitchFamily="18" charset="0"/>
                <a:cs typeface="Times New Roman" panose="02020603050405020304" pitchFamily="18" charset="0"/>
              </a:rPr>
              <a:t> </a:t>
            </a: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kumimoji="0" lang="en-VN" sz="32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3" name="Rectangle 2">
            <a:extLst>
              <a:ext uri="{FF2B5EF4-FFF2-40B4-BE49-F238E27FC236}">
                <a16:creationId xmlns:a16="http://schemas.microsoft.com/office/drawing/2014/main" id="{F77DA4BD-7DA4-BD4B-80D3-CED4E47EA4B0}"/>
              </a:ext>
            </a:extLst>
          </p:cNvPr>
          <p:cNvSpPr/>
          <p:nvPr/>
        </p:nvSpPr>
        <p:spPr>
          <a:xfrm>
            <a:off x="5345723" y="674400"/>
            <a:ext cx="6096000" cy="4498796"/>
          </a:xfrm>
          <a:prstGeom prst="rect">
            <a:avLst/>
          </a:prstGeom>
        </p:spPr>
        <p:txBody>
          <a:bodyPr>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3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 Phần (3):</a:t>
            </a:r>
            <a:endParaRPr kumimoji="0" lang="en-VN" sz="23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Trong đoạn kết, tác giả khẳng định ý kiến:</a:t>
            </a:r>
            <a:endParaRPr kumimoji="0" lang="en-VN" sz="23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Vật nuôi giúp trẻ học được nhiều kĩ năng sống cũng như cải thiện đời sống tinh thần</a:t>
            </a:r>
            <a:endParaRPr kumimoji="0" lang="en-VN" sz="23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So sánh ý kiến này với ý kiến ở đoạn đầu (giống nhau và khác nhau, sâu sắc hay đơn giản hơn).</a:t>
            </a:r>
            <a:endParaRPr kumimoji="0" lang="en-VN" sz="23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Ý kiến ở đây rõ ràng hơn so với ý kiến ở phần mở đầu (chỉ nói chung chung).</a:t>
            </a:r>
            <a:endParaRPr kumimoji="0" lang="en-VN" sz="23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vi-VN" sz="23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Xét về cấp độ khái quát, ý kiến ở phần mở đầu khái quát ở mức độ 1, ý kiến ở phần kết luận khái quát ở mức độ 2 (cách viết tổng – phân – hợp).</a:t>
            </a:r>
            <a:r>
              <a:rPr kumimoji="0" lang="en-VN" sz="2300" b="0" i="0" u="none" strike="noStrike" kern="1200" cap="none" spc="0" normalizeH="0" baseline="0" noProof="0" dirty="0">
                <a:ln>
                  <a:noFill/>
                </a:ln>
                <a:solidFill>
                  <a:srgbClr val="FF0000"/>
                </a:solidFill>
                <a:effectLst/>
                <a:uLnTx/>
                <a:uFillTx/>
                <a:latin typeface="Arial"/>
                <a:ea typeface="微软雅黑"/>
                <a:cs typeface="+mn-cs"/>
              </a:rPr>
              <a:t> </a:t>
            </a:r>
          </a:p>
        </p:txBody>
      </p:sp>
    </p:spTree>
    <p:extLst>
      <p:ext uri="{BB962C8B-B14F-4D97-AF65-F5344CB8AC3E}">
        <p14:creationId xmlns:p14="http://schemas.microsoft.com/office/powerpoint/2010/main" val="34107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2B31-3F4D-BA47-B6E4-230D3C276F2E}"/>
              </a:ext>
            </a:extLst>
          </p:cNvPr>
          <p:cNvSpPr/>
          <p:nvPr/>
        </p:nvSpPr>
        <p:spPr>
          <a:xfrm>
            <a:off x="1600201" y="767290"/>
            <a:ext cx="9442938" cy="3385542"/>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Phần</a:t>
            </a:r>
            <a:r>
              <a:rPr kumimoji="0" 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4 - </a:t>
            </a:r>
            <a:r>
              <a:rPr kumimoji="0" lang="vi-VN"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Cách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trình bày của văn </a:t>
            </a:r>
            <a:r>
              <a:rPr kumimoji="0" lang="vi-VN"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bản</a:t>
            </a:r>
            <a:r>
              <a:rPr kumimoji="0" 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nghi</a:t>
            </a:r>
            <a:r>
              <a:rPr kumimoji="0" 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luận</a:t>
            </a: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lvl="0" algn="just">
              <a:lnSpc>
                <a:spcPct val="115000"/>
              </a:lnSpc>
              <a:spcBef>
                <a:spcPts val="600"/>
              </a:spcBef>
              <a:spcAft>
                <a:spcPts val="600"/>
              </a:spcAft>
            </a:pP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Vấn</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đê</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nghi</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luận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được</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nêu</a:t>
            </a:r>
            <a:r>
              <a:rPr lang="en-US" sz="3200" dirty="0" smtClean="0">
                <a:solidFill>
                  <a:srgbClr val="000000"/>
                </a:solidFill>
                <a:latin typeface="Times New Roman" panose="02020603050405020304" pitchFamily="18" charset="0"/>
                <a:ea typeface="Calibri" panose="020F0502020204030204" pitchFamily="34" charset="0"/>
              </a:rPr>
              <a:t> </a:t>
            </a:r>
            <a:r>
              <a:rPr lang="vi-VN" sz="3200" dirty="0">
                <a:solidFill>
                  <a:srgbClr val="000000"/>
                </a:solidFill>
                <a:latin typeface="Times New Roman" panose="02020603050405020304" pitchFamily="18" charset="0"/>
                <a:ea typeface="Calibri" panose="020F0502020204030204" pitchFamily="34" charset="0"/>
              </a:rPr>
              <a:t>rõ</a:t>
            </a:r>
            <a:endPar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Lí lẽ cần chứng minh được in </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đậm</a:t>
            </a: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Mỗi lí lẽ và nội dung chứng minh cho lí lẽ đó được tách thành một đoạn.</a:t>
            </a: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5" name="Rectangle 4">
            <a:extLst>
              <a:ext uri="{FF2B5EF4-FFF2-40B4-BE49-F238E27FC236}">
                <a16:creationId xmlns:a16="http://schemas.microsoft.com/office/drawing/2014/main" id="{461615B1-7F0B-CF40-A296-C435A101638C}"/>
              </a:ext>
            </a:extLst>
          </p:cNvPr>
          <p:cNvSpPr/>
          <p:nvPr/>
        </p:nvSpPr>
        <p:spPr>
          <a:xfrm>
            <a:off x="3048000" y="-232178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Arial"/>
                <a:ea typeface="微软雅黑"/>
                <a:cs typeface="+mn-cs"/>
              </a:rPr>
              <a:t>Kim Dung </a:t>
            </a:r>
            <a:r>
              <a:rPr kumimoji="0" lang="en-US" altLang="zh-CN" sz="1800" b="1" i="0" u="none" strike="noStrike" kern="1200" cap="none" spc="0" normalizeH="0" baseline="0" noProof="0" dirty="0">
                <a:ln>
                  <a:noFill/>
                </a:ln>
                <a:solidFill>
                  <a:srgbClr val="E76784"/>
                </a:solidFill>
                <a:effectLst/>
                <a:uLnTx/>
                <a:uFillTx/>
                <a:latin typeface="Arial"/>
                <a:ea typeface="微软雅黑"/>
                <a:cs typeface="+mn-cs"/>
              </a:rPr>
              <a:t>0336032445</a:t>
            </a:r>
            <a:r>
              <a:rPr kumimoji="0" lang="en-US" altLang="zh-CN" sz="1800" b="0" i="0" u="none" strike="noStrike" kern="1200" cap="none" spc="0" normalizeH="0" baseline="0" noProof="0" dirty="0">
                <a:ln>
                  <a:noFill/>
                </a:ln>
                <a:solidFill>
                  <a:prstClr val="black"/>
                </a:solidFill>
                <a:effectLst/>
                <a:uLnTx/>
                <a:uFillTx/>
                <a:latin typeface="Arial"/>
                <a:ea typeface="微软雅黑"/>
                <a:cs typeface="+mn-cs"/>
              </a:rPr>
              <a:t> https://</a:t>
            </a:r>
            <a:r>
              <a:rPr kumimoji="0" lang="en-US" altLang="zh-CN" sz="1800" b="0" i="0" u="none" strike="noStrike" kern="1200" cap="none" spc="0" normalizeH="0" baseline="0" noProof="0" dirty="0" err="1">
                <a:ln>
                  <a:noFill/>
                </a:ln>
                <a:solidFill>
                  <a:prstClr val="black"/>
                </a:solidFill>
                <a:effectLst/>
                <a:uLnTx/>
                <a:uFillTx/>
                <a:latin typeface="Arial"/>
                <a:ea typeface="微软雅黑"/>
                <a:cs typeface="+mn-cs"/>
              </a:rPr>
              <a:t>www.facebook.com</a:t>
            </a:r>
            <a:r>
              <a:rPr kumimoji="0" lang="en-US" altLang="zh-CN" sz="1800" b="0" i="0" u="none" strike="noStrike" kern="1200" cap="none" spc="0" normalizeH="0" baseline="0" noProof="0" dirty="0">
                <a:ln>
                  <a:noFill/>
                </a:ln>
                <a:solidFill>
                  <a:prstClr val="black"/>
                </a:solidFill>
                <a:effectLst/>
                <a:uLnTx/>
                <a:uFillTx/>
                <a:latin typeface="Arial"/>
                <a:ea typeface="微软雅黑"/>
                <a:cs typeface="+mn-cs"/>
              </a:rPr>
              <a:t>/phamkimdung25/</a:t>
            </a:r>
            <a:endParaRPr kumimoji="0" lang="en-VN" sz="1800" b="0" i="0" u="none" strike="noStrike" kern="1200" cap="none" spc="0" normalizeH="0" baseline="0" noProof="0" dirty="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31017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toy, doll, vector graphics&#10;&#10;Description automatically generated">
            <a:extLst>
              <a:ext uri="{FF2B5EF4-FFF2-40B4-BE49-F238E27FC236}">
                <a16:creationId xmlns:a16="http://schemas.microsoft.com/office/drawing/2014/main" id="{B281A642-8373-D447-A3A0-F9066B047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pic>
        <p:nvPicPr>
          <p:cNvPr id="2" name="Picture 1"/>
          <p:cNvPicPr>
            <a:picLocks noChangeAspect="1"/>
          </p:cNvPicPr>
          <p:nvPr/>
        </p:nvPicPr>
        <p:blipFill>
          <a:blip r:embed="rId3"/>
          <a:stretch>
            <a:fillRect/>
          </a:stretch>
        </p:blipFill>
        <p:spPr>
          <a:xfrm>
            <a:off x="0" y="387632"/>
            <a:ext cx="7902287" cy="6141184"/>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a16="http://schemas.microsoft.com/office/drawing/2014/main"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
        <p:nvSpPr>
          <p:cNvPr id="6" name="Rectangle 5">
            <a:extLst>
              <a:ext uri="{FF2B5EF4-FFF2-40B4-BE49-F238E27FC236}">
                <a16:creationId xmlns:a16="http://schemas.microsoft.com/office/drawing/2014/main" id="{BB721AC9-D4E6-C045-BD42-30E5D1948CB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2B31-3F4D-BA47-B6E4-230D3C276F2E}"/>
              </a:ext>
            </a:extLst>
          </p:cNvPr>
          <p:cNvSpPr/>
          <p:nvPr/>
        </p:nvSpPr>
        <p:spPr>
          <a:xfrm>
            <a:off x="5667269" y="767290"/>
            <a:ext cx="5375869" cy="379796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a:t>
            </a:r>
            <a:r>
              <a:rPr lang="vi-VN" sz="3200" dirty="0" smtClean="0">
                <a:solidFill>
                  <a:srgbClr val="000000"/>
                </a:solidFill>
                <a:latin typeface="Times New Roman" panose="02020603050405020304" pitchFamily="18" charset="0"/>
                <a:ea typeface="Calibri" panose="020F0502020204030204" pitchFamily="34" charset="0"/>
              </a:rPr>
              <a:t>ràng</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a:t>
            </a:r>
            <a:r>
              <a:rPr lang="vi-VN" sz="3200" dirty="0" smtClean="0">
                <a:solidFill>
                  <a:srgbClr val="000000"/>
                </a:solidFill>
                <a:latin typeface="Times New Roman" panose="02020603050405020304" pitchFamily="18" charset="0"/>
                <a:ea typeface="Calibri" panose="020F0502020204030204" pitchFamily="34" charset="0"/>
              </a:rPr>
              <a:t>được </a:t>
            </a:r>
            <a:r>
              <a:rPr lang="vi-VN" sz="3200" dirty="0">
                <a:solidFill>
                  <a:srgbClr val="000000"/>
                </a:solidFill>
                <a:latin typeface="Times New Roman" panose="02020603050405020304" pitchFamily="18" charset="0"/>
                <a:ea typeface="Calibri" panose="020F0502020204030204" pitchFamily="34" charset="0"/>
              </a:rPr>
              <a:t>tách thành một đoạn.</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a16="http://schemas.microsoft.com/office/drawing/2014/main"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a16="http://schemas.microsoft.com/office/drawing/2014/main"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1615B1-7F0B-CF40-A296-C435A101638C}"/>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a16="http://schemas.microsoft.com/office/drawing/2014/main"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a16="http://schemas.microsoft.com/office/drawing/2014/main"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a16="http://schemas.microsoft.com/office/drawing/2014/main"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a16="http://schemas.microsoft.com/office/drawing/2014/main"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en-VN"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a16="http://schemas.microsoft.com/office/drawing/2014/main"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a:t>
            </a:r>
            <a:r>
              <a:rPr kumimoji="0" lang="vi-VN" altLang="zh-CN" sz="3200" b="1" i="0" u="none" strike="noStrike" kern="1200" cap="none" spc="0" normalizeH="0" baseline="0" noProof="0" dirty="0" smtClean="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a16="http://schemas.microsoft.com/office/drawing/2014/main"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a16="http://schemas.microsoft.com/office/drawing/2014/main"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91905" y="658369"/>
            <a:ext cx="6968010" cy="523357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a16="http://schemas.microsoft.com/office/drawing/2014/main" id="{BD515822-A8D7-674F-871C-25C7FD8B2A0B}"/>
              </a:ext>
            </a:extLst>
          </p:cNvPr>
          <p:cNvSpPr/>
          <p:nvPr/>
        </p:nvSpPr>
        <p:spPr>
          <a:xfrm>
            <a:off x="5620186" y="1471920"/>
            <a:ext cx="5238750" cy="4210383"/>
          </a:xfrm>
          <a:prstGeom prst="rect">
            <a:avLst/>
          </a:prstGeom>
        </p:spPr>
        <p:txBody>
          <a:bodyPr wrap="square">
            <a:spAutoFit/>
          </a:bodyPr>
          <a:lstStyle/>
          <a:p>
            <a:pPr algn="just">
              <a:lnSpc>
                <a:spcPct val="115000"/>
              </a:lnSpc>
              <a:spcBef>
                <a:spcPts val="600"/>
              </a:spcBef>
              <a:spcAft>
                <a:spcPts val="600"/>
              </a:spcAft>
            </a:pPr>
            <a:r>
              <a:rPr lang="it-IT" sz="3200" dirty="0" smtClean="0">
                <a:solidFill>
                  <a:srgbClr val="000000"/>
                </a:solidFill>
                <a:latin typeface="Times New Roman" panose="02020603050405020304" pitchFamily="18" charset="0"/>
                <a:ea typeface="Calibri" panose="020F0502020204030204" pitchFamily="34" charset="0"/>
              </a:rPr>
              <a:t>- HS </a:t>
            </a:r>
            <a:r>
              <a:rPr lang="it-IT" sz="3200" dirty="0">
                <a:solidFill>
                  <a:srgbClr val="000000"/>
                </a:solidFill>
                <a:latin typeface="Times New Roman" panose="02020603050405020304" pitchFamily="18" charset="0"/>
                <a:ea typeface="Calibri" panose="020F0502020204030204" pitchFamily="34" charset="0"/>
              </a:rPr>
              <a:t>đọc thêm: </a:t>
            </a:r>
            <a:r>
              <a:rPr lang="vi-VN" sz="3200" dirty="0">
                <a:solidFill>
                  <a:srgbClr val="000000"/>
                </a:solidFill>
                <a:latin typeface="Times New Roman" panose="02020603050405020304" pitchFamily="18" charset="0"/>
                <a:ea typeface="Calibri" panose="020F0502020204030204" pitchFamily="34" charset="0"/>
              </a:rPr>
              <a:t>các văn bản nghị luận về các vấn đề xã hội </a:t>
            </a:r>
            <a:endParaRPr lang="en-US" sz="3200" dirty="0" smtClean="0">
              <a:solidFill>
                <a:srgbClr val="000000"/>
              </a:solidFill>
              <a:latin typeface="Times New Roman" panose="02020603050405020304" pitchFamily="18" charset="0"/>
              <a:ea typeface="Calibri" panose="020F0502020204030204" pitchFamily="34" charset="0"/>
            </a:endParaRPr>
          </a:p>
          <a:p>
            <a:pPr marL="457200" indent="-457200" algn="just">
              <a:lnSpc>
                <a:spcPct val="115000"/>
              </a:lnSpc>
              <a:spcBef>
                <a:spcPts val="600"/>
              </a:spcBef>
              <a:spcAft>
                <a:spcPts val="600"/>
              </a:spcAft>
              <a:buFontTx/>
              <a:buChar char="-"/>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huẩn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 bài mới </a:t>
            </a:r>
            <a:r>
              <a:rPr lang="vi-VN"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da-DK" sz="3200" dirty="0">
                <a:latin typeface="Times New Roman" panose="02020603050405020304" pitchFamily="18" charset="0"/>
                <a:cs typeface="Times New Roman" panose="02020603050405020304" pitchFamily="18" charset="0"/>
              </a:rPr>
              <a:t>Viết: </a:t>
            </a:r>
            <a:r>
              <a:rPr lang="it-IT" sz="3200" dirty="0">
                <a:latin typeface="Times New Roman" panose="02020603050405020304" pitchFamily="18" charset="0"/>
                <a:cs typeface="Times New Roman" panose="02020603050405020304" pitchFamily="18" charset="0"/>
              </a:rPr>
              <a:t>Viết bài văn trình bày ý kiến về một hiện tượng đời sống</a:t>
            </a:r>
            <a:r>
              <a:rPr lang="it-IT" sz="3200" dirty="0" smtClean="0">
                <a:latin typeface="Times New Roman" panose="02020603050405020304" pitchFamily="18" charset="0"/>
                <a:cs typeface="Times New Roman" panose="02020603050405020304" pitchFamily="18" charset="0"/>
              </a:rPr>
              <a: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soạn</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trước</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kiến</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thức</a:t>
            </a:r>
            <a:endParaRPr lang="it-IT" sz="3200" dirty="0" smtClean="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E649610-F6FF-5A45-B499-87D736A5621A}"/>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1325922" y="3452953"/>
            <a:ext cx="10128739" cy="109260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Chúc các em học tốt nhé !</a:t>
            </a:r>
            <a:endParaRPr kumimoji="0" lang="zh-CN" altLang="en-US"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spTree>
    <p:extLst>
      <p:ext uri="{BB962C8B-B14F-4D97-AF65-F5344CB8AC3E}">
        <p14:creationId xmlns:p14="http://schemas.microsoft.com/office/powerpoint/2010/main" val="2922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5543E-147A-3043-AB5D-99697D74B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 y="3585"/>
            <a:ext cx="12188238" cy="6850830"/>
          </a:xfrm>
          <a:prstGeom prst="rect">
            <a:avLst/>
          </a:prstGeom>
        </p:spPr>
      </p:pic>
      <p:sp>
        <p:nvSpPr>
          <p:cNvPr id="3" name="Rectangle 2">
            <a:extLst>
              <a:ext uri="{FF2B5EF4-FFF2-40B4-BE49-F238E27FC236}">
                <a16:creationId xmlns:a16="http://schemas.microsoft.com/office/drawing/2014/main" id="{2E36A82E-C4B1-D243-949F-FA8692C0B949}"/>
              </a:ext>
            </a:extLst>
          </p:cNvPr>
          <p:cNvSpPr/>
          <p:nvPr/>
        </p:nvSpPr>
        <p:spPr>
          <a:xfrm>
            <a:off x="3048941" y="-1765773"/>
            <a:ext cx="6094119" cy="738664"/>
          </a:xfrm>
          <a:prstGeom prst="rect">
            <a:avLst/>
          </a:prstGeom>
        </p:spPr>
        <p:txBody>
          <a:bodyPr>
            <a:spAutoFit/>
          </a:bodyPr>
          <a:lstStyle/>
          <a:p>
            <a:pPr lvl="0" algn="ctr">
              <a:defRPr/>
            </a:pPr>
            <a:r>
              <a:rPr lang="en-US" altLang="zh-CN" sz="1400" dirty="0" err="1">
                <a:latin typeface="Times New Roman" panose="02020603050405020304" pitchFamily="18" charset="0"/>
                <a:cs typeface="Times New Roman" panose="02020603050405020304" pitchFamily="18" charset="0"/>
              </a:rPr>
              <a:t>Giáo</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án</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biên</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soạn</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bởi</a:t>
            </a:r>
            <a:r>
              <a:rPr lang="en-US" altLang="zh-CN" sz="1400"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Kim Dung </a:t>
            </a:r>
            <a:r>
              <a:rPr lang="en-US" altLang="zh-CN" sz="1400" b="1" dirty="0">
                <a:solidFill>
                  <a:srgbClr val="E76784"/>
                </a:solidFill>
                <a:latin typeface="Times New Roman" panose="02020603050405020304" pitchFamily="18" charset="0"/>
                <a:cs typeface="Times New Roman" panose="02020603050405020304" pitchFamily="18" charset="0"/>
              </a:rPr>
              <a:t>0336032445</a:t>
            </a:r>
            <a:r>
              <a:rPr lang="en-US" altLang="zh-CN" sz="1400" dirty="0">
                <a:latin typeface="Times New Roman" panose="02020603050405020304" pitchFamily="18" charset="0"/>
                <a:cs typeface="Times New Roman" panose="02020603050405020304" pitchFamily="18" charset="0"/>
              </a:rPr>
              <a:t> https://</a:t>
            </a:r>
            <a:r>
              <a:rPr lang="en-US" altLang="zh-CN" sz="1400" dirty="0" err="1">
                <a:latin typeface="Times New Roman" panose="02020603050405020304" pitchFamily="18" charset="0"/>
                <a:cs typeface="Times New Roman" panose="02020603050405020304" pitchFamily="18" charset="0"/>
              </a:rPr>
              <a:t>www.facebook.com</a:t>
            </a:r>
            <a:r>
              <a:rPr lang="en-US" altLang="zh-CN" sz="1400" dirty="0">
                <a:latin typeface="Times New Roman" panose="02020603050405020304" pitchFamily="18" charset="0"/>
                <a:cs typeface="Times New Roman" panose="02020603050405020304" pitchFamily="18" charset="0"/>
              </a:rPr>
              <a:t>/phamkimdung25/ . </a:t>
            </a:r>
          </a:p>
          <a:p>
            <a:pPr lvl="0" algn="ctr">
              <a:defRPr/>
            </a:pPr>
            <a:r>
              <a:rPr lang="en-US" altLang="zh-CN" sz="1400" dirty="0" err="1">
                <a:latin typeface="Times New Roman" panose="02020603050405020304" pitchFamily="18" charset="0"/>
                <a:cs typeface="Times New Roman" panose="02020603050405020304" pitchFamily="18" charset="0"/>
              </a:rPr>
              <a:t>Chỉ</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được</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phép</a:t>
            </a:r>
            <a:r>
              <a:rPr lang="en-US" altLang="zh-CN" sz="1400" dirty="0">
                <a:latin typeface="Times New Roman" panose="02020603050405020304" pitchFamily="18" charset="0"/>
                <a:cs typeface="Times New Roman" panose="02020603050405020304" pitchFamily="18" charset="0"/>
              </a:rPr>
              <a:t> chia </a:t>
            </a:r>
            <a:r>
              <a:rPr lang="en-US" altLang="zh-CN" sz="1400" dirty="0" err="1">
                <a:latin typeface="Times New Roman" panose="02020603050405020304" pitchFamily="18" charset="0"/>
                <a:cs typeface="Times New Roman" panose="02020603050405020304" pitchFamily="18" charset="0"/>
              </a:rPr>
              <a:t>sẻ</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bởi</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chủ</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sở</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hữu</a:t>
            </a:r>
            <a:r>
              <a:rPr lang="en-US" altLang="zh-CN"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a16="http://schemas.microsoft.com/office/drawing/2014/main"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a16="http://schemas.microsoft.com/office/drawing/2014/main"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a16="http://schemas.microsoft.com/office/drawing/2014/main"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a16="http://schemas.microsoft.com/office/drawing/2014/main"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
        <p:nvSpPr>
          <p:cNvPr id="5" name="Rectangle 4">
            <a:extLst>
              <a:ext uri="{FF2B5EF4-FFF2-40B4-BE49-F238E27FC236}">
                <a16:creationId xmlns:a16="http://schemas.microsoft.com/office/drawing/2014/main" id="{386B2D6C-B197-4347-A4D8-CF0CBEBDDD4B}"/>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a16="http://schemas.microsoft.com/office/drawing/2014/main"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a16="http://schemas.microsoft.com/office/drawing/2014/main" id="{8BC91FE3-7A03-6A4E-9FBA-DD1A849C6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a16="http://schemas.microsoft.com/office/drawing/2014/main"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a16="http://schemas.microsoft.com/office/drawing/2014/main"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a16="http://schemas.microsoft.com/office/drawing/2014/main"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sp>
        <p:nvSpPr>
          <p:cNvPr id="20" name="文本框 19">
            <a:extLst>
              <a:ext uri="{FF2B5EF4-FFF2-40B4-BE49-F238E27FC236}">
                <a16:creationId xmlns:a16="http://schemas.microsoft.com/office/drawing/2014/main" id="{1DA96425-CFE0-4531-9E76-BA7405807263}"/>
              </a:ext>
            </a:extLst>
          </p:cNvPr>
          <p:cNvSpPr txBox="1"/>
          <p:nvPr/>
        </p:nvSpPr>
        <p:spPr>
          <a:xfrm>
            <a:off x="2415161" y="1464168"/>
            <a:ext cx="6897915" cy="523220"/>
          </a:xfrm>
          <a:prstGeom prst="rect">
            <a:avLst/>
          </a:prstGeom>
          <a:solidFill>
            <a:srgbClr val="FFFF00"/>
          </a:solidFill>
          <a:ln>
            <a:solidFill>
              <a:srgbClr val="FF0000"/>
            </a:solidFill>
          </a:ln>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err="1"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Bài</a:t>
            </a:r>
            <a:r>
              <a:rPr lang="en-US" altLang="zh-CN" sz="2800" b="1" dirty="0"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8 – </a:t>
            </a:r>
            <a:r>
              <a:rPr lang="en-US" altLang="zh-CN" sz="2800" b="1" dirty="0" err="1"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Tiêt</a:t>
            </a:r>
            <a:r>
              <a:rPr lang="en-US" altLang="zh-CN" sz="2800" b="1" dirty="0" smtClean="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106: THỰC HÀNH ĐỌC HIỂU</a:t>
            </a:r>
            <a:endParaRPr kumimoji="0" lang="zh-CN" altLang="en-US" sz="28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8" name="图片 27">
            <a:extLst>
              <a:ext uri="{FF2B5EF4-FFF2-40B4-BE49-F238E27FC236}">
                <a16:creationId xmlns:a16="http://schemas.microsoft.com/office/drawing/2014/main" id="{6DE460D6-5A2D-41FA-A333-1ADA93990583}"/>
              </a:ext>
            </a:extLst>
          </p:cNvPr>
          <p:cNvPicPr>
            <a:picLocks noChangeAspect="1"/>
          </p:cNvPicPr>
          <p:nvPr/>
        </p:nvPicPr>
        <p:blipFill>
          <a:blip r:embed="rId4"/>
          <a:stretch>
            <a:fillRect/>
          </a:stretch>
        </p:blipFill>
        <p:spPr>
          <a:xfrm rot="2064040" flipH="1">
            <a:off x="10318106" y="4304155"/>
            <a:ext cx="553700" cy="942637"/>
          </a:xfrm>
          <a:prstGeom prst="rect">
            <a:avLst/>
          </a:prstGeom>
        </p:spPr>
      </p:pic>
      <p:pic>
        <p:nvPicPr>
          <p:cNvPr id="29" name="图片 28">
            <a:extLst>
              <a:ext uri="{FF2B5EF4-FFF2-40B4-BE49-F238E27FC236}">
                <a16:creationId xmlns:a16="http://schemas.microsoft.com/office/drawing/2014/main" id="{02862243-0212-4C20-A27A-12052BB9CAA9}"/>
              </a:ext>
            </a:extLst>
          </p:cNvPr>
          <p:cNvPicPr>
            <a:picLocks noChangeAspect="1"/>
          </p:cNvPicPr>
          <p:nvPr/>
        </p:nvPicPr>
        <p:blipFill>
          <a:blip r:embed="rId5"/>
          <a:stretch>
            <a:fillRect/>
          </a:stretch>
        </p:blipFill>
        <p:spPr>
          <a:xfrm rot="1728517">
            <a:off x="10744395" y="5111645"/>
            <a:ext cx="809843" cy="1341090"/>
          </a:xfrm>
          <a:prstGeom prst="rect">
            <a:avLst/>
          </a:prstGeom>
        </p:spPr>
      </p:pic>
      <p:pic>
        <p:nvPicPr>
          <p:cNvPr id="31" name="图片 30">
            <a:extLst>
              <a:ext uri="{FF2B5EF4-FFF2-40B4-BE49-F238E27FC236}">
                <a16:creationId xmlns:a16="http://schemas.microsoft.com/office/drawing/2014/main" id="{D41279D5-75CA-4C03-A088-0E7033FB4B11}"/>
              </a:ext>
            </a:extLst>
          </p:cNvPr>
          <p:cNvPicPr>
            <a:picLocks noChangeAspect="1"/>
          </p:cNvPicPr>
          <p:nvPr/>
        </p:nvPicPr>
        <p:blipFill>
          <a:blip r:embed="rId6"/>
          <a:stretch>
            <a:fillRect/>
          </a:stretch>
        </p:blipFill>
        <p:spPr>
          <a:xfrm rot="20370744">
            <a:off x="1614643" y="4212826"/>
            <a:ext cx="583718" cy="964878"/>
          </a:xfrm>
          <a:prstGeom prst="rect">
            <a:avLst/>
          </a:prstGeom>
        </p:spPr>
      </p:pic>
      <p:pic>
        <p:nvPicPr>
          <p:cNvPr id="32" name="图片 31">
            <a:extLst>
              <a:ext uri="{FF2B5EF4-FFF2-40B4-BE49-F238E27FC236}">
                <a16:creationId xmlns:a16="http://schemas.microsoft.com/office/drawing/2014/main" id="{7E3E095F-5864-49D7-BA20-8B262D5D0FED}"/>
              </a:ext>
            </a:extLst>
          </p:cNvPr>
          <p:cNvPicPr>
            <a:picLocks noChangeAspect="1"/>
          </p:cNvPicPr>
          <p:nvPr/>
        </p:nvPicPr>
        <p:blipFill>
          <a:blip r:embed="rId7"/>
          <a:stretch>
            <a:fillRect/>
          </a:stretch>
        </p:blipFill>
        <p:spPr>
          <a:xfrm rot="19372653">
            <a:off x="701175" y="5059145"/>
            <a:ext cx="1079239" cy="1441323"/>
          </a:xfrm>
          <a:prstGeom prst="rect">
            <a:avLst/>
          </a:prstGeom>
        </p:spPr>
      </p:pic>
      <p:pic>
        <p:nvPicPr>
          <p:cNvPr id="35" name="图片 34">
            <a:extLst>
              <a:ext uri="{FF2B5EF4-FFF2-40B4-BE49-F238E27FC236}">
                <a16:creationId xmlns:a16="http://schemas.microsoft.com/office/drawing/2014/main" id="{29402DC3-62D4-4D7C-9D09-9F57DC7FC904}"/>
              </a:ext>
            </a:extLst>
          </p:cNvPr>
          <p:cNvPicPr>
            <a:picLocks noChangeAspect="1"/>
          </p:cNvPicPr>
          <p:nvPr/>
        </p:nvPicPr>
        <p:blipFill>
          <a:blip r:embed="rId8"/>
          <a:stretch>
            <a:fillRect/>
          </a:stretch>
        </p:blipFill>
        <p:spPr>
          <a:xfrm rot="19922401">
            <a:off x="11069475" y="2531705"/>
            <a:ext cx="686785" cy="673289"/>
          </a:xfrm>
          <a:prstGeom prst="rect">
            <a:avLst/>
          </a:prstGeom>
        </p:spPr>
      </p:pic>
      <p:pic>
        <p:nvPicPr>
          <p:cNvPr id="36" name="图片 35">
            <a:extLst>
              <a:ext uri="{FF2B5EF4-FFF2-40B4-BE49-F238E27FC236}">
                <a16:creationId xmlns:a16="http://schemas.microsoft.com/office/drawing/2014/main" id="{4B7B4BBA-1E1C-4840-BF4B-A7E3F405853C}"/>
              </a:ext>
            </a:extLst>
          </p:cNvPr>
          <p:cNvPicPr>
            <a:picLocks noChangeAspect="1"/>
          </p:cNvPicPr>
          <p:nvPr/>
        </p:nvPicPr>
        <p:blipFill>
          <a:blip r:embed="rId9"/>
          <a:stretch>
            <a:fillRect/>
          </a:stretch>
        </p:blipFill>
        <p:spPr>
          <a:xfrm flipH="1">
            <a:off x="375596" y="1641601"/>
            <a:ext cx="700493" cy="700837"/>
          </a:xfrm>
          <a:prstGeom prst="rect">
            <a:avLst/>
          </a:prstGeom>
        </p:spPr>
      </p:pic>
      <p:sp>
        <p:nvSpPr>
          <p:cNvPr id="13" name="矩形: 圆角 14">
            <a:extLst>
              <a:ext uri="{FF2B5EF4-FFF2-40B4-BE49-F238E27FC236}">
                <a16:creationId xmlns:a16="http://schemas.microsoft.com/office/drawing/2014/main" id="{B1E3B6DB-4530-EF44-AA5A-73D5AD7FFD78}"/>
              </a:ext>
            </a:extLst>
          </p:cNvPr>
          <p:cNvSpPr/>
          <p:nvPr/>
        </p:nvSpPr>
        <p:spPr>
          <a:xfrm>
            <a:off x="1837945" y="2533170"/>
            <a:ext cx="8262296" cy="3020665"/>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sz="4400" b="1" dirty="0">
                <a:ln>
                  <a:solidFill>
                    <a:srgbClr val="E69B7A"/>
                  </a:solidFill>
                </a:ln>
                <a:solidFill>
                  <a:schemeClr val="bg1"/>
                </a:solidFill>
                <a:latin typeface="Times New Roman" panose="02020603050405020304" pitchFamily="18" charset="0"/>
                <a:ea typeface="思源宋体 CN Heavy" panose="02020900000000000000" pitchFamily="18" charset="-122"/>
                <a:cs typeface="Times New Roman" panose="02020603050405020304" pitchFamily="18" charset="0"/>
              </a:rPr>
              <a:t>TẠI</a:t>
            </a:r>
            <a:r>
              <a:rPr lang="vi-VN" altLang="zh-CN" sz="4400" b="1" dirty="0">
                <a:ln>
                  <a:solidFill>
                    <a:srgbClr val="E69B7A"/>
                  </a:solidFill>
                </a:ln>
                <a:solidFill>
                  <a:srgbClr val="FF0000"/>
                </a:solidFill>
                <a:latin typeface="Times New Roman" panose="02020603050405020304" pitchFamily="18" charset="0"/>
                <a:ea typeface="思源宋体 CN Heavy" panose="02020900000000000000" pitchFamily="18" charset="-122"/>
                <a:cs typeface="Times New Roman" panose="02020603050405020304" pitchFamily="18" charset="0"/>
              </a:rPr>
              <a:t> </a:t>
            </a:r>
            <a:r>
              <a:rPr lang="vi-VN" altLang="zh-CN" sz="4400" b="1" dirty="0">
                <a:ln>
                  <a:solidFill>
                    <a:srgbClr val="E69B7A"/>
                  </a:solidFill>
                </a:ln>
                <a:solidFill>
                  <a:schemeClr val="bg1"/>
                </a:solidFill>
                <a:latin typeface="Times New Roman" panose="02020603050405020304" pitchFamily="18" charset="0"/>
                <a:ea typeface="思源宋体 CN Heavy" panose="02020900000000000000" pitchFamily="18" charset="-122"/>
                <a:cs typeface="Times New Roman" panose="02020603050405020304" pitchFamily="18" charset="0"/>
              </a:rPr>
              <a:t>SAO NÊN CÓ VẬT NUÔI TRONG NHÀ</a:t>
            </a:r>
            <a:endParaRPr lang="zh-CN" altLang="en-US" sz="4400" b="1" dirty="0">
              <a:ln>
                <a:solidFill>
                  <a:srgbClr val="E69B7A"/>
                </a:solidFill>
              </a:ln>
              <a:solidFill>
                <a:schemeClr val="bg1"/>
              </a:solidFill>
              <a:latin typeface="Times New Roman" panose="02020603050405020304" pitchFamily="18" charset="0"/>
              <a:ea typeface="思源宋体 CN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1+#ppt_w/2"/>
                                          </p:val>
                                        </p:tav>
                                        <p:tav tm="100000">
                                          <p:val>
                                            <p:strVal val="#ppt_x"/>
                                          </p:val>
                                        </p:tav>
                                      </p:tavLst>
                                    </p:anim>
                                    <p:anim calcmode="lin" valueType="num">
                                      <p:cBhvr additive="base">
                                        <p:cTn id="41" dur="50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0-#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1831</Words>
  <Application>Microsoft Office PowerPoint</Application>
  <PresentationFormat>Widescreen</PresentationFormat>
  <Paragraphs>155</Paragraphs>
  <Slides>35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微软雅黑</vt:lpstr>
      <vt:lpstr>Arial</vt:lpstr>
      <vt:lpstr>ArialMT</vt:lpstr>
      <vt:lpstr>Calibri</vt:lpstr>
      <vt:lpstr>等线</vt:lpstr>
      <vt:lpstr>Times New Roman</vt:lpstr>
      <vt:lpstr>思源宋体 CN Heavy</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HP</cp:lastModifiedBy>
  <cp:revision>92</cp:revision>
  <dcterms:created xsi:type="dcterms:W3CDTF">2017-12-13T02:10:16Z</dcterms:created>
  <dcterms:modified xsi:type="dcterms:W3CDTF">2024-03-17T09:38:42Z</dcterms:modified>
</cp:coreProperties>
</file>