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7"/>
  </p:notesMasterIdLst>
  <p:handoutMasterIdLst>
    <p:handoutMasterId r:id="rId18"/>
  </p:handoutMasterIdLst>
  <p:sldIdLst>
    <p:sldId id="3195" r:id="rId2"/>
    <p:sldId id="3194" r:id="rId3"/>
    <p:sldId id="3196" r:id="rId4"/>
    <p:sldId id="3197" r:id="rId5"/>
    <p:sldId id="3211" r:id="rId6"/>
    <p:sldId id="3198" r:id="rId7"/>
    <p:sldId id="3212" r:id="rId8"/>
    <p:sldId id="3213" r:id="rId9"/>
    <p:sldId id="3172" r:id="rId10"/>
    <p:sldId id="3173" r:id="rId11"/>
    <p:sldId id="3223" r:id="rId12"/>
    <p:sldId id="3224" r:id="rId13"/>
    <p:sldId id="3199" r:id="rId14"/>
    <p:sldId id="3217" r:id="rId15"/>
    <p:sldId id="3219" r:id="rId16"/>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SimSun" panose="02010600030101010101" pitchFamily="2" charset="-122"/>
        <a:cs typeface="+mn-cs"/>
      </a:defRPr>
    </a:lvl9pPr>
  </p:defaultTextStyle>
  <p:extLst>
    <p:ext uri="{EFAFB233-063F-42B5-8137-9DF3F51BA10A}">
      <p15:sldGuideLst xmlns:p15="http://schemas.microsoft.com/office/powerpoint/2012/main" xmlns="">
        <p15:guide id="1" orient="horz" pos="328" userDrawn="1">
          <p15:clr>
            <a:srgbClr val="A4A3A4"/>
          </p15:clr>
        </p15:guide>
        <p15:guide id="2" pos="4065" userDrawn="1">
          <p15:clr>
            <a:srgbClr val="A4A3A4"/>
          </p15:clr>
        </p15:guide>
        <p15:guide id="3" pos="557" userDrawn="1">
          <p15:clr>
            <a:srgbClr val="A4A3A4"/>
          </p15:clr>
        </p15:guide>
        <p15:guide id="4" orient="horz" pos="4154" userDrawn="1">
          <p15:clr>
            <a:srgbClr val="A4A3A4"/>
          </p15:clr>
        </p15:guide>
        <p15:guide id="5" pos="7497" userDrawn="1">
          <p15:clr>
            <a:srgbClr val="A4A3A4"/>
          </p15:clr>
        </p15:guide>
        <p15:guide id="6" pos="69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558F"/>
    <a:srgbClr val="DAED05"/>
    <a:srgbClr val="F19BEA"/>
    <a:srgbClr val="62A3B8"/>
    <a:srgbClr val="FED9B9"/>
    <a:srgbClr val="288098"/>
    <a:srgbClr val="C3D3D3"/>
    <a:srgbClr val="186716"/>
    <a:srgbClr val="55A5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0" autoAdjust="0"/>
    <p:restoredTop sz="95317" autoAdjust="0"/>
  </p:normalViewPr>
  <p:slideViewPr>
    <p:cSldViewPr showGuides="1">
      <p:cViewPr varScale="1">
        <p:scale>
          <a:sx n="71" d="100"/>
          <a:sy n="71" d="100"/>
        </p:scale>
        <p:origin x="-1560" y="-104"/>
      </p:cViewPr>
      <p:guideLst>
        <p:guide orient="horz" pos="328"/>
        <p:guide orient="horz" pos="4154"/>
        <p:guide pos="4065"/>
        <p:guide pos="557"/>
        <p:guide pos="7497"/>
        <p:guide pos="6908"/>
      </p:guideLst>
    </p:cSldViewPr>
  </p:slideViewPr>
  <p:outlineViewPr>
    <p:cViewPr>
      <p:scale>
        <a:sx n="100" d="100"/>
        <a:sy n="100" d="100"/>
      </p:scale>
      <p:origin x="0" y="-9972"/>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15/06/24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45598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Arial" panose="020B060402020202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Arial" panose="020B0604020202020204" pitchFamily="34" charset="0"/>
              </a:defRPr>
            </a:lvl1pPr>
          </a:lstStyle>
          <a:p>
            <a:pPr>
              <a:defRPr/>
            </a:pPr>
            <a:fld id="{06024D97-E667-405D-B634-E583E2108D71}" type="datetimeFigureOut">
              <a:rPr lang="zh-CN" altLang="en-US"/>
              <a:t>15/06/24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Arial" panose="020B060402020202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ea typeface="Arial" panose="020B0604020202020204" pitchFamily="34" charset="0"/>
              </a:defRPr>
            </a:lvl1pPr>
          </a:lstStyle>
          <a:p>
            <a:fld id="{418F03C3-53C1-4F10-8DAF-D1F318E96C6E}" type="slidenum">
              <a:rPr lang="zh-CN" altLang="en-US"/>
              <a:t>‹#›</a:t>
            </a:fld>
            <a:endParaRPr lang="zh-CN" altLang="en-US"/>
          </a:p>
        </p:txBody>
      </p:sp>
    </p:spTree>
    <p:extLst>
      <p:ext uri="{BB962C8B-B14F-4D97-AF65-F5344CB8AC3E}">
        <p14:creationId xmlns:p14="http://schemas.microsoft.com/office/powerpoint/2010/main" val="1947334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1pPr>
    <a:lvl2pPr marL="4559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2pPr>
    <a:lvl3pPr marL="9131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3pPr>
    <a:lvl4pPr marL="13703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4pPr>
    <a:lvl5pPr marL="1827530" algn="l" rtl="0" eaLnBrk="0" fontAlgn="base" hangingPunct="0">
      <a:spcBef>
        <a:spcPct val="30000"/>
      </a:spcBef>
      <a:spcAft>
        <a:spcPct val="0"/>
      </a:spcAft>
      <a:defRPr sz="1300" kern="1200">
        <a:solidFill>
          <a:schemeClr val="tx1"/>
        </a:solidFill>
        <a:latin typeface="+mn-lt"/>
        <a:ea typeface="Arial" panose="020B0604020202020204" pitchFamily="34" charset="0"/>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15/06/24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15/06/24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标题 1"/>
          <p:cNvSpPr>
            <a:spLocks noGrp="1"/>
          </p:cNvSpPr>
          <p:nvPr>
            <p:ph type="ctrTitle"/>
          </p:nvPr>
        </p:nvSpPr>
        <p:spPr>
          <a:xfrm>
            <a:off x="1607344" y="1183677"/>
            <a:ext cx="9644063" cy="2518034"/>
          </a:xfrm>
        </p:spPr>
        <p:txBody>
          <a:bodyPr anchor="b"/>
          <a:lstStyle>
            <a:lvl1pPr algn="ctr">
              <a:defRPr sz="6330"/>
            </a:lvl1pPr>
          </a:lstStyle>
          <a:p>
            <a:r>
              <a:rPr lang="zh-CN" altLang="en-US"/>
              <a:t>单击此处编辑母版标题样式</a:t>
            </a:r>
          </a:p>
        </p:txBody>
      </p:sp>
      <p:sp>
        <p:nvSpPr>
          <p:cNvPr id="3" name="副标题 2"/>
          <p:cNvSpPr>
            <a:spLocks noGrp="1"/>
          </p:cNvSpPr>
          <p:nvPr>
            <p:ph type="subTitle" idx="1"/>
          </p:nvPr>
        </p:nvSpPr>
        <p:spPr>
          <a:xfrm>
            <a:off x="1607344" y="3798816"/>
            <a:ext cx="9644063" cy="1746216"/>
          </a:xfrm>
        </p:spPr>
        <p:txBody>
          <a:bodyPr/>
          <a:lstStyle>
            <a:lvl1pPr marL="0" indent="0" algn="ctr">
              <a:buNone/>
              <a:defRPr sz="2530"/>
            </a:lvl1pPr>
            <a:lvl2pPr marL="481965" indent="0" algn="ctr">
              <a:buNone/>
              <a:defRPr sz="2110"/>
            </a:lvl2pPr>
            <a:lvl3pPr marL="964565" indent="0" algn="ctr">
              <a:buNone/>
              <a:defRPr sz="1900"/>
            </a:lvl3pPr>
            <a:lvl4pPr marL="1446530" indent="0" algn="ctr">
              <a:buNone/>
              <a:defRPr sz="1685"/>
            </a:lvl4pPr>
            <a:lvl5pPr marL="1928495" indent="0" algn="ctr">
              <a:buNone/>
              <a:defRPr sz="1685"/>
            </a:lvl5pPr>
            <a:lvl6pPr marL="2411095" indent="0" algn="ctr">
              <a:buNone/>
              <a:defRPr sz="1685"/>
            </a:lvl6pPr>
            <a:lvl7pPr marL="2893060" indent="0" algn="ctr">
              <a:buNone/>
              <a:defRPr sz="1685"/>
            </a:lvl7pPr>
            <a:lvl8pPr marL="3375025" indent="0" algn="ctr">
              <a:buNone/>
              <a:defRPr sz="1685"/>
            </a:lvl8pPr>
            <a:lvl9pPr marL="3856990" indent="0" algn="ctr">
              <a:buNone/>
              <a:defRPr sz="1685"/>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1E303CA-A366-4AAE-B5F5-A264AC6BBBFE}" type="datetimeFigureOut">
              <a:rPr lang="zh-CN" altLang="en-US" smtClean="0"/>
              <a:t>15/06/24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1620811-97D9-4C5A-9B6B-89C33CCB0B2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t>15/06/24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ea typeface="Arial" panose="020B0604020202020204" pitchFamily="34" charset="0"/>
              </a:defRPr>
            </a:lvl1pPr>
          </a:lstStyle>
          <a:p>
            <a:fld id="{32BF82D2-7A68-459D-A996-9BDDA2518FA4}" type="datetimeFigureOut">
              <a:rPr lang="zh-CN" altLang="en-US" smtClean="0"/>
              <a:t>15/06/24</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ea typeface="Arial" panose="020B0604020202020204" pitchFamily="34" charset="0"/>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ea typeface="Arial" panose="020B0604020202020204" pitchFamily="34" charset="0"/>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63930" rtl="0" eaLnBrk="1" latinLnBrk="0" hangingPunct="1">
        <a:lnSpc>
          <a:spcPct val="90000"/>
        </a:lnSpc>
        <a:spcBef>
          <a:spcPct val="0"/>
        </a:spcBef>
        <a:buNone/>
        <a:defRPr sz="4640" kern="1200">
          <a:solidFill>
            <a:schemeClr val="tx1"/>
          </a:solidFill>
          <a:latin typeface="+mj-lt"/>
          <a:ea typeface="Arial" panose="020B0604020202020204" pitchFamily="34" charset="0"/>
          <a:cs typeface="+mj-cs"/>
        </a:defRPr>
      </a:lvl1pPr>
    </p:titleStyle>
    <p:bodyStyle>
      <a:lvl1pPr marL="241300" indent="-241300" algn="l" defTabSz="963930"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Arial" panose="020B0604020202020204" pitchFamily="34" charset="0"/>
          <a:cs typeface="+mn-cs"/>
        </a:defRPr>
      </a:lvl1pPr>
      <a:lvl2pPr marL="723265" indent="-241300" algn="l" defTabSz="963930"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Arial" panose="020B0604020202020204" pitchFamily="34" charset="0"/>
          <a:cs typeface="+mn-cs"/>
        </a:defRPr>
      </a:lvl2pPr>
      <a:lvl3pPr marL="1205230" indent="-241300" algn="l" defTabSz="963930"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Arial" panose="020B0604020202020204" pitchFamily="34" charset="0"/>
          <a:cs typeface="+mn-cs"/>
        </a:defRPr>
      </a:lvl3pPr>
      <a:lvl4pPr marL="168783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Arial" panose="020B0604020202020204" pitchFamily="34" charset="0"/>
          <a:cs typeface="+mn-cs"/>
        </a:defRPr>
      </a:lvl4pPr>
      <a:lvl5pPr marL="216979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Arial" panose="020B0604020202020204" pitchFamily="34" charset="0"/>
          <a:cs typeface="+mn-cs"/>
        </a:defRPr>
      </a:lvl5pPr>
      <a:lvl6pPr marL="26517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3930"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3930" rtl="0" eaLnBrk="1" latinLnBrk="0" hangingPunct="1">
        <a:defRPr sz="1900" kern="1200">
          <a:solidFill>
            <a:schemeClr val="tx1"/>
          </a:solidFill>
          <a:latin typeface="+mn-lt"/>
          <a:ea typeface="+mn-ea"/>
          <a:cs typeface="+mn-cs"/>
        </a:defRPr>
      </a:lvl1pPr>
      <a:lvl2pPr marL="481965" algn="l" defTabSz="963930" rtl="0" eaLnBrk="1" latinLnBrk="0" hangingPunct="1">
        <a:defRPr sz="1900" kern="1200">
          <a:solidFill>
            <a:schemeClr val="tx1"/>
          </a:solidFill>
          <a:latin typeface="+mn-lt"/>
          <a:ea typeface="+mn-ea"/>
          <a:cs typeface="+mn-cs"/>
        </a:defRPr>
      </a:lvl2pPr>
      <a:lvl3pPr marL="964565" algn="l" defTabSz="963930" rtl="0" eaLnBrk="1" latinLnBrk="0" hangingPunct="1">
        <a:defRPr sz="1900" kern="1200">
          <a:solidFill>
            <a:schemeClr val="tx1"/>
          </a:solidFill>
          <a:latin typeface="+mn-lt"/>
          <a:ea typeface="+mn-ea"/>
          <a:cs typeface="+mn-cs"/>
        </a:defRPr>
      </a:lvl3pPr>
      <a:lvl4pPr marL="1446530" algn="l" defTabSz="963930" rtl="0" eaLnBrk="1" latinLnBrk="0" hangingPunct="1">
        <a:defRPr sz="1900" kern="1200">
          <a:solidFill>
            <a:schemeClr val="tx1"/>
          </a:solidFill>
          <a:latin typeface="+mn-lt"/>
          <a:ea typeface="+mn-ea"/>
          <a:cs typeface="+mn-cs"/>
        </a:defRPr>
      </a:lvl4pPr>
      <a:lvl5pPr marL="1928495" algn="l" defTabSz="963930" rtl="0" eaLnBrk="1" latinLnBrk="0" hangingPunct="1">
        <a:defRPr sz="1900" kern="1200">
          <a:solidFill>
            <a:schemeClr val="tx1"/>
          </a:solidFill>
          <a:latin typeface="+mn-lt"/>
          <a:ea typeface="+mn-ea"/>
          <a:cs typeface="+mn-cs"/>
        </a:defRPr>
      </a:lvl5pPr>
      <a:lvl6pPr marL="2411095" algn="l" defTabSz="963930" rtl="0" eaLnBrk="1" latinLnBrk="0" hangingPunct="1">
        <a:defRPr sz="1900" kern="1200">
          <a:solidFill>
            <a:schemeClr val="tx1"/>
          </a:solidFill>
          <a:latin typeface="+mn-lt"/>
          <a:ea typeface="+mn-ea"/>
          <a:cs typeface="+mn-cs"/>
        </a:defRPr>
      </a:lvl6pPr>
      <a:lvl7pPr marL="2893060" algn="l" defTabSz="963930" rtl="0" eaLnBrk="1" latinLnBrk="0" hangingPunct="1">
        <a:defRPr sz="1900" kern="1200">
          <a:solidFill>
            <a:schemeClr val="tx1"/>
          </a:solidFill>
          <a:latin typeface="+mn-lt"/>
          <a:ea typeface="+mn-ea"/>
          <a:cs typeface="+mn-cs"/>
        </a:defRPr>
      </a:lvl7pPr>
      <a:lvl8pPr marL="3375025" algn="l" defTabSz="963930" rtl="0" eaLnBrk="1" latinLnBrk="0" hangingPunct="1">
        <a:defRPr sz="1900" kern="1200">
          <a:solidFill>
            <a:schemeClr val="tx1"/>
          </a:solidFill>
          <a:latin typeface="+mn-lt"/>
          <a:ea typeface="+mn-ea"/>
          <a:cs typeface="+mn-cs"/>
        </a:defRPr>
      </a:lvl8pPr>
      <a:lvl9pPr marL="3856990" algn="l" defTabSz="96393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0" name="Text Box 99"/>
          <p:cNvSpPr txBox="1"/>
          <p:nvPr/>
        </p:nvSpPr>
        <p:spPr>
          <a:xfrm>
            <a:off x="1513205" y="1311910"/>
            <a:ext cx="9196070" cy="1753235"/>
          </a:xfrm>
          <a:prstGeom prst="rect">
            <a:avLst/>
          </a:prstGeom>
          <a:noFill/>
          <a:ln w="9525">
            <a:noFill/>
          </a:ln>
        </p:spPr>
        <p:txBody>
          <a:bodyPr wrap="square">
            <a:spAutoFit/>
          </a:bodyPr>
          <a:lstStyle/>
          <a:p>
            <a:pPr marL="90170" indent="-90170" algn="ctr"/>
            <a:r>
              <a:rPr lang="en-US" sz="3600" b="1">
                <a:solidFill>
                  <a:srgbClr val="0070C0"/>
                </a:solidFill>
                <a:latin typeface="Times New Roman" panose="02020603050405020304" charset="0"/>
              </a:rPr>
              <a:t>Tiết 13. Bài 7</a:t>
            </a:r>
          </a:p>
          <a:p>
            <a:pPr marL="90170" indent="-90170" algn="ctr"/>
            <a:r>
              <a:rPr lang="en-US" sz="3600" b="1">
                <a:solidFill>
                  <a:srgbClr val="0070C0"/>
                </a:solidFill>
                <a:latin typeface="Times New Roman" panose="02020603050405020304" charset="0"/>
              </a:rPr>
              <a:t>KHỞI NGHĨA NÔNG DÂN Ở ĐÀNG NGOÀI THẾ KỈ XVIII</a:t>
            </a:r>
            <a:endParaRPr lang="en-US" sz="360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Luyện tập</a:t>
            </a:r>
          </a:p>
        </p:txBody>
      </p:sp>
      <p:sp>
        <p:nvSpPr>
          <p:cNvPr id="100" name="Text Box 99"/>
          <p:cNvSpPr txBox="1"/>
          <p:nvPr/>
        </p:nvSpPr>
        <p:spPr>
          <a:xfrm>
            <a:off x="596900" y="1309370"/>
            <a:ext cx="10823575" cy="1938020"/>
          </a:xfrm>
          <a:prstGeom prst="rect">
            <a:avLst/>
          </a:prstGeom>
          <a:noFill/>
          <a:ln w="9525">
            <a:noFill/>
          </a:ln>
        </p:spPr>
        <p:txBody>
          <a:bodyPr wrap="square">
            <a:spAutoFit/>
          </a:bodyPr>
          <a:lstStyle/>
          <a:p>
            <a:pPr marL="0" indent="0"/>
            <a:r>
              <a:rPr lang="en-US" sz="2400" b="1" i="1">
                <a:latin typeface="Times New Roman" panose="02020603050405020304" charset="0"/>
              </a:rPr>
              <a:t>1. Sự mục nát của chính quyền phong kiến họ Trịnh ở Đàng Ngoài đã dẫn đến những hậu quả gì?</a:t>
            </a:r>
          </a:p>
          <a:p>
            <a:pPr marL="0" indent="0"/>
            <a:endParaRPr lang="en-US" sz="2400" b="1" i="1">
              <a:latin typeface="Times New Roman" panose="02020603050405020304" charset="0"/>
            </a:endParaRPr>
          </a:p>
          <a:p>
            <a:pPr marL="0" indent="0"/>
            <a:r>
              <a:rPr lang="en-US" sz="2400" b="1" i="1">
                <a:latin typeface="Times New Roman" panose="02020603050405020304" charset="0"/>
              </a:rPr>
              <a:t>2. Nêu những nét chính của các cuộc khởi nghĩa nông dân ở Đàng Ngoài thế kỉ XVIII.</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Luyện tập</a:t>
            </a:r>
          </a:p>
        </p:txBody>
      </p:sp>
      <p:sp>
        <p:nvSpPr>
          <p:cNvPr id="100" name="Text Box 99"/>
          <p:cNvSpPr txBox="1"/>
          <p:nvPr/>
        </p:nvSpPr>
        <p:spPr>
          <a:xfrm>
            <a:off x="596900" y="1309370"/>
            <a:ext cx="10823575" cy="829945"/>
          </a:xfrm>
          <a:prstGeom prst="rect">
            <a:avLst/>
          </a:prstGeom>
          <a:noFill/>
          <a:ln w="9525">
            <a:noFill/>
          </a:ln>
        </p:spPr>
        <p:txBody>
          <a:bodyPr wrap="square">
            <a:spAutoFit/>
          </a:bodyPr>
          <a:lstStyle/>
          <a:p>
            <a:pPr marL="0" indent="0"/>
            <a:r>
              <a:rPr lang="en-US" sz="2400" b="1" i="1">
                <a:latin typeface="Times New Roman" panose="02020603050405020304" charset="0"/>
              </a:rPr>
              <a:t>1. Sự mục nát của chính quyền phong kiến họ Trịnh ở Đàng Ngoài đã dẫn đến những hậu quả gì?</a:t>
            </a:r>
          </a:p>
        </p:txBody>
      </p:sp>
      <p:sp>
        <p:nvSpPr>
          <p:cNvPr id="2" name="Text Box 1"/>
          <p:cNvSpPr txBox="1"/>
          <p:nvPr/>
        </p:nvSpPr>
        <p:spPr>
          <a:xfrm>
            <a:off x="524510" y="2176145"/>
            <a:ext cx="11295380" cy="4154170"/>
          </a:xfrm>
          <a:prstGeom prst="rect">
            <a:avLst/>
          </a:prstGeom>
          <a:noFill/>
          <a:ln w="9525">
            <a:noFill/>
          </a:ln>
        </p:spPr>
        <p:txBody>
          <a:bodyPr wrap="square">
            <a:spAutoFit/>
          </a:bodyPr>
          <a:lstStyle/>
          <a:p>
            <a:pPr marL="0" indent="0"/>
            <a:r>
              <a:rPr lang="en-US" sz="2400" b="1" i="1">
                <a:latin typeface="Times New Roman" panose="02020603050405020304" charset="0"/>
              </a:rPr>
              <a:t>Gợi ý:</a:t>
            </a:r>
          </a:p>
          <a:p>
            <a:pPr marL="0" indent="0"/>
            <a:r>
              <a:rPr lang="en-US" sz="2400" b="1" i="1">
                <a:latin typeface="Times New Roman" panose="02020603050405020304" charset="0"/>
              </a:rPr>
              <a:t>Sự mục nát của chính quyền phong kiến họ Trịnh ở Đàng Ngoài đã dẫn đến những hậu quả:</a:t>
            </a:r>
          </a:p>
          <a:p>
            <a:pPr marL="0" indent="0"/>
            <a:r>
              <a:rPr lang="en-US" sz="2400" b="1" i="1">
                <a:latin typeface="Times New Roman" panose="02020603050405020304" charset="0"/>
              </a:rPr>
              <a:t>- Chính trị: </a:t>
            </a:r>
            <a:r>
              <a:rPr lang="en-US" sz="2400" b="0">
                <a:latin typeface="Times New Roman" panose="02020603050405020304" charset="0"/>
              </a:rPr>
              <a:t> Quan lại địa phương: Hoành hành đục khoét nhân dân.</a:t>
            </a:r>
            <a:endParaRPr lang="en-US" sz="2400" b="1">
              <a:latin typeface="Times New Roman" panose="02020603050405020304" charset="0"/>
            </a:endParaRPr>
          </a:p>
          <a:p>
            <a:pPr marL="0" indent="0"/>
            <a:r>
              <a:rPr lang="en-US" sz="2400" b="1">
                <a:latin typeface="Times New Roman" panose="02020603050405020304" charset="0"/>
              </a:rPr>
              <a:t>- Kinh tế: </a:t>
            </a:r>
            <a:endParaRPr lang="en-US" sz="2400" b="0">
              <a:latin typeface="Times New Roman" panose="02020603050405020304" charset="0"/>
            </a:endParaRPr>
          </a:p>
          <a:p>
            <a:pPr marL="0" indent="0"/>
            <a:r>
              <a:rPr lang="en-US" sz="2400" b="0">
                <a:latin typeface="Times New Roman" panose="02020603050405020304" charset="0"/>
              </a:rPr>
              <a:t>+ Ruộng đất của nhân dân bị quan lại, địa chủ lấn chiếm.</a:t>
            </a:r>
          </a:p>
          <a:p>
            <a:pPr marL="0" indent="0"/>
            <a:r>
              <a:rPr lang="en-US" sz="2400" b="0">
                <a:latin typeface="Times New Roman" panose="02020603050405020304" charset="0"/>
              </a:rPr>
              <a:t>+ Tình trạng hạn hán, lũ lụt dấn đến mất mùa liên tiếp xả ra.</a:t>
            </a:r>
          </a:p>
          <a:p>
            <a:pPr marL="0" indent="0"/>
            <a:r>
              <a:rPr lang="en-US" sz="2400" b="0">
                <a:latin typeface="Times New Roman" panose="02020603050405020304" charset="0"/>
              </a:rPr>
              <a:t>+ Thủ công nghiệp và thương nghiệp ngày càng sa sút, tiêu điều.</a:t>
            </a:r>
            <a:endParaRPr lang="en-US" sz="2400" b="1">
              <a:latin typeface="Times New Roman" panose="02020603050405020304" charset="0"/>
            </a:endParaRPr>
          </a:p>
          <a:p>
            <a:pPr marL="0" indent="0"/>
            <a:r>
              <a:rPr lang="en-US" sz="2400" b="1">
                <a:latin typeface="Times New Roman" panose="02020603050405020304" charset="0"/>
              </a:rPr>
              <a:t>- Xã hội</a:t>
            </a:r>
            <a:r>
              <a:rPr lang="en-US" sz="2400" b="0">
                <a:latin typeface="Times New Roman" panose="02020603050405020304" charset="0"/>
              </a:rPr>
              <a:t>: Cuộc sống của nhân dân khó khăn về mọi mặt.</a:t>
            </a:r>
            <a:endParaRPr lang="en-US" sz="2400" b="1" i="1">
              <a:latin typeface="Times New Roman" panose="02020603050405020304" charset="0"/>
            </a:endParaRPr>
          </a:p>
          <a:p>
            <a:pPr marL="0" indent="0"/>
            <a:r>
              <a:rPr lang="en-US" sz="2400" b="1" i="1">
                <a:latin typeface="Times New Roman" panose="02020603050405020304" charset="0"/>
              </a:rPr>
              <a:t>=&gt; Mâu thuẫn giữa nhân dân và chế độ PK Đàng Ngoài trở nên sâu sắc đã thúc đẩy nông dân đứng lên nổi dậy đấu tranh chống lại chính quyền phong kiến.</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473" y="0"/>
            <a:ext cx="12858397" cy="7232650"/>
          </a:xfrm>
          <a:prstGeom prst="rect">
            <a:avLst/>
          </a:prstGeom>
        </p:spPr>
      </p:pic>
      <p:sp>
        <p:nvSpPr>
          <p:cNvPr id="23" name="Text Box 22"/>
          <p:cNvSpPr txBox="1"/>
          <p:nvPr/>
        </p:nvSpPr>
        <p:spPr>
          <a:xfrm>
            <a:off x="4629150" y="664210"/>
            <a:ext cx="236156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Luyện tập</a:t>
            </a:r>
          </a:p>
        </p:txBody>
      </p:sp>
      <p:sp>
        <p:nvSpPr>
          <p:cNvPr id="100" name="Text Box 99"/>
          <p:cNvSpPr txBox="1"/>
          <p:nvPr/>
        </p:nvSpPr>
        <p:spPr>
          <a:xfrm>
            <a:off x="596900" y="1240155"/>
            <a:ext cx="11435715" cy="460375"/>
          </a:xfrm>
          <a:prstGeom prst="rect">
            <a:avLst/>
          </a:prstGeom>
          <a:noFill/>
          <a:ln w="9525">
            <a:noFill/>
          </a:ln>
        </p:spPr>
        <p:txBody>
          <a:bodyPr wrap="square">
            <a:spAutoFit/>
          </a:bodyPr>
          <a:lstStyle/>
          <a:p>
            <a:pPr marL="0" indent="0"/>
            <a:r>
              <a:rPr lang="en-US" sz="2400" b="1" i="1">
                <a:latin typeface="Times New Roman" panose="02020603050405020304" charset="0"/>
              </a:rPr>
              <a:t>2. Nêu những nét chính của các cuộc khởi nghĩa nông dân ở Đàng Ngoài thế kỉ XVIII.</a:t>
            </a:r>
          </a:p>
        </p:txBody>
      </p:sp>
      <p:sp>
        <p:nvSpPr>
          <p:cNvPr id="2" name="Text Box 1"/>
          <p:cNvSpPr txBox="1"/>
          <p:nvPr/>
        </p:nvSpPr>
        <p:spPr>
          <a:xfrm>
            <a:off x="3889375" y="-15911196"/>
            <a:ext cx="5080000" cy="645160"/>
          </a:xfrm>
          <a:prstGeom prst="rect">
            <a:avLst/>
          </a:prstGeom>
          <a:noFill/>
          <a:ln w="9525">
            <a:noFill/>
          </a:ln>
        </p:spPr>
        <p:txBody>
          <a:bodyPr>
            <a:spAutoFit/>
          </a:bodyPr>
          <a:lstStyle/>
          <a:p>
            <a:pPr marL="0" indent="0"/>
            <a:r>
              <a:rPr lang="en-US" b="0">
                <a:latin typeface="Times New Roman" panose="02020603050405020304" charset="0"/>
              </a:rPr>
              <a:t>- Hàng loạt các cuộc khởi nghĩa nổ ra ở khắp các tỉnh thành  và diễn ra trong 1 thời gian dài như: </a:t>
            </a:r>
            <a:endParaRPr lang="en-US"/>
          </a:p>
        </p:txBody>
      </p:sp>
      <p:sp>
        <p:nvSpPr>
          <p:cNvPr id="4" name="Text Box 3"/>
          <p:cNvSpPr txBox="1"/>
          <p:nvPr/>
        </p:nvSpPr>
        <p:spPr>
          <a:xfrm>
            <a:off x="3889375" y="22498686"/>
            <a:ext cx="5080000" cy="645160"/>
          </a:xfrm>
          <a:prstGeom prst="rect">
            <a:avLst/>
          </a:prstGeom>
          <a:noFill/>
          <a:ln w="9525">
            <a:noFill/>
          </a:ln>
        </p:spPr>
        <p:txBody>
          <a:bodyPr>
            <a:spAutoFit/>
          </a:bodyPr>
          <a:lstStyle/>
          <a:p>
            <a:pPr marL="0" indent="0"/>
            <a:endParaRPr lang="en-US" b="1">
              <a:solidFill>
                <a:srgbClr val="7030A0"/>
              </a:solidFill>
              <a:latin typeface="Times New Roman" panose="02020603050405020304" charset="0"/>
            </a:endParaRPr>
          </a:p>
          <a:p>
            <a:pPr marL="0" indent="0"/>
            <a:r>
              <a:rPr lang="en-US" b="1">
                <a:solidFill>
                  <a:srgbClr val="7030A0"/>
                </a:solidFill>
                <a:latin typeface="Times New Roman" panose="02020603050405020304" charset="0"/>
              </a:rPr>
              <a:t>-</a:t>
            </a:r>
            <a:r>
              <a:rPr lang="en-US" b="0">
                <a:latin typeface="Times New Roman" panose="02020603050405020304" charset="0"/>
              </a:rPr>
              <a:t> Kết quả đều thất bại. </a:t>
            </a:r>
            <a:endParaRPr lang="en-US"/>
          </a:p>
        </p:txBody>
      </p:sp>
      <p:sp>
        <p:nvSpPr>
          <p:cNvPr id="5" name="Text Box 4"/>
          <p:cNvSpPr txBox="1"/>
          <p:nvPr/>
        </p:nvSpPr>
        <p:spPr>
          <a:xfrm>
            <a:off x="668655" y="1671955"/>
            <a:ext cx="10244455" cy="1198880"/>
          </a:xfrm>
          <a:prstGeom prst="rect">
            <a:avLst/>
          </a:prstGeom>
          <a:noFill/>
          <a:ln w="9525">
            <a:noFill/>
          </a:ln>
        </p:spPr>
        <p:txBody>
          <a:bodyPr wrap="square">
            <a:spAutoFit/>
          </a:bodyPr>
          <a:lstStyle/>
          <a:p>
            <a:pPr marL="0" indent="0"/>
            <a:r>
              <a:rPr lang="en-US" sz="2400" b="0">
                <a:latin typeface="Times New Roman" panose="02020603050405020304" charset="0"/>
              </a:rPr>
              <a:t> Gợi ý:</a:t>
            </a:r>
          </a:p>
          <a:p>
            <a:pPr marL="0" indent="0"/>
            <a:r>
              <a:rPr lang="en-US" sz="2400" b="0">
                <a:latin typeface="Times New Roman" panose="02020603050405020304" charset="0"/>
              </a:rPr>
              <a:t>- Hàng loạt các cuộc khởi nghĩa nổ ra ở khắp các tỉnh thành  và diễn ra trong 1 thời gian dài như: </a:t>
            </a:r>
            <a:endParaRPr lang="en-US" sz="2400"/>
          </a:p>
        </p:txBody>
      </p:sp>
      <p:pic>
        <p:nvPicPr>
          <p:cNvPr id="6" name="Picture 5"/>
          <p:cNvPicPr>
            <a:picLocks noChangeAspect="1"/>
          </p:cNvPicPr>
          <p:nvPr/>
        </p:nvPicPr>
        <p:blipFill>
          <a:blip r:embed="rId4"/>
          <a:stretch>
            <a:fillRect/>
          </a:stretch>
        </p:blipFill>
        <p:spPr>
          <a:xfrm>
            <a:off x="524510" y="2824480"/>
            <a:ext cx="11371580" cy="3386455"/>
          </a:xfrm>
          <a:prstGeom prst="rect">
            <a:avLst/>
          </a:prstGeom>
        </p:spPr>
      </p:pic>
      <p:sp>
        <p:nvSpPr>
          <p:cNvPr id="7" name="Text Box 6"/>
          <p:cNvSpPr txBox="1"/>
          <p:nvPr/>
        </p:nvSpPr>
        <p:spPr>
          <a:xfrm>
            <a:off x="2180590" y="6209030"/>
            <a:ext cx="5080000" cy="460375"/>
          </a:xfrm>
          <a:prstGeom prst="rect">
            <a:avLst/>
          </a:prstGeom>
          <a:noFill/>
          <a:ln w="9525">
            <a:noFill/>
          </a:ln>
        </p:spPr>
        <p:txBody>
          <a:bodyPr>
            <a:spAutoFit/>
          </a:bodyPr>
          <a:lstStyle/>
          <a:p>
            <a:pPr marL="0" indent="0"/>
            <a:r>
              <a:rPr lang="en-US" sz="2400" b="1">
                <a:solidFill>
                  <a:srgbClr val="7030A0"/>
                </a:solidFill>
                <a:latin typeface="Times New Roman" panose="02020603050405020304" charset="0"/>
              </a:rPr>
              <a:t>-</a:t>
            </a:r>
            <a:r>
              <a:rPr lang="en-US" sz="2400" b="0">
                <a:latin typeface="Times New Roman" panose="02020603050405020304" charset="0"/>
              </a:rPr>
              <a:t> Kết quả đều thất bại. </a:t>
            </a:r>
            <a:endParaRPr lang="en-US" sz="240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P spid="5" grpId="0"/>
      <p:bldP spid="5" grpId="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102" name="Text Box 101"/>
          <p:cNvSpPr txBox="1"/>
          <p:nvPr/>
        </p:nvSpPr>
        <p:spPr>
          <a:xfrm>
            <a:off x="3476625" y="735965"/>
            <a:ext cx="5080000" cy="583565"/>
          </a:xfrm>
          <a:prstGeom prst="rect">
            <a:avLst/>
          </a:prstGeom>
          <a:noFill/>
          <a:ln w="9525">
            <a:noFill/>
          </a:ln>
        </p:spPr>
        <p:txBody>
          <a:bodyPr>
            <a:spAutoFit/>
          </a:bodyPr>
          <a:lstStyle/>
          <a:p>
            <a:pPr marL="0" indent="0" algn="ctr"/>
            <a:r>
              <a:rPr lang="en-US" sz="3200" b="1">
                <a:solidFill>
                  <a:srgbClr val="FF0000"/>
                </a:solidFill>
                <a:latin typeface="Times New Roman" panose="02020603050405020304" charset="0"/>
              </a:rPr>
              <a:t>VẬN DỤNG</a:t>
            </a:r>
          </a:p>
        </p:txBody>
      </p:sp>
      <p:sp>
        <p:nvSpPr>
          <p:cNvPr id="3" name="Text Box 2"/>
          <p:cNvSpPr txBox="1"/>
          <p:nvPr/>
        </p:nvSpPr>
        <p:spPr>
          <a:xfrm>
            <a:off x="1460500" y="1527810"/>
            <a:ext cx="8992870" cy="1568450"/>
          </a:xfrm>
          <a:prstGeom prst="rect">
            <a:avLst/>
          </a:prstGeom>
          <a:noFill/>
          <a:ln w="9525">
            <a:noFill/>
          </a:ln>
        </p:spPr>
        <p:txBody>
          <a:bodyPr wrap="square">
            <a:spAutoFit/>
          </a:bodyPr>
          <a:lstStyle/>
          <a:p>
            <a:pPr marL="0" indent="0"/>
            <a:r>
              <a:rPr lang="en-US" sz="2400" b="1" i="1">
                <a:latin typeface="Times New Roman" panose="02020603050405020304" charset="0"/>
              </a:rPr>
              <a:t>Tìm hiểu thêm về các cuộc khởi nghĩa nông dân ở Đàng Ngoài thế kỉ XVIII , hãy viết về một cuộc khởi nghĩa ( khoảng 100 chữ) với các nội dung sau: Khởi nghĩa diễn ra khi nào? Mục đích. Ở đâu? Ai tham gia? Ai liên quan? Họ đã có hành động như thế nào và kết quả.</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102" name="Text Box 101"/>
          <p:cNvSpPr txBox="1"/>
          <p:nvPr/>
        </p:nvSpPr>
        <p:spPr>
          <a:xfrm>
            <a:off x="1951990" y="1744345"/>
            <a:ext cx="8161020" cy="3107690"/>
          </a:xfrm>
          <a:prstGeom prst="rect">
            <a:avLst/>
          </a:prstGeom>
          <a:noFill/>
          <a:ln w="9525">
            <a:noFill/>
          </a:ln>
        </p:spPr>
        <p:txBody>
          <a:bodyPr wrap="square">
            <a:spAutoFit/>
          </a:bodyPr>
          <a:lstStyle/>
          <a:p>
            <a:pPr marL="0" indent="0"/>
            <a:r>
              <a:rPr lang="en-US" sz="2800" b="0">
                <a:latin typeface="Times New Roman" panose="02020603050405020304" charset="0"/>
              </a:rPr>
              <a:t>- Chuẩn bị Bài 8: Phong trào Tây Sơn.</a:t>
            </a:r>
          </a:p>
          <a:p>
            <a:pPr marL="0" indent="0"/>
            <a:r>
              <a:rPr lang="en-US" sz="2800" b="0">
                <a:latin typeface="Times New Roman" panose="02020603050405020304" charset="0"/>
              </a:rPr>
              <a:t>+ Tìm hiểu về nguyên nhân bùng nổ của phong trào Tây Sơn.</a:t>
            </a:r>
          </a:p>
          <a:p>
            <a:pPr marL="0" indent="0"/>
            <a:r>
              <a:rPr lang="en-US" sz="2800" b="0">
                <a:latin typeface="Times New Roman" panose="02020603050405020304" charset="0"/>
              </a:rPr>
              <a:t>+ Tìm hiểu về một số thắng lợi tiêu biểu của phong trào Tây Sơn.</a:t>
            </a:r>
          </a:p>
          <a:p>
            <a:pPr marL="0" indent="0"/>
            <a:r>
              <a:rPr lang="en-US" sz="2800" b="0">
                <a:latin typeface="Times New Roman" panose="02020603050405020304" charset="0"/>
              </a:rPr>
              <a:t>+ Tìm hiểu về Nguyễn Huệ - Quang Trung và vai trò của ông trong phong trào Tây Sơn.</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ox(in)">
                                      <p:cBhvr>
                                        <p:cTn id="7" dur="2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 y="0"/>
            <a:ext cx="12858044" cy="7232650"/>
          </a:xfrm>
          <a:prstGeom prst="rect">
            <a:avLst/>
          </a:prstGeom>
        </p:spPr>
      </p:pic>
      <p:sp>
        <p:nvSpPr>
          <p:cNvPr id="9" name="文本框 8"/>
          <p:cNvSpPr txBox="1"/>
          <p:nvPr/>
        </p:nvSpPr>
        <p:spPr>
          <a:xfrm>
            <a:off x="4274503" y="2608213"/>
            <a:ext cx="4601845" cy="1162050"/>
          </a:xfrm>
          <a:prstGeom prst="rect">
            <a:avLst/>
          </a:prstGeom>
          <a:noFill/>
          <a:effectLst>
            <a:outerShdw blurRad="50800" dist="50800" dir="5400000" sx="1000" sy="1000" algn="ctr" rotWithShape="0">
              <a:srgbClr val="2B7D1E"/>
            </a:outerShdw>
          </a:effectLst>
        </p:spPr>
        <p:txBody>
          <a:bodyPr wrap="none" rtlCol="0">
            <a:spAutoFit/>
          </a:bodyPr>
          <a:lstStyle/>
          <a:p>
            <a:r>
              <a:rPr lang="en-US" altLang="zh-CN" sz="6960" b="1" dirty="0">
                <a:solidFill>
                  <a:srgbClr val="288098"/>
                </a:solidFill>
                <a:latin typeface="Arial" panose="020B0604020202020204" pitchFamily="34" charset="0"/>
                <a:ea typeface="Arial" panose="020B0604020202020204" pitchFamily="34" charset="0"/>
              </a:rPr>
              <a:t>Thank you</a:t>
            </a:r>
          </a:p>
        </p:txBody>
      </p:sp>
      <p:sp>
        <p:nvSpPr>
          <p:cNvPr id="10" name="矩形 9"/>
          <p:cNvSpPr/>
          <p:nvPr/>
        </p:nvSpPr>
        <p:spPr>
          <a:xfrm>
            <a:off x="2079252" y="4277264"/>
            <a:ext cx="8700247" cy="507896"/>
          </a:xfrm>
          <a:prstGeom prst="rect">
            <a:avLst/>
          </a:prstGeom>
        </p:spPr>
        <p:txBody>
          <a:bodyPr wrap="square">
            <a:spAutoFit/>
          </a:bodyPr>
          <a:lstStyle/>
          <a:p>
            <a:pPr algn="ctr">
              <a:lnSpc>
                <a:spcPct val="150000"/>
              </a:lnSpc>
            </a:pPr>
            <a:r>
              <a:rPr lang="en-US" altLang="zh-CN" sz="950" dirty="0">
                <a:solidFill>
                  <a:schemeClr val="tx1">
                    <a:lumMod val="50000"/>
                    <a:lumOff val="50000"/>
                  </a:schemeClr>
                </a:solidFill>
                <a:latin typeface="Arial" panose="020B0604020202020204" pitchFamily="34" charset="0"/>
                <a:ea typeface="Arial" panose="020B0604020202020204" pitchFamily="34" charset="0"/>
              </a:rPr>
              <a:t>There's no explanation for a tough life. There's no explanation for a tough life. There's no explanation for a tough life. There's no explanation</a:t>
            </a:r>
            <a:endParaRPr lang="zh-CN" altLang="en-US" sz="950" dirty="0">
              <a:solidFill>
                <a:schemeClr val="tx1">
                  <a:lumMod val="50000"/>
                  <a:lumOff val="50000"/>
                </a:schemeClr>
              </a:solidFill>
              <a:ea typeface="Arial" panose="020B0604020202020204" pitchFamily="34" charset="0"/>
            </a:endParaRPr>
          </a:p>
          <a:p>
            <a:pPr algn="ctr">
              <a:lnSpc>
                <a:spcPct val="150000"/>
              </a:lnSpc>
            </a:pPr>
            <a:endParaRPr lang="zh-CN" altLang="en-US" sz="950" dirty="0">
              <a:solidFill>
                <a:schemeClr val="tx1">
                  <a:lumMod val="50000"/>
                  <a:lumOff val="50000"/>
                </a:schemeClr>
              </a:solidFill>
              <a:ea typeface="Arial" panose="020B0604020202020204" pitchFamily="34" charset="0"/>
            </a:endParaRPr>
          </a:p>
        </p:txBody>
      </p:sp>
      <p:sp>
        <p:nvSpPr>
          <p:cNvPr id="2" name="矩形 10"/>
          <p:cNvSpPr/>
          <p:nvPr/>
        </p:nvSpPr>
        <p:spPr>
          <a:xfrm>
            <a:off x="2416487" y="3875114"/>
            <a:ext cx="8025776" cy="318770"/>
          </a:xfrm>
          <a:prstGeom prst="rect">
            <a:avLst/>
          </a:prstGeom>
        </p:spPr>
        <p:txBody>
          <a:bodyPr wrap="square">
            <a:spAutoFit/>
          </a:bodyPr>
          <a:lstStyle/>
          <a:p>
            <a:pPr algn="ct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REPORTER</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SUMMARY</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PLAN</a:t>
            </a:r>
            <a:r>
              <a:rPr lang="zh-CN" altLang="en-US" sz="1475" spc="316" dirty="0">
                <a:solidFill>
                  <a:schemeClr val="tx1">
                    <a:lumMod val="50000"/>
                    <a:lumOff val="50000"/>
                  </a:schemeClr>
                </a:solidFill>
                <a:latin typeface="Arial" panose="020B0604020202020204" pitchFamily="34" charset="0"/>
                <a:ea typeface="Arial" panose="020B0604020202020204" pitchFamily="34" charset="0"/>
              </a:rPr>
              <a:t>  </a:t>
            </a:r>
            <a:r>
              <a:rPr lang="en-US" altLang="zh-CN" sz="1475" spc="316" dirty="0">
                <a:solidFill>
                  <a:schemeClr val="tx1">
                    <a:lumMod val="50000"/>
                    <a:lumOff val="50000"/>
                  </a:schemeClr>
                </a:solidFill>
                <a:latin typeface="Arial" panose="020B0604020202020204" pitchFamily="34" charset="0"/>
                <a:ea typeface="Arial" panose="020B0604020202020204" pitchFamily="34" charset="0"/>
              </a:rPr>
              <a:t>PROJECT</a:t>
            </a: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sp>
        <p:nvSpPr>
          <p:cNvPr id="3" name="Cloud Callout 2"/>
          <p:cNvSpPr/>
          <p:nvPr/>
        </p:nvSpPr>
        <p:spPr>
          <a:xfrm>
            <a:off x="8811260" y="904875"/>
            <a:ext cx="3522345" cy="4988560"/>
          </a:xfrm>
          <a:prstGeom prst="cloudCallout">
            <a:avLst/>
          </a:prstGeom>
          <a:solidFill>
            <a:srgbClr val="F19BEA"/>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b="1">
                <a:latin typeface="Times New Roman" panose="02020603050405020304" charset="0"/>
                <a:cs typeface="Times New Roman" panose="02020603050405020304" charset="0"/>
              </a:rPr>
              <a:t>Hoạt động nhóm 5 phút - Hoàn thành PHT</a:t>
            </a:r>
          </a:p>
          <a:p>
            <a:pPr algn="ctr"/>
            <a:r>
              <a:rPr lang="en-US" sz="2400">
                <a:latin typeface="Times New Roman" panose="02020603050405020304" charset="0"/>
                <a:cs typeface="Times New Roman" panose="02020603050405020304" charset="0"/>
              </a:rPr>
              <a:t> Hãy nêu những nét chính về bối cảnh lịch sử Đàng Ngoài của Đại Việt nửa đầu TK XVIII.</a:t>
            </a:r>
          </a:p>
        </p:txBody>
      </p:sp>
      <p:graphicFrame>
        <p:nvGraphicFramePr>
          <p:cNvPr id="4" name="Table 3"/>
          <p:cNvGraphicFramePr/>
          <p:nvPr/>
        </p:nvGraphicFramePr>
        <p:xfrm>
          <a:off x="740410" y="1905000"/>
          <a:ext cx="7992745" cy="3253740"/>
        </p:xfrm>
        <a:graphic>
          <a:graphicData uri="http://schemas.openxmlformats.org/drawingml/2006/table">
            <a:tbl>
              <a:tblPr firstRow="1" bandRow="1">
                <a:tableStyleId>{5C22544A-7EE6-4342-B048-85BDC9FD1C3A}</a:tableStyleId>
              </a:tblPr>
              <a:tblGrid>
                <a:gridCol w="1315720"/>
                <a:gridCol w="6677025"/>
              </a:tblGrid>
              <a:tr h="1501140">
                <a:tc>
                  <a:txBody>
                    <a:bodyPr/>
                    <a:lstStyle/>
                    <a:p>
                      <a:pPr indent="0" algn="ctr">
                        <a:buNone/>
                      </a:pPr>
                      <a:r>
                        <a:rPr lang="en-US" sz="2400" b="0">
                          <a:solidFill>
                            <a:schemeClr val="tx1"/>
                          </a:solidFill>
                          <a:latin typeface="Times New Roman" panose="02020603050405020304" charset="0"/>
                          <a:cs typeface="Times New Roman" panose="02020603050405020304" charset="0"/>
                        </a:rPr>
                        <a:t>Chính trị</a:t>
                      </a:r>
                      <a:endParaRPr lang="en-US" sz="2400" b="0">
                        <a:solidFill>
                          <a:schemeClr val="tx1"/>
                        </a:solidFill>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en-US"/>
                    </a:p>
                  </a:txBody>
                  <a:tcPr>
                    <a:lnL w="12700">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134110">
                <a:tc>
                  <a:txBody>
                    <a:bodyPr/>
                    <a:lstStyle/>
                    <a:p>
                      <a:pPr indent="0" algn="ctr">
                        <a:buNone/>
                      </a:pPr>
                      <a:r>
                        <a:rPr lang="en-US" sz="2400" b="0">
                          <a:latin typeface="Times New Roman" panose="02020603050405020304" charset="0"/>
                          <a:cs typeface="Times New Roman" panose="02020603050405020304" charset="0"/>
                        </a:rPr>
                        <a:t>Kinh tế</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18490">
                <a:tc>
                  <a:txBody>
                    <a:bodyPr/>
                    <a:lstStyle/>
                    <a:p>
                      <a:pPr indent="0" algn="ctr">
                        <a:buNone/>
                      </a:pPr>
                      <a:r>
                        <a:rPr lang="en-US" sz="2400" b="0">
                          <a:latin typeface="Times New Roman" panose="02020603050405020304" charset="0"/>
                          <a:cs typeface="Times New Roman" panose="02020603050405020304" charset="0"/>
                        </a:rPr>
                        <a:t>Xã hội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en-US"/>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6" name="Text Box 5"/>
          <p:cNvSpPr txBox="1"/>
          <p:nvPr/>
        </p:nvSpPr>
        <p:spPr>
          <a:xfrm>
            <a:off x="2055495" y="1960880"/>
            <a:ext cx="6770370" cy="101473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 Chính quyền trung ương: chính quyền PK Đàng Ngoài rơi vào khủng hoảng sâu sắc, Vua Lê không có thực quyền, phủ Chúa giữ mọi quyền hành quanh năm tổ chức hội hè, yến tiệc…</a:t>
            </a:r>
          </a:p>
        </p:txBody>
      </p:sp>
      <p:sp>
        <p:nvSpPr>
          <p:cNvPr id="7" name="Text Box 6"/>
          <p:cNvSpPr txBox="1"/>
          <p:nvPr/>
        </p:nvSpPr>
        <p:spPr>
          <a:xfrm>
            <a:off x="2108835" y="2973705"/>
            <a:ext cx="6238240" cy="39878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 Quan lại địa phương: Hoành hành đục khoét nhân dân.</a:t>
            </a:r>
          </a:p>
        </p:txBody>
      </p:sp>
      <p:sp>
        <p:nvSpPr>
          <p:cNvPr id="8" name="Text Box 7"/>
          <p:cNvSpPr txBox="1"/>
          <p:nvPr/>
        </p:nvSpPr>
        <p:spPr>
          <a:xfrm>
            <a:off x="2055495" y="3497580"/>
            <a:ext cx="6762750" cy="101473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 Ruộng đất của nhân dân bị quan lại, địa chủ lấn chiếm.</a:t>
            </a:r>
          </a:p>
          <a:p>
            <a:r>
              <a:rPr lang="en-US" sz="2000">
                <a:latin typeface="Times New Roman" panose="02020603050405020304" charset="0"/>
                <a:cs typeface="Times New Roman" panose="02020603050405020304" charset="0"/>
              </a:rPr>
              <a:t>+ Tình trạng hạn hán, lũ lụt dấn đến mất mùa liên tiếp xả ra.</a:t>
            </a:r>
          </a:p>
          <a:p>
            <a:r>
              <a:rPr lang="en-US" sz="2000">
                <a:latin typeface="Times New Roman" panose="02020603050405020304" charset="0"/>
                <a:cs typeface="Times New Roman" panose="02020603050405020304" charset="0"/>
              </a:rPr>
              <a:t>+ Thủ công nghiệp và thương nghiệp ngày càng sa sút, tiêu điều.</a:t>
            </a:r>
          </a:p>
        </p:txBody>
      </p:sp>
      <p:sp>
        <p:nvSpPr>
          <p:cNvPr id="12" name="Text Box 11"/>
          <p:cNvSpPr txBox="1"/>
          <p:nvPr/>
        </p:nvSpPr>
        <p:spPr>
          <a:xfrm>
            <a:off x="2108835" y="4553585"/>
            <a:ext cx="6762750" cy="398780"/>
          </a:xfrm>
          <a:prstGeom prst="rect">
            <a:avLst/>
          </a:prstGeom>
          <a:noFill/>
        </p:spPr>
        <p:txBody>
          <a:bodyPr wrap="square" rtlCol="0">
            <a:spAutoFit/>
          </a:bodyPr>
          <a:lstStyle/>
          <a:p>
            <a:r>
              <a:rPr lang="en-US" sz="2000">
                <a:latin typeface="Times New Roman" panose="02020603050405020304" charset="0"/>
                <a:cs typeface="Times New Roman" panose="02020603050405020304" charset="0"/>
              </a:rPr>
              <a:t>Cuộc sống của nhân dân khó khăn về mọi mặt.</a:t>
            </a:r>
          </a:p>
        </p:txBody>
      </p:sp>
      <p:sp>
        <p:nvSpPr>
          <p:cNvPr id="14" name="Rounded Rectangle 13"/>
          <p:cNvSpPr/>
          <p:nvPr/>
        </p:nvSpPr>
        <p:spPr>
          <a:xfrm>
            <a:off x="740410" y="5185410"/>
            <a:ext cx="8424545" cy="11518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400" b="1" i="1">
                <a:solidFill>
                  <a:srgbClr val="FF0000"/>
                </a:solidFill>
                <a:latin typeface="Times New Roman" panose="02020603050405020304" charset="0"/>
                <a:cs typeface="Times New Roman" panose="02020603050405020304" charset="0"/>
              </a:rPr>
              <a:t>=&gt; Mâu thuẫn giữa nhân dân và chế độ PK Đàng Ngoài trở nên sâu sắc đã thúc đẩy nông dân đứng lên nổi dậy đấu tranh chống lại chính quyền phong kiến.</a:t>
            </a:r>
          </a:p>
        </p:txBody>
      </p:sp>
      <p:sp>
        <p:nvSpPr>
          <p:cNvPr id="5" name="Text Box 4"/>
          <p:cNvSpPr txBox="1"/>
          <p:nvPr/>
        </p:nvSpPr>
        <p:spPr>
          <a:xfrm>
            <a:off x="524510" y="1167765"/>
            <a:ext cx="9901555" cy="460375"/>
          </a:xfrm>
          <a:prstGeom prst="rect">
            <a:avLst/>
          </a:prstGeom>
          <a:noFill/>
          <a:ln w="9525">
            <a:noFill/>
          </a:ln>
        </p:spPr>
        <p:txBody>
          <a:bodyPr wrap="square">
            <a:spAutoFit/>
          </a:bodyPr>
          <a:lstStyle/>
          <a:p>
            <a:pPr marL="0" indent="0"/>
            <a:r>
              <a:rPr lang="en-US" sz="2400" b="1">
                <a:latin typeface="Times New Roman" panose="02020603050405020304" charset="0"/>
              </a:rPr>
              <a:t>1. Bối cảnh lịch sử</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6" grpId="0"/>
      <p:bldP spid="6" grpId="1"/>
      <p:bldP spid="7" grpId="0"/>
      <p:bldP spid="7" grpId="1"/>
      <p:bldP spid="8" grpId="0"/>
      <p:bldP spid="8" grpId="1"/>
      <p:bldP spid="12" grpId="0"/>
      <p:bldP spid="12" grpId="1"/>
      <p:bldP spid="14" grpId="0" bldLvl="0" animBg="1"/>
      <p:bldP spid="14"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 name="文本框 9"/>
          <p:cNvSpPr txBox="1"/>
          <p:nvPr/>
        </p:nvSpPr>
        <p:spPr>
          <a:xfrm>
            <a:off x="524510" y="520065"/>
            <a:ext cx="11496675" cy="5939155"/>
          </a:xfrm>
          <a:prstGeom prst="rect">
            <a:avLst/>
          </a:prstGeom>
          <a:noFill/>
        </p:spPr>
        <p:txBody>
          <a:bodyPr wrap="square">
            <a:spAutoFit/>
            <a:scene3d>
              <a:camera prst="orthographicFront"/>
              <a:lightRig rig="threePt" dir="t"/>
            </a:scene3d>
            <a:sp3d contourW="12700"/>
          </a:bodyPr>
          <a:lstStyle/>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Chúa Trịnh Sâm càng lúng sâu hơn vào “vũng bùn” ăn chơi hưởng lạc. Vào dịp Tết Trung thu “chúa phát gấm làm hàng trăm, hàng ngàn cái đèn lồng tinh xảo tuyệt vời, mỗi cái giá đến mấy chục lạng vàng” (Thượng kinh kí sự)</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Quan lại xét xử “đục nước béo cò”, “để cho kẻ giảo hoạt lọt lưới pháp luật, kẻ điêu toa được múa mép, kẻ lí ngay đành phải chịu thua” (Thông sức của Ngự sử đài năm 1719)</a:t>
            </a:r>
          </a:p>
          <a:p>
            <a:pPr algn="l">
              <a:defRPr/>
            </a:pP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Năm 1710, chúa Trịnh Doanh tăng thuế ruộng tư, đánh thuế cả vào diện tích đất không sản xuất được như “đồng chua nước mặn”, “đất sồi, rừng khô cằn”, “bãi cát trắng”.</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Phan Huy Chú trong “Lịch triều hiến chương loại chí” đã nhận xét: “...Một tấc đất, không bỏ sót, không chỗ nào là không đánh thuế, cái chính sách vét hết lợi hình như quá cay nghiệt”.</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Nạn đói khủng khiếp năm 1740 – 1741 ở Đàng Ngoài, “Dân lưu vong bồng bế, dắt díu nhau di kiếm ăn đầy đường… Dân phần nhiều sống nhờ rau cỏ, ăn cả chuột, rắn. Người chết đói ngổn ngang, người sống sót không còn một phần mười. Làng nào có tiếng trù mật cũng chỉ còn năm, ba hộ mà thôi” (Khâm định việt sử thông giám cương mục)</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Người dân phải ăn vỏ cây, rau cỏ, thây chết đói đầy đường, thôn xóm tiêu điều. Những người sống sót thì phiêu tán khắp nơi. </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Theo bản điều trần Ngô Thì Sĩ gửi chúa Trịnh thì 4 trấn đồng bằng (thuộc Bắc Bộ ngày nay) có 1076 xã, dân đi phiêu tán hết.</a:t>
            </a:r>
          </a:p>
          <a:p>
            <a:pPr algn="l">
              <a:defRPr/>
            </a:pPr>
            <a:r>
              <a:rPr lang="en-US" altLang="zh-CN" sz="2000" dirty="0">
                <a:solidFill>
                  <a:srgbClr val="FF0000"/>
                </a:solidFill>
                <a:latin typeface="Times New Roman" panose="02020603050405020304" charset="0"/>
                <a:ea typeface="Arial" panose="020B0604020202020204" pitchFamily="34" charset="0"/>
                <a:cs typeface="Times New Roman" panose="02020603050405020304" charset="0"/>
              </a:rPr>
              <a:t>      </a:t>
            </a:r>
            <a:r>
              <a:rPr lang="zh-CN" altLang="en-US" sz="2000" dirty="0">
                <a:solidFill>
                  <a:srgbClr val="FF0000"/>
                </a:solidFill>
                <a:latin typeface="Times New Roman" panose="02020603050405020304" charset="0"/>
                <a:ea typeface="Arial" panose="020B0604020202020204" pitchFamily="34" charset="0"/>
                <a:cs typeface="Times New Roman" panose="02020603050405020304" charset="0"/>
              </a:rPr>
              <a:t>Năm 1741, số làng phiêu tán gần hết lên đến 1730 làng, số làng phiêu tán vừa là 1961 làng, nghĩa là hơn 1/4 tổng số làng xã của Đàng Ngoài.</a:t>
            </a:r>
          </a:p>
        </p:txBody>
      </p:sp>
      <p:sp>
        <p:nvSpPr>
          <p:cNvPr id="2" name="Cloud Callout 1"/>
          <p:cNvSpPr/>
          <p:nvPr/>
        </p:nvSpPr>
        <p:spPr>
          <a:xfrm>
            <a:off x="5493385" y="1011555"/>
            <a:ext cx="6192520" cy="4260850"/>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a:latin typeface="Times New Roman" panose="02020603050405020304" charset="0"/>
                <a:cs typeface="Times New Roman" panose="02020603050405020304" charset="0"/>
              </a:rPr>
              <a:t>? Nếu là người nông dân sống ở Đàng Ngoài thời kì này, em có ủng hộ các cuộc khởi nghĩa của nông dân không? Vì sao?</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 y="0"/>
            <a:ext cx="12858397" cy="7232650"/>
          </a:xfrm>
          <a:prstGeom prst="rect">
            <a:avLst/>
          </a:prstGeom>
        </p:spPr>
      </p:pic>
      <p:sp>
        <p:nvSpPr>
          <p:cNvPr id="100" name="Text Box 99"/>
          <p:cNvSpPr txBox="1"/>
          <p:nvPr/>
        </p:nvSpPr>
        <p:spPr>
          <a:xfrm>
            <a:off x="524510" y="1096010"/>
            <a:ext cx="8023225" cy="460375"/>
          </a:xfrm>
          <a:prstGeom prst="rect">
            <a:avLst/>
          </a:prstGeom>
          <a:noFill/>
          <a:ln w="9525">
            <a:noFill/>
          </a:ln>
        </p:spPr>
        <p:txBody>
          <a:bodyPr wrap="square">
            <a:spAutoFit/>
          </a:bodyPr>
          <a:lstStyle/>
          <a:p>
            <a:pPr marL="0" indent="0"/>
            <a:r>
              <a:rPr lang="en-US" sz="2400" b="1">
                <a:solidFill>
                  <a:schemeClr val="tx1"/>
                </a:solidFill>
                <a:latin typeface="Times New Roman" panose="02020603050405020304" charset="0"/>
              </a:rPr>
              <a:t>2. Một số cuộc khởi nghĩa lớn của nông dân Đàng Ngoài.</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pic>
        <p:nvPicPr>
          <p:cNvPr id="3" name="Picture 2" descr="IMG_256"/>
          <p:cNvPicPr>
            <a:picLocks noChangeAspect="1"/>
          </p:cNvPicPr>
          <p:nvPr/>
        </p:nvPicPr>
        <p:blipFill>
          <a:blip r:embed="rId4"/>
          <a:stretch>
            <a:fillRect/>
          </a:stretch>
        </p:blipFill>
        <p:spPr>
          <a:xfrm>
            <a:off x="428625" y="1556385"/>
            <a:ext cx="6809105" cy="5220335"/>
          </a:xfrm>
          <a:prstGeom prst="rect">
            <a:avLst/>
          </a:prstGeom>
          <a:noFill/>
          <a:ln w="9525">
            <a:noFill/>
          </a:ln>
        </p:spPr>
      </p:pic>
      <p:sp>
        <p:nvSpPr>
          <p:cNvPr id="4" name="Cloud Callout 3"/>
          <p:cNvSpPr/>
          <p:nvPr/>
        </p:nvSpPr>
        <p:spPr>
          <a:xfrm>
            <a:off x="7673340" y="1250315"/>
            <a:ext cx="4300855" cy="4852035"/>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Dựa vào lược đồ, thông tin và bảng tóm tắt hãy:</a:t>
            </a:r>
          </a:p>
          <a:p>
            <a:pPr algn="ctr"/>
            <a:r>
              <a:rPr lang="en-US" sz="2400">
                <a:latin typeface="Times New Roman" panose="02020603050405020304" charset="0"/>
                <a:cs typeface="Times New Roman" panose="02020603050405020304" charset="0"/>
              </a:rPr>
              <a:t>Nêu những diễn biến chính của các cuộc khởi nghĩa. </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1"/>
      <p:bldP spid="4" grpId="0" bldLvl="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 y="0"/>
            <a:ext cx="12858397" cy="7232650"/>
          </a:xfrm>
          <a:prstGeom prst="rect">
            <a:avLst/>
          </a:prstGeom>
        </p:spPr>
      </p:pic>
      <p:sp>
        <p:nvSpPr>
          <p:cNvPr id="100" name="Text Box 99"/>
          <p:cNvSpPr txBox="1"/>
          <p:nvPr/>
        </p:nvSpPr>
        <p:spPr>
          <a:xfrm>
            <a:off x="524510" y="952500"/>
            <a:ext cx="8023225" cy="460375"/>
          </a:xfrm>
          <a:prstGeom prst="rect">
            <a:avLst/>
          </a:prstGeom>
          <a:noFill/>
          <a:ln w="9525">
            <a:noFill/>
          </a:ln>
        </p:spPr>
        <p:txBody>
          <a:bodyPr wrap="square">
            <a:spAutoFit/>
          </a:bodyPr>
          <a:lstStyle/>
          <a:p>
            <a:pPr marL="0" indent="0"/>
            <a:r>
              <a:rPr lang="en-US" sz="2400" b="1">
                <a:solidFill>
                  <a:srgbClr val="0070C0"/>
                </a:solidFill>
                <a:latin typeface="Times New Roman" panose="02020603050405020304" charset="0"/>
              </a:rPr>
              <a:t>2. Một số cuộc khởi nghĩa lớn của nông dân Đàng Ngoài.</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graphicFrame>
        <p:nvGraphicFramePr>
          <p:cNvPr id="5" name="Table 4"/>
          <p:cNvGraphicFramePr/>
          <p:nvPr/>
        </p:nvGraphicFramePr>
        <p:xfrm>
          <a:off x="772160" y="1456055"/>
          <a:ext cx="11272520" cy="4712335"/>
        </p:xfrm>
        <a:graphic>
          <a:graphicData uri="http://schemas.openxmlformats.org/drawingml/2006/table">
            <a:tbl>
              <a:tblPr firstRow="1" bandRow="1">
                <a:tableStyleId>{5940675A-B579-460E-94D1-54222C63F5DA}</a:tableStyleId>
              </a:tblPr>
              <a:tblGrid>
                <a:gridCol w="2258695"/>
                <a:gridCol w="9013825"/>
              </a:tblGrid>
              <a:tr h="320040">
                <a:tc>
                  <a:txBody>
                    <a:bodyPr/>
                    <a:lstStyle/>
                    <a:p>
                      <a:pPr indent="0">
                        <a:buNone/>
                      </a:pPr>
                      <a:r>
                        <a:rPr lang="en-US" sz="2000" b="0">
                          <a:latin typeface="Times New Roman" panose="02020603050405020304" charset="0"/>
                          <a:cs typeface="Times New Roman" panose="02020603050405020304" charset="0"/>
                        </a:rPr>
                        <a:t>Cuộc KN tiêu biểu/ thời gian diễn ra</a:t>
                      </a:r>
                      <a:endParaRPr lang="en-US" sz="20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400" b="0">
                          <a:latin typeface="Times New Roman" panose="02020603050405020304" charset="0"/>
                          <a:cs typeface="Times New Roman" panose="02020603050405020304" charset="0"/>
                        </a:rPr>
                        <a:t>Diễn biến chính</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141095">
                <a:tc>
                  <a:txBody>
                    <a:bodyPr/>
                    <a:lstStyle/>
                    <a:p>
                      <a:pPr indent="0">
                        <a:buNone/>
                      </a:pPr>
                      <a:r>
                        <a:rPr lang="en-US" sz="2400">
                          <a:latin typeface="Times New Roman" panose="02020603050405020304" charset="0"/>
                          <a:cs typeface="Times New Roman" panose="02020603050405020304" charset="0"/>
                          <a:sym typeface="+mn-ea"/>
                        </a:rPr>
                        <a:t>Hoàng Công Chất</a:t>
                      </a:r>
                      <a:endParaRPr lang="en-US" sz="2400" b="0">
                        <a:latin typeface="Times New Roman" panose="02020603050405020304" charset="0"/>
                        <a:cs typeface="Times New Roman" panose="02020603050405020304" charset="0"/>
                      </a:endParaRPr>
                    </a:p>
                    <a:p>
                      <a:pPr indent="0">
                        <a:buNone/>
                      </a:pPr>
                      <a:r>
                        <a:rPr lang="en-US" sz="2400">
                          <a:latin typeface="Times New Roman" panose="02020603050405020304" charset="0"/>
                          <a:cs typeface="Times New Roman" panose="02020603050405020304" charset="0"/>
                          <a:sym typeface="+mn-ea"/>
                        </a:rPr>
                        <a:t>( 1739 - 1769)</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buNone/>
                      </a:pPr>
                      <a:r>
                        <a:rPr lang="en-US" sz="2400">
                          <a:latin typeface="Times New Roman" panose="02020603050405020304" charset="0"/>
                          <a:cs typeface="Times New Roman" panose="02020603050405020304" charset="0"/>
                          <a:sym typeface="+mn-ea"/>
                        </a:rPr>
                        <a:t>Diễn ra trên 1 khu vực rộng lớn từ Sơn Nam -&gt; Tây Bắc. Ông có công bảo vệ vùng biên giới và giúp dân ổn định cuộc sống. Sau khi ông mất, con trai ông tiếp tục cuộc khởi nghĩa đến năm 1769 thì bị dập tắt.</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132840">
                <a:tc>
                  <a:txBody>
                    <a:bodyPr/>
                    <a:lstStyle/>
                    <a:p>
                      <a:pPr indent="0">
                        <a:buNone/>
                      </a:pPr>
                      <a:r>
                        <a:rPr lang="en-US" sz="2400">
                          <a:latin typeface="Times New Roman" panose="02020603050405020304" charset="0"/>
                          <a:cs typeface="Times New Roman" panose="02020603050405020304" charset="0"/>
                          <a:sym typeface="+mn-ea"/>
                        </a:rPr>
                        <a:t>Nguyễn Danh Phương</a:t>
                      </a:r>
                      <a:endParaRPr lang="en-US" sz="2400" b="0">
                        <a:latin typeface="Times New Roman" panose="02020603050405020304" charset="0"/>
                        <a:cs typeface="Times New Roman" panose="02020603050405020304" charset="0"/>
                      </a:endParaRPr>
                    </a:p>
                    <a:p>
                      <a:pPr indent="0">
                        <a:buNone/>
                      </a:pPr>
                      <a:r>
                        <a:rPr lang="en-US" sz="2400">
                          <a:latin typeface="Times New Roman" panose="02020603050405020304" charset="0"/>
                          <a:cs typeface="Times New Roman" panose="02020603050405020304" charset="0"/>
                          <a:sym typeface="+mn-ea"/>
                        </a:rPr>
                        <a:t>(1740 - 1751)</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just">
                        <a:buNone/>
                      </a:pPr>
                      <a:r>
                        <a:rPr lang="en-US" sz="2400">
                          <a:latin typeface="Times New Roman" panose="02020603050405020304" charset="0"/>
                          <a:cs typeface="Times New Roman" panose="02020603050405020304" charset="0"/>
                          <a:sym typeface="+mn-ea"/>
                        </a:rPr>
                        <a:t>- Khởi nghĩa diến ra từ Tam Đảo ( Vĩnh Phúc) đến Sơn Tây, Tuyên Quang. Đến năm 1751 quân Trịnh ồ ạt đem quân đàn áp, ông bị bắt, cuộc khởi nghĩa thất bại.</a:t>
                      </a: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r h="1268730">
                <a:tc>
                  <a:txBody>
                    <a:bodyPr/>
                    <a:lstStyle/>
                    <a:p>
                      <a:pPr indent="0">
                        <a:buNone/>
                      </a:pPr>
                      <a:r>
                        <a:rPr lang="en-US" sz="2400">
                          <a:latin typeface="Times New Roman" panose="02020603050405020304" charset="0"/>
                          <a:cs typeface="Times New Roman" panose="02020603050405020304" charset="0"/>
                          <a:sym typeface="+mn-ea"/>
                        </a:rPr>
                        <a:t>Nguyễn Hữu Cầu</a:t>
                      </a:r>
                      <a:endParaRPr lang="en-US" sz="2400" b="0">
                        <a:latin typeface="Times New Roman" panose="02020603050405020304" charset="0"/>
                        <a:cs typeface="Times New Roman" panose="02020603050405020304" charset="0"/>
                      </a:endParaRPr>
                    </a:p>
                    <a:p>
                      <a:pPr indent="0">
                        <a:buNone/>
                      </a:pPr>
                      <a:r>
                        <a:rPr lang="en-US" sz="2400">
                          <a:latin typeface="Times New Roman" panose="02020603050405020304" charset="0"/>
                          <a:cs typeface="Times New Roman" panose="02020603050405020304" charset="0"/>
                          <a:sym typeface="+mn-ea"/>
                        </a:rPr>
                        <a:t>(1741 - 1751)</a:t>
                      </a:r>
                      <a:endParaRPr lang="en-US" sz="2400" b="0">
                        <a:latin typeface="Times New Roman" panose="02020603050405020304" charset="0"/>
                        <a:ea typeface="Times New Roman" panose="02020603050405020304" charset="0"/>
                        <a:cs typeface="Times New Roman" panose="02020603050405020304" charset="0"/>
                      </a:endParaRPr>
                    </a:p>
                    <a:p>
                      <a:pPr indent="0">
                        <a:buNone/>
                      </a:pP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c>
                  <a:txBody>
                    <a:bodyPr/>
                    <a:lstStyle/>
                    <a:p>
                      <a:pPr indent="0" algn="just">
                        <a:buNone/>
                      </a:pPr>
                      <a:r>
                        <a:rPr lang="en-US" sz="2400">
                          <a:latin typeface="Times New Roman" panose="02020603050405020304" charset="0"/>
                          <a:cs typeface="Times New Roman" panose="02020603050405020304" charset="0"/>
                          <a:sym typeface="+mn-ea"/>
                        </a:rPr>
                        <a:t>Địa bàn hoạt động chính là ở Đồ Sơn, Vân Đồn…=&gt; sau đó đánh lên Kinh Bắc, uy hiếp Thăng Long, rồi mở rộng xuống Nam Sơn, Thanh Hóa, Nghệ An.Cuộc khởi nghĩa được đông đảo nhân dân ủng hộ. Đến 1751 chúa Trịnh đem quân đàn áp =&gt; cuộc KN thất bại.</a:t>
                      </a:r>
                      <a:endParaRPr lang="en-US" sz="2400" b="0">
                        <a:latin typeface="Times New Roman" panose="02020603050405020304" charset="0"/>
                        <a:ea typeface="Times New Roman" panose="02020603050405020304" charset="0"/>
                        <a:cs typeface="Times New Roman" panose="02020603050405020304" charset="0"/>
                      </a:endParaRPr>
                    </a:p>
                    <a:p>
                      <a:pPr indent="0">
                        <a:buNone/>
                      </a:pPr>
                      <a:endParaRPr lang="en-US" sz="2400" b="0">
                        <a:latin typeface="Times New Roman" panose="02020603050405020304" charset="0"/>
                        <a:ea typeface="Times New Roman" panose="02020603050405020304" charset="0"/>
                        <a:cs typeface="Times New Roman" panose="02020603050405020304" charset="0"/>
                      </a:endParaRPr>
                    </a:p>
                  </a:txBody>
                  <a:tcPr marL="68580" marR="68580" marT="0" marB="0">
                    <a:lnL w="12700">
                      <a:solidFill>
                        <a:schemeClr val="tx1"/>
                      </a:solidFill>
                      <a:prstDash val="solid"/>
                    </a:lnL>
                    <a:lnR w="12700" cap="flat">
                      <a:solidFill>
                        <a:schemeClr val="tx1"/>
                      </a:solidFill>
                      <a:prstDash val="solid"/>
                    </a:lnR>
                    <a:lnT w="12700" cap="flat">
                      <a:solidFill>
                        <a:schemeClr val="tx1"/>
                      </a:solidFill>
                      <a:prstDash val="solid"/>
                    </a:lnT>
                    <a:lnB w="12700" cap="flat">
                      <a:solidFill>
                        <a:schemeClr val="tx1"/>
                      </a:solidFill>
                      <a:prstDash val="solid"/>
                    </a:lnB>
                    <a:lnTlToBr>
                      <a:noFill/>
                    </a:lnTlToBr>
                    <a:lnBlToTr>
                      <a:noFill/>
                    </a:lnBlToTr>
                    <a:noFill/>
                  </a:tcPr>
                </a:tc>
              </a:tr>
            </a:tbl>
          </a:graphicData>
        </a:graphic>
      </p:graphicFrame>
      <p:sp>
        <p:nvSpPr>
          <p:cNvPr id="8" name="Rounded Rectangle 7"/>
          <p:cNvSpPr/>
          <p:nvPr/>
        </p:nvSpPr>
        <p:spPr>
          <a:xfrm>
            <a:off x="1172845" y="6064885"/>
            <a:ext cx="11362055" cy="7918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400" b="1">
                <a:solidFill>
                  <a:srgbClr val="FF0000"/>
                </a:solidFill>
                <a:latin typeface="Times New Roman" panose="02020603050405020304" charset="0"/>
                <a:cs typeface="Times New Roman" panose="02020603050405020304" charset="0"/>
              </a:rPr>
              <a:t>=&gt; Nhận xét: - Phạm vi hoạt động rộng: Khắp trấn đồng bằng và vùng Thanh – Nghệ.</a:t>
            </a:r>
          </a:p>
          <a:p>
            <a:pPr algn="l"/>
            <a:r>
              <a:rPr lang="en-US" sz="2400" b="1">
                <a:solidFill>
                  <a:srgbClr val="FF0000"/>
                </a:solidFill>
                <a:latin typeface="Times New Roman" panose="02020603050405020304" charset="0"/>
                <a:cs typeface="Times New Roman" panose="02020603050405020304" charset="0"/>
              </a:rPr>
              <a:t>                        - Kết quả: Đều thất bại</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2" grpId="1"/>
      <p:bldP spid="8" grpId="0" bldLvl="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2" name="Oval Callout 1"/>
          <p:cNvSpPr/>
          <p:nvPr/>
        </p:nvSpPr>
        <p:spPr>
          <a:xfrm>
            <a:off x="8033385" y="951865"/>
            <a:ext cx="4228465" cy="3327400"/>
          </a:xfrm>
          <a:prstGeom prst="wedgeEllipse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a:latin typeface="Times New Roman" panose="02020603050405020304" charset="0"/>
                <a:cs typeface="Times New Roman" panose="02020603050405020304" charset="0"/>
              </a:rPr>
              <a:t>Trong các cuộc k/n trên, em ấn tượng với cuộc khỏi nghĩa nào nhất? Vì sao?</a:t>
            </a:r>
          </a:p>
        </p:txBody>
      </p:sp>
      <p:sp>
        <p:nvSpPr>
          <p:cNvPr id="100" name="Text Box 99"/>
          <p:cNvSpPr txBox="1"/>
          <p:nvPr/>
        </p:nvSpPr>
        <p:spPr>
          <a:xfrm>
            <a:off x="740410" y="664210"/>
            <a:ext cx="7254240" cy="5692775"/>
          </a:xfrm>
          <a:prstGeom prst="rect">
            <a:avLst/>
          </a:prstGeom>
          <a:noFill/>
          <a:ln w="9525">
            <a:noFill/>
          </a:ln>
        </p:spPr>
        <p:txBody>
          <a:bodyPr wrap="square">
            <a:spAutoFit/>
          </a:bodyPr>
          <a:lstStyle/>
          <a:p>
            <a:pPr marL="0" indent="0" algn="just"/>
            <a:r>
              <a:rPr lang="en-US" sz="2800" b="0">
                <a:solidFill>
                  <a:srgbClr val="000000"/>
                </a:solidFill>
                <a:latin typeface="Times New Roman" panose="02020603050405020304" charset="0"/>
              </a:rPr>
              <a:t>+ Cuộc khởi nghĩa Nguyễn Hữu Cầu diễn ra trong 10 năm, được nhân dân ủng hộ đông dảo, địa bàn hoạt động rộng, uy hiếp được kinh thành Thăng Long. </a:t>
            </a:r>
          </a:p>
          <a:p>
            <a:pPr marL="0" indent="0" algn="just"/>
            <a:r>
              <a:rPr lang="en-US" sz="2800" b="0">
                <a:solidFill>
                  <a:srgbClr val="000000"/>
                </a:solidFill>
                <a:latin typeface="Times New Roman" panose="02020603050405020304" charset="0"/>
              </a:rPr>
              <a:t>+ Cuộc khởi nghĩa Hoàng Công Chất kéo dài 30 năm, không chỉ chống lại chính quyền phong kiến mà còn có công đánh giặc Phẻ (từ Thượng Lào tràn vào xâm lược) bảo vệ vùng biên giới Tây Bắc, giúp ND ổn định cuộc sống.</a:t>
            </a:r>
          </a:p>
          <a:p>
            <a:pPr marL="0" indent="0" algn="just"/>
            <a:r>
              <a:rPr lang="en-US" sz="2800" b="0">
                <a:solidFill>
                  <a:srgbClr val="000000"/>
                </a:solidFill>
                <a:latin typeface="Times New Roman" panose="02020603050405020304" charset="0"/>
              </a:rPr>
              <a:t>+ Cuộc khởi nghĩa Nguyễn Danh Phương kéo dài 11 năm và mở rộng hoạt động trên 1 phạm vi lớn. Thanh thế lừng lẫy 1 vùng, trở thành “địch quốc của triều đình”</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ox(in)">
                                      <p:cBhvr>
                                        <p:cTn id="12" dur="2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100" grpId="0"/>
      <p:bldP spid="10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52755" y="370205"/>
            <a:ext cx="11950700" cy="6554470"/>
          </a:xfrm>
          <a:prstGeom prst="rect">
            <a:avLst/>
          </a:prstGeom>
          <a:noFill/>
        </p:spPr>
        <p:txBody>
          <a:bodyPr wrap="square" rtlCol="0" anchor="t">
            <a:spAutoFit/>
          </a:bodyPr>
          <a:lstStyle/>
          <a:p>
            <a:pPr algn="ctr"/>
            <a:r>
              <a:rPr lang="en-US" sz="2000" b="1">
                <a:latin typeface="Times New Roman" panose="02020603050405020304" charset="0"/>
                <a:cs typeface="Times New Roman" panose="02020603050405020304" charset="0"/>
              </a:rPr>
              <a:t>Khởi nghĩa Hoàng Công Chất</a:t>
            </a:r>
          </a:p>
          <a:p>
            <a:r>
              <a:rPr lang="en-US" sz="2000">
                <a:latin typeface="Times New Roman" panose="02020603050405020304" charset="0"/>
                <a:cs typeface="Times New Roman" panose="02020603050405020304" charset="0"/>
              </a:rPr>
              <a:t>Theo Minh đô sử, năm 1739, Hoàng Công Chất và Nguyễn Hữu Cầu đi theo Nguyễn Cừ và Nguyễn Tuyển hoạt động ở vùng Sơn Nam. Sau khi quân Nguyễn Cừ bị đánh bại, Công Chất tụ tập lực lượng riêng tiếp tục hoạt động ở Sơn Nam. Quân khởi nghĩa giỏi thủy chiến, thường ra vào nơi cỏ rậm bùn lầy không để lại dấu tích.</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1740, chúa Trịnh cử các tướng Hoàng Công Kỳ, Phạm Trần Tông mang quân đánh Công Chất ở Công An nhưng không nổi.</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1743, Công Chất lại chống cự thành công cuộc bao vây của thống lĩnh Trương Nhiêu. Quân triều đình lại buộc phải rút về. Cuối năm đó, chúa Trịnh Doanh sai sứ đi chiêu an, đòi Công Chất phải về yết kiến. Chất cự tuyệt, chiếm giữ phủ Khoái Châu (Hưng Yên). Trịnh Doanh bèn điều Đinh Văn Giai mang đại quân đi dẹp, quân khởi nghĩa thất bại nặng nề ở Đỗ Xá nhưng vẫn giữ được Khoái Châu.</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1745, quân khởi nghĩa tập kích bắt và giết chết trấn thủ Sơn Nam là Hoàng Công Kỳ. Công Chất mang quân đánh phá các huyện lân cận và phối hợp với quân khởi nghĩa Nguyễn Hữu Cầu.</a:t>
            </a:r>
          </a:p>
          <a:p>
            <a:endParaRPr lang="en-US" sz="2000">
              <a:latin typeface="Times New Roman" panose="02020603050405020304" charset="0"/>
              <a:cs typeface="Times New Roman" panose="02020603050405020304" charset="0"/>
            </a:endParaRPr>
          </a:p>
          <a:p>
            <a:r>
              <a:rPr lang="en-US" sz="2000">
                <a:latin typeface="Times New Roman" panose="02020603050405020304" charset="0"/>
                <a:cs typeface="Times New Roman" panose="02020603050405020304" charset="0"/>
              </a:rPr>
              <a:t>Năm 1746 và 1748, quân Công Chất phối hợp với quân của Hữu Cầu đánh Sơn Nam và Thăng Long nhưng thất bại. Cuối năm 1748, Trịnh Doanh sai Hoàng Ngũ Phúc, Phạm Đình Trọng tấn công vào Mã Não và Hương Nhi, quân khởi nghĩa thua to, Công Chất cùng con là Công Toản đến Mỹ Lương theo thủ lĩnh khởi nghĩa tên là Tương. Sau đó quân của Tương bị đánh tan, cha con Công Chất bỏ chạy vào Thanh Hoá. Triều đình ban thưởng ai bắt được ông thì được tước quận công, hàm tam phẩm. Tuy nhiên năm 1750 ông theo đường núi tiến ra vùng Hưng Hoá.</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164465" y="160020"/>
            <a:ext cx="5763895" cy="6028055"/>
          </a:xfrm>
          <a:prstGeom prst="rect">
            <a:avLst/>
          </a:prstGeom>
          <a:noFill/>
          <a:ln w="9525">
            <a:noFill/>
          </a:ln>
        </p:spPr>
      </p:pic>
      <p:pic>
        <p:nvPicPr>
          <p:cNvPr id="101" name="Picture 100"/>
          <p:cNvPicPr/>
          <p:nvPr/>
        </p:nvPicPr>
        <p:blipFill>
          <a:blip r:embed="rId3"/>
          <a:stretch>
            <a:fillRect/>
          </a:stretch>
        </p:blipFill>
        <p:spPr>
          <a:xfrm>
            <a:off x="6166485" y="160020"/>
            <a:ext cx="6453505" cy="5974715"/>
          </a:xfrm>
          <a:prstGeom prst="rect">
            <a:avLst/>
          </a:prstGeom>
          <a:noFill/>
          <a:ln w="9525">
            <a:noFill/>
          </a:ln>
        </p:spPr>
      </p:pic>
      <p:sp>
        <p:nvSpPr>
          <p:cNvPr id="2" name="Rounded Rectangle 1"/>
          <p:cNvSpPr/>
          <p:nvPr/>
        </p:nvSpPr>
        <p:spPr>
          <a:xfrm>
            <a:off x="3260725" y="6424930"/>
            <a:ext cx="7501255" cy="4324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Times New Roman" panose="02020603050405020304" charset="0"/>
                <a:cs typeface="Times New Roman" panose="02020603050405020304" charset="0"/>
              </a:rPr>
              <a:t>Thành Bản Phủ - Nơi thời Hoàng Công Chất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ox(in)">
                                      <p:cBhvr>
                                        <p:cTn id="7" dur="2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box(in)">
                                      <p:cBhvr>
                                        <p:cTn id="12" dur="20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 y="0"/>
            <a:ext cx="12858397" cy="7232650"/>
          </a:xfrm>
          <a:prstGeom prst="rect">
            <a:avLst/>
          </a:prstGeom>
        </p:spPr>
      </p:pic>
      <p:sp>
        <p:nvSpPr>
          <p:cNvPr id="102" name="Text Box 101"/>
          <p:cNvSpPr txBox="1"/>
          <p:nvPr/>
        </p:nvSpPr>
        <p:spPr>
          <a:xfrm>
            <a:off x="668655" y="1052195"/>
            <a:ext cx="10624820" cy="829945"/>
          </a:xfrm>
          <a:prstGeom prst="rect">
            <a:avLst/>
          </a:prstGeom>
          <a:noFill/>
          <a:ln w="9525">
            <a:noFill/>
          </a:ln>
        </p:spPr>
        <p:txBody>
          <a:bodyPr wrap="square">
            <a:spAutoFit/>
          </a:bodyPr>
          <a:lstStyle/>
          <a:p>
            <a:pPr marL="0" indent="0"/>
            <a:r>
              <a:rPr lang="en-US" sz="2400" b="1">
                <a:latin typeface="Times New Roman" panose="02020603050405020304" charset="0"/>
              </a:rPr>
              <a:t>3.Tác động của phong trào nông dân ở Đàng Ngoài đối với xã hội Đại Việt </a:t>
            </a:r>
          </a:p>
          <a:p>
            <a:pPr marL="0" indent="0"/>
            <a:r>
              <a:rPr lang="en-US" sz="2400" b="1">
                <a:latin typeface="Times New Roman" panose="02020603050405020304" charset="0"/>
              </a:rPr>
              <a:t>thế kỉ XVIII</a:t>
            </a:r>
          </a:p>
        </p:txBody>
      </p:sp>
      <p:sp>
        <p:nvSpPr>
          <p:cNvPr id="2" name="Text Box 1"/>
          <p:cNvSpPr txBox="1"/>
          <p:nvPr/>
        </p:nvSpPr>
        <p:spPr>
          <a:xfrm>
            <a:off x="1460500" y="591820"/>
            <a:ext cx="9196070" cy="460375"/>
          </a:xfrm>
          <a:prstGeom prst="rect">
            <a:avLst/>
          </a:prstGeom>
          <a:noFill/>
          <a:ln w="9525">
            <a:noFill/>
          </a:ln>
        </p:spPr>
        <p:txBody>
          <a:bodyPr wrap="square">
            <a:spAutoFit/>
          </a:bodyPr>
          <a:lstStyle/>
          <a:p>
            <a:pPr marL="90170" indent="-90170" algn="ctr"/>
            <a:r>
              <a:rPr lang="en-US" sz="2400" b="1">
                <a:solidFill>
                  <a:srgbClr val="FF0000"/>
                </a:solidFill>
                <a:latin typeface="Times New Roman" panose="02020603050405020304" charset="0"/>
              </a:rPr>
              <a:t>Bài 7: KHỞI NGHĨA NÔNG DÂN Ở ĐÀNG NGOÀI THẾ KỈ XVIII</a:t>
            </a:r>
          </a:p>
        </p:txBody>
      </p:sp>
      <p:sp>
        <p:nvSpPr>
          <p:cNvPr id="4" name="Cloud Callout 3"/>
          <p:cNvSpPr/>
          <p:nvPr/>
        </p:nvSpPr>
        <p:spPr>
          <a:xfrm>
            <a:off x="8573135" y="1556385"/>
            <a:ext cx="3535045" cy="3917950"/>
          </a:xfrm>
          <a:prstGeom prst="cloudCallout">
            <a:avLst/>
          </a:prstGeom>
          <a:ln>
            <a:solidFill>
              <a:srgbClr val="A5558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a:latin typeface="Times New Roman" panose="02020603050405020304" charset="0"/>
                <a:cs typeface="Times New Roman" panose="02020603050405020304" charset="0"/>
              </a:rPr>
              <a:t>Hãy cho biết phong trào nông dân ở Đàng Ngoài  có tác động như thế nào đối với xã hội Đại Việt thế kỉ XVIII?</a:t>
            </a:r>
          </a:p>
        </p:txBody>
      </p:sp>
      <p:sp>
        <p:nvSpPr>
          <p:cNvPr id="5" name="Text Box 4"/>
          <p:cNvSpPr txBox="1"/>
          <p:nvPr/>
        </p:nvSpPr>
        <p:spPr>
          <a:xfrm>
            <a:off x="740410" y="1960245"/>
            <a:ext cx="5080000" cy="460375"/>
          </a:xfrm>
          <a:prstGeom prst="rect">
            <a:avLst/>
          </a:prstGeom>
          <a:noFill/>
          <a:ln w="9525">
            <a:noFill/>
          </a:ln>
        </p:spPr>
        <p:txBody>
          <a:bodyPr>
            <a:spAutoFit/>
          </a:bodyPr>
          <a:lstStyle/>
          <a:p>
            <a:pPr marL="0" indent="0"/>
            <a:r>
              <a:rPr lang="en-US" sz="2400" b="1">
                <a:latin typeface="Times New Roman" panose="02020603050405020304" charset="0"/>
              </a:rPr>
              <a:t>- Kết quả:</a:t>
            </a:r>
            <a:r>
              <a:rPr lang="en-US" sz="2400" b="0">
                <a:latin typeface="Times New Roman" panose="02020603050405020304" charset="0"/>
              </a:rPr>
              <a:t> Đều thất bại</a:t>
            </a:r>
            <a:endParaRPr lang="en-US" sz="2400"/>
          </a:p>
        </p:txBody>
      </p:sp>
      <p:sp>
        <p:nvSpPr>
          <p:cNvPr id="6" name="Text Box 5"/>
          <p:cNvSpPr txBox="1"/>
          <p:nvPr/>
        </p:nvSpPr>
        <p:spPr>
          <a:xfrm>
            <a:off x="740410" y="2464435"/>
            <a:ext cx="5080000" cy="460375"/>
          </a:xfrm>
          <a:prstGeom prst="rect">
            <a:avLst/>
          </a:prstGeom>
          <a:noFill/>
          <a:ln w="9525">
            <a:noFill/>
          </a:ln>
        </p:spPr>
        <p:txBody>
          <a:bodyPr>
            <a:spAutoFit/>
          </a:bodyPr>
          <a:lstStyle/>
          <a:p>
            <a:pPr marL="0" indent="0"/>
            <a:r>
              <a:rPr lang="en-US" sz="2400" b="1">
                <a:latin typeface="Times New Roman" panose="02020603050405020304" charset="0"/>
              </a:rPr>
              <a:t>- Ý nghĩa, tác động: </a:t>
            </a:r>
          </a:p>
        </p:txBody>
      </p:sp>
      <p:sp>
        <p:nvSpPr>
          <p:cNvPr id="7" name="Text Box 6"/>
          <p:cNvSpPr txBox="1"/>
          <p:nvPr/>
        </p:nvSpPr>
        <p:spPr>
          <a:xfrm>
            <a:off x="740410" y="2967990"/>
            <a:ext cx="7864475" cy="1938020"/>
          </a:xfrm>
          <a:prstGeom prst="rect">
            <a:avLst/>
          </a:prstGeom>
          <a:noFill/>
          <a:ln w="9525">
            <a:noFill/>
          </a:ln>
        </p:spPr>
        <p:txBody>
          <a:bodyPr wrap="square">
            <a:spAutoFit/>
          </a:bodyPr>
          <a:lstStyle/>
          <a:p>
            <a:pPr marL="0" indent="0"/>
            <a:r>
              <a:rPr lang="en-US" sz="2400" b="0">
                <a:latin typeface="Times New Roman" panose="02020603050405020304" charset="0"/>
              </a:rPr>
              <a:t>+ Thể hiện ý chí đấu tranh chống áp bức, bất công</a:t>
            </a:r>
          </a:p>
          <a:p>
            <a:pPr marL="0" indent="0"/>
            <a:r>
              <a:rPr lang="en-US" sz="2400" b="0">
                <a:latin typeface="Times New Roman" panose="02020603050405020304" charset="0"/>
              </a:rPr>
              <a:t>+ Buộc chúa Trịnh phải thực hiện 1 số chính sách như khuyến khích khai hoang, giảm nhẹ thuế khoá, tu sửa đê điều, đưa nông dân lưu tán về quê làm ăn…</a:t>
            </a:r>
          </a:p>
          <a:p>
            <a:pPr marL="0" indent="0"/>
            <a:r>
              <a:rPr lang="en-US" sz="2400" b="0">
                <a:latin typeface="Times New Roman" panose="02020603050405020304" charset="0"/>
              </a:rPr>
              <a:t>+ Giáng đòn mạnh mẽ và làm lung lay chính quyền Lê – Trịnh</a:t>
            </a: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ox(in)">
                                      <p:cBhvr>
                                        <p:cTn id="7" dur="20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4" grpId="0" bldLvl="0" animBg="1"/>
      <p:bldP spid="4" grpId="1" animBg="1"/>
      <p:bldP spid="5" grpId="0"/>
      <p:bldP spid="5" grpId="1"/>
      <p:bldP spid="6" grpId="0"/>
      <p:bldP spid="6" grpId="1"/>
      <p:bldP spid="7" grpId="0"/>
      <p:bldP spid="7" grpId="1"/>
    </p:bldLst>
  </p:timing>
</p:sld>
</file>

<file path=ppt/theme/theme1.xml><?xml version="1.0" encoding="utf-8"?>
<a:theme xmlns:a="http://schemas.openxmlformats.org/drawingml/2006/main" name="Office Theme">
  <a:themeElements>
    <a:clrScheme name="自定义 182">
      <a:dk1>
        <a:sysClr val="windowText" lastClr="000000"/>
      </a:dk1>
      <a:lt1>
        <a:sysClr val="window" lastClr="FFFFFF"/>
      </a:lt1>
      <a:dk2>
        <a:srgbClr val="44546A"/>
      </a:dk2>
      <a:lt2>
        <a:srgbClr val="E7E6E6"/>
      </a:lt2>
      <a:accent1>
        <a:srgbClr val="2B8303"/>
      </a:accent1>
      <a:accent2>
        <a:srgbClr val="96D624"/>
      </a:accent2>
      <a:accent3>
        <a:srgbClr val="2B8303"/>
      </a:accent3>
      <a:accent4>
        <a:srgbClr val="96D624"/>
      </a:accent4>
      <a:accent5>
        <a:srgbClr val="2B8303"/>
      </a:accent5>
      <a:accent6>
        <a:srgbClr val="96D624"/>
      </a:accent6>
      <a:hlink>
        <a:srgbClr val="2B8303"/>
      </a:hlink>
      <a:folHlink>
        <a:srgbClr val="96D624"/>
      </a:folHlink>
    </a:clrScheme>
    <a:fontScheme name="Office 主题">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Arial"/>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2064</Words>
  <Application>Microsoft Macintosh PowerPoint</Application>
  <PresentationFormat>Custom</PresentationFormat>
  <Paragraphs>110</Paragraphs>
  <Slides>15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SimSun</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VnTeach.Com</cp:keywords>
  <cp:lastModifiedBy>PC</cp:lastModifiedBy>
  <cp:revision>3</cp:revision>
  <dcterms:created xsi:type="dcterms:W3CDTF">2016-12-29T13:10:00Z</dcterms:created>
  <dcterms:modified xsi:type="dcterms:W3CDTF">2024-06-15T11:45:20Z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1033-12.2.0.13266</vt:lpwstr>
  </property>
  <property fmtid="{D5CDD505-2E9C-101B-9397-08002B2CF9AE}" pid="4" name="ICV">
    <vt:lpwstr>520661C7830B4507AA0ECBF7D0712D63</vt:lpwstr>
  </property>
</Properties>
</file>