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75" r:id="rId2"/>
    <p:sldMasterId id="2147483828" r:id="rId3"/>
    <p:sldMasterId id="2147483883" r:id="rId4"/>
    <p:sldMasterId id="2147483904" r:id="rId5"/>
    <p:sldMasterId id="2147483919" r:id="rId6"/>
    <p:sldMasterId id="2147483933" r:id="rId7"/>
    <p:sldMasterId id="2147483954" r:id="rId8"/>
    <p:sldMasterId id="2147483967" r:id="rId9"/>
  </p:sldMasterIdLst>
  <p:notesMasterIdLst>
    <p:notesMasterId r:id="rId42"/>
  </p:notesMasterIdLst>
  <p:sldIdLst>
    <p:sldId id="256" r:id="rId10"/>
    <p:sldId id="268" r:id="rId11"/>
    <p:sldId id="2007577233" r:id="rId12"/>
    <p:sldId id="257" r:id="rId13"/>
    <p:sldId id="11088663" r:id="rId14"/>
    <p:sldId id="11088700" r:id="rId15"/>
    <p:sldId id="11088708" r:id="rId16"/>
    <p:sldId id="330" r:id="rId17"/>
    <p:sldId id="11088706" r:id="rId18"/>
    <p:sldId id="11088672" r:id="rId19"/>
    <p:sldId id="11088702" r:id="rId20"/>
    <p:sldId id="2007577235" r:id="rId21"/>
    <p:sldId id="11088674" r:id="rId22"/>
    <p:sldId id="2007577236" r:id="rId23"/>
    <p:sldId id="2007577237" r:id="rId24"/>
    <p:sldId id="11088707" r:id="rId25"/>
    <p:sldId id="266" r:id="rId26"/>
    <p:sldId id="331" r:id="rId27"/>
    <p:sldId id="2007577238" r:id="rId28"/>
    <p:sldId id="2007577228" r:id="rId29"/>
    <p:sldId id="429" r:id="rId30"/>
    <p:sldId id="427" r:id="rId31"/>
    <p:sldId id="428" r:id="rId32"/>
    <p:sldId id="419" r:id="rId33"/>
    <p:sldId id="2007577229" r:id="rId34"/>
    <p:sldId id="420" r:id="rId35"/>
    <p:sldId id="421" r:id="rId36"/>
    <p:sldId id="422" r:id="rId37"/>
    <p:sldId id="423" r:id="rId38"/>
    <p:sldId id="424" r:id="rId39"/>
    <p:sldId id="425" r:id="rId40"/>
    <p:sldId id="426" r:id="rId4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336"/>
  </p:normalViewPr>
  <p:slideViewPr>
    <p:cSldViewPr snapToGrid="0">
      <p:cViewPr varScale="1">
        <p:scale>
          <a:sx n="61" d="100"/>
          <a:sy n="61" d="100"/>
        </p:scale>
        <p:origin x="1128"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6/16/2024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7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16</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3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492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651091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19271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27212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656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87214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941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19947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7353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2852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898989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50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6465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4043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57627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015158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786187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9896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7565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19811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3574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5422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639945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4.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hyperlink" Target="https://tinyppt.com/"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26666284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4"/>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05" r:id="rId1"/>
    <p:sldLayoutId id="2147483983" r:id="rId2"/>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2024/6/16</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81" r:id="rId12"/>
    <p:sldLayoutId id="21474839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3" Type="http://schemas.openxmlformats.org/officeDocument/2006/relationships/slide" Target="slide28.xml"/><Relationship Id="rId7" Type="http://schemas.openxmlformats.org/officeDocument/2006/relationships/slide" Target="slide26.xml"/><Relationship Id="rId12" Type="http://schemas.openxmlformats.org/officeDocument/2006/relationships/slide" Target="slide31.xml"/><Relationship Id="rId17" Type="http://schemas.openxmlformats.org/officeDocument/2006/relationships/image" Target="../media/image38.gif"/><Relationship Id="rId2" Type="http://schemas.openxmlformats.org/officeDocument/2006/relationships/image" Target="../media/image30.png"/><Relationship Id="rId16" Type="http://schemas.openxmlformats.org/officeDocument/2006/relationships/slide" Target="slide29.xml"/><Relationship Id="rId1" Type="http://schemas.openxmlformats.org/officeDocument/2006/relationships/slideLayout" Target="../slideLayouts/slideLayout83.xml"/><Relationship Id="rId6" Type="http://schemas.openxmlformats.org/officeDocument/2006/relationships/image" Target="../media/image32.gif"/><Relationship Id="rId11" Type="http://schemas.openxmlformats.org/officeDocument/2006/relationships/image" Target="../media/image35.gif"/><Relationship Id="rId5" Type="http://schemas.openxmlformats.org/officeDocument/2006/relationships/slide" Target="slide32.xml"/><Relationship Id="rId15" Type="http://schemas.openxmlformats.org/officeDocument/2006/relationships/image" Target="../media/image37.gif"/><Relationship Id="rId10" Type="http://schemas.openxmlformats.org/officeDocument/2006/relationships/slide" Target="slide30.xml"/><Relationship Id="rId4" Type="http://schemas.openxmlformats.org/officeDocument/2006/relationships/image" Target="../media/image31.gif"/><Relationship Id="rId9" Type="http://schemas.openxmlformats.org/officeDocument/2006/relationships/image" Target="../media/image34.gif"/><Relationship Id="rId14" Type="http://schemas.openxmlformats.org/officeDocument/2006/relationships/slide" Target="slide2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0.png"/><Relationship Id="rId1" Type="http://schemas.openxmlformats.org/officeDocument/2006/relationships/slideLayout" Target="../slideLayouts/slideLayout94.xml"/><Relationship Id="rId4" Type="http://schemas.openxmlformats.org/officeDocument/2006/relationships/image" Target="../media/image33.gif"/></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1.png"/><Relationship Id="rId1" Type="http://schemas.openxmlformats.org/officeDocument/2006/relationships/slideLayout" Target="../slideLayouts/slideLayout84.xml"/><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2.png"/><Relationship Id="rId1" Type="http://schemas.openxmlformats.org/officeDocument/2006/relationships/slideLayout" Target="../slideLayouts/slideLayout84.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3.png"/><Relationship Id="rId1" Type="http://schemas.openxmlformats.org/officeDocument/2006/relationships/slideLayout" Target="../slideLayouts/slideLayout84.xml"/><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0.png"/><Relationship Id="rId1" Type="http://schemas.openxmlformats.org/officeDocument/2006/relationships/slideLayout" Target="../slideLayouts/slideLayout84.xml"/><Relationship Id="rId4" Type="http://schemas.openxmlformats.org/officeDocument/2006/relationships/image" Target="../media/image35.gif"/></Relationships>
</file>

<file path=ppt/slides/_rels/slide3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1.png"/><Relationship Id="rId1" Type="http://schemas.openxmlformats.org/officeDocument/2006/relationships/slideLayout" Target="../slideLayouts/slideLayout84.xml"/><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84.xml"/><Relationship Id="rId5" Type="http://schemas.openxmlformats.org/officeDocument/2006/relationships/image" Target="../media/image45.gif"/><Relationship Id="rId4" Type="http://schemas.openxmlformats.org/officeDocument/2006/relationships/slide" Target="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2312145" y="1614010"/>
            <a:ext cx="8249687" cy="1924744"/>
          </a:xfrm>
          <a:prstGeom prst="rect">
            <a:avLst/>
          </a:prstGeom>
        </p:spPr>
        <p:txBody>
          <a:bodyPr spcFirstLastPara="1" wrap="square" lIns="121900" tIns="121900" rIns="121900" bIns="121900" anchor="b" anchorCtr="0">
            <a:noAutofit/>
          </a:bodyPr>
          <a:lstStyle/>
          <a:p>
            <a:r>
              <a:rPr lang="vi-VN" sz="5400" dirty="0"/>
              <a:t>ĐẠI VIỆT THỜI TRẦN  (1226 – 1400) (t2)</a:t>
            </a:r>
          </a:p>
        </p:txBody>
      </p:sp>
      <p:grpSp>
        <p:nvGrpSpPr>
          <p:cNvPr id="216" name="Google Shape;216;p28"/>
          <p:cNvGrpSpPr/>
          <p:nvPr/>
        </p:nvGrpSpPr>
        <p:grpSpPr>
          <a:xfrm>
            <a:off x="4592500" y="3620413"/>
            <a:ext cx="3515780" cy="292333"/>
            <a:chOff x="3445893" y="4053330"/>
            <a:chExt cx="2252199" cy="93989"/>
          </a:xfrm>
        </p:grpSpPr>
        <p:sp>
          <p:nvSpPr>
            <p:cNvPr id="217" name="Google Shape;217;p28"/>
            <p:cNvSpPr/>
            <p:nvPr/>
          </p:nvSpPr>
          <p:spPr>
            <a:xfrm>
              <a:off x="3445893" y="408875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18" name="Google Shape;218;p28"/>
            <p:cNvSpPr/>
            <p:nvPr/>
          </p:nvSpPr>
          <p:spPr>
            <a:xfrm>
              <a:off x="3445893" y="405333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grpSp>
        <p:nvGrpSpPr>
          <p:cNvPr id="219" name="Google Shape;219;p28"/>
          <p:cNvGrpSpPr/>
          <p:nvPr/>
        </p:nvGrpSpPr>
        <p:grpSpPr>
          <a:xfrm>
            <a:off x="4594525" y="1328274"/>
            <a:ext cx="3002932" cy="12531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4765698" y="112452"/>
            <a:ext cx="3342582" cy="1200329"/>
          </a:xfrm>
          <a:prstGeom prst="rect">
            <a:avLst/>
          </a:prstGeom>
        </p:spPr>
        <p:txBody>
          <a:bodyPr wrap="none">
            <a:spAutoFit/>
          </a:bodyPr>
          <a:lstStyle/>
          <a:p>
            <a:pPr defTabSz="1219170">
              <a:buClr>
                <a:srgbClr val="000000"/>
              </a:buClr>
              <a:defRPr/>
            </a:pPr>
            <a:r>
              <a:rPr lang="vi-VN" sz="7200" b="1" kern="0" dirty="0">
                <a:solidFill>
                  <a:srgbClr val="FF0000"/>
                </a:solidFill>
                <a:latin typeface="Merriweather"/>
                <a:cs typeface="Arial"/>
                <a:sym typeface="Merriweather"/>
              </a:rPr>
              <a:t>BÀI 13:</a:t>
            </a:r>
            <a:endParaRPr lang="en-VN" sz="2400" kern="0" dirty="0">
              <a:solidFill>
                <a:srgbClr val="FF0000"/>
              </a:solidFill>
              <a:latin typeface="Arial"/>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222132" y="3953642"/>
            <a:ext cx="12480079" cy="2891105"/>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4"/>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4"/>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4"/>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4"/>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14:presetBounceEnd="50000">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14:bounceEnd="50000">
                                          <p:cBhvr additive="base">
                                            <p:cTn id="10"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14:bounceEnd="50000">
                                          <p:cBhvr additive="base">
                                            <p:cTn id="14" dur="500" fill="hold"/>
                                            <p:tgtEl>
                                              <p:spTgt spid="21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cBhvr additive="base">
                                            <p:cTn id="10" dur="500" fill="hold"/>
                                            <p:tgtEl>
                                              <p:spTgt spid="214"/>
                                            </p:tgtEl>
                                            <p:attrNameLst>
                                              <p:attrName>ppt_x</p:attrName>
                                            </p:attrNameLst>
                                          </p:cBhvr>
                                          <p:tavLst>
                                            <p:tav tm="0">
                                              <p:val>
                                                <p:strVal val="0-#ppt_w/2"/>
                                              </p:val>
                                            </p:tav>
                                            <p:tav tm="100000">
                                              <p:val>
                                                <p:strVal val="#ppt_x"/>
                                              </p:val>
                                            </p:tav>
                                          </p:tavLst>
                                        </p:anim>
                                        <p:anim calcmode="lin" valueType="num">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cBhvr additive="base">
                                            <p:cTn id="14" dur="500" fill="hold"/>
                                            <p:tgtEl>
                                              <p:spTgt spid="216"/>
                                            </p:tgtEl>
                                            <p:attrNameLst>
                                              <p:attrName>ppt_x</p:attrName>
                                            </p:attrNameLst>
                                          </p:cBhvr>
                                          <p:tavLst>
                                            <p:tav tm="0">
                                              <p:val>
                                                <p:strVal val="0-#ppt_w/2"/>
                                              </p:val>
                                            </p:tav>
                                            <p:tav tm="100000">
                                              <p:val>
                                                <p:strVal val="#ppt_x"/>
                                              </p:val>
                                            </p:tav>
                                          </p:tavLst>
                                        </p:anim>
                                        <p:anim calcmode="lin" valueType="num">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780105"/>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265943"/>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187717"/>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743270"/>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315917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44378" y="4716176"/>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Tại các làng xã nhiều làng nghề và phường nghề được hình thành.</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617030" y="1962217"/>
            <a:ext cx="545992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Nội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400050" y="4269393"/>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Hội Thống diễn ra tấp nập.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507054"/>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1992892"/>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027224"/>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369245"/>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288611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72189" y="42523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Tại các làng xã nhiều làng nghề và phường nghề được hình thành.</a:t>
            </a:r>
          </a:p>
        </p:txBody>
      </p:sp>
      <p:sp>
        <p:nvSpPr>
          <p:cNvPr id="13" name="Rectangle 12">
            <a:extLst>
              <a:ext uri="{FF2B5EF4-FFF2-40B4-BE49-F238E27FC236}">
                <a16:creationId xmlns:a16="http://schemas.microsoft.com/office/drawing/2014/main" id="{7E2109AD-3264-4E1E-B10F-789CFC3EFD1B}"/>
              </a:ext>
            </a:extLst>
          </p:cNvPr>
          <p:cNvSpPr/>
          <p:nvPr/>
        </p:nvSpPr>
        <p:spPr>
          <a:xfrm>
            <a:off x="0" y="4658692"/>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110883"/>
            <a:ext cx="11651985" cy="954107"/>
          </a:xfrm>
          <a:prstGeom prst="rect">
            <a:avLst/>
          </a:prstGeom>
        </p:spPr>
        <p:txBody>
          <a:bodyPr wrap="square">
            <a:spAutoFit/>
          </a:bodyPr>
          <a:lstStyle/>
          <a:p>
            <a:pPr lvl="0"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 thương: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0" y="5935821"/>
            <a:ext cx="12192000" cy="954107"/>
          </a:xfrm>
          <a:prstGeom prst="rect">
            <a:avLst/>
          </a:prstGeom>
          <a:noFill/>
        </p:spPr>
        <p:txBody>
          <a:bodyPr wrap="square">
            <a:spAutoFit/>
          </a:bodyPr>
          <a:lstStyle/>
          <a:p>
            <a:pPr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3" name="TextBox 2">
            <a:extLst>
              <a:ext uri="{FF2B5EF4-FFF2-40B4-BE49-F238E27FC236}">
                <a16:creationId xmlns:a16="http://schemas.microsoft.com/office/drawing/2014/main" id="{3BB5589F-F84B-FCAC-DF95-4457E5BCD5DB}"/>
              </a:ext>
            </a:extLst>
          </p:cNvPr>
          <p:cNvSpPr txBox="1"/>
          <p:nvPr/>
        </p:nvSpPr>
        <p:spPr>
          <a:xfrm>
            <a:off x="327474" y="2306411"/>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4" y="63369"/>
            <a:ext cx="11461485"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4" name="Rectangle 3">
            <a:extLst>
              <a:ext uri="{FF2B5EF4-FFF2-40B4-BE49-F238E27FC236}">
                <a16:creationId xmlns:a16="http://schemas.microsoft.com/office/drawing/2014/main" id="{D08CAFBC-07FF-B5B2-5617-69237875B179}"/>
              </a:ext>
            </a:extLst>
          </p:cNvPr>
          <p:cNvSpPr/>
          <p:nvPr/>
        </p:nvSpPr>
        <p:spPr>
          <a:xfrm>
            <a:off x="0" y="641686"/>
            <a:ext cx="39052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10" name="Pentagon 9">
            <a:extLst>
              <a:ext uri="{FF2B5EF4-FFF2-40B4-BE49-F238E27FC236}">
                <a16:creationId xmlns:a16="http://schemas.microsoft.com/office/drawing/2014/main" id="{37AC76A3-BAB7-C1A3-8EC3-826D3F926D01}"/>
              </a:ext>
            </a:extLst>
          </p:cNvPr>
          <p:cNvSpPr/>
          <p:nvPr/>
        </p:nvSpPr>
        <p:spPr>
          <a:xfrm>
            <a:off x="-1" y="1265277"/>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1" y="2521671"/>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1" y="3778065"/>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3" name="Pentagon 12">
            <a:extLst>
              <a:ext uri="{FF2B5EF4-FFF2-40B4-BE49-F238E27FC236}">
                <a16:creationId xmlns:a16="http://schemas.microsoft.com/office/drawing/2014/main" id="{B3E782B8-CC63-84F8-E898-0BB70259D4F1}"/>
              </a:ext>
            </a:extLst>
          </p:cNvPr>
          <p:cNvSpPr/>
          <p:nvPr/>
        </p:nvSpPr>
        <p:spPr>
          <a:xfrm>
            <a:off x="-1" y="5034459"/>
            <a:ext cx="8304551" cy="1052043"/>
          </a:xfrm>
          <a:prstGeom prst="homePlate">
            <a:avLst/>
          </a:prstGeom>
          <a:solidFill>
            <a:srgbClr val="F8EC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ại sao xã hội thời Trần phân hoá như vậy nhưng vẫn giữ được bình yên, hoà thuận?</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88" name="Line 15">
            <a:extLst>
              <a:ext uri="{FF2B5EF4-FFF2-40B4-BE49-F238E27FC236}">
                <a16:creationId xmlns:a16="http://schemas.microsoft.com/office/drawing/2014/main" id="{9D82F2F2-0753-E041-96BA-217A6D2511AA}"/>
              </a:ext>
            </a:extLst>
          </p:cNvPr>
          <p:cNvSpPr>
            <a:spLocks noChangeShapeType="1"/>
          </p:cNvSpPr>
          <p:nvPr/>
        </p:nvSpPr>
        <p:spPr bwMode="auto">
          <a:xfrm flipV="1">
            <a:off x="3057409" y="4093633"/>
            <a:ext cx="1167536" cy="1422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Rectangle 16">
            <a:extLst>
              <a:ext uri="{FF2B5EF4-FFF2-40B4-BE49-F238E27FC236}">
                <a16:creationId xmlns:a16="http://schemas.microsoft.com/office/drawing/2014/main" id="{07A3145F-301C-6749-BB4B-D594C0AFDDA0}"/>
              </a:ext>
            </a:extLst>
          </p:cNvPr>
          <p:cNvSpPr>
            <a:spLocks noChangeArrowheads="1"/>
          </p:cNvSpPr>
          <p:nvPr/>
        </p:nvSpPr>
        <p:spPr bwMode="auto">
          <a:xfrm>
            <a:off x="4224946" y="3689807"/>
            <a:ext cx="4013828" cy="804333"/>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117286" y="4868214"/>
            <a:ext cx="4013828" cy="1009847"/>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117271" y="6146800"/>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Line 22">
            <a:extLst>
              <a:ext uri="{FF2B5EF4-FFF2-40B4-BE49-F238E27FC236}">
                <a16:creationId xmlns:a16="http://schemas.microsoft.com/office/drawing/2014/main" id="{99323EEF-7AE6-1C40-8AB3-35718551E580}"/>
              </a:ext>
            </a:extLst>
          </p:cNvPr>
          <p:cNvSpPr>
            <a:spLocks noChangeShapeType="1"/>
          </p:cNvSpPr>
          <p:nvPr/>
        </p:nvSpPr>
        <p:spPr bwMode="auto">
          <a:xfrm flipH="1">
            <a:off x="6079693" y="4508111"/>
            <a:ext cx="16289" cy="381373"/>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31A4A520-853B-5747-806C-3AD8D47EDA67}"/>
              </a:ext>
            </a:extLst>
          </p:cNvPr>
          <p:cNvSpPr/>
          <p:nvPr/>
        </p:nvSpPr>
        <p:spPr>
          <a:xfrm>
            <a:off x="5113233" y="3791182"/>
            <a:ext cx="1984839"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dân</a:t>
            </a:r>
            <a:r>
              <a:rPr lang="en-US" altLang="en-VN" sz="3200" b="1" dirty="0">
                <a:solidFill>
                  <a:srgbClr val="282848"/>
                </a:solidFill>
                <a:latin typeface="Times New Roman" panose="02020603050405020304" pitchFamily="18" charset="0"/>
                <a:cs typeface="Arial" panose="020B0604020202020204" pitchFamily="34" charset="0"/>
                <a:sym typeface="Arial"/>
              </a:rPr>
              <a:t> </a:t>
            </a:r>
          </a:p>
        </p:txBody>
      </p:sp>
      <p:sp>
        <p:nvSpPr>
          <p:cNvPr id="13" name="Rectangle 12">
            <a:extLst>
              <a:ext uri="{FF2B5EF4-FFF2-40B4-BE49-F238E27FC236}">
                <a16:creationId xmlns:a16="http://schemas.microsoft.com/office/drawing/2014/main" id="{CD42DD2B-7284-C84C-827C-2BEEE865DC6C}"/>
              </a:ext>
            </a:extLst>
          </p:cNvPr>
          <p:cNvSpPr/>
          <p:nvPr/>
        </p:nvSpPr>
        <p:spPr>
          <a:xfrm>
            <a:off x="4758392" y="4809523"/>
            <a:ext cx="3168913" cy="1077218"/>
          </a:xfrm>
          <a:prstGeom prst="rect">
            <a:avLst/>
          </a:prstGeom>
        </p:spPr>
        <p:txBody>
          <a:bodyPr wrap="squar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Thợ</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công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Thương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4731718" y="6235661"/>
            <a:ext cx="2714205"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Rounded Rectangle 16">
            <a:extLst>
              <a:ext uri="{FF2B5EF4-FFF2-40B4-BE49-F238E27FC236}">
                <a16:creationId xmlns:a16="http://schemas.microsoft.com/office/drawing/2014/main" id="{AAAA08A0-0BE4-A747-8F28-6B0CA2AC48D0}"/>
              </a:ext>
            </a:extLst>
          </p:cNvPr>
          <p:cNvSpPr/>
          <p:nvPr/>
        </p:nvSpPr>
        <p:spPr>
          <a:xfrm>
            <a:off x="8729472" y="0"/>
            <a:ext cx="3462528" cy="342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Hoàn thành sơ đồ xã hội thời Trần</a:t>
            </a:r>
          </a:p>
        </p:txBody>
      </p:sp>
      <p:grpSp>
        <p:nvGrpSpPr>
          <p:cNvPr id="20" name="Group 19">
            <a:extLst>
              <a:ext uri="{FF2B5EF4-FFF2-40B4-BE49-F238E27FC236}">
                <a16:creationId xmlns:a16="http://schemas.microsoft.com/office/drawing/2014/main" id="{A068A2E3-40CA-534F-B8C4-17A7423E282C}"/>
              </a:ext>
            </a:extLst>
          </p:cNvPr>
          <p:cNvGrpSpPr/>
          <p:nvPr/>
        </p:nvGrpSpPr>
        <p:grpSpPr>
          <a:xfrm>
            <a:off x="8415258" y="3818414"/>
            <a:ext cx="3899031" cy="2986160"/>
            <a:chOff x="6311443" y="2863810"/>
            <a:chExt cx="2924273" cy="2239620"/>
          </a:xfrm>
        </p:grpSpPr>
        <p:sp>
          <p:nvSpPr>
            <p:cNvPr id="19" name="Preparation 18">
              <a:extLst>
                <a:ext uri="{FF2B5EF4-FFF2-40B4-BE49-F238E27FC236}">
                  <a16:creationId xmlns:a16="http://schemas.microsoft.com/office/drawing/2014/main" id="{E283AA13-B490-E845-8A70-7656770B7721}"/>
                </a:ext>
              </a:extLst>
            </p:cNvPr>
            <p:cNvSpPr/>
            <p:nvPr/>
          </p:nvSpPr>
          <p:spPr>
            <a:xfrm>
              <a:off x="6311443" y="2863810"/>
              <a:ext cx="2924273" cy="2239620"/>
            </a:xfrm>
            <a:prstGeom prst="flowChartPrepa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8" name="Rectangle 17">
              <a:extLst>
                <a:ext uri="{FF2B5EF4-FFF2-40B4-BE49-F238E27FC236}">
                  <a16:creationId xmlns:a16="http://schemas.microsoft.com/office/drawing/2014/main" id="{CDCA65D9-C0F1-9B41-9C51-F951251C98B2}"/>
                </a:ext>
              </a:extLst>
            </p:cNvPr>
            <p:cNvSpPr/>
            <p:nvPr/>
          </p:nvSpPr>
          <p:spPr>
            <a:xfrm>
              <a:off x="6479755" y="3552908"/>
              <a:ext cx="2548532" cy="807914"/>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xét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3"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3)">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24" name="Rectangle 67">
            <a:extLst>
              <a:ext uri="{FF2B5EF4-FFF2-40B4-BE49-F238E27FC236}">
                <a16:creationId xmlns:a16="http://schemas.microsoft.com/office/drawing/2014/main" id="{B84668CB-6455-7C4B-B1C5-DDDA6CFB2AF1}"/>
              </a:ext>
            </a:extLst>
          </p:cNvPr>
          <p:cNvSpPr>
            <a:spLocks noChangeArrowheads="1"/>
          </p:cNvSpPr>
          <p:nvPr/>
        </p:nvSpPr>
        <p:spPr bwMode="auto">
          <a:xfrm>
            <a:off x="1523711" y="236173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just" defTabSz="1219170" eaLnBrk="1" hangingPunct="1">
              <a:buClr>
                <a:srgbClr val="000000"/>
              </a:buClr>
            </a:pPr>
            <a:endParaRPr lang="en-VN" altLang="en-VN" sz="2800" kern="0">
              <a:solidFill>
                <a:srgbClr val="282848"/>
              </a:solidFill>
              <a:latin typeface="Arial" panose="020B0604020202020204" pitchFamily="34" charset="0"/>
              <a:sym typeface="Arial"/>
            </a:endParaRPr>
          </a:p>
        </p:txBody>
      </p:sp>
      <p:sp>
        <p:nvSpPr>
          <p:cNvPr id="27" name="Text Box 23">
            <a:extLst>
              <a:ext uri="{FF2B5EF4-FFF2-40B4-BE49-F238E27FC236}">
                <a16:creationId xmlns:a16="http://schemas.microsoft.com/office/drawing/2014/main" id="{D980220A-2EDE-EB47-B69C-AF5DC1E4B201}"/>
              </a:ext>
            </a:extLst>
          </p:cNvPr>
          <p:cNvSpPr txBox="1">
            <a:spLocks noChangeArrowheads="1"/>
          </p:cNvSpPr>
          <p:nvPr/>
        </p:nvSpPr>
        <p:spPr bwMode="auto">
          <a:xfrm>
            <a:off x="6231539" y="2272287"/>
            <a:ext cx="1748367"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Giai</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cấp</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thống</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trị</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8" name="Text Box 24">
            <a:extLst>
              <a:ext uri="{FF2B5EF4-FFF2-40B4-BE49-F238E27FC236}">
                <a16:creationId xmlns:a16="http://schemas.microsoft.com/office/drawing/2014/main" id="{2FFC42DE-475D-B048-9204-17BE56A2D4CA}"/>
              </a:ext>
            </a:extLst>
          </p:cNvPr>
          <p:cNvSpPr txBox="1">
            <a:spLocks noChangeArrowheads="1"/>
          </p:cNvSpPr>
          <p:nvPr/>
        </p:nvSpPr>
        <p:spPr bwMode="auto">
          <a:xfrm>
            <a:off x="9318710" y="1369014"/>
            <a:ext cx="844526"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Vua</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 Box 25">
            <a:extLst>
              <a:ext uri="{FF2B5EF4-FFF2-40B4-BE49-F238E27FC236}">
                <a16:creationId xmlns:a16="http://schemas.microsoft.com/office/drawing/2014/main" id="{9CC82F44-E986-5E4E-8008-3114C83F0B81}"/>
              </a:ext>
            </a:extLst>
          </p:cNvPr>
          <p:cNvSpPr txBox="1">
            <a:spLocks noChangeArrowheads="1"/>
          </p:cNvSpPr>
          <p:nvPr/>
        </p:nvSpPr>
        <p:spPr bwMode="auto">
          <a:xfrm>
            <a:off x="9250373" y="2352474"/>
            <a:ext cx="1074333"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a:solidFill>
                  <a:prstClr val="black"/>
                </a:solidFill>
                <a:latin typeface="Times New Roman" panose="02020603050405020304" pitchFamily="18" charset="0"/>
                <a:cs typeface="Times New Roman" panose="02020603050405020304" pitchFamily="18" charset="0"/>
                <a:sym typeface="Arial"/>
              </a:rPr>
              <a:t>Quan</a:t>
            </a:r>
          </a:p>
        </p:txBody>
      </p:sp>
      <p:sp>
        <p:nvSpPr>
          <p:cNvPr id="30" name="Text Box 26">
            <a:extLst>
              <a:ext uri="{FF2B5EF4-FFF2-40B4-BE49-F238E27FC236}">
                <a16:creationId xmlns:a16="http://schemas.microsoft.com/office/drawing/2014/main" id="{DA027ED1-AD17-1042-8285-BBAF2D274CFD}"/>
              </a:ext>
            </a:extLst>
          </p:cNvPr>
          <p:cNvSpPr txBox="1">
            <a:spLocks noChangeArrowheads="1"/>
          </p:cNvSpPr>
          <p:nvPr/>
        </p:nvSpPr>
        <p:spPr bwMode="auto">
          <a:xfrm>
            <a:off x="9004232" y="3413121"/>
            <a:ext cx="1473480"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Địa chủ</a:t>
            </a:r>
          </a:p>
        </p:txBody>
      </p:sp>
      <p:sp>
        <p:nvSpPr>
          <p:cNvPr id="31" name="Text Box 27">
            <a:extLst>
              <a:ext uri="{FF2B5EF4-FFF2-40B4-BE49-F238E27FC236}">
                <a16:creationId xmlns:a16="http://schemas.microsoft.com/office/drawing/2014/main" id="{BC178B36-E6E8-F440-B1CB-7E2019B17CF0}"/>
              </a:ext>
            </a:extLst>
          </p:cNvPr>
          <p:cNvSpPr txBox="1">
            <a:spLocks noChangeArrowheads="1"/>
          </p:cNvSpPr>
          <p:nvPr/>
        </p:nvSpPr>
        <p:spPr bwMode="auto">
          <a:xfrm>
            <a:off x="6129939" y="5333949"/>
            <a:ext cx="1828800"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Giai cấp bị trị</a:t>
            </a:r>
          </a:p>
        </p:txBody>
      </p:sp>
      <p:sp>
        <p:nvSpPr>
          <p:cNvPr id="32" name="Text Box 28">
            <a:extLst>
              <a:ext uri="{FF2B5EF4-FFF2-40B4-BE49-F238E27FC236}">
                <a16:creationId xmlns:a16="http://schemas.microsoft.com/office/drawing/2014/main" id="{3004E7B6-14B4-9F44-8F5F-085B83D86738}"/>
              </a:ext>
            </a:extLst>
          </p:cNvPr>
          <p:cNvSpPr txBox="1">
            <a:spLocks noChangeArrowheads="1"/>
          </p:cNvSpPr>
          <p:nvPr/>
        </p:nvSpPr>
        <p:spPr bwMode="auto">
          <a:xfrm>
            <a:off x="8669940" y="4214526"/>
            <a:ext cx="3425185"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Nông dân </a:t>
            </a:r>
          </a:p>
        </p:txBody>
      </p:sp>
      <p:sp>
        <p:nvSpPr>
          <p:cNvPr id="33" name="Text Box 29">
            <a:extLst>
              <a:ext uri="{FF2B5EF4-FFF2-40B4-BE49-F238E27FC236}">
                <a16:creationId xmlns:a16="http://schemas.microsoft.com/office/drawing/2014/main" id="{3DA73406-EDE7-6048-9083-2642455A089B}"/>
              </a:ext>
            </a:extLst>
          </p:cNvPr>
          <p:cNvSpPr txBox="1">
            <a:spLocks noChangeArrowheads="1"/>
          </p:cNvSpPr>
          <p:nvPr/>
        </p:nvSpPr>
        <p:spPr bwMode="auto">
          <a:xfrm>
            <a:off x="8922571" y="6212355"/>
            <a:ext cx="1016624"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Nô</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tì</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34" name="Line 30">
            <a:extLst>
              <a:ext uri="{FF2B5EF4-FFF2-40B4-BE49-F238E27FC236}">
                <a16:creationId xmlns:a16="http://schemas.microsoft.com/office/drawing/2014/main" id="{7D8025A7-24FA-5C43-AECC-E5E54CC8B0BA}"/>
              </a:ext>
            </a:extLst>
          </p:cNvPr>
          <p:cNvSpPr>
            <a:spLocks noChangeShapeType="1"/>
          </p:cNvSpPr>
          <p:nvPr/>
        </p:nvSpPr>
        <p:spPr bwMode="auto">
          <a:xfrm flipV="1">
            <a:off x="8060339" y="1922383"/>
            <a:ext cx="1117600" cy="787284"/>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5" name="Line 31">
            <a:extLst>
              <a:ext uri="{FF2B5EF4-FFF2-40B4-BE49-F238E27FC236}">
                <a16:creationId xmlns:a16="http://schemas.microsoft.com/office/drawing/2014/main" id="{7F2E83E1-A6AC-4341-A7F3-FBDF0F481F0B}"/>
              </a:ext>
            </a:extLst>
          </p:cNvPr>
          <p:cNvSpPr>
            <a:spLocks noChangeShapeType="1"/>
          </p:cNvSpPr>
          <p:nvPr/>
        </p:nvSpPr>
        <p:spPr bwMode="auto">
          <a:xfrm>
            <a:off x="8060339" y="2709667"/>
            <a:ext cx="914400" cy="0"/>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6" name="Line 32">
            <a:extLst>
              <a:ext uri="{FF2B5EF4-FFF2-40B4-BE49-F238E27FC236}">
                <a16:creationId xmlns:a16="http://schemas.microsoft.com/office/drawing/2014/main" id="{EE203B77-5171-794A-B73D-0FF68FBC94EB}"/>
              </a:ext>
            </a:extLst>
          </p:cNvPr>
          <p:cNvSpPr>
            <a:spLocks noChangeShapeType="1"/>
          </p:cNvSpPr>
          <p:nvPr/>
        </p:nvSpPr>
        <p:spPr bwMode="auto">
          <a:xfrm>
            <a:off x="8060339" y="2709667"/>
            <a:ext cx="914400" cy="96223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7" name="Line 33">
            <a:extLst>
              <a:ext uri="{FF2B5EF4-FFF2-40B4-BE49-F238E27FC236}">
                <a16:creationId xmlns:a16="http://schemas.microsoft.com/office/drawing/2014/main" id="{40B88F66-77E3-2C47-ACA3-24D350DE9AC9}"/>
              </a:ext>
            </a:extLst>
          </p:cNvPr>
          <p:cNvSpPr>
            <a:spLocks noChangeShapeType="1"/>
          </p:cNvSpPr>
          <p:nvPr/>
        </p:nvSpPr>
        <p:spPr bwMode="auto">
          <a:xfrm flipV="1">
            <a:off x="7958739" y="5440044"/>
            <a:ext cx="762000" cy="243809"/>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8" name="Line 34">
            <a:extLst>
              <a:ext uri="{FF2B5EF4-FFF2-40B4-BE49-F238E27FC236}">
                <a16:creationId xmlns:a16="http://schemas.microsoft.com/office/drawing/2014/main" id="{BEC23FCE-7783-4543-934F-0B4DA7BACFCE}"/>
              </a:ext>
            </a:extLst>
          </p:cNvPr>
          <p:cNvSpPr>
            <a:spLocks noChangeShapeType="1"/>
          </p:cNvSpPr>
          <p:nvPr/>
        </p:nvSpPr>
        <p:spPr bwMode="auto">
          <a:xfrm>
            <a:off x="7958739" y="5683854"/>
            <a:ext cx="914400" cy="61233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9" name="Line 35">
            <a:extLst>
              <a:ext uri="{FF2B5EF4-FFF2-40B4-BE49-F238E27FC236}">
                <a16:creationId xmlns:a16="http://schemas.microsoft.com/office/drawing/2014/main" id="{730E61AE-4579-AB41-A292-544FE90FD160}"/>
              </a:ext>
            </a:extLst>
          </p:cNvPr>
          <p:cNvSpPr>
            <a:spLocks noChangeShapeType="1"/>
          </p:cNvSpPr>
          <p:nvPr/>
        </p:nvSpPr>
        <p:spPr bwMode="auto">
          <a:xfrm>
            <a:off x="9787539" y="2009859"/>
            <a:ext cx="0" cy="262428"/>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0" name="Line 36">
            <a:extLst>
              <a:ext uri="{FF2B5EF4-FFF2-40B4-BE49-F238E27FC236}">
                <a16:creationId xmlns:a16="http://schemas.microsoft.com/office/drawing/2014/main" id="{6B816CE5-1C5C-8F46-BAB7-CE7E9CAC1E7D}"/>
              </a:ext>
            </a:extLst>
          </p:cNvPr>
          <p:cNvSpPr>
            <a:spLocks noChangeShapeType="1"/>
          </p:cNvSpPr>
          <p:nvPr/>
        </p:nvSpPr>
        <p:spPr bwMode="auto">
          <a:xfrm flipH="1">
            <a:off x="9787539" y="3037462"/>
            <a:ext cx="0" cy="37201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1" name="Line 39">
            <a:extLst>
              <a:ext uri="{FF2B5EF4-FFF2-40B4-BE49-F238E27FC236}">
                <a16:creationId xmlns:a16="http://schemas.microsoft.com/office/drawing/2014/main" id="{8E36017C-3699-DC40-811B-DAE5F9206EFC}"/>
              </a:ext>
            </a:extLst>
          </p:cNvPr>
          <p:cNvSpPr>
            <a:spLocks noChangeShapeType="1"/>
          </p:cNvSpPr>
          <p:nvPr/>
        </p:nvSpPr>
        <p:spPr bwMode="auto">
          <a:xfrm>
            <a:off x="6971187" y="3418349"/>
            <a:ext cx="0" cy="1915601"/>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2" name="Line 40">
            <a:extLst>
              <a:ext uri="{FF2B5EF4-FFF2-40B4-BE49-F238E27FC236}">
                <a16:creationId xmlns:a16="http://schemas.microsoft.com/office/drawing/2014/main" id="{6F145040-0437-574F-9D6F-A9C4FDB6F1E0}"/>
              </a:ext>
            </a:extLst>
          </p:cNvPr>
          <p:cNvSpPr>
            <a:spLocks noChangeShapeType="1"/>
          </p:cNvSpPr>
          <p:nvPr/>
        </p:nvSpPr>
        <p:spPr bwMode="auto">
          <a:xfrm flipV="1">
            <a:off x="7971440" y="4652757"/>
            <a:ext cx="698499" cy="78728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3" name="Text Box 43">
            <a:extLst>
              <a:ext uri="{FF2B5EF4-FFF2-40B4-BE49-F238E27FC236}">
                <a16:creationId xmlns:a16="http://schemas.microsoft.com/office/drawing/2014/main" id="{70B16DF6-0C31-BA45-B1A6-880FF723E15A}"/>
              </a:ext>
            </a:extLst>
          </p:cNvPr>
          <p:cNvSpPr txBox="1">
            <a:spLocks noChangeArrowheads="1"/>
          </p:cNvSpPr>
          <p:nvPr/>
        </p:nvSpPr>
        <p:spPr bwMode="auto">
          <a:xfrm>
            <a:off x="9050512" y="67136"/>
            <a:ext cx="3148619" cy="666786"/>
          </a:xfrm>
          <a:prstGeom prst="rect">
            <a:avLst/>
          </a:prstGeom>
          <a:solidFill>
            <a:schemeClr val="accent4">
              <a:lumMod val="20000"/>
              <a:lumOff val="80000"/>
            </a:schemeClr>
          </a:solidFill>
          <a:ln w="317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733" b="1" dirty="0" err="1">
                <a:solidFill>
                  <a:srgbClr val="0070C0"/>
                </a:solidFill>
                <a:latin typeface="Times New Roman" panose="02020603050405020304" pitchFamily="18" charset="0"/>
                <a:cs typeface="Times New Roman" panose="02020603050405020304" pitchFamily="18" charset="0"/>
                <a:sym typeface="Arial"/>
              </a:rPr>
              <a:t>Xã</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hội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thời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Lý</a:t>
            </a:r>
            <a:endParaRPr lang="en-US" altLang="en-VN" sz="3733" b="1" dirty="0">
              <a:solidFill>
                <a:srgbClr val="0070C0"/>
              </a:solidFill>
              <a:latin typeface="Times New Roman" panose="02020603050405020304" pitchFamily="18" charset="0"/>
              <a:cs typeface="Times New Roman" panose="02020603050405020304" pitchFamily="18" charset="0"/>
              <a:sym typeface="Arial"/>
            </a:endParaRPr>
          </a:p>
        </p:txBody>
      </p:sp>
      <p:sp>
        <p:nvSpPr>
          <p:cNvPr id="44" name="Text Box 47">
            <a:extLst>
              <a:ext uri="{FF2B5EF4-FFF2-40B4-BE49-F238E27FC236}">
                <a16:creationId xmlns:a16="http://schemas.microsoft.com/office/drawing/2014/main" id="{8E44826A-F611-6C4B-9B4D-89C1F91DB202}"/>
              </a:ext>
            </a:extLst>
          </p:cNvPr>
          <p:cNvSpPr txBox="1">
            <a:spLocks noChangeArrowheads="1"/>
          </p:cNvSpPr>
          <p:nvPr/>
        </p:nvSpPr>
        <p:spPr bwMode="auto">
          <a:xfrm>
            <a:off x="8739790" y="5093152"/>
            <a:ext cx="3425189" cy="827377"/>
          </a:xfrm>
          <a:prstGeom prst="rect">
            <a:avLst/>
          </a:prstGeom>
          <a:solidFill>
            <a:srgbClr val="FFFF99"/>
          </a:solidFill>
          <a:ln w="3175">
            <a:solidFill>
              <a:sysClr val="windowText" lastClr="000000"/>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Thợ</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thủ</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công</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Thương</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nhân</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6" name="Text Box 44">
            <a:extLst>
              <a:ext uri="{FF2B5EF4-FFF2-40B4-BE49-F238E27FC236}">
                <a16:creationId xmlns:a16="http://schemas.microsoft.com/office/drawing/2014/main" id="{2380C78E-C0F5-3C47-B9EB-C970EF93E39F}"/>
              </a:ext>
            </a:extLst>
          </p:cNvPr>
          <p:cNvSpPr txBox="1">
            <a:spLocks noChangeArrowheads="1"/>
          </p:cNvSpPr>
          <p:nvPr/>
        </p:nvSpPr>
        <p:spPr bwMode="auto">
          <a:xfrm>
            <a:off x="-44497" y="28159"/>
            <a:ext cx="3627916" cy="666786"/>
          </a:xfrm>
          <a:prstGeom prst="rect">
            <a:avLst/>
          </a:prstGeom>
          <a:solidFill>
            <a:schemeClr val="accent4">
              <a:lumMod val="20000"/>
              <a:lumOff val="80000"/>
            </a:schemeClr>
          </a:solidFill>
          <a:ln w="952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defTabSz="1219170" eaLnBrk="1" hangingPunct="1">
              <a:buClr>
                <a:srgbClr val="000000"/>
              </a:buClr>
            </a:pP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Xã</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hội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thời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Trần</a:t>
            </a:r>
            <a:endParaRPr lang="en-US" altLang="en-VN" sz="3733" b="1" kern="0" dirty="0">
              <a:solidFill>
                <a:srgbClr val="FF0000"/>
              </a:solidFill>
              <a:latin typeface="Times New Roman" panose="02020603050405020304" pitchFamily="18" charset="0"/>
              <a:cs typeface="Times New Roman" panose="02020603050405020304" pitchFamily="18" charset="0"/>
              <a:sym typeface="Arial"/>
            </a:endParaRPr>
          </a:p>
        </p:txBody>
      </p:sp>
      <p:cxnSp>
        <p:nvCxnSpPr>
          <p:cNvPr id="5" name="Straight Connector 4">
            <a:extLst>
              <a:ext uri="{FF2B5EF4-FFF2-40B4-BE49-F238E27FC236}">
                <a16:creationId xmlns:a16="http://schemas.microsoft.com/office/drawing/2014/main" id="{4E38E290-E4DB-8E45-8EB8-E83B00C33C5E}"/>
              </a:ext>
            </a:extLst>
          </p:cNvPr>
          <p:cNvCxnSpPr>
            <a:cxnSpLocks/>
          </p:cNvCxnSpPr>
          <p:nvPr/>
        </p:nvCxnSpPr>
        <p:spPr>
          <a:xfrm>
            <a:off x="6096000" y="-93669"/>
            <a:ext cx="0" cy="69087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 Box 37">
            <a:extLst>
              <a:ext uri="{FF2B5EF4-FFF2-40B4-BE49-F238E27FC236}">
                <a16:creationId xmlns:a16="http://schemas.microsoft.com/office/drawing/2014/main" id="{60924716-BECF-B448-AAFA-BD3853431870}"/>
              </a:ext>
            </a:extLst>
          </p:cNvPr>
          <p:cNvSpPr txBox="1">
            <a:spLocks noChangeArrowheads="1"/>
          </p:cNvSpPr>
          <p:nvPr/>
        </p:nvSpPr>
        <p:spPr bwMode="auto">
          <a:xfrm>
            <a:off x="3715827" y="25511"/>
            <a:ext cx="5242899" cy="1077218"/>
          </a:xfrm>
          <a:prstGeom prst="rect">
            <a:avLst/>
          </a:prstGeom>
          <a:solidFill>
            <a:schemeClr val="tx2">
              <a:lumMod val="20000"/>
              <a:lumOff val="80000"/>
            </a:schemeClr>
          </a:solidFill>
          <a:ln w="3175">
            <a:solidFill>
              <a:schemeClr val="tx1"/>
            </a:solidFill>
          </a:ln>
          <a:effec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Em</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hãy</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so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sánh</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Trần</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với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Lý</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 </a:t>
            </a:r>
          </a:p>
        </p:txBody>
      </p:sp>
      <p:grpSp>
        <p:nvGrpSpPr>
          <p:cNvPr id="65" name="Group 64">
            <a:extLst>
              <a:ext uri="{FF2B5EF4-FFF2-40B4-BE49-F238E27FC236}">
                <a16:creationId xmlns:a16="http://schemas.microsoft.com/office/drawing/2014/main" id="{441D7B42-292E-C34D-BC75-CE0E7E2D9C7E}"/>
              </a:ext>
            </a:extLst>
          </p:cNvPr>
          <p:cNvGrpSpPr/>
          <p:nvPr/>
        </p:nvGrpSpPr>
        <p:grpSpPr>
          <a:xfrm>
            <a:off x="68824" y="1369013"/>
            <a:ext cx="5183689" cy="5401519"/>
            <a:chOff x="-977" y="1233977"/>
            <a:chExt cx="4909554" cy="5247239"/>
          </a:xfrm>
        </p:grpSpPr>
        <p:sp>
          <p:nvSpPr>
            <p:cNvPr id="66" name="Line 6">
              <a:extLst>
                <a:ext uri="{FF2B5EF4-FFF2-40B4-BE49-F238E27FC236}">
                  <a16:creationId xmlns:a16="http://schemas.microsoft.com/office/drawing/2014/main" id="{984B452B-CB60-A946-AF00-0ABD527B888C}"/>
                </a:ext>
              </a:extLst>
            </p:cNvPr>
            <p:cNvSpPr>
              <a:spLocks noChangeShapeType="1"/>
            </p:cNvSpPr>
            <p:nvPr/>
          </p:nvSpPr>
          <p:spPr bwMode="auto">
            <a:xfrm flipV="1">
              <a:off x="1371599" y="1519238"/>
              <a:ext cx="1265340" cy="995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Line 9">
              <a:extLst>
                <a:ext uri="{FF2B5EF4-FFF2-40B4-BE49-F238E27FC236}">
                  <a16:creationId xmlns:a16="http://schemas.microsoft.com/office/drawing/2014/main" id="{65EA2813-4775-B543-A5D9-6B0B24907DE0}"/>
                </a:ext>
              </a:extLst>
            </p:cNvPr>
            <p:cNvSpPr>
              <a:spLocks noChangeShapeType="1"/>
            </p:cNvSpPr>
            <p:nvPr/>
          </p:nvSpPr>
          <p:spPr bwMode="auto">
            <a:xfrm>
              <a:off x="1403350" y="2492374"/>
              <a:ext cx="1067783" cy="10739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Line 11">
              <a:extLst>
                <a:ext uri="{FF2B5EF4-FFF2-40B4-BE49-F238E27FC236}">
                  <a16:creationId xmlns:a16="http://schemas.microsoft.com/office/drawing/2014/main" id="{42ECC6C4-EC1E-3448-8582-F109A1B59055}"/>
                </a:ext>
              </a:extLst>
            </p:cNvPr>
            <p:cNvSpPr>
              <a:spLocks noChangeShapeType="1"/>
            </p:cNvSpPr>
            <p:nvPr/>
          </p:nvSpPr>
          <p:spPr bwMode="auto">
            <a:xfrm>
              <a:off x="762000" y="327660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Line 16">
              <a:extLst>
                <a:ext uri="{FF2B5EF4-FFF2-40B4-BE49-F238E27FC236}">
                  <a16:creationId xmlns:a16="http://schemas.microsoft.com/office/drawing/2014/main" id="{44C9D1A5-D975-C846-AAC9-77347554E6EB}"/>
                </a:ext>
              </a:extLst>
            </p:cNvPr>
            <p:cNvSpPr>
              <a:spLocks noChangeShapeType="1"/>
            </p:cNvSpPr>
            <p:nvPr/>
          </p:nvSpPr>
          <p:spPr bwMode="auto">
            <a:xfrm>
              <a:off x="1371601" y="2514599"/>
              <a:ext cx="63935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Line 17">
              <a:extLst>
                <a:ext uri="{FF2B5EF4-FFF2-40B4-BE49-F238E27FC236}">
                  <a16:creationId xmlns:a16="http://schemas.microsoft.com/office/drawing/2014/main" id="{B4C4D95B-B30E-CA49-8C89-56337B5B69B2}"/>
                </a:ext>
              </a:extLst>
            </p:cNvPr>
            <p:cNvSpPr>
              <a:spLocks noChangeShapeType="1"/>
            </p:cNvSpPr>
            <p:nvPr/>
          </p:nvSpPr>
          <p:spPr bwMode="auto">
            <a:xfrm flipV="1">
              <a:off x="1371598" y="4270196"/>
              <a:ext cx="714339" cy="9876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Line 18">
              <a:extLst>
                <a:ext uri="{FF2B5EF4-FFF2-40B4-BE49-F238E27FC236}">
                  <a16:creationId xmlns:a16="http://schemas.microsoft.com/office/drawing/2014/main" id="{D9862461-DB8D-8344-87F5-CAF8B4F19FC5}"/>
                </a:ext>
              </a:extLst>
            </p:cNvPr>
            <p:cNvSpPr>
              <a:spLocks noChangeShapeType="1"/>
            </p:cNvSpPr>
            <p:nvPr/>
          </p:nvSpPr>
          <p:spPr bwMode="auto">
            <a:xfrm flipV="1">
              <a:off x="1371600" y="5229225"/>
              <a:ext cx="536575"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Line 19">
              <a:extLst>
                <a:ext uri="{FF2B5EF4-FFF2-40B4-BE49-F238E27FC236}">
                  <a16:creationId xmlns:a16="http://schemas.microsoft.com/office/drawing/2014/main" id="{CDED584F-5B69-BA40-9C33-F26B9C450DEB}"/>
                </a:ext>
              </a:extLst>
            </p:cNvPr>
            <p:cNvSpPr>
              <a:spLocks noChangeShapeType="1"/>
            </p:cNvSpPr>
            <p:nvPr/>
          </p:nvSpPr>
          <p:spPr bwMode="auto">
            <a:xfrm>
              <a:off x="1371600" y="5257800"/>
              <a:ext cx="467470" cy="9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Line 20">
              <a:extLst>
                <a:ext uri="{FF2B5EF4-FFF2-40B4-BE49-F238E27FC236}">
                  <a16:creationId xmlns:a16="http://schemas.microsoft.com/office/drawing/2014/main" id="{DEFD940D-E8A0-9C48-BABB-D17BA7F7BB36}"/>
                </a:ext>
              </a:extLst>
            </p:cNvPr>
            <p:cNvSpPr>
              <a:spLocks noChangeShapeType="1"/>
            </p:cNvSpPr>
            <p:nvPr/>
          </p:nvSpPr>
          <p:spPr bwMode="auto">
            <a:xfrm>
              <a:off x="3214305" y="18439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Line 21">
              <a:extLst>
                <a:ext uri="{FF2B5EF4-FFF2-40B4-BE49-F238E27FC236}">
                  <a16:creationId xmlns:a16="http://schemas.microsoft.com/office/drawing/2014/main" id="{52FA079B-19E9-5B47-B825-EEDBE613243D}"/>
                </a:ext>
              </a:extLst>
            </p:cNvPr>
            <p:cNvSpPr>
              <a:spLocks noChangeShapeType="1"/>
            </p:cNvSpPr>
            <p:nvPr/>
          </p:nvSpPr>
          <p:spPr bwMode="auto">
            <a:xfrm>
              <a:off x="3260494" y="2715357"/>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Line 41">
              <a:extLst>
                <a:ext uri="{FF2B5EF4-FFF2-40B4-BE49-F238E27FC236}">
                  <a16:creationId xmlns:a16="http://schemas.microsoft.com/office/drawing/2014/main" id="{36418BAD-05A6-5341-B8A3-3375C79D51C4}"/>
                </a:ext>
              </a:extLst>
            </p:cNvPr>
            <p:cNvSpPr>
              <a:spLocks noChangeShapeType="1"/>
            </p:cNvSpPr>
            <p:nvPr/>
          </p:nvSpPr>
          <p:spPr bwMode="auto">
            <a:xfrm flipH="1">
              <a:off x="2736054" y="4544217"/>
              <a:ext cx="0" cy="3246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Line 42">
              <a:extLst>
                <a:ext uri="{FF2B5EF4-FFF2-40B4-BE49-F238E27FC236}">
                  <a16:creationId xmlns:a16="http://schemas.microsoft.com/office/drawing/2014/main" id="{14D64578-99CE-A94B-8D44-E48CDBBD39EF}"/>
                </a:ext>
              </a:extLst>
            </p:cNvPr>
            <p:cNvSpPr>
              <a:spLocks noChangeShapeType="1"/>
            </p:cNvSpPr>
            <p:nvPr/>
          </p:nvSpPr>
          <p:spPr bwMode="auto">
            <a:xfrm>
              <a:off x="2627313" y="5516563"/>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Text Box 63">
              <a:extLst>
                <a:ext uri="{FF2B5EF4-FFF2-40B4-BE49-F238E27FC236}">
                  <a16:creationId xmlns:a16="http://schemas.microsoft.com/office/drawing/2014/main" id="{DC6EB8A0-FADA-C049-AFE2-C951CB528834}"/>
                </a:ext>
              </a:extLst>
            </p:cNvPr>
            <p:cNvSpPr txBox="1">
              <a:spLocks noChangeArrowheads="1"/>
            </p:cNvSpPr>
            <p:nvPr/>
          </p:nvSpPr>
          <p:spPr bwMode="auto">
            <a:xfrm>
              <a:off x="19315" y="1610816"/>
              <a:ext cx="1331913" cy="2003205"/>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Giai</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9" name="Text Box 64">
              <a:extLst>
                <a:ext uri="{FF2B5EF4-FFF2-40B4-BE49-F238E27FC236}">
                  <a16:creationId xmlns:a16="http://schemas.microsoft.com/office/drawing/2014/main" id="{ACBE3A30-8BEE-6947-8075-318C570CA642}"/>
                </a:ext>
              </a:extLst>
            </p:cNvPr>
            <p:cNvSpPr txBox="1">
              <a:spLocks noChangeArrowheads="1"/>
            </p:cNvSpPr>
            <p:nvPr/>
          </p:nvSpPr>
          <p:spPr bwMode="auto">
            <a:xfrm>
              <a:off x="-977" y="4581827"/>
              <a:ext cx="1416556" cy="1524827"/>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bị</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80" name="Text Box 65">
              <a:extLst>
                <a:ext uri="{FF2B5EF4-FFF2-40B4-BE49-F238E27FC236}">
                  <a16:creationId xmlns:a16="http://schemas.microsoft.com/office/drawing/2014/main" id="{B8480221-6F8D-D943-AB21-4B6A010F633B}"/>
                </a:ext>
              </a:extLst>
            </p:cNvPr>
            <p:cNvSpPr txBox="1">
              <a:spLocks noChangeArrowheads="1"/>
            </p:cNvSpPr>
            <p:nvPr/>
          </p:nvSpPr>
          <p:spPr bwMode="auto">
            <a:xfrm>
              <a:off x="2736054" y="1233977"/>
              <a:ext cx="1008063" cy="568072"/>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Vua</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1" name="Text Box 68">
              <a:extLst>
                <a:ext uri="{FF2B5EF4-FFF2-40B4-BE49-F238E27FC236}">
                  <a16:creationId xmlns:a16="http://schemas.microsoft.com/office/drawing/2014/main" id="{52D69F91-B5D8-2241-8F85-983AAD563D4C}"/>
                </a:ext>
              </a:extLst>
            </p:cNvPr>
            <p:cNvSpPr txBox="1">
              <a:spLocks noChangeArrowheads="1"/>
            </p:cNvSpPr>
            <p:nvPr/>
          </p:nvSpPr>
          <p:spPr bwMode="auto">
            <a:xfrm>
              <a:off x="2051049" y="2205038"/>
              <a:ext cx="285752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Vương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hầu</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Quý</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tộc</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2" name="Text Box 70">
              <a:extLst>
                <a:ext uri="{FF2B5EF4-FFF2-40B4-BE49-F238E27FC236}">
                  <a16:creationId xmlns:a16="http://schemas.microsoft.com/office/drawing/2014/main" id="{B49A3614-CCF6-8B4C-98EE-05F96AECAB04}"/>
                </a:ext>
              </a:extLst>
            </p:cNvPr>
            <p:cNvSpPr txBox="1">
              <a:spLocks noChangeArrowheads="1"/>
            </p:cNvSpPr>
            <p:nvPr/>
          </p:nvSpPr>
          <p:spPr bwMode="auto">
            <a:xfrm>
              <a:off x="2511227" y="3207442"/>
              <a:ext cx="1344932"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Địa</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chủ</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3" name="Text Box 71">
              <a:extLst>
                <a:ext uri="{FF2B5EF4-FFF2-40B4-BE49-F238E27FC236}">
                  <a16:creationId xmlns:a16="http://schemas.microsoft.com/office/drawing/2014/main" id="{114EB902-0A8E-9449-8A23-4BDF37321D83}"/>
                </a:ext>
              </a:extLst>
            </p:cNvPr>
            <p:cNvSpPr txBox="1">
              <a:spLocks noChangeArrowheads="1"/>
            </p:cNvSpPr>
            <p:nvPr/>
          </p:nvSpPr>
          <p:spPr bwMode="auto">
            <a:xfrm>
              <a:off x="2152095" y="4098924"/>
              <a:ext cx="1512887"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dân</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p>
          </p:txBody>
        </p:sp>
        <p:sp>
          <p:nvSpPr>
            <p:cNvPr id="84" name="Text Box 72">
              <a:extLst>
                <a:ext uri="{FF2B5EF4-FFF2-40B4-BE49-F238E27FC236}">
                  <a16:creationId xmlns:a16="http://schemas.microsoft.com/office/drawing/2014/main" id="{6E8FF631-FCD1-4749-82C0-56CFAD5F819F}"/>
                </a:ext>
              </a:extLst>
            </p:cNvPr>
            <p:cNvSpPr txBox="1">
              <a:spLocks noChangeArrowheads="1"/>
            </p:cNvSpPr>
            <p:nvPr/>
          </p:nvSpPr>
          <p:spPr bwMode="auto">
            <a:xfrm>
              <a:off x="1979613" y="4868863"/>
              <a:ext cx="2070712" cy="88711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Thợ</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nhân</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5" name="Text Box 73">
              <a:extLst>
                <a:ext uri="{FF2B5EF4-FFF2-40B4-BE49-F238E27FC236}">
                  <a16:creationId xmlns:a16="http://schemas.microsoft.com/office/drawing/2014/main" id="{1E15EE62-1A4B-D649-A34E-A18B216C8BDA}"/>
                </a:ext>
              </a:extLst>
            </p:cNvPr>
            <p:cNvSpPr txBox="1">
              <a:spLocks noChangeArrowheads="1"/>
            </p:cNvSpPr>
            <p:nvPr/>
          </p:nvSpPr>
          <p:spPr bwMode="auto">
            <a:xfrm>
              <a:off x="1887189" y="5992810"/>
              <a:ext cx="252094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tì</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outVertical)">
                                      <p:cBhvr>
                                        <p:cTn id="31" dur="500"/>
                                        <p:tgtEl>
                                          <p:spTgt spid="3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500"/>
                                        <p:tgtEl>
                                          <p:spTgt spid="36"/>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outVertical)">
                                      <p:cBhvr>
                                        <p:cTn id="37" dur="500"/>
                                        <p:tgtEl>
                                          <p:spTgt spid="37"/>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outVertical)">
                                      <p:cBhvr>
                                        <p:cTn id="40" dur="500"/>
                                        <p:tgtEl>
                                          <p:spTgt spid="38"/>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outVertical)">
                                      <p:cBhvr>
                                        <p:cTn id="43" dur="500"/>
                                        <p:tgtEl>
                                          <p:spTgt spid="39"/>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outVertical)">
                                      <p:cBhvr>
                                        <p:cTn id="46" dur="500"/>
                                        <p:tgtEl>
                                          <p:spTgt spid="4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outVertical)">
                                      <p:cBhvr>
                                        <p:cTn id="49" dur="500"/>
                                        <p:tgtEl>
                                          <p:spTgt spid="4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outVertical)">
                                      <p:cBhvr>
                                        <p:cTn id="52" dur="500"/>
                                        <p:tgtEl>
                                          <p:spTgt spid="4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out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nodePh="1">
                                  <p:stCondLst>
                                    <p:cond delay="0"/>
                                  </p:stCondLst>
                                  <p:endCondLst>
                                    <p:cond evt="begin" delay="0">
                                      <p:tn val="58"/>
                                    </p:cond>
                                  </p:endCondLst>
                                  <p:childTnLst>
                                    <p:set>
                                      <p:cBhvr>
                                        <p:cTn id="59" dur="1" fill="hold">
                                          <p:stCondLst>
                                            <p:cond delay="0"/>
                                          </p:stCondLst>
                                        </p:cTn>
                                        <p:tgtEl>
                                          <p:spTgt spid="29724"/>
                                        </p:tgtEl>
                                        <p:attrNameLst>
                                          <p:attrName>style.visibility</p:attrName>
                                        </p:attrNameLst>
                                      </p:cBhvr>
                                      <p:to>
                                        <p:strVal val="visible"/>
                                      </p:to>
                                    </p:set>
                                    <p:animEffect transition="in" filter="barn(outVertical)">
                                      <p:cBhvr>
                                        <p:cTn id="60" dur="500"/>
                                        <p:tgtEl>
                                          <p:spTgt spid="29724"/>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strips(downLeft)">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pic>
        <p:nvPicPr>
          <p:cNvPr id="6" name="Picture 5">
            <a:extLst>
              <a:ext uri="{FF2B5EF4-FFF2-40B4-BE49-F238E27FC236}">
                <a16:creationId xmlns:a16="http://schemas.microsoft.com/office/drawing/2014/main" id="{38E04250-5970-ADE6-926A-FB316C11559D}"/>
              </a:ext>
            </a:extLst>
          </p:cNvPr>
          <p:cNvPicPr>
            <a:picLocks noChangeAspect="1"/>
          </p:cNvPicPr>
          <p:nvPr/>
        </p:nvPicPr>
        <p:blipFill>
          <a:blip r:embed="rId3"/>
          <a:stretch>
            <a:fillRect/>
          </a:stretch>
        </p:blipFill>
        <p:spPr>
          <a:xfrm>
            <a:off x="7754391" y="130642"/>
            <a:ext cx="4178300" cy="6727357"/>
          </a:xfrm>
          <a:prstGeom prst="rect">
            <a:avLst/>
          </a:prstGeom>
        </p:spPr>
      </p:pic>
      <p:sp>
        <p:nvSpPr>
          <p:cNvPr id="7" name="TextBox 6">
            <a:extLst>
              <a:ext uri="{FF2B5EF4-FFF2-40B4-BE49-F238E27FC236}">
                <a16:creationId xmlns:a16="http://schemas.microsoft.com/office/drawing/2014/main" id="{0C971BF1-A390-6F73-657A-37446BAD7615}"/>
              </a:ext>
            </a:extLst>
          </p:cNvPr>
          <p:cNvSpPr txBox="1"/>
          <p:nvPr/>
        </p:nvSpPr>
        <p:spPr>
          <a:xfrm>
            <a:off x="702229" y="177993"/>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10" name="TextBox 9">
            <a:extLst>
              <a:ext uri="{FF2B5EF4-FFF2-40B4-BE49-F238E27FC236}">
                <a16:creationId xmlns:a16="http://schemas.microsoft.com/office/drawing/2014/main" id="{5989C194-21C5-DFAC-C05D-CD0E09C97876}"/>
              </a:ext>
            </a:extLst>
          </p:cNvPr>
          <p:cNvSpPr txBox="1"/>
          <p:nvPr/>
        </p:nvSpPr>
        <p:spPr>
          <a:xfrm>
            <a:off x="440334" y="759196"/>
            <a:ext cx="5276537"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a:t>
            </a:r>
            <a:r>
              <a:rPr lang="en-VN" sz="2800">
                <a:latin typeface="Times New Roman" panose="02020603050405020304" pitchFamily="18" charset="0"/>
                <a:cs typeface="Times New Roman" panose="02020603050405020304" pitchFamily="18" charset="0"/>
              </a:rPr>
              <a:t>ã hội tiếp tục có sự phân hóa.</a:t>
            </a:r>
          </a:p>
        </p:txBody>
      </p:sp>
      <p:sp>
        <p:nvSpPr>
          <p:cNvPr id="11" name="TextBox 10">
            <a:extLst>
              <a:ext uri="{FF2B5EF4-FFF2-40B4-BE49-F238E27FC236}">
                <a16:creationId xmlns:a16="http://schemas.microsoft.com/office/drawing/2014/main" id="{F887B6DD-03FA-B5E0-E4F0-C083350A2077}"/>
              </a:ext>
            </a:extLst>
          </p:cNvPr>
          <p:cNvSpPr txBox="1"/>
          <p:nvPr/>
        </p:nvSpPr>
        <p:spPr>
          <a:xfrm>
            <a:off x="440333" y="1326690"/>
            <a:ext cx="7189659"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quý tộc có nhiều đặc quyền nắm giữ các chức vụ chủ chốt trong bộ máy chính quyền.</a:t>
            </a:r>
            <a:endParaRPr lang="en-VN"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3D46D-ABE2-EE2A-C1C5-AF948D35C1DF}"/>
              </a:ext>
            </a:extLst>
          </p:cNvPr>
          <p:cNvSpPr txBox="1"/>
          <p:nvPr/>
        </p:nvSpPr>
        <p:spPr>
          <a:xfrm>
            <a:off x="440334" y="2444928"/>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Nông dân nhận cày cấy ruộng đất công làng xã.</a:t>
            </a:r>
            <a:endParaRPr lang="en-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03EAA5-FB71-E67A-3105-8682061A3D67}"/>
              </a:ext>
            </a:extLst>
          </p:cNvPr>
          <p:cNvSpPr txBox="1"/>
          <p:nvPr/>
        </p:nvSpPr>
        <p:spPr>
          <a:xfrm>
            <a:off x="440334" y="3641870"/>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Thợ thủ công và thương nhân tăng nhanh về số lượng.</a:t>
            </a:r>
            <a:endParaRPr lang="en-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F492C-57F1-ADF0-8A59-CA430D69AEFB}"/>
              </a:ext>
            </a:extLst>
          </p:cNvPr>
          <p:cNvSpPr txBox="1"/>
          <p:nvPr/>
        </p:nvSpPr>
        <p:spPr>
          <a:xfrm>
            <a:off x="440334" y="4838812"/>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nông nô, nô tì có số lượng khá đông đảo.</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11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600" b="1" kern="0" dirty="0">
                <a:solidFill>
                  <a:srgbClr val="FF0000"/>
                </a:solidFill>
                <a:latin typeface="Times New Roman" panose="02020603050405020304" pitchFamily="18" charset="0"/>
                <a:cs typeface="Times New Roman" panose="02020603050405020304" pitchFamily="18" charset="0"/>
                <a:sym typeface="Arial"/>
              </a:rPr>
              <a:t>.</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a</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74855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err="1">
                <a:solidFill>
                  <a:prstClr val="black"/>
                </a:solidFill>
                <a:latin typeface="Times New Roman" panose="02020603050405020304" pitchFamily="18" charset="0"/>
                <a:cs typeface="Times New Roman" panose="02020603050405020304" pitchFamily="18" charset="0"/>
              </a:rPr>
              <a:t>Đóng vai là hướng dẫn viên du lịch, em hãy giới thiệu về thương cảng Vân Đồn qua 1 bài viết ngắn (khoảng 10-15 dòng).</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nông nô, 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582316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13101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646331"/>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tô thuế</a:t>
            </a: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1317106"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217887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0" y="2951946"/>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940160"/>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200" b="1" kern="0" dirty="0">
                <a:solidFill>
                  <a:srgbClr val="FF0000"/>
                </a:solidFill>
                <a:latin typeface="Times New Roman" panose="02020603050405020304" pitchFamily="18" charset="0"/>
                <a:cs typeface="Times New Roman" panose="02020603050405020304" pitchFamily="18" charset="0"/>
                <a:sym typeface="Arial"/>
              </a:rPr>
              <a:t>.</a:t>
            </a:r>
            <a:endParaRPr lang="en-US"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586491"/>
            <a:ext cx="4509221"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a.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1108</Words>
  <Application>Microsoft Office PowerPoint</Application>
  <PresentationFormat>Widescreen</PresentationFormat>
  <Paragraphs>130</Paragraphs>
  <Slides>32</Slides>
  <Notes>9</Notes>
  <HiddenSlides>0</HiddenSlides>
  <MMClips>0</MMClips>
  <ScaleCrop>false</ScaleCrop>
  <HeadingPairs>
    <vt:vector size="6" baseType="variant">
      <vt:variant>
        <vt:lpstr>Fonts Used</vt:lpstr>
      </vt:variant>
      <vt:variant>
        <vt:i4>26</vt:i4>
      </vt:variant>
      <vt:variant>
        <vt:lpstr>Theme</vt:lpstr>
      </vt:variant>
      <vt:variant>
        <vt:i4>9</vt:i4>
      </vt:variant>
      <vt:variant>
        <vt:lpstr>Slide Titles</vt:lpstr>
      </vt:variant>
      <vt:variant>
        <vt:i4>32</vt:i4>
      </vt:variant>
    </vt:vector>
  </HeadingPairs>
  <TitlesOfParts>
    <vt:vector size="67" baseType="lpstr">
      <vt:lpstr>微软雅黑</vt:lpstr>
      <vt:lpstr>Anaheim</vt:lpstr>
      <vt:lpstr>Antic</vt:lpstr>
      <vt:lpstr>Arial</vt:lpstr>
      <vt:lpstr>Avenir Next Regular</vt:lpstr>
      <vt:lpstr>Berkshire Swash</vt:lpstr>
      <vt:lpstr>Calibri</vt:lpstr>
      <vt:lpstr>Calibri Light</vt:lpstr>
      <vt:lpstr>Century Gothic</vt:lpstr>
      <vt:lpstr>等线 Light</vt:lpstr>
      <vt:lpstr>Georgia</vt:lpstr>
      <vt:lpstr>Helvetica</vt:lpstr>
      <vt:lpstr>Impact</vt:lpstr>
      <vt:lpstr>Livvic</vt:lpstr>
      <vt:lpstr>Merriweather</vt:lpstr>
      <vt:lpstr>Muli</vt:lpstr>
      <vt:lpstr>Neucha</vt:lpstr>
      <vt:lpstr>Nunito Light</vt:lpstr>
      <vt:lpstr>Poppins</vt:lpstr>
      <vt:lpstr>Rajdhani</vt:lpstr>
      <vt:lpstr>Roboto</vt:lpstr>
      <vt:lpstr>Rubik</vt:lpstr>
      <vt:lpstr>Tahoma</vt:lpstr>
      <vt:lpstr>Times New Roman</vt:lpstr>
      <vt:lpstr>Wingdings</vt:lpstr>
      <vt:lpstr>字魂59号-创粗黑</vt:lpstr>
      <vt:lpstr>2_Writing History Thesis by Slidesgo</vt:lpstr>
      <vt:lpstr>自定义设计方案</vt:lpstr>
      <vt:lpstr>2_Office Theme</vt:lpstr>
      <vt:lpstr>1_Writing History Thesis by Slidesgo</vt:lpstr>
      <vt:lpstr>tinyPPT.com</vt:lpstr>
      <vt:lpstr>Office 主题​​</vt:lpstr>
      <vt:lpstr>Lawn and Garden Month by Slidesgo</vt:lpstr>
      <vt:lpstr>Default Design</vt:lpstr>
      <vt:lpstr>Dongzhi Festival by Slidesgo</vt:lpstr>
      <vt:lpstr>ĐẠI VIỆT THỜI TRẦN  (1226 – 1400)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PC</cp:lastModifiedBy>
  <cp:revision>17</cp:revision>
  <dcterms:created xsi:type="dcterms:W3CDTF">2022-08-10T08:36:58Z</dcterms:created>
  <dcterms:modified xsi:type="dcterms:W3CDTF">2024-06-16T00:52:12Z</dcterms:modified>
</cp:coreProperties>
</file>