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31" r:id="rId3"/>
    <p:sldId id="363" r:id="rId5"/>
    <p:sldId id="357" r:id="rId6"/>
    <p:sldId id="386" r:id="rId7"/>
    <p:sldId id="321" r:id="rId8"/>
    <p:sldId id="433" r:id="rId9"/>
    <p:sldId id="435" r:id="rId10"/>
    <p:sldId id="434" r:id="rId11"/>
    <p:sldId id="372" r:id="rId12"/>
    <p:sldId id="380" r:id="rId13"/>
    <p:sldId id="436" r:id="rId14"/>
  </p:sldIdLst>
  <p:sldSz cx="18288000" cy="10287000"/>
  <p:notesSz cx="6858000" cy="9144000"/>
  <p:embeddedFontLst>
    <p:embeddedFont>
      <p:font typeface="SimSun" panose="02010600030101010101" pitchFamily="2" charset="-122"/>
      <p:regular r:id="rId19"/>
    </p:embeddedFont>
    <p:embeddedFont>
      <p:font typeface="Calibri" panose="020F0502020204030204" pitchFamily="34" charset="0"/>
      <p:regular r:id="rId20"/>
      <p:bold r:id="rId21"/>
      <p:italic r:id="rId22"/>
      <p:boldItalic r:id="rId23"/>
    </p:embeddedFont>
    <p:embeddedFont>
      <p:font typeface="Tiffany" panose="02020500000000000000" pitchFamily="18" charset="0"/>
      <p:regular r:id="rId24"/>
    </p:embeddedFont>
    <p:embeddedFont>
      <p:font typeface="Calibri Light" panose="020F030202020403020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Trang" initials="H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22" autoAdjust="0"/>
  </p:normalViewPr>
  <p:slideViewPr>
    <p:cSldViewPr showGuides="1">
      <p:cViewPr varScale="1">
        <p:scale>
          <a:sx n="31" d="100"/>
          <a:sy n="31" d="100"/>
        </p:scale>
        <p:origin x="8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font" Target="fonts/font8.fntdata"/><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3A374-096E-42C1-95E7-1368F2CB6E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D1110-BC1F-45D5-A308-7658DFF3EA4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6CF96FE-4BFD-4EB0-860E-F76DA2601899}"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7F20FB-4AA5-4253-AD8E-CB6142536FD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6CF96FE-4BFD-4EB0-860E-F76DA2601899}"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6CF96FE-4BFD-4EB0-860E-F76DA2601899}"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6CF96FE-4BFD-4EB0-860E-F76DA2601899}"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8288000" cy="10287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endParaRPr lang="zh-CN" altLang="en-US"/>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355C5F4-8241-4297-A607-2414451469E3}" type="datetimeFigureOut">
              <a:rPr lang="zh-CN" altLang="en-US" smtClean="0"/>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C163BE-6298-434B-9B1B-48173C57E4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hyperlink" Target="https://kienthuckhoahoc.org/video/video-qua-trinh-thu-tinh-o-nguoi-alii"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915;p37"/>
          <p:cNvSpPr txBox="1"/>
          <p:nvPr/>
        </p:nvSpPr>
        <p:spPr>
          <a:xfrm>
            <a:off x="1905000" y="11824"/>
            <a:ext cx="14901822" cy="205740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Bài</a:t>
            </a:r>
            <a:r>
              <a:rPr lang="en-US" sz="6000" u="sng"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6000" u="sng"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40: </a:t>
            </a:r>
            <a:r>
              <a:rPr lang="en-US" sz="6000" b="1" dirty="0" smtClean="0">
                <a:solidFill>
                  <a:prstClr val="black"/>
                </a:solidFill>
                <a:latin typeface="Times New Roman" panose="02020603050405020304" pitchFamily="18" charset="0"/>
                <a:ea typeface="Tiffany" panose="02020500000000000000" pitchFamily="18" charset="0"/>
                <a:cs typeface="Times New Roman" panose="02020603050405020304" pitchFamily="18" charset="0"/>
              </a:rPr>
              <a:t>SINH SẢN Ở NGƯỜI</a:t>
            </a:r>
            <a:endParaRPr lang="vi-VN" altLang="en-US" sz="6000" u="sng" dirty="0">
              <a:solidFill>
                <a:srgbClr val="FF0000"/>
              </a:solidFill>
              <a:ea typeface="Tiffany" panose="02020500000000000000" pitchFamily="18" charset="0"/>
              <a:cs typeface="Times New Roman" panose="02020603050405020304" pitchFamily="18" charset="0"/>
            </a:endParaRPr>
          </a:p>
        </p:txBody>
      </p:sp>
      <p:sp>
        <p:nvSpPr>
          <p:cNvPr id="11" name="TextBox 10"/>
          <p:cNvSpPr txBox="1"/>
          <p:nvPr/>
        </p:nvSpPr>
        <p:spPr>
          <a:xfrm>
            <a:off x="609600" y="1676809"/>
            <a:ext cx="1043940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dirty="0" smtClean="0">
                <a:solidFill>
                  <a:srgbClr val="002060"/>
                </a:solidFill>
                <a:latin typeface="Times New Roman" panose="02020603050405020304" pitchFamily="18" charset="0"/>
                <a:cs typeface="Times New Roman" panose="02020603050405020304" pitchFamily="18" charset="0"/>
              </a:rPr>
              <a:t>II- </a:t>
            </a:r>
            <a:r>
              <a:rPr lang="en-US" sz="4200" dirty="0" err="1" smtClean="0">
                <a:solidFill>
                  <a:srgbClr val="002060"/>
                </a:solidFill>
                <a:latin typeface="Times New Roman" panose="02020603050405020304" pitchFamily="18" charset="0"/>
                <a:cs typeface="Times New Roman" panose="02020603050405020304" pitchFamily="18" charset="0"/>
              </a:rPr>
              <a:t>THỤ</a:t>
            </a:r>
            <a:r>
              <a:rPr lang="en-US" sz="4200" dirty="0" smtClean="0">
                <a:solidFill>
                  <a:srgbClr val="002060"/>
                </a:solidFill>
                <a:latin typeface="Times New Roman" panose="02020603050405020304" pitchFamily="18" charset="0"/>
                <a:cs typeface="Times New Roman" panose="02020603050405020304" pitchFamily="18" charset="0"/>
              </a:rPr>
              <a:t> </a:t>
            </a:r>
            <a:r>
              <a:rPr lang="en-US" sz="4200" dirty="0" err="1" smtClean="0">
                <a:solidFill>
                  <a:srgbClr val="002060"/>
                </a:solidFill>
                <a:latin typeface="Times New Roman" panose="02020603050405020304" pitchFamily="18" charset="0"/>
                <a:cs typeface="Times New Roman" panose="02020603050405020304" pitchFamily="18" charset="0"/>
              </a:rPr>
              <a:t>TINH</a:t>
            </a:r>
            <a:r>
              <a:rPr lang="en-US" sz="4200" dirty="0" smtClean="0">
                <a:solidFill>
                  <a:srgbClr val="002060"/>
                </a:solidFill>
                <a:latin typeface="Times New Roman" panose="02020603050405020304" pitchFamily="18" charset="0"/>
                <a:cs typeface="Times New Roman" panose="02020603050405020304" pitchFamily="18" charset="0"/>
              </a:rPr>
              <a:t> </a:t>
            </a:r>
            <a:r>
              <a:rPr lang="en-US" sz="4200" dirty="0" err="1" smtClean="0">
                <a:solidFill>
                  <a:srgbClr val="002060"/>
                </a:solidFill>
                <a:latin typeface="Times New Roman" panose="02020603050405020304" pitchFamily="18" charset="0"/>
                <a:cs typeface="Times New Roman" panose="02020603050405020304" pitchFamily="18" charset="0"/>
              </a:rPr>
              <a:t>VÀ</a:t>
            </a:r>
            <a:r>
              <a:rPr lang="en-US" sz="4200" dirty="0" smtClean="0">
                <a:solidFill>
                  <a:srgbClr val="002060"/>
                </a:solidFill>
                <a:latin typeface="Times New Roman" panose="02020603050405020304" pitchFamily="18" charset="0"/>
                <a:cs typeface="Times New Roman" panose="02020603050405020304" pitchFamily="18" charset="0"/>
              </a:rPr>
              <a:t> </a:t>
            </a:r>
            <a:r>
              <a:rPr lang="en-US" sz="4200" dirty="0" err="1" smtClean="0">
                <a:solidFill>
                  <a:srgbClr val="002060"/>
                </a:solidFill>
                <a:latin typeface="Times New Roman" panose="02020603050405020304" pitchFamily="18" charset="0"/>
                <a:cs typeface="Times New Roman" panose="02020603050405020304" pitchFamily="18" charset="0"/>
              </a:rPr>
              <a:t>THỤ</a:t>
            </a:r>
            <a:r>
              <a:rPr lang="en-US" sz="4200" dirty="0" smtClean="0">
                <a:solidFill>
                  <a:srgbClr val="002060"/>
                </a:solidFill>
                <a:latin typeface="Times New Roman" panose="02020603050405020304" pitchFamily="18" charset="0"/>
                <a:cs typeface="Times New Roman" panose="02020603050405020304" pitchFamily="18" charset="0"/>
              </a:rPr>
              <a:t> THAI</a:t>
            </a:r>
            <a:endParaRPr lang="en-US" sz="4200"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48795" y="4914900"/>
            <a:ext cx="13814231" cy="1200329"/>
          </a:xfrm>
          <a:prstGeom prst="rect">
            <a:avLst/>
          </a:prstGeom>
        </p:spPr>
        <p:txBody>
          <a:bodyPr wrap="none">
            <a:spAutoFit/>
          </a:bodyPr>
          <a:lstStyle/>
          <a:p>
            <a:r>
              <a:rPr lang="en-US" sz="3600" dirty="0" smtClean="0">
                <a:hlinkClick r:id="rId1"/>
              </a:rPr>
              <a:t>https</a:t>
            </a:r>
            <a:r>
              <a:rPr lang="en-US" sz="3600" dirty="0">
                <a:hlinkClick r:id="rId1"/>
              </a:rPr>
              <a:t>://</a:t>
            </a:r>
            <a:r>
              <a:rPr lang="en-US" sz="3600" dirty="0" smtClean="0">
                <a:hlinkClick r:id="rId1"/>
              </a:rPr>
              <a:t>kienthuckhoahoc.org/video/video-qua-trinh-thu-tinh-o-nguoi-alii</a:t>
            </a:r>
            <a:endParaRPr lang="en-US" sz="3600" dirty="0" smtClean="0"/>
          </a:p>
          <a:p>
            <a:endParaRPr lang="en-US" sz="3600"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2041"/>
            <a:ext cx="15773400" cy="1524000"/>
          </a:xfrm>
        </p:spPr>
        <p:txBody>
          <a:bodyPr>
            <a:normAutofit/>
          </a:bodyPr>
          <a:lstStyle/>
          <a:p>
            <a:r>
              <a:rPr lang="en-US" sz="3200" dirty="0" smtClean="0">
                <a:solidFill>
                  <a:srgbClr val="C00000"/>
                </a:solidFill>
                <a:latin typeface="Times New Roman" panose="02020603050405020304" pitchFamily="18" charset="0"/>
                <a:cs typeface="Times New Roman" panose="02020603050405020304" pitchFamily="18" charset="0"/>
              </a:rPr>
              <a:t> </a:t>
            </a:r>
            <a:r>
              <a:rPr lang="vi-VN" sz="3200" dirty="0" smtClean="0">
                <a:solidFill>
                  <a:srgbClr val="C00000"/>
                </a:solidFill>
                <a:latin typeface="Times New Roman" panose="02020603050405020304" pitchFamily="18" charset="0"/>
                <a:cs typeface="Times New Roman" panose="02020603050405020304" pitchFamily="18" charset="0"/>
              </a:rPr>
              <a:t>Hiện </a:t>
            </a:r>
            <a:r>
              <a:rPr lang="vi-VN" sz="3200" dirty="0">
                <a:solidFill>
                  <a:srgbClr val="C00000"/>
                </a:solidFill>
                <a:latin typeface="Times New Roman" panose="02020603050405020304" pitchFamily="18" charset="0"/>
                <a:cs typeface="Times New Roman" panose="02020603050405020304" pitchFamily="18" charset="0"/>
              </a:rPr>
              <a:t>tượng kinh nguyệt là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gì</a:t>
            </a:r>
            <a:r>
              <a:rPr lang="en-US" sz="3200" dirty="0" smtClean="0">
                <a:solidFill>
                  <a:srgbClr val="C00000"/>
                </a:solidFill>
                <a:latin typeface="Times New Roman" panose="02020603050405020304" pitchFamily="18" charset="0"/>
                <a:cs typeface="Times New Roman" panose="02020603050405020304" pitchFamily="18" charset="0"/>
              </a:rPr>
              <a: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Do </a:t>
            </a:r>
            <a:r>
              <a:rPr lang="en-US" sz="3200" dirty="0" err="1">
                <a:solidFill>
                  <a:srgbClr val="C00000"/>
                </a:solidFill>
                <a:latin typeface="Times New Roman" panose="02020603050405020304" pitchFamily="18" charset="0"/>
                <a:cs typeface="Times New Roman" panose="02020603050405020304" pitchFamily="18" charset="0"/>
              </a:rPr>
              <a:t>đâu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có</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kinh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nguyệt</a:t>
            </a:r>
            <a:r>
              <a:rPr lang="en-US" sz="3200" dirty="0">
                <a:solidFill>
                  <a:srgbClr val="C00000"/>
                </a:solidFill>
                <a:latin typeface="Times New Roman" panose="02020603050405020304" pitchFamily="18" charset="0"/>
                <a:cs typeface="Times New Roman" panose="02020603050405020304" pitchFamily="18" charset="0"/>
              </a:rPr>
              <a:t>?</a:t>
            </a:r>
            <a:br>
              <a:rPr lang="en-US" sz="3200" dirty="0">
                <a:solidFill>
                  <a:srgbClr val="C00000"/>
                </a:solidFill>
                <a:latin typeface="Times New Roman" panose="02020603050405020304" pitchFamily="18" charset="0"/>
                <a:cs typeface="Times New Roman" panose="02020603050405020304" pitchFamily="18" charset="0"/>
              </a:rPr>
            </a:br>
            <a:endParaRPr lang="en-US" sz="3200" dirty="0">
              <a:solidFill>
                <a:srgbClr val="C00000"/>
              </a:solidFill>
              <a:latin typeface="Times New Roman" panose="02020603050405020304" pitchFamily="18" charset="0"/>
              <a:cs typeface="Times New Roman" panose="02020603050405020304" pitchFamily="18" charset="0"/>
            </a:endParaRPr>
          </a:p>
        </p:txBody>
      </p:sp>
      <p:pic>
        <p:nvPicPr>
          <p:cNvPr id="15362" name="Picture 2" descr="Các giai đoạn của chu kỳ kinh nguyệt như thế nà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2631" y="1257300"/>
            <a:ext cx="15579969"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33246" y="6286500"/>
            <a:ext cx="13938738" cy="3539430"/>
          </a:xfrm>
          <a:prstGeom prst="rect">
            <a:avLst/>
          </a:prstGeom>
        </p:spPr>
        <p:txBody>
          <a:bodyPr wrap="square">
            <a:spAutoFit/>
          </a:bodyPr>
          <a:lstStyle/>
          <a:p>
            <a:pPr algn="just">
              <a:spcAft>
                <a:spcPts val="0"/>
              </a:spcAft>
            </a:pP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Kinh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nguyệt</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là</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hiện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tượng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đổ</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máu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từ</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tử</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cung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ra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ngoài</a:t>
            </a:r>
            <a:r>
              <a:rPr lang="en-US" sz="2800" dirty="0" smtClean="0">
                <a:latin typeface="Times New Roman" panose="02020603050405020304" pitchFamily="18" charset="0"/>
                <a:ea typeface="Times New Roman" panose="02020603050405020304" pitchFamily="18" charset="0"/>
              </a:rPr>
              <a:t> qua </a:t>
            </a:r>
            <a:r>
              <a:rPr lang="en-US" sz="2800" dirty="0" err="1" smtClean="0">
                <a:latin typeface="Times New Roman" panose="02020603050405020304" pitchFamily="18" charset="0"/>
                <a:ea typeface="Times New Roman" panose="02020603050405020304" pitchFamily="18" charset="0"/>
              </a:rPr>
              <a:t>âm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đạo</a:t>
            </a:r>
            <a:r>
              <a:rPr lang="en-US" sz="2800" dirty="0" smtClean="0">
                <a:latin typeface="Times New Roman" panose="02020603050405020304" pitchFamily="18" charset="0"/>
                <a:ea typeface="Times New Roman" panose="02020603050405020304" pitchFamily="18" charset="0"/>
              </a:rPr>
              <a:t> ở </a:t>
            </a:r>
            <a:r>
              <a:rPr lang="en-US" sz="2800" dirty="0" err="1" smtClean="0">
                <a:latin typeface="Times New Roman" panose="02020603050405020304" pitchFamily="18" charset="0"/>
                <a:ea typeface="Times New Roman" panose="02020603050405020304" pitchFamily="18" charset="0"/>
              </a:rPr>
              <a:t>phụ</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nữ</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có</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kì</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kinh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nguyệt</a:t>
            </a:r>
            <a:r>
              <a:rPr lang="en-US" sz="2800" dirty="0" smtClean="0">
                <a:latin typeface="Times New Roman" panose="02020603050405020304" pitchFamily="18" charset="0"/>
                <a:ea typeface="Times New Roman" panose="02020603050405020304" pitchFamily="18" charset="0"/>
              </a:rPr>
              <a:t>.</a:t>
            </a:r>
            <a:endParaRPr lang="en-US" sz="2800" dirty="0" smtClean="0">
              <a:latin typeface="Times New Roman" panose="02020603050405020304" pitchFamily="18" charset="0"/>
              <a:ea typeface="Times New Roman" panose="02020603050405020304" pitchFamily="18" charset="0"/>
            </a:endParaRPr>
          </a:p>
          <a:p>
            <a:pPr algn="just">
              <a:spcAft>
                <a:spcPts val="0"/>
              </a:spcAft>
            </a:pPr>
            <a:r>
              <a:rPr lang="en-US" sz="2800" dirty="0" smtClean="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rPr>
              <a:t>, hormone estrogen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chuẩn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phôi</a:t>
            </a:r>
            <a:r>
              <a:rPr lang="en-US"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tỉnh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hormone progesterone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progesterone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bong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nguyệt</a:t>
            </a:r>
            <a:r>
              <a:rPr lang="en-US" sz="2800" dirty="0" smtClean="0">
                <a:latin typeface="Times New Roman" panose="02020603050405020304" pitchFamily="18" charset="0"/>
                <a:ea typeface="Times New Roman" panose="02020603050405020304" pitchFamily="18" charset="0"/>
              </a:rPr>
              <a:t>.</a:t>
            </a:r>
            <a:endParaRPr lang="en-US" sz="2800" dirty="0" smtClean="0">
              <a:latin typeface="Times New Roman" panose="02020603050405020304" pitchFamily="18" charset="0"/>
              <a:ea typeface="Times New Roman" panose="02020603050405020304" pitchFamily="18" charset="0"/>
            </a:endParaRPr>
          </a:p>
          <a:p>
            <a:pPr algn="just">
              <a:spcAft>
                <a:spcPts val="0"/>
              </a:spcAft>
            </a:pP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Kinh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nguyệt</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diễn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ra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theo</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kì</a:t>
            </a:r>
            <a:r>
              <a:rPr lang="en-US" sz="2800" dirty="0" smtClean="0">
                <a:latin typeface="Times New Roman" panose="02020603050405020304" pitchFamily="18" charset="0"/>
                <a:ea typeface="Times New Roman" panose="02020603050405020304" pitchFamily="18" charset="0"/>
              </a:rPr>
              <a:t> ở </a:t>
            </a:r>
            <a:r>
              <a:rPr lang="en-US" sz="2800" dirty="0" err="1" smtClean="0">
                <a:latin typeface="Times New Roman" panose="02020603050405020304" pitchFamily="18" charset="0"/>
                <a:ea typeface="Times New Roman" panose="02020603050405020304" pitchFamily="18" charset="0"/>
              </a:rPr>
              <a:t>phụ</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nữ</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không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mang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thai.</a:t>
            </a:r>
            <a:r>
              <a:rPr lang="en-US" sz="2800" dirty="0" smtClean="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915;p37"/>
          <p:cNvSpPr txBox="1"/>
          <p:nvPr/>
        </p:nvSpPr>
        <p:spPr>
          <a:xfrm>
            <a:off x="1905000" y="11824"/>
            <a:ext cx="14901822" cy="205740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Bài</a:t>
            </a:r>
            <a:r>
              <a:rPr lang="en-US" sz="6000" u="sng"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6000" u="sng"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40: </a:t>
            </a:r>
            <a:r>
              <a:rPr lang="en-US" sz="6000" b="1" dirty="0" smtClean="0">
                <a:solidFill>
                  <a:prstClr val="black"/>
                </a:solidFill>
                <a:latin typeface="Times New Roman" panose="02020603050405020304" pitchFamily="18" charset="0"/>
                <a:ea typeface="Tiffany" panose="02020500000000000000" pitchFamily="18" charset="0"/>
                <a:cs typeface="Times New Roman" panose="02020603050405020304" pitchFamily="18" charset="0"/>
              </a:rPr>
              <a:t>SINH SẢN Ở NGƯỜI</a:t>
            </a:r>
            <a:endParaRPr lang="vi-VN" altLang="en-US" sz="6000" u="sng" dirty="0">
              <a:solidFill>
                <a:srgbClr val="FF0000"/>
              </a:solidFill>
              <a:ea typeface="Tiffany" panose="02020500000000000000" pitchFamily="18" charset="0"/>
              <a:cs typeface="Times New Roman" panose="02020603050405020304" pitchFamily="18" charset="0"/>
            </a:endParaRPr>
          </a:p>
        </p:txBody>
      </p:sp>
      <p:sp>
        <p:nvSpPr>
          <p:cNvPr id="11" name="TextBox 10"/>
          <p:cNvSpPr txBox="1"/>
          <p:nvPr/>
        </p:nvSpPr>
        <p:spPr>
          <a:xfrm>
            <a:off x="-685800" y="1676809"/>
            <a:ext cx="18553386"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b="1" dirty="0" smtClean="0">
                <a:solidFill>
                  <a:srgbClr val="002060"/>
                </a:solidFill>
                <a:latin typeface="Times New Roman" panose="02020603050405020304" pitchFamily="18" charset="0"/>
                <a:cs typeface="Times New Roman" panose="02020603050405020304" pitchFamily="18" charset="0"/>
              </a:rPr>
              <a:t>III- </a:t>
            </a:r>
            <a:r>
              <a:rPr lang="en-US" sz="4200" b="1" dirty="0" err="1" smtClean="0">
                <a:solidFill>
                  <a:srgbClr val="002060"/>
                </a:solidFill>
                <a:latin typeface="Times New Roman" panose="02020603050405020304" pitchFamily="18" charset="0"/>
                <a:cs typeface="Times New Roman" panose="02020603050405020304" pitchFamily="18" charset="0"/>
              </a:rPr>
              <a:t>HIỆN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TƯỢNG</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KINH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NGUYỆT</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VÀ</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CÁC</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BIỆN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PHÁP</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TRÁNH</a:t>
            </a:r>
            <a:r>
              <a:rPr lang="en-US" sz="4200" b="1" dirty="0" smtClean="0">
                <a:solidFill>
                  <a:srgbClr val="002060"/>
                </a:solidFill>
                <a:latin typeface="Times New Roman" panose="02020603050405020304" pitchFamily="18" charset="0"/>
                <a:cs typeface="Times New Roman" panose="02020603050405020304" pitchFamily="18" charset="0"/>
              </a:rPr>
              <a:t> THAI</a:t>
            </a:r>
            <a:endParaRPr lang="en-US" sz="42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2461639"/>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dirty="0" smtClean="0">
                <a:solidFill>
                  <a:srgbClr val="C00000"/>
                </a:solidFill>
                <a:latin typeface="Times New Roman" panose="02020603050405020304" pitchFamily="18" charset="0"/>
                <a:cs typeface="Times New Roman" panose="02020603050405020304" pitchFamily="18" charset="0"/>
              </a:rPr>
              <a:t>1. </a:t>
            </a:r>
            <a:r>
              <a:rPr lang="en-US" sz="4200" dirty="0" err="1" smtClean="0">
                <a:solidFill>
                  <a:srgbClr val="C00000"/>
                </a:solidFill>
                <a:latin typeface="Times New Roman" panose="02020603050405020304" pitchFamily="18" charset="0"/>
                <a:cs typeface="Times New Roman" panose="02020603050405020304" pitchFamily="18" charset="0"/>
              </a:rPr>
              <a:t>Hiện</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tượng</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kinh</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nguyệt</a:t>
            </a:r>
            <a:endParaRPr lang="en-US" sz="4200" dirty="0">
              <a:solidFill>
                <a:srgbClr val="C0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stretch>
            <a:fillRect/>
          </a:stretch>
        </p:blipFill>
        <p:spPr>
          <a:xfrm>
            <a:off x="14020800" y="2601467"/>
            <a:ext cx="1822938" cy="1544864"/>
          </a:xfrm>
          <a:prstGeom prst="rect">
            <a:avLst/>
          </a:prstGeom>
        </p:spPr>
      </p:pic>
      <p:sp>
        <p:nvSpPr>
          <p:cNvPr id="12" name="Content Placeholder 2"/>
          <p:cNvSpPr txBox="1"/>
          <p:nvPr/>
        </p:nvSpPr>
        <p:spPr>
          <a:xfrm>
            <a:off x="0" y="4914900"/>
            <a:ext cx="17526000" cy="3131345"/>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US" sz="3200" dirty="0" smtClean="0">
                <a:solidFill>
                  <a:srgbClr val="7030A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Hiện tượng kinh nguyệt là hiện tượng trứng không được th</a:t>
            </a:r>
            <a:r>
              <a:rPr lang="en-US" sz="2800" dirty="0" smtClean="0">
                <a:latin typeface="Times New Roman" panose="02020603050405020304" pitchFamily="18" charset="0"/>
                <a:cs typeface="Times New Roman" panose="02020603050405020304" pitchFamily="18" charset="0"/>
              </a:rPr>
              <a:t>ụ</a:t>
            </a:r>
            <a:r>
              <a:rPr lang="vi-VN" sz="2800" dirty="0" smtClean="0">
                <a:latin typeface="Times New Roman" panose="02020603050405020304" pitchFamily="18" charset="0"/>
                <a:cs typeface="Times New Roman" panose="02020603050405020304" pitchFamily="18" charset="0"/>
              </a:rPr>
              <a:t> tinh sau 14 ngày kể từ khi trứng rụng làm thể vàng bị tiêu giảm, lớp niêm mạc bong ra từng mảng thoát ra ngoài cùng với máu và dịch nhày.</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14 </a:t>
            </a:r>
            <a:r>
              <a:rPr lang="en-US" sz="2800" dirty="0" err="1" smtClean="0">
                <a:latin typeface="Times New Roman" panose="02020603050405020304" pitchFamily="18" charset="0"/>
                <a:cs typeface="Times New Roman" panose="02020603050405020304" pitchFamily="18" charset="0"/>
              </a:rPr>
              <a:t>ngày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kéo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r>
              <a:rPr lang="en-US" sz="2800" dirty="0" smtClean="0">
                <a:latin typeface="Times New Roman" panose="02020603050405020304" pitchFamily="18" charset="0"/>
                <a:cs typeface="Times New Roman" panose="02020603050405020304" pitchFamily="18" charset="0"/>
              </a:rPr>
              <a:t> hormone progesterone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niêm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mạc</a:t>
            </a:r>
            <a:r>
              <a:rPr lang="en-US" sz="2800" dirty="0" smtClean="0">
                <a:latin typeface="Times New Roman" panose="02020603050405020304" pitchFamily="18" charset="0"/>
                <a:cs typeface="Times New Roman" panose="02020603050405020304" pitchFamily="18" charset="0"/>
              </a:rPr>
              <a:t> bong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367553" y="7124700"/>
            <a:ext cx="8988358" cy="523220"/>
          </a:xfrm>
          <a:prstGeom prst="rect">
            <a:avLst/>
          </a:prstGeom>
        </p:spPr>
        <p:txBody>
          <a:bodyPr wrap="none">
            <a:spAutoFit/>
          </a:bodyPr>
          <a:lstStyle/>
          <a:p>
            <a:pPr lvl="0" algn="just"/>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Kinh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nguyệt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diễn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theo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kì</a:t>
            </a:r>
            <a:r>
              <a:rPr lang="en-US" sz="2800" dirty="0">
                <a:solidFill>
                  <a:prstClr val="black"/>
                </a:solidFill>
                <a:latin typeface="Times New Roman" panose="02020603050405020304" pitchFamily="18" charset="0"/>
                <a:ea typeface="Times New Roman" panose="02020603050405020304" pitchFamily="18" charset="0"/>
              </a:rPr>
              <a:t> ở </a:t>
            </a:r>
            <a:r>
              <a:rPr lang="en-US" sz="2800" dirty="0" err="1">
                <a:solidFill>
                  <a:prstClr val="black"/>
                </a:solidFill>
                <a:latin typeface="Times New Roman" panose="02020603050405020304" pitchFamily="18" charset="0"/>
                <a:ea typeface="Times New Roman" panose="02020603050405020304" pitchFamily="18" charset="0"/>
              </a:rPr>
              <a:t>phụ</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mang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thai.</a:t>
            </a:r>
            <a:r>
              <a:rPr lang="en-US" sz="2800" dirty="0">
                <a:solidFill>
                  <a:prstClr val="black"/>
                </a:solidFill>
                <a:latin typeface="Times New Roman" panose="02020603050405020304" pitchFamily="18" charset="0"/>
                <a:ea typeface="Times New Roman" panose="02020603050405020304" pitchFamily="18" charset="0"/>
              </a:rPr>
              <a:t> </a:t>
            </a:r>
            <a:endParaRPr lang="en-US" sz="2800" dirty="0">
              <a:solidFill>
                <a:prstClr val="black"/>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fade">
                                      <p:cBhvr>
                                        <p:cTn id="13" dur="500"/>
                                        <p:tgtEl>
                                          <p:spTgt spid="1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1" y="0"/>
            <a:ext cx="8644598" cy="10287000"/>
          </a:xfrm>
          <a:prstGeom prst="rect">
            <a:avLst/>
          </a:prstGeom>
        </p:spPr>
      </p:pic>
      <p:sp>
        <p:nvSpPr>
          <p:cNvPr id="3" name="TextBox 2"/>
          <p:cNvSpPr txBox="1"/>
          <p:nvPr/>
        </p:nvSpPr>
        <p:spPr>
          <a:xfrm>
            <a:off x="9486900" y="247650"/>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Nhiệm</a:t>
            </a:r>
            <a:r>
              <a:rPr lang="en-US" sz="4200" u="sng"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vụ</a:t>
            </a:r>
            <a:r>
              <a:rPr lang="en-US" sz="4200" u="sng"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học</a:t>
            </a:r>
            <a:r>
              <a:rPr lang="en-US" sz="4200" u="sng"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tập</a:t>
            </a:r>
            <a:endParaRPr lang="en-US" sz="4200" u="sng"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486900" y="1456476"/>
            <a:ext cx="7715250" cy="4078039"/>
          </a:xfrm>
          <a:prstGeom prst="rect">
            <a:avLst/>
          </a:prstGeom>
          <a:noFill/>
        </p:spPr>
        <p:txBody>
          <a:bodyPr wrap="square" lIns="137160" tIns="68580" rIns="137160" bIns="68580" rtlCol="0">
            <a:spAutoFit/>
          </a:bodyPr>
          <a:lstStyle/>
          <a:p>
            <a:r>
              <a:rPr lang="en-US" sz="4200" dirty="0" smtClean="0">
                <a:solidFill>
                  <a:srgbClr val="7030A0"/>
                </a:solidFill>
                <a:latin typeface="Times New Roman" panose="02020603050405020304" pitchFamily="18" charset="0"/>
                <a:cs typeface="Times New Roman" panose="02020603050405020304" pitchFamily="18" charset="0"/>
              </a:rPr>
              <a:t> ⃰ </a:t>
            </a:r>
            <a:r>
              <a:rPr lang="en-US" sz="4400" dirty="0" err="1" smtClean="0">
                <a:solidFill>
                  <a:srgbClr val="7030A0"/>
                </a:solidFill>
                <a:latin typeface="Times New Roman" panose="02020603050405020304" pitchFamily="18" charset="0"/>
                <a:cs typeface="Times New Roman" panose="02020603050405020304" pitchFamily="18" charset="0"/>
              </a:rPr>
              <a:t>Quan</a:t>
            </a:r>
            <a:r>
              <a:rPr lang="en-US" sz="4400" dirty="0" smtClean="0">
                <a:solidFill>
                  <a:srgbClr val="7030A0"/>
                </a:solidFill>
                <a:latin typeface="Times New Roman" panose="02020603050405020304" pitchFamily="18" charset="0"/>
                <a:cs typeface="Times New Roman" panose="02020603050405020304" pitchFamily="18" charset="0"/>
              </a:rPr>
              <a:t> </a:t>
            </a:r>
            <a:r>
              <a:rPr lang="en-US" sz="4400" dirty="0" err="1" smtClean="0">
                <a:solidFill>
                  <a:srgbClr val="7030A0"/>
                </a:solidFill>
                <a:latin typeface="Times New Roman" panose="02020603050405020304" pitchFamily="18" charset="0"/>
                <a:cs typeface="Times New Roman" panose="02020603050405020304" pitchFamily="18" charset="0"/>
              </a:rPr>
              <a:t>sát</a:t>
            </a:r>
            <a:r>
              <a:rPr lang="en-US" sz="4400" dirty="0" smtClean="0">
                <a:solidFill>
                  <a:srgbClr val="7030A0"/>
                </a:solidFill>
                <a:latin typeface="Times New Roman" panose="02020603050405020304" pitchFamily="18" charset="0"/>
                <a:cs typeface="Times New Roman" panose="02020603050405020304" pitchFamily="18" charset="0"/>
              </a:rPr>
              <a:t> video</a:t>
            </a:r>
            <a:endParaRPr lang="en-US" sz="4400" dirty="0" smtClean="0">
              <a:solidFill>
                <a:srgbClr val="7030A0"/>
              </a:solidFill>
              <a:latin typeface="Times New Roman" panose="02020603050405020304" pitchFamily="18" charset="0"/>
              <a:cs typeface="Times New Roman" panose="02020603050405020304" pitchFamily="18" charset="0"/>
            </a:endParaRPr>
          </a:p>
          <a:p>
            <a:endParaRPr lang="en-US" sz="4400" dirty="0" smtClean="0">
              <a:solidFill>
                <a:srgbClr val="7030A0"/>
              </a:solidFill>
              <a:latin typeface="Times New Roman" panose="02020603050405020304" pitchFamily="18" charset="0"/>
              <a:cs typeface="Times New Roman" panose="02020603050405020304" pitchFamily="18" charset="0"/>
            </a:endParaRPr>
          </a:p>
          <a:p>
            <a:r>
              <a:rPr lang="en-US" sz="4200" dirty="0" smtClean="0">
                <a:solidFill>
                  <a:srgbClr val="7030A0"/>
                </a:solidFill>
                <a:latin typeface="Times New Roman" panose="02020603050405020304" pitchFamily="18" charset="0"/>
                <a:cs typeface="Times New Roman" panose="02020603050405020304" pitchFamily="18" charset="0"/>
              </a:rPr>
              <a:t>* </a:t>
            </a:r>
            <a:r>
              <a:rPr lang="en-US" sz="4200" dirty="0" err="1">
                <a:solidFill>
                  <a:srgbClr val="7030A0"/>
                </a:solidFill>
                <a:latin typeface="Times New Roman" panose="02020603050405020304" pitchFamily="18" charset="0"/>
                <a:cs typeface="Times New Roman" panose="02020603050405020304" pitchFamily="18" charset="0"/>
              </a:rPr>
              <a:t>Nhóm</a:t>
            </a:r>
            <a:r>
              <a:rPr lang="en-US" sz="4200" dirty="0">
                <a:solidFill>
                  <a:srgbClr val="7030A0"/>
                </a:solidFill>
                <a:latin typeface="Times New Roman" panose="02020603050405020304" pitchFamily="18" charset="0"/>
                <a:cs typeface="Times New Roman" panose="02020603050405020304" pitchFamily="18" charset="0"/>
              </a:rPr>
              <a:t> </a:t>
            </a:r>
            <a:r>
              <a:rPr lang="en-US" sz="4200" dirty="0" err="1">
                <a:solidFill>
                  <a:srgbClr val="7030A0"/>
                </a:solidFill>
                <a:latin typeface="Times New Roman" panose="02020603050405020304" pitchFamily="18" charset="0"/>
                <a:cs typeface="Times New Roman" panose="02020603050405020304" pitchFamily="18" charset="0"/>
              </a:rPr>
              <a:t>thực</a:t>
            </a:r>
            <a:r>
              <a:rPr lang="en-US" sz="4200" dirty="0">
                <a:solidFill>
                  <a:srgbClr val="7030A0"/>
                </a:solidFill>
                <a:latin typeface="Times New Roman" panose="02020603050405020304" pitchFamily="18" charset="0"/>
                <a:cs typeface="Times New Roman" panose="02020603050405020304" pitchFamily="18" charset="0"/>
              </a:rPr>
              <a:t> </a:t>
            </a:r>
            <a:r>
              <a:rPr lang="en-US" sz="4200" dirty="0" err="1" smtClean="0">
                <a:solidFill>
                  <a:srgbClr val="7030A0"/>
                </a:solidFill>
                <a:latin typeface="Times New Roman" panose="02020603050405020304" pitchFamily="18" charset="0"/>
                <a:cs typeface="Times New Roman" panose="02020603050405020304" pitchFamily="18" charset="0"/>
              </a:rPr>
              <a:t>hiện</a:t>
            </a:r>
            <a:r>
              <a:rPr lang="en-US" sz="4200" dirty="0" smtClean="0">
                <a:solidFill>
                  <a:srgbClr val="7030A0"/>
                </a:solidFill>
                <a:latin typeface="Times New Roman" panose="02020603050405020304" pitchFamily="18" charset="0"/>
                <a:cs typeface="Times New Roman" panose="02020603050405020304" pitchFamily="18" charset="0"/>
              </a:rPr>
              <a:t> </a:t>
            </a:r>
            <a:r>
              <a:rPr lang="en-US" sz="4200" dirty="0" err="1" smtClean="0">
                <a:solidFill>
                  <a:srgbClr val="7030A0"/>
                </a:solidFill>
                <a:latin typeface="Times New Roman" panose="02020603050405020304" pitchFamily="18" charset="0"/>
                <a:cs typeface="Times New Roman" panose="02020603050405020304" pitchFamily="18" charset="0"/>
              </a:rPr>
              <a:t>theo</a:t>
            </a:r>
            <a:r>
              <a:rPr lang="en-US" sz="4200" dirty="0" smtClean="0">
                <a:solidFill>
                  <a:srgbClr val="7030A0"/>
                </a:solidFill>
                <a:latin typeface="Times New Roman" panose="02020603050405020304" pitchFamily="18" charset="0"/>
                <a:cs typeface="Times New Roman" panose="02020603050405020304" pitchFamily="18" charset="0"/>
              </a:rPr>
              <a:t> </a:t>
            </a:r>
            <a:r>
              <a:rPr lang="en-US" sz="4200" dirty="0" err="1" smtClean="0">
                <a:solidFill>
                  <a:srgbClr val="7030A0"/>
                </a:solidFill>
                <a:latin typeface="Times New Roman" panose="02020603050405020304" pitchFamily="18" charset="0"/>
                <a:cs typeface="Times New Roman" panose="02020603050405020304" pitchFamily="18" charset="0"/>
              </a:rPr>
              <a:t>nhóm</a:t>
            </a:r>
            <a:r>
              <a:rPr lang="en-US" sz="4200" dirty="0" smtClean="0">
                <a:solidFill>
                  <a:srgbClr val="7030A0"/>
                </a:solidFill>
                <a:latin typeface="Times New Roman" panose="02020603050405020304" pitchFamily="18" charset="0"/>
                <a:cs typeface="Times New Roman" panose="02020603050405020304" pitchFamily="18" charset="0"/>
              </a:rPr>
              <a:t> 4 </a:t>
            </a:r>
            <a:r>
              <a:rPr lang="en-US" sz="4200" dirty="0" err="1" smtClean="0">
                <a:solidFill>
                  <a:srgbClr val="7030A0"/>
                </a:solidFill>
                <a:latin typeface="Times New Roman" panose="02020603050405020304" pitchFamily="18" charset="0"/>
                <a:cs typeface="Times New Roman" panose="02020603050405020304" pitchFamily="18" charset="0"/>
              </a:rPr>
              <a:t>và</a:t>
            </a:r>
            <a:r>
              <a:rPr lang="en-US" sz="4200" dirty="0" smtClean="0">
                <a:solidFill>
                  <a:srgbClr val="7030A0"/>
                </a:solidFill>
                <a:latin typeface="Times New Roman" panose="02020603050405020304" pitchFamily="18" charset="0"/>
                <a:cs typeface="Times New Roman" panose="02020603050405020304" pitchFamily="18" charset="0"/>
              </a:rPr>
              <a:t> </a:t>
            </a:r>
            <a:r>
              <a:rPr lang="en-US" sz="4200" dirty="0" err="1">
                <a:solidFill>
                  <a:srgbClr val="7030A0"/>
                </a:solidFill>
                <a:latin typeface="Times New Roman" panose="02020603050405020304" pitchFamily="18" charset="0"/>
                <a:cs typeface="Times New Roman" panose="02020603050405020304" pitchFamily="18" charset="0"/>
              </a:rPr>
              <a:t>hoàn</a:t>
            </a:r>
            <a:r>
              <a:rPr lang="en-US" sz="4200" dirty="0">
                <a:solidFill>
                  <a:srgbClr val="7030A0"/>
                </a:solidFill>
                <a:latin typeface="Times New Roman" panose="02020603050405020304" pitchFamily="18" charset="0"/>
                <a:cs typeface="Times New Roman" panose="02020603050405020304" pitchFamily="18" charset="0"/>
              </a:rPr>
              <a:t> </a:t>
            </a:r>
            <a:r>
              <a:rPr lang="en-US" sz="4200" dirty="0" err="1">
                <a:solidFill>
                  <a:srgbClr val="7030A0"/>
                </a:solidFill>
                <a:latin typeface="Times New Roman" panose="02020603050405020304" pitchFamily="18" charset="0"/>
                <a:cs typeface="Times New Roman" panose="02020603050405020304" pitchFamily="18" charset="0"/>
              </a:rPr>
              <a:t>thành</a:t>
            </a:r>
            <a:r>
              <a:rPr lang="en-US" sz="4200" dirty="0">
                <a:solidFill>
                  <a:srgbClr val="7030A0"/>
                </a:solidFill>
                <a:latin typeface="Times New Roman" panose="02020603050405020304" pitchFamily="18" charset="0"/>
                <a:cs typeface="Times New Roman" panose="02020603050405020304" pitchFamily="18" charset="0"/>
              </a:rPr>
              <a:t> </a:t>
            </a:r>
            <a:r>
              <a:rPr lang="en-US" sz="4200" dirty="0" err="1">
                <a:solidFill>
                  <a:srgbClr val="7030A0"/>
                </a:solidFill>
                <a:latin typeface="Times New Roman" panose="02020603050405020304" pitchFamily="18" charset="0"/>
                <a:cs typeface="Times New Roman" panose="02020603050405020304" pitchFamily="18" charset="0"/>
              </a:rPr>
              <a:t>phiếu</a:t>
            </a:r>
            <a:r>
              <a:rPr lang="en-US" sz="4200" dirty="0">
                <a:solidFill>
                  <a:srgbClr val="7030A0"/>
                </a:solidFill>
                <a:latin typeface="Times New Roman" panose="02020603050405020304" pitchFamily="18" charset="0"/>
                <a:cs typeface="Times New Roman" panose="02020603050405020304" pitchFamily="18" charset="0"/>
              </a:rPr>
              <a:t> </a:t>
            </a:r>
            <a:r>
              <a:rPr lang="en-US" sz="4200" dirty="0" err="1" smtClean="0">
                <a:solidFill>
                  <a:srgbClr val="7030A0"/>
                </a:solidFill>
                <a:latin typeface="Times New Roman" panose="02020603050405020304" pitchFamily="18" charset="0"/>
                <a:cs typeface="Times New Roman" panose="02020603050405020304" pitchFamily="18" charset="0"/>
              </a:rPr>
              <a:t>học</a:t>
            </a:r>
            <a:r>
              <a:rPr lang="en-US" sz="4200" dirty="0" smtClean="0">
                <a:solidFill>
                  <a:srgbClr val="7030A0"/>
                </a:solidFill>
                <a:latin typeface="Times New Roman" panose="02020603050405020304" pitchFamily="18" charset="0"/>
                <a:cs typeface="Times New Roman" panose="02020603050405020304" pitchFamily="18" charset="0"/>
              </a:rPr>
              <a:t> </a:t>
            </a:r>
            <a:r>
              <a:rPr lang="en-US" sz="4200" dirty="0" err="1" smtClean="0">
                <a:solidFill>
                  <a:srgbClr val="7030A0"/>
                </a:solidFill>
                <a:latin typeface="Times New Roman" panose="02020603050405020304" pitchFamily="18" charset="0"/>
                <a:cs typeface="Times New Roman" panose="02020603050405020304" pitchFamily="18" charset="0"/>
              </a:rPr>
              <a:t>tập</a:t>
            </a:r>
            <a:r>
              <a:rPr lang="en-US" sz="4200" dirty="0" smtClean="0">
                <a:solidFill>
                  <a:srgbClr val="7030A0"/>
                </a:solidFill>
                <a:latin typeface="Times New Roman" panose="02020603050405020304" pitchFamily="18" charset="0"/>
                <a:cs typeface="Times New Roman" panose="02020603050405020304" pitchFamily="18" charset="0"/>
              </a:rPr>
              <a:t> </a:t>
            </a:r>
            <a:r>
              <a:rPr lang="en-US" sz="4200" dirty="0" err="1" smtClean="0">
                <a:solidFill>
                  <a:srgbClr val="7030A0"/>
                </a:solidFill>
                <a:latin typeface="Times New Roman" panose="02020603050405020304" pitchFamily="18" charset="0"/>
                <a:cs typeface="Times New Roman" panose="02020603050405020304" pitchFamily="18" charset="0"/>
              </a:rPr>
              <a:t>số</a:t>
            </a:r>
            <a:r>
              <a:rPr lang="en-US" sz="4200" dirty="0" smtClean="0">
                <a:solidFill>
                  <a:srgbClr val="7030A0"/>
                </a:solidFill>
                <a:latin typeface="Times New Roman" panose="02020603050405020304" pitchFamily="18" charset="0"/>
                <a:cs typeface="Times New Roman" panose="02020603050405020304" pitchFamily="18" charset="0"/>
              </a:rPr>
              <a:t> 2.</a:t>
            </a:r>
            <a:endParaRPr lang="en-US" sz="4200" dirty="0">
              <a:solidFill>
                <a:srgbClr val="7030A0"/>
              </a:solidFill>
              <a:latin typeface="Times New Roman" panose="02020603050405020304" pitchFamily="18" charset="0"/>
              <a:cs typeface="Times New Roman" panose="02020603050405020304" pitchFamily="18" charset="0"/>
            </a:endParaRPr>
          </a:p>
          <a:p>
            <a:endParaRPr lang="en-US" sz="4200" dirty="0">
              <a:solidFill>
                <a:srgbClr val="7030A0"/>
              </a:solidFill>
              <a:latin typeface="Times New Roman" panose="02020603050405020304" pitchFamily="18" charset="0"/>
              <a:cs typeface="Times New Roman" panose="02020603050405020304" pitchFamily="18" charset="0"/>
            </a:endParaRPr>
          </a:p>
          <a:p>
            <a:r>
              <a:rPr lang="en-US" sz="4200" dirty="0">
                <a:solidFill>
                  <a:srgbClr val="7030A0"/>
                </a:solidFill>
                <a:latin typeface="Times New Roman" panose="02020603050405020304" pitchFamily="18" charset="0"/>
                <a:cs typeface="Times New Roman" panose="02020603050405020304" pitchFamily="18" charset="0"/>
              </a:rPr>
              <a:t> ⃰ </a:t>
            </a:r>
            <a:r>
              <a:rPr lang="en-US" sz="4200" dirty="0" err="1">
                <a:solidFill>
                  <a:srgbClr val="7030A0"/>
                </a:solidFill>
                <a:latin typeface="Times New Roman" panose="02020603050405020304" pitchFamily="18" charset="0"/>
                <a:cs typeface="Times New Roman" panose="02020603050405020304" pitchFamily="18" charset="0"/>
              </a:rPr>
              <a:t>Thời</a:t>
            </a:r>
            <a:r>
              <a:rPr lang="en-US" sz="4200" dirty="0">
                <a:solidFill>
                  <a:srgbClr val="7030A0"/>
                </a:solidFill>
                <a:latin typeface="Times New Roman" panose="02020603050405020304" pitchFamily="18" charset="0"/>
                <a:cs typeface="Times New Roman" panose="02020603050405020304" pitchFamily="18" charset="0"/>
              </a:rPr>
              <a:t> </a:t>
            </a:r>
            <a:r>
              <a:rPr lang="en-US" sz="4200" dirty="0" err="1">
                <a:solidFill>
                  <a:srgbClr val="7030A0"/>
                </a:solidFill>
                <a:latin typeface="Times New Roman" panose="02020603050405020304" pitchFamily="18" charset="0"/>
                <a:cs typeface="Times New Roman" panose="02020603050405020304" pitchFamily="18" charset="0"/>
              </a:rPr>
              <a:t>gian</a:t>
            </a:r>
            <a:r>
              <a:rPr lang="en-US" sz="4200" dirty="0">
                <a:solidFill>
                  <a:srgbClr val="7030A0"/>
                </a:solidFill>
                <a:latin typeface="Times New Roman" panose="02020603050405020304" pitchFamily="18" charset="0"/>
                <a:cs typeface="Times New Roman" panose="02020603050405020304" pitchFamily="18" charset="0"/>
              </a:rPr>
              <a:t>: </a:t>
            </a:r>
            <a:r>
              <a:rPr lang="en-US" sz="4200" dirty="0" smtClean="0">
                <a:solidFill>
                  <a:srgbClr val="7030A0"/>
                </a:solidFill>
                <a:latin typeface="Times New Roman" panose="02020603050405020304" pitchFamily="18" charset="0"/>
                <a:cs typeface="Times New Roman" panose="02020603050405020304" pitchFamily="18" charset="0"/>
              </a:rPr>
              <a:t>10 </a:t>
            </a:r>
            <a:r>
              <a:rPr lang="en-US" sz="4200" dirty="0" err="1" smtClean="0">
                <a:solidFill>
                  <a:srgbClr val="7030A0"/>
                </a:solidFill>
                <a:latin typeface="Times New Roman" panose="02020603050405020304" pitchFamily="18" charset="0"/>
                <a:cs typeface="Times New Roman" panose="02020603050405020304" pitchFamily="18" charset="0"/>
              </a:rPr>
              <a:t>phút</a:t>
            </a:r>
            <a:r>
              <a:rPr lang="en-US" sz="4200" dirty="0" smtClean="0">
                <a:solidFill>
                  <a:srgbClr val="7030A0"/>
                </a:solidFill>
                <a:latin typeface="Times New Roman" panose="02020603050405020304" pitchFamily="18" charset="0"/>
                <a:cs typeface="Times New Roman" panose="02020603050405020304" pitchFamily="18" charset="0"/>
              </a:rPr>
              <a:t>.</a:t>
            </a:r>
            <a:endParaRPr lang="en-US" sz="42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PHIẾU HỌC TẬP SỐ 2</a:t>
            </a:r>
            <a:endParaRPr lang="en-US" sz="400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295400" y="2247900"/>
          <a:ext cx="16230599" cy="7467599"/>
        </p:xfrm>
        <a:graphic>
          <a:graphicData uri="http://schemas.openxmlformats.org/drawingml/2006/table">
            <a:tbl>
              <a:tblPr firstRow="1" firstCol="1" bandRow="1">
                <a:tableStyleId>{5C22544A-7EE6-4342-B048-85BDC9FD1C3A}</a:tableStyleId>
              </a:tblPr>
              <a:tblGrid>
                <a:gridCol w="2627235"/>
                <a:gridCol w="6591906"/>
                <a:gridCol w="7011458"/>
              </a:tblGrid>
              <a:tr h="877142">
                <a:tc>
                  <a:txBody>
                    <a:bodyPr/>
                    <a:lstStyle/>
                    <a:p>
                      <a:pPr marL="0" marR="0" algn="ctr">
                        <a:lnSpc>
                          <a:spcPct val="12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Tiêu</a:t>
                      </a:r>
                      <a:r>
                        <a:rPr lang="en-US" sz="3000" dirty="0">
                          <a:effectLst/>
                          <a:latin typeface="Times New Roman" panose="02020603050405020304" pitchFamily="18" charset="0"/>
                          <a:cs typeface="Times New Roman" panose="02020603050405020304" pitchFamily="18" charset="0"/>
                        </a:rPr>
                        <a:t> chí</a:t>
                      </a: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c>
                  <a:txBody>
                    <a:bodyPr/>
                    <a:lstStyle/>
                    <a:p>
                      <a:pPr marL="0" marR="0" algn="ctr">
                        <a:lnSpc>
                          <a:spcPct val="12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Thụ</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tinh</a:t>
                      </a: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c>
                  <a:txBody>
                    <a:bodyPr/>
                    <a:lstStyle/>
                    <a:p>
                      <a:pPr marL="0" marR="0" algn="ctr">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Thụ thai</a:t>
                      </a: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r>
              <a:tr h="2196819">
                <a:tc>
                  <a:txBody>
                    <a:bodyPr/>
                    <a:lstStyle/>
                    <a:p>
                      <a:pPr marL="0" marR="0">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Khái niệm</a:t>
                      </a: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nchor="ctr"/>
                </a:tc>
                <a:tc>
                  <a:txBody>
                    <a:bodyPr/>
                    <a:lstStyle/>
                    <a:p>
                      <a:pPr marL="0" marR="0" algn="just">
                        <a:lnSpc>
                          <a:spcPct val="120000"/>
                        </a:lnSpc>
                        <a:spcBef>
                          <a:spcPts val="0"/>
                        </a:spcBef>
                        <a:spcAft>
                          <a:spcPts val="0"/>
                        </a:spcAft>
                      </a:pP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c>
                  <a:txBody>
                    <a:bodyPr/>
                    <a:lstStyle/>
                    <a:p>
                      <a:pPr marL="0" marR="0" algn="just">
                        <a:lnSpc>
                          <a:spcPct val="120000"/>
                        </a:lnSpc>
                        <a:spcBef>
                          <a:spcPts val="0"/>
                        </a:spcBef>
                        <a:spcAft>
                          <a:spcPts val="0"/>
                        </a:spcAft>
                      </a:pP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r>
              <a:tr h="2196819">
                <a:tc>
                  <a:txBody>
                    <a:bodyPr/>
                    <a:lstStyle/>
                    <a:p>
                      <a:pPr marL="0" marR="0">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Vị trí</a:t>
                      </a:r>
                      <a:endParaRPr lang="en-US" sz="3000">
                        <a:effectLst/>
                        <a:latin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diễn ra</a:t>
                      </a: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nchor="ctr"/>
                </a:tc>
                <a:tc>
                  <a:txBody>
                    <a:bodyPr/>
                    <a:lstStyle/>
                    <a:p>
                      <a:pPr marL="0" marR="0" algn="just">
                        <a:lnSpc>
                          <a:spcPct val="120000"/>
                        </a:lnSpc>
                        <a:spcBef>
                          <a:spcPts val="0"/>
                        </a:spcBef>
                        <a:spcAft>
                          <a:spcPts val="0"/>
                        </a:spcAft>
                      </a:pP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c>
                  <a:txBody>
                    <a:bodyPr/>
                    <a:lstStyle/>
                    <a:p>
                      <a:pPr marL="0" marR="0" algn="just">
                        <a:lnSpc>
                          <a:spcPct val="120000"/>
                        </a:lnSpc>
                        <a:spcBef>
                          <a:spcPts val="0"/>
                        </a:spcBef>
                        <a:spcAft>
                          <a:spcPts val="0"/>
                        </a:spcAft>
                      </a:pP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r>
              <a:tr h="2196819">
                <a:tc>
                  <a:txBody>
                    <a:bodyPr/>
                    <a:lstStyle/>
                    <a:p>
                      <a:pPr marL="0" marR="0">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Điều kiện</a:t>
                      </a: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nchor="ctr"/>
                </a:tc>
                <a:tc>
                  <a:txBody>
                    <a:bodyPr/>
                    <a:lstStyle/>
                    <a:p>
                      <a:pPr marL="0" marR="0" algn="just">
                        <a:lnSpc>
                          <a:spcPct val="120000"/>
                        </a:lnSpc>
                        <a:spcBef>
                          <a:spcPts val="0"/>
                        </a:spcBef>
                        <a:spcAft>
                          <a:spcPts val="0"/>
                        </a:spcAft>
                      </a:pP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c>
                  <a:txBody>
                    <a:bodyPr/>
                    <a:lstStyle/>
                    <a:p>
                      <a:pPr marL="0" marR="0" algn="just">
                        <a:lnSpc>
                          <a:spcPct val="120000"/>
                        </a:lnSpc>
                        <a:spcBef>
                          <a:spcPts val="0"/>
                        </a:spcBef>
                        <a:spcAft>
                          <a:spcPts val="0"/>
                        </a:spcAft>
                      </a:pP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PHIẾU HỌC TẬP SỐ 2</a:t>
            </a:r>
            <a:endParaRPr lang="en-US" sz="400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295400" y="2247900"/>
          <a:ext cx="16230599" cy="7467599"/>
        </p:xfrm>
        <a:graphic>
          <a:graphicData uri="http://schemas.openxmlformats.org/drawingml/2006/table">
            <a:tbl>
              <a:tblPr firstRow="1" firstCol="1" bandRow="1">
                <a:tableStyleId>{5C22544A-7EE6-4342-B048-85BDC9FD1C3A}</a:tableStyleId>
              </a:tblPr>
              <a:tblGrid>
                <a:gridCol w="2627235"/>
                <a:gridCol w="6591906"/>
                <a:gridCol w="7011458"/>
              </a:tblGrid>
              <a:tr h="877142">
                <a:tc>
                  <a:txBody>
                    <a:bodyPr/>
                    <a:lstStyle/>
                    <a:p>
                      <a:pPr marL="0" marR="0" algn="ctr">
                        <a:lnSpc>
                          <a:spcPct val="12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Tiêu</a:t>
                      </a:r>
                      <a:r>
                        <a:rPr lang="en-US" sz="3000" dirty="0">
                          <a:effectLst/>
                          <a:latin typeface="Times New Roman" panose="02020603050405020304" pitchFamily="18" charset="0"/>
                          <a:cs typeface="Times New Roman" panose="02020603050405020304" pitchFamily="18" charset="0"/>
                        </a:rPr>
                        <a:t> chí</a:t>
                      </a: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c>
                  <a:txBody>
                    <a:bodyPr/>
                    <a:lstStyle/>
                    <a:p>
                      <a:pPr marL="0" marR="0" algn="ctr">
                        <a:lnSpc>
                          <a:spcPct val="12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Thụ</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tinh</a:t>
                      </a: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c>
                  <a:txBody>
                    <a:bodyPr/>
                    <a:lstStyle/>
                    <a:p>
                      <a:pPr marL="0" marR="0" algn="ctr">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Thụ thai</a:t>
                      </a: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r>
              <a:tr h="2196819">
                <a:tc>
                  <a:txBody>
                    <a:bodyPr/>
                    <a:lstStyle/>
                    <a:p>
                      <a:pPr marL="0" marR="0">
                        <a:lnSpc>
                          <a:spcPct val="12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Khái</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niệm</a:t>
                      </a: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nchor="ctr"/>
                </a:tc>
                <a:tc>
                  <a:txBody>
                    <a:bodyPr/>
                    <a:lstStyle/>
                    <a:p>
                      <a:pPr marL="0" marR="0" algn="just">
                        <a:lnSpc>
                          <a:spcPct val="12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Sự</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thụ</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tinh</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là</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quá</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trình</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kết</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hợp</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giữa</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trứng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và</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tinh</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trùng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tạo</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thành</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hợp</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tử</a:t>
                      </a:r>
                      <a:r>
                        <a:rPr lang="en-US" sz="3000" dirty="0">
                          <a:effectLst/>
                          <a:latin typeface="Times New Roman" panose="02020603050405020304" pitchFamily="18" charset="0"/>
                          <a:cs typeface="Times New Roman" panose="02020603050405020304" pitchFamily="18" charset="0"/>
                        </a:rPr>
                        <a:t>.</a:t>
                      </a: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c>
                  <a:txBody>
                    <a:bodyPr/>
                    <a:lstStyle/>
                    <a:p>
                      <a:pPr marL="0" marR="0" algn="just">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Sự thụ thai xảy ra khi phôi làm tổ được ở tử cung.</a:t>
                      </a: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r>
              <a:tr h="2196819">
                <a:tc>
                  <a:txBody>
                    <a:bodyPr/>
                    <a:lstStyle/>
                    <a:p>
                      <a:pPr marL="0" marR="0">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Vị trí</a:t>
                      </a:r>
                      <a:endParaRPr lang="en-US" sz="3000">
                        <a:effectLst/>
                        <a:latin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diễn ra</a:t>
                      </a: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nchor="ctr"/>
                </a:tc>
                <a:tc>
                  <a:txBody>
                    <a:bodyPr/>
                    <a:lstStyle/>
                    <a:p>
                      <a:pPr marL="0" marR="0" algn="just">
                        <a:lnSpc>
                          <a:spcPct val="12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Trong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ống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dẫn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trứng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thường</a:t>
                      </a:r>
                      <a:r>
                        <a:rPr lang="en-US" sz="3000" dirty="0">
                          <a:effectLst/>
                          <a:latin typeface="Times New Roman" panose="02020603050405020304" pitchFamily="18" charset="0"/>
                          <a:cs typeface="Times New Roman" panose="02020603050405020304" pitchFamily="18" charset="0"/>
                        </a:rPr>
                        <a:t> là ở </a:t>
                      </a:r>
                      <a:r>
                        <a:rPr lang="en-US" sz="3000" dirty="0" err="1">
                          <a:effectLst/>
                          <a:latin typeface="Times New Roman" panose="02020603050405020304" pitchFamily="18" charset="0"/>
                          <a:cs typeface="Times New Roman" panose="02020603050405020304" pitchFamily="18" charset="0"/>
                        </a:rPr>
                        <a:t>khoảng</a:t>
                      </a:r>
                      <a:r>
                        <a:rPr lang="en-US" sz="3000" dirty="0">
                          <a:effectLst/>
                          <a:latin typeface="Times New Roman" panose="02020603050405020304" pitchFamily="18" charset="0"/>
                          <a:cs typeface="Times New Roman" panose="02020603050405020304" pitchFamily="18" charset="0"/>
                        </a:rPr>
                        <a:t> 1/3 </a:t>
                      </a:r>
                      <a:r>
                        <a:rPr lang="en-US" sz="3000" dirty="0" err="1">
                          <a:effectLst/>
                          <a:latin typeface="Times New Roman" panose="02020603050405020304" pitchFamily="18" charset="0"/>
                          <a:cs typeface="Times New Roman" panose="02020603050405020304" pitchFamily="18" charset="0"/>
                        </a:rPr>
                        <a:t>phía</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ngoài</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của</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ống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dẫn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trứng</a:t>
                      </a:r>
                      <a:r>
                        <a:rPr lang="en-US" sz="3000" dirty="0">
                          <a:effectLst/>
                          <a:latin typeface="Times New Roman" panose="02020603050405020304" pitchFamily="18" charset="0"/>
                          <a:cs typeface="Times New Roman" panose="02020603050405020304" pitchFamily="18" charset="0"/>
                        </a:rPr>
                        <a:t>).</a:t>
                      </a: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c>
                  <a:txBody>
                    <a:bodyPr/>
                    <a:lstStyle/>
                    <a:p>
                      <a:pPr marL="0" marR="0" algn="just">
                        <a:lnSpc>
                          <a:spcPct val="12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Trong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tư</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cung</a:t>
                      </a:r>
                      <a:r>
                        <a:rPr lang="en-US" sz="3000" dirty="0">
                          <a:effectLst/>
                          <a:latin typeface="Times New Roman" panose="02020603050405020304" pitchFamily="18" charset="0"/>
                          <a:cs typeface="Times New Roman" panose="02020603050405020304" pitchFamily="18" charset="0"/>
                        </a:rPr>
                        <a:t>.</a:t>
                      </a: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r>
              <a:tr h="2196819">
                <a:tc>
                  <a:txBody>
                    <a:bodyPr/>
                    <a:lstStyle/>
                    <a:p>
                      <a:pPr marL="0" marR="0">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Điều kiện</a:t>
                      </a: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nchor="ctr"/>
                </a:tc>
                <a:tc>
                  <a:txBody>
                    <a:bodyPr/>
                    <a:lstStyle/>
                    <a:p>
                      <a:pPr marL="0" marR="0" algn="just">
                        <a:lnSpc>
                          <a:spcPct val="120000"/>
                        </a:lnSpc>
                        <a:spcBef>
                          <a:spcPts val="0"/>
                        </a:spcBef>
                        <a:spcAft>
                          <a:spcPts val="0"/>
                        </a:spcAft>
                      </a:pPr>
                      <a:r>
                        <a:rPr lang="en-US" sz="3000">
                          <a:effectLst/>
                          <a:latin typeface="Times New Roman" panose="02020603050405020304" pitchFamily="18" charset="0"/>
                          <a:cs typeface="Times New Roman" panose="02020603050405020304" pitchFamily="18" charset="0"/>
                        </a:rPr>
                        <a:t>Trứng phải gặp được tinh trùng. Tinh trùng phải chui được vào bên trong trứng.</a:t>
                      </a:r>
                      <a:endParaRPr lang="en-US" sz="30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c>
                  <a:txBody>
                    <a:bodyPr/>
                    <a:lstStyle/>
                    <a:p>
                      <a:pPr marL="0" marR="0" algn="just">
                        <a:lnSpc>
                          <a:spcPct val="12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Hợp</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tử</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phải</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bám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và</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làm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tổ</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được</a:t>
                      </a:r>
                      <a:r>
                        <a:rPr lang="en-US" sz="3000" dirty="0">
                          <a:effectLst/>
                          <a:latin typeface="Times New Roman" panose="02020603050405020304" pitchFamily="18" charset="0"/>
                          <a:cs typeface="Times New Roman" panose="02020603050405020304" pitchFamily="18" charset="0"/>
                        </a:rPr>
                        <a:t> ở </a:t>
                      </a:r>
                      <a:r>
                        <a:rPr lang="en-US" sz="3000" dirty="0" err="1">
                          <a:effectLst/>
                          <a:latin typeface="Times New Roman" panose="02020603050405020304" pitchFamily="18" charset="0"/>
                          <a:cs typeface="Times New Roman" panose="02020603050405020304" pitchFamily="18" charset="0"/>
                        </a:rPr>
                        <a:t>lớp</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niêm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mạc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tử</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cung</a:t>
                      </a:r>
                      <a:r>
                        <a:rPr lang="en-US" sz="3000" dirty="0">
                          <a:effectLst/>
                          <a:latin typeface="Times New Roman" panose="02020603050405020304" pitchFamily="18" charset="0"/>
                          <a:cs typeface="Times New Roman" panose="02020603050405020304" pitchFamily="18" charset="0"/>
                        </a:rPr>
                        <a:t>.</a:t>
                      </a:r>
                      <a:endParaRPr lang="en-US" sz="3000" dirty="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95250" marR="95250" marT="47625" marB="47625"/>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44"/>
          <p:cNvSpPr txBox="1"/>
          <p:nvPr/>
        </p:nvSpPr>
        <p:spPr>
          <a:xfrm>
            <a:off x="609600" y="748725"/>
            <a:ext cx="16992600"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000" dirty="0" err="1" smtClean="0">
                <a:solidFill>
                  <a:srgbClr val="C00000"/>
                </a:solidFill>
                <a:latin typeface="Times New Roman" panose="02020603050405020304" pitchFamily="18" charset="0"/>
                <a:cs typeface="Times New Roman" panose="02020603050405020304" pitchFamily="18" charset="0"/>
              </a:rPr>
              <a:t>Mối</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quan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hệ</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giữa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thụ</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tinh</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và</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thụ</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thai</a:t>
            </a:r>
            <a:r>
              <a:rPr lang="en-US" sz="4000" dirty="0">
                <a:solidFill>
                  <a:srgbClr val="C00000"/>
                </a:solidFill>
                <a:latin typeface="Times New Roman" panose="02020603050405020304" pitchFamily="18" charset="0"/>
                <a:cs typeface="Times New Roman" panose="02020603050405020304" pitchFamily="18" charset="0"/>
              </a:rPr>
              <a:t>?</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71600" y="3879301"/>
            <a:ext cx="11201400" cy="1323439"/>
          </a:xfrm>
          <a:prstGeom prst="rect">
            <a:avLst/>
          </a:prstGeom>
          <a:noFill/>
        </p:spPr>
        <p:txBody>
          <a:bodyPr wrap="square" rtlCol="0">
            <a:spAutoFit/>
          </a:bodyPr>
          <a:lstStyle/>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8420100"/>
            <a:ext cx="17373600" cy="707886"/>
          </a:xfrm>
          <a:prstGeom prst="rect">
            <a:avLst/>
          </a:prstGeom>
          <a:noFill/>
        </p:spPr>
        <p:txBody>
          <a:bodyPr wrap="square" rtlCol="0">
            <a:spAutoFit/>
          </a:bodyPr>
          <a:lstStyle/>
          <a:p>
            <a:r>
              <a:rPr lang="en-US" sz="4000" dirty="0" err="1">
                <a:solidFill>
                  <a:srgbClr val="7030A0"/>
                </a:solidFill>
                <a:latin typeface="Times New Roman" panose="02020603050405020304" pitchFamily="18" charset="0"/>
                <a:cs typeface="Times New Roman" panose="02020603050405020304" pitchFamily="18" charset="0"/>
              </a:rPr>
              <a:t>T</a:t>
            </a:r>
            <a:r>
              <a:rPr lang="en-US" sz="4000" dirty="0" err="1" smtClean="0">
                <a:solidFill>
                  <a:srgbClr val="7030A0"/>
                </a:solidFill>
                <a:latin typeface="Times New Roman" panose="02020603050405020304" pitchFamily="18" charset="0"/>
                <a:cs typeface="Times New Roman" panose="02020603050405020304" pitchFamily="18" charset="0"/>
              </a:rPr>
              <a:t>hụ</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tinh</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là</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điều</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kiện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cần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để</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có</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thể</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thụ</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thai.</a:t>
            </a:r>
            <a:endParaRPr lang="en-US" sz="4000" dirty="0">
              <a:solidFill>
                <a:srgbClr val="7030A0"/>
              </a:solidFill>
              <a:latin typeface="Times New Roman" panose="02020603050405020304" pitchFamily="18" charset="0"/>
              <a:cs typeface="Times New Roman" panose="02020603050405020304" pitchFamily="18" charset="0"/>
            </a:endParaRPr>
          </a:p>
        </p:txBody>
      </p:sp>
      <p:pic>
        <p:nvPicPr>
          <p:cNvPr id="7170" name="Picture 2" descr="Khả năng duy trì nòi giống – Thắc mắc chẳng biết hỏi ai - Kiến thức giới  tính - Việt Giải Tr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33314" y="2093363"/>
            <a:ext cx="8096885" cy="6072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915;p37"/>
          <p:cNvSpPr txBox="1"/>
          <p:nvPr/>
        </p:nvSpPr>
        <p:spPr>
          <a:xfrm>
            <a:off x="1905000" y="11824"/>
            <a:ext cx="14901822" cy="205740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Bài</a:t>
            </a:r>
            <a:r>
              <a:rPr lang="en-US" sz="6000" u="sng"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6000" u="sng"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40: </a:t>
            </a:r>
            <a:r>
              <a:rPr lang="en-US" sz="6000" b="1" dirty="0" smtClean="0">
                <a:solidFill>
                  <a:prstClr val="black"/>
                </a:solidFill>
                <a:latin typeface="Times New Roman" panose="02020603050405020304" pitchFamily="18" charset="0"/>
                <a:ea typeface="Tiffany" panose="02020500000000000000" pitchFamily="18" charset="0"/>
                <a:cs typeface="Times New Roman" panose="02020603050405020304" pitchFamily="18" charset="0"/>
              </a:rPr>
              <a:t>SINH SẢN Ở NGƯỜI</a:t>
            </a:r>
            <a:endParaRPr lang="vi-VN" altLang="en-US" sz="6000" u="sng" dirty="0">
              <a:solidFill>
                <a:srgbClr val="FF0000"/>
              </a:solidFill>
              <a:ea typeface="Tiffany" panose="02020500000000000000" pitchFamily="18" charset="0"/>
              <a:cs typeface="Times New Roman" panose="02020603050405020304" pitchFamily="18" charset="0"/>
            </a:endParaRPr>
          </a:p>
        </p:txBody>
      </p:sp>
      <p:sp>
        <p:nvSpPr>
          <p:cNvPr id="9" name="TextBox 8"/>
          <p:cNvSpPr txBox="1"/>
          <p:nvPr/>
        </p:nvSpPr>
        <p:spPr>
          <a:xfrm>
            <a:off x="609600" y="2461639"/>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dirty="0" smtClean="0">
                <a:solidFill>
                  <a:srgbClr val="C00000"/>
                </a:solidFill>
                <a:latin typeface="Times New Roman" panose="02020603050405020304" pitchFamily="18" charset="0"/>
                <a:cs typeface="Times New Roman" panose="02020603050405020304" pitchFamily="18" charset="0"/>
              </a:rPr>
              <a:t>1. </a:t>
            </a:r>
            <a:r>
              <a:rPr lang="en-US" sz="4200" dirty="0" err="1" smtClean="0">
                <a:solidFill>
                  <a:srgbClr val="C00000"/>
                </a:solidFill>
                <a:latin typeface="Times New Roman" panose="02020603050405020304" pitchFamily="18" charset="0"/>
                <a:cs typeface="Times New Roman" panose="02020603050405020304" pitchFamily="18" charset="0"/>
              </a:rPr>
              <a:t>Thụ</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tinh</a:t>
            </a:r>
            <a:endParaRPr lang="en-US" sz="4200"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09600" y="1676809"/>
            <a:ext cx="1043940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dirty="0" smtClean="0">
                <a:solidFill>
                  <a:srgbClr val="002060"/>
                </a:solidFill>
                <a:latin typeface="Times New Roman" panose="02020603050405020304" pitchFamily="18" charset="0"/>
                <a:cs typeface="Times New Roman" panose="02020603050405020304" pitchFamily="18" charset="0"/>
              </a:rPr>
              <a:t>II- </a:t>
            </a:r>
            <a:r>
              <a:rPr lang="en-US" sz="4200" dirty="0" err="1" smtClean="0">
                <a:solidFill>
                  <a:srgbClr val="002060"/>
                </a:solidFill>
                <a:latin typeface="Times New Roman" panose="02020603050405020304" pitchFamily="18" charset="0"/>
                <a:cs typeface="Times New Roman" panose="02020603050405020304" pitchFamily="18" charset="0"/>
              </a:rPr>
              <a:t>THỤ</a:t>
            </a:r>
            <a:r>
              <a:rPr lang="en-US" sz="4200" dirty="0" smtClean="0">
                <a:solidFill>
                  <a:srgbClr val="002060"/>
                </a:solidFill>
                <a:latin typeface="Times New Roman" panose="02020603050405020304" pitchFamily="18" charset="0"/>
                <a:cs typeface="Times New Roman" panose="02020603050405020304" pitchFamily="18" charset="0"/>
              </a:rPr>
              <a:t> </a:t>
            </a:r>
            <a:r>
              <a:rPr lang="en-US" sz="4200" dirty="0" err="1" smtClean="0">
                <a:solidFill>
                  <a:srgbClr val="002060"/>
                </a:solidFill>
                <a:latin typeface="Times New Roman" panose="02020603050405020304" pitchFamily="18" charset="0"/>
                <a:cs typeface="Times New Roman" panose="02020603050405020304" pitchFamily="18" charset="0"/>
              </a:rPr>
              <a:t>TINH</a:t>
            </a:r>
            <a:r>
              <a:rPr lang="en-US" sz="4200" dirty="0" smtClean="0">
                <a:solidFill>
                  <a:srgbClr val="002060"/>
                </a:solidFill>
                <a:latin typeface="Times New Roman" panose="02020603050405020304" pitchFamily="18" charset="0"/>
                <a:cs typeface="Times New Roman" panose="02020603050405020304" pitchFamily="18" charset="0"/>
              </a:rPr>
              <a:t> </a:t>
            </a:r>
            <a:r>
              <a:rPr lang="en-US" sz="4200" dirty="0" err="1" smtClean="0">
                <a:solidFill>
                  <a:srgbClr val="002060"/>
                </a:solidFill>
                <a:latin typeface="Times New Roman" panose="02020603050405020304" pitchFamily="18" charset="0"/>
                <a:cs typeface="Times New Roman" panose="02020603050405020304" pitchFamily="18" charset="0"/>
              </a:rPr>
              <a:t>VÀ</a:t>
            </a:r>
            <a:r>
              <a:rPr lang="en-US" sz="4200" dirty="0" smtClean="0">
                <a:solidFill>
                  <a:srgbClr val="002060"/>
                </a:solidFill>
                <a:latin typeface="Times New Roman" panose="02020603050405020304" pitchFamily="18" charset="0"/>
                <a:cs typeface="Times New Roman" panose="02020603050405020304" pitchFamily="18" charset="0"/>
              </a:rPr>
              <a:t> </a:t>
            </a:r>
            <a:r>
              <a:rPr lang="en-US" sz="4200" dirty="0" err="1" smtClean="0">
                <a:solidFill>
                  <a:srgbClr val="002060"/>
                </a:solidFill>
                <a:latin typeface="Times New Roman" panose="02020603050405020304" pitchFamily="18" charset="0"/>
                <a:cs typeface="Times New Roman" panose="02020603050405020304" pitchFamily="18" charset="0"/>
              </a:rPr>
              <a:t>THỤ</a:t>
            </a:r>
            <a:r>
              <a:rPr lang="en-US" sz="4200" dirty="0" smtClean="0">
                <a:solidFill>
                  <a:srgbClr val="002060"/>
                </a:solidFill>
                <a:latin typeface="Times New Roman" panose="02020603050405020304" pitchFamily="18" charset="0"/>
                <a:cs typeface="Times New Roman" panose="02020603050405020304" pitchFamily="18" charset="0"/>
              </a:rPr>
              <a:t> THAI</a:t>
            </a:r>
            <a:endParaRPr lang="en-US" sz="42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4000" y="4031299"/>
            <a:ext cx="13944600" cy="2062103"/>
          </a:xfrm>
          <a:prstGeom prst="rect">
            <a:avLst/>
          </a:prstGeom>
        </p:spPr>
        <p:txBody>
          <a:bodyPr wrap="square">
            <a:spAutoFit/>
          </a:bodyPr>
          <a:lstStyle/>
          <a:p>
            <a:pPr algn="just">
              <a:spcAft>
                <a:spcPts val="0"/>
              </a:spcAft>
            </a:pPr>
            <a:r>
              <a:rPr lang="en-US" sz="2800" dirty="0" smtClean="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trứng</a:t>
            </a:r>
            <a:r>
              <a:rPr lang="en-US" sz="3200" dirty="0">
                <a:latin typeface="Times New Roman" panose="02020603050405020304" pitchFamily="18" charset="0"/>
                <a:ea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rPr>
              <a:t>chin, </a:t>
            </a:r>
            <a:r>
              <a:rPr lang="en-US" sz="3200" dirty="0" err="1">
                <a:latin typeface="Times New Roman" panose="02020603050405020304" pitchFamily="18" charset="0"/>
                <a:ea typeface="Times New Roman" panose="02020603050405020304" pitchFamily="18" charset="0"/>
              </a:rPr>
              <a:t>rụng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di </a:t>
            </a:r>
            <a:r>
              <a:rPr lang="en-US" sz="3200" dirty="0" err="1">
                <a:latin typeface="Times New Roman" panose="02020603050405020304" pitchFamily="18" charset="0"/>
                <a:ea typeface="Times New Roman" panose="02020603050405020304" pitchFamily="18" charset="0"/>
              </a:rPr>
              <a:t>chuyển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dẫn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phía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cung</a:t>
            </a:r>
            <a:r>
              <a:rPr 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trùng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âm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đạo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sẽ</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bởi</a:t>
            </a:r>
            <a:r>
              <a:rPr lang="en-US" sz="3200" dirty="0">
                <a:latin typeface="Times New Roman" panose="02020603050405020304" pitchFamily="18" charset="0"/>
                <a:ea typeface="Times New Roman" panose="02020603050405020304" pitchFamily="18" charset="0"/>
              </a:rPr>
              <a:t> qua </a:t>
            </a:r>
            <a:r>
              <a:rPr lang="en-US" sz="3200" dirty="0" err="1">
                <a:latin typeface="Times New Roman" panose="02020603050405020304" pitchFamily="18" charset="0"/>
                <a:ea typeface="Times New Roman" panose="02020603050405020304" pitchFamily="18" charset="0"/>
              </a:rPr>
              <a:t>tử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cung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ống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dẫn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trứng</a:t>
            </a:r>
            <a:r>
              <a:rPr lang="en-US" sz="3200" dirty="0" smtClean="0">
                <a:latin typeface="Times New Roman" panose="02020603050405020304" pitchFamily="18" charset="0"/>
                <a:ea typeface="Times New Roman" panose="02020603050405020304" pitchFamily="18" charset="0"/>
              </a:rPr>
              <a:t>.</a:t>
            </a:r>
            <a:endParaRPr lang="en-US" sz="3200" dirty="0" smtClean="0">
              <a:latin typeface="Times New Roman" panose="02020603050405020304" pitchFamily="18" charset="0"/>
              <a:ea typeface="Times New Roman" panose="02020603050405020304" pitchFamily="18" charset="0"/>
            </a:endParaRPr>
          </a:p>
          <a:p>
            <a:pPr algn="just">
              <a:spcAft>
                <a:spcPts val="0"/>
              </a:spcAft>
            </a:pP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Sự</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kết</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hợp</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giữa</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trứng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và</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tinh</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trùng</a:t>
            </a:r>
            <a:r>
              <a:rPr lang="en-US" sz="3200" dirty="0" smtClean="0">
                <a:latin typeface="Times New Roman" panose="02020603050405020304" pitchFamily="18" charset="0"/>
                <a:ea typeface="Times New Roman" panose="02020603050405020304" pitchFamily="18" charset="0"/>
              </a:rPr>
              <a:t> ở </a:t>
            </a:r>
            <a:r>
              <a:rPr lang="en-US" sz="3200" dirty="0" err="1" smtClean="0">
                <a:latin typeface="Times New Roman" panose="02020603050405020304" pitchFamily="18" charset="0"/>
                <a:ea typeface="Times New Roman" panose="02020603050405020304" pitchFamily="18" charset="0"/>
              </a:rPr>
              <a:t>trong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ống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dẫn</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trứng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khoảng</a:t>
            </a:r>
            <a:r>
              <a:rPr lang="en-US" sz="3200" dirty="0" smtClean="0">
                <a:latin typeface="Times New Roman" panose="02020603050405020304" pitchFamily="18" charset="0"/>
                <a:ea typeface="Times New Roman" panose="02020603050405020304" pitchFamily="18" charset="0"/>
              </a:rPr>
              <a:t> 1/3 </a:t>
            </a:r>
            <a:r>
              <a:rPr lang="en-US" sz="3200" dirty="0" err="1" smtClean="0">
                <a:latin typeface="Times New Roman" panose="02020603050405020304" pitchFamily="18" charset="0"/>
                <a:ea typeface="Times New Roman" panose="02020603050405020304" pitchFamily="18" charset="0"/>
              </a:rPr>
              <a:t>phía</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ngoài</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của</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ống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dẫn</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trứng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tạo</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thành</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hợp</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tử</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gọi</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là</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sự</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thụ</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tinh</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Hợp</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tử</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phát</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triển</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thành</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phôi</a:t>
            </a:r>
            <a:r>
              <a:rPr 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
        <p:nvSpPr>
          <p:cNvPr id="12" name="TextBox 11"/>
          <p:cNvSpPr txBox="1"/>
          <p:nvPr/>
        </p:nvSpPr>
        <p:spPr>
          <a:xfrm>
            <a:off x="228600" y="6585844"/>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dirty="0" smtClean="0">
                <a:solidFill>
                  <a:srgbClr val="C00000"/>
                </a:solidFill>
                <a:latin typeface="Times New Roman" panose="02020603050405020304" pitchFamily="18" charset="0"/>
                <a:cs typeface="Times New Roman" panose="02020603050405020304" pitchFamily="18" charset="0"/>
              </a:rPr>
              <a:t>1. </a:t>
            </a:r>
            <a:r>
              <a:rPr lang="en-US" sz="4200" dirty="0" err="1" smtClean="0">
                <a:solidFill>
                  <a:srgbClr val="C00000"/>
                </a:solidFill>
                <a:latin typeface="Times New Roman" panose="02020603050405020304" pitchFamily="18" charset="0"/>
                <a:cs typeface="Times New Roman" panose="02020603050405020304" pitchFamily="18" charset="0"/>
              </a:rPr>
              <a:t>Thụ</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thai</a:t>
            </a:r>
            <a:endParaRPr lang="en-US" sz="4200" dirty="0">
              <a:solidFill>
                <a:srgbClr val="C0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
          <a:stretch>
            <a:fillRect/>
          </a:stretch>
        </p:blipFill>
        <p:spPr>
          <a:xfrm>
            <a:off x="14706600" y="1189462"/>
            <a:ext cx="1822938" cy="1544864"/>
          </a:xfrm>
          <a:prstGeom prst="rect">
            <a:avLst/>
          </a:prstGeom>
        </p:spPr>
      </p:pic>
      <p:sp>
        <p:nvSpPr>
          <p:cNvPr id="7" name="Rectangle 6"/>
          <p:cNvSpPr/>
          <p:nvPr/>
        </p:nvSpPr>
        <p:spPr>
          <a:xfrm>
            <a:off x="1219201" y="7745840"/>
            <a:ext cx="15587622" cy="1146211"/>
          </a:xfrm>
          <a:prstGeom prst="rect">
            <a:avLst/>
          </a:prstGeom>
        </p:spPr>
        <p:txBody>
          <a:bodyPr wrap="square">
            <a:spAutoFit/>
          </a:bodyPr>
          <a:lstStyle/>
          <a:p>
            <a:pPr>
              <a:lnSpc>
                <a:spcPct val="107000"/>
              </a:lnSpc>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xảy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Tại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nơi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phôi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bám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sẽ</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nhau</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thai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trao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đổi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cơ</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mẹ</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giúp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phôi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thai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phát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an sát Hình 44.3 và 44.4, hãy phân biệt thụ tinh và thụ thai"/>
          <p:cNvPicPr/>
          <p:nvPr/>
        </p:nvPicPr>
        <p:blipFill>
          <a:blip r:embed="rId1">
            <a:extLst>
              <a:ext uri="{28A0092B-C50C-407E-A947-70E740481C1C}">
                <a14:useLocalDpi xmlns:a14="http://schemas.microsoft.com/office/drawing/2010/main" val="0"/>
              </a:ext>
            </a:extLst>
          </a:blip>
          <a:srcRect/>
          <a:stretch>
            <a:fillRect/>
          </a:stretch>
        </p:blipFill>
        <p:spPr bwMode="auto">
          <a:xfrm>
            <a:off x="3657600" y="2019299"/>
            <a:ext cx="14656676" cy="6629401"/>
          </a:xfrm>
          <a:prstGeom prst="rect">
            <a:avLst/>
          </a:prstGeom>
          <a:noFill/>
          <a:ln>
            <a:noFill/>
          </a:ln>
        </p:spPr>
      </p:pic>
      <p:sp>
        <p:nvSpPr>
          <p:cNvPr id="5" name="Rectangle 4"/>
          <p:cNvSpPr/>
          <p:nvPr/>
        </p:nvSpPr>
        <p:spPr>
          <a:xfrm>
            <a:off x="712076" y="8889877"/>
            <a:ext cx="16916400" cy="983283"/>
          </a:xfrm>
          <a:prstGeom prst="rect">
            <a:avLst/>
          </a:prstGeom>
        </p:spPr>
        <p:txBody>
          <a:bodyPr wrap="square">
            <a:spAutoFit/>
          </a:bodyPr>
          <a:lstStyle/>
          <a:p>
            <a:pPr>
              <a:lnSpc>
                <a:spcPct val="107000"/>
              </a:lnSpc>
              <a:spcAft>
                <a:spcPts val="0"/>
              </a:spcAft>
            </a:pP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xảy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thoái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dần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niêm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cung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bong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mảng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máu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nhầy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nguyệt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657600" y="0"/>
            <a:ext cx="12502140" cy="553357"/>
          </a:xfrm>
          <a:prstGeom prst="rect">
            <a:avLst/>
          </a:prstGeom>
        </p:spPr>
        <p:txBody>
          <a:bodyPr wrap="none">
            <a:spAutoFit/>
          </a:bodyPr>
          <a:lstStyle/>
          <a:p>
            <a:pPr>
              <a:lnSpc>
                <a:spcPct val="107000"/>
              </a:lnSpc>
              <a:spcAft>
                <a:spcPts val="0"/>
              </a:spcAft>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1.Dựa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44.3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44.4,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thai.</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659136" y="631911"/>
            <a:ext cx="16969340" cy="1444306"/>
          </a:xfrm>
          <a:prstGeom prst="rect">
            <a:avLst/>
          </a:prstGeom>
        </p:spPr>
        <p:txBody>
          <a:bodyPr wrap="square">
            <a:spAutoFit/>
          </a:bodyPr>
          <a:lstStyle/>
          <a:p>
            <a:pPr>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trùng</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trứng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niêm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381001" y="4641619"/>
            <a:ext cx="2895600" cy="1936428"/>
          </a:xfrm>
          <a:prstGeom prst="rect">
            <a:avLst/>
          </a:prstGeom>
        </p:spPr>
        <p:txBody>
          <a:bodyPr wrap="square">
            <a:spAutoFit/>
          </a:bodyPr>
          <a:lstStyle/>
          <a:p>
            <a:pPr>
              <a:lnSpc>
                <a:spcPct val="107000"/>
              </a:lnSpc>
              <a:spcAft>
                <a:spcPts val="0"/>
              </a:spcAft>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2.Nếu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915;p37"/>
          <p:cNvSpPr txBox="1"/>
          <p:nvPr/>
        </p:nvSpPr>
        <p:spPr>
          <a:xfrm>
            <a:off x="1905000" y="11824"/>
            <a:ext cx="14901822" cy="205740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Bài</a:t>
            </a:r>
            <a:r>
              <a:rPr lang="en-US" sz="6000" u="sng"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6000" u="sng"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40: </a:t>
            </a:r>
            <a:r>
              <a:rPr lang="en-US" sz="6000" b="1" dirty="0" smtClean="0">
                <a:solidFill>
                  <a:prstClr val="black"/>
                </a:solidFill>
                <a:latin typeface="Times New Roman" panose="02020603050405020304" pitchFamily="18" charset="0"/>
                <a:ea typeface="Tiffany" panose="02020500000000000000" pitchFamily="18" charset="0"/>
                <a:cs typeface="Times New Roman" panose="02020603050405020304" pitchFamily="18" charset="0"/>
              </a:rPr>
              <a:t>SINH SẢN Ở NGƯỜI</a:t>
            </a:r>
            <a:endParaRPr lang="vi-VN" altLang="en-US" sz="6000" u="sng" dirty="0">
              <a:solidFill>
                <a:srgbClr val="FF0000"/>
              </a:solidFill>
              <a:ea typeface="Tiffany" panose="02020500000000000000" pitchFamily="18" charset="0"/>
              <a:cs typeface="Times New Roman" panose="02020603050405020304" pitchFamily="18" charset="0"/>
            </a:endParaRPr>
          </a:p>
        </p:txBody>
      </p:sp>
      <p:sp>
        <p:nvSpPr>
          <p:cNvPr id="11" name="TextBox 10"/>
          <p:cNvSpPr txBox="1"/>
          <p:nvPr/>
        </p:nvSpPr>
        <p:spPr>
          <a:xfrm>
            <a:off x="-685800" y="1676809"/>
            <a:ext cx="18553386"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b="1" dirty="0" smtClean="0">
                <a:solidFill>
                  <a:srgbClr val="002060"/>
                </a:solidFill>
                <a:latin typeface="Times New Roman" panose="02020603050405020304" pitchFamily="18" charset="0"/>
                <a:cs typeface="Times New Roman" panose="02020603050405020304" pitchFamily="18" charset="0"/>
              </a:rPr>
              <a:t>III- </a:t>
            </a:r>
            <a:r>
              <a:rPr lang="en-US" sz="4200" b="1" dirty="0" err="1" smtClean="0">
                <a:solidFill>
                  <a:srgbClr val="002060"/>
                </a:solidFill>
                <a:latin typeface="Times New Roman" panose="02020603050405020304" pitchFamily="18" charset="0"/>
                <a:cs typeface="Times New Roman" panose="02020603050405020304" pitchFamily="18" charset="0"/>
              </a:rPr>
              <a:t>HIỆN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TƯỢNG</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KINH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NGUYỆT</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VÀ</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CÁC</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BIỆN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PHÁP</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TRÁNH</a:t>
            </a:r>
            <a:r>
              <a:rPr lang="en-US" sz="4200" b="1" dirty="0" smtClean="0">
                <a:solidFill>
                  <a:srgbClr val="002060"/>
                </a:solidFill>
                <a:latin typeface="Times New Roman" panose="02020603050405020304" pitchFamily="18" charset="0"/>
                <a:cs typeface="Times New Roman" panose="02020603050405020304" pitchFamily="18" charset="0"/>
              </a:rPr>
              <a:t> THAI</a:t>
            </a:r>
            <a:endParaRPr lang="en-US" sz="42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2461639"/>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dirty="0" smtClean="0">
                <a:solidFill>
                  <a:srgbClr val="C00000"/>
                </a:solidFill>
                <a:latin typeface="Times New Roman" panose="02020603050405020304" pitchFamily="18" charset="0"/>
                <a:cs typeface="Times New Roman" panose="02020603050405020304" pitchFamily="18" charset="0"/>
              </a:rPr>
              <a:t>1. </a:t>
            </a:r>
            <a:r>
              <a:rPr lang="en-US" sz="4200" dirty="0" err="1" smtClean="0">
                <a:solidFill>
                  <a:srgbClr val="C00000"/>
                </a:solidFill>
                <a:latin typeface="Times New Roman" panose="02020603050405020304" pitchFamily="18" charset="0"/>
                <a:cs typeface="Times New Roman" panose="02020603050405020304" pitchFamily="18" charset="0"/>
              </a:rPr>
              <a:t>Hiện</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tượng</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kinh</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nguyệt</a:t>
            </a:r>
            <a:endParaRPr lang="en-US" sz="4200" dirty="0">
              <a:solidFill>
                <a:srgbClr val="C00000"/>
              </a:solidFill>
              <a:latin typeface="Times New Roman" panose="02020603050405020304" pitchFamily="18" charset="0"/>
              <a:cs typeface="Times New Roman" panose="02020603050405020304" pitchFamily="18" charset="0"/>
            </a:endParaRPr>
          </a:p>
        </p:txBody>
      </p:sp>
      <p:pic>
        <p:nvPicPr>
          <p:cNvPr id="4098" name="Picture 2" descr="Dựa vào thông tin trong Hình 40.4 em hãy mô tả sự thay đổi độ dày niêm m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1800" y="3246469"/>
            <a:ext cx="10442028" cy="66214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0600" y="3406001"/>
            <a:ext cx="5029200" cy="2366353"/>
          </a:xfrm>
          <a:prstGeom prst="rect">
            <a:avLst/>
          </a:prstGeom>
        </p:spPr>
        <p:txBody>
          <a:bodyPr wrap="square">
            <a:spAutoFit/>
          </a:bodyPr>
          <a:lstStyle/>
          <a:p>
            <a:pPr>
              <a:lnSpc>
                <a:spcPct val="107000"/>
              </a:lnSpc>
              <a:spcAft>
                <a:spcPts val="0"/>
              </a:spcAft>
            </a:pP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40.4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niêm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nguyệt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Theo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09600" y="6510419"/>
            <a:ext cx="5791200" cy="3319498"/>
          </a:xfrm>
          <a:prstGeom prst="rect">
            <a:avLst/>
          </a:prstGeom>
        </p:spPr>
        <p:txBody>
          <a:bodyPr wrap="square">
            <a:spAutoFit/>
          </a:bodyPr>
          <a:lstStyle/>
          <a:p>
            <a:pPr>
              <a:lnSpc>
                <a:spcPct val="107000"/>
              </a:lnSpc>
              <a:spcAft>
                <a:spcPts val="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1 → 5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niêm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bong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mỏng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6 → 28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niêm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niêm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14300"/>
            <a:ext cx="15773400" cy="1988345"/>
          </a:xfrm>
        </p:spPr>
        <p:txBody>
          <a:bodyPr>
            <a:normAutofit/>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HIỆN TƯỢNG KINH NGUYỆT</a:t>
            </a:r>
            <a:endParaRPr lang="en-US" sz="4000" dirty="0">
              <a:solidFill>
                <a:srgbClr val="C00000"/>
              </a:solidFill>
              <a:latin typeface="Times New Roman" panose="02020603050405020304" pitchFamily="18" charset="0"/>
              <a:cs typeface="Times New Roman" panose="02020603050405020304" pitchFamily="18" charset="0"/>
            </a:endParaRPr>
          </a:p>
        </p:txBody>
      </p:sp>
      <p:pic>
        <p:nvPicPr>
          <p:cNvPr id="16386" name="Picture 2" descr="Chu kỳ kinh nguyệt bình thường kéo dài bao lâu? Triệu chứng thường gặp là  g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538870"/>
            <a:ext cx="17145000" cy="874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3565</Words>
  <Application>WPS Presentation</Application>
  <PresentationFormat>Custom</PresentationFormat>
  <Paragraphs>117</Paragraphs>
  <Slides>11</Slides>
  <Notes>16</Notes>
  <HiddenSlides>0</HiddenSlides>
  <MMClips>16</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11</vt:i4>
      </vt:variant>
    </vt:vector>
  </HeadingPairs>
  <TitlesOfParts>
    <vt:vector size="34" baseType="lpstr">
      <vt:lpstr>Arial</vt:lpstr>
      <vt:lpstr>SimSun</vt:lpstr>
      <vt:lpstr>Wingdings</vt:lpstr>
      <vt:lpstr>UTM ViceroyJF</vt:lpstr>
      <vt:lpstr>VNI-Swiss-Condense</vt:lpstr>
      <vt:lpstr>Times New Roman</vt:lpstr>
      <vt:lpstr>Cambria</vt:lpstr>
      <vt:lpstr>Calibri</vt:lpstr>
      <vt:lpstr>Tiffany</vt:lpstr>
      <vt:lpstr>Calibri Light</vt:lpstr>
      <vt:lpstr>Microsoft YaHei</vt:lpstr>
      <vt:lpstr>Arial Unicode MS</vt:lpstr>
      <vt:lpstr>#9Slide03 Arima Madurai</vt:lpstr>
      <vt:lpstr>幼圆</vt:lpstr>
      <vt:lpstr>Slogan</vt:lpstr>
      <vt:lpstr>Calibri</vt:lpstr>
      <vt:lpstr>Times New Roman</vt:lpstr>
      <vt:lpstr>Cambria Math</vt:lpstr>
      <vt:lpstr>Arial</vt:lpstr>
      <vt:lpstr>Open Sans</vt:lpstr>
      <vt:lpstr>Segoe Print</vt:lpstr>
      <vt:lpstr>等线</vt:lpstr>
      <vt:lpstr>Office 主题</vt:lpstr>
      <vt:lpstr>PowerPoint 演示文稿</vt:lpstr>
      <vt:lpstr>PowerPoint 演示文稿</vt:lpstr>
      <vt:lpstr>PHIẾU HỌC TẬP SỐ 2</vt:lpstr>
      <vt:lpstr>PHIẾU HỌC TẬP SỐ 2</vt:lpstr>
      <vt:lpstr>PowerPoint 演示文稿</vt:lpstr>
      <vt:lpstr>PowerPoint 演示文稿</vt:lpstr>
      <vt:lpstr>PowerPoint 演示文稿</vt:lpstr>
      <vt:lpstr>PowerPoint 演示文稿</vt:lpstr>
      <vt:lpstr>HIỆN TƯỢNG KINH NGUYỆT</vt:lpstr>
      <vt:lpstr> Hiện tượng kinh nguyệt là gì? Do đâu có kinh nguyệt?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WPS_1644634153</cp:lastModifiedBy>
  <cp:revision>26</cp:revision>
  <dcterms:created xsi:type="dcterms:W3CDTF">2006-08-16T00:00:00Z</dcterms:created>
  <dcterms:modified xsi:type="dcterms:W3CDTF">2024-05-10T15:53:14Z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651CB71F855649649EC197F479F37254_12</vt:lpwstr>
  </property>
  <property fmtid="{D5CDD505-2E9C-101B-9397-08002B2CF9AE}" pid="3" name="KSOProductBuildVer">
    <vt:lpwstr>1033-12.2.0.16909</vt:lpwstr>
  </property>
</Properties>
</file>