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306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0" r:id="rId18"/>
    <p:sldId id="281" r:id="rId19"/>
    <p:sldId id="282" r:id="rId20"/>
    <p:sldId id="283" r:id="rId21"/>
    <p:sldId id="284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8A26-F5B4-D552-54FE-C28C70412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BC358-A0AE-E91D-84F6-EE748EBC5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2F59-E457-36B2-54C1-F874B053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AEFB5-18E4-CED2-CA1C-10910E52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E2CB-880F-A746-D687-277930CA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4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7084-DB54-AE40-F6B7-6B5F56E14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79A7D-3CB5-47DA-CC50-3C3B23501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BC404-5E0F-FF06-E7AF-4E8ADFDB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3CFE5-9918-F001-623D-8D623559F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5F42E-ECD3-1EC5-B9B3-9C59076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4B97F-88F8-045D-7DF8-2344A0956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DF911-5A12-FA76-EB01-57F1A3B2A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55CB1-FA2C-4E15-EA40-840E32D3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AA42F-C81E-226C-83D3-33AAA78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7ADD2-95E4-6938-D339-EB08F45F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0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F6EE-91EB-7692-B6D4-10B7E193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CFCD2-0A0D-6250-3779-1F3E7E204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B6105-47A1-048D-4318-41820D4C2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4769B-4F70-7A9F-71A2-E934CB1F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4C988-6525-963D-6390-820DE8E2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AC081-D503-E90D-1190-3DF63085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56258-A114-E0CD-E8D0-4F0453D8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1D97-95BC-7C7D-A108-59A86C58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F3A5-D164-2531-4082-CFB6CBB8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A34F-8592-E5D0-2EF0-40E42355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0909-8190-1CAB-0D97-8393154F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E3EDF-FB70-3285-0D6B-6CC23C84E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326FC-69AC-8B38-ECEC-E31064BCC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4DFF4-290B-615F-1DB2-D518FD97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E6BB-8091-DE64-A7D0-AE93D189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28D29-98D8-55A5-A3C2-599CBCAD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F161-1D2E-D2EC-BC31-DE4CCC44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2439A-AB1A-69DB-6BFE-4E48ED56B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A778C-738B-8653-B5EA-89D7A0EA1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0EA05-171D-20B6-0F39-7C686F579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1CC7C-FE5B-FDB0-35D6-358E8BD90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A3FF6E-2810-E554-494F-FF3E6C4F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A614D-267C-DC0E-15C9-BEF7B5CC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34884-6E53-1CF9-9A06-C19CC826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4114-BB8E-902D-6DDA-5B4AA909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351A-6250-01A6-402F-EAA74CB5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1B787-747B-42B9-B003-5A607129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A1BFD-B6FC-2F5D-A808-3B433531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17411-5D33-695F-8B6D-1EA6CD41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266533-4B8A-5F9A-0405-29CFC747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38D3F-5091-7773-F50B-84741935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6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7F616-6537-D419-75DB-F9798398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C6AA-489F-E12A-48CB-2CF9C69CB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BD760-B7E5-EE90-C010-22BB41F2A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B5CC3-0A26-2D28-61D8-4036C0DE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B7DE4-05CA-45A4-E043-B012DFA1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9F695-49D8-3E81-9B2F-A5D7F1B9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A7F2-0B01-EB39-26FF-6687B8BC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DF1A0-13FE-1E44-F181-45536F738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F6C0E-3CCA-0137-4E7B-074734119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9CE00-2E94-6497-55AB-F7742361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C5BD4-EB2A-7C76-D136-70D85D60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64B4F-1675-3828-81EF-2CBF1E6F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0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4C2057-03C6-5D01-EB5E-79648476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EA940-C5F7-D866-972C-F707EF80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9F2C3-84DE-C935-E7D1-E34B42DDA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5703D-0790-4BB6-A73C-AE520B7A95C3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FAA2D-64EF-511D-9AC1-3054AF59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F0BA-7D51-D0B1-6C47-58BFB9C04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40BE86-C3AC-420A-93BE-D959BAE4F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1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0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4.png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jpeg"/><Relationship Id="rId1" Type="http://schemas.microsoft.com/office/2007/relationships/media" Target="../media/media1.mp4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21.jpe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26.jpe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25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4.jpeg"/><Relationship Id="rId5" Type="http://schemas.openxmlformats.org/officeDocument/2006/relationships/tags" Target="../tags/tag3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.xml"/><Relationship Id="rId9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26.jpe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25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4.jpeg"/><Relationship Id="rId5" Type="http://schemas.openxmlformats.org/officeDocument/2006/relationships/tags" Target="../tags/tag4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jp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jpe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image" Target="../media/image21.jpeg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1981200" y="304801"/>
            <a:ext cx="4287982" cy="5909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latin typeface="Calibri" pitchFamily="34" charset="0"/>
              </a:rPr>
              <a:t>I-</a:t>
            </a:r>
            <a:r>
              <a:rPr lang="vi-VN" sz="3200" b="1" dirty="0">
                <a:latin typeface="Times New Roman" pitchFamily="18" charset="0"/>
              </a:rPr>
              <a:t>SINH SẢN LÀ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1066801"/>
            <a:ext cx="7696200" cy="3847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Sinh sản </a:t>
            </a:r>
            <a:r>
              <a:rPr lang="vi-VN" sz="2000" dirty="0">
                <a:cs typeface="Arial" panose="020B0604020202020204" pitchFamily="34" charset="0"/>
              </a:rPr>
              <a:t>là một trong những đặc trưng cơ bản của cơ thể sống.</a:t>
            </a:r>
            <a:endParaRPr lang="vi-VN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524000" y="149225"/>
            <a:ext cx="5715000" cy="2435126"/>
            <a:chOff x="0" y="1089867"/>
            <a:chExt cx="11945257" cy="4041076"/>
          </a:xfrm>
        </p:grpSpPr>
        <p:pic>
          <p:nvPicPr>
            <p:cNvPr id="2668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6638" name="Group 18"/>
          <p:cNvGrpSpPr>
            <a:grpSpLocks/>
          </p:cNvGrpSpPr>
          <p:nvPr/>
        </p:nvGrpSpPr>
        <p:grpSpPr bwMode="auto">
          <a:xfrm>
            <a:off x="1552576" y="3386139"/>
            <a:ext cx="5305424" cy="2662237"/>
            <a:chOff x="413658" y="-142095"/>
            <a:chExt cx="11364685" cy="6062248"/>
          </a:xfrm>
        </p:grpSpPr>
        <p:pic>
          <p:nvPicPr>
            <p:cNvPr id="26677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/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6639" name="TextBox 12"/>
          <p:cNvSpPr txBox="1">
            <a:spLocks noChangeArrowheads="1"/>
          </p:cNvSpPr>
          <p:nvPr/>
        </p:nvSpPr>
        <p:spPr bwMode="auto">
          <a:xfrm>
            <a:off x="2985786" y="6145312"/>
            <a:ext cx="36670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800" b="1" dirty="0">
                <a:cs typeface="Arial" pitchFamily="34" charset="0"/>
              </a:rPr>
              <a:t>Sinh sản vô tính ở </a:t>
            </a:r>
            <a:r>
              <a:rPr lang="en-US" sz="1800" b="1" dirty="0" err="1">
                <a:cs typeface="Arial" pitchFamily="34" charset="0"/>
              </a:rPr>
              <a:t>thủy</a:t>
            </a:r>
            <a:r>
              <a:rPr lang="en-US" sz="1800" b="1" dirty="0">
                <a:cs typeface="Arial" pitchFamily="34" charset="0"/>
              </a:rPr>
              <a:t> </a:t>
            </a:r>
            <a:r>
              <a:rPr lang="en-US" sz="1800" b="1" dirty="0" err="1">
                <a:cs typeface="Arial" pitchFamily="34" charset="0"/>
              </a:rPr>
              <a:t>tức</a:t>
            </a:r>
            <a:r>
              <a:rPr lang="en-US" sz="1800" b="1" dirty="0">
                <a:cs typeface="Arial" pitchFamily="34" charset="0"/>
              </a:rPr>
              <a:t> </a:t>
            </a:r>
            <a:endParaRPr lang="vi-VN" sz="1800" b="1" dirty="0"/>
          </a:p>
        </p:txBody>
      </p:sp>
      <p:pic>
        <p:nvPicPr>
          <p:cNvPr id="26640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85800"/>
            <a:ext cx="2911328" cy="245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Box 27"/>
          <p:cNvSpPr txBox="1">
            <a:spLocks noChangeArrowheads="1"/>
          </p:cNvSpPr>
          <p:nvPr/>
        </p:nvSpPr>
        <p:spPr bwMode="auto">
          <a:xfrm>
            <a:off x="2451834" y="2825665"/>
            <a:ext cx="397375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800" b="1" dirty="0">
                <a:cs typeface="Arial" pitchFamily="34" charset="0"/>
              </a:rPr>
              <a:t>Sinh sản vô tính ở trùng roi xanh</a:t>
            </a:r>
            <a:endParaRPr lang="vi-VN" sz="1800" b="1" dirty="0"/>
          </a:p>
        </p:txBody>
      </p:sp>
      <p:sp>
        <p:nvSpPr>
          <p:cNvPr id="26642" name="TextBox 28"/>
          <p:cNvSpPr txBox="1">
            <a:spLocks noChangeArrowheads="1"/>
          </p:cNvSpPr>
          <p:nvPr/>
        </p:nvSpPr>
        <p:spPr bwMode="auto">
          <a:xfrm>
            <a:off x="7101893" y="3505201"/>
            <a:ext cx="347272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800" b="1" dirty="0">
                <a:cs typeface="Arial" pitchFamily="34" charset="0"/>
              </a:rPr>
              <a:t>Sinh sản vô tính</a:t>
            </a:r>
            <a:r>
              <a:rPr lang="en-US" sz="1800" b="1" dirty="0">
                <a:cs typeface="Arial" pitchFamily="34" charset="0"/>
              </a:rPr>
              <a:t>  </a:t>
            </a:r>
            <a:r>
              <a:rPr lang="vi-VN" sz="1800" b="1" dirty="0">
                <a:cs typeface="Arial" pitchFamily="34" charset="0"/>
              </a:rPr>
              <a:t>ở cây gừng</a:t>
            </a:r>
            <a:endParaRPr lang="vi-VN" sz="1800" b="1" dirty="0"/>
          </a:p>
        </p:txBody>
      </p:sp>
    </p:spTree>
    <p:extLst>
      <p:ext uri="{BB962C8B-B14F-4D97-AF65-F5344CB8AC3E}">
        <p14:creationId xmlns:p14="http://schemas.microsoft.com/office/powerpoint/2010/main" val="287210208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524000" y="149226"/>
            <a:ext cx="2978150" cy="1146175"/>
            <a:chOff x="0" y="1089867"/>
            <a:chExt cx="11945257" cy="4041076"/>
          </a:xfrm>
        </p:grpSpPr>
        <p:pic>
          <p:nvPicPr>
            <p:cNvPr id="2668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6638" name="Group 18"/>
          <p:cNvGrpSpPr>
            <a:grpSpLocks/>
          </p:cNvGrpSpPr>
          <p:nvPr/>
        </p:nvGrpSpPr>
        <p:grpSpPr bwMode="auto">
          <a:xfrm>
            <a:off x="1552576" y="3386139"/>
            <a:ext cx="2949575" cy="2662237"/>
            <a:chOff x="413658" y="-142095"/>
            <a:chExt cx="11364685" cy="6062248"/>
          </a:xfrm>
        </p:grpSpPr>
        <p:pic>
          <p:nvPicPr>
            <p:cNvPr id="26677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/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6639" name="TextBox 12"/>
          <p:cNvSpPr txBox="1">
            <a:spLocks noChangeArrowheads="1"/>
          </p:cNvSpPr>
          <p:nvPr/>
        </p:nvSpPr>
        <p:spPr bwMode="auto">
          <a:xfrm>
            <a:off x="1574000" y="5991558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>
                <a:cs typeface="Arial" pitchFamily="34" charset="0"/>
              </a:rPr>
              <a:t>thủy</a:t>
            </a:r>
            <a:r>
              <a:rPr lang="en-US" sz="1600" b="1" dirty="0">
                <a:cs typeface="Arial" pitchFamily="34" charset="0"/>
              </a:rPr>
              <a:t> </a:t>
            </a:r>
            <a:r>
              <a:rPr lang="en-US" sz="1600" b="1" dirty="0" err="1">
                <a:cs typeface="Arial" pitchFamily="34" charset="0"/>
              </a:rPr>
              <a:t>tức</a:t>
            </a:r>
            <a:r>
              <a:rPr lang="en-US" sz="1600" b="1" dirty="0">
                <a:cs typeface="Arial" pitchFamily="34" charset="0"/>
              </a:rPr>
              <a:t> </a:t>
            </a:r>
            <a:endParaRPr lang="vi-VN" sz="1600" b="1" dirty="0"/>
          </a:p>
        </p:txBody>
      </p:sp>
      <p:pic>
        <p:nvPicPr>
          <p:cNvPr id="26640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914771"/>
            <a:ext cx="192246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Box 27"/>
          <p:cNvSpPr txBox="1">
            <a:spLocks noChangeArrowheads="1"/>
          </p:cNvSpPr>
          <p:nvPr/>
        </p:nvSpPr>
        <p:spPr bwMode="auto">
          <a:xfrm>
            <a:off x="1493045" y="1447801"/>
            <a:ext cx="333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trùng roi xanh</a:t>
            </a:r>
            <a:endParaRPr lang="vi-VN" sz="1600" b="1" dirty="0"/>
          </a:p>
        </p:txBody>
      </p:sp>
      <p:sp>
        <p:nvSpPr>
          <p:cNvPr id="26642" name="TextBox 28"/>
          <p:cNvSpPr txBox="1">
            <a:spLocks noChangeArrowheads="1"/>
          </p:cNvSpPr>
          <p:nvPr/>
        </p:nvSpPr>
        <p:spPr bwMode="auto">
          <a:xfrm>
            <a:off x="1590823" y="2986089"/>
            <a:ext cx="2911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</a:t>
            </a:r>
            <a:r>
              <a:rPr lang="en-US" sz="1600" b="1" dirty="0">
                <a:cs typeface="Arial" pitchFamily="34" charset="0"/>
              </a:rPr>
              <a:t>  </a:t>
            </a:r>
            <a:r>
              <a:rPr lang="vi-VN" sz="1600" b="1" dirty="0">
                <a:cs typeface="Arial" pitchFamily="34" charset="0"/>
              </a:rPr>
              <a:t>ở cây gừng</a:t>
            </a:r>
            <a:endParaRPr lang="vi-VN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876800" y="762001"/>
            <a:ext cx="5791200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Câu hỏi 1: 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Quan sát hình kết hợp đọc thông tin phần II,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video 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đánh dấu </a:t>
            </a:r>
            <a:r>
              <a:rPr lang="vi-VN" sz="2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 vào ô phù hợp:</a:t>
            </a:r>
            <a:endParaRPr lang="vi-VN" sz="2000" dirty="0">
              <a:latin typeface="+mj-lt"/>
            </a:endParaRPr>
          </a:p>
        </p:txBody>
      </p: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5140767" y="1828800"/>
          <a:ext cx="5281612" cy="4328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3069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đực và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451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TextBox 2"/>
          <p:cNvSpPr txBox="1">
            <a:spLocks noChangeArrowheads="1"/>
          </p:cNvSpPr>
          <p:nvPr/>
        </p:nvSpPr>
        <p:spPr bwMode="auto">
          <a:xfrm>
            <a:off x="4724400" y="76201"/>
            <a:ext cx="493236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:</a:t>
            </a:r>
            <a:endParaRPr lang="vi-VN" sz="28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079135" y="6145446"/>
            <a:ext cx="5251450" cy="7201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dirty="0">
                <a:cs typeface="Arial" panose="020B0604020202020204" pitchFamily="34" charset="0"/>
              </a:rPr>
              <a:t>Dựa vào kết quả ở câu hỏi 1, em hãy nêu các đặc điểm của sinh sản vô tính</a:t>
            </a:r>
            <a:r>
              <a:rPr lang="en-US" dirty="0">
                <a:cs typeface="Arial" panose="020B0604020202020204" pitchFamily="34" charset="0"/>
              </a:rPr>
              <a:t>?</a:t>
            </a:r>
            <a:endParaRPr lang="vi-VN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74346" y="275867"/>
            <a:ext cx="49212" cy="5950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02768" y="83898"/>
            <a:ext cx="732791" cy="4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84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6415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rot="197961" flipH="1" flipV="1">
            <a:off x="1516062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sp>
        <p:nvSpPr>
          <p:cNvPr id="2" name="Rectangle 1"/>
          <p:cNvSpPr/>
          <p:nvPr/>
        </p:nvSpPr>
        <p:spPr>
          <a:xfrm>
            <a:off x="152400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grpSp>
        <p:nvGrpSpPr>
          <p:cNvPr id="27652" name="Group 13"/>
          <p:cNvGrpSpPr>
            <a:grpSpLocks/>
          </p:cNvGrpSpPr>
          <p:nvPr/>
        </p:nvGrpSpPr>
        <p:grpSpPr bwMode="auto">
          <a:xfrm>
            <a:off x="1524000" y="149225"/>
            <a:ext cx="3608388" cy="1627188"/>
            <a:chOff x="0" y="1089867"/>
            <a:chExt cx="11945257" cy="4041076"/>
          </a:xfrm>
        </p:grpSpPr>
        <p:pic>
          <p:nvPicPr>
            <p:cNvPr id="27699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7653" name="Group 18"/>
          <p:cNvGrpSpPr>
            <a:grpSpLocks/>
          </p:cNvGrpSpPr>
          <p:nvPr/>
        </p:nvGrpSpPr>
        <p:grpSpPr bwMode="auto">
          <a:xfrm>
            <a:off x="1552576" y="4014789"/>
            <a:ext cx="3586163" cy="2662237"/>
            <a:chOff x="413658" y="-142095"/>
            <a:chExt cx="11364685" cy="6062248"/>
          </a:xfrm>
        </p:grpSpPr>
        <p:pic>
          <p:nvPicPr>
            <p:cNvPr id="27692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/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27655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317751"/>
            <a:ext cx="192246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7"/>
          <p:cNvSpPr txBox="1">
            <a:spLocks noChangeArrowheads="1"/>
          </p:cNvSpPr>
          <p:nvPr/>
        </p:nvSpPr>
        <p:spPr bwMode="auto">
          <a:xfrm>
            <a:off x="2024064" y="1876425"/>
            <a:ext cx="25860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Sinh sản vô tính ở trùng roi xanh</a:t>
            </a:r>
            <a:endParaRPr lang="vi-VN" sz="1600" b="1"/>
          </a:p>
        </p:txBody>
      </p:sp>
      <p:sp>
        <p:nvSpPr>
          <p:cNvPr id="27657" name="TextBox 28"/>
          <p:cNvSpPr txBox="1">
            <a:spLocks noChangeArrowheads="1"/>
          </p:cNvSpPr>
          <p:nvPr/>
        </p:nvSpPr>
        <p:spPr bwMode="auto">
          <a:xfrm>
            <a:off x="3606801" y="2986089"/>
            <a:ext cx="1217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Sinh sản vô tính</a:t>
            </a:r>
          </a:p>
          <a:p>
            <a:pPr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ở cây gừng</a:t>
            </a:r>
            <a:endParaRPr lang="vi-VN" sz="1600" b="1"/>
          </a:p>
        </p:txBody>
      </p:sp>
      <p:sp>
        <p:nvSpPr>
          <p:cNvPr id="31" name="TextBox 30"/>
          <p:cNvSpPr txBox="1"/>
          <p:nvPr/>
        </p:nvSpPr>
        <p:spPr>
          <a:xfrm>
            <a:off x="6234114" y="452438"/>
            <a:ext cx="4243387" cy="13208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1: </a:t>
            </a:r>
            <a:r>
              <a:rPr lang="vi-VN" sz="2200" dirty="0">
                <a:cs typeface="Arial" panose="020B0604020202020204" pitchFamily="34" charset="0"/>
              </a:rPr>
              <a:t>Quan sát hình kết hợp đọc thông tin phần II, đánh dấu </a:t>
            </a:r>
            <a:r>
              <a:rPr lang="vi-VN" sz="2200" b="1" dirty="0">
                <a:cs typeface="Arial" panose="020B0604020202020204" pitchFamily="34" charset="0"/>
              </a:rPr>
              <a:t>X</a:t>
            </a:r>
            <a:r>
              <a:rPr lang="vi-VN" sz="2200" dirty="0">
                <a:cs typeface="Arial" panose="020B0604020202020204" pitchFamily="34" charset="0"/>
              </a:rPr>
              <a:t> vào ô phù hợp:</a:t>
            </a:r>
            <a:endParaRPr lang="vi-VN" sz="2200" dirty="0">
              <a:latin typeface="Arial" charset="0"/>
            </a:endParaRPr>
          </a:p>
        </p:txBody>
      </p: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5233988" y="2079626"/>
          <a:ext cx="5281612" cy="4534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7905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600" b="1" noProof="0"/>
                        <a:t>giao tử đực và </a:t>
                      </a:r>
                    </a:p>
                    <a:p>
                      <a:pPr algn="ctr"/>
                      <a:r>
                        <a:rPr lang="vi-VN" sz="1600" b="1" noProof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1523600" y="6392951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>
                <a:cs typeface="Arial" pitchFamily="34" charset="0"/>
              </a:rPr>
              <a:t>thủy</a:t>
            </a:r>
            <a:r>
              <a:rPr lang="en-US" sz="1600" b="1" dirty="0">
                <a:cs typeface="Arial" pitchFamily="34" charset="0"/>
              </a:rPr>
              <a:t> </a:t>
            </a:r>
            <a:r>
              <a:rPr lang="en-US" sz="1600" b="1" dirty="0" err="1">
                <a:cs typeface="Arial" pitchFamily="34" charset="0"/>
              </a:rPr>
              <a:t>tức</a:t>
            </a:r>
            <a:r>
              <a:rPr lang="en-US" sz="1600" b="1" dirty="0">
                <a:cs typeface="Arial" pitchFamily="34" charset="0"/>
              </a:rPr>
              <a:t> </a:t>
            </a:r>
            <a:endParaRPr lang="vi-VN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7772400" y="38862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  <p:sp>
        <p:nvSpPr>
          <p:cNvPr id="28" name="Rectangle 27"/>
          <p:cNvSpPr/>
          <p:nvPr/>
        </p:nvSpPr>
        <p:spPr>
          <a:xfrm>
            <a:off x="8686800" y="39624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  <p:sp>
        <p:nvSpPr>
          <p:cNvPr id="29" name="Rectangle 28"/>
          <p:cNvSpPr/>
          <p:nvPr/>
        </p:nvSpPr>
        <p:spPr>
          <a:xfrm>
            <a:off x="7772400" y="50292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  <p:sp>
        <p:nvSpPr>
          <p:cNvPr id="30" name="Rectangle 29"/>
          <p:cNvSpPr/>
          <p:nvPr/>
        </p:nvSpPr>
        <p:spPr>
          <a:xfrm>
            <a:off x="8763000" y="50292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  <p:sp>
        <p:nvSpPr>
          <p:cNvPr id="32" name="Rectangle 31"/>
          <p:cNvSpPr/>
          <p:nvPr/>
        </p:nvSpPr>
        <p:spPr>
          <a:xfrm>
            <a:off x="7772400" y="6005945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  <p:sp>
        <p:nvSpPr>
          <p:cNvPr id="34" name="Rectangle 33"/>
          <p:cNvSpPr/>
          <p:nvPr/>
        </p:nvSpPr>
        <p:spPr>
          <a:xfrm>
            <a:off x="8839200" y="601980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X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09327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1" y="2286001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0091" y="1654629"/>
            <a:ext cx="798968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4" y="1846614"/>
            <a:ext cx="5476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753769" y="956126"/>
            <a:ext cx="3933825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2800" b="1" dirty="0"/>
              <a:t>1. K</a:t>
            </a:r>
            <a:r>
              <a:rPr lang="en-US" sz="2800" b="1" dirty="0" err="1"/>
              <a:t>hái</a:t>
            </a:r>
            <a:r>
              <a:rPr lang="en-US" sz="2800" b="1" dirty="0"/>
              <a:t> </a:t>
            </a:r>
            <a:r>
              <a:rPr lang="en-US" sz="2800" b="1" dirty="0" err="1"/>
              <a:t>niệm</a:t>
            </a:r>
            <a:r>
              <a:rPr lang="en-US" sz="2800" b="1" dirty="0"/>
              <a:t> </a:t>
            </a:r>
            <a:endParaRPr lang="vi-VN" sz="2800" b="1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58301" y="340452"/>
            <a:ext cx="653415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/>
              <a:t>II - </a:t>
            </a:r>
            <a:r>
              <a:rPr lang="vi-VN" sz="2800" b="1" dirty="0"/>
              <a:t>SINH SẢN VÔ TÍNH</a:t>
            </a:r>
          </a:p>
        </p:txBody>
      </p:sp>
    </p:spTree>
    <p:extLst>
      <p:ext uri="{BB962C8B-B14F-4D97-AF65-F5344CB8AC3E}">
        <p14:creationId xmlns:p14="http://schemas.microsoft.com/office/powerpoint/2010/main" val="6969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1" y="349318"/>
            <a:ext cx="8534399" cy="8802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sz="2200" dirty="0">
                <a:cs typeface="Arial" panose="020B0604020202020204" pitchFamily="34" charset="0"/>
              </a:rPr>
              <a:t>Dựa vào kết quả ở câu hỏi 1, em hãy nêu các đặc điểm của sinh sản vô tính</a:t>
            </a:r>
            <a:r>
              <a:rPr lang="en-US" sz="2200" dirty="0">
                <a:cs typeface="Arial" panose="020B0604020202020204" pitchFamily="34" charset="0"/>
              </a:rPr>
              <a:t> ?</a:t>
            </a:r>
            <a:endParaRPr lang="vi-VN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rot="197961" flipH="1" flipV="1">
            <a:off x="1516062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sp>
        <p:nvSpPr>
          <p:cNvPr id="2" name="Rectangle 1"/>
          <p:cNvSpPr/>
          <p:nvPr/>
        </p:nvSpPr>
        <p:spPr>
          <a:xfrm>
            <a:off x="152400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1524000" y="149225"/>
            <a:ext cx="3608388" cy="1627188"/>
            <a:chOff x="0" y="1089867"/>
            <a:chExt cx="11945257" cy="4041076"/>
          </a:xfrm>
        </p:grpSpPr>
        <p:pic>
          <p:nvPicPr>
            <p:cNvPr id="2870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8686" name="Group 18"/>
          <p:cNvGrpSpPr>
            <a:grpSpLocks/>
          </p:cNvGrpSpPr>
          <p:nvPr/>
        </p:nvGrpSpPr>
        <p:grpSpPr bwMode="auto">
          <a:xfrm>
            <a:off x="1485599" y="4014789"/>
            <a:ext cx="3653141" cy="2738239"/>
            <a:chOff x="413658" y="-142095"/>
            <a:chExt cx="11364685" cy="6062248"/>
          </a:xfrm>
        </p:grpSpPr>
        <p:pic>
          <p:nvPicPr>
            <p:cNvPr id="28698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/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28688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66" y="2413001"/>
            <a:ext cx="192246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27"/>
          <p:cNvSpPr txBox="1">
            <a:spLocks noChangeArrowheads="1"/>
          </p:cNvSpPr>
          <p:nvPr/>
        </p:nvSpPr>
        <p:spPr bwMode="auto">
          <a:xfrm>
            <a:off x="1524001" y="1876426"/>
            <a:ext cx="35080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trùng roi xanh</a:t>
            </a:r>
            <a:endParaRPr lang="vi-VN" sz="1600" b="1" dirty="0"/>
          </a:p>
        </p:txBody>
      </p:sp>
      <p:sp>
        <p:nvSpPr>
          <p:cNvPr id="28690" name="TextBox 28"/>
          <p:cNvSpPr txBox="1">
            <a:spLocks noChangeArrowheads="1"/>
          </p:cNvSpPr>
          <p:nvPr/>
        </p:nvSpPr>
        <p:spPr bwMode="auto">
          <a:xfrm>
            <a:off x="3606801" y="2986089"/>
            <a:ext cx="1217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</a:t>
            </a:r>
          </a:p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ở cây gừng</a:t>
            </a:r>
            <a:endParaRPr lang="vi-VN" sz="1600" b="1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5376863" y="2184400"/>
            <a:ext cx="10287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9601"/>
            <a:ext cx="5476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908530" y="1628983"/>
            <a:ext cx="4229100" cy="336092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2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Đặc đi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ể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m của sinh sản vô tính:</a:t>
            </a:r>
          </a:p>
          <a:p>
            <a:pPr algn="just"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Chỉ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tham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gia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yếu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tố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cái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4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 )</a:t>
            </a:r>
            <a:endParaRPr lang="vi-VN" sz="2400" b="0" dirty="0">
              <a:solidFill>
                <a:schemeClr val="tx1"/>
              </a:solidFill>
              <a:latin typeface="+mj-lt"/>
            </a:endParaRPr>
          </a:p>
          <a:p>
            <a:pPr algn="just"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0" dirty="0">
                <a:solidFill>
                  <a:schemeClr val="tx1"/>
                </a:solidFill>
                <a:latin typeface="+mj-lt"/>
              </a:rPr>
              <a:t>Cơ thể con được tạo thành từ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một phần </a:t>
            </a:r>
            <a:r>
              <a:rPr lang="vi-VN" sz="2400" b="0" dirty="0">
                <a:solidFill>
                  <a:schemeClr val="tx1"/>
                </a:solidFill>
                <a:latin typeface="+mj-lt"/>
              </a:rPr>
              <a:t>của cơ thể mẹ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.</a:t>
            </a:r>
            <a:endParaRPr lang="vi-VN" sz="2400" b="0" dirty="0">
              <a:solidFill>
                <a:schemeClr val="tx1"/>
              </a:solidFill>
              <a:latin typeface="+mj-lt"/>
            </a:endParaRPr>
          </a:p>
          <a:p>
            <a:pPr algn="just"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0" dirty="0">
                <a:solidFill>
                  <a:schemeClr val="tx1"/>
                </a:solidFill>
                <a:latin typeface="+mj-lt"/>
              </a:rPr>
              <a:t>Con sinh ra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giống nhau</a:t>
            </a:r>
            <a:r>
              <a:rPr lang="vi-VN" sz="2400" b="0" dirty="0">
                <a:solidFill>
                  <a:schemeClr val="tx1"/>
                </a:solidFill>
                <a:latin typeface="+mj-lt"/>
              </a:rPr>
              <a:t> và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giống cá thể mẹ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.</a:t>
            </a:r>
            <a:endParaRPr lang="vi-VN" sz="2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1574000" y="6445251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>
                <a:cs typeface="Arial" pitchFamily="34" charset="0"/>
              </a:rPr>
              <a:t>thủy</a:t>
            </a:r>
            <a:r>
              <a:rPr lang="en-US" sz="1600" b="1" dirty="0">
                <a:cs typeface="Arial" pitchFamily="34" charset="0"/>
              </a:rPr>
              <a:t> </a:t>
            </a:r>
            <a:r>
              <a:rPr lang="en-US" sz="1600" b="1" dirty="0" err="1">
                <a:cs typeface="Arial" pitchFamily="34" charset="0"/>
              </a:rPr>
              <a:t>tức</a:t>
            </a:r>
            <a:r>
              <a:rPr lang="en-US" sz="1600" b="1" dirty="0">
                <a:cs typeface="Arial" pitchFamily="34" charset="0"/>
              </a:rPr>
              <a:t> </a:t>
            </a:r>
            <a:endParaRPr lang="vi-VN" sz="1600" b="1" dirty="0"/>
          </a:p>
        </p:txBody>
      </p:sp>
    </p:spTree>
    <p:extLst>
      <p:ext uri="{BB962C8B-B14F-4D97-AF65-F5344CB8AC3E}">
        <p14:creationId xmlns:p14="http://schemas.microsoft.com/office/powerpoint/2010/main" val="421229852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TextBox 25"/>
          <p:cNvSpPr txBox="1">
            <a:spLocks noChangeArrowheads="1"/>
          </p:cNvSpPr>
          <p:nvPr/>
        </p:nvSpPr>
        <p:spPr bwMode="auto">
          <a:xfrm>
            <a:off x="2971800" y="152400"/>
            <a:ext cx="7200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cs typeface="Arial" pitchFamily="34" charset="0"/>
              </a:rPr>
              <a:t>vi khuẩn, nguyên sinh vật, nấm</a:t>
            </a:r>
            <a:r>
              <a:rPr lang="vi-VN" sz="2400" dirty="0">
                <a:solidFill>
                  <a:srgbClr val="000000"/>
                </a:solidFill>
                <a:cs typeface="Arial" pitchFamily="34" charset="0"/>
              </a:rPr>
              <a:t>, một số động vật và nhiều loài thực vật có hình thức sinh sản </a:t>
            </a:r>
            <a:r>
              <a:rPr lang="en-US" sz="2400" dirty="0" err="1">
                <a:solidFill>
                  <a:srgbClr val="000000"/>
                </a:solidFill>
                <a:cs typeface="Arial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itchFamily="34" charset="0"/>
              </a:rPr>
              <a:t>tính</a:t>
            </a:r>
            <a:r>
              <a:rPr lang="vi-VN" sz="24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45376"/>
            <a:ext cx="754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0851" y="4250022"/>
            <a:ext cx="3398837" cy="1778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80" y="1074598"/>
            <a:ext cx="3933854" cy="2996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96" y="4264808"/>
            <a:ext cx="4114800" cy="1914525"/>
          </a:xfrm>
          <a:prstGeom prst="rect">
            <a:avLst/>
          </a:prstGeom>
        </p:spPr>
      </p:pic>
      <p:pic>
        <p:nvPicPr>
          <p:cNvPr id="13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7010400" y="1079146"/>
            <a:ext cx="3519487" cy="25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1" y="38862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 </a:t>
            </a:r>
            <a:r>
              <a:rPr lang="en-US" dirty="0" err="1"/>
              <a:t>hô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4311" y="63878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  </a:t>
            </a:r>
            <a:r>
              <a:rPr lang="en-US" dirty="0" err="1"/>
              <a:t>khuẩn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1" y="638786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Nấm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7123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8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BÀI TẬP VẬN DUNG </a:t>
            </a:r>
            <a:br>
              <a:rPr lang="en-US" sz="2400" dirty="0"/>
            </a:b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8686800" cy="546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3212068"/>
            <a:ext cx="18288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Cây</a:t>
            </a:r>
            <a:r>
              <a:rPr lang="en-US" sz="2000" b="1" dirty="0"/>
              <a:t> </a:t>
            </a:r>
            <a:r>
              <a:rPr lang="en-US" sz="2000" b="1" dirty="0" err="1"/>
              <a:t>bèo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1692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23900"/>
            <a:ext cx="8153400" cy="54483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05000" y="15240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2700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0600"/>
            <a:ext cx="2133600" cy="19812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0" y="15240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943970"/>
            <a:ext cx="2619375" cy="2057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02038"/>
            <a:ext cx="3657600" cy="2814637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3602039"/>
            <a:ext cx="3592512" cy="2814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1907204" y="733000"/>
            <a:ext cx="2362200" cy="22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4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/>
          <p:cNvSpPr/>
          <p:nvPr/>
        </p:nvSpPr>
        <p:spPr>
          <a:xfrm rot="225866">
            <a:off x="1517651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2133601" y="3352801"/>
            <a:ext cx="817418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3200" b="1" dirty="0">
                <a:latin typeface="+mj-lt"/>
              </a:rPr>
              <a:t>SINH SẢN VÔ TÍNH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Ở SINH VẬT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143001"/>
            <a:ext cx="9018814" cy="6067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X: SINH SẢN Ở  SINH VẬT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4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10001251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1452562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7620001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7620001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3582989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76946" y="2459183"/>
            <a:ext cx="7197436" cy="6067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39:</a:t>
            </a:r>
          </a:p>
        </p:txBody>
      </p:sp>
    </p:spTree>
    <p:extLst>
      <p:ext uri="{BB962C8B-B14F-4D97-AF65-F5344CB8AC3E}">
        <p14:creationId xmlns:p14="http://schemas.microsoft.com/office/powerpoint/2010/main" val="1105457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23" y="127698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27" y="1763486"/>
            <a:ext cx="2619375" cy="3239588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7" y="1763487"/>
            <a:ext cx="3138487" cy="3236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7635889" y="1776550"/>
            <a:ext cx="3624293" cy="32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9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/>
        </p:nvSpPr>
        <p:spPr>
          <a:xfrm rot="225866">
            <a:off x="1517651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: Shape 3"/>
          <p:cNvSpPr/>
          <p:nvPr/>
        </p:nvSpPr>
        <p:spPr>
          <a:xfrm rot="197961" flipH="1" flipV="1">
            <a:off x="1516062" y="6100763"/>
            <a:ext cx="9158288" cy="1320800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4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10001251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1452562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7620001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7620001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3582989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2938463" y="1233489"/>
            <a:ext cx="7207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2400" b="1">
                <a:cs typeface="Arial" pitchFamily="34" charset="0"/>
              </a:rPr>
              <a:t>Sinh sản là </a:t>
            </a:r>
            <a:r>
              <a:rPr lang="vi-VN" sz="2400">
                <a:cs typeface="Arial" pitchFamily="34" charset="0"/>
              </a:rPr>
              <a:t>quá trình tạo ra những cá thể mới, đảm bảo sự phát triển liên tục của loài.</a:t>
            </a:r>
          </a:p>
        </p:txBody>
      </p:sp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2938463" y="2290764"/>
            <a:ext cx="7207250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2400" b="1" dirty="0">
                <a:cs typeface="Arial" pitchFamily="34" charset="0"/>
              </a:rPr>
              <a:t>Sinh sản vô tính </a:t>
            </a:r>
            <a:r>
              <a:rPr lang="vi-VN" sz="2400" dirty="0">
                <a:cs typeface="Arial" pitchFamily="34" charset="0"/>
              </a:rPr>
              <a:t>là hình thức sinh sản </a:t>
            </a:r>
            <a:r>
              <a:rPr lang="vi-VN" sz="2400" dirty="0">
                <a:solidFill>
                  <a:srgbClr val="FF0000"/>
                </a:solidFill>
                <a:cs typeface="Arial" pitchFamily="34" charset="0"/>
              </a:rPr>
              <a:t>không có sự kết hợp</a:t>
            </a:r>
            <a:r>
              <a:rPr lang="vi-VN" sz="2400" dirty="0">
                <a:cs typeface="Arial" pitchFamily="34" charset="0"/>
              </a:rPr>
              <a:t> của giao tử đực và giao tử cái</a:t>
            </a:r>
            <a:r>
              <a:rPr lang="en-US" sz="2400" dirty="0">
                <a:cs typeface="Arial" pitchFamily="34" charset="0"/>
              </a:rPr>
              <a:t>.</a:t>
            </a:r>
            <a:r>
              <a:rPr lang="vi-VN" sz="2400" dirty="0">
                <a:cs typeface="Arial" pitchFamily="34" charset="0"/>
              </a:rPr>
              <a:t> </a:t>
            </a:r>
          </a:p>
        </p:txBody>
      </p:sp>
      <p:sp>
        <p:nvSpPr>
          <p:cNvPr id="31758" name="TextBox 21"/>
          <p:cNvSpPr txBox="1">
            <a:spLocks noChangeArrowheads="1"/>
          </p:cNvSpPr>
          <p:nvPr/>
        </p:nvSpPr>
        <p:spPr bwMode="auto">
          <a:xfrm>
            <a:off x="3863975" y="474663"/>
            <a:ext cx="4076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/>
              <a:t>EM ĐÃ HỌC</a:t>
            </a:r>
          </a:p>
        </p:txBody>
      </p:sp>
      <p:pic>
        <p:nvPicPr>
          <p:cNvPr id="3175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355726"/>
            <a:ext cx="9080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9968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81200" y="1981200"/>
          <a:ext cx="8305800" cy="2728914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sinh sản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r>
                        <a:rPr kumimoji="0" lang="nl-NL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Nảy chồi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 mảnh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r>
                        <a:rPr kumimoji="0" 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nl-NL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 sản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864" name="TextBox 4"/>
          <p:cNvSpPr txBox="1">
            <a:spLocks noChangeArrowheads="1"/>
          </p:cNvSpPr>
          <p:nvPr/>
        </p:nvSpPr>
        <p:spPr bwMode="auto">
          <a:xfrm>
            <a:off x="653144" y="818607"/>
            <a:ext cx="89721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dirty="0"/>
          </a:p>
          <a:p>
            <a:r>
              <a:rPr lang="en-US" dirty="0"/>
              <a:t>  </a:t>
            </a:r>
            <a:r>
              <a:rPr lang="en-US" dirty="0" err="1"/>
              <a:t>Xem</a:t>
            </a:r>
            <a:r>
              <a:rPr lang="en-US" dirty="0"/>
              <a:t> vi </a:t>
            </a:r>
            <a:r>
              <a:rPr lang="en-US" dirty="0" err="1"/>
              <a:t>deo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,</a:t>
            </a:r>
            <a:r>
              <a:rPr lang="en-US" dirty="0" err="1"/>
              <a:t>ong</a:t>
            </a:r>
            <a:r>
              <a:rPr lang="en-US" dirty="0"/>
              <a:t> ,</a:t>
            </a:r>
            <a:r>
              <a:rPr lang="en-US" dirty="0" err="1"/>
              <a:t>kiến</a:t>
            </a:r>
            <a:r>
              <a:rPr lang="en-US" dirty="0"/>
              <a:t> .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</a:p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39.3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53343" y="285205"/>
            <a:ext cx="8229600" cy="609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HƯỚNG DẪN VỀ NHÀ </a:t>
            </a:r>
          </a:p>
        </p:txBody>
      </p:sp>
    </p:spTree>
    <p:extLst>
      <p:ext uri="{BB962C8B-B14F-4D97-AF65-F5344CB8AC3E}">
        <p14:creationId xmlns:p14="http://schemas.microsoft.com/office/powerpoint/2010/main" val="331837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62200"/>
            <a:ext cx="1536700" cy="358060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07633" y="970000"/>
            <a:ext cx="76977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vi-VN" b="1" dirty="0">
                <a:cs typeface="Arial" pitchFamily="34" charset="0"/>
              </a:rPr>
              <a:t>Quan sát hình và kết hợp kiến thức đã biết, hãy nêu khái niệm sinh sản và lấy ví dụ</a:t>
            </a:r>
            <a:r>
              <a:rPr lang="en-US" b="1" dirty="0">
                <a:cs typeface="Arial" pitchFamily="34" charset="0"/>
              </a:rPr>
              <a:t> ?</a:t>
            </a:r>
            <a:endParaRPr lang="vi-VN" b="1" dirty="0"/>
          </a:p>
        </p:txBody>
      </p:sp>
      <p:sp>
        <p:nvSpPr>
          <p:cNvPr id="18437" name="TextBox 25"/>
          <p:cNvSpPr txBox="1">
            <a:spLocks noChangeArrowheads="1"/>
          </p:cNvSpPr>
          <p:nvPr/>
        </p:nvSpPr>
        <p:spPr bwMode="auto">
          <a:xfrm>
            <a:off x="2722418" y="6185172"/>
            <a:ext cx="449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cây chuối</a:t>
            </a:r>
            <a:endParaRPr lang="vi-VN" dirty="0"/>
          </a:p>
        </p:txBody>
      </p:sp>
      <p:sp>
        <p:nvSpPr>
          <p:cNvPr id="18438" name="TextBox 26"/>
          <p:cNvSpPr txBox="1">
            <a:spLocks noChangeArrowheads="1"/>
          </p:cNvSpPr>
          <p:nvPr/>
        </p:nvSpPr>
        <p:spPr bwMode="auto">
          <a:xfrm>
            <a:off x="7218219" y="6176568"/>
            <a:ext cx="2648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mèo</a:t>
            </a:r>
            <a:endParaRPr lang="vi-VN" dirty="0"/>
          </a:p>
        </p:txBody>
      </p:sp>
      <p:grpSp>
        <p:nvGrpSpPr>
          <p:cNvPr id="18439" name="Group 1"/>
          <p:cNvGrpSpPr>
            <a:grpSpLocks/>
          </p:cNvGrpSpPr>
          <p:nvPr/>
        </p:nvGrpSpPr>
        <p:grpSpPr bwMode="auto">
          <a:xfrm>
            <a:off x="7221575" y="3828891"/>
            <a:ext cx="2141538" cy="2370137"/>
            <a:chOff x="8301520" y="2351314"/>
            <a:chExt cx="4799883" cy="3152131"/>
          </a:xfrm>
        </p:grpSpPr>
        <p:pic>
          <p:nvPicPr>
            <p:cNvPr id="18455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588" y="2351314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520" y="2857406"/>
              <a:ext cx="4799883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55" y="966587"/>
            <a:ext cx="508649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itle 3"/>
          <p:cNvSpPr txBox="1">
            <a:spLocks/>
          </p:cNvSpPr>
          <p:nvPr/>
        </p:nvSpPr>
        <p:spPr bwMode="auto">
          <a:xfrm>
            <a:off x="-381000" y="304801"/>
            <a:ext cx="8763000" cy="5909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SẢN LÀ GÌ?</a:t>
            </a:r>
          </a:p>
        </p:txBody>
      </p:sp>
    </p:spTree>
    <p:extLst>
      <p:ext uri="{BB962C8B-B14F-4D97-AF65-F5344CB8AC3E}">
        <p14:creationId xmlns:p14="http://schemas.microsoft.com/office/powerpoint/2010/main" val="898594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6" y="1749425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: Shape 2"/>
          <p:cNvSpPr/>
          <p:nvPr/>
        </p:nvSpPr>
        <p:spPr>
          <a:xfrm rot="225866">
            <a:off x="1517651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9" y="1017589"/>
            <a:ext cx="5476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1" y="2562251"/>
            <a:ext cx="384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TextBox 24"/>
          <p:cNvSpPr txBox="1">
            <a:spLocks noChangeArrowheads="1"/>
          </p:cNvSpPr>
          <p:nvPr/>
        </p:nvSpPr>
        <p:spPr bwMode="auto">
          <a:xfrm>
            <a:off x="4397855" y="6013569"/>
            <a:ext cx="4710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cs typeface="Arial" pitchFamily="34" charset="0"/>
              </a:rPr>
              <a:t>Sinh sản ở một số sinh vật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9472" name="TextBox 25"/>
          <p:cNvSpPr txBox="1">
            <a:spLocks noChangeArrowheads="1"/>
          </p:cNvSpPr>
          <p:nvPr/>
        </p:nvSpPr>
        <p:spPr bwMode="auto">
          <a:xfrm>
            <a:off x="6098382" y="5054697"/>
            <a:ext cx="19637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cây chuối</a:t>
            </a:r>
            <a:endParaRPr lang="vi-VN" dirty="0"/>
          </a:p>
        </p:txBody>
      </p:sp>
      <p:sp>
        <p:nvSpPr>
          <p:cNvPr id="19473" name="TextBox 26"/>
          <p:cNvSpPr txBox="1">
            <a:spLocks noChangeArrowheads="1"/>
          </p:cNvSpPr>
          <p:nvPr/>
        </p:nvSpPr>
        <p:spPr bwMode="auto">
          <a:xfrm>
            <a:off x="8631238" y="5068888"/>
            <a:ext cx="2036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>
                <a:cs typeface="Arial" pitchFamily="34" charset="0"/>
              </a:rPr>
              <a:t>Sinh sản ở mèo</a:t>
            </a:r>
            <a:endParaRPr lang="vi-VN"/>
          </a:p>
        </p:txBody>
      </p:sp>
      <p:grpSp>
        <p:nvGrpSpPr>
          <p:cNvPr id="19474" name="Group 1"/>
          <p:cNvGrpSpPr>
            <a:grpSpLocks/>
          </p:cNvGrpSpPr>
          <p:nvPr/>
        </p:nvGrpSpPr>
        <p:grpSpPr bwMode="auto">
          <a:xfrm>
            <a:off x="7537450" y="2351089"/>
            <a:ext cx="3987800" cy="3152775"/>
            <a:chOff x="7783384" y="2351314"/>
            <a:chExt cx="5318019" cy="3152131"/>
          </a:xfrm>
        </p:grpSpPr>
        <p:pic>
          <p:nvPicPr>
            <p:cNvPr id="19477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817" y="2351314"/>
              <a:ext cx="1974668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384" y="2857406"/>
              <a:ext cx="5318019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460626" y="2351088"/>
            <a:ext cx="385921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b="1" dirty="0">
                <a:cs typeface="Arial" pitchFamily="34" charset="0"/>
              </a:rPr>
              <a:t>Ví dụ: </a:t>
            </a:r>
            <a:r>
              <a:rPr lang="vi-VN" dirty="0">
                <a:cs typeface="Arial" pitchFamily="34" charset="0"/>
              </a:rPr>
              <a:t>Gà đẻ trứng</a:t>
            </a:r>
            <a:r>
              <a:rPr lang="en-US" dirty="0">
                <a:cs typeface="Arial" pitchFamily="34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cs typeface="Arial" pitchFamily="34" charset="0"/>
              </a:rPr>
              <a:t>        </a:t>
            </a:r>
            <a:r>
              <a:rPr lang="en-US" dirty="0" err="1">
                <a:cs typeface="Arial" pitchFamily="34" charset="0"/>
              </a:rPr>
              <a:t>mèo</a:t>
            </a:r>
            <a:r>
              <a:rPr lang="vi-VN" dirty="0">
                <a:cs typeface="Arial" pitchFamily="34" charset="0"/>
              </a:rPr>
              <a:t> đẻ con, </a:t>
            </a:r>
            <a:endParaRPr lang="en-US" dirty="0">
              <a:cs typeface="Arial" pitchFamily="34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cs typeface="Arial" pitchFamily="34" charset="0"/>
              </a:rPr>
              <a:t>   </a:t>
            </a:r>
            <a:r>
              <a:rPr lang="en-US" dirty="0" err="1">
                <a:cs typeface="Arial" pitchFamily="34" charset="0"/>
              </a:rPr>
              <a:t>chuối</a:t>
            </a:r>
            <a:r>
              <a:rPr lang="vi-VN" dirty="0">
                <a:cs typeface="Arial" pitchFamily="34" charset="0"/>
              </a:rPr>
              <a:t> sinh sản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bằng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thân</a:t>
            </a:r>
            <a:r>
              <a:rPr lang="en-US" dirty="0">
                <a:cs typeface="Arial" pitchFamily="34" charset="0"/>
              </a:rPr>
              <a:t> </a:t>
            </a:r>
            <a:r>
              <a:rPr lang="vi-VN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củ</a:t>
            </a:r>
            <a:r>
              <a:rPr lang="en-US" dirty="0">
                <a:cs typeface="Arial" pitchFamily="34" charset="0"/>
              </a:rPr>
              <a:t> </a:t>
            </a:r>
            <a:endParaRPr lang="vi-VN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6" y="3701891"/>
            <a:ext cx="2845049" cy="2190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71800" y="762001"/>
            <a:ext cx="7696200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Sinh sản </a:t>
            </a:r>
            <a:r>
              <a:rPr lang="vi-VN" sz="2000" dirty="0">
                <a:cs typeface="Arial" panose="020B0604020202020204" pitchFamily="34" charset="0"/>
              </a:rPr>
              <a:t>là </a:t>
            </a:r>
            <a:r>
              <a:rPr lang="en-US" sz="2000" dirty="0" err="1">
                <a:cs typeface="Arial" panose="020B0604020202020204" pitchFamily="34" charset="0"/>
              </a:rPr>
              <a:t>quá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trình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tạo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những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thể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đảm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bảo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sự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phát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triển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liên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tục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của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loài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vi-VN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92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rot="197961" flipH="1" flipV="1">
            <a:off x="1516062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10001251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7620001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3582989" y="5759451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943600" y="2286000"/>
            <a:ext cx="0" cy="401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44" y="2209800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5029200" y="2225439"/>
            <a:ext cx="6261580" cy="4632561"/>
            <a:chOff x="5969289" y="2105574"/>
            <a:chExt cx="10655766" cy="4631615"/>
          </a:xfrm>
        </p:grpSpPr>
        <p:pic>
          <p:nvPicPr>
            <p:cNvPr id="22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8270" y="2105574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289" y="4091150"/>
              <a:ext cx="10655766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2000497"/>
            <a:ext cx="1309686" cy="2595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381001"/>
            <a:ext cx="774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833562" y="4596423"/>
            <a:ext cx="20404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Cây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cái</a:t>
            </a:r>
            <a:r>
              <a:rPr lang="en-US" dirty="0">
                <a:solidFill>
                  <a:srgbClr val="FF0000"/>
                </a:solidFill>
              </a:rPr>
              <a:t>  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19050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(</a:t>
            </a:r>
            <a:r>
              <a:rPr lang="en-US" dirty="0" err="1"/>
              <a:t>Cái</a:t>
            </a:r>
            <a:r>
              <a:rPr lang="en-US" dirty="0"/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8592" y="16002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(</a:t>
            </a:r>
            <a:r>
              <a:rPr lang="en-US" dirty="0" err="1"/>
              <a:t>Đực</a:t>
            </a:r>
            <a:r>
              <a:rPr lang="en-US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504863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rot="197961" flipH="1" flipV="1">
            <a:off x="1516062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10001251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7620001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3582989" y="5759451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004889"/>
            <a:ext cx="5445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3265489" y="1049339"/>
            <a:ext cx="657542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600" dirty="0">
                <a:solidFill>
                  <a:srgbClr val="FF0000"/>
                </a:solidFill>
                <a:cs typeface="Arial" pitchFamily="34" charset="0"/>
              </a:rPr>
              <a:t>Có </a:t>
            </a:r>
            <a:r>
              <a:rPr lang="en-US" sz="2600" dirty="0" err="1">
                <a:solidFill>
                  <a:srgbClr val="FF0000"/>
                </a:solidFill>
                <a:cs typeface="Arial" pitchFamily="34" charset="0"/>
              </a:rPr>
              <a:t>mấy</a:t>
            </a:r>
            <a:r>
              <a:rPr lang="vi-VN" sz="2600" dirty="0">
                <a:solidFill>
                  <a:srgbClr val="FF0000"/>
                </a:solidFill>
                <a:cs typeface="Arial" pitchFamily="34" charset="0"/>
              </a:rPr>
              <a:t> hình thức sinh sản ở sinh vật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?</a:t>
            </a:r>
            <a:endParaRPr lang="vi-VN" sz="26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943600" y="2286000"/>
            <a:ext cx="0" cy="401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44" y="2209800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5029200" y="2438400"/>
            <a:ext cx="6261580" cy="4343400"/>
            <a:chOff x="5969289" y="1916528"/>
            <a:chExt cx="10655766" cy="4820661"/>
          </a:xfrm>
        </p:grpSpPr>
        <p:pic>
          <p:nvPicPr>
            <p:cNvPr id="22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485" y="1916528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289" y="4091150"/>
              <a:ext cx="10655766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286000"/>
            <a:ext cx="1309686" cy="2038104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76601" y="762000"/>
            <a:ext cx="657542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600" dirty="0">
                <a:cs typeface="Arial" pitchFamily="34" charset="0"/>
              </a:rPr>
              <a:t>Có hai hình thức sinh sản ở sinh vật là </a:t>
            </a:r>
            <a:r>
              <a:rPr lang="en-US" sz="2600" dirty="0">
                <a:cs typeface="Arial" pitchFamily="34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vi-VN" sz="2600" b="1" dirty="0">
                <a:solidFill>
                  <a:srgbClr val="002060"/>
                </a:solidFill>
                <a:cs typeface="Arial" pitchFamily="34" charset="0"/>
              </a:rPr>
              <a:t>sinh sản vô tính</a:t>
            </a:r>
            <a:r>
              <a:rPr lang="vi-VN" sz="2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vi-VN" sz="2600" dirty="0">
                <a:cs typeface="Arial" pitchFamily="34" charset="0"/>
              </a:rPr>
              <a:t>và </a:t>
            </a:r>
            <a:r>
              <a:rPr lang="vi-VN" sz="2600" b="1" dirty="0">
                <a:solidFill>
                  <a:srgbClr val="0070C0"/>
                </a:solidFill>
                <a:cs typeface="Arial" pitchFamily="34" charset="0"/>
              </a:rPr>
              <a:t>sinh sản hữu tính</a:t>
            </a:r>
            <a:r>
              <a:rPr lang="vi-VN" sz="2600" dirty="0">
                <a:solidFill>
                  <a:srgbClr val="0070C0"/>
                </a:solidFill>
                <a:cs typeface="Arial" pitchFamily="34" charset="0"/>
              </a:rPr>
              <a:t>.</a:t>
            </a:r>
            <a:endParaRPr lang="vi-VN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77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/>
      <p:bldP spid="20493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815295" y="653960"/>
            <a:ext cx="6534150" cy="4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SẢN VÔ TÍNH</a:t>
            </a:r>
          </a:p>
        </p:txBody>
      </p:sp>
    </p:spTree>
    <p:extLst>
      <p:ext uri="{BB962C8B-B14F-4D97-AF65-F5344CB8AC3E}">
        <p14:creationId xmlns:p14="http://schemas.microsoft.com/office/powerpoint/2010/main" val="102286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524000" y="149226"/>
            <a:ext cx="2978150" cy="1146175"/>
            <a:chOff x="0" y="1089867"/>
            <a:chExt cx="11945257" cy="4041076"/>
          </a:xfrm>
        </p:grpSpPr>
        <p:pic>
          <p:nvPicPr>
            <p:cNvPr id="2668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6638" name="Group 18"/>
          <p:cNvGrpSpPr>
            <a:grpSpLocks/>
          </p:cNvGrpSpPr>
          <p:nvPr/>
        </p:nvGrpSpPr>
        <p:grpSpPr bwMode="auto">
          <a:xfrm>
            <a:off x="1552576" y="3386139"/>
            <a:ext cx="2949575" cy="2662237"/>
            <a:chOff x="413658" y="-142095"/>
            <a:chExt cx="11364685" cy="6062248"/>
          </a:xfrm>
        </p:grpSpPr>
        <p:pic>
          <p:nvPicPr>
            <p:cNvPr id="26677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/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/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/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6639" name="TextBox 12"/>
          <p:cNvSpPr txBox="1">
            <a:spLocks noChangeArrowheads="1"/>
          </p:cNvSpPr>
          <p:nvPr/>
        </p:nvSpPr>
        <p:spPr bwMode="auto">
          <a:xfrm>
            <a:off x="1574000" y="5991558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>
                <a:cs typeface="Arial" pitchFamily="34" charset="0"/>
              </a:rPr>
              <a:t>thủy</a:t>
            </a:r>
            <a:r>
              <a:rPr lang="en-US" sz="1600" b="1" dirty="0">
                <a:cs typeface="Arial" pitchFamily="34" charset="0"/>
              </a:rPr>
              <a:t> </a:t>
            </a:r>
            <a:r>
              <a:rPr lang="en-US" sz="1600" b="1" dirty="0" err="1">
                <a:cs typeface="Arial" pitchFamily="34" charset="0"/>
              </a:rPr>
              <a:t>tức</a:t>
            </a:r>
            <a:r>
              <a:rPr lang="en-US" sz="1600" b="1" dirty="0">
                <a:cs typeface="Arial" pitchFamily="34" charset="0"/>
              </a:rPr>
              <a:t> </a:t>
            </a:r>
            <a:endParaRPr lang="vi-VN" sz="1600" b="1" dirty="0"/>
          </a:p>
        </p:txBody>
      </p:sp>
      <p:pic>
        <p:nvPicPr>
          <p:cNvPr id="26640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914771"/>
            <a:ext cx="192246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Box 27"/>
          <p:cNvSpPr txBox="1">
            <a:spLocks noChangeArrowheads="1"/>
          </p:cNvSpPr>
          <p:nvPr/>
        </p:nvSpPr>
        <p:spPr bwMode="auto">
          <a:xfrm>
            <a:off x="1493045" y="1447801"/>
            <a:ext cx="333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trùng roi xanh</a:t>
            </a:r>
            <a:endParaRPr lang="vi-VN" sz="1600" b="1" dirty="0"/>
          </a:p>
        </p:txBody>
      </p:sp>
      <p:sp>
        <p:nvSpPr>
          <p:cNvPr id="26642" name="TextBox 28"/>
          <p:cNvSpPr txBox="1">
            <a:spLocks noChangeArrowheads="1"/>
          </p:cNvSpPr>
          <p:nvPr/>
        </p:nvSpPr>
        <p:spPr bwMode="auto">
          <a:xfrm>
            <a:off x="1590823" y="2986089"/>
            <a:ext cx="2911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</a:t>
            </a:r>
            <a:r>
              <a:rPr lang="en-US" sz="1600" b="1" dirty="0">
                <a:cs typeface="Arial" pitchFamily="34" charset="0"/>
              </a:rPr>
              <a:t>  </a:t>
            </a:r>
            <a:r>
              <a:rPr lang="vi-VN" sz="1600" b="1" dirty="0">
                <a:cs typeface="Arial" pitchFamily="34" charset="0"/>
              </a:rPr>
              <a:t>ở cây gừng</a:t>
            </a:r>
            <a:endParaRPr lang="vi-VN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876800" y="762001"/>
            <a:ext cx="5791200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Câu hỏi 1: 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Quan sát hình kết hợp đọc thông tin phần II,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video 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đánh dấu </a:t>
            </a:r>
            <a:r>
              <a:rPr lang="vi-VN" sz="2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</a:t>
            </a:r>
            <a:r>
              <a:rPr lang="vi-VN" sz="2000" dirty="0">
                <a:latin typeface="+mj-lt"/>
                <a:cs typeface="Arial" panose="020B0604020202020204" pitchFamily="34" charset="0"/>
              </a:rPr>
              <a:t> vào ô phù hợp:</a:t>
            </a:r>
            <a:endParaRPr lang="vi-VN" sz="2000" dirty="0">
              <a:latin typeface="+mj-lt"/>
            </a:endParaRPr>
          </a:p>
        </p:txBody>
      </p: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5140767" y="1828800"/>
          <a:ext cx="5281612" cy="4328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3069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đực và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451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TextBox 2"/>
          <p:cNvSpPr txBox="1">
            <a:spLocks noChangeArrowheads="1"/>
          </p:cNvSpPr>
          <p:nvPr/>
        </p:nvSpPr>
        <p:spPr bwMode="auto">
          <a:xfrm>
            <a:off x="4724400" y="76201"/>
            <a:ext cx="493236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:</a:t>
            </a:r>
            <a:endParaRPr lang="vi-VN" sz="28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079135" y="6145446"/>
            <a:ext cx="5251450" cy="7201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dirty="0">
                <a:cs typeface="Arial" panose="020B0604020202020204" pitchFamily="34" charset="0"/>
              </a:rPr>
              <a:t>Dựa vào kết quả ở câu hỏi 1, em hãy nêu các đặc điểm của sinh sản vô tính</a:t>
            </a:r>
            <a:r>
              <a:rPr lang="en-US" dirty="0">
                <a:cs typeface="Arial" panose="020B0604020202020204" pitchFamily="34" charset="0"/>
              </a:rPr>
              <a:t>?</a:t>
            </a:r>
            <a:endParaRPr lang="vi-VN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74346" y="275867"/>
            <a:ext cx="49212" cy="5950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02768" y="83898"/>
            <a:ext cx="732791" cy="4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6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6415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82838" y="314326"/>
            <a:ext cx="653415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/>
              <a:t>II - </a:t>
            </a:r>
            <a:r>
              <a:rPr lang="vi-VN" sz="2800" b="1" dirty="0"/>
              <a:t>SINH SẢN VÔ TÍNH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7C87B-E83A-6B88-1BEA-43ECCD0B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5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936</Words>
  <Application>Microsoft Office PowerPoint</Application>
  <PresentationFormat>Widescreen</PresentationFormat>
  <Paragraphs>118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VẬN DUNG  Trong những loài sau loài nào có hình thức sinh sản vô tính ?Vì sao ?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Sam</dc:creator>
  <cp:lastModifiedBy>Huyen Sam</cp:lastModifiedBy>
  <cp:revision>1</cp:revision>
  <dcterms:created xsi:type="dcterms:W3CDTF">2024-05-10T15:17:11Z</dcterms:created>
  <dcterms:modified xsi:type="dcterms:W3CDTF">2024-05-10T15:22:06Z</dcterms:modified>
</cp:coreProperties>
</file>