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17"/>
  </p:notesMasterIdLst>
  <p:sldIdLst>
    <p:sldId id="270" r:id="rId2"/>
    <p:sldId id="271" r:id="rId3"/>
    <p:sldId id="272" r:id="rId4"/>
    <p:sldId id="277" r:id="rId5"/>
    <p:sldId id="275" r:id="rId6"/>
    <p:sldId id="276" r:id="rId7"/>
    <p:sldId id="260" r:id="rId8"/>
    <p:sldId id="261" r:id="rId9"/>
    <p:sldId id="257" r:id="rId10"/>
    <p:sldId id="263" r:id="rId11"/>
    <p:sldId id="266" r:id="rId12"/>
    <p:sldId id="267" r:id="rId13"/>
    <p:sldId id="268" r:id="rId14"/>
    <p:sldId id="269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EF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E9B15-5938-4172-ACBC-9F4B76460F06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3D42F-B996-46F9-BDB3-1B6D9843F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1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0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035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2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6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3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0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3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4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71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19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EF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AA41-7A2E-4FD8-A268-39B9DF3F59DB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D06FA-BE97-4AC9-9E9C-960CBD6F6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7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16"/>
          <p:cNvSpPr txBox="1">
            <a:spLocks/>
          </p:cNvSpPr>
          <p:nvPr/>
        </p:nvSpPr>
        <p:spPr>
          <a:xfrm>
            <a:off x="121788" y="-84624"/>
            <a:ext cx="12070212" cy="1299275"/>
          </a:xfrm>
          <a:prstGeom prst="rect">
            <a:avLst/>
          </a:prstGeom>
        </p:spPr>
        <p:txBody>
          <a:bodyPr vert="horz" lIns="121900" tIns="121900" rIns="121900" bIns="121900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" sz="4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CHƯƠNG IX: NĂNG LƯỢNG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788" y="2340339"/>
            <a:ext cx="115869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77671" y="955344"/>
            <a:ext cx="106179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i="1" dirty="0">
                <a:solidFill>
                  <a:srgbClr val="FF0000"/>
                </a:solidFill>
              </a:rPr>
              <a:t>- NĂNG LƯỢNG LÀ GÌ?</a:t>
            </a:r>
          </a:p>
          <a:p>
            <a:pPr algn="just"/>
            <a:r>
              <a:rPr lang="en-US" sz="2800" i="1" dirty="0">
                <a:solidFill>
                  <a:srgbClr val="FF0000"/>
                </a:solidFill>
              </a:rPr>
              <a:t>- NĂNG LƯỢNG CÓ VAI TRÒ NHƯ THẾ NÀO ĐỐI VỚI THẾ GIỚI VÔ SINH VÀ HỮU SINH</a:t>
            </a:r>
          </a:p>
        </p:txBody>
      </p:sp>
    </p:spTree>
    <p:extLst>
      <p:ext uri="{BB962C8B-B14F-4D97-AF65-F5344CB8AC3E}">
        <p14:creationId xmlns:p14="http://schemas.microsoft.com/office/powerpoint/2010/main" val="317157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79928" y="229750"/>
            <a:ext cx="5365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BÁO CÁO KẾT QUẢ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3953" y="1214651"/>
            <a:ext cx="11477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a. </a:t>
            </a:r>
            <a:r>
              <a:rPr lang="en-US" sz="2800" dirty="0" err="1">
                <a:solidFill>
                  <a:srgbClr val="FF0000"/>
                </a:solidFill>
              </a:rPr>
              <a:t>Muốn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chuyển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nhanh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hơn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cần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thổi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mạnh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hơn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953" y="2014886"/>
            <a:ext cx="114777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b.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thí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nghiệm</a:t>
            </a:r>
            <a:r>
              <a:rPr lang="en-US" sz="2800" dirty="0">
                <a:solidFill>
                  <a:srgbClr val="FF0000"/>
                </a:solidFill>
              </a:rPr>
              <a:t> ta </a:t>
            </a:r>
            <a:r>
              <a:rPr lang="en-US" sz="2800" dirty="0" err="1">
                <a:solidFill>
                  <a:srgbClr val="FF0000"/>
                </a:solidFill>
              </a:rPr>
              <a:t>thấy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</a:p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truyền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nhiều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thì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lớn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thời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gian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dụng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lên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dài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4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913" y="436727"/>
            <a:ext cx="11969087" cy="537767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2. </a:t>
            </a:r>
            <a:r>
              <a:rPr lang="en-US" sz="3000" b="1" dirty="0" err="1">
                <a:solidFill>
                  <a:srgbClr val="FF0000"/>
                </a:solidFill>
              </a:rPr>
              <a:t>Tìm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ví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dụ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về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mối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liên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hệ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giữa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năng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lương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lực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tác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dụng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2913" y="1241946"/>
            <a:ext cx="1210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Trả</a:t>
            </a:r>
            <a:r>
              <a:rPr lang="en-US" sz="2800" dirty="0"/>
              <a:t> </a:t>
            </a:r>
            <a:r>
              <a:rPr lang="en-US" sz="2800" dirty="0" err="1"/>
              <a:t>lời</a:t>
            </a:r>
            <a:r>
              <a:rPr lang="en-US" sz="2800" dirty="0"/>
              <a:t>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3981" y="1897039"/>
            <a:ext cx="11432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 </a:t>
            </a:r>
            <a:r>
              <a:rPr lang="en-US" sz="2800" dirty="0" err="1"/>
              <a:t>Khi</a:t>
            </a:r>
            <a:r>
              <a:rPr lang="en-US" sz="2800" dirty="0"/>
              <a:t> </a:t>
            </a:r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thổi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,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càng</a:t>
            </a:r>
            <a:r>
              <a:rPr lang="en-US" sz="2800" dirty="0"/>
              <a:t> </a:t>
            </a:r>
            <a:r>
              <a:rPr lang="en-US" sz="2800" dirty="0" err="1"/>
              <a:t>lớn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cây</a:t>
            </a:r>
            <a:r>
              <a:rPr lang="en-US" sz="2800" dirty="0"/>
              <a:t> </a:t>
            </a:r>
            <a:r>
              <a:rPr lang="en-US" sz="2800" dirty="0" err="1"/>
              <a:t>càng</a:t>
            </a:r>
            <a:r>
              <a:rPr lang="en-US" sz="2800" dirty="0"/>
              <a:t> </a:t>
            </a:r>
            <a:r>
              <a:rPr lang="en-US" sz="2800" dirty="0" err="1"/>
              <a:t>mạnh</a:t>
            </a:r>
            <a:r>
              <a:rPr lang="en-US" sz="2800" dirty="0"/>
              <a:t> 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cây</a:t>
            </a:r>
            <a:r>
              <a:rPr lang="en-US" sz="2800" dirty="0">
                <a:sym typeface="Wingdings" panose="05000000000000000000" pitchFamily="2" charset="2"/>
              </a:rPr>
              <a:t> rung </a:t>
            </a:r>
            <a:r>
              <a:rPr lang="en-US" sz="2800" dirty="0" err="1">
                <a:sym typeface="Wingdings" panose="05000000000000000000" pitchFamily="2" charset="2"/>
              </a:rPr>
              <a:t>càng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mạnh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và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càng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lâu</a:t>
            </a:r>
            <a:r>
              <a:rPr lang="en-US" sz="2800" dirty="0">
                <a:sym typeface="Wingdings" panose="05000000000000000000" pitchFamily="2" charset="2"/>
              </a:rPr>
              <a:t>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13980" y="2983019"/>
            <a:ext cx="11432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-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quả</a:t>
            </a:r>
            <a:r>
              <a:rPr lang="en-US" sz="2800" dirty="0"/>
              <a:t> </a:t>
            </a:r>
            <a:r>
              <a:rPr lang="en-US" sz="2800" dirty="0" err="1"/>
              <a:t>bóng</a:t>
            </a:r>
            <a:r>
              <a:rPr lang="en-US" sz="2800" dirty="0"/>
              <a:t> </a:t>
            </a:r>
            <a:r>
              <a:rPr lang="en-US" sz="2800" dirty="0" err="1"/>
              <a:t>càng</a:t>
            </a:r>
            <a:r>
              <a:rPr lang="en-US" sz="2800" dirty="0"/>
              <a:t> </a:t>
            </a:r>
            <a:r>
              <a:rPr lang="en-US" sz="2800" dirty="0" err="1"/>
              <a:t>nhiều</a:t>
            </a:r>
            <a:r>
              <a:rPr lang="en-US" sz="2800" dirty="0"/>
              <a:t> </a:t>
            </a:r>
            <a:r>
              <a:rPr lang="en-US" sz="2800" dirty="0" err="1"/>
              <a:t>thì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tác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của</a:t>
            </a:r>
            <a:r>
              <a:rPr lang="en-US" sz="2800" dirty="0"/>
              <a:t> </a:t>
            </a: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vào</a:t>
            </a:r>
            <a:r>
              <a:rPr lang="en-US" sz="2800" dirty="0"/>
              <a:t> </a:t>
            </a:r>
            <a:r>
              <a:rPr lang="en-US" sz="2800" dirty="0" err="1"/>
              <a:t>bóng</a:t>
            </a:r>
            <a:r>
              <a:rPr lang="en-US" sz="2800" dirty="0"/>
              <a:t> </a:t>
            </a:r>
            <a:r>
              <a:rPr lang="en-US" sz="2800" dirty="0" err="1"/>
              <a:t>càng</a:t>
            </a:r>
            <a:r>
              <a:rPr lang="en-US" sz="2800" dirty="0"/>
              <a:t> </a:t>
            </a:r>
            <a:r>
              <a:rPr lang="en-US" sz="2800" dirty="0" err="1"/>
              <a:t>lớn</a:t>
            </a:r>
            <a:r>
              <a:rPr lang="en-US" sz="2800" dirty="0">
                <a:sym typeface="Wingdings" panose="05000000000000000000" pitchFamily="2" charset="2"/>
              </a:rPr>
              <a:t> </a:t>
            </a:r>
            <a:r>
              <a:rPr lang="en-US" sz="2800" dirty="0" err="1">
                <a:sym typeface="Wingdings" panose="05000000000000000000" pitchFamily="2" charset="2"/>
              </a:rPr>
              <a:t>bóng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lăn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càng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nhanh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và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càng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lâu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dừng</a:t>
            </a:r>
            <a:r>
              <a:rPr lang="en-US" sz="2800" dirty="0">
                <a:sym typeface="Wingdings" panose="05000000000000000000" pitchFamily="2" charset="2"/>
              </a:rPr>
              <a:t> </a:t>
            </a:r>
            <a:r>
              <a:rPr lang="en-US" sz="2800" dirty="0" err="1">
                <a:sym typeface="Wingdings" panose="05000000000000000000" pitchFamily="2" charset="2"/>
              </a:rPr>
              <a:t>lại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4721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2BFD7B4-3A14-4F51-8905-A4FC08221223}"/>
              </a:ext>
            </a:extLst>
          </p:cNvPr>
          <p:cNvSpPr txBox="1"/>
          <p:nvPr/>
        </p:nvSpPr>
        <p:spPr>
          <a:xfrm>
            <a:off x="0" y="31357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(7)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534" y="1774209"/>
            <a:ext cx="90621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lphaLcPeriod"/>
            </a:pPr>
            <a:r>
              <a:rPr lang="en-US" sz="2800" dirty="0" err="1">
                <a:solidFill>
                  <a:srgbClr val="C00000"/>
                </a:solidFill>
              </a:rPr>
              <a:t>Năng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lượng</a:t>
            </a:r>
            <a:r>
              <a:rPr lang="en-US" sz="2800" dirty="0">
                <a:solidFill>
                  <a:srgbClr val="C00000"/>
                </a:solidFill>
              </a:rPr>
              <a:t>……..(1)…….. </a:t>
            </a:r>
            <a:r>
              <a:rPr lang="en-US" sz="2800" dirty="0" err="1">
                <a:solidFill>
                  <a:srgbClr val="C00000"/>
                </a:solidFill>
              </a:rPr>
              <a:t>của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Mặt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Trời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chiếu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xuống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Trái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Đất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được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loại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thực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vật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hấp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thụ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để</a:t>
            </a:r>
            <a:r>
              <a:rPr lang="en-US" sz="2800" dirty="0">
                <a:solidFill>
                  <a:srgbClr val="C00000"/>
                </a:solidFill>
              </a:rPr>
              <a:t> ……….(2)…….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…...(3)……</a:t>
            </a:r>
          </a:p>
          <a:p>
            <a:pPr marL="342900" indent="-342900" algn="just">
              <a:buAutoNum type="alphaLcPeriod"/>
            </a:pPr>
            <a:r>
              <a:rPr lang="en-US" sz="2800" dirty="0">
                <a:solidFill>
                  <a:srgbClr val="C00000"/>
                </a:solidFill>
              </a:rPr>
              <a:t>…………(4)…….. </a:t>
            </a:r>
            <a:r>
              <a:rPr lang="en-US" sz="2800" dirty="0" err="1">
                <a:solidFill>
                  <a:srgbClr val="C00000"/>
                </a:solidFill>
              </a:rPr>
              <a:t>dự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trữ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trong</a:t>
            </a:r>
            <a:r>
              <a:rPr lang="en-US" sz="2800" dirty="0">
                <a:solidFill>
                  <a:srgbClr val="C00000"/>
                </a:solidFill>
              </a:rPr>
              <a:t> pin </a:t>
            </a:r>
            <a:r>
              <a:rPr lang="en-US" sz="2800" dirty="0" err="1">
                <a:solidFill>
                  <a:srgbClr val="C00000"/>
                </a:solidFill>
              </a:rPr>
              <a:t>của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điện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thoại</a:t>
            </a:r>
            <a:r>
              <a:rPr lang="en-US" sz="2800" dirty="0">
                <a:solidFill>
                  <a:srgbClr val="C00000"/>
                </a:solidFill>
              </a:rPr>
              <a:t> di </a:t>
            </a:r>
            <a:r>
              <a:rPr lang="en-US" sz="2800" dirty="0" err="1">
                <a:solidFill>
                  <a:srgbClr val="C00000"/>
                </a:solidFill>
              </a:rPr>
              <a:t>động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giúp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điện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thoại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ghi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phát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âm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thanh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hình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ảnh</a:t>
            </a:r>
            <a:r>
              <a:rPr lang="en-US" sz="2800" dirty="0">
                <a:solidFill>
                  <a:srgbClr val="C00000"/>
                </a:solidFill>
              </a:rPr>
              <a:t>.  ……(5)…….</a:t>
            </a:r>
            <a:r>
              <a:rPr lang="en-US" sz="2800" dirty="0" err="1">
                <a:solidFill>
                  <a:srgbClr val="C00000"/>
                </a:solidFill>
              </a:rPr>
              <a:t>lưu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trữ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trong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xăng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dầu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cần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hoạt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động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của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xe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máy</a:t>
            </a:r>
            <a:r>
              <a:rPr lang="en-US" sz="2800" dirty="0">
                <a:solidFill>
                  <a:srgbClr val="C00000"/>
                </a:solidFill>
              </a:rPr>
              <a:t>, ô </a:t>
            </a:r>
            <a:r>
              <a:rPr lang="en-US" sz="2800" dirty="0" err="1">
                <a:solidFill>
                  <a:srgbClr val="C00000"/>
                </a:solidFill>
              </a:rPr>
              <a:t>tô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máy</a:t>
            </a:r>
            <a:r>
              <a:rPr lang="en-US" sz="2800" dirty="0">
                <a:solidFill>
                  <a:srgbClr val="C00000"/>
                </a:solidFill>
              </a:rPr>
              <a:t> bay, </a:t>
            </a:r>
            <a:r>
              <a:rPr lang="en-US" sz="2800" dirty="0" err="1">
                <a:solidFill>
                  <a:srgbClr val="C00000"/>
                </a:solidFill>
              </a:rPr>
              <a:t>tàu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thủy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phương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tiện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giao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thông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khác</a:t>
            </a:r>
            <a:endParaRPr lang="en-US" sz="2800" dirty="0">
              <a:solidFill>
                <a:srgbClr val="C00000"/>
              </a:solidFill>
            </a:endParaRPr>
          </a:p>
          <a:p>
            <a:pPr marL="342900" indent="-342900" algn="just">
              <a:buAutoNum type="alphaLcPeriod"/>
            </a:pPr>
            <a:r>
              <a:rPr lang="en-US" sz="2800" dirty="0" err="1">
                <a:solidFill>
                  <a:srgbClr val="C00000"/>
                </a:solidFill>
              </a:rPr>
              <a:t>Xăng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dầu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chất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đốt</a:t>
            </a:r>
            <a:r>
              <a:rPr lang="en-US" sz="2800" dirty="0">
                <a:solidFill>
                  <a:srgbClr val="C00000"/>
                </a:solidFill>
              </a:rPr>
              <a:t> (than, </a:t>
            </a:r>
            <a:r>
              <a:rPr lang="en-US" sz="2800" dirty="0" err="1">
                <a:solidFill>
                  <a:srgbClr val="C00000"/>
                </a:solidFill>
              </a:rPr>
              <a:t>gỗ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rác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thải</a:t>
            </a:r>
            <a:r>
              <a:rPr lang="en-US" sz="2800" dirty="0">
                <a:solidFill>
                  <a:srgbClr val="C00000"/>
                </a:solidFill>
              </a:rPr>
              <a:t>,…) </a:t>
            </a:r>
            <a:r>
              <a:rPr lang="en-US" sz="2800" dirty="0" err="1">
                <a:solidFill>
                  <a:srgbClr val="C00000"/>
                </a:solidFill>
              </a:rPr>
              <a:t>được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gọi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nhiên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liệu</a:t>
            </a:r>
            <a:r>
              <a:rPr lang="en-US" sz="2800" dirty="0">
                <a:solidFill>
                  <a:srgbClr val="C00000"/>
                </a:solidFill>
              </a:rPr>
              <a:t>. </a:t>
            </a:r>
            <a:r>
              <a:rPr lang="en-US" sz="2800" dirty="0" err="1">
                <a:solidFill>
                  <a:srgbClr val="C00000"/>
                </a:solidFill>
              </a:rPr>
              <a:t>Chúng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giải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phóng</a:t>
            </a:r>
            <a:r>
              <a:rPr lang="en-US" sz="2800" dirty="0">
                <a:solidFill>
                  <a:srgbClr val="C00000"/>
                </a:solidFill>
              </a:rPr>
              <a:t> …..(6)………….., </a:t>
            </a:r>
            <a:r>
              <a:rPr lang="en-US" sz="2800" dirty="0" err="1">
                <a:solidFill>
                  <a:srgbClr val="C00000"/>
                </a:solidFill>
              </a:rPr>
              <a:t>tạo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nhiệt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……(7)…… </a:t>
            </a:r>
            <a:r>
              <a:rPr lang="en-US" sz="2800" dirty="0" err="1">
                <a:solidFill>
                  <a:srgbClr val="C00000"/>
                </a:solidFill>
              </a:rPr>
              <a:t>khi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bị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đốt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cháy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485193" y="1774209"/>
            <a:ext cx="245659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dirty="0" err="1"/>
              <a:t>Ánh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en-US" sz="2800" dirty="0" err="1"/>
              <a:t>Nhiệt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endParaRPr lang="en-US" sz="2800" dirty="0"/>
          </a:p>
          <a:p>
            <a:pPr marL="285750" indent="-285750">
              <a:buFontTx/>
              <a:buChar char="-"/>
            </a:pPr>
            <a:r>
              <a:rPr lang="en-US" sz="2800" dirty="0" err="1"/>
              <a:t>Sống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303952" y="1758233"/>
            <a:ext cx="166502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Ánh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sáng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500415"/>
            <a:ext cx="198903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2005" y="5698953"/>
            <a:ext cx="166502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Ánh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sáng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49149" y="2199534"/>
            <a:ext cx="166502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Phát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triển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5743" y="5175733"/>
            <a:ext cx="19386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7063" y="2199534"/>
            <a:ext cx="123250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Sống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4125" y="2635983"/>
            <a:ext cx="208607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0209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2BFD7B4-3A14-4F51-8905-A4FC08221223}"/>
              </a:ext>
            </a:extLst>
          </p:cNvPr>
          <p:cNvSpPr txBox="1"/>
          <p:nvPr/>
        </p:nvSpPr>
        <p:spPr>
          <a:xfrm>
            <a:off x="162388" y="34589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TRUYỀN NĂNG LƯỢNG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2387" y="1305121"/>
            <a:ext cx="11865490" cy="90350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truyền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sang </a:t>
            </a:r>
            <a:r>
              <a:rPr lang="en-US" dirty="0" err="1"/>
              <a:t>vật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nơi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cách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2387" y="2282372"/>
            <a:ext cx="207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THẢO LUẬN: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2387" y="2805592"/>
            <a:ext cx="99100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Tìm</a:t>
            </a:r>
            <a:r>
              <a:rPr lang="en-US" sz="2800" dirty="0"/>
              <a:t> </a:t>
            </a:r>
            <a:r>
              <a:rPr lang="en-US" sz="2800" dirty="0" err="1"/>
              <a:t>ví</a:t>
            </a:r>
            <a:r>
              <a:rPr lang="en-US" sz="2800" dirty="0"/>
              <a:t> </a:t>
            </a:r>
            <a:r>
              <a:rPr lang="en-US" sz="2800" dirty="0" err="1"/>
              <a:t>dụ</a:t>
            </a:r>
            <a:r>
              <a:rPr lang="en-US" sz="2800" dirty="0"/>
              <a:t> </a:t>
            </a:r>
            <a:r>
              <a:rPr lang="en-US" sz="2800" dirty="0" err="1"/>
              <a:t>về</a:t>
            </a:r>
            <a:r>
              <a:rPr lang="en-US" sz="2800" dirty="0"/>
              <a:t> </a:t>
            </a:r>
            <a:r>
              <a:rPr lang="en-US" sz="2800" dirty="0" err="1"/>
              <a:t>sự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thực</a:t>
            </a:r>
            <a:r>
              <a:rPr lang="en-US" sz="2800" dirty="0"/>
              <a:t> </a:t>
            </a:r>
            <a:r>
              <a:rPr lang="en-US" sz="2800" dirty="0" err="1"/>
              <a:t>tiễn</a:t>
            </a:r>
            <a:endParaRPr lang="en-US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816546"/>
              </p:ext>
            </p:extLst>
          </p:nvPr>
        </p:nvGraphicFramePr>
        <p:xfrm>
          <a:off x="-3" y="3519136"/>
          <a:ext cx="12192002" cy="333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0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1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72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TRUYỀN NĂNG LƯỢNG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 DỤ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784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qua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tác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dụng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lực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784">
                <a:tc>
                  <a:txBody>
                    <a:bodyPr/>
                    <a:lstStyle/>
                    <a:p>
                      <a:pPr algn="ctr"/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truyền</a:t>
                      </a:r>
                      <a:r>
                        <a:rPr lang="en-US" sz="2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nhiệt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04714" y="4178995"/>
            <a:ext cx="7723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/>
              <a:t>Gió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cánh</a:t>
            </a:r>
            <a:r>
              <a:rPr lang="en-US" sz="2800" dirty="0"/>
              <a:t> </a:t>
            </a:r>
            <a:r>
              <a:rPr lang="en-US" sz="2800" dirty="0" err="1"/>
              <a:t>quạt</a:t>
            </a:r>
            <a:r>
              <a:rPr lang="en-US" sz="2800" dirty="0"/>
              <a:t> quay</a:t>
            </a:r>
          </a:p>
          <a:p>
            <a:pPr marL="342900" indent="-342900">
              <a:buAutoNum type="arabicPeriod"/>
            </a:pPr>
            <a:r>
              <a:rPr lang="en-US" sz="2800" dirty="0" err="1"/>
              <a:t>Chân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bóng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cơ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ô </a:t>
            </a:r>
            <a:r>
              <a:rPr lang="en-US" sz="2800" dirty="0" err="1"/>
              <a:t>tô</a:t>
            </a:r>
            <a:r>
              <a:rPr lang="en-US" sz="2800" dirty="0"/>
              <a:t> </a:t>
            </a:r>
            <a:r>
              <a:rPr lang="en-US" sz="2800" dirty="0" err="1"/>
              <a:t>chuyển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206240" y="5571479"/>
            <a:ext cx="83843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err="1"/>
              <a:t>Lửa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làm</a:t>
            </a:r>
            <a:r>
              <a:rPr lang="en-US" sz="2800" dirty="0"/>
              <a:t> </a:t>
            </a:r>
            <a:r>
              <a:rPr lang="en-US" sz="2800" dirty="0" err="1"/>
              <a:t>ấm</a:t>
            </a:r>
            <a:r>
              <a:rPr lang="en-US" sz="2800" dirty="0"/>
              <a:t> </a:t>
            </a:r>
            <a:r>
              <a:rPr lang="en-US" sz="2800" dirty="0" err="1"/>
              <a:t>nước</a:t>
            </a:r>
            <a:r>
              <a:rPr lang="en-US" sz="2800" dirty="0"/>
              <a:t> </a:t>
            </a:r>
            <a:r>
              <a:rPr lang="en-US" sz="2800" dirty="0" err="1"/>
              <a:t>nóng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err="1"/>
              <a:t>Ánh</a:t>
            </a:r>
            <a:r>
              <a:rPr lang="en-US" sz="2800" dirty="0"/>
              <a:t> </a:t>
            </a:r>
            <a:r>
              <a:rPr lang="en-US" sz="2800" dirty="0" err="1"/>
              <a:t>sáng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quần</a:t>
            </a:r>
            <a:r>
              <a:rPr lang="en-US" sz="2800" dirty="0"/>
              <a:t> </a:t>
            </a:r>
            <a:r>
              <a:rPr lang="en-US" sz="2800" dirty="0" err="1"/>
              <a:t>áo</a:t>
            </a:r>
            <a:r>
              <a:rPr lang="en-US" sz="2800" dirty="0"/>
              <a:t> </a:t>
            </a:r>
            <a:r>
              <a:rPr lang="en-US" sz="2800" dirty="0" err="1"/>
              <a:t>nóng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 err="1"/>
              <a:t>Dòng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truyền</a:t>
            </a:r>
            <a:r>
              <a:rPr lang="en-US" sz="2800" dirty="0"/>
              <a:t> </a:t>
            </a:r>
            <a:r>
              <a:rPr lang="en-US" sz="2800" dirty="0" err="1"/>
              <a:t>năng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cho</a:t>
            </a:r>
            <a:r>
              <a:rPr lang="en-US" sz="2800" dirty="0"/>
              <a:t> </a:t>
            </a:r>
            <a:r>
              <a:rPr lang="en-US" sz="2800" dirty="0" err="1"/>
              <a:t>bếp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nóng</a:t>
            </a:r>
            <a:r>
              <a:rPr lang="en-US" sz="2800" dirty="0"/>
              <a:t> </a:t>
            </a:r>
            <a:r>
              <a:rPr lang="en-US" sz="2800" dirty="0" err="1"/>
              <a:t>lên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94977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18782" y="42706"/>
            <a:ext cx="3883855" cy="68995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58259" y="-281355"/>
            <a:ext cx="11419451" cy="7073490"/>
            <a:chOff x="158259" y="-281355"/>
            <a:chExt cx="11419451" cy="7073490"/>
          </a:xfrm>
        </p:grpSpPr>
        <p:sp>
          <p:nvSpPr>
            <p:cNvPr id="23" name="Freeform 22"/>
            <p:cNvSpPr/>
            <p:nvPr/>
          </p:nvSpPr>
          <p:spPr>
            <a:xfrm rot="2322469">
              <a:off x="6579676" y="3415825"/>
              <a:ext cx="1899138" cy="110614"/>
            </a:xfrm>
            <a:custGeom>
              <a:avLst/>
              <a:gdLst>
                <a:gd name="connsiteX0" fmla="*/ 0 w 1899138"/>
                <a:gd name="connsiteY0" fmla="*/ 0 h 213048"/>
                <a:gd name="connsiteX1" fmla="*/ 1167618 w 1899138"/>
                <a:gd name="connsiteY1" fmla="*/ 211016 h 213048"/>
                <a:gd name="connsiteX2" fmla="*/ 1899138 w 1899138"/>
                <a:gd name="connsiteY2" fmla="*/ 112542 h 213048"/>
                <a:gd name="connsiteX3" fmla="*/ 1899138 w 1899138"/>
                <a:gd name="connsiteY3" fmla="*/ 112542 h 213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9138" h="213048">
                  <a:moveTo>
                    <a:pt x="0" y="0"/>
                  </a:moveTo>
                  <a:cubicBezTo>
                    <a:pt x="425547" y="96129"/>
                    <a:pt x="851095" y="192259"/>
                    <a:pt x="1167618" y="211016"/>
                  </a:cubicBezTo>
                  <a:cubicBezTo>
                    <a:pt x="1484141" y="229773"/>
                    <a:pt x="1899138" y="112542"/>
                    <a:pt x="1899138" y="112542"/>
                  </a:cubicBezTo>
                  <a:lnTo>
                    <a:pt x="1899138" y="112542"/>
                  </a:lnTo>
                </a:path>
              </a:pathLst>
            </a:cu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158259" y="-281355"/>
              <a:ext cx="11419451" cy="7073490"/>
              <a:chOff x="158259" y="-281355"/>
              <a:chExt cx="11419451" cy="707349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4473526" y="844062"/>
                <a:ext cx="2968283" cy="219456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/>
                  <a:t>NĂNG LƯỢNG</a:t>
                </a:r>
              </a:p>
            </p:txBody>
          </p:sp>
          <p:sp>
            <p:nvSpPr>
              <p:cNvPr id="7" name="Arc 6"/>
              <p:cNvSpPr/>
              <p:nvPr/>
            </p:nvSpPr>
            <p:spPr>
              <a:xfrm>
                <a:off x="1237957" y="1392702"/>
                <a:ext cx="3249637" cy="548640"/>
              </a:xfrm>
              <a:prstGeom prst="arc">
                <a:avLst/>
              </a:prstGeom>
              <a:ln w="412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440745" y="936322"/>
                <a:ext cx="24407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Nhận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biết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Arc 8"/>
              <p:cNvSpPr/>
              <p:nvPr/>
            </p:nvSpPr>
            <p:spPr>
              <a:xfrm>
                <a:off x="675249" y="295422"/>
                <a:ext cx="2180493" cy="2152356"/>
              </a:xfrm>
              <a:prstGeom prst="arc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399170" y="228436"/>
                <a:ext cx="16775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từ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ăn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Arc 10"/>
              <p:cNvSpPr/>
              <p:nvPr/>
            </p:nvSpPr>
            <p:spPr>
              <a:xfrm flipV="1">
                <a:off x="399170" y="-281355"/>
                <a:ext cx="2475913" cy="3319975"/>
              </a:xfrm>
              <a:prstGeom prst="arc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58259" y="1262572"/>
                <a:ext cx="16775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từ</a:t>
                </a:r>
                <a:r>
                  <a:rPr lang="en-US" sz="2000" dirty="0">
                    <a:solidFill>
                      <a:srgbClr val="FF0000"/>
                    </a:solidFill>
                  </a:rPr>
                  <a:t> pin</a:t>
                </a:r>
              </a:p>
            </p:txBody>
          </p:sp>
          <p:sp>
            <p:nvSpPr>
              <p:cNvPr id="13" name="Arc 12"/>
              <p:cNvSpPr/>
              <p:nvPr/>
            </p:nvSpPr>
            <p:spPr>
              <a:xfrm flipV="1">
                <a:off x="399170" y="1216286"/>
                <a:ext cx="2475913" cy="393896"/>
              </a:xfrm>
              <a:prstGeom prst="arc">
                <a:avLst/>
              </a:prstGeom>
              <a:ln w="2222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58259" y="2550873"/>
                <a:ext cx="167757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từ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ánh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sáng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,…</a:t>
                </a:r>
              </a:p>
            </p:txBody>
          </p:sp>
          <p:sp>
            <p:nvSpPr>
              <p:cNvPr id="15" name="Arc 14"/>
              <p:cNvSpPr/>
              <p:nvPr/>
            </p:nvSpPr>
            <p:spPr>
              <a:xfrm flipH="1">
                <a:off x="4403188" y="3024552"/>
                <a:ext cx="2315895" cy="3027297"/>
              </a:xfrm>
              <a:prstGeom prst="arc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 rot="2068149">
                <a:off x="3872694" y="2701315"/>
                <a:ext cx="892173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và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tác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dụng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lực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2869809" y="4474889"/>
                <a:ext cx="1533379" cy="575413"/>
              </a:xfrm>
              <a:custGeom>
                <a:avLst/>
                <a:gdLst>
                  <a:gd name="connsiteX0" fmla="*/ 1533379 w 1533379"/>
                  <a:gd name="connsiteY0" fmla="*/ 40840 h 575413"/>
                  <a:gd name="connsiteX1" fmla="*/ 464234 w 1533379"/>
                  <a:gd name="connsiteY1" fmla="*/ 54908 h 575413"/>
                  <a:gd name="connsiteX2" fmla="*/ 0 w 1533379"/>
                  <a:gd name="connsiteY2" fmla="*/ 575413 h 57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33379" h="575413">
                    <a:moveTo>
                      <a:pt x="1533379" y="40840"/>
                    </a:moveTo>
                    <a:cubicBezTo>
                      <a:pt x="1126588" y="3326"/>
                      <a:pt x="719797" y="-34188"/>
                      <a:pt x="464234" y="54908"/>
                    </a:cubicBezTo>
                    <a:cubicBezTo>
                      <a:pt x="208671" y="144004"/>
                      <a:pt x="104335" y="359708"/>
                      <a:pt x="0" y="575413"/>
                    </a:cubicBezTo>
                  </a:path>
                </a:pathLst>
              </a:cu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519311" y="5050302"/>
                <a:ext cx="2349304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càng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nhiều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thì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lực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tác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dụng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có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thể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càng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lớn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>
              <a:xfrm flipH="1">
                <a:off x="4379742" y="4474888"/>
                <a:ext cx="1127760" cy="1097281"/>
              </a:xfrm>
              <a:custGeom>
                <a:avLst/>
                <a:gdLst>
                  <a:gd name="connsiteX0" fmla="*/ 1533379 w 1533379"/>
                  <a:gd name="connsiteY0" fmla="*/ 40840 h 575413"/>
                  <a:gd name="connsiteX1" fmla="*/ 464234 w 1533379"/>
                  <a:gd name="connsiteY1" fmla="*/ 54908 h 575413"/>
                  <a:gd name="connsiteX2" fmla="*/ 0 w 1533379"/>
                  <a:gd name="connsiteY2" fmla="*/ 575413 h 57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33379" h="575413">
                    <a:moveTo>
                      <a:pt x="1533379" y="40840"/>
                    </a:moveTo>
                    <a:cubicBezTo>
                      <a:pt x="1126588" y="3326"/>
                      <a:pt x="719797" y="-34188"/>
                      <a:pt x="464234" y="54908"/>
                    </a:cubicBezTo>
                    <a:cubicBezTo>
                      <a:pt x="208671" y="144004"/>
                      <a:pt x="104335" y="359708"/>
                      <a:pt x="0" y="575413"/>
                    </a:cubicBezTo>
                  </a:path>
                </a:pathLst>
              </a:cu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368604" y="5468696"/>
                <a:ext cx="217287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càng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nhiều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thì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thời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gian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tác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dụng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của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lực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có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thể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càng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lâu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 rot="2438719">
                <a:off x="6140055" y="3368959"/>
                <a:ext cx="24407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Truyền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năng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lượng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8271803" y="3151163"/>
                <a:ext cx="914400" cy="900332"/>
              </a:xfrm>
              <a:custGeom>
                <a:avLst/>
                <a:gdLst>
                  <a:gd name="connsiteX0" fmla="*/ 0 w 914400"/>
                  <a:gd name="connsiteY0" fmla="*/ 900332 h 900332"/>
                  <a:gd name="connsiteX1" fmla="*/ 281354 w 914400"/>
                  <a:gd name="connsiteY1" fmla="*/ 239151 h 900332"/>
                  <a:gd name="connsiteX2" fmla="*/ 914400 w 914400"/>
                  <a:gd name="connsiteY2" fmla="*/ 0 h 900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14400" h="900332">
                    <a:moveTo>
                      <a:pt x="0" y="900332"/>
                    </a:moveTo>
                    <a:cubicBezTo>
                      <a:pt x="64477" y="644769"/>
                      <a:pt x="128954" y="389206"/>
                      <a:pt x="281354" y="239151"/>
                    </a:cubicBezTo>
                    <a:cubicBezTo>
                      <a:pt x="433754" y="89096"/>
                      <a:pt x="674077" y="44548"/>
                      <a:pt x="914400" y="0"/>
                    </a:cubicBezTo>
                  </a:path>
                </a:pathLst>
              </a:cu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8220812" y="4079631"/>
                <a:ext cx="304210" cy="1069144"/>
              </a:xfrm>
              <a:custGeom>
                <a:avLst/>
                <a:gdLst>
                  <a:gd name="connsiteX0" fmla="*/ 36923 w 304210"/>
                  <a:gd name="connsiteY0" fmla="*/ 0 h 1069144"/>
                  <a:gd name="connsiteX1" fmla="*/ 22856 w 304210"/>
                  <a:gd name="connsiteY1" fmla="*/ 661181 h 1069144"/>
                  <a:gd name="connsiteX2" fmla="*/ 304210 w 304210"/>
                  <a:gd name="connsiteY2" fmla="*/ 1069144 h 106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04210" h="1069144">
                    <a:moveTo>
                      <a:pt x="36923" y="0"/>
                    </a:moveTo>
                    <a:cubicBezTo>
                      <a:pt x="7615" y="241495"/>
                      <a:pt x="-21692" y="482991"/>
                      <a:pt x="22856" y="661181"/>
                    </a:cubicBezTo>
                    <a:cubicBezTo>
                      <a:pt x="67404" y="839371"/>
                      <a:pt x="185807" y="954257"/>
                      <a:pt x="304210" y="1069144"/>
                    </a:cubicBezTo>
                  </a:path>
                </a:pathLst>
              </a:custGeom>
              <a:noFill/>
              <a:ln w="317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040251" y="2489443"/>
                <a:ext cx="25374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Hình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tác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dụng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lực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8488876" y="5068586"/>
                <a:ext cx="253745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>
                    <a:solidFill>
                      <a:srgbClr val="FF0000"/>
                    </a:solidFill>
                  </a:rPr>
                  <a:t>Hình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thức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truyền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nhiệt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6324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4954" y="201352"/>
            <a:ext cx="3220873" cy="644809"/>
          </a:xfrm>
        </p:spPr>
        <p:txBody>
          <a:bodyPr>
            <a:normAutofit fontScale="90000"/>
          </a:bodyPr>
          <a:lstStyle/>
          <a:p>
            <a:r>
              <a:rPr lang="en-US" dirty="0"/>
              <a:t>NHẮC NHỞ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Lớp</a:t>
            </a:r>
            <a:r>
              <a:rPr lang="en-US" dirty="0"/>
              <a:t> chia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- </a:t>
            </a:r>
            <a:r>
              <a:rPr lang="en-US" dirty="0" err="1"/>
              <a:t>hoàn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sản</a:t>
            </a:r>
            <a:r>
              <a:rPr lang="en-US" dirty="0"/>
              <a:t> </a:t>
            </a:r>
            <a:r>
              <a:rPr lang="en-US" dirty="0" err="1"/>
              <a:t>phẩm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(</a:t>
            </a:r>
            <a:r>
              <a:rPr lang="en-US" dirty="0" err="1"/>
              <a:t>thuyền</a:t>
            </a:r>
            <a:r>
              <a:rPr lang="en-US" dirty="0"/>
              <a:t>).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powerpoint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clip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viên</a:t>
            </a:r>
            <a:endParaRPr lang="en-US" dirty="0"/>
          </a:p>
          <a:p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btvn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sbt</a:t>
            </a:r>
            <a:r>
              <a:rPr lang="en-US" dirty="0"/>
              <a:t> </a:t>
            </a:r>
          </a:p>
          <a:p>
            <a:r>
              <a:rPr lang="en-US" dirty="0" err="1"/>
              <a:t>Nghiên</a:t>
            </a:r>
            <a:r>
              <a:rPr lang="en-US" dirty="0"/>
              <a:t> </a:t>
            </a:r>
            <a:r>
              <a:rPr lang="en-US" dirty="0" err="1"/>
              <a:t>cứu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/>
              <a:t>mới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802" y="0"/>
            <a:ext cx="12462802" cy="67725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95422"/>
            <a:ext cx="1094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32126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4566" y="407963"/>
            <a:ext cx="100586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CÁC DẠNG NĂNG LƯỢNG XUẤT HIỆN TRONG TRANH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04512"/>
              </p:ext>
            </p:extLst>
          </p:nvPr>
        </p:nvGraphicFramePr>
        <p:xfrm>
          <a:off x="0" y="1209818"/>
          <a:ext cx="12192000" cy="564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02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err="1"/>
                        <a:t>Dạng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năng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lượng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Biểu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hiện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6295" y="2743200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gió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295" y="2093742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mặt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trời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6295" y="3517911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dòng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nước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6295" y="4292622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điện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6295" y="4926039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nhân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6295" y="5591538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…………..</a:t>
            </a:r>
          </a:p>
        </p:txBody>
      </p:sp>
    </p:spTree>
    <p:extLst>
      <p:ext uri="{BB962C8B-B14F-4D97-AF65-F5344CB8AC3E}">
        <p14:creationId xmlns:p14="http://schemas.microsoft.com/office/powerpoint/2010/main" val="314630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9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E178-4A70-0138-CBBE-3A8B59029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2" y="1039380"/>
            <a:ext cx="11767127" cy="4354657"/>
          </a:xfrm>
        </p:spPr>
        <p:txBody>
          <a:bodyPr>
            <a:normAutofit/>
          </a:bodyPr>
          <a:lstStyle/>
          <a:p>
            <a:pPr algn="ctr"/>
            <a:r>
              <a:rPr lang="en-US" sz="6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46: </a:t>
            </a:r>
            <a:br>
              <a:rPr lang="en-US" sz="6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NĂNG LƯỢNG VÀ SỰ TRUYỀN NĂNG LƯỢNG</a:t>
            </a:r>
          </a:p>
        </p:txBody>
      </p:sp>
    </p:spTree>
    <p:extLst>
      <p:ext uri="{BB962C8B-B14F-4D97-AF65-F5344CB8AC3E}">
        <p14:creationId xmlns:p14="http://schemas.microsoft.com/office/powerpoint/2010/main" val="2525523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802" y="0"/>
            <a:ext cx="12462802" cy="677254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95422"/>
            <a:ext cx="1094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4457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64566" y="407963"/>
            <a:ext cx="8939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CÁC DẠNG NĂNG LƯỢNG XUẤT HIỆN TRONG TRANH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0" y="1209818"/>
          <a:ext cx="12192000" cy="564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02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err="1"/>
                        <a:t>Dạng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năng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lượng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Biểu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hiện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46295" y="2743200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gió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3372" y="1941342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Ánh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sáng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00B050"/>
                </a:solidFill>
              </a:rPr>
              <a:t>nhiệt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độ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6295" y="2093742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mặt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trời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73372" y="2743200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</a:rPr>
              <a:t>Cánh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quạt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gió</a:t>
            </a:r>
            <a:r>
              <a:rPr lang="en-US" sz="2800" dirty="0">
                <a:solidFill>
                  <a:srgbClr val="FF0000"/>
                </a:solidFill>
              </a:rPr>
              <a:t> quay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6295" y="3517911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dòng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nước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3372" y="3454113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Nhà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máy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thủy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điện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hoạt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động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6295" y="4292622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Năng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lượng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điện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3372" y="4103205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thiết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bị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6295" y="4926039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nhân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74191" y="4845028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Nhà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máy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điện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hạt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nhân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295" y="5591538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…………..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86732" y="5593515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…………..</a:t>
            </a:r>
          </a:p>
        </p:txBody>
      </p:sp>
    </p:spTree>
    <p:extLst>
      <p:ext uri="{BB962C8B-B14F-4D97-AF65-F5344CB8AC3E}">
        <p14:creationId xmlns:p14="http://schemas.microsoft.com/office/powerpoint/2010/main" val="280533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2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9499" y="182854"/>
            <a:ext cx="1013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HÃY NÊU TÁC DỤNG CỦA NĂNG LƯỢNG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8200"/>
              </p:ext>
            </p:extLst>
          </p:nvPr>
        </p:nvGraphicFramePr>
        <p:xfrm>
          <a:off x="0" y="841515"/>
          <a:ext cx="12192000" cy="4942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023"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err="1"/>
                        <a:t>Nguồn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năng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lượng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Tác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dụng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0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0247" y="1602931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pin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1028" y="1615015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Đèn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sáng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đồng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hồ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r>
              <a:rPr lang="en-US" sz="2800" dirty="0">
                <a:solidFill>
                  <a:srgbClr val="FF0000"/>
                </a:solidFill>
              </a:rPr>
              <a:t>,…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6295" y="2220637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thức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ăn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295" y="2965901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mặt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trời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6295" y="3687568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dòng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nước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6295" y="4409235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Năng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gió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2271" y="2129646"/>
            <a:ext cx="5467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Con </a:t>
            </a:r>
            <a:r>
              <a:rPr lang="en-US" sz="2800" dirty="0" err="1">
                <a:solidFill>
                  <a:srgbClr val="FF0000"/>
                </a:solidFill>
              </a:rPr>
              <a:t>người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hoạt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triển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71028" y="3011253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vật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sôi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và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phát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triển</a:t>
            </a:r>
            <a:r>
              <a:rPr lang="en-US" sz="2800" dirty="0">
                <a:solidFill>
                  <a:srgbClr val="FF0000"/>
                </a:solidFill>
              </a:rPr>
              <a:t>,…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1028" y="3659435"/>
            <a:ext cx="4951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Tạo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thủy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điện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xói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mòn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đất</a:t>
            </a:r>
            <a:r>
              <a:rPr lang="en-US" sz="2800" dirty="0">
                <a:solidFill>
                  <a:srgbClr val="FF0000"/>
                </a:solidFill>
              </a:rPr>
              <a:t>,…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94475" y="4407491"/>
            <a:ext cx="5186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Tạo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điện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gió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dirty="0" err="1">
                <a:solidFill>
                  <a:srgbClr val="00B050"/>
                </a:solidFill>
              </a:rPr>
              <a:t>gây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dirty="0" err="1">
                <a:solidFill>
                  <a:srgbClr val="00B050"/>
                </a:solidFill>
              </a:rPr>
              <a:t>bão</a:t>
            </a:r>
            <a:r>
              <a:rPr lang="en-US" sz="2800" dirty="0">
                <a:solidFill>
                  <a:srgbClr val="00B050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.…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3017" y="5130902"/>
            <a:ext cx="5186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…………..…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92948" y="4983173"/>
            <a:ext cx="5186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…………..…</a:t>
            </a:r>
          </a:p>
        </p:txBody>
      </p:sp>
    </p:spTree>
    <p:extLst>
      <p:ext uri="{BB962C8B-B14F-4D97-AF65-F5344CB8AC3E}">
        <p14:creationId xmlns:p14="http://schemas.microsoft.com/office/powerpoint/2010/main" val="371236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180369"/>
              </p:ext>
            </p:extLst>
          </p:nvPr>
        </p:nvGraphicFramePr>
        <p:xfrm>
          <a:off x="204717" y="1685925"/>
          <a:ext cx="11627893" cy="496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2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5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286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LUẬN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</a:rPr>
                        <a:t> ĐIỂM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VÍ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</a:rPr>
                        <a:t> DỤ 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821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Khi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năng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lượng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càng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nhiều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thì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lực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tác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dụng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có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thể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càng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mạnh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945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FF0000"/>
                          </a:solidFill>
                        </a:rPr>
                        <a:t>năng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lượng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càng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nhiều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thì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thời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gian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tác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dụng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của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lực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có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thể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càng</a:t>
                      </a:r>
                      <a:r>
                        <a:rPr lang="en-US" sz="280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FF0000"/>
                          </a:solidFill>
                        </a:rPr>
                        <a:t>dài</a:t>
                      </a:r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29803" y="395785"/>
            <a:ext cx="6741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NĂNG LƯỢNG VÀ TÁC DỤNG LỰC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050" y="2715876"/>
            <a:ext cx="7094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Gió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to </a:t>
            </a:r>
            <a:r>
              <a:rPr lang="en-US" sz="2800" dirty="0" err="1">
                <a:solidFill>
                  <a:srgbClr val="FF0000"/>
                </a:solidFill>
              </a:rPr>
              <a:t>tạo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lớn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lá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cờ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cây</a:t>
            </a:r>
            <a:r>
              <a:rPr lang="en-US" sz="2800" dirty="0">
                <a:solidFill>
                  <a:srgbClr val="FF0000"/>
                </a:solidFill>
              </a:rPr>
              <a:t> rung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mạnh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97106" y="3516094"/>
            <a:ext cx="7094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Gió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quá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mạnh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có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thể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tạo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lực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lớn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đến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mức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phá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hủy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các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vật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97106" y="4577923"/>
            <a:ext cx="66737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Gió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kéo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dài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tạo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lâu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lá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cờ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cây</a:t>
            </a:r>
            <a:r>
              <a:rPr lang="en-US" sz="2800" dirty="0">
                <a:solidFill>
                  <a:srgbClr val="FF0000"/>
                </a:solidFill>
              </a:rPr>
              <a:t> rung </a:t>
            </a:r>
            <a:r>
              <a:rPr lang="en-US" sz="2800" dirty="0" err="1">
                <a:solidFill>
                  <a:srgbClr val="FF0000"/>
                </a:solidFill>
              </a:rPr>
              <a:t>càng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lâu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97106" y="5747473"/>
            <a:ext cx="7094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Gió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mạnh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càng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kéo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dài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thì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càng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nhiều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vật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bị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phá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hủy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3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C5C0C2C-6133-4ABF-B7FF-5362E85855FE}"/>
              </a:ext>
            </a:extLst>
          </p:cNvPr>
          <p:cNvSpPr txBox="1"/>
          <p:nvPr/>
        </p:nvSpPr>
        <p:spPr>
          <a:xfrm>
            <a:off x="1269331" y="110496"/>
            <a:ext cx="96089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 CHƠI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95" y="1099514"/>
            <a:ext cx="5975305" cy="31064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181" y="1473958"/>
            <a:ext cx="6107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</a:rPr>
              <a:t>Dụng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cụ</a:t>
            </a:r>
            <a:r>
              <a:rPr lang="en-US" sz="2800" dirty="0">
                <a:solidFill>
                  <a:srgbClr val="7030A0"/>
                </a:solidFill>
              </a:rPr>
              <a:t>: 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     - 4 </a:t>
            </a:r>
            <a:r>
              <a:rPr lang="en-US" sz="2800" dirty="0" err="1">
                <a:solidFill>
                  <a:srgbClr val="7030A0"/>
                </a:solidFill>
              </a:rPr>
              <a:t>Chiếc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xe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đồ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chơi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giống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hệt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nhau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</a:p>
          <a:p>
            <a:r>
              <a:rPr lang="en-US" sz="2800" dirty="0">
                <a:solidFill>
                  <a:srgbClr val="7030A0"/>
                </a:solidFill>
              </a:rPr>
              <a:t>      - 4 </a:t>
            </a:r>
            <a:r>
              <a:rPr lang="en-US" sz="2800" dirty="0" err="1">
                <a:solidFill>
                  <a:srgbClr val="7030A0"/>
                </a:solidFill>
              </a:rPr>
              <a:t>Ống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hút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giống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nhau</a:t>
            </a:r>
            <a:r>
              <a:rPr lang="en-US" sz="2800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180" y="3114419"/>
            <a:ext cx="61075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Tiến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hành</a:t>
            </a:r>
            <a:r>
              <a:rPr lang="en-US" sz="2800" dirty="0">
                <a:solidFill>
                  <a:srgbClr val="FF0000"/>
                </a:solidFill>
              </a:rPr>
              <a:t>: </a:t>
            </a:r>
            <a:r>
              <a:rPr lang="en-US" sz="2800" dirty="0" err="1">
                <a:solidFill>
                  <a:srgbClr val="FF0000"/>
                </a:solidFill>
              </a:rPr>
              <a:t>Thổi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hơi</a:t>
            </a:r>
            <a:r>
              <a:rPr lang="en-US" sz="2800" dirty="0">
                <a:solidFill>
                  <a:srgbClr val="FF0000"/>
                </a:solidFill>
              </a:rPr>
              <a:t> qua </a:t>
            </a:r>
            <a:r>
              <a:rPr lang="en-US" sz="2800" dirty="0" err="1">
                <a:solidFill>
                  <a:srgbClr val="FF0000"/>
                </a:solidFill>
              </a:rPr>
              <a:t>ống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hút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để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tạo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ra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đẩy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đủ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mạnh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làm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cho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xe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đồ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chơi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chuyển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động</a:t>
            </a:r>
            <a:r>
              <a:rPr lang="en-US" sz="2800" dirty="0">
                <a:solidFill>
                  <a:srgbClr val="FF0000"/>
                </a:solidFill>
              </a:rPr>
              <a:t> (</a:t>
            </a:r>
            <a:r>
              <a:rPr lang="en-US" sz="2800" dirty="0" err="1">
                <a:solidFill>
                  <a:srgbClr val="FF0000"/>
                </a:solidFill>
              </a:rPr>
              <a:t>hình</a:t>
            </a:r>
            <a:r>
              <a:rPr lang="en-US" sz="28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7672" y="4885899"/>
            <a:ext cx="115869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Thảo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luận</a:t>
            </a:r>
            <a:r>
              <a:rPr lang="en-US" sz="2800" dirty="0">
                <a:solidFill>
                  <a:srgbClr val="C00000"/>
                </a:solidFill>
              </a:rPr>
              <a:t>: </a:t>
            </a:r>
          </a:p>
          <a:p>
            <a:pPr marL="342900" indent="-342900">
              <a:buAutoNum type="alphaLcPeriod"/>
            </a:pPr>
            <a:r>
              <a:rPr lang="en-US" sz="2800" dirty="0" err="1">
                <a:solidFill>
                  <a:srgbClr val="C00000"/>
                </a:solidFill>
              </a:rPr>
              <a:t>Muốn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xe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chuyển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động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nhanh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hơn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xa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hơn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thì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phải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làm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thế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nào</a:t>
            </a:r>
            <a:r>
              <a:rPr lang="en-US" sz="2800" dirty="0">
                <a:solidFill>
                  <a:srgbClr val="C00000"/>
                </a:solidFill>
              </a:rPr>
              <a:t>?</a:t>
            </a:r>
          </a:p>
          <a:p>
            <a:pPr marL="342900" indent="-342900">
              <a:buAutoNum type="alphaLcPeriod"/>
            </a:pPr>
            <a:r>
              <a:rPr lang="en-US" sz="2800" dirty="0" err="1">
                <a:solidFill>
                  <a:srgbClr val="C00000"/>
                </a:solidFill>
              </a:rPr>
              <a:t>Từ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thí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nghiệm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trên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hãy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rút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ra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mối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quan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hệ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giữa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năng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lượng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truyền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cho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vật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với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độ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lớn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lực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dụng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và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thời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gian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lực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tác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dụng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lên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 err="1">
                <a:solidFill>
                  <a:srgbClr val="C00000"/>
                </a:solidFill>
              </a:rPr>
              <a:t>vật</a:t>
            </a:r>
            <a:endParaRPr lang="en-US" sz="2800" dirty="0">
              <a:solidFill>
                <a:srgbClr val="C00000"/>
              </a:solidFill>
            </a:endParaRPr>
          </a:p>
        </p:txBody>
      </p:sp>
      <p:pic>
        <p:nvPicPr>
          <p:cNvPr id="7" name="Picture 10" descr="Digit 18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851" y="0"/>
            <a:ext cx="20574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40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1063</Words>
  <Application>Microsoft Office PowerPoint</Application>
  <PresentationFormat>Widescreen</PresentationFormat>
  <Paragraphs>125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BÀI 46:  NĂNG LƯỢNG VÀ SỰ TRUYỀN NĂNG LƯỢNG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Tìm ví dụ về mối liên hệ giữa năng lương và lực tác dụng.</vt:lpstr>
      <vt:lpstr>PowerPoint Presentation</vt:lpstr>
      <vt:lpstr>PowerPoint Presentation</vt:lpstr>
      <vt:lpstr>LUYỆN TẬP</vt:lpstr>
      <vt:lpstr>NHẮC NHỞ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Huyen Sam</cp:lastModifiedBy>
  <cp:revision>67</cp:revision>
  <dcterms:created xsi:type="dcterms:W3CDTF">2021-04-23T02:39:45Z</dcterms:created>
  <dcterms:modified xsi:type="dcterms:W3CDTF">2024-05-10T08:00:33Z</dcterms:modified>
</cp:coreProperties>
</file>