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7" r:id="rId3"/>
    <p:sldId id="268" r:id="rId4"/>
    <p:sldId id="267" r:id="rId5"/>
    <p:sldId id="256" r:id="rId6"/>
    <p:sldId id="266" r:id="rId7"/>
    <p:sldId id="259" r:id="rId8"/>
    <p:sldId id="260" r:id="rId9"/>
    <p:sldId id="261" r:id="rId10"/>
    <p:sldId id="262" r:id="rId11"/>
    <p:sldId id="263" r:id="rId12"/>
    <p:sldId id="265" r:id="rId13"/>
  </p:sldIdLst>
  <p:sldSz cx="18288000" cy="10287000"/>
  <p:notesSz cx="6858000" cy="9144000"/>
  <p:embeddedFontLst>
    <p:embeddedFont>
      <p:font typeface="Amasis MT Pro Black" panose="020F0502020204030204" pitchFamily="18" charset="0"/>
      <p:bold r:id="rId14"/>
      <p:boldItalic r:id="rId15"/>
    </p:embeddedFont>
    <p:embeddedFont>
      <p:font typeface="Amasis MT Pro Medium" panose="020F0502020204030204" pitchFamily="18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Juice ITC" panose="04040403040A02020202" pitchFamily="82" charset="0"/>
      <p:regular r:id="rId22"/>
    </p:embeddedFont>
    <p:embeddedFont>
      <p:font typeface="Jumble" panose="020F0502020204030204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D583A-9567-4953-A1FC-4D015C72615F}" v="599" dt="2023-06-24T07:08:15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2.svg"/><Relationship Id="rId5" Type="http://schemas.openxmlformats.org/officeDocument/2006/relationships/image" Target="../media/image3.sv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3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sv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sv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47454" y="6753798"/>
            <a:ext cx="6981317" cy="980041"/>
            <a:chOff x="0" y="0"/>
            <a:chExt cx="1838701" cy="2581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38701" cy="258118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844489" y="2257156"/>
            <a:ext cx="8539481" cy="412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48"/>
              </a:lnSpc>
              <a:spcBef>
                <a:spcPct val="0"/>
              </a:spcBef>
            </a:pPr>
            <a:r>
              <a:rPr lang="en-US" sz="14498" u="none" dirty="0">
                <a:solidFill>
                  <a:srgbClr val="F9705A"/>
                </a:solidFill>
                <a:latin typeface="Jumble" panose="02000503000000020004" pitchFamily="2" charset="0"/>
              </a:rPr>
              <a:t>KIM’S GAME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82402" y="2042434"/>
            <a:ext cx="5415307" cy="14966929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100370" y="6822130"/>
            <a:ext cx="602771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31"/>
              </a:lnSpc>
              <a:spcBef>
                <a:spcPct val="0"/>
              </a:spcBef>
            </a:pPr>
            <a:r>
              <a:rPr lang="en-US" sz="3706" u="none" dirty="0">
                <a:solidFill>
                  <a:srgbClr val="FFEEC8"/>
                </a:solidFill>
                <a:latin typeface="Juice ITC" panose="04040403040A02020202" pitchFamily="82" charset="0"/>
              </a:rPr>
              <a:t>LET'S GET STARTED!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0034853" flipV="1">
            <a:off x="2999798" y="-52571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034853" flipV="1">
            <a:off x="9934546" y="648605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71600" y="968367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4563787" y="8031900"/>
            <a:ext cx="6034949" cy="2452801"/>
          </a:xfrm>
          <a:custGeom>
            <a:avLst/>
            <a:gdLst/>
            <a:ahLst/>
            <a:cxnLst/>
            <a:rect l="l" t="t" r="r" b="b"/>
            <a:pathLst>
              <a:path w="6034949" h="2452801">
                <a:moveTo>
                  <a:pt x="6034949" y="0"/>
                </a:moveTo>
                <a:lnTo>
                  <a:pt x="0" y="0"/>
                </a:lnTo>
                <a:lnTo>
                  <a:pt x="0" y="2452800"/>
                </a:lnTo>
                <a:lnTo>
                  <a:pt x="6034949" y="2452800"/>
                </a:lnTo>
                <a:lnTo>
                  <a:pt x="60349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3329519" y="-635682"/>
            <a:ext cx="7893306" cy="3208098"/>
          </a:xfrm>
          <a:custGeom>
            <a:avLst/>
            <a:gdLst/>
            <a:ahLst/>
            <a:cxnLst/>
            <a:rect l="l" t="t" r="r" b="b"/>
            <a:pathLst>
              <a:path w="7893306" h="3208098">
                <a:moveTo>
                  <a:pt x="7893306" y="0"/>
                </a:moveTo>
                <a:lnTo>
                  <a:pt x="0" y="0"/>
                </a:lnTo>
                <a:lnTo>
                  <a:pt x="0" y="3208098"/>
                </a:lnTo>
                <a:lnTo>
                  <a:pt x="7893306" y="3208098"/>
                </a:lnTo>
                <a:lnTo>
                  <a:pt x="78933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2449" y="1448191"/>
            <a:ext cx="6277502" cy="12112609"/>
          </a:xfrm>
          <a:custGeom>
            <a:avLst/>
            <a:gdLst/>
            <a:ahLst/>
            <a:cxnLst/>
            <a:rect l="l" t="t" r="r" b="b"/>
            <a:pathLst>
              <a:path w="8952381" h="13708685">
                <a:moveTo>
                  <a:pt x="0" y="0"/>
                </a:moveTo>
                <a:lnTo>
                  <a:pt x="8952381" y="0"/>
                </a:lnTo>
                <a:lnTo>
                  <a:pt x="8952381" y="13708685"/>
                </a:lnTo>
                <a:lnTo>
                  <a:pt x="0" y="13708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49586" y="609697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160400" flipH="1">
            <a:off x="4605932" y="311266"/>
            <a:ext cx="1523509" cy="1434868"/>
          </a:xfrm>
          <a:custGeom>
            <a:avLst/>
            <a:gdLst/>
            <a:ahLst/>
            <a:cxnLst/>
            <a:rect l="l" t="t" r="r" b="b"/>
            <a:pathLst>
              <a:path w="1523509" h="1434868">
                <a:moveTo>
                  <a:pt x="1523508" y="0"/>
                </a:moveTo>
                <a:lnTo>
                  <a:pt x="0" y="0"/>
                </a:lnTo>
                <a:lnTo>
                  <a:pt x="0" y="1434868"/>
                </a:lnTo>
                <a:lnTo>
                  <a:pt x="1523508" y="1434868"/>
                </a:lnTo>
                <a:lnTo>
                  <a:pt x="15235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41949">
            <a:off x="12971204" y="8165561"/>
            <a:ext cx="1247037" cy="1174482"/>
          </a:xfrm>
          <a:custGeom>
            <a:avLst/>
            <a:gdLst/>
            <a:ahLst/>
            <a:cxnLst/>
            <a:rect l="l" t="t" r="r" b="b"/>
            <a:pathLst>
              <a:path w="1247037" h="1174482">
                <a:moveTo>
                  <a:pt x="0" y="0"/>
                </a:moveTo>
                <a:lnTo>
                  <a:pt x="1247037" y="0"/>
                </a:lnTo>
                <a:lnTo>
                  <a:pt x="1247037" y="1174483"/>
                </a:lnTo>
                <a:lnTo>
                  <a:pt x="0" y="11744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8E745-61DF-8748-0183-2AE735A7C438}"/>
              </a:ext>
            </a:extLst>
          </p:cNvPr>
          <p:cNvSpPr txBox="1"/>
          <p:nvPr/>
        </p:nvSpPr>
        <p:spPr>
          <a:xfrm>
            <a:off x="6395328" y="1017882"/>
            <a:ext cx="1552228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Suggested answer: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8A0454-831C-D92D-8608-240D42A8DE55}"/>
              </a:ext>
            </a:extLst>
          </p:cNvPr>
          <p:cNvSpPr txBox="1"/>
          <p:nvPr/>
        </p:nvSpPr>
        <p:spPr>
          <a:xfrm>
            <a:off x="5626189" y="1930210"/>
            <a:ext cx="1126373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Hi Ann, 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It’s nice to hear from you again. Let me tell you about the things I usually do with my friends in my free time. 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I usually have free time at weekends, and I often spend Sunday mornings with my friends. I have three close friends, and they live near my house. We usually play badminton together for about one hour in the playground. After that we cycle around the </a:t>
            </a:r>
            <a:r>
              <a:rPr lang="en-US" sz="3200" dirty="0" err="1">
                <a:latin typeface="Amasis MT Pro Medium" panose="02040604050005020304" pitchFamily="18" charset="0"/>
              </a:rPr>
              <a:t>neighbourhood</a:t>
            </a:r>
            <a:r>
              <a:rPr lang="en-US" sz="3200" dirty="0">
                <a:latin typeface="Amasis MT Pro Medium" panose="02040604050005020304" pitchFamily="18" charset="0"/>
              </a:rPr>
              <a:t>. We had a lot of fun and these activities can keep us in shape. 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What about you? What do you usually do with your friends in your free time? 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Tell me in your next email.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Bye for now,</a:t>
            </a:r>
          </a:p>
          <a:p>
            <a:pPr algn="just"/>
            <a:r>
              <a:rPr lang="en-US" sz="3200" dirty="0">
                <a:latin typeface="Amasis MT Pro Medium" panose="02040604050005020304" pitchFamily="18" charset="0"/>
              </a:rPr>
              <a:t>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66745" y="-357992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02158" y="7433458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05919" y="-99616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34853" flipV="1">
            <a:off x="2404904" y="368323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034853" flipV="1">
            <a:off x="-2273849" y="-319942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034853" flipV="1">
            <a:off x="13594833" y="-1712858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02334" y="1111347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5210" y="3684384"/>
            <a:ext cx="1306368" cy="1286544"/>
            <a:chOff x="0" y="0"/>
            <a:chExt cx="344064" cy="3388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2482" y="5948260"/>
            <a:ext cx="1306368" cy="1286544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397696" y="2191193"/>
            <a:ext cx="5287192" cy="5597853"/>
          </a:xfrm>
          <a:custGeom>
            <a:avLst/>
            <a:gdLst/>
            <a:ahLst/>
            <a:cxnLst/>
            <a:rect l="l" t="t" r="r" b="b"/>
            <a:pathLst>
              <a:path w="5950375" h="6117208">
                <a:moveTo>
                  <a:pt x="0" y="0"/>
                </a:moveTo>
                <a:lnTo>
                  <a:pt x="5950375" y="0"/>
                </a:lnTo>
                <a:lnTo>
                  <a:pt x="5950375" y="6117208"/>
                </a:lnTo>
                <a:lnTo>
                  <a:pt x="0" y="6117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flipH="1">
            <a:off x="-2299418" y="7871608"/>
            <a:ext cx="6034949" cy="2452801"/>
          </a:xfrm>
          <a:custGeom>
            <a:avLst/>
            <a:gdLst/>
            <a:ahLst/>
            <a:cxnLst/>
            <a:rect l="l" t="t" r="r" b="b"/>
            <a:pathLst>
              <a:path w="6034949" h="2452801">
                <a:moveTo>
                  <a:pt x="6034950" y="0"/>
                </a:moveTo>
                <a:lnTo>
                  <a:pt x="0" y="0"/>
                </a:lnTo>
                <a:lnTo>
                  <a:pt x="0" y="2452801"/>
                </a:lnTo>
                <a:lnTo>
                  <a:pt x="6034950" y="2452801"/>
                </a:lnTo>
                <a:lnTo>
                  <a:pt x="60349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134635" y="172290"/>
            <a:ext cx="6338701" cy="2576256"/>
          </a:xfrm>
          <a:custGeom>
            <a:avLst/>
            <a:gdLst/>
            <a:ahLst/>
            <a:cxnLst/>
            <a:rect l="l" t="t" r="r" b="b"/>
            <a:pathLst>
              <a:path w="6338701" h="2576256">
                <a:moveTo>
                  <a:pt x="0" y="0"/>
                </a:moveTo>
                <a:lnTo>
                  <a:pt x="6338701" y="0"/>
                </a:lnTo>
                <a:lnTo>
                  <a:pt x="6338701" y="2576256"/>
                </a:lnTo>
                <a:lnTo>
                  <a:pt x="0" y="2576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3051433" y="8202104"/>
            <a:ext cx="5013047" cy="2037467"/>
          </a:xfrm>
          <a:custGeom>
            <a:avLst/>
            <a:gdLst/>
            <a:ahLst/>
            <a:cxnLst/>
            <a:rect l="l" t="t" r="r" b="b"/>
            <a:pathLst>
              <a:path w="5013047" h="2037467">
                <a:moveTo>
                  <a:pt x="0" y="0"/>
                </a:moveTo>
                <a:lnTo>
                  <a:pt x="5013047" y="0"/>
                </a:lnTo>
                <a:lnTo>
                  <a:pt x="5013047" y="2037467"/>
                </a:lnTo>
                <a:lnTo>
                  <a:pt x="0" y="2037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857385" flipH="1">
            <a:off x="365450" y="76620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1448111" y="0"/>
                </a:moveTo>
                <a:lnTo>
                  <a:pt x="0" y="0"/>
                </a:lnTo>
                <a:lnTo>
                  <a:pt x="0" y="1363858"/>
                </a:lnTo>
                <a:lnTo>
                  <a:pt x="1448111" y="1363858"/>
                </a:lnTo>
                <a:lnTo>
                  <a:pt x="144811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1857385">
            <a:off x="7612783" y="8238527"/>
            <a:ext cx="1782447" cy="1678741"/>
          </a:xfrm>
          <a:custGeom>
            <a:avLst/>
            <a:gdLst/>
            <a:ahLst/>
            <a:cxnLst/>
            <a:rect l="l" t="t" r="r" b="b"/>
            <a:pathLst>
              <a:path w="1782447" h="1678741">
                <a:moveTo>
                  <a:pt x="0" y="0"/>
                </a:moveTo>
                <a:lnTo>
                  <a:pt x="1782448" y="0"/>
                </a:lnTo>
                <a:lnTo>
                  <a:pt x="1782448" y="1678741"/>
                </a:lnTo>
                <a:lnTo>
                  <a:pt x="0" y="16787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4E5495-6810-31FF-C916-40B355ECEBA3}"/>
              </a:ext>
            </a:extLst>
          </p:cNvPr>
          <p:cNvSpPr txBox="1"/>
          <p:nvPr/>
        </p:nvSpPr>
        <p:spPr>
          <a:xfrm>
            <a:off x="6829455" y="744644"/>
            <a:ext cx="1081531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masis MT Pro Medium" panose="02040604050005020304" pitchFamily="18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A2F7D3-97A7-0AC8-2CEE-D90B0A8D14BC}"/>
              </a:ext>
            </a:extLst>
          </p:cNvPr>
          <p:cNvSpPr txBox="1"/>
          <p:nvPr/>
        </p:nvSpPr>
        <p:spPr>
          <a:xfrm>
            <a:off x="1354436" y="2653345"/>
            <a:ext cx="11096292" cy="550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Amasis MT Pro Medium" panose="02040604050005020304" pitchFamily="18" charset="0"/>
              </a:rPr>
              <a:t>Listen to someone talking about their leisure activities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Amasis MT Pro Medium" panose="02040604050005020304" pitchFamily="18" charset="0"/>
              </a:rPr>
              <a:t>Write an email to talk about leisure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39163" y="4151797"/>
            <a:ext cx="9037646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99"/>
              </a:lnSpc>
            </a:pPr>
            <a:r>
              <a:rPr lang="en-US" sz="10999" dirty="0">
                <a:solidFill>
                  <a:srgbClr val="F9705A"/>
                </a:solidFill>
                <a:latin typeface="Jua Bold"/>
              </a:rPr>
              <a:t>THANK YOU!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0355039" y="1458238"/>
            <a:ext cx="5871919" cy="14951645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13459">
            <a:off x="4390507" y="413009"/>
            <a:ext cx="1827303" cy="172098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7863" y="1187750"/>
            <a:ext cx="16829792" cy="8874858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044451">
            <a:off x="-2455161" y="-3135616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87863" y="106424"/>
            <a:ext cx="16376137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899"/>
              </a:lnSpc>
            </a:pPr>
            <a:r>
              <a:rPr lang="en-US" sz="6600" dirty="0">
                <a:solidFill>
                  <a:schemeClr val="bg2">
                    <a:lumMod val="10000"/>
                  </a:schemeClr>
                </a:solidFill>
                <a:latin typeface="Jumble" panose="02000503000000020004" pitchFamily="2" charset="0"/>
              </a:rPr>
              <a:t>What activities can you remember? </a:t>
            </a:r>
          </a:p>
        </p:txBody>
      </p:sp>
      <p:pic>
        <p:nvPicPr>
          <p:cNvPr id="22" name="Leisure-activities-Free-time-activities-Vocabulary-Own-it-1">
            <a:hlinkClick r:id="" action="ppaction://media"/>
            <a:extLst>
              <a:ext uri="{FF2B5EF4-FFF2-40B4-BE49-F238E27FC236}">
                <a16:creationId xmlns:a16="http://schemas.microsoft.com/office/drawing/2014/main" id="{A1CC5D48-7963-2A69-8560-B56AB96412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1434503"/>
            <a:ext cx="14630400" cy="82296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5457870" y="342900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4631" y="504828"/>
            <a:ext cx="17017734" cy="8925478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3715013" y="82413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718571" y="358369"/>
            <a:ext cx="10012532" cy="115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</a:rPr>
              <a:t>Check your answers.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6637" y="1670821"/>
            <a:ext cx="6014933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1. watch tv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666" y="2620685"/>
            <a:ext cx="88392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2. play video game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666" y="3583831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3. chat online</a:t>
            </a:r>
          </a:p>
        </p:txBody>
      </p:sp>
      <p:sp>
        <p:nvSpPr>
          <p:cNvPr id="21" name="Freeform 21"/>
          <p:cNvSpPr/>
          <p:nvPr/>
        </p:nvSpPr>
        <p:spPr>
          <a:xfrm rot="-843573">
            <a:off x="15321760" y="6542024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D1617A00-020E-7B39-8BB9-5B8C42A79E5C}"/>
              </a:ext>
            </a:extLst>
          </p:cNvPr>
          <p:cNvSpPr txBox="1"/>
          <p:nvPr/>
        </p:nvSpPr>
        <p:spPr>
          <a:xfrm>
            <a:off x="914666" y="4644817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4. play an instrument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A6C7CFD3-4DEF-CCC1-7870-DD083CCB954A}"/>
              </a:ext>
            </a:extLst>
          </p:cNvPr>
          <p:cNvSpPr txBox="1"/>
          <p:nvPr/>
        </p:nvSpPr>
        <p:spPr>
          <a:xfrm>
            <a:off x="945802" y="5761853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5. make videos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154D2-8557-D657-82F4-0AE469811267}"/>
              </a:ext>
            </a:extLst>
          </p:cNvPr>
          <p:cNvSpPr txBox="1"/>
          <p:nvPr/>
        </p:nvSpPr>
        <p:spPr>
          <a:xfrm>
            <a:off x="964450" y="7031334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6. take photos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4DDA37FB-AC69-50AD-EEBF-5379EEB088BC}"/>
              </a:ext>
            </a:extLst>
          </p:cNvPr>
          <p:cNvSpPr txBox="1"/>
          <p:nvPr/>
        </p:nvSpPr>
        <p:spPr>
          <a:xfrm>
            <a:off x="9386515" y="1688742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7. go shopping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0F9AA2B8-D0C5-CD69-C2D0-5729EA68BBEB}"/>
              </a:ext>
            </a:extLst>
          </p:cNvPr>
          <p:cNvSpPr txBox="1"/>
          <p:nvPr/>
        </p:nvSpPr>
        <p:spPr>
          <a:xfrm>
            <a:off x="9386515" y="2614890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8. hang out with friend 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68CFF420-4BD7-295D-D3AB-BB47E34A6FD2}"/>
              </a:ext>
            </a:extLst>
          </p:cNvPr>
          <p:cNvSpPr txBox="1"/>
          <p:nvPr/>
        </p:nvSpPr>
        <p:spPr>
          <a:xfrm>
            <a:off x="9448800" y="3535624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9. go for a bike ride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04B65F88-5004-38A5-E4C8-5133333F077A}"/>
              </a:ext>
            </a:extLst>
          </p:cNvPr>
          <p:cNvSpPr txBox="1"/>
          <p:nvPr/>
        </p:nvSpPr>
        <p:spPr>
          <a:xfrm>
            <a:off x="9274227" y="4644817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10. read a book (magazine)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8D58E5FD-294B-F314-ECA4-4543DB5D593C}"/>
              </a:ext>
            </a:extLst>
          </p:cNvPr>
          <p:cNvSpPr txBox="1"/>
          <p:nvPr/>
        </p:nvSpPr>
        <p:spPr>
          <a:xfrm>
            <a:off x="9294558" y="5761853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11. listen to music 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13C003F4-0954-940D-74C4-6111353D4FA8}"/>
              </a:ext>
            </a:extLst>
          </p:cNvPr>
          <p:cNvSpPr txBox="1"/>
          <p:nvPr/>
        </p:nvSpPr>
        <p:spPr>
          <a:xfrm>
            <a:off x="9296400" y="7031334"/>
            <a:ext cx="8153400" cy="750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12. download songs</a:t>
            </a:r>
          </a:p>
        </p:txBody>
      </p:sp>
    </p:spTree>
    <p:extLst>
      <p:ext uri="{BB962C8B-B14F-4D97-AF65-F5344CB8AC3E}">
        <p14:creationId xmlns:p14="http://schemas.microsoft.com/office/powerpoint/2010/main" val="8465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3" grpId="0"/>
      <p:bldP spid="14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Medium" panose="020406040500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44451">
            <a:off x="-21371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059246" y="1113597"/>
            <a:ext cx="10012532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Let’s think!</a:t>
            </a:r>
          </a:p>
        </p:txBody>
      </p:sp>
      <p:sp>
        <p:nvSpPr>
          <p:cNvPr id="20" name="Freeform 20"/>
          <p:cNvSpPr/>
          <p:nvPr/>
        </p:nvSpPr>
        <p:spPr>
          <a:xfrm rot="813459" flipH="1">
            <a:off x="342915" y="29366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2413474" y="0"/>
                </a:moveTo>
                <a:lnTo>
                  <a:pt x="0" y="0"/>
                </a:lnTo>
                <a:lnTo>
                  <a:pt x="0" y="2273054"/>
                </a:lnTo>
                <a:lnTo>
                  <a:pt x="2413474" y="2273054"/>
                </a:lnTo>
                <a:lnTo>
                  <a:pt x="2413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7FBE9-8D3A-6495-D827-AAA601CA0452}"/>
              </a:ext>
            </a:extLst>
          </p:cNvPr>
          <p:cNvSpPr txBox="1"/>
          <p:nvPr/>
        </p:nvSpPr>
        <p:spPr>
          <a:xfrm>
            <a:off x="1282434" y="2840054"/>
            <a:ext cx="16116300" cy="489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  <a:ea typeface="Jua" panose="020B0604020202020204" charset="-127"/>
              </a:rPr>
              <a:t>1. </a:t>
            </a:r>
            <a:r>
              <a:rPr lang="en-US" sz="5400" dirty="0">
                <a:effectLst/>
                <a:latin typeface="Amasis MT Pro Medium" panose="02040604050005020304" pitchFamily="18" charset="0"/>
                <a:ea typeface="Jua" panose="020B0604020202020204" charset="-127"/>
              </a:rPr>
              <a:t>In your opinion, what activities can we do with our friends in our leisure time?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effectLst/>
                <a:latin typeface="Amasis MT Pro Medium" panose="02040604050005020304" pitchFamily="18" charset="0"/>
                <a:ea typeface="Jua" panose="020B0604020202020204" charset="-127"/>
              </a:rPr>
              <a:t>2. </a:t>
            </a:r>
            <a:r>
              <a:rPr lang="en-US" sz="5400" dirty="0">
                <a:effectLst/>
                <a:latin typeface="Amasis MT Pro Medium" panose="02040604050005020304" pitchFamily="18" charset="0"/>
                <a:ea typeface="Jua" panose="020B0604020202020204" charset="-127"/>
              </a:rPr>
              <a:t>Why should we spend time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effectLst/>
                <a:latin typeface="Amasis MT Pro Medium" panose="02040604050005020304" pitchFamily="18" charset="0"/>
                <a:ea typeface="Jua" panose="020B0604020202020204" charset="-127"/>
              </a:rPr>
              <a:t>with our friends? </a:t>
            </a:r>
          </a:p>
        </p:txBody>
      </p:sp>
    </p:spTree>
    <p:extLst>
      <p:ext uri="{BB962C8B-B14F-4D97-AF65-F5344CB8AC3E}">
        <p14:creationId xmlns:p14="http://schemas.microsoft.com/office/powerpoint/2010/main" val="370774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4986" y="7801190"/>
            <a:ext cx="7733868" cy="941800"/>
            <a:chOff x="0" y="0"/>
            <a:chExt cx="2036904" cy="2480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36904" cy="248046"/>
            </a:xfrm>
            <a:custGeom>
              <a:avLst/>
              <a:gdLst/>
              <a:ahLst/>
              <a:cxnLst/>
              <a:rect l="l" t="t" r="r" b="b"/>
              <a:pathLst>
                <a:path w="2036904" h="248046">
                  <a:moveTo>
                    <a:pt x="51053" y="0"/>
                  </a:moveTo>
                  <a:lnTo>
                    <a:pt x="1985850" y="0"/>
                  </a:lnTo>
                  <a:cubicBezTo>
                    <a:pt x="2014046" y="0"/>
                    <a:pt x="2036904" y="22857"/>
                    <a:pt x="2036904" y="51053"/>
                  </a:cubicBezTo>
                  <a:lnTo>
                    <a:pt x="2036904" y="196993"/>
                  </a:lnTo>
                  <a:cubicBezTo>
                    <a:pt x="2036904" y="210533"/>
                    <a:pt x="2031525" y="223519"/>
                    <a:pt x="2021950" y="233093"/>
                  </a:cubicBezTo>
                  <a:cubicBezTo>
                    <a:pt x="2012376" y="242667"/>
                    <a:pt x="1999391" y="248046"/>
                    <a:pt x="1985850" y="248046"/>
                  </a:cubicBezTo>
                  <a:lnTo>
                    <a:pt x="51053" y="248046"/>
                  </a:lnTo>
                  <a:cubicBezTo>
                    <a:pt x="22857" y="248046"/>
                    <a:pt x="0" y="225189"/>
                    <a:pt x="0" y="196993"/>
                  </a:cubicBezTo>
                  <a:lnTo>
                    <a:pt x="0" y="51053"/>
                  </a:lnTo>
                  <a:cubicBezTo>
                    <a:pt x="0" y="22857"/>
                    <a:pt x="22857" y="0"/>
                    <a:pt x="51053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0049" y="-68888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24768" y="3065463"/>
            <a:ext cx="7542690" cy="10945857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939156" y="390636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611880" y="1808674"/>
            <a:ext cx="8189931" cy="572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F9705A"/>
                </a:solidFill>
                <a:latin typeface="Amasis MT Pro Black" panose="02040A04050005020304" pitchFamily="18" charset="0"/>
              </a:rPr>
              <a:t>UNIT 1: </a:t>
            </a:r>
            <a:r>
              <a:rPr lang="en-US" sz="13800" dirty="0">
                <a:solidFill>
                  <a:srgbClr val="F9705A"/>
                </a:solidFill>
                <a:latin typeface="Amasis MT Pro Black" panose="02040A04050005020304" pitchFamily="18" charset="0"/>
              </a:rPr>
              <a:t>LEISURE TIME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9686" y="7962087"/>
            <a:ext cx="8532125" cy="670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33"/>
              </a:lnSpc>
              <a:spcBef>
                <a:spcPct val="0"/>
              </a:spcBef>
            </a:pPr>
            <a:r>
              <a:rPr lang="en-US" sz="4000" spc="1074" dirty="0">
                <a:solidFill>
                  <a:srgbClr val="FFEEC8"/>
                </a:solidFill>
                <a:latin typeface="Amasis MT Pro Medium" panose="02040604050005020304" pitchFamily="18" charset="0"/>
              </a:rPr>
              <a:t>Lesson 6: Skills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24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1,900+ Child Interview Stock Photos, Pictures &amp; Royalty-Free Images -  iStock | Child interview teacher, Record child interview">
            <a:extLst>
              <a:ext uri="{FF2B5EF4-FFF2-40B4-BE49-F238E27FC236}">
                <a16:creationId xmlns:a16="http://schemas.microsoft.com/office/drawing/2014/main" id="{8F4C7BA8-D432-15A4-4622-DA27605D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542" y="4838700"/>
            <a:ext cx="6629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10920147" y="4645796"/>
            <a:ext cx="3207760" cy="1183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Jumble" panose="02000503000000020004" pitchFamily="2" charset="0"/>
              </a:rPr>
              <a:t>Mark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33CCF-E753-EF0E-215B-F8E431E3AAFC}"/>
              </a:ext>
            </a:extLst>
          </p:cNvPr>
          <p:cNvSpPr txBox="1"/>
          <p:nvPr/>
        </p:nvSpPr>
        <p:spPr>
          <a:xfrm>
            <a:off x="1048570" y="976841"/>
            <a:ext cx="1612137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2. Listen to an interview with Mark about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his leisure activities.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Amasis MT Pro Medium" panose="020406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BE1C7-2D77-46E1-B68F-9F34E6E3B6C8}"/>
              </a:ext>
            </a:extLst>
          </p:cNvPr>
          <p:cNvSpPr txBox="1"/>
          <p:nvPr/>
        </p:nvSpPr>
        <p:spPr>
          <a:xfrm>
            <a:off x="1037337" y="2527875"/>
            <a:ext cx="16121372" cy="598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E0702A"/>
                </a:solidFill>
                <a:effectLst/>
                <a:latin typeface="Amasis MT Pro Medium" panose="02040604050005020304" pitchFamily="18" charset="0"/>
              </a:rPr>
              <a:t>1.</a:t>
            </a:r>
            <a:r>
              <a:rPr lang="en-US" sz="4000" b="1" dirty="0">
                <a:effectLst/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When does Mark usually have free time?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A.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At weekends. 		</a:t>
            </a: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B.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On Sundays. 		</a:t>
            </a: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C.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On Saturdays. </a:t>
            </a:r>
          </a:p>
          <a:p>
            <a:pPr>
              <a:lnSpc>
                <a:spcPct val="150000"/>
              </a:lnSpc>
            </a:pPr>
            <a:endParaRPr lang="en-US" sz="2000" dirty="0">
              <a:effectLst/>
              <a:latin typeface="Amasis MT Pro Medium" panose="020406040500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E0702A"/>
                </a:solidFill>
                <a:latin typeface="Amasis MT Pro Medium" panose="02040604050005020304" pitchFamily="18" charset="0"/>
              </a:rPr>
              <a:t>2.</a:t>
            </a:r>
            <a:r>
              <a:rPr lang="en-US" sz="4000" dirty="0">
                <a:latin typeface="Amasis MT Pro Medium" panose="02040604050005020304" pitchFamily="18" charset="0"/>
              </a:rPr>
              <a:t> 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Who does he spend his free time with?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A.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His </a:t>
            </a:r>
            <a:r>
              <a:rPr lang="en-US" sz="4000" dirty="0" err="1">
                <a:effectLst/>
                <a:latin typeface="Amasis MT Pro Medium" panose="02040604050005020304" pitchFamily="18" charset="0"/>
              </a:rPr>
              <a:t>neighbours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and friends.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B.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 His family and relatives.</a:t>
            </a:r>
            <a:br>
              <a:rPr lang="en-US" sz="4000" dirty="0">
                <a:effectLst/>
                <a:latin typeface="Amasis MT Pro Medium" panose="02040604050005020304" pitchFamily="18" charset="0"/>
              </a:rPr>
            </a:br>
            <a:r>
              <a:rPr lang="en-US" sz="4000" dirty="0">
                <a:solidFill>
                  <a:srgbClr val="00B0F0"/>
                </a:solidFill>
                <a:effectLst/>
                <a:latin typeface="Amasis MT Pro Medium" panose="02040604050005020304" pitchFamily="18" charset="0"/>
              </a:rPr>
              <a:t>C. </a:t>
            </a:r>
            <a:r>
              <a:rPr lang="en-US" sz="4000" dirty="0">
                <a:effectLst/>
                <a:latin typeface="Amasis MT Pro Medium" panose="02040604050005020304" pitchFamily="18" charset="0"/>
              </a:rPr>
              <a:t>His family and friends. 	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FA8200-6F5A-EA1F-4515-07FD7562DC7D}"/>
              </a:ext>
            </a:extLst>
          </p:cNvPr>
          <p:cNvSpPr/>
          <p:nvPr/>
        </p:nvSpPr>
        <p:spPr>
          <a:xfrm>
            <a:off x="917696" y="3695014"/>
            <a:ext cx="781308" cy="6166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B29950-B157-F295-09FD-66211F27B652}"/>
              </a:ext>
            </a:extLst>
          </p:cNvPr>
          <p:cNvSpPr/>
          <p:nvPr/>
        </p:nvSpPr>
        <p:spPr>
          <a:xfrm>
            <a:off x="1007054" y="7809813"/>
            <a:ext cx="753057" cy="5667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2" name="Track 5">
            <a:hlinkClick r:id="" action="ppaction://media"/>
            <a:extLst>
              <a:ext uri="{FF2B5EF4-FFF2-40B4-BE49-F238E27FC236}">
                <a16:creationId xmlns:a16="http://schemas.microsoft.com/office/drawing/2014/main" id="{ED75918E-5F0E-1671-72BB-15E6D41EF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72042" y="1646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18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54358" y="6047330"/>
            <a:ext cx="3863078" cy="4283965"/>
          </a:xfrm>
          <a:custGeom>
            <a:avLst/>
            <a:gdLst/>
            <a:ahLst/>
            <a:cxnLst/>
            <a:rect l="l" t="t" r="r" b="b"/>
            <a:pathLst>
              <a:path w="5591090" h="6419832">
                <a:moveTo>
                  <a:pt x="0" y="0"/>
                </a:moveTo>
                <a:lnTo>
                  <a:pt x="5591090" y="0"/>
                </a:lnTo>
                <a:lnTo>
                  <a:pt x="5591090" y="6419832"/>
                </a:lnTo>
                <a:lnTo>
                  <a:pt x="0" y="641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12928" flipH="1">
            <a:off x="212778" y="-31230"/>
            <a:ext cx="1611761" cy="1517986"/>
          </a:xfrm>
          <a:custGeom>
            <a:avLst/>
            <a:gdLst/>
            <a:ahLst/>
            <a:cxnLst/>
            <a:rect l="l" t="t" r="r" b="b"/>
            <a:pathLst>
              <a:path w="1611761" h="1517986">
                <a:moveTo>
                  <a:pt x="1611761" y="0"/>
                </a:moveTo>
                <a:lnTo>
                  <a:pt x="0" y="0"/>
                </a:lnTo>
                <a:lnTo>
                  <a:pt x="0" y="1517986"/>
                </a:lnTo>
                <a:lnTo>
                  <a:pt x="1611761" y="1517986"/>
                </a:lnTo>
                <a:lnTo>
                  <a:pt x="161176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6237">
            <a:off x="16689772" y="4975318"/>
            <a:ext cx="1017774" cy="958558"/>
          </a:xfrm>
          <a:custGeom>
            <a:avLst/>
            <a:gdLst/>
            <a:ahLst/>
            <a:cxnLst/>
            <a:rect l="l" t="t" r="r" b="b"/>
            <a:pathLst>
              <a:path w="1017774" h="958558">
                <a:moveTo>
                  <a:pt x="0" y="0"/>
                </a:moveTo>
                <a:lnTo>
                  <a:pt x="1017773" y="0"/>
                </a:lnTo>
                <a:lnTo>
                  <a:pt x="1017773" y="958558"/>
                </a:lnTo>
                <a:lnTo>
                  <a:pt x="0" y="958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2FE5A-2D4D-3C45-EC7A-C3955B6BA9F4}"/>
              </a:ext>
            </a:extLst>
          </p:cNvPr>
          <p:cNvSpPr txBox="1"/>
          <p:nvPr/>
        </p:nvSpPr>
        <p:spPr>
          <a:xfrm>
            <a:off x="1422239" y="1066631"/>
            <a:ext cx="1612137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3. Listen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to the interview again. Fill in each blank in the table with no more than two words.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Amasis MT Pro Medium" panose="02040604050005020304" pitchFamily="18" charset="0"/>
            </a:endParaRP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1F8C2C6F-85FC-3526-D135-C6D8627A9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455333"/>
              </p:ext>
            </p:extLst>
          </p:nvPr>
        </p:nvGraphicFramePr>
        <p:xfrm>
          <a:off x="1111925" y="2927495"/>
          <a:ext cx="15202873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98191">
                  <a:extLst>
                    <a:ext uri="{9D8B030D-6E8A-4147-A177-3AD203B41FA5}">
                      <a16:colId xmlns:a16="http://schemas.microsoft.com/office/drawing/2014/main" val="1297501483"/>
                    </a:ext>
                  </a:extLst>
                </a:gridCol>
                <a:gridCol w="7304682">
                  <a:extLst>
                    <a:ext uri="{9D8B030D-6E8A-4147-A177-3AD203B41FA5}">
                      <a16:colId xmlns:a16="http://schemas.microsoft.com/office/drawing/2014/main" val="3773329642"/>
                    </a:ext>
                  </a:extLst>
                </a:gridCol>
              </a:tblGrid>
              <a:tr h="523872">
                <a:tc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solidFill>
                            <a:schemeClr val="bg1"/>
                          </a:solidFill>
                          <a:latin typeface="Amasis MT Pro Medium" panose="02040604050005020304" pitchFamily="18" charset="0"/>
                        </a:rPr>
                        <a:t>Activities</a:t>
                      </a:r>
                    </a:p>
                  </a:txBody>
                  <a:tcP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dirty="0">
                          <a:solidFill>
                            <a:schemeClr val="bg1"/>
                          </a:solidFill>
                          <a:latin typeface="Amasis MT Pro Medium" panose="02040604050005020304" pitchFamily="18" charset="0"/>
                        </a:rPr>
                        <a:t>Reason</a:t>
                      </a:r>
                    </a:p>
                  </a:txBody>
                  <a:tcP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330584"/>
                  </a:ext>
                </a:extLst>
              </a:tr>
              <a:tr h="100638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Inviting friends to his house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ooking and watching a (1) ______ </a:t>
                      </a:r>
                      <a:endParaRPr lang="en-US" sz="4400" dirty="0">
                        <a:effectLst/>
                        <a:latin typeface="Amasis MT Pro Medium" panose="020406040500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un and better than going to the (2) ________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66432"/>
                  </a:ext>
                </a:extLst>
              </a:tr>
              <a:tr h="109024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Going to the (3) ______ to play volleyball or skateboard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Stay in (4) 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524887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Going for a (5) ________ around our 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masis MT Pro Medium" panose="02040604050005020304" pitchFamily="18" charset="0"/>
                          <a:ea typeface="+mn-ea"/>
                          <a:cs typeface="+mn-cs"/>
                        </a:rPr>
                        <a:t>See different (6) 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18133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0706E4F-0A7D-E411-23E9-02E724F95490}"/>
              </a:ext>
            </a:extLst>
          </p:cNvPr>
          <p:cNvSpPr txBox="1"/>
          <p:nvPr/>
        </p:nvSpPr>
        <p:spPr>
          <a:xfrm>
            <a:off x="1441289" y="4834189"/>
            <a:ext cx="198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video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A7041-45C3-3065-B34A-84C979BE25C8}"/>
              </a:ext>
            </a:extLst>
          </p:cNvPr>
          <p:cNvSpPr txBox="1"/>
          <p:nvPr/>
        </p:nvSpPr>
        <p:spPr>
          <a:xfrm>
            <a:off x="11800364" y="4234011"/>
            <a:ext cx="309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cinema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F6B5D-F0C6-0D7F-A277-343C8E7A2256}"/>
              </a:ext>
            </a:extLst>
          </p:cNvPr>
          <p:cNvSpPr txBox="1"/>
          <p:nvPr/>
        </p:nvSpPr>
        <p:spPr>
          <a:xfrm>
            <a:off x="5656300" y="5603425"/>
            <a:ext cx="198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park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3E3FCE-2185-C11C-8F80-E6B900DF4092}"/>
              </a:ext>
            </a:extLst>
          </p:cNvPr>
          <p:cNvSpPr txBox="1"/>
          <p:nvPr/>
        </p:nvSpPr>
        <p:spPr>
          <a:xfrm>
            <a:off x="12067217" y="5616301"/>
            <a:ext cx="198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shape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280494-5CA0-E944-155A-FDCF0148A367}"/>
              </a:ext>
            </a:extLst>
          </p:cNvPr>
          <p:cNvSpPr txBox="1"/>
          <p:nvPr/>
        </p:nvSpPr>
        <p:spPr>
          <a:xfrm>
            <a:off x="5142086" y="7047623"/>
            <a:ext cx="3180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bike ride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F914E-66FA-D0DD-5F1F-CD5E39DFB7B1}"/>
              </a:ext>
            </a:extLst>
          </p:cNvPr>
          <p:cNvSpPr txBox="1"/>
          <p:nvPr/>
        </p:nvSpPr>
        <p:spPr>
          <a:xfrm>
            <a:off x="13478188" y="6980418"/>
            <a:ext cx="1985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places</a:t>
            </a:r>
          </a:p>
        </p:txBody>
      </p:sp>
      <p:pic>
        <p:nvPicPr>
          <p:cNvPr id="23" name="Track 6">
            <a:hlinkClick r:id="" action="ppaction://media"/>
            <a:extLst>
              <a:ext uri="{FF2B5EF4-FFF2-40B4-BE49-F238E27FC236}">
                <a16:creationId xmlns:a16="http://schemas.microsoft.com/office/drawing/2014/main" id="{F88C70C7-9D0D-58AB-4603-7C2C59319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2925" y="181274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26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07709" y="497156"/>
            <a:ext cx="16230600" cy="9066931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645845" y="755327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12928">
            <a:off x="15846572" y="1034647"/>
            <a:ext cx="1328541" cy="1251244"/>
          </a:xfrm>
          <a:custGeom>
            <a:avLst/>
            <a:gdLst/>
            <a:ahLst/>
            <a:cxnLst/>
            <a:rect l="l" t="t" r="r" b="b"/>
            <a:pathLst>
              <a:path w="1328541" h="1251244">
                <a:moveTo>
                  <a:pt x="0" y="0"/>
                </a:moveTo>
                <a:lnTo>
                  <a:pt x="1328541" y="0"/>
                </a:lnTo>
                <a:lnTo>
                  <a:pt x="1328541" y="1251244"/>
                </a:lnTo>
                <a:lnTo>
                  <a:pt x="0" y="12512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258799" flipH="1">
            <a:off x="63015" y="403678"/>
            <a:ext cx="1328541" cy="1251244"/>
          </a:xfrm>
          <a:custGeom>
            <a:avLst/>
            <a:gdLst/>
            <a:ahLst/>
            <a:cxnLst/>
            <a:rect l="l" t="t" r="r" b="b"/>
            <a:pathLst>
              <a:path w="1328541" h="1251244">
                <a:moveTo>
                  <a:pt x="1328541" y="0"/>
                </a:moveTo>
                <a:lnTo>
                  <a:pt x="0" y="0"/>
                </a:lnTo>
                <a:lnTo>
                  <a:pt x="0" y="1251244"/>
                </a:lnTo>
                <a:lnTo>
                  <a:pt x="1328541" y="1251244"/>
                </a:lnTo>
                <a:lnTo>
                  <a:pt x="132854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F32BD8D-4975-FA40-82B1-C4DAD62AF6E3}"/>
              </a:ext>
            </a:extLst>
          </p:cNvPr>
          <p:cNvSpPr/>
          <p:nvPr/>
        </p:nvSpPr>
        <p:spPr>
          <a:xfrm>
            <a:off x="3174515" y="1037174"/>
            <a:ext cx="5907425" cy="3629198"/>
          </a:xfrm>
          <a:prstGeom prst="wedgeEllipseCallout">
            <a:avLst>
              <a:gd name="adj1" fmla="val 3240"/>
              <a:gd name="adj2" fmla="val 682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masis MT Pro Medium" panose="02040604050005020304" pitchFamily="18" charset="0"/>
              </a:rPr>
              <a:t>When do you usually have free time?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742C2A10-0031-C975-4A2C-5CAD957A90F7}"/>
              </a:ext>
            </a:extLst>
          </p:cNvPr>
          <p:cNvSpPr/>
          <p:nvPr/>
        </p:nvSpPr>
        <p:spPr>
          <a:xfrm>
            <a:off x="98071" y="2073163"/>
            <a:ext cx="4706802" cy="4378554"/>
          </a:xfrm>
          <a:prstGeom prst="wedgeEllipseCallout">
            <a:avLst>
              <a:gd name="adj1" fmla="val 60070"/>
              <a:gd name="adj2" fmla="val 4725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masis MT Pro Medium" panose="02040604050005020304" pitchFamily="18" charset="0"/>
              </a:rPr>
              <a:t>What do you usually do with your friends in your free time?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DD782A9D-F84B-5D5F-830F-63611C0E3647}"/>
              </a:ext>
            </a:extLst>
          </p:cNvPr>
          <p:cNvSpPr/>
          <p:nvPr/>
        </p:nvSpPr>
        <p:spPr>
          <a:xfrm>
            <a:off x="8908320" y="1023222"/>
            <a:ext cx="5907425" cy="3629198"/>
          </a:xfrm>
          <a:prstGeom prst="wedgeEllipseCallout">
            <a:avLst>
              <a:gd name="adj1" fmla="val -27029"/>
              <a:gd name="adj2" fmla="val 7459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masis MT Pro Medium" panose="02040604050005020304" pitchFamily="18" charset="0"/>
              </a:rPr>
              <a:t>I often have free time at the weekend.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238E936-5B9F-D7CD-2D13-8B5C5DD05EB3}"/>
              </a:ext>
            </a:extLst>
          </p:cNvPr>
          <p:cNvSpPr/>
          <p:nvPr/>
        </p:nvSpPr>
        <p:spPr>
          <a:xfrm>
            <a:off x="13162059" y="2343684"/>
            <a:ext cx="5009102" cy="4151051"/>
          </a:xfrm>
          <a:prstGeom prst="wedgeEllipseCallout">
            <a:avLst>
              <a:gd name="adj1" fmla="val -82873"/>
              <a:gd name="adj2" fmla="val 42628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masis MT Pro Medium" panose="02040604050005020304" pitchFamily="18" charset="0"/>
              </a:rPr>
              <a:t>Sometimes I hang out with my friends in our </a:t>
            </a:r>
            <a:r>
              <a:rPr lang="en-US" sz="4400" dirty="0" err="1">
                <a:latin typeface="Amasis MT Pro Medium" panose="02040604050005020304" pitchFamily="18" charset="0"/>
              </a:rPr>
              <a:t>favourite</a:t>
            </a:r>
            <a:r>
              <a:rPr lang="en-US" sz="4400" dirty="0">
                <a:latin typeface="Amasis MT Pro Medium" panose="02040604050005020304" pitchFamily="18" charset="0"/>
              </a:rPr>
              <a:t> café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7F6A8A9A-AE15-42EE-5AF1-8059D13182CD}"/>
              </a:ext>
            </a:extLst>
          </p:cNvPr>
          <p:cNvSpPr/>
          <p:nvPr/>
        </p:nvSpPr>
        <p:spPr>
          <a:xfrm>
            <a:off x="6470" y="6200887"/>
            <a:ext cx="4706802" cy="3985085"/>
          </a:xfrm>
          <a:prstGeom prst="wedgeEllipseCallout">
            <a:avLst>
              <a:gd name="adj1" fmla="val 55720"/>
              <a:gd name="adj2" fmla="val -2707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masis MT Pro Medium" panose="02040604050005020304" pitchFamily="18" charset="0"/>
              </a:rPr>
              <a:t>Why do you do these activities?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103A6EA6-F048-A619-8752-D323DD6A1BA6}"/>
              </a:ext>
            </a:extLst>
          </p:cNvPr>
          <p:cNvSpPr/>
          <p:nvPr/>
        </p:nvSpPr>
        <p:spPr>
          <a:xfrm>
            <a:off x="12581288" y="6494735"/>
            <a:ext cx="5644630" cy="3721862"/>
          </a:xfrm>
          <a:prstGeom prst="wedgeEllipseCallout">
            <a:avLst>
              <a:gd name="adj1" fmla="val -71531"/>
              <a:gd name="adj2" fmla="val -4353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latin typeface="Amasis MT Pro Medium" panose="02040604050005020304" pitchFamily="18" charset="0"/>
              </a:rPr>
              <a:t>Because it’s the time that we can talk with each other.</a:t>
            </a:r>
            <a:endParaRPr lang="vi-VN" sz="4400" dirty="0"/>
          </a:p>
        </p:txBody>
      </p:sp>
      <p:pic>
        <p:nvPicPr>
          <p:cNvPr id="2050" name="Picture 2" descr="Illustration Of Two People Giving Each Other A Thumbs - Person Talking  Transparent Background, HD Png Download - 672x672(#463744) - PngFind">
            <a:extLst>
              <a:ext uri="{FF2B5EF4-FFF2-40B4-BE49-F238E27FC236}">
                <a16:creationId xmlns:a16="http://schemas.microsoft.com/office/drawing/2014/main" id="{0CD26BA4-DF08-C698-29EE-E3FD140E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78" b="89896" l="10000" r="90000">
                        <a14:foregroundMark x1="63452" y1="22140" x2="69048" y2="12036"/>
                        <a14:foregroundMark x1="69048" y1="12036" x2="71786" y2="23774"/>
                        <a14:foregroundMark x1="71786" y1="23774" x2="69881" y2="29866"/>
                        <a14:foregroundMark x1="49405" y1="31055" x2="47024" y2="28083"/>
                        <a14:foregroundMark x1="81548" y1="70877" x2="81548" y2="73848"/>
                        <a14:foregroundMark x1="29405" y1="31055" x2="30595" y2="30758"/>
                        <a14:foregroundMark x1="17976" y1="7875" x2="22262" y2="7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45" y="5279966"/>
            <a:ext cx="8001000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8590E0-7A67-5CF4-3C7E-7DFE5812DC61}"/>
              </a:ext>
            </a:extLst>
          </p:cNvPr>
          <p:cNvSpPr txBox="1"/>
          <p:nvPr/>
        </p:nvSpPr>
        <p:spPr>
          <a:xfrm>
            <a:off x="1317196" y="458995"/>
            <a:ext cx="167710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4. Work in pairs. Ask and answer the questions.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313" t="27676" r="10313" b="276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3380719" flipV="1">
            <a:off x="6547595" y="550219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3" y="8211629"/>
                </a:lnTo>
                <a:lnTo>
                  <a:pt x="9386333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V="1">
            <a:off x="8786188" y="-410581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337175" y="2357993"/>
            <a:ext cx="6664825" cy="7713419"/>
            <a:chOff x="0" y="0"/>
            <a:chExt cx="179387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3876" cy="2167467"/>
            </a:xfrm>
            <a:custGeom>
              <a:avLst/>
              <a:gdLst/>
              <a:ahLst/>
              <a:cxnLst/>
              <a:rect l="l" t="t" r="r" b="b"/>
              <a:pathLst>
                <a:path w="1793876" h="2167467">
                  <a:moveTo>
                    <a:pt x="57970" y="0"/>
                  </a:moveTo>
                  <a:lnTo>
                    <a:pt x="1735906" y="0"/>
                  </a:lnTo>
                  <a:cubicBezTo>
                    <a:pt x="1767922" y="0"/>
                    <a:pt x="1793876" y="25954"/>
                    <a:pt x="1793876" y="57970"/>
                  </a:cubicBezTo>
                  <a:lnTo>
                    <a:pt x="1793876" y="2109497"/>
                  </a:lnTo>
                  <a:cubicBezTo>
                    <a:pt x="1793876" y="2141513"/>
                    <a:pt x="1767922" y="2167467"/>
                    <a:pt x="1735906" y="2167467"/>
                  </a:cubicBezTo>
                  <a:lnTo>
                    <a:pt x="57970" y="2167467"/>
                  </a:lnTo>
                  <a:cubicBezTo>
                    <a:pt x="42595" y="2167467"/>
                    <a:pt x="27850" y="2161359"/>
                    <a:pt x="16979" y="2150488"/>
                  </a:cubicBezTo>
                  <a:cubicBezTo>
                    <a:pt x="6107" y="2139616"/>
                    <a:pt x="0" y="2124872"/>
                    <a:pt x="0" y="2109497"/>
                  </a:cubicBezTo>
                  <a:lnTo>
                    <a:pt x="0" y="57970"/>
                  </a:lnTo>
                  <a:cubicBezTo>
                    <a:pt x="0" y="25954"/>
                    <a:pt x="25954" y="0"/>
                    <a:pt x="57970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46877" y="2329530"/>
            <a:ext cx="8585507" cy="7741882"/>
            <a:chOff x="0" y="0"/>
            <a:chExt cx="2336562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6562" cy="2167467"/>
            </a:xfrm>
            <a:custGeom>
              <a:avLst/>
              <a:gdLst/>
              <a:ahLst/>
              <a:cxnLst/>
              <a:rect l="l" t="t" r="r" b="b"/>
              <a:pathLst>
                <a:path w="2336562" h="2167467">
                  <a:moveTo>
                    <a:pt x="44506" y="0"/>
                  </a:moveTo>
                  <a:lnTo>
                    <a:pt x="2292056" y="0"/>
                  </a:lnTo>
                  <a:cubicBezTo>
                    <a:pt x="2303860" y="0"/>
                    <a:pt x="2315180" y="4689"/>
                    <a:pt x="2323526" y="13035"/>
                  </a:cubicBezTo>
                  <a:cubicBezTo>
                    <a:pt x="2331873" y="21382"/>
                    <a:pt x="2336562" y="32702"/>
                    <a:pt x="2336562" y="44506"/>
                  </a:cubicBezTo>
                  <a:lnTo>
                    <a:pt x="2336562" y="2122961"/>
                  </a:lnTo>
                  <a:cubicBezTo>
                    <a:pt x="2336562" y="2147541"/>
                    <a:pt x="2316636" y="2167467"/>
                    <a:pt x="2292056" y="2167467"/>
                  </a:cubicBezTo>
                  <a:lnTo>
                    <a:pt x="44506" y="2167467"/>
                  </a:lnTo>
                  <a:cubicBezTo>
                    <a:pt x="32702" y="2167467"/>
                    <a:pt x="21382" y="2162778"/>
                    <a:pt x="13035" y="2154431"/>
                  </a:cubicBezTo>
                  <a:cubicBezTo>
                    <a:pt x="4689" y="2146085"/>
                    <a:pt x="0" y="2134765"/>
                    <a:pt x="0" y="2122961"/>
                  </a:cubicBezTo>
                  <a:lnTo>
                    <a:pt x="0" y="44506"/>
                  </a:lnTo>
                  <a:cubicBezTo>
                    <a:pt x="0" y="32702"/>
                    <a:pt x="4689" y="21382"/>
                    <a:pt x="13035" y="13035"/>
                  </a:cubicBezTo>
                  <a:cubicBezTo>
                    <a:pt x="21382" y="4689"/>
                    <a:pt x="32702" y="0"/>
                    <a:pt x="44506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12241851" y="7742511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878628" y="-782630"/>
            <a:ext cx="17642627" cy="3120367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1009582" y="7391555"/>
            <a:ext cx="5727948" cy="8771145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712792">
            <a:off x="15948583" y="-779915"/>
            <a:ext cx="6196632" cy="9488836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312928">
            <a:off x="15628858" y="6754742"/>
            <a:ext cx="1448112" cy="1363858"/>
          </a:xfrm>
          <a:custGeom>
            <a:avLst/>
            <a:gdLst/>
            <a:ahLst/>
            <a:cxnLst/>
            <a:rect l="l" t="t" r="r" b="b"/>
            <a:pathLst>
              <a:path w="1448112" h="1363858">
                <a:moveTo>
                  <a:pt x="0" y="0"/>
                </a:moveTo>
                <a:lnTo>
                  <a:pt x="1448111" y="0"/>
                </a:lnTo>
                <a:lnTo>
                  <a:pt x="1448111" y="1363858"/>
                </a:lnTo>
                <a:lnTo>
                  <a:pt x="0" y="1363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F89D97-C0A5-1027-812C-02C62C268719}"/>
              </a:ext>
            </a:extLst>
          </p:cNvPr>
          <p:cNvSpPr txBox="1"/>
          <p:nvPr/>
        </p:nvSpPr>
        <p:spPr>
          <a:xfrm>
            <a:off x="479714" y="83782"/>
            <a:ext cx="1552228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5. Write an email (80-100 words) to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penfriend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sis MT Pro Medium" panose="02040604050005020304" pitchFamily="18" charset="0"/>
              </a:rPr>
              <a:t> to tell him/her about what you usually do with your friends in your free time. Use your answer in 4.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EA4213-973C-78D0-B5A5-3B1DCE008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77" t="3226" r="3704"/>
          <a:stretch/>
        </p:blipFill>
        <p:spPr>
          <a:xfrm>
            <a:off x="9620280" y="2643433"/>
            <a:ext cx="6016350" cy="48884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B856BF-448C-8F5F-7FA8-F3F5DF5BB0D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0" r="2108"/>
          <a:stretch/>
        </p:blipFill>
        <p:spPr>
          <a:xfrm>
            <a:off x="9620280" y="7531879"/>
            <a:ext cx="6016350" cy="15418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C953E5-3B27-5173-81A0-5C3D3679FA74}"/>
              </a:ext>
            </a:extLst>
          </p:cNvPr>
          <p:cNvSpPr txBox="1"/>
          <p:nvPr/>
        </p:nvSpPr>
        <p:spPr>
          <a:xfrm>
            <a:off x="306072" y="3174175"/>
            <a:ext cx="84920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- I often have free time 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C17C5D-5F37-A479-3F96-05ED72F83E0D}"/>
              </a:ext>
            </a:extLst>
          </p:cNvPr>
          <p:cNvSpPr txBox="1"/>
          <p:nvPr/>
        </p:nvSpPr>
        <p:spPr>
          <a:xfrm>
            <a:off x="250922" y="4685953"/>
            <a:ext cx="83971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- Sometimes I ………with ……….in ………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70A348-487B-6B70-4FE2-A4287A3B9734}"/>
              </a:ext>
            </a:extLst>
          </p:cNvPr>
          <p:cNvSpPr txBox="1"/>
          <p:nvPr/>
        </p:nvSpPr>
        <p:spPr>
          <a:xfrm>
            <a:off x="307801" y="6399484"/>
            <a:ext cx="12036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- Because ……………</a:t>
            </a:r>
            <a:endParaRPr lang="vi-VN" sz="4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B63103-9D16-A8DC-A9DB-B6174CE431BA}"/>
              </a:ext>
            </a:extLst>
          </p:cNvPr>
          <p:cNvSpPr txBox="1"/>
          <p:nvPr/>
        </p:nvSpPr>
        <p:spPr>
          <a:xfrm>
            <a:off x="3066637" y="7580311"/>
            <a:ext cx="12036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- I feel ……………</a:t>
            </a:r>
            <a:endParaRPr lang="vi-VN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576</Words>
  <Application>Microsoft Office PowerPoint</Application>
  <PresentationFormat>Custom</PresentationFormat>
  <Paragraphs>71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Jua Bold</vt:lpstr>
      <vt:lpstr>Jumble</vt:lpstr>
      <vt:lpstr>Arial</vt:lpstr>
      <vt:lpstr>Calibri</vt:lpstr>
      <vt:lpstr>Amasis MT Pro Black</vt:lpstr>
      <vt:lpstr>Amasis MT Pro Medium</vt:lpstr>
      <vt:lpstr>Juice ITC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Anh</dc:creator>
  <cp:lastModifiedBy>Quynh Anh</cp:lastModifiedBy>
  <cp:revision>2</cp:revision>
  <dcterms:created xsi:type="dcterms:W3CDTF">2006-08-16T00:00:00Z</dcterms:created>
  <dcterms:modified xsi:type="dcterms:W3CDTF">2023-09-10T15:20:12Z</dcterms:modified>
  <dc:identifier>DAFmtBvBvcA</dc:identifier>
</cp:coreProperties>
</file>