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05" r:id="rId3"/>
  </p:sldMasterIdLst>
  <p:notesMasterIdLst>
    <p:notesMasterId r:id="rId23"/>
  </p:notesMasterIdLst>
  <p:sldIdLst>
    <p:sldId id="326" r:id="rId4"/>
    <p:sldId id="590" r:id="rId5"/>
    <p:sldId id="592" r:id="rId6"/>
    <p:sldId id="593" r:id="rId7"/>
    <p:sldId id="284" r:id="rId8"/>
    <p:sldId id="595" r:id="rId9"/>
    <p:sldId id="596" r:id="rId10"/>
    <p:sldId id="484" r:id="rId11"/>
    <p:sldId id="597" r:id="rId12"/>
    <p:sldId id="598" r:id="rId13"/>
    <p:sldId id="603" r:id="rId14"/>
    <p:sldId id="604" r:id="rId15"/>
    <p:sldId id="605" r:id="rId16"/>
    <p:sldId id="601" r:id="rId17"/>
    <p:sldId id="607" r:id="rId18"/>
    <p:sldId id="608" r:id="rId19"/>
    <p:sldId id="543" r:id="rId20"/>
    <p:sldId id="578" r:id="rId21"/>
    <p:sldId id="57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>
      <p:cViewPr varScale="1">
        <p:scale>
          <a:sx n="81" d="100"/>
          <a:sy n="81" d="100"/>
        </p:scale>
        <p:origin x="73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HĐ cá nhân: Đọc hiểu nội dung hộp kiến thức để trả lời các câu hỏi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8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theo nhóm bàn: Thực hiện bài luyện tập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2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yêu cầu Hs hoạt động nhóm đôi thực hiện nhiệm vụ : Đọc và làm bài tập 1 và trả lời các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2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yêu cầu Hs hoạt động nhóm 3-4 hs thực hiện nhiệm vụ : Đọc và làm bài tập 2 và trả lời các câu hỏi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yêu cầu Hs hoạt động nhóm 3-4 hs thực hiện nhiệm vụ : Đọc và làm bài tập 2 và trả lời các câu hỏi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yêu cầu Hs hoạt động nhóm 3-4 hs thực hiện nhiệm vụ : Đọc và làm bài tập 2 và trả lời các câu hỏi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 nhiệm vụ cho Hs thực hiện hiệm vụ sau (thực hiện theo nhóm ngoài giờ học)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4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24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51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8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4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42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3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8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14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7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481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45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648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49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03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400350" y="1326373"/>
            <a:ext cx="675000" cy="324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54147" y="656772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587815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>
            <a:extLst>
              <a:ext uri="{FF2B5EF4-FFF2-40B4-BE49-F238E27FC236}">
                <a16:creationId xmlns:a16="http://schemas.microsoft.com/office/drawing/2014/main" id="{72C25FB1-9CE6-4EFE-B9EF-BCE07F9C4751}"/>
              </a:ext>
            </a:extLst>
          </p:cNvPr>
          <p:cNvSpPr/>
          <p:nvPr userDrawn="1"/>
        </p:nvSpPr>
        <p:spPr>
          <a:xfrm>
            <a:off x="355601" y="200025"/>
            <a:ext cx="8432800" cy="474345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" name="矩形: 圆角 11">
            <a:extLst>
              <a:ext uri="{FF2B5EF4-FFF2-40B4-BE49-F238E27FC236}">
                <a16:creationId xmlns:a16="http://schemas.microsoft.com/office/drawing/2014/main" id="{41A2D48E-4297-403E-AD3D-CBEA596A720E}"/>
              </a:ext>
            </a:extLst>
          </p:cNvPr>
          <p:cNvSpPr/>
          <p:nvPr userDrawn="1"/>
        </p:nvSpPr>
        <p:spPr>
          <a:xfrm>
            <a:off x="484188" y="303610"/>
            <a:ext cx="8139112" cy="449937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" name="矩形: 圆角 59">
            <a:extLst>
              <a:ext uri="{FF2B5EF4-FFF2-40B4-BE49-F238E27FC236}">
                <a16:creationId xmlns:a16="http://schemas.microsoft.com/office/drawing/2014/main" id="{C8F8E16E-ED5B-4922-9815-C59ED02C1005}"/>
              </a:ext>
            </a:extLst>
          </p:cNvPr>
          <p:cNvSpPr/>
          <p:nvPr userDrawn="1"/>
        </p:nvSpPr>
        <p:spPr>
          <a:xfrm>
            <a:off x="530226" y="342901"/>
            <a:ext cx="8045450" cy="442793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5" name="矩形: 一个圆顶角，剪去另一个顶角 12">
            <a:extLst>
              <a:ext uri="{FF2B5EF4-FFF2-40B4-BE49-F238E27FC236}">
                <a16:creationId xmlns:a16="http://schemas.microsoft.com/office/drawing/2014/main" id="{6099F4F8-909C-4909-9654-642ABC071455}"/>
              </a:ext>
            </a:extLst>
          </p:cNvPr>
          <p:cNvSpPr/>
          <p:nvPr userDrawn="1"/>
        </p:nvSpPr>
        <p:spPr>
          <a:xfrm rot="16200000" flipV="1">
            <a:off x="8373071" y="639565"/>
            <a:ext cx="675084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19">
            <a:extLst>
              <a:ext uri="{FF2B5EF4-FFF2-40B4-BE49-F238E27FC236}">
                <a16:creationId xmlns:a16="http://schemas.microsoft.com/office/drawing/2014/main" id="{AE44207C-6260-4B63-8BD2-F5D9135EA7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19138" y="100012"/>
            <a:ext cx="7612062" cy="461963"/>
            <a:chOff x="1509" y="211"/>
            <a:chExt cx="15984" cy="968"/>
          </a:xfrm>
        </p:grpSpPr>
        <p:sp>
          <p:nvSpPr>
            <p:cNvPr id="7" name="流程图: 接点 41">
              <a:extLst>
                <a:ext uri="{FF2B5EF4-FFF2-40B4-BE49-F238E27FC236}">
                  <a16:creationId xmlns:a16="http://schemas.microsoft.com/office/drawing/2014/main" id="{B98070ED-C6BE-4BEF-83EB-70265F3CA130}"/>
                </a:ext>
              </a:extLst>
            </p:cNvPr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空心弧 18">
              <a:extLst>
                <a:ext uri="{FF2B5EF4-FFF2-40B4-BE49-F238E27FC236}">
                  <a16:creationId xmlns:a16="http://schemas.microsoft.com/office/drawing/2014/main" id="{0E0A0A38-334B-43B9-9067-41E9AC83DCB0}"/>
                </a:ext>
              </a:extLst>
            </p:cNvPr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3">
              <a:extLst>
                <a:ext uri="{FF2B5EF4-FFF2-40B4-BE49-F238E27FC236}">
                  <a16:creationId xmlns:a16="http://schemas.microsoft.com/office/drawing/2014/main" id="{AB07E577-FBA4-4DB0-935C-0E2046E36744}"/>
                </a:ext>
              </a:extLst>
            </p:cNvPr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空心弧 18">
              <a:extLst>
                <a:ext uri="{FF2B5EF4-FFF2-40B4-BE49-F238E27FC236}">
                  <a16:creationId xmlns:a16="http://schemas.microsoft.com/office/drawing/2014/main" id="{860B13B2-B021-413D-A450-9C086A89335A}"/>
                </a:ext>
              </a:extLst>
            </p:cNvPr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5">
              <a:extLst>
                <a:ext uri="{FF2B5EF4-FFF2-40B4-BE49-F238E27FC236}">
                  <a16:creationId xmlns:a16="http://schemas.microsoft.com/office/drawing/2014/main" id="{28714E6D-1BA3-4CB1-92C4-40FD28D0CB0E}"/>
                </a:ext>
              </a:extLst>
            </p:cNvPr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8">
              <a:extLst>
                <a:ext uri="{FF2B5EF4-FFF2-40B4-BE49-F238E27FC236}">
                  <a16:creationId xmlns:a16="http://schemas.microsoft.com/office/drawing/2014/main" id="{BE38430A-61B7-47F7-8CEF-5BF4F46F5DFB}"/>
                </a:ext>
              </a:extLst>
            </p:cNvPr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47">
              <a:extLst>
                <a:ext uri="{FF2B5EF4-FFF2-40B4-BE49-F238E27FC236}">
                  <a16:creationId xmlns:a16="http://schemas.microsoft.com/office/drawing/2014/main" id="{45AF257C-0F38-4E3B-82E2-A5EA2FF550B5}"/>
                </a:ext>
              </a:extLst>
            </p:cNvPr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空心弧 18">
              <a:extLst>
                <a:ext uri="{FF2B5EF4-FFF2-40B4-BE49-F238E27FC236}">
                  <a16:creationId xmlns:a16="http://schemas.microsoft.com/office/drawing/2014/main" id="{C0BA6B71-A30E-457B-89B6-4092B6F8CF9D}"/>
                </a:ext>
              </a:extLst>
            </p:cNvPr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49">
              <a:extLst>
                <a:ext uri="{FF2B5EF4-FFF2-40B4-BE49-F238E27FC236}">
                  <a16:creationId xmlns:a16="http://schemas.microsoft.com/office/drawing/2014/main" id="{6736EE3D-90D5-4832-8D21-508BF9420A4D}"/>
                </a:ext>
              </a:extLst>
            </p:cNvPr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1BE7E8E1-40C2-4435-8147-6D5CD1563EF7}"/>
                </a:ext>
              </a:extLst>
            </p:cNvPr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1">
              <a:extLst>
                <a:ext uri="{FF2B5EF4-FFF2-40B4-BE49-F238E27FC236}">
                  <a16:creationId xmlns:a16="http://schemas.microsoft.com/office/drawing/2014/main" id="{84096D44-AFE8-4CAE-A2AD-61CB435626EF}"/>
                </a:ext>
              </a:extLst>
            </p:cNvPr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8" name="空心弧 18">
              <a:extLst>
                <a:ext uri="{FF2B5EF4-FFF2-40B4-BE49-F238E27FC236}">
                  <a16:creationId xmlns:a16="http://schemas.microsoft.com/office/drawing/2014/main" id="{9DF87964-5E25-40C8-912C-B3832E81B8B7}"/>
                </a:ext>
              </a:extLst>
            </p:cNvPr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3">
              <a:extLst>
                <a:ext uri="{FF2B5EF4-FFF2-40B4-BE49-F238E27FC236}">
                  <a16:creationId xmlns:a16="http://schemas.microsoft.com/office/drawing/2014/main" id="{67DD972A-7952-4125-B8D0-3C530F4800CE}"/>
                </a:ext>
              </a:extLst>
            </p:cNvPr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8">
              <a:extLst>
                <a:ext uri="{FF2B5EF4-FFF2-40B4-BE49-F238E27FC236}">
                  <a16:creationId xmlns:a16="http://schemas.microsoft.com/office/drawing/2014/main" id="{B0B7BDD3-4443-4B5A-B156-B36F01D5D66E}"/>
                </a:ext>
              </a:extLst>
            </p:cNvPr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1" name="流程图: 接点 55">
              <a:extLst>
                <a:ext uri="{FF2B5EF4-FFF2-40B4-BE49-F238E27FC236}">
                  <a16:creationId xmlns:a16="http://schemas.microsoft.com/office/drawing/2014/main" id="{467F055B-9D3D-4055-8EB9-A11112778575}"/>
                </a:ext>
              </a:extLst>
            </p:cNvPr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18">
              <a:extLst>
                <a:ext uri="{FF2B5EF4-FFF2-40B4-BE49-F238E27FC236}">
                  <a16:creationId xmlns:a16="http://schemas.microsoft.com/office/drawing/2014/main" id="{9D88D204-72C7-40DC-A2CA-1D6412B4D9E1}"/>
                </a:ext>
              </a:extLst>
            </p:cNvPr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3" name="流程图: 接点 57">
              <a:extLst>
                <a:ext uri="{FF2B5EF4-FFF2-40B4-BE49-F238E27FC236}">
                  <a16:creationId xmlns:a16="http://schemas.microsoft.com/office/drawing/2014/main" id="{C3EFDD23-DAAD-4269-B279-225B5B67FB4D}"/>
                </a:ext>
              </a:extLst>
            </p:cNvPr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18">
              <a:extLst>
                <a:ext uri="{FF2B5EF4-FFF2-40B4-BE49-F238E27FC236}">
                  <a16:creationId xmlns:a16="http://schemas.microsoft.com/office/drawing/2014/main" id="{F3C026BD-6027-402B-90D4-43C1DAE2238A}"/>
                </a:ext>
              </a:extLst>
            </p:cNvPr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: 一个圆顶角，剪去另一个顶角 64">
            <a:extLst>
              <a:ext uri="{FF2B5EF4-FFF2-40B4-BE49-F238E27FC236}">
                <a16:creationId xmlns:a16="http://schemas.microsoft.com/office/drawing/2014/main" id="{41E2D101-803E-4C9E-A0E1-0B7ACCB3A336}"/>
              </a:ext>
            </a:extLst>
          </p:cNvPr>
          <p:cNvSpPr/>
          <p:nvPr userDrawn="1"/>
        </p:nvSpPr>
        <p:spPr>
          <a:xfrm rot="16200000" flipV="1">
            <a:off x="8373071" y="1353940"/>
            <a:ext cx="675084" cy="2698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>
            <a:extLst>
              <a:ext uri="{FF2B5EF4-FFF2-40B4-BE49-F238E27FC236}">
                <a16:creationId xmlns:a16="http://schemas.microsoft.com/office/drawing/2014/main" id="{53282758-B67E-4C1E-9B96-BEE695C629AB}"/>
              </a:ext>
            </a:extLst>
          </p:cNvPr>
          <p:cNvSpPr/>
          <p:nvPr userDrawn="1"/>
        </p:nvSpPr>
        <p:spPr>
          <a:xfrm rot="16200000" flipV="1">
            <a:off x="8373071" y="2067125"/>
            <a:ext cx="675085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>
            <a:extLst>
              <a:ext uri="{FF2B5EF4-FFF2-40B4-BE49-F238E27FC236}">
                <a16:creationId xmlns:a16="http://schemas.microsoft.com/office/drawing/2014/main" id="{5A043DBE-6AE7-4A3D-965C-831A724DFFFB}"/>
              </a:ext>
            </a:extLst>
          </p:cNvPr>
          <p:cNvSpPr/>
          <p:nvPr userDrawn="1"/>
        </p:nvSpPr>
        <p:spPr>
          <a:xfrm rot="16200000" flipV="1">
            <a:off x="8373071" y="2781500"/>
            <a:ext cx="675085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>
            <a:extLst>
              <a:ext uri="{FF2B5EF4-FFF2-40B4-BE49-F238E27FC236}">
                <a16:creationId xmlns:a16="http://schemas.microsoft.com/office/drawing/2014/main" id="{D2C9F61F-57D9-4BD7-9B47-2578ED561CA2}"/>
              </a:ext>
            </a:extLst>
          </p:cNvPr>
          <p:cNvSpPr/>
          <p:nvPr userDrawn="1"/>
        </p:nvSpPr>
        <p:spPr>
          <a:xfrm rot="16200000" flipV="1">
            <a:off x="8373071" y="3494684"/>
            <a:ext cx="675084" cy="2698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>
            <a:extLst>
              <a:ext uri="{FF2B5EF4-FFF2-40B4-BE49-F238E27FC236}">
                <a16:creationId xmlns:a16="http://schemas.microsoft.com/office/drawing/2014/main" id="{6AC4F1BF-DDC7-49D6-8759-580A72B38E3C}"/>
              </a:ext>
            </a:extLst>
          </p:cNvPr>
          <p:cNvSpPr/>
          <p:nvPr userDrawn="1"/>
        </p:nvSpPr>
        <p:spPr>
          <a:xfrm rot="16200000" flipV="1">
            <a:off x="8373071" y="4209059"/>
            <a:ext cx="675084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276267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97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2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6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0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91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8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55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21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8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59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83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5276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439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5001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63728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4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61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9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9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5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7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8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6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/>
          <p:nvPr userDrawn="1"/>
        </p:nvGrpSpPr>
        <p:grpSpPr>
          <a:xfrm>
            <a:off x="2254581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9" y="2101603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2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6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DD7363-53E8-4664-A69D-C55C4E9F9F70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2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FF88-C186-4163-9484-7B70CE2DCB1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D670-4C66-4DDF-B2DB-18A8377DD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2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230832" y="1939408"/>
            <a:ext cx="87472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PHÂN TÍCH VÀ XỬ LÍ DỮ LIỆU THU ĐƯỢC Ở DẠNG BẢNG, BIỂU ĐỒ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65910" y="1292074"/>
            <a:ext cx="1481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52400" y="636342"/>
            <a:ext cx="8872493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YẾU TỐ XÁC SUẤT THỐNG KÊ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60421" y="29903"/>
            <a:ext cx="264277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VI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3692304" y="3262847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3BCECC-6995-545F-ECB7-C6D1ACB70B5D}"/>
                  </a:ext>
                </a:extLst>
              </p:cNvPr>
              <p:cNvSpPr txBox="1"/>
              <p:nvPr/>
            </p:nvSpPr>
            <p:spPr>
              <a:xfrm>
                <a:off x="685800" y="590550"/>
                <a:ext cx="7467600" cy="4102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b="1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Tổng số bài kiểm tra cuối học kì I môn Toán của lớp 8A là :</a:t>
                </a:r>
                <a:endParaRPr lang="en-US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800" ker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6+7+6+7+4+7+5=42</m:t>
                    </m:r>
                  </m:oMath>
                </a14:m>
                <a:r>
                  <a:rPr lang="en-US" sz="28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(bài)</a:t>
                </a:r>
                <a:endParaRPr lang="en-US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Số bài được điểm </a:t>
                </a:r>
                <a14:m>
                  <m:oMath xmlns:m="http://schemas.openxmlformats.org/officeDocument/2006/math">
                    <m:r>
                      <a:rPr lang="en-US" sz="2800" ker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nl-NL" sz="28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chiếm số phần trăm so với tổng số bài kiểm tra cuối học kì I của lớp 8A</a:t>
                </a:r>
                <a:endParaRPr lang="en-US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ker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ker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2800" kern="0">
                          <a:solidFill>
                            <a:srgbClr val="0000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⋅100</m:t>
                      </m:r>
                      <m:r>
                        <a:rPr lang="en-US" sz="2800" kern="0" smtClean="0">
                          <a:solidFill>
                            <a:srgbClr val="0000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2800" kern="0">
                          <a:solidFill>
                            <a:srgbClr val="0000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800" b="0" i="0" kern="0" smtClean="0">
                          <a:solidFill>
                            <a:srgbClr val="0000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11,9</m:t>
                      </m:r>
                      <m:r>
                        <a:rPr lang="en-US" sz="2800" kern="0">
                          <a:solidFill>
                            <a:srgbClr val="0000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3BCECC-6995-545F-ECB7-C6D1ACB70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90550"/>
                <a:ext cx="7467600" cy="4102854"/>
              </a:xfrm>
              <a:prstGeom prst="rect">
                <a:avLst/>
              </a:prstGeom>
              <a:blipFill>
                <a:blip r:embed="rId2"/>
                <a:stretch>
                  <a:fillRect l="-1714" t="-1634" r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591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17A1950-F39C-254B-C513-DAB2501BF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5527965"/>
                  </p:ext>
                </p:extLst>
              </p:nvPr>
            </p:nvGraphicFramePr>
            <p:xfrm>
              <a:off x="571500" y="1504950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2011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2400" i="1" kern="10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kern="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2012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2017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0,19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0,20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17A1950-F39C-254B-C513-DAB2501BF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5527965"/>
                  </p:ext>
                </p:extLst>
              </p:nvPr>
            </p:nvGraphicFramePr>
            <p:xfrm>
              <a:off x="571500" y="1504950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662" r="-69697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662" r="-6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662" r="-5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662" r="-4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662" r="-3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662" r="-20000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662" r="-101527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662" r="-1527" b="-1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101333" r="-69697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101333" r="-6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101333" r="-5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101333" r="-4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101333" r="-3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101333" r="-200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101333" r="-101527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101333" r="-1527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5167B6-A907-F814-7104-CB19091FB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6545"/>
            <a:ext cx="8001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GDP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GDP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 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93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17A1950-F39C-254B-C513-DAB2501BF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1714963"/>
                  </p:ext>
                </p:extLst>
              </p:nvPr>
            </p:nvGraphicFramePr>
            <p:xfrm>
              <a:off x="571500" y="1504950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2011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2400" i="1" kern="10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kern="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2012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2017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0,19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0,20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17A1950-F39C-254B-C513-DAB2501BF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1714963"/>
                  </p:ext>
                </p:extLst>
              </p:nvPr>
            </p:nvGraphicFramePr>
            <p:xfrm>
              <a:off x="571500" y="1504950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662" r="-69697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662" r="-6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662" r="-5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662" r="-4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662" r="-3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662" r="-20000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662" r="-101527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662" r="-1527" b="-1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101333" r="-69697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101333" r="-6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101333" r="-5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101333" r="-4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101333" r="-3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101333" r="-200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101333" r="-101527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101333" r="-1527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5167B6-A907-F814-7104-CB19091FB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6545"/>
            <a:ext cx="8001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GDP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GDP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2015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2014.</a:t>
            </a:r>
          </a:p>
        </p:txBody>
      </p:sp>
    </p:spTree>
    <p:extLst>
      <p:ext uri="{BB962C8B-B14F-4D97-AF65-F5344CB8AC3E}">
        <p14:creationId xmlns:p14="http://schemas.microsoft.com/office/powerpoint/2010/main" val="21210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17A1950-F39C-254B-C513-DAB2501BF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6551106"/>
                  </p:ext>
                </p:extLst>
              </p:nvPr>
            </p:nvGraphicFramePr>
            <p:xfrm>
              <a:off x="571500" y="1504950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2011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2400" i="1" kern="10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kern="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2012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2017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0,19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0,20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17A1950-F39C-254B-C513-DAB2501BF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6551106"/>
                  </p:ext>
                </p:extLst>
              </p:nvPr>
            </p:nvGraphicFramePr>
            <p:xfrm>
              <a:off x="571500" y="1504950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662" r="-69697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662" r="-6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662" r="-5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662" r="-4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662" r="-3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662" r="-20000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662" r="-101527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662" r="-1527" b="-1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101333" r="-69697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101333" r="-6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101333" r="-5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101333" r="-4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101333" r="-3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101333" r="-200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101333" r="-101527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101333" r="-1527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5167B6-A907-F814-7104-CB19091FB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8150"/>
            <a:ext cx="8001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GDP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Theo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0476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6D57BB-AC81-4761-1131-7A20EB63513C}"/>
                  </a:ext>
                </a:extLst>
              </p:cNvPr>
              <p:cNvSpPr txBox="1"/>
              <p:nvPr/>
            </p:nvSpPr>
            <p:spPr>
              <a:xfrm>
                <a:off x="494298" y="3626907"/>
                <a:ext cx="8001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nl-NL" sz="2400" ker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Tỉ lệ đóng góp vào GDP toàn cầu của Việt Nam trong năm </a:t>
                </a:r>
                <a14:m>
                  <m:oMath xmlns:m="http://schemas.openxmlformats.org/officeDocument/2006/math">
                    <m:r>
                      <a:rPr lang="en-US" sz="2400" ker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nl-NL" sz="2400" ker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lớn nhất trong khoảng thời gian từ năm </a:t>
                </a:r>
                <a14:m>
                  <m:oMath xmlns:m="http://schemas.openxmlformats.org/officeDocument/2006/math">
                    <m:r>
                      <a:rPr lang="en-US" sz="2400" ker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2011</m:t>
                    </m:r>
                  </m:oMath>
                </a14:m>
                <a:r>
                  <a:rPr lang="nl-NL" sz="2400" kern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năm </a:t>
                </a:r>
                <a14:m>
                  <m:oMath xmlns:m="http://schemas.openxmlformats.org/officeDocument/2006/math">
                    <m:r>
                      <a:rPr lang="en-US" sz="2400" ker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2018</m:t>
                    </m:r>
                  </m:oMath>
                </a14:m>
                <a:endParaRPr lang="en-US" sz="24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6D57BB-AC81-4761-1131-7A20EB635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8" y="3626907"/>
                <a:ext cx="8001000" cy="1200329"/>
              </a:xfrm>
              <a:prstGeom prst="rect">
                <a:avLst/>
              </a:prstGeom>
              <a:blipFill>
                <a:blip r:embed="rId2"/>
                <a:stretch>
                  <a:fillRect l="-1142" t="-4061" r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2A5219-6EE2-2079-51A6-7C8DB6F7AD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5083367"/>
                  </p:ext>
                </p:extLst>
              </p:nvPr>
            </p:nvGraphicFramePr>
            <p:xfrm>
              <a:off x="608596" y="514426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2011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2400" i="1" kern="10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kern="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2012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2017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0,19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0,20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2A5219-6EE2-2079-51A6-7C8DB6F7AD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5083367"/>
                  </p:ext>
                </p:extLst>
              </p:nvPr>
            </p:nvGraphicFramePr>
            <p:xfrm>
              <a:off x="608596" y="514426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662" r="-69697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662" r="-6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662" r="-5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662" r="-4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662" r="-3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662" r="-20000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662" r="-101527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662" r="-1527" b="-1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101333" r="-69697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101333" r="-6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101333" r="-5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101333" r="-4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101333" r="-3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101333" r="-200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101333" r="-101527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101333" r="-1527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BFF64A-7945-7164-AE96-1CECDD1CF0E2}"/>
              </a:ext>
            </a:extLst>
          </p:cNvPr>
          <p:cNvSpPr txBox="1"/>
          <p:nvPr/>
        </p:nvSpPr>
        <p:spPr>
          <a:xfrm>
            <a:off x="3505200" y="3338696"/>
            <a:ext cx="1442155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  <a:endParaRPr lang="en-US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5E891E-48A1-3F56-4267-0F1A72B0084B}"/>
              </a:ext>
            </a:extLst>
          </p:cNvPr>
          <p:cNvSpPr txBox="1"/>
          <p:nvPr/>
        </p:nvSpPr>
        <p:spPr>
          <a:xfrm>
            <a:off x="506330" y="2412304"/>
            <a:ext cx="7926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GDP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2011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50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6D57BB-AC81-4761-1131-7A20EB63513C}"/>
                  </a:ext>
                </a:extLst>
              </p:cNvPr>
              <p:cNvSpPr txBox="1"/>
              <p:nvPr/>
            </p:nvSpPr>
            <p:spPr>
              <a:xfrm>
                <a:off x="498309" y="3268458"/>
                <a:ext cx="8001000" cy="1563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nl-NL" sz="2400" ker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Tỉ lệ đóng góp vào GDP toàn cầu của Việt Nam trong năm </a:t>
                </a:r>
                <a14:m>
                  <m:oMath xmlns:m="http://schemas.openxmlformats.org/officeDocument/2006/math">
                    <m:r>
                      <a:rPr lang="en-US" sz="2400" ker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nl-NL" sz="2400" ker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tăng số phần trăm so với năm </a:t>
                </a:r>
                <a14:m>
                  <m:oMath xmlns:m="http://schemas.openxmlformats.org/officeDocument/2006/math">
                    <m:r>
                      <a:rPr lang="en-US" sz="2400" ker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2014</m:t>
                    </m:r>
                  </m:oMath>
                </a14:m>
                <a:r>
                  <a:rPr lang="nl-NL" sz="2400" ker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:</a:t>
                </a:r>
                <a:endParaRPr lang="en-US" sz="2400" kern="10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ker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0,23</m:t>
                          </m:r>
                          <m:r>
                            <a:rPr lang="en-US" sz="2400" i="1" ker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ker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0,20</m:t>
                          </m:r>
                        </m:num>
                        <m:den>
                          <m:r>
                            <a:rPr lang="en-US" sz="2400" ker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0,20</m:t>
                          </m:r>
                        </m:den>
                      </m:f>
                      <m:r>
                        <a:rPr lang="en-US" sz="2400" ker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⋅100%=15%</m:t>
                      </m:r>
                    </m:oMath>
                  </m:oMathPara>
                </a14:m>
                <a:endParaRPr lang="en-US" sz="2400" kern="10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6D57BB-AC81-4761-1131-7A20EB635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09" y="3268458"/>
                <a:ext cx="8001000" cy="1563954"/>
              </a:xfrm>
              <a:prstGeom prst="rect">
                <a:avLst/>
              </a:prstGeom>
              <a:blipFill>
                <a:blip r:embed="rId2"/>
                <a:stretch>
                  <a:fillRect l="-1220" t="-3113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2A5219-6EE2-2079-51A6-7C8DB6F7AD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2545263"/>
                  </p:ext>
                </p:extLst>
              </p:nvPr>
            </p:nvGraphicFramePr>
            <p:xfrm>
              <a:off x="608596" y="514426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2011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2400" i="1" kern="10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kern="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2012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2017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0,19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0,20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2A5219-6EE2-2079-51A6-7C8DB6F7AD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2545263"/>
                  </p:ext>
                </p:extLst>
              </p:nvPr>
            </p:nvGraphicFramePr>
            <p:xfrm>
              <a:off x="608596" y="514426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662" r="-69697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662" r="-6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662" r="-5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662" r="-4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662" r="-3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662" r="-20000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662" r="-101527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662" r="-1527" b="-1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101333" r="-69697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101333" r="-6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101333" r="-5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101333" r="-4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101333" r="-3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101333" r="-200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101333" r="-101527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101333" r="-1527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BFF64A-7945-7164-AE96-1CECDD1CF0E2}"/>
              </a:ext>
            </a:extLst>
          </p:cNvPr>
          <p:cNvSpPr txBox="1"/>
          <p:nvPr/>
        </p:nvSpPr>
        <p:spPr>
          <a:xfrm>
            <a:off x="3505200" y="2969668"/>
            <a:ext cx="1442155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  <a:endParaRPr lang="en-US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5E891E-48A1-3F56-4267-0F1A72B0084B}"/>
              </a:ext>
            </a:extLst>
          </p:cNvPr>
          <p:cNvSpPr txBox="1"/>
          <p:nvPr/>
        </p:nvSpPr>
        <p:spPr>
          <a:xfrm>
            <a:off x="494298" y="2292168"/>
            <a:ext cx="7926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GDP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2015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2014.</a:t>
            </a:r>
          </a:p>
        </p:txBody>
      </p:sp>
    </p:spTree>
    <p:extLst>
      <p:ext uri="{BB962C8B-B14F-4D97-AF65-F5344CB8AC3E}">
        <p14:creationId xmlns:p14="http://schemas.microsoft.com/office/powerpoint/2010/main" val="3602328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6D57BB-AC81-4761-1131-7A20EB63513C}"/>
                  </a:ext>
                </a:extLst>
              </p:cNvPr>
              <p:cNvSpPr txBox="1"/>
              <p:nvPr/>
            </p:nvSpPr>
            <p:spPr>
              <a:xfrm>
                <a:off x="498309" y="3453811"/>
                <a:ext cx="8001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800"/>
                  </a:spcAft>
                </a:pPr>
                <a:r>
                  <a:rPr lang="nl-NL" sz="2400" kern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Để biểu diễn sự tăng giảm t</a:t>
                </a:r>
                <a:r>
                  <a:rPr lang="nl-NL" sz="2400" ker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ỉ lệ đóng góp vào GDP toàn cầu của Việt Nam trong khoảng thời gian từ năm </a:t>
                </a:r>
                <a14:m>
                  <m:oMath xmlns:m="http://schemas.openxmlformats.org/officeDocument/2006/math">
                    <m:r>
                      <a:rPr lang="en-US" sz="2400" ker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2011</m:t>
                    </m:r>
                  </m:oMath>
                </a14:m>
                <a:r>
                  <a:rPr lang="nl-NL" sz="2400" ker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năm </a:t>
                </a:r>
                <a14:m>
                  <m:oMath xmlns:m="http://schemas.openxmlformats.org/officeDocument/2006/math">
                    <m:r>
                      <a:rPr lang="en-US" sz="2400" ker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nl-NL" sz="2400" kern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nên dùng biểu đồ đoạn thẳng.</a:t>
                </a:r>
                <a:endParaRPr lang="en-US" sz="2400" kern="10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A6D57BB-AC81-4761-1131-7A20EB635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09" y="3453811"/>
                <a:ext cx="8001000" cy="1200329"/>
              </a:xfrm>
              <a:prstGeom prst="rect">
                <a:avLst/>
              </a:prstGeom>
              <a:blipFill>
                <a:blip r:embed="rId2"/>
                <a:stretch>
                  <a:fillRect l="-1220" t="-4082" r="-1143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2A5219-6EE2-2079-51A6-7C8DB6F7AD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182870"/>
                  </p:ext>
                </p:extLst>
              </p:nvPr>
            </p:nvGraphicFramePr>
            <p:xfrm>
              <a:off x="608596" y="514426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2011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US" sz="2400" i="1" kern="10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kern="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2012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2017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0,16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0,18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0,19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0,20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0,23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0,24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2A5219-6EE2-2079-51A6-7C8DB6F7AD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182870"/>
                  </p:ext>
                </p:extLst>
              </p:nvPr>
            </p:nvGraphicFramePr>
            <p:xfrm>
              <a:off x="608596" y="514426"/>
              <a:ext cx="7886702" cy="18288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4174">
                      <a:extLst>
                        <a:ext uri="{9D8B030D-6E8A-4147-A177-3AD203B41FA5}">
                          <a16:colId xmlns:a16="http://schemas.microsoft.com/office/drawing/2014/main" val="191553632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52235440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3610820129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670264388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066014322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4202995656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46851524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2211273475"/>
                        </a:ext>
                      </a:extLst>
                    </a:gridCol>
                    <a:gridCol w="799066">
                      <a:extLst>
                        <a:ext uri="{9D8B030D-6E8A-4147-A177-3AD203B41FA5}">
                          <a16:colId xmlns:a16="http://schemas.microsoft.com/office/drawing/2014/main" val="129620382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Năm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662" r="-69697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662" r="-6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662" r="-5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662" r="-4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662" r="-30229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662" r="-200000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662" r="-101527" b="-100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662" r="-1527" b="-100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10018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4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Tỉ lệ (%)</a:t>
                          </a:r>
                          <a:endParaRPr lang="en-US" sz="24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364" t="-101333" r="-69697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50" t="-101333" r="-6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8550" t="-101333" r="-5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8550" t="-101333" r="-4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550" t="-101333" r="-30229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3333" t="-101333" r="-200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89313" t="-101333" r="-101527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9313" t="-101333" r="-1527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38972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BFF64A-7945-7164-AE96-1CECDD1CF0E2}"/>
              </a:ext>
            </a:extLst>
          </p:cNvPr>
          <p:cNvSpPr txBox="1"/>
          <p:nvPr/>
        </p:nvSpPr>
        <p:spPr>
          <a:xfrm>
            <a:off x="3505200" y="3054639"/>
            <a:ext cx="1442155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  <a:endParaRPr lang="en-US" sz="20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5E891E-48A1-3F56-4267-0F1A72B0084B}"/>
              </a:ext>
            </a:extLst>
          </p:cNvPr>
          <p:cNvSpPr txBox="1"/>
          <p:nvPr/>
        </p:nvSpPr>
        <p:spPr>
          <a:xfrm>
            <a:off x="498309" y="2384776"/>
            <a:ext cx="79268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Theo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518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928D87-8743-E885-AB9F-FA557EB66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95922"/>
              </p:ext>
            </p:extLst>
          </p:nvPr>
        </p:nvGraphicFramePr>
        <p:xfrm>
          <a:off x="533400" y="2297088"/>
          <a:ext cx="8077200" cy="968546"/>
        </p:xfrm>
        <a:graphic>
          <a:graphicData uri="http://schemas.openxmlformats.org/drawingml/2006/table">
            <a:tbl>
              <a:tblPr firstRow="1" firstCol="1" bandRow="1"/>
              <a:tblGrid>
                <a:gridCol w="2895600">
                  <a:extLst>
                    <a:ext uri="{9D8B030D-6E8A-4147-A177-3AD203B41FA5}">
                      <a16:colId xmlns:a16="http://schemas.microsoft.com/office/drawing/2014/main" val="15475496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5968542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0072853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06815316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501122739"/>
                    </a:ext>
                  </a:extLst>
                </a:gridCol>
              </a:tblGrid>
              <a:tr h="541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400" ker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con trong gia đình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400" ker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400" ker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400" ker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400" ker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039071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400" ker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 gia đình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400" ker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400" ker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400" ker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400" ker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602353"/>
                  </a:ext>
                </a:extLst>
              </a:tr>
            </a:tbl>
          </a:graphicData>
        </a:graphic>
      </p:graphicFrame>
      <p:sp>
        <p:nvSpPr>
          <p:cNvPr id="3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B3666D-5FB8-D227-316E-912E8A296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11232"/>
            <a:ext cx="8686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Thu thập số liệu : Số con trong gia đình của hộ dân cư (khoảng 9 - 12 hộ) trong khu vực em sinh sống.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bảng số liệu thống kê  theo mẫu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nl-NL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nl-NL" altLang="en-US" sz="2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Hãy tính tổng số gia đình mà em thu thập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tỉ số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 gia đình có hai con so với tổng số gia đình.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6911A5-C4A1-714D-2BD4-C0932D259161}"/>
              </a:ext>
            </a:extLst>
          </p:cNvPr>
          <p:cNvSpPr/>
          <p:nvPr/>
        </p:nvSpPr>
        <p:spPr>
          <a:xfrm>
            <a:off x="3414788" y="0"/>
            <a:ext cx="20858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3140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5800" y="51435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8E4199-FAD5-C53A-6A5A-DDF9800EF431}"/>
                  </a:ext>
                </a:extLst>
              </p:cNvPr>
              <p:cNvSpPr txBox="1"/>
              <p:nvPr/>
            </p:nvSpPr>
            <p:spPr>
              <a:xfrm>
                <a:off x="1524000" y="1657350"/>
                <a:ext cx="6400800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kern="1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Học công thức tính tỉ số </a:t>
                </a:r>
                <a14:m>
                  <m:oMath xmlns:m="http://schemas.openxmlformats.org/officeDocument/2006/math">
                    <m:r>
                      <a:rPr lang="en-US" sz="2800" kern="10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nl-NL" sz="2800" kern="1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kern="10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kern="1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kern="1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kern="10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US" sz="28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kern="1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Làm bài tập 1; 2 /SGK tr23 - 24</a:t>
                </a:r>
                <a:endParaRPr lang="en-US" sz="28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8E4199-FAD5-C53A-6A5A-DDF9800EF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57350"/>
                <a:ext cx="6400800" cy="1068562"/>
              </a:xfrm>
              <a:prstGeom prst="rect">
                <a:avLst/>
              </a:prstGeom>
              <a:blipFill>
                <a:blip r:embed="rId2"/>
                <a:stretch>
                  <a:fillRect l="-1905" t="-6286" b="-1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0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4B261B-E696-4B95-A1AB-0C5329170B38}"/>
              </a:ext>
            </a:extLst>
          </p:cNvPr>
          <p:cNvSpPr txBox="1">
            <a:spLocks noChangeArrowheads="1"/>
          </p:cNvSpPr>
          <p:nvPr/>
        </p:nvSpPr>
        <p:spPr bwMode="auto">
          <a:xfrm rot="19348372">
            <a:off x="-344834" y="534660"/>
            <a:ext cx="2457450" cy="485231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CC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34290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</a:rPr>
              <a:t>MỞ ĐẦU</a:t>
            </a:r>
          </a:p>
        </p:txBody>
      </p:sp>
      <p:sp>
        <p:nvSpPr>
          <p:cNvPr id="16" name="Rectangle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3880CE-D9C7-499A-98A7-95282D61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3069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18" name="Rectangl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1EBB7E-7ADE-40D8-9181-626A199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254" y="1718147"/>
            <a:ext cx="152349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en-US" sz="105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lang="sv-SE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6F7724-B1A6-48A2-AC11-B077765B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254" y="1887216"/>
            <a:ext cx="152349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en-US" sz="105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lang="sv-SE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990211-AFA5-452C-9776-6B0494E1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104" y="802303"/>
            <a:ext cx="7197822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700" b="1">
                <a:solidFill>
                  <a:srgbClr val="FF0000"/>
                </a:solidFill>
                <a:cs typeface="Times New Roman" panose="02020603050405020304" pitchFamily="18" charset="0"/>
              </a:rPr>
              <a:t>Ở lớp 6 và 7, chúng ta đã làm quen với việc phân tích và xử lí dữ liệu thu được bằng bảng hoặc biểu đồ.</a:t>
            </a:r>
            <a:endParaRPr lang="sv-SE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8BAB9B-12E3-4700-851C-382A28652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417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17" name="Rectang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90C8BF8-6D5B-4DAC-9CBC-2510ABC5D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753" y="293593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Garamond"/>
            </a:endParaRPr>
          </a:p>
        </p:txBody>
      </p:sp>
      <p:pic>
        <p:nvPicPr>
          <p:cNvPr id="15" name="Picture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5F9F95-72D5-4014-81B0-59F5D7FA9B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47780" y="3861054"/>
            <a:ext cx="1245281" cy="1185340"/>
          </a:xfrm>
          <a:prstGeom prst="rect">
            <a:avLst/>
          </a:prstGeom>
        </p:spPr>
      </p:pic>
      <p:sp>
        <p:nvSpPr>
          <p:cNvPr id="3" name="Cloud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F23069-827A-57CF-7598-2E7181CF674F}"/>
              </a:ext>
            </a:extLst>
          </p:cNvPr>
          <p:cNvSpPr/>
          <p:nvPr/>
        </p:nvSpPr>
        <p:spPr>
          <a:xfrm>
            <a:off x="762000" y="2419350"/>
            <a:ext cx="7591926" cy="144170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Phân tích và xử lí dữ liệu thu được ở dạng bảng hoặc biểu đồ để làm gì?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3E3AD95-3578-ADF9-167D-F0DE17AED8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821555"/>
                  </p:ext>
                </p:extLst>
              </p:nvPr>
            </p:nvGraphicFramePr>
            <p:xfrm>
              <a:off x="1125844" y="1504950"/>
              <a:ext cx="6395259" cy="14431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465773975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1383787691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1372026536"/>
                        </a:ext>
                      </a:extLst>
                    </a:gridCol>
                    <a:gridCol w="1442259">
                      <a:extLst>
                        <a:ext uri="{9D8B030D-6E8A-4147-A177-3AD203B41FA5}">
                          <a16:colId xmlns:a16="http://schemas.microsoft.com/office/drawing/2014/main" val="1701037943"/>
                        </a:ext>
                      </a:extLst>
                    </a:gridCol>
                  </a:tblGrid>
                  <a:tr h="4763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Tháng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Tháng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Tháng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ker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1286185"/>
                      </a:ext>
                    </a:extLst>
                  </a:tr>
                  <a:tr h="9151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Tiền lãi</a:t>
                          </a:r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(triệu đồng)</a:t>
                          </a:r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kern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kern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kern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52115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3E3AD95-3578-ADF9-167D-F0DE17AED8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821555"/>
                  </p:ext>
                </p:extLst>
              </p:nvPr>
            </p:nvGraphicFramePr>
            <p:xfrm>
              <a:off x="1125844" y="1504950"/>
              <a:ext cx="6395259" cy="14431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465773975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1383787691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1372026536"/>
                        </a:ext>
                      </a:extLst>
                    </a:gridCol>
                    <a:gridCol w="1442259">
                      <a:extLst>
                        <a:ext uri="{9D8B030D-6E8A-4147-A177-3AD203B41FA5}">
                          <a16:colId xmlns:a16="http://schemas.microsoft.com/office/drawing/2014/main" val="1701037943"/>
                        </a:ext>
                      </a:extLst>
                    </a:gridCol>
                  </a:tblGrid>
                  <a:tr h="4763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293" t="-17722" r="-202586" b="-2455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381" t="-17722" r="-103463" b="-2455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3460" t="-17722" r="-844" b="-2455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1286185"/>
                      </a:ext>
                    </a:extLst>
                  </a:tr>
                  <a:tr h="9667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Tiền lãi</a:t>
                          </a:r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FF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(triệu đồng)</a:t>
                          </a:r>
                          <a:endParaRPr lang="en-US" sz="2800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293" t="-58491" r="-202586" b="-22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381" t="-58491" r="-103463" b="-22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3460" t="-58491" r="-844" b="-220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1159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ectangle 1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0CE3A5-B617-901E-5C7B-B16C4FCF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23" y="438639"/>
            <a:ext cx="7467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(Sgk/trang19). Bảng 1 cho biết tiền lãi của một cửa hàng trong Quý I năm 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Tính tổng số tiền lãi của cửa hàng trong các tháng của Quý I năm 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Tiền lãi trong tháng 2 gấp bao nhiêu lần tiền lãi của cả hai tháng còn lại của Quý I năm 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kumimoji="0" lang="nl-NL" altLang="en-US" sz="2800" b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nl-NL" altLang="en-US" sz="2800" b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5226C8-23E7-9438-209A-51D660636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0550"/>
            <a:ext cx="733121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183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621C26-08AA-34CF-35D9-CAC54D0AF481}"/>
                  </a:ext>
                </a:extLst>
              </p:cNvPr>
              <p:cNvSpPr txBox="1"/>
              <p:nvPr/>
            </p:nvSpPr>
            <p:spPr>
              <a:xfrm>
                <a:off x="609600" y="590550"/>
                <a:ext cx="7924800" cy="352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b="1" kern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2800" kern="1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kern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Tổng số tiền lãi của cửa hàng trong các tháng của Quý I năm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2022</m:t>
                    </m:r>
                  </m:oMath>
                </a14:m>
                <a:r>
                  <a:rPr lang="nl-NL" sz="2800" kern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:</a:t>
                </a:r>
                <a14:m>
                  <m:oMath xmlns:m="http://schemas.openxmlformats.org/officeDocument/2006/math">
                    <m:r>
                      <a:rPr lang="en-US" sz="2800" i="1" kern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10+30+15=55</m:t>
                    </m:r>
                  </m:oMath>
                </a14:m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(triệu đồng).</a:t>
                </a:r>
                <a:endParaRPr lang="en-US" sz="28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kern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Tổng số tiền lãi của tháng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2800" kern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tháng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nl-NL" sz="2800" kern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cửa hàng là : </a:t>
                </a:r>
                <a14:m>
                  <m:oMath xmlns:m="http://schemas.openxmlformats.org/officeDocument/2006/math">
                    <m:r>
                      <a:rPr lang="en-US" sz="2800" i="1" kern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10+15=25</m:t>
                    </m:r>
                  </m:oMath>
                </a14:m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(triệu đồng).</a:t>
                </a:r>
                <a:endParaRPr lang="en-US" sz="28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kern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 lãi trong tháng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2800" kern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gấp số lần tiền lãi của cả hai tháng còn lại của Quý I năm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2022</m:t>
                    </m:r>
                  </m:oMath>
                </a14:m>
                <a:r>
                  <a:rPr lang="nl-NL" sz="2800" kern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r>
                  <a:rPr lang="en-US" sz="2800" kern="100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</m:t>
                    </m:r>
                  </m:oMath>
                </a14:m>
                <a:r>
                  <a:rPr lang="nl-NL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(lần).</a:t>
                </a:r>
                <a:endParaRPr lang="en-US" sz="2800" kern="1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621C26-08AA-34CF-35D9-CAC54D0AF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0550"/>
                <a:ext cx="7924800" cy="3520451"/>
              </a:xfrm>
              <a:prstGeom prst="rect">
                <a:avLst/>
              </a:prstGeom>
              <a:blipFill>
                <a:blip r:embed="rId2"/>
                <a:stretch>
                  <a:fillRect l="-1538" t="-2080" r="-1538" b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112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296314"/>
            <a:ext cx="9668296" cy="5839863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6672C7-ACBE-E2DD-9494-819713AD0282}"/>
              </a:ext>
            </a:extLst>
          </p:cNvPr>
          <p:cNvSpPr txBox="1"/>
          <p:nvPr/>
        </p:nvSpPr>
        <p:spPr>
          <a:xfrm>
            <a:off x="1104900" y="1200150"/>
            <a:ext cx="6934200" cy="337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u="sng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luận: </a:t>
            </a:r>
            <a:r>
              <a:rPr lang="nl-NL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phát hiện vấn đề (hoặc quy luật đơn giản) dựa trên phân tích và xử lí số liệu thu được, ta cần :</a:t>
            </a:r>
            <a:endParaRPr lang="en-US" sz="280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Nhận biết được mối quan hệ toán học đơn giản giữa các số liệu đã được biểu diễn</a:t>
            </a:r>
            <a:endParaRPr lang="en-US" sz="280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Thực hiện được tính toán và suy luận toán học.</a:t>
            </a:r>
            <a:endParaRPr lang="en-US" sz="2800">
              <a:solidFill>
                <a:srgbClr val="FFFF00"/>
              </a:solidFill>
              <a:latin typeface="Garamond"/>
            </a:endParaRPr>
          </a:p>
        </p:txBody>
      </p:sp>
      <p:grpSp>
        <p:nvGrpSpPr>
          <p:cNvPr id="6" name="Group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36D71A-5A54-64B7-1F0F-6C3C5810A1B1}"/>
              </a:ext>
            </a:extLst>
          </p:cNvPr>
          <p:cNvGrpSpPr/>
          <p:nvPr/>
        </p:nvGrpSpPr>
        <p:grpSpPr>
          <a:xfrm>
            <a:off x="57855" y="31750"/>
            <a:ext cx="1041401" cy="1042988"/>
            <a:chOff x="277384" y="2050079"/>
            <a:chExt cx="1041401" cy="1042988"/>
          </a:xfrm>
        </p:grpSpPr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41A9D45E-62B3-AFCF-D06B-DAF145182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84" y="2050079"/>
              <a:ext cx="1041400" cy="1041400"/>
            </a:xfrm>
            <a:custGeom>
              <a:avLst/>
              <a:gdLst>
                <a:gd name="T0" fmla="*/ 683 w 1367"/>
                <a:gd name="T1" fmla="*/ 1367 h 1367"/>
                <a:gd name="T2" fmla="*/ 1367 w 1367"/>
                <a:gd name="T3" fmla="*/ 684 h 1367"/>
                <a:gd name="T4" fmla="*/ 683 w 1367"/>
                <a:gd name="T5" fmla="*/ 0 h 1367"/>
                <a:gd name="T6" fmla="*/ 0 w 1367"/>
                <a:gd name="T7" fmla="*/ 684 h 1367"/>
                <a:gd name="T8" fmla="*/ 683 w 1367"/>
                <a:gd name="T9" fmla="*/ 1367 h 1367"/>
                <a:gd name="T10" fmla="*/ 683 w 1367"/>
                <a:gd name="T11" fmla="*/ 1367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7" h="1367">
                  <a:moveTo>
                    <a:pt x="683" y="1367"/>
                  </a:moveTo>
                  <a:cubicBezTo>
                    <a:pt x="1060" y="1367"/>
                    <a:pt x="1367" y="1060"/>
                    <a:pt x="1367" y="684"/>
                  </a:cubicBezTo>
                  <a:cubicBezTo>
                    <a:pt x="1367" y="307"/>
                    <a:pt x="1060" y="0"/>
                    <a:pt x="683" y="0"/>
                  </a:cubicBezTo>
                  <a:cubicBezTo>
                    <a:pt x="307" y="0"/>
                    <a:pt x="0" y="307"/>
                    <a:pt x="0" y="684"/>
                  </a:cubicBezTo>
                  <a:cubicBezTo>
                    <a:pt x="0" y="1060"/>
                    <a:pt x="307" y="1367"/>
                    <a:pt x="683" y="1367"/>
                  </a:cubicBezTo>
                  <a:lnTo>
                    <a:pt x="683" y="1367"/>
                  </a:lnTo>
                </a:path>
              </a:pathLst>
            </a:custGeom>
            <a:solidFill>
              <a:srgbClr val="B0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1B86F728-AC00-17AF-58F6-BDB76251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72" y="2178667"/>
              <a:ext cx="836613" cy="914400"/>
            </a:xfrm>
            <a:custGeom>
              <a:avLst/>
              <a:gdLst>
                <a:gd name="T0" fmla="*/ 1095 w 1099"/>
                <a:gd name="T1" fmla="*/ 441 h 1200"/>
                <a:gd name="T2" fmla="*/ 719 w 1099"/>
                <a:gd name="T3" fmla="*/ 65 h 1200"/>
                <a:gd name="T4" fmla="*/ 694 w 1099"/>
                <a:gd name="T5" fmla="*/ 40 h 1200"/>
                <a:gd name="T6" fmla="*/ 516 w 1099"/>
                <a:gd name="T7" fmla="*/ 16 h 1200"/>
                <a:gd name="T8" fmla="*/ 236 w 1099"/>
                <a:gd name="T9" fmla="*/ 50 h 1200"/>
                <a:gd name="T10" fmla="*/ 157 w 1099"/>
                <a:gd name="T11" fmla="*/ 68 h 1200"/>
                <a:gd name="T12" fmla="*/ 127 w 1099"/>
                <a:gd name="T13" fmla="*/ 111 h 1200"/>
                <a:gd name="T14" fmla="*/ 142 w 1099"/>
                <a:gd name="T15" fmla="*/ 126 h 1200"/>
                <a:gd name="T16" fmla="*/ 193 w 1099"/>
                <a:gd name="T17" fmla="*/ 175 h 1200"/>
                <a:gd name="T18" fmla="*/ 121 w 1099"/>
                <a:gd name="T19" fmla="*/ 315 h 1200"/>
                <a:gd name="T20" fmla="*/ 88 w 1099"/>
                <a:gd name="T21" fmla="*/ 373 h 1200"/>
                <a:gd name="T22" fmla="*/ 80 w 1099"/>
                <a:gd name="T23" fmla="*/ 385 h 1200"/>
                <a:gd name="T24" fmla="*/ 89 w 1099"/>
                <a:gd name="T25" fmla="*/ 407 h 1200"/>
                <a:gd name="T26" fmla="*/ 98 w 1099"/>
                <a:gd name="T27" fmla="*/ 430 h 1200"/>
                <a:gd name="T28" fmla="*/ 24 w 1099"/>
                <a:gd name="T29" fmla="*/ 546 h 1200"/>
                <a:gd name="T30" fmla="*/ 3 w 1099"/>
                <a:gd name="T31" fmla="*/ 594 h 1200"/>
                <a:gd name="T32" fmla="*/ 32 w 1099"/>
                <a:gd name="T33" fmla="*/ 617 h 1200"/>
                <a:gd name="T34" fmla="*/ 92 w 1099"/>
                <a:gd name="T35" fmla="*/ 622 h 1200"/>
                <a:gd name="T36" fmla="*/ 73 w 1099"/>
                <a:gd name="T37" fmla="*/ 655 h 1200"/>
                <a:gd name="T38" fmla="*/ 63 w 1099"/>
                <a:gd name="T39" fmla="*/ 688 h 1200"/>
                <a:gd name="T40" fmla="*/ 96 w 1099"/>
                <a:gd name="T41" fmla="*/ 714 h 1200"/>
                <a:gd name="T42" fmla="*/ 84 w 1099"/>
                <a:gd name="T43" fmla="*/ 734 h 1200"/>
                <a:gd name="T44" fmla="*/ 76 w 1099"/>
                <a:gd name="T45" fmla="*/ 753 h 1200"/>
                <a:gd name="T46" fmla="*/ 86 w 1099"/>
                <a:gd name="T47" fmla="*/ 767 h 1200"/>
                <a:gd name="T48" fmla="*/ 110 w 1099"/>
                <a:gd name="T49" fmla="*/ 785 h 1200"/>
                <a:gd name="T50" fmla="*/ 96 w 1099"/>
                <a:gd name="T51" fmla="*/ 849 h 1200"/>
                <a:gd name="T52" fmla="*/ 89 w 1099"/>
                <a:gd name="T53" fmla="*/ 882 h 1200"/>
                <a:gd name="T54" fmla="*/ 105 w 1099"/>
                <a:gd name="T55" fmla="*/ 898 h 1200"/>
                <a:gd name="T56" fmla="*/ 105 w 1099"/>
                <a:gd name="T57" fmla="*/ 898 h 1200"/>
                <a:gd name="T58" fmla="*/ 407 w 1099"/>
                <a:gd name="T59" fmla="*/ 1200 h 1200"/>
                <a:gd name="T60" fmla="*/ 416 w 1099"/>
                <a:gd name="T61" fmla="*/ 1200 h 1200"/>
                <a:gd name="T62" fmla="*/ 1099 w 1099"/>
                <a:gd name="T63" fmla="*/ 517 h 1200"/>
                <a:gd name="T64" fmla="*/ 1095 w 1099"/>
                <a:gd name="T65" fmla="*/ 441 h 1200"/>
                <a:gd name="T66" fmla="*/ 1095 w 1099"/>
                <a:gd name="T67" fmla="*/ 44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9" h="1200">
                  <a:moveTo>
                    <a:pt x="1095" y="441"/>
                  </a:moveTo>
                  <a:lnTo>
                    <a:pt x="719" y="65"/>
                  </a:lnTo>
                  <a:cubicBezTo>
                    <a:pt x="711" y="55"/>
                    <a:pt x="702" y="47"/>
                    <a:pt x="694" y="40"/>
                  </a:cubicBezTo>
                  <a:cubicBezTo>
                    <a:pt x="647" y="0"/>
                    <a:pt x="602" y="6"/>
                    <a:pt x="516" y="16"/>
                  </a:cubicBezTo>
                  <a:lnTo>
                    <a:pt x="236" y="50"/>
                  </a:lnTo>
                  <a:cubicBezTo>
                    <a:pt x="170" y="59"/>
                    <a:pt x="165" y="59"/>
                    <a:pt x="157" y="68"/>
                  </a:cubicBezTo>
                  <a:cubicBezTo>
                    <a:pt x="150" y="77"/>
                    <a:pt x="138" y="94"/>
                    <a:pt x="127" y="111"/>
                  </a:cubicBezTo>
                  <a:lnTo>
                    <a:pt x="142" y="126"/>
                  </a:lnTo>
                  <a:lnTo>
                    <a:pt x="193" y="175"/>
                  </a:lnTo>
                  <a:cubicBezTo>
                    <a:pt x="167" y="228"/>
                    <a:pt x="140" y="281"/>
                    <a:pt x="121" y="315"/>
                  </a:cubicBezTo>
                  <a:cubicBezTo>
                    <a:pt x="107" y="342"/>
                    <a:pt x="97" y="359"/>
                    <a:pt x="88" y="373"/>
                  </a:cubicBezTo>
                  <a:lnTo>
                    <a:pt x="80" y="385"/>
                  </a:lnTo>
                  <a:lnTo>
                    <a:pt x="89" y="407"/>
                  </a:lnTo>
                  <a:lnTo>
                    <a:pt x="98" y="430"/>
                  </a:lnTo>
                  <a:cubicBezTo>
                    <a:pt x="69" y="474"/>
                    <a:pt x="41" y="518"/>
                    <a:pt x="24" y="546"/>
                  </a:cubicBezTo>
                  <a:cubicBezTo>
                    <a:pt x="7" y="573"/>
                    <a:pt x="0" y="584"/>
                    <a:pt x="3" y="594"/>
                  </a:cubicBezTo>
                  <a:cubicBezTo>
                    <a:pt x="5" y="604"/>
                    <a:pt x="16" y="612"/>
                    <a:pt x="32" y="617"/>
                  </a:cubicBezTo>
                  <a:cubicBezTo>
                    <a:pt x="48" y="621"/>
                    <a:pt x="70" y="621"/>
                    <a:pt x="92" y="622"/>
                  </a:cubicBezTo>
                  <a:lnTo>
                    <a:pt x="73" y="655"/>
                  </a:lnTo>
                  <a:cubicBezTo>
                    <a:pt x="66" y="666"/>
                    <a:pt x="59" y="678"/>
                    <a:pt x="63" y="688"/>
                  </a:cubicBezTo>
                  <a:cubicBezTo>
                    <a:pt x="67" y="698"/>
                    <a:pt x="82" y="706"/>
                    <a:pt x="96" y="714"/>
                  </a:cubicBezTo>
                  <a:lnTo>
                    <a:pt x="84" y="734"/>
                  </a:lnTo>
                  <a:cubicBezTo>
                    <a:pt x="81" y="741"/>
                    <a:pt x="77" y="748"/>
                    <a:pt x="76" y="753"/>
                  </a:cubicBezTo>
                  <a:cubicBezTo>
                    <a:pt x="76" y="759"/>
                    <a:pt x="80" y="762"/>
                    <a:pt x="86" y="767"/>
                  </a:cubicBezTo>
                  <a:cubicBezTo>
                    <a:pt x="93" y="773"/>
                    <a:pt x="101" y="779"/>
                    <a:pt x="110" y="785"/>
                  </a:cubicBezTo>
                  <a:lnTo>
                    <a:pt x="96" y="849"/>
                  </a:lnTo>
                  <a:lnTo>
                    <a:pt x="89" y="882"/>
                  </a:lnTo>
                  <a:lnTo>
                    <a:pt x="105" y="898"/>
                  </a:lnTo>
                  <a:lnTo>
                    <a:pt x="105" y="898"/>
                  </a:lnTo>
                  <a:lnTo>
                    <a:pt x="407" y="1200"/>
                  </a:lnTo>
                  <a:cubicBezTo>
                    <a:pt x="410" y="1200"/>
                    <a:pt x="413" y="1200"/>
                    <a:pt x="416" y="1200"/>
                  </a:cubicBezTo>
                  <a:cubicBezTo>
                    <a:pt x="793" y="1200"/>
                    <a:pt x="1099" y="894"/>
                    <a:pt x="1099" y="517"/>
                  </a:cubicBezTo>
                  <a:cubicBezTo>
                    <a:pt x="1099" y="491"/>
                    <a:pt x="1097" y="466"/>
                    <a:pt x="1095" y="441"/>
                  </a:cubicBezTo>
                  <a:lnTo>
                    <a:pt x="1095" y="441"/>
                  </a:lnTo>
                  <a:close/>
                </a:path>
              </a:pathLst>
            </a:custGeom>
            <a:solidFill>
              <a:srgbClr val="7EA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B45ED222-679E-714F-00E2-33A1ECE4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84" y="2177079"/>
              <a:ext cx="638175" cy="781050"/>
            </a:xfrm>
            <a:custGeom>
              <a:avLst/>
              <a:gdLst>
                <a:gd name="T0" fmla="*/ 87 w 838"/>
                <a:gd name="T1" fmla="*/ 372 h 1025"/>
                <a:gd name="T2" fmla="*/ 80 w 838"/>
                <a:gd name="T3" fmla="*/ 384 h 1025"/>
                <a:gd name="T4" fmla="*/ 89 w 838"/>
                <a:gd name="T5" fmla="*/ 407 h 1025"/>
                <a:gd name="T6" fmla="*/ 97 w 838"/>
                <a:gd name="T7" fmla="*/ 430 h 1025"/>
                <a:gd name="T8" fmla="*/ 24 w 838"/>
                <a:gd name="T9" fmla="*/ 545 h 1025"/>
                <a:gd name="T10" fmla="*/ 2 w 838"/>
                <a:gd name="T11" fmla="*/ 594 h 1025"/>
                <a:gd name="T12" fmla="*/ 32 w 838"/>
                <a:gd name="T13" fmla="*/ 617 h 1025"/>
                <a:gd name="T14" fmla="*/ 92 w 838"/>
                <a:gd name="T15" fmla="*/ 622 h 1025"/>
                <a:gd name="T16" fmla="*/ 72 w 838"/>
                <a:gd name="T17" fmla="*/ 655 h 1025"/>
                <a:gd name="T18" fmla="*/ 63 w 838"/>
                <a:gd name="T19" fmla="*/ 687 h 1025"/>
                <a:gd name="T20" fmla="*/ 96 w 838"/>
                <a:gd name="T21" fmla="*/ 714 h 1025"/>
                <a:gd name="T22" fmla="*/ 84 w 838"/>
                <a:gd name="T23" fmla="*/ 734 h 1025"/>
                <a:gd name="T24" fmla="*/ 76 w 838"/>
                <a:gd name="T25" fmla="*/ 753 h 1025"/>
                <a:gd name="T26" fmla="*/ 86 w 838"/>
                <a:gd name="T27" fmla="*/ 767 h 1025"/>
                <a:gd name="T28" fmla="*/ 110 w 838"/>
                <a:gd name="T29" fmla="*/ 785 h 1025"/>
                <a:gd name="T30" fmla="*/ 96 w 838"/>
                <a:gd name="T31" fmla="*/ 849 h 1025"/>
                <a:gd name="T32" fmla="*/ 88 w 838"/>
                <a:gd name="T33" fmla="*/ 881 h 1025"/>
                <a:gd name="T34" fmla="*/ 120 w 838"/>
                <a:gd name="T35" fmla="*/ 912 h 1025"/>
                <a:gd name="T36" fmla="*/ 140 w 838"/>
                <a:gd name="T37" fmla="*/ 927 h 1025"/>
                <a:gd name="T38" fmla="*/ 182 w 838"/>
                <a:gd name="T39" fmla="*/ 914 h 1025"/>
                <a:gd name="T40" fmla="*/ 296 w 838"/>
                <a:gd name="T41" fmla="*/ 863 h 1025"/>
                <a:gd name="T42" fmla="*/ 296 w 838"/>
                <a:gd name="T43" fmla="*/ 863 h 1025"/>
                <a:gd name="T44" fmla="*/ 339 w 838"/>
                <a:gd name="T45" fmla="*/ 1025 h 1025"/>
                <a:gd name="T46" fmla="*/ 775 w 838"/>
                <a:gd name="T47" fmla="*/ 908 h 1025"/>
                <a:gd name="T48" fmla="*/ 730 w 838"/>
                <a:gd name="T49" fmla="*/ 740 h 1025"/>
                <a:gd name="T50" fmla="*/ 820 w 838"/>
                <a:gd name="T51" fmla="*/ 389 h 1025"/>
                <a:gd name="T52" fmla="*/ 814 w 838"/>
                <a:gd name="T53" fmla="*/ 221 h 1025"/>
                <a:gd name="T54" fmla="*/ 763 w 838"/>
                <a:gd name="T55" fmla="*/ 125 h 1025"/>
                <a:gd name="T56" fmla="*/ 694 w 838"/>
                <a:gd name="T57" fmla="*/ 40 h 1025"/>
                <a:gd name="T58" fmla="*/ 516 w 838"/>
                <a:gd name="T59" fmla="*/ 16 h 1025"/>
                <a:gd name="T60" fmla="*/ 236 w 838"/>
                <a:gd name="T61" fmla="*/ 50 h 1025"/>
                <a:gd name="T62" fmla="*/ 157 w 838"/>
                <a:gd name="T63" fmla="*/ 68 h 1025"/>
                <a:gd name="T64" fmla="*/ 127 w 838"/>
                <a:gd name="T65" fmla="*/ 111 h 1025"/>
                <a:gd name="T66" fmla="*/ 142 w 838"/>
                <a:gd name="T67" fmla="*/ 125 h 1025"/>
                <a:gd name="T68" fmla="*/ 193 w 838"/>
                <a:gd name="T69" fmla="*/ 175 h 1025"/>
                <a:gd name="T70" fmla="*/ 121 w 838"/>
                <a:gd name="T71" fmla="*/ 315 h 1025"/>
                <a:gd name="T72" fmla="*/ 87 w 838"/>
                <a:gd name="T73" fmla="*/ 372 h 1025"/>
                <a:gd name="T74" fmla="*/ 87 w 838"/>
                <a:gd name="T75" fmla="*/ 372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8" h="1025">
                  <a:moveTo>
                    <a:pt x="87" y="372"/>
                  </a:moveTo>
                  <a:lnTo>
                    <a:pt x="80" y="384"/>
                  </a:lnTo>
                  <a:lnTo>
                    <a:pt x="89" y="407"/>
                  </a:lnTo>
                  <a:lnTo>
                    <a:pt x="97" y="430"/>
                  </a:lnTo>
                  <a:cubicBezTo>
                    <a:pt x="69" y="474"/>
                    <a:pt x="41" y="518"/>
                    <a:pt x="24" y="545"/>
                  </a:cubicBezTo>
                  <a:cubicBezTo>
                    <a:pt x="6" y="573"/>
                    <a:pt x="0" y="584"/>
                    <a:pt x="2" y="594"/>
                  </a:cubicBezTo>
                  <a:cubicBezTo>
                    <a:pt x="5" y="604"/>
                    <a:pt x="16" y="612"/>
                    <a:pt x="32" y="617"/>
                  </a:cubicBezTo>
                  <a:cubicBezTo>
                    <a:pt x="48" y="621"/>
                    <a:pt x="70" y="621"/>
                    <a:pt x="92" y="622"/>
                  </a:cubicBezTo>
                  <a:lnTo>
                    <a:pt x="72" y="655"/>
                  </a:lnTo>
                  <a:cubicBezTo>
                    <a:pt x="66" y="666"/>
                    <a:pt x="59" y="677"/>
                    <a:pt x="63" y="687"/>
                  </a:cubicBezTo>
                  <a:cubicBezTo>
                    <a:pt x="67" y="697"/>
                    <a:pt x="81" y="706"/>
                    <a:pt x="96" y="714"/>
                  </a:cubicBezTo>
                  <a:lnTo>
                    <a:pt x="84" y="734"/>
                  </a:lnTo>
                  <a:cubicBezTo>
                    <a:pt x="80" y="741"/>
                    <a:pt x="76" y="748"/>
                    <a:pt x="76" y="753"/>
                  </a:cubicBezTo>
                  <a:cubicBezTo>
                    <a:pt x="76" y="758"/>
                    <a:pt x="80" y="762"/>
                    <a:pt x="86" y="767"/>
                  </a:cubicBezTo>
                  <a:cubicBezTo>
                    <a:pt x="92" y="772"/>
                    <a:pt x="101" y="779"/>
                    <a:pt x="110" y="785"/>
                  </a:cubicBezTo>
                  <a:lnTo>
                    <a:pt x="96" y="849"/>
                  </a:lnTo>
                  <a:lnTo>
                    <a:pt x="88" y="881"/>
                  </a:lnTo>
                  <a:lnTo>
                    <a:pt x="120" y="912"/>
                  </a:lnTo>
                  <a:cubicBezTo>
                    <a:pt x="128" y="921"/>
                    <a:pt x="133" y="926"/>
                    <a:pt x="140" y="927"/>
                  </a:cubicBezTo>
                  <a:cubicBezTo>
                    <a:pt x="146" y="928"/>
                    <a:pt x="154" y="925"/>
                    <a:pt x="182" y="914"/>
                  </a:cubicBezTo>
                  <a:cubicBezTo>
                    <a:pt x="208" y="904"/>
                    <a:pt x="252" y="887"/>
                    <a:pt x="296" y="863"/>
                  </a:cubicBezTo>
                  <a:lnTo>
                    <a:pt x="296" y="863"/>
                  </a:lnTo>
                  <a:lnTo>
                    <a:pt x="339" y="1025"/>
                  </a:lnTo>
                  <a:lnTo>
                    <a:pt x="775" y="908"/>
                  </a:lnTo>
                  <a:lnTo>
                    <a:pt x="730" y="740"/>
                  </a:lnTo>
                  <a:cubicBezTo>
                    <a:pt x="766" y="605"/>
                    <a:pt x="802" y="471"/>
                    <a:pt x="820" y="389"/>
                  </a:cubicBezTo>
                  <a:cubicBezTo>
                    <a:pt x="838" y="307"/>
                    <a:pt x="838" y="278"/>
                    <a:pt x="814" y="221"/>
                  </a:cubicBezTo>
                  <a:cubicBezTo>
                    <a:pt x="802" y="193"/>
                    <a:pt x="784" y="158"/>
                    <a:pt x="763" y="125"/>
                  </a:cubicBezTo>
                  <a:cubicBezTo>
                    <a:pt x="742" y="91"/>
                    <a:pt x="717" y="60"/>
                    <a:pt x="694" y="40"/>
                  </a:cubicBezTo>
                  <a:cubicBezTo>
                    <a:pt x="647" y="0"/>
                    <a:pt x="602" y="5"/>
                    <a:pt x="516" y="16"/>
                  </a:cubicBezTo>
                  <a:lnTo>
                    <a:pt x="236" y="50"/>
                  </a:lnTo>
                  <a:cubicBezTo>
                    <a:pt x="169" y="58"/>
                    <a:pt x="165" y="59"/>
                    <a:pt x="157" y="68"/>
                  </a:cubicBezTo>
                  <a:cubicBezTo>
                    <a:pt x="149" y="77"/>
                    <a:pt x="138" y="94"/>
                    <a:pt x="127" y="111"/>
                  </a:cubicBezTo>
                  <a:lnTo>
                    <a:pt x="142" y="125"/>
                  </a:lnTo>
                  <a:lnTo>
                    <a:pt x="193" y="175"/>
                  </a:lnTo>
                  <a:cubicBezTo>
                    <a:pt x="166" y="228"/>
                    <a:pt x="140" y="280"/>
                    <a:pt x="121" y="315"/>
                  </a:cubicBezTo>
                  <a:cubicBezTo>
                    <a:pt x="107" y="342"/>
                    <a:pt x="97" y="358"/>
                    <a:pt x="87" y="372"/>
                  </a:cubicBezTo>
                  <a:lnTo>
                    <a:pt x="87" y="3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5">
              <a:extLst>
                <a:ext uri="{FF2B5EF4-FFF2-40B4-BE49-F238E27FC236}">
                  <a16:creationId xmlns:a16="http://schemas.microsoft.com/office/drawing/2014/main" id="{80DD4076-70A8-DEF5-CFD2-B8E000D7F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984" y="2227879"/>
              <a:ext cx="431800" cy="304800"/>
            </a:xfrm>
            <a:custGeom>
              <a:avLst/>
              <a:gdLst>
                <a:gd name="T0" fmla="*/ 326 w 567"/>
                <a:gd name="T1" fmla="*/ 40 h 400"/>
                <a:gd name="T2" fmla="*/ 389 w 567"/>
                <a:gd name="T3" fmla="*/ 101 h 400"/>
                <a:gd name="T4" fmla="*/ 374 w 567"/>
                <a:gd name="T5" fmla="*/ 72 h 400"/>
                <a:gd name="T6" fmla="*/ 314 w 567"/>
                <a:gd name="T7" fmla="*/ 96 h 400"/>
                <a:gd name="T8" fmla="*/ 285 w 567"/>
                <a:gd name="T9" fmla="*/ 124 h 400"/>
                <a:gd name="T10" fmla="*/ 330 w 567"/>
                <a:gd name="T11" fmla="*/ 179 h 400"/>
                <a:gd name="T12" fmla="*/ 313 w 567"/>
                <a:gd name="T13" fmla="*/ 174 h 400"/>
                <a:gd name="T14" fmla="*/ 315 w 567"/>
                <a:gd name="T15" fmla="*/ 139 h 400"/>
                <a:gd name="T16" fmla="*/ 215 w 567"/>
                <a:gd name="T17" fmla="*/ 99 h 400"/>
                <a:gd name="T18" fmla="*/ 177 w 567"/>
                <a:gd name="T19" fmla="*/ 157 h 400"/>
                <a:gd name="T20" fmla="*/ 94 w 567"/>
                <a:gd name="T21" fmla="*/ 156 h 400"/>
                <a:gd name="T22" fmla="*/ 136 w 567"/>
                <a:gd name="T23" fmla="*/ 212 h 400"/>
                <a:gd name="T24" fmla="*/ 136 w 567"/>
                <a:gd name="T25" fmla="*/ 99 h 400"/>
                <a:gd name="T26" fmla="*/ 210 w 567"/>
                <a:gd name="T27" fmla="*/ 85 h 400"/>
                <a:gd name="T28" fmla="*/ 285 w 567"/>
                <a:gd name="T29" fmla="*/ 124 h 400"/>
                <a:gd name="T30" fmla="*/ 381 w 567"/>
                <a:gd name="T31" fmla="*/ 225 h 400"/>
                <a:gd name="T32" fmla="*/ 307 w 567"/>
                <a:gd name="T33" fmla="*/ 243 h 400"/>
                <a:gd name="T34" fmla="*/ 306 w 567"/>
                <a:gd name="T35" fmla="*/ 251 h 400"/>
                <a:gd name="T36" fmla="*/ 338 w 567"/>
                <a:gd name="T37" fmla="*/ 306 h 400"/>
                <a:gd name="T38" fmla="*/ 290 w 567"/>
                <a:gd name="T39" fmla="*/ 256 h 400"/>
                <a:gd name="T40" fmla="*/ 292 w 567"/>
                <a:gd name="T41" fmla="*/ 244 h 400"/>
                <a:gd name="T42" fmla="*/ 266 w 567"/>
                <a:gd name="T43" fmla="*/ 225 h 400"/>
                <a:gd name="T44" fmla="*/ 235 w 567"/>
                <a:gd name="T45" fmla="*/ 253 h 400"/>
                <a:gd name="T46" fmla="*/ 298 w 567"/>
                <a:gd name="T47" fmla="*/ 223 h 400"/>
                <a:gd name="T48" fmla="*/ 377 w 567"/>
                <a:gd name="T49" fmla="*/ 202 h 400"/>
                <a:gd name="T50" fmla="*/ 468 w 567"/>
                <a:gd name="T51" fmla="*/ 188 h 400"/>
                <a:gd name="T52" fmla="*/ 486 w 567"/>
                <a:gd name="T53" fmla="*/ 219 h 400"/>
                <a:gd name="T54" fmla="*/ 482 w 567"/>
                <a:gd name="T55" fmla="*/ 322 h 400"/>
                <a:gd name="T56" fmla="*/ 499 w 567"/>
                <a:gd name="T57" fmla="*/ 287 h 400"/>
                <a:gd name="T58" fmla="*/ 424 w 567"/>
                <a:gd name="T59" fmla="*/ 252 h 400"/>
                <a:gd name="T60" fmla="*/ 456 w 567"/>
                <a:gd name="T61" fmla="*/ 213 h 400"/>
                <a:gd name="T62" fmla="*/ 412 w 567"/>
                <a:gd name="T63" fmla="*/ 176 h 400"/>
                <a:gd name="T64" fmla="*/ 526 w 567"/>
                <a:gd name="T65" fmla="*/ 228 h 400"/>
                <a:gd name="T66" fmla="*/ 473 w 567"/>
                <a:gd name="T67" fmla="*/ 400 h 400"/>
                <a:gd name="T68" fmla="*/ 336 w 567"/>
                <a:gd name="T69" fmla="*/ 375 h 400"/>
                <a:gd name="T70" fmla="*/ 202 w 567"/>
                <a:gd name="T71" fmla="*/ 331 h 400"/>
                <a:gd name="T72" fmla="*/ 0 w 567"/>
                <a:gd name="T73" fmla="*/ 171 h 400"/>
                <a:gd name="T74" fmla="*/ 119 w 567"/>
                <a:gd name="T75" fmla="*/ 80 h 400"/>
                <a:gd name="T76" fmla="*/ 260 w 567"/>
                <a:gd name="T77" fmla="*/ 29 h 400"/>
                <a:gd name="T78" fmla="*/ 421 w 567"/>
                <a:gd name="T79" fmla="*/ 85 h 400"/>
                <a:gd name="T80" fmla="*/ 542 w 567"/>
                <a:gd name="T81" fmla="*/ 176 h 400"/>
                <a:gd name="T82" fmla="*/ 526 w 567"/>
                <a:gd name="T83" fmla="*/ 22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7" h="400">
                  <a:moveTo>
                    <a:pt x="300" y="102"/>
                  </a:moveTo>
                  <a:cubicBezTo>
                    <a:pt x="290" y="78"/>
                    <a:pt x="302" y="50"/>
                    <a:pt x="326" y="40"/>
                  </a:cubicBezTo>
                  <a:cubicBezTo>
                    <a:pt x="351" y="30"/>
                    <a:pt x="378" y="42"/>
                    <a:pt x="388" y="66"/>
                  </a:cubicBezTo>
                  <a:cubicBezTo>
                    <a:pt x="393" y="77"/>
                    <a:pt x="393" y="90"/>
                    <a:pt x="389" y="101"/>
                  </a:cubicBezTo>
                  <a:cubicBezTo>
                    <a:pt x="384" y="112"/>
                    <a:pt x="370" y="107"/>
                    <a:pt x="375" y="96"/>
                  </a:cubicBezTo>
                  <a:cubicBezTo>
                    <a:pt x="378" y="88"/>
                    <a:pt x="377" y="79"/>
                    <a:pt x="374" y="72"/>
                  </a:cubicBezTo>
                  <a:cubicBezTo>
                    <a:pt x="368" y="55"/>
                    <a:pt x="349" y="47"/>
                    <a:pt x="332" y="54"/>
                  </a:cubicBezTo>
                  <a:cubicBezTo>
                    <a:pt x="315" y="61"/>
                    <a:pt x="307" y="80"/>
                    <a:pt x="314" y="96"/>
                  </a:cubicBezTo>
                  <a:cubicBezTo>
                    <a:pt x="319" y="107"/>
                    <a:pt x="305" y="113"/>
                    <a:pt x="300" y="102"/>
                  </a:cubicBezTo>
                  <a:close/>
                  <a:moveTo>
                    <a:pt x="285" y="124"/>
                  </a:moveTo>
                  <a:cubicBezTo>
                    <a:pt x="297" y="117"/>
                    <a:pt x="313" y="118"/>
                    <a:pt x="325" y="128"/>
                  </a:cubicBezTo>
                  <a:cubicBezTo>
                    <a:pt x="340" y="140"/>
                    <a:pt x="343" y="163"/>
                    <a:pt x="330" y="179"/>
                  </a:cubicBezTo>
                  <a:cubicBezTo>
                    <a:pt x="327" y="182"/>
                    <a:pt x="324" y="185"/>
                    <a:pt x="320" y="187"/>
                  </a:cubicBezTo>
                  <a:cubicBezTo>
                    <a:pt x="309" y="194"/>
                    <a:pt x="303" y="180"/>
                    <a:pt x="313" y="174"/>
                  </a:cubicBezTo>
                  <a:cubicBezTo>
                    <a:pt x="315" y="173"/>
                    <a:pt x="317" y="171"/>
                    <a:pt x="319" y="169"/>
                  </a:cubicBezTo>
                  <a:cubicBezTo>
                    <a:pt x="326" y="160"/>
                    <a:pt x="324" y="147"/>
                    <a:pt x="315" y="139"/>
                  </a:cubicBezTo>
                  <a:cubicBezTo>
                    <a:pt x="287" y="120"/>
                    <a:pt x="276" y="165"/>
                    <a:pt x="269" y="123"/>
                  </a:cubicBezTo>
                  <a:cubicBezTo>
                    <a:pt x="261" y="102"/>
                    <a:pt x="237" y="91"/>
                    <a:pt x="215" y="99"/>
                  </a:cubicBezTo>
                  <a:cubicBezTo>
                    <a:pt x="184" y="112"/>
                    <a:pt x="192" y="132"/>
                    <a:pt x="192" y="154"/>
                  </a:cubicBezTo>
                  <a:cubicBezTo>
                    <a:pt x="192" y="165"/>
                    <a:pt x="180" y="167"/>
                    <a:pt x="177" y="157"/>
                  </a:cubicBezTo>
                  <a:cubicBezTo>
                    <a:pt x="170" y="136"/>
                    <a:pt x="170" y="114"/>
                    <a:pt x="136" y="114"/>
                  </a:cubicBezTo>
                  <a:cubicBezTo>
                    <a:pt x="113" y="114"/>
                    <a:pt x="94" y="133"/>
                    <a:pt x="94" y="156"/>
                  </a:cubicBezTo>
                  <a:cubicBezTo>
                    <a:pt x="94" y="179"/>
                    <a:pt x="113" y="197"/>
                    <a:pt x="136" y="197"/>
                  </a:cubicBezTo>
                  <a:cubicBezTo>
                    <a:pt x="148" y="197"/>
                    <a:pt x="148" y="212"/>
                    <a:pt x="136" y="212"/>
                  </a:cubicBezTo>
                  <a:cubicBezTo>
                    <a:pt x="105" y="212"/>
                    <a:pt x="79" y="187"/>
                    <a:pt x="79" y="156"/>
                  </a:cubicBezTo>
                  <a:cubicBezTo>
                    <a:pt x="79" y="125"/>
                    <a:pt x="105" y="99"/>
                    <a:pt x="136" y="99"/>
                  </a:cubicBezTo>
                  <a:cubicBezTo>
                    <a:pt x="153" y="99"/>
                    <a:pt x="167" y="106"/>
                    <a:pt x="178" y="118"/>
                  </a:cubicBezTo>
                  <a:cubicBezTo>
                    <a:pt x="183" y="103"/>
                    <a:pt x="195" y="91"/>
                    <a:pt x="210" y="85"/>
                  </a:cubicBezTo>
                  <a:cubicBezTo>
                    <a:pt x="239" y="74"/>
                    <a:pt x="272" y="88"/>
                    <a:pt x="283" y="117"/>
                  </a:cubicBezTo>
                  <a:cubicBezTo>
                    <a:pt x="284" y="120"/>
                    <a:pt x="285" y="122"/>
                    <a:pt x="285" y="124"/>
                  </a:cubicBezTo>
                  <a:close/>
                  <a:moveTo>
                    <a:pt x="394" y="218"/>
                  </a:moveTo>
                  <a:cubicBezTo>
                    <a:pt x="399" y="232"/>
                    <a:pt x="386" y="233"/>
                    <a:pt x="381" y="225"/>
                  </a:cubicBezTo>
                  <a:cubicBezTo>
                    <a:pt x="374" y="217"/>
                    <a:pt x="365" y="211"/>
                    <a:pt x="355" y="209"/>
                  </a:cubicBezTo>
                  <a:cubicBezTo>
                    <a:pt x="333" y="205"/>
                    <a:pt x="311" y="220"/>
                    <a:pt x="307" y="243"/>
                  </a:cubicBezTo>
                  <a:cubicBezTo>
                    <a:pt x="307" y="243"/>
                    <a:pt x="307" y="244"/>
                    <a:pt x="307" y="245"/>
                  </a:cubicBezTo>
                  <a:cubicBezTo>
                    <a:pt x="307" y="247"/>
                    <a:pt x="307" y="249"/>
                    <a:pt x="306" y="251"/>
                  </a:cubicBezTo>
                  <a:cubicBezTo>
                    <a:pt x="307" y="270"/>
                    <a:pt x="320" y="287"/>
                    <a:pt x="340" y="291"/>
                  </a:cubicBezTo>
                  <a:cubicBezTo>
                    <a:pt x="352" y="293"/>
                    <a:pt x="349" y="308"/>
                    <a:pt x="338" y="306"/>
                  </a:cubicBezTo>
                  <a:cubicBezTo>
                    <a:pt x="313" y="301"/>
                    <a:pt x="294" y="281"/>
                    <a:pt x="292" y="257"/>
                  </a:cubicBezTo>
                  <a:lnTo>
                    <a:pt x="290" y="256"/>
                  </a:lnTo>
                  <a:lnTo>
                    <a:pt x="291" y="250"/>
                  </a:lnTo>
                  <a:cubicBezTo>
                    <a:pt x="291" y="248"/>
                    <a:pt x="291" y="246"/>
                    <a:pt x="292" y="244"/>
                  </a:cubicBezTo>
                  <a:cubicBezTo>
                    <a:pt x="292" y="243"/>
                    <a:pt x="291" y="242"/>
                    <a:pt x="291" y="241"/>
                  </a:cubicBezTo>
                  <a:cubicBezTo>
                    <a:pt x="289" y="230"/>
                    <a:pt x="277" y="222"/>
                    <a:pt x="266" y="225"/>
                  </a:cubicBezTo>
                  <a:cubicBezTo>
                    <a:pt x="254" y="227"/>
                    <a:pt x="247" y="238"/>
                    <a:pt x="250" y="250"/>
                  </a:cubicBezTo>
                  <a:cubicBezTo>
                    <a:pt x="252" y="261"/>
                    <a:pt x="237" y="265"/>
                    <a:pt x="235" y="253"/>
                  </a:cubicBezTo>
                  <a:cubicBezTo>
                    <a:pt x="231" y="233"/>
                    <a:pt x="243" y="214"/>
                    <a:pt x="263" y="210"/>
                  </a:cubicBezTo>
                  <a:cubicBezTo>
                    <a:pt x="277" y="207"/>
                    <a:pt x="290" y="212"/>
                    <a:pt x="298" y="223"/>
                  </a:cubicBezTo>
                  <a:cubicBezTo>
                    <a:pt x="310" y="202"/>
                    <a:pt x="334" y="190"/>
                    <a:pt x="358" y="195"/>
                  </a:cubicBezTo>
                  <a:cubicBezTo>
                    <a:pt x="365" y="196"/>
                    <a:pt x="371" y="198"/>
                    <a:pt x="377" y="202"/>
                  </a:cubicBezTo>
                  <a:cubicBezTo>
                    <a:pt x="379" y="185"/>
                    <a:pt x="389" y="169"/>
                    <a:pt x="406" y="162"/>
                  </a:cubicBezTo>
                  <a:cubicBezTo>
                    <a:pt x="430" y="152"/>
                    <a:pt x="458" y="164"/>
                    <a:pt x="468" y="188"/>
                  </a:cubicBezTo>
                  <a:cubicBezTo>
                    <a:pt x="472" y="196"/>
                    <a:pt x="472" y="205"/>
                    <a:pt x="471" y="214"/>
                  </a:cubicBezTo>
                  <a:cubicBezTo>
                    <a:pt x="476" y="215"/>
                    <a:pt x="481" y="216"/>
                    <a:pt x="486" y="219"/>
                  </a:cubicBezTo>
                  <a:cubicBezTo>
                    <a:pt x="514" y="232"/>
                    <a:pt x="526" y="266"/>
                    <a:pt x="512" y="294"/>
                  </a:cubicBezTo>
                  <a:cubicBezTo>
                    <a:pt x="506" y="307"/>
                    <a:pt x="495" y="317"/>
                    <a:pt x="482" y="322"/>
                  </a:cubicBezTo>
                  <a:cubicBezTo>
                    <a:pt x="470" y="327"/>
                    <a:pt x="466" y="312"/>
                    <a:pt x="477" y="308"/>
                  </a:cubicBezTo>
                  <a:cubicBezTo>
                    <a:pt x="486" y="304"/>
                    <a:pt x="494" y="297"/>
                    <a:pt x="499" y="287"/>
                  </a:cubicBezTo>
                  <a:cubicBezTo>
                    <a:pt x="509" y="267"/>
                    <a:pt x="500" y="242"/>
                    <a:pt x="479" y="232"/>
                  </a:cubicBezTo>
                  <a:cubicBezTo>
                    <a:pt x="461" y="224"/>
                    <a:pt x="434" y="231"/>
                    <a:pt x="424" y="252"/>
                  </a:cubicBezTo>
                  <a:cubicBezTo>
                    <a:pt x="419" y="262"/>
                    <a:pt x="405" y="257"/>
                    <a:pt x="410" y="245"/>
                  </a:cubicBezTo>
                  <a:cubicBezTo>
                    <a:pt x="419" y="227"/>
                    <a:pt x="437" y="215"/>
                    <a:pt x="456" y="213"/>
                  </a:cubicBezTo>
                  <a:cubicBezTo>
                    <a:pt x="457" y="207"/>
                    <a:pt x="457" y="200"/>
                    <a:pt x="454" y="194"/>
                  </a:cubicBezTo>
                  <a:cubicBezTo>
                    <a:pt x="448" y="177"/>
                    <a:pt x="428" y="169"/>
                    <a:pt x="412" y="176"/>
                  </a:cubicBezTo>
                  <a:cubicBezTo>
                    <a:pt x="396" y="183"/>
                    <a:pt x="388" y="201"/>
                    <a:pt x="394" y="218"/>
                  </a:cubicBezTo>
                  <a:close/>
                  <a:moveTo>
                    <a:pt x="526" y="228"/>
                  </a:moveTo>
                  <a:cubicBezTo>
                    <a:pt x="551" y="245"/>
                    <a:pt x="567" y="274"/>
                    <a:pt x="567" y="306"/>
                  </a:cubicBezTo>
                  <a:cubicBezTo>
                    <a:pt x="567" y="358"/>
                    <a:pt x="525" y="400"/>
                    <a:pt x="473" y="400"/>
                  </a:cubicBezTo>
                  <a:cubicBezTo>
                    <a:pt x="439" y="400"/>
                    <a:pt x="409" y="383"/>
                    <a:pt x="393" y="356"/>
                  </a:cubicBezTo>
                  <a:cubicBezTo>
                    <a:pt x="377" y="368"/>
                    <a:pt x="357" y="375"/>
                    <a:pt x="336" y="375"/>
                  </a:cubicBezTo>
                  <a:cubicBezTo>
                    <a:pt x="297" y="375"/>
                    <a:pt x="264" y="352"/>
                    <a:pt x="249" y="318"/>
                  </a:cubicBezTo>
                  <a:cubicBezTo>
                    <a:pt x="235" y="326"/>
                    <a:pt x="219" y="331"/>
                    <a:pt x="202" y="331"/>
                  </a:cubicBezTo>
                  <a:cubicBezTo>
                    <a:pt x="159" y="331"/>
                    <a:pt x="123" y="302"/>
                    <a:pt x="111" y="263"/>
                  </a:cubicBezTo>
                  <a:cubicBezTo>
                    <a:pt x="53" y="274"/>
                    <a:pt x="0" y="230"/>
                    <a:pt x="0" y="171"/>
                  </a:cubicBezTo>
                  <a:cubicBezTo>
                    <a:pt x="0" y="118"/>
                    <a:pt x="42" y="76"/>
                    <a:pt x="94" y="76"/>
                  </a:cubicBezTo>
                  <a:cubicBezTo>
                    <a:pt x="103" y="76"/>
                    <a:pt x="111" y="77"/>
                    <a:pt x="119" y="80"/>
                  </a:cubicBezTo>
                  <a:cubicBezTo>
                    <a:pt x="132" y="42"/>
                    <a:pt x="167" y="14"/>
                    <a:pt x="209" y="14"/>
                  </a:cubicBezTo>
                  <a:cubicBezTo>
                    <a:pt x="228" y="14"/>
                    <a:pt x="245" y="19"/>
                    <a:pt x="260" y="29"/>
                  </a:cubicBezTo>
                  <a:cubicBezTo>
                    <a:pt x="277" y="11"/>
                    <a:pt x="301" y="0"/>
                    <a:pt x="327" y="0"/>
                  </a:cubicBezTo>
                  <a:cubicBezTo>
                    <a:pt x="376" y="0"/>
                    <a:pt x="416" y="37"/>
                    <a:pt x="421" y="85"/>
                  </a:cubicBezTo>
                  <a:cubicBezTo>
                    <a:pt x="429" y="83"/>
                    <a:pt x="438" y="81"/>
                    <a:pt x="447" y="81"/>
                  </a:cubicBezTo>
                  <a:cubicBezTo>
                    <a:pt x="500" y="81"/>
                    <a:pt x="542" y="124"/>
                    <a:pt x="542" y="176"/>
                  </a:cubicBezTo>
                  <a:cubicBezTo>
                    <a:pt x="542" y="195"/>
                    <a:pt x="536" y="213"/>
                    <a:pt x="526" y="228"/>
                  </a:cubicBezTo>
                  <a:lnTo>
                    <a:pt x="526" y="228"/>
                  </a:lnTo>
                  <a:close/>
                </a:path>
              </a:pathLst>
            </a:custGeom>
            <a:solidFill>
              <a:srgbClr val="E29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2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EE6FE46-2AEE-88CD-7E4D-8FFEF5826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1968142"/>
                  </p:ext>
                </p:extLst>
              </p:nvPr>
            </p:nvGraphicFramePr>
            <p:xfrm>
              <a:off x="895350" y="1504950"/>
              <a:ext cx="7010400" cy="18458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186335271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640801801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97751588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439010030"/>
                        </a:ext>
                      </a:extLst>
                    </a:gridCol>
                  </a:tblGrid>
                  <a:tr h="9229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Xếp loại</a:t>
                          </a:r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Xuất sắc</a:t>
                          </a:r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Đạt</a:t>
                          </a:r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Không đạt</a:t>
                          </a:r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1611148"/>
                      </a:ext>
                    </a:extLst>
                  </a:tr>
                  <a:tr h="9229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 nhân viên</a:t>
                          </a:r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931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EE6FE46-2AEE-88CD-7E4D-8FFEF58264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1968142"/>
                  </p:ext>
                </p:extLst>
              </p:nvPr>
            </p:nvGraphicFramePr>
            <p:xfrm>
              <a:off x="895350" y="1504950"/>
              <a:ext cx="7010400" cy="18458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1863352719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640801801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97751588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3439010030"/>
                        </a:ext>
                      </a:extLst>
                    </a:gridCol>
                  </a:tblGrid>
                  <a:tr h="9229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Xếp loại</a:t>
                          </a:r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Xuất sắc</a:t>
                          </a:r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Đạt</a:t>
                          </a:r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Không đạt</a:t>
                          </a:r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1611148"/>
                      </a:ext>
                    </a:extLst>
                  </a:tr>
                  <a:tr h="9229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nl-NL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 nhân viên</a:t>
                          </a:r>
                          <a:endParaRPr lang="en-US" sz="28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47" t="-100658" r="-200347" b="-20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045" t="-100658" r="-101045" b="-20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100658" r="-694" b="-20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317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15CEEB-2328-60A1-6BC5-ACCBA2675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409635"/>
            <a:ext cx="7848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(Sgk/trang 20)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Xếp loại thi đua của một tổ sản xuất là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trưởng thông báo: Tỉ lệ nhân viên xếp loại ở mức Xuất sắc so với cả tổ là trên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Thông báo đó của tổ trưởng có đúng không?</a:t>
            </a:r>
            <a:endParaRPr kumimoji="0" lang="nl-NL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A5A1E8-1A36-A696-252F-CF3BACADA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438150"/>
            <a:ext cx="495300" cy="5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49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9BCB08E-8A42-29CC-C86C-324E26D461DE}"/>
                  </a:ext>
                </a:extLst>
              </p:cNvPr>
              <p:cNvSpPr txBox="1"/>
              <p:nvPr/>
            </p:nvSpPr>
            <p:spPr>
              <a:xfrm>
                <a:off x="685800" y="666750"/>
                <a:ext cx="7391400" cy="3888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b="1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giải.</a:t>
                </a:r>
                <a:endParaRPr lang="en-US" sz="3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 lệ nhân viên xếp loại ở mức Xuất sắc so với cả tổ là</a:t>
                </a:r>
                <a:endParaRPr lang="en-US" sz="3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ker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kern="0"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7+12+1</m:t>
                          </m:r>
                        </m:den>
                      </m:f>
                      <m:r>
                        <a:rPr lang="en-US" sz="3200" kern="0">
                          <a:solidFill>
                            <a:srgbClr val="0000C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⋅100%=35%</m:t>
                      </m:r>
                    </m:oMath>
                  </m:oMathPara>
                </a14:m>
                <a:endParaRPr lang="en-US" sz="3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kern="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ker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35%&gt;30%</m:t>
                    </m:r>
                  </m:oMath>
                </a14:m>
                <a:r>
                  <a:rPr lang="en-US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báo</a:t>
                </a:r>
                <a:r>
                  <a:rPr lang="en-US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trưởng</a:t>
                </a:r>
                <a:r>
                  <a:rPr lang="en-US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kern="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9BCB08E-8A42-29CC-C86C-324E26D46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66750"/>
                <a:ext cx="7391400" cy="3888693"/>
              </a:xfrm>
              <a:prstGeom prst="rect">
                <a:avLst/>
              </a:prstGeom>
              <a:blipFill>
                <a:blip r:embed="rId2"/>
                <a:stretch>
                  <a:fillRect l="-2145" t="-2194" r="-2063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6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C51EC6A-3B4C-E90B-3E7A-F0135889CF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9501092"/>
                  </p:ext>
                </p:extLst>
              </p:nvPr>
            </p:nvGraphicFramePr>
            <p:xfrm>
              <a:off x="838200" y="1657350"/>
              <a:ext cx="7238999" cy="11163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35454">
                      <a:extLst>
                        <a:ext uri="{9D8B030D-6E8A-4147-A177-3AD203B41FA5}">
                          <a16:colId xmlns:a16="http://schemas.microsoft.com/office/drawing/2014/main" val="1164236167"/>
                        </a:ext>
                      </a:extLst>
                    </a:gridCol>
                    <a:gridCol w="837443">
                      <a:extLst>
                        <a:ext uri="{9D8B030D-6E8A-4147-A177-3AD203B41FA5}">
                          <a16:colId xmlns:a16="http://schemas.microsoft.com/office/drawing/2014/main" val="3426111004"/>
                        </a:ext>
                      </a:extLst>
                    </a:gridCol>
                    <a:gridCol w="777684">
                      <a:extLst>
                        <a:ext uri="{9D8B030D-6E8A-4147-A177-3AD203B41FA5}">
                          <a16:colId xmlns:a16="http://schemas.microsoft.com/office/drawing/2014/main" val="325009678"/>
                        </a:ext>
                      </a:extLst>
                    </a:gridCol>
                    <a:gridCol w="777684">
                      <a:extLst>
                        <a:ext uri="{9D8B030D-6E8A-4147-A177-3AD203B41FA5}">
                          <a16:colId xmlns:a16="http://schemas.microsoft.com/office/drawing/2014/main" val="1261356148"/>
                        </a:ext>
                      </a:extLst>
                    </a:gridCol>
                    <a:gridCol w="837443">
                      <a:extLst>
                        <a:ext uri="{9D8B030D-6E8A-4147-A177-3AD203B41FA5}">
                          <a16:colId xmlns:a16="http://schemas.microsoft.com/office/drawing/2014/main" val="735710231"/>
                        </a:ext>
                      </a:extLst>
                    </a:gridCol>
                    <a:gridCol w="837443">
                      <a:extLst>
                        <a:ext uri="{9D8B030D-6E8A-4147-A177-3AD203B41FA5}">
                          <a16:colId xmlns:a16="http://schemas.microsoft.com/office/drawing/2014/main" val="3691863254"/>
                        </a:ext>
                      </a:extLst>
                    </a:gridCol>
                    <a:gridCol w="717924">
                      <a:extLst>
                        <a:ext uri="{9D8B030D-6E8A-4147-A177-3AD203B41FA5}">
                          <a16:colId xmlns:a16="http://schemas.microsoft.com/office/drawing/2014/main" val="3437178988"/>
                        </a:ext>
                      </a:extLst>
                    </a:gridCol>
                    <a:gridCol w="717924">
                      <a:extLst>
                        <a:ext uri="{9D8B030D-6E8A-4147-A177-3AD203B41FA5}">
                          <a16:colId xmlns:a16="http://schemas.microsoft.com/office/drawing/2014/main" val="3624584561"/>
                        </a:ext>
                      </a:extLst>
                    </a:gridCol>
                  </a:tblGrid>
                  <a:tr h="4191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5574525"/>
                      </a:ext>
                    </a:extLst>
                  </a:tr>
                  <a:tr h="4191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 bài </a:t>
                          </a:r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6023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C51EC6A-3B4C-E90B-3E7A-F0135889CF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9501092"/>
                  </p:ext>
                </p:extLst>
              </p:nvPr>
            </p:nvGraphicFramePr>
            <p:xfrm>
              <a:off x="838200" y="1657350"/>
              <a:ext cx="7238999" cy="11163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35454">
                      <a:extLst>
                        <a:ext uri="{9D8B030D-6E8A-4147-A177-3AD203B41FA5}">
                          <a16:colId xmlns:a16="http://schemas.microsoft.com/office/drawing/2014/main" val="1164236167"/>
                        </a:ext>
                      </a:extLst>
                    </a:gridCol>
                    <a:gridCol w="837443">
                      <a:extLst>
                        <a:ext uri="{9D8B030D-6E8A-4147-A177-3AD203B41FA5}">
                          <a16:colId xmlns:a16="http://schemas.microsoft.com/office/drawing/2014/main" val="3426111004"/>
                        </a:ext>
                      </a:extLst>
                    </a:gridCol>
                    <a:gridCol w="777684">
                      <a:extLst>
                        <a:ext uri="{9D8B030D-6E8A-4147-A177-3AD203B41FA5}">
                          <a16:colId xmlns:a16="http://schemas.microsoft.com/office/drawing/2014/main" val="325009678"/>
                        </a:ext>
                      </a:extLst>
                    </a:gridCol>
                    <a:gridCol w="777684">
                      <a:extLst>
                        <a:ext uri="{9D8B030D-6E8A-4147-A177-3AD203B41FA5}">
                          <a16:colId xmlns:a16="http://schemas.microsoft.com/office/drawing/2014/main" val="1261356148"/>
                        </a:ext>
                      </a:extLst>
                    </a:gridCol>
                    <a:gridCol w="837443">
                      <a:extLst>
                        <a:ext uri="{9D8B030D-6E8A-4147-A177-3AD203B41FA5}">
                          <a16:colId xmlns:a16="http://schemas.microsoft.com/office/drawing/2014/main" val="735710231"/>
                        </a:ext>
                      </a:extLst>
                    </a:gridCol>
                    <a:gridCol w="837443">
                      <a:extLst>
                        <a:ext uri="{9D8B030D-6E8A-4147-A177-3AD203B41FA5}">
                          <a16:colId xmlns:a16="http://schemas.microsoft.com/office/drawing/2014/main" val="3691863254"/>
                        </a:ext>
                      </a:extLst>
                    </a:gridCol>
                    <a:gridCol w="717924">
                      <a:extLst>
                        <a:ext uri="{9D8B030D-6E8A-4147-A177-3AD203B41FA5}">
                          <a16:colId xmlns:a16="http://schemas.microsoft.com/office/drawing/2014/main" val="3437178988"/>
                        </a:ext>
                      </a:extLst>
                    </a:gridCol>
                    <a:gridCol w="717924">
                      <a:extLst>
                        <a:ext uri="{9D8B030D-6E8A-4147-A177-3AD203B41FA5}">
                          <a16:colId xmlns:a16="http://schemas.microsoft.com/office/drawing/2014/main" val="3624584561"/>
                        </a:ext>
                      </a:extLst>
                    </a:gridCol>
                  </a:tblGrid>
                  <a:tr h="558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7CAA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8759" t="-6522" r="-561314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469" t="-6522" r="-500781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3858" t="-6522" r="-404724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1304" t="-6522" r="-272464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5620" t="-6522" r="-174453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7627" t="-6522" r="-102542" b="-1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7627" t="-6522" r="-2542" b="-127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5574525"/>
                      </a:ext>
                    </a:extLst>
                  </a:tr>
                  <a:tr h="5581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800" kern="0">
                              <a:solidFill>
                                <a:srgbClr val="0000CC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 bài </a:t>
                          </a:r>
                          <a:endParaRPr lang="en-US" sz="28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8759" t="-106522" r="-561314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469" t="-106522" r="-500781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3858" t="-106522" r="-404724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1304" t="-106522" r="-272464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5620" t="-106522" r="-174453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7627" t="-106522" r="-102542" b="-2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7627" t="-106522" r="-2542" b="-27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60237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6234D2F-A2B5-9738-28E6-6BF28C34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66750"/>
            <a:ext cx="7924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1.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Thống kê trong lần kiểm tra cuối học kì I môn Toán của lớp 8A vừa qua là: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Tính tổng số bài kiểm tra cuối học kì I của lớp 8A.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Số bài được điểm 10 chiếm bao nhiêu phần trăm so với tổng số bài kiểm tra cuối học kì I của lớp 8A ? (làm tròn kết quả đến hàng phần trăm)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45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1278</Words>
  <Application>Microsoft Office PowerPoint</Application>
  <PresentationFormat>On-screen Show (16:9)</PresentationFormat>
  <Paragraphs>257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Garamond</vt:lpstr>
      <vt:lpstr>Times New Roman</vt:lpstr>
      <vt:lpstr>思源黑体 Heavy</vt:lpstr>
      <vt:lpstr>Office Theme</vt:lpstr>
      <vt:lpstr>Organic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FNU LNU</cp:lastModifiedBy>
  <cp:revision>290</cp:revision>
  <dcterms:created xsi:type="dcterms:W3CDTF">2021-07-22T17:31:00Z</dcterms:created>
  <dcterms:modified xsi:type="dcterms:W3CDTF">2024-02-18T15:15:23Z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2024-02-18T15:15:18Z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7c3e863b-ad19-4fd9-8a60-7b21496421d7</vt:lpwstr>
  </property>
  <property fmtid="{D5CDD505-2E9C-101B-9397-08002B2CF9AE}" pid="7" name="MSIP_Label_defa4170-0d19-0005-0004-bc88714345d2_ActionId">
    <vt:lpwstr>78e1fe87-a062-40fa-aab0-64940ab78159</vt:lpwstr>
  </property>
  <property fmtid="{D5CDD505-2E9C-101B-9397-08002B2CF9AE}" pid="8" name="MSIP_Label_defa4170-0d19-0005-0004-bc88714345d2_ContentBits">
    <vt:lpwstr>0</vt:lpwstr>
  </property>
</Properties>
</file>