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38"/>
  </p:notesMasterIdLst>
  <p:sldIdLst>
    <p:sldId id="570" r:id="rId4"/>
    <p:sldId id="270" r:id="rId5"/>
    <p:sldId id="282" r:id="rId6"/>
    <p:sldId id="497" r:id="rId7"/>
    <p:sldId id="326" r:id="rId8"/>
    <p:sldId id="574" r:id="rId9"/>
    <p:sldId id="456" r:id="rId10"/>
    <p:sldId id="590" r:id="rId11"/>
    <p:sldId id="615" r:id="rId12"/>
    <p:sldId id="603" r:id="rId13"/>
    <p:sldId id="617" r:id="rId14"/>
    <p:sldId id="618" r:id="rId15"/>
    <p:sldId id="483" r:id="rId16"/>
    <p:sldId id="604" r:id="rId17"/>
    <p:sldId id="629" r:id="rId18"/>
    <p:sldId id="630" r:id="rId19"/>
    <p:sldId id="605" r:id="rId20"/>
    <p:sldId id="610" r:id="rId21"/>
    <p:sldId id="620" r:id="rId22"/>
    <p:sldId id="621" r:id="rId23"/>
    <p:sldId id="606" r:id="rId24"/>
    <p:sldId id="609" r:id="rId25"/>
    <p:sldId id="623" r:id="rId26"/>
    <p:sldId id="624" r:id="rId27"/>
    <p:sldId id="608" r:id="rId28"/>
    <p:sldId id="611" r:id="rId29"/>
    <p:sldId id="613" r:id="rId30"/>
    <p:sldId id="625" r:id="rId31"/>
    <p:sldId id="612" r:id="rId32"/>
    <p:sldId id="484" r:id="rId33"/>
    <p:sldId id="607" r:id="rId34"/>
    <p:sldId id="614" r:id="rId35"/>
    <p:sldId id="627" r:id="rId36"/>
    <p:sldId id="576"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Admin" initials="A" lastIdx="13"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E4654"/>
    <a:srgbClr val="02023C"/>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3969" autoAdjust="0"/>
  </p:normalViewPr>
  <p:slideViewPr>
    <p:cSldViewPr>
      <p:cViewPr varScale="1">
        <p:scale>
          <a:sx n="56" d="100"/>
          <a:sy n="56" d="100"/>
        </p:scale>
        <p:origin x="330"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7-21T14:16:55.204" idx="1">
    <p:pos x="10" y="10"/>
    <p:text>abc</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8/18/2023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nhóm bàn: Đọc và làm bài tập 2 thông qua trả lời các câu hỏi. Mỗi nhóm báo cáo một ý.</a:t>
            </a:r>
          </a:p>
        </p:txBody>
      </p:sp>
      <p:sp>
        <p:nvSpPr>
          <p:cNvPr id="4" name="Slide Number Placeholder 3"/>
          <p:cNvSpPr>
            <a:spLocks noGrp="1"/>
          </p:cNvSpPr>
          <p:nvPr>
            <p:ph type="sldNum" sz="quarter" idx="5"/>
          </p:nvPr>
        </p:nvSpPr>
        <p:spPr/>
        <p:txBody>
          <a:bodyPr/>
          <a:lstStyle/>
          <a:p>
            <a:fld id="{D2986841-B6E9-4602-99D2-E5DE711450F7}" type="slidenum">
              <a:rPr lang="en-US" smtClean="0"/>
              <a:t>25</a:t>
            </a:fld>
            <a:endParaRPr lang="en-US"/>
          </a:p>
        </p:txBody>
      </p:sp>
    </p:spTree>
    <p:extLst>
      <p:ext uri="{BB962C8B-B14F-4D97-AF65-F5344CB8AC3E}">
        <p14:creationId xmlns:p14="http://schemas.microsoft.com/office/powerpoint/2010/main" val="78129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cá nhân: </a:t>
            </a:r>
            <a:r>
              <a:rPr lang="nl-NL" sz="1800">
                <a:effectLst/>
                <a:latin typeface="Times New Roman" panose="02020603050405020304" pitchFamily="18" charset="0"/>
                <a:ea typeface="Calibri" panose="020F0502020204030204" pitchFamily="34" charset="0"/>
              </a:rPr>
              <a:t>Đọc và làm bài tập 3 thông qua trả lời các câu hỏi</a:t>
            </a:r>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31</a:t>
            </a:fld>
            <a:endParaRPr lang="en-US"/>
          </a:p>
        </p:txBody>
      </p:sp>
    </p:spTree>
    <p:extLst>
      <p:ext uri="{BB962C8B-B14F-4D97-AF65-F5344CB8AC3E}">
        <p14:creationId xmlns:p14="http://schemas.microsoft.com/office/powerpoint/2010/main" val="260156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Giúp học sinh tiếp cận với nội dung kiến thức bài học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7</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10</a:t>
            </a:fld>
            <a:endParaRPr lang="en-US"/>
          </a:p>
        </p:txBody>
      </p:sp>
    </p:spTree>
    <p:extLst>
      <p:ext uri="{BB962C8B-B14F-4D97-AF65-F5344CB8AC3E}">
        <p14:creationId xmlns:p14="http://schemas.microsoft.com/office/powerpoint/2010/main" val="270978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11</a:t>
            </a:fld>
            <a:endParaRPr lang="en-US"/>
          </a:p>
        </p:txBody>
      </p:sp>
    </p:spTree>
    <p:extLst>
      <p:ext uri="{BB962C8B-B14F-4D97-AF65-F5344CB8AC3E}">
        <p14:creationId xmlns:p14="http://schemas.microsoft.com/office/powerpoint/2010/main" val="27089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12</a:t>
            </a:fld>
            <a:endParaRPr lang="en-US"/>
          </a:p>
        </p:txBody>
      </p:sp>
    </p:spTree>
    <p:extLst>
      <p:ext uri="{BB962C8B-B14F-4D97-AF65-F5344CB8AC3E}">
        <p14:creationId xmlns:p14="http://schemas.microsoft.com/office/powerpoint/2010/main" val="303475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cá nhân: </a:t>
            </a:r>
            <a:r>
              <a:rPr lang="nl-NL" sz="1800">
                <a:effectLst/>
                <a:latin typeface="Times New Roman" panose="02020603050405020304" pitchFamily="18" charset="0"/>
                <a:ea typeface="Calibri" panose="020F0502020204030204" pitchFamily="34" charset="0"/>
              </a:rPr>
              <a:t>Đọc hiểu nội dung hộp kiến thức Ví dụ 2/SGK/tr20 và làm VD2 thông qua trả lời các câu hỏi. Gọi lần lượt HS trả lời các câu hỏi.</a:t>
            </a:r>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14</a:t>
            </a:fld>
            <a:endParaRPr lang="en-US"/>
          </a:p>
        </p:txBody>
      </p:sp>
    </p:spTree>
    <p:extLst>
      <p:ext uri="{BB962C8B-B14F-4D97-AF65-F5344CB8AC3E}">
        <p14:creationId xmlns:p14="http://schemas.microsoft.com/office/powerpoint/2010/main" val="22444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kết luận</a:t>
            </a:r>
          </a:p>
        </p:txBody>
      </p:sp>
      <p:sp>
        <p:nvSpPr>
          <p:cNvPr id="4" name="Slide Number Placeholder 3"/>
          <p:cNvSpPr>
            <a:spLocks noGrp="1"/>
          </p:cNvSpPr>
          <p:nvPr>
            <p:ph type="sldNum" sz="quarter" idx="5"/>
          </p:nvPr>
        </p:nvSpPr>
        <p:spPr/>
        <p:txBody>
          <a:bodyPr/>
          <a:lstStyle/>
          <a:p>
            <a:fld id="{D2986841-B6E9-4602-99D2-E5DE711450F7}" type="slidenum">
              <a:rPr lang="en-US" smtClean="0"/>
              <a:t>17</a:t>
            </a:fld>
            <a:endParaRPr lang="en-US"/>
          </a:p>
        </p:txBody>
      </p:sp>
    </p:spTree>
    <p:extLst>
      <p:ext uri="{BB962C8B-B14F-4D97-AF65-F5344CB8AC3E}">
        <p14:creationId xmlns:p14="http://schemas.microsoft.com/office/powerpoint/2010/main" val="251803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Hoạt động cá nhân: </a:t>
            </a:r>
            <a:r>
              <a:rPr lang="nl-NL" sz="1200">
                <a:effectLst/>
                <a:latin typeface="Times New Roman" panose="02020603050405020304" pitchFamily="18" charset="0"/>
                <a:ea typeface="Calibri" panose="020F0502020204030204" pitchFamily="34" charset="0"/>
              </a:rPr>
              <a:t>Đọc hiểu nội dung hộp kiến thức Ví dụ 3/SGK/tr21 và làm VD3 thông qua trả lời các câu hỏi. Gọi lần lượt HS trả lời các câu hỏi.</a:t>
            </a:r>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18</a:t>
            </a:fld>
            <a:endParaRPr lang="en-US"/>
          </a:p>
        </p:txBody>
      </p:sp>
    </p:spTree>
    <p:extLst>
      <p:ext uri="{BB962C8B-B14F-4D97-AF65-F5344CB8AC3E}">
        <p14:creationId xmlns:p14="http://schemas.microsoft.com/office/powerpoint/2010/main" val="370995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nhóm đôi: </a:t>
            </a:r>
            <a:r>
              <a:rPr lang="nl-NL" sz="1800">
                <a:effectLst/>
                <a:latin typeface="Times New Roman" panose="02020603050405020304" pitchFamily="18" charset="0"/>
                <a:ea typeface="Calibri" panose="020F0502020204030204" pitchFamily="34" charset="0"/>
              </a:rPr>
              <a:t>Đọc và làm bài tập 1 thông qua trả lời các câu hỏi. GV gọi lần lượt các nhóm trả lời các câu hỏi, mỗi nhóm một câu</a:t>
            </a:r>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21</a:t>
            </a:fld>
            <a:endParaRPr lang="en-US"/>
          </a:p>
        </p:txBody>
      </p:sp>
    </p:spTree>
    <p:extLst>
      <p:ext uri="{BB962C8B-B14F-4D97-AF65-F5344CB8AC3E}">
        <p14:creationId xmlns:p14="http://schemas.microsoft.com/office/powerpoint/2010/main" val="259076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355607" y="200029"/>
            <a:ext cx="8432786" cy="4743443"/>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圆角 11"/>
          <p:cNvSpPr/>
          <p:nvPr userDrawn="1"/>
        </p:nvSpPr>
        <p:spPr>
          <a:xfrm>
            <a:off x="483433" y="303976"/>
            <a:ext cx="8139659" cy="449958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圆角 59"/>
          <p:cNvSpPr/>
          <p:nvPr userDrawn="1"/>
        </p:nvSpPr>
        <p:spPr>
          <a:xfrm>
            <a:off x="530276" y="342860"/>
            <a:ext cx="8046000" cy="4428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一个圆顶角，剪去另一个顶角 12"/>
          <p:cNvSpPr/>
          <p:nvPr userDrawn="1"/>
        </p:nvSpPr>
        <p:spPr>
          <a:xfrm rot="16200000" flipV="1">
            <a:off x="8373350" y="639488"/>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718661" y="100489"/>
            <a:ext cx="7612380" cy="46101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sp>
        <p:nvSpPr>
          <p:cNvPr id="65" name="矩形: 一个圆顶角，剪去另一个顶角 64"/>
          <p:cNvSpPr/>
          <p:nvPr userDrawn="1"/>
        </p:nvSpPr>
        <p:spPr>
          <a:xfrm rot="16200000" flipV="1">
            <a:off x="8373350" y="1353373"/>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373350" y="2067258"/>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373350" y="278114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373350" y="349502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373350" y="4208914"/>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60698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BE5A3A-290B-4650-8837-C7DF6B09D7C2}"/>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FAAB943A-05E5-4DBB-9439-4AA9AB58B95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37A2A3E-C51E-4812-928F-9F6EDF7D6891}"/>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4E7793D6-E57D-4A32-9BA2-23F3DF086B3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58CFE39-66CB-4FC5-B2FF-60BABF3EF11C}"/>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451568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4C8E96-EA78-40BF-BDB6-5AD323A5C4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1FAEDDC-B817-4EED-9D53-E7D15904C0B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7E5799D-AEA1-46D7-9F99-374B9CA01260}"/>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1E9E9318-9CF6-4ACA-A5CE-866349534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FD000B7-C01C-4DE0-BFB4-7BE0BE314184}"/>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359045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D6E89E-E412-49B0-BE62-F2EE4A2B26C5}"/>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81F4A66-C7C1-48F5-AAB5-5A374166ABE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CD16AEB-16D5-42CA-9537-FAD06C886A53}"/>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5110061A-2295-4F39-894F-8BF3905A0D5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4EAFA22-2B3E-47BF-8F5E-F64F865092DD}"/>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51580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761EA5-4D33-4A36-8325-0AFDE8063B7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9285093-E273-47EC-8BFD-2D378C93B7D0}"/>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200BCDF-53F2-4681-B896-B97C759BB46D}"/>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86C5409-E40F-4002-9C0B-84C74584F17D}"/>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6" name="Chỗ dành sẵn cho Chân trang 5">
            <a:extLst>
              <a:ext uri="{FF2B5EF4-FFF2-40B4-BE49-F238E27FC236}">
                <a16:creationId xmlns:a16="http://schemas.microsoft.com/office/drawing/2014/main" id="{03742CB6-7BBC-4CCA-A49E-F4B0DB855DC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4BB5FB3-9A75-4DFD-82CE-F2954A164016}"/>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783450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5CC030-E22D-4C7E-B82F-6C746FBEE35A}"/>
              </a:ext>
            </a:extLst>
          </p:cNvPr>
          <p:cNvSpPr>
            <a:spLocks noGrp="1"/>
          </p:cNvSpPr>
          <p:nvPr>
            <p:ph type="title"/>
          </p:nvPr>
        </p:nvSpPr>
        <p:spPr>
          <a:xfrm>
            <a:off x="629841" y="273844"/>
            <a:ext cx="7886700" cy="994172"/>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1C16AB-9FFB-4D1E-9898-18C983971D6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848FA3B-CE27-4FB9-967B-9D7414F8DDEB}"/>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3946EAB-6249-4D4C-BE84-13FD2632327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CB35F50-BC3C-4EE3-8A42-9DE4B0D93042}"/>
              </a:ext>
            </a:extLst>
          </p:cNvPr>
          <p:cNvSpPr>
            <a:spLocks noGrp="1"/>
          </p:cNvSpPr>
          <p:nvPr>
            <p:ph sz="quarter" idx="4"/>
          </p:nvPr>
        </p:nvSpPr>
        <p:spPr>
          <a:xfrm>
            <a:off x="4629150"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54FDB98-3C96-4BC5-8100-EFDBD032C580}"/>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8" name="Chỗ dành sẵn cho Chân trang 7">
            <a:extLst>
              <a:ext uri="{FF2B5EF4-FFF2-40B4-BE49-F238E27FC236}">
                <a16:creationId xmlns:a16="http://schemas.microsoft.com/office/drawing/2014/main" id="{CE02A3A8-70AB-4CBC-B228-8EE92B606D3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271F50C4-EB83-47B1-B971-F20016E98BFF}"/>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78797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D26466-4061-4AEE-A69B-CB196B06D42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4544B7C-8624-48E3-9CF2-AFFE26A38AC3}"/>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4" name="Chỗ dành sẵn cho Chân trang 3">
            <a:extLst>
              <a:ext uri="{FF2B5EF4-FFF2-40B4-BE49-F238E27FC236}">
                <a16:creationId xmlns:a16="http://schemas.microsoft.com/office/drawing/2014/main" id="{C1F059B1-CAD6-423E-A9CD-390BFB122CA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EA24A03B-D71E-48E8-A1BE-FD13DDD607F6}"/>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25840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6476802-3A7D-45C0-A6D8-6AA8567F39C8}"/>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3" name="Chỗ dành sẵn cho Chân trang 2">
            <a:extLst>
              <a:ext uri="{FF2B5EF4-FFF2-40B4-BE49-F238E27FC236}">
                <a16:creationId xmlns:a16="http://schemas.microsoft.com/office/drawing/2014/main" id="{1B13712D-5B04-4E6A-8A0F-5C28924999B5}"/>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CA2E22E9-1CDF-4FDC-AAE0-4533882ED8ED}"/>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82561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277932-5BE4-45E5-AC8E-FACA9EA330B5}"/>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7281689-A220-4734-AC81-35FC709D0BF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1C09AB8-6206-4767-ADA0-0F5BFE4C75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DF5A107-BA2F-4CEF-9B32-74906C309E39}"/>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6" name="Chỗ dành sẵn cho Chân trang 5">
            <a:extLst>
              <a:ext uri="{FF2B5EF4-FFF2-40B4-BE49-F238E27FC236}">
                <a16:creationId xmlns:a16="http://schemas.microsoft.com/office/drawing/2014/main" id="{1C10382E-E862-41C1-A96E-11E22F4130A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D0F9C6B-8592-414D-89CA-B1BFD2E633D7}"/>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8395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DA8BF-E5D9-46F3-BF21-BD184503033D}"/>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C43884FC-7CB4-4A84-8786-D3B218280D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8292C80B-F672-4040-9ED6-176F3D4277E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776CA2F-89E0-48FF-B7DB-B7435BE2E5F2}"/>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6" name="Chỗ dành sẵn cho Chân trang 5">
            <a:extLst>
              <a:ext uri="{FF2B5EF4-FFF2-40B4-BE49-F238E27FC236}">
                <a16:creationId xmlns:a16="http://schemas.microsoft.com/office/drawing/2014/main" id="{2580E76E-FA8D-4FBC-BCFF-C35B8797649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EBF6CBD-9D8A-44F6-BEBD-EA780CC7CDB5}"/>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46430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D26D3B-4D83-4901-B953-D52E007DFD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921C6C4-6DBC-4E30-97B6-5A0B683E966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76BC1D8-FBB1-44B4-AD6C-9A98F65D07C1}"/>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E106A809-2D05-4F49-A350-721D1F61D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31A982-DCE9-4452-B352-F525A3C40909}"/>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131091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8643E9C-D4D0-4C27-9B92-8E7B64182860}"/>
              </a:ext>
            </a:extLst>
          </p:cNvPr>
          <p:cNvSpPr>
            <a:spLocks noGrp="1"/>
          </p:cNvSpPr>
          <p:nvPr>
            <p:ph type="title" orient="vert"/>
          </p:nvPr>
        </p:nvSpPr>
        <p:spPr>
          <a:xfrm>
            <a:off x="6543675" y="273844"/>
            <a:ext cx="1971675" cy="435887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8D2274-438C-4DFA-AB47-D2EC50A510F3}"/>
              </a:ext>
            </a:extLst>
          </p:cNvPr>
          <p:cNvSpPr>
            <a:spLocks noGrp="1"/>
          </p:cNvSpPr>
          <p:nvPr>
            <p:ph type="body" orient="vert" idx="1"/>
          </p:nvPr>
        </p:nvSpPr>
        <p:spPr>
          <a:xfrm>
            <a:off x="628650" y="273844"/>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F6C0C3D-3E8C-4FA2-9C4A-FB6A74AB65A3}"/>
              </a:ext>
            </a:extLst>
          </p:cNvPr>
          <p:cNvSpPr>
            <a:spLocks noGrp="1"/>
          </p:cNvSpPr>
          <p:nvPr>
            <p:ph type="dt" sz="half" idx="10"/>
          </p:nvPr>
        </p:nvSpPr>
        <p:spPr/>
        <p:txBody>
          <a:body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B2C93262-3164-4660-9FF4-3F62E2AFFB9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2037D9B-155D-4BA7-B28F-D052B396D9FA}"/>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2518827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10" name="矩形: 圆角 9"/>
          <p:cNvSpPr/>
          <p:nvPr userDrawn="1"/>
        </p:nvSpPr>
        <p:spPr>
          <a:xfrm>
            <a:off x="355607" y="200029"/>
            <a:ext cx="8432786" cy="4743443"/>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圆角 11"/>
          <p:cNvSpPr/>
          <p:nvPr userDrawn="1"/>
        </p:nvSpPr>
        <p:spPr>
          <a:xfrm>
            <a:off x="483433" y="303976"/>
            <a:ext cx="8139659" cy="449958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圆角 59"/>
          <p:cNvSpPr/>
          <p:nvPr userDrawn="1"/>
        </p:nvSpPr>
        <p:spPr>
          <a:xfrm>
            <a:off x="530276" y="342860"/>
            <a:ext cx="8046000" cy="4428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一个圆顶角，剪去另一个顶角 12"/>
          <p:cNvSpPr/>
          <p:nvPr userDrawn="1"/>
        </p:nvSpPr>
        <p:spPr>
          <a:xfrm rot="5400000" flipV="1">
            <a:off x="52277" y="64877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grpSp>
        <p:nvGrpSpPr>
          <p:cNvPr id="11" name="组合 10"/>
          <p:cNvGrpSpPr/>
          <p:nvPr userDrawn="1"/>
        </p:nvGrpSpPr>
        <p:grpSpPr>
          <a:xfrm>
            <a:off x="718661" y="100489"/>
            <a:ext cx="7612380" cy="46101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sp>
        <p:nvSpPr>
          <p:cNvPr id="65" name="矩形: 一个圆顶角，剪去另一个顶角 64"/>
          <p:cNvSpPr/>
          <p:nvPr userDrawn="1"/>
        </p:nvSpPr>
        <p:spPr>
          <a:xfrm rot="5400000" flipV="1">
            <a:off x="52277" y="136265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400350" y="2040258"/>
            <a:ext cx="675000" cy="324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373350" y="278114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373350" y="349502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373350" y="4208914"/>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180642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a:xfrm>
            <a:off x="2019298" y="3778247"/>
            <a:ext cx="3910976" cy="209550"/>
          </a:xfrm>
        </p:spPr>
        <p:txBody>
          <a:bodyPr/>
          <a:lstStyle/>
          <a:p>
            <a:endParaRPr lang="en-US"/>
          </a:p>
        </p:txBody>
      </p:sp>
      <p:sp>
        <p:nvSpPr>
          <p:cNvPr id="6" name="Slide Number Placeholder 5"/>
          <p:cNvSpPr>
            <a:spLocks noGrp="1"/>
          </p:cNvSpPr>
          <p:nvPr>
            <p:ph type="sldNum" sz="quarter" idx="12"/>
          </p:nvPr>
        </p:nvSpPr>
        <p:spPr>
          <a:xfrm>
            <a:off x="6717676" y="3778247"/>
            <a:ext cx="413375" cy="209550"/>
          </a:xfrm>
        </p:spPr>
        <p:txBody>
          <a:bodyPr/>
          <a:lstStyle/>
          <a:p>
            <a:fld id="{E93268A2-942B-4444-A799-88764525CF6A}" type="slidenum">
              <a:rPr lang="en-US" smtClean="0"/>
              <a:t>‹#›</a:t>
            </a:fld>
            <a:endParaRPr lang="en-US"/>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047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363572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511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DD7363-53E8-4664-A69D-C55C4E9F9F70}"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1454181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DD7363-53E8-4664-A69D-C55C4E9F9F70}"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268A2-942B-4444-A799-88764525CF6A}" type="slidenum">
              <a:rPr lang="en-US" smtClean="0"/>
              <a:t>‹#›</a:t>
            </a:fld>
            <a:endParaRPr lang="en-US"/>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46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DD7363-53E8-4664-A69D-C55C4E9F9F70}"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268A2-942B-4444-A799-88764525CF6A}"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042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D7363-53E8-4664-A69D-C55C4E9F9F70}"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651236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8DD7363-53E8-4664-A69D-C55C4E9F9F70}"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268A2-942B-4444-A799-88764525CF6A}" type="slidenum">
              <a:rPr lang="en-US" smtClean="0"/>
              <a:t>‹#›</a:t>
            </a:fld>
            <a:endParaRPr lang="en-US"/>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583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8DD7363-53E8-4664-A69D-C55C4E9F9F70}"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3401414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8DD7363-53E8-4664-A69D-C55C4E9F9F70}"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223988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37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481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spTree>
    <p:extLst>
      <p:ext uri="{BB962C8B-B14F-4D97-AF65-F5344CB8AC3E}">
        <p14:creationId xmlns:p14="http://schemas.microsoft.com/office/powerpoint/2010/main" val="38553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645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64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44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D7363-53E8-4664-A69D-C55C4E9F9F70}" type="datetimeFigureOut">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268A2-942B-4444-A799-88764525CF6A}" type="slidenum">
              <a:rPr lang="en-US" smtClean="0"/>
              <a:t>‹#›</a:t>
            </a:fld>
            <a:endParaRPr lang="en-US"/>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303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72C25FB1-9CE6-4EFE-B9EF-BCE07F9C4751}"/>
              </a:ext>
            </a:extLst>
          </p:cNvPr>
          <p:cNvSpPr/>
          <p:nvPr userDrawn="1"/>
        </p:nvSpPr>
        <p:spPr>
          <a:xfrm>
            <a:off x="355601" y="200025"/>
            <a:ext cx="8432800"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 name="矩形: 圆角 11">
            <a:extLst>
              <a:ext uri="{FF2B5EF4-FFF2-40B4-BE49-F238E27FC236}">
                <a16:creationId xmlns:a16="http://schemas.microsoft.com/office/drawing/2014/main" id="{41A2D48E-4297-403E-AD3D-CBEA596A720E}"/>
              </a:ext>
            </a:extLst>
          </p:cNvPr>
          <p:cNvSpPr/>
          <p:nvPr userDrawn="1"/>
        </p:nvSpPr>
        <p:spPr>
          <a:xfrm>
            <a:off x="484188" y="303610"/>
            <a:ext cx="8139112" cy="449937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 name="矩形: 圆角 59">
            <a:extLst>
              <a:ext uri="{FF2B5EF4-FFF2-40B4-BE49-F238E27FC236}">
                <a16:creationId xmlns:a16="http://schemas.microsoft.com/office/drawing/2014/main" id="{C8F8E16E-ED5B-4922-9815-C59ED02C1005}"/>
              </a:ext>
            </a:extLst>
          </p:cNvPr>
          <p:cNvSpPr/>
          <p:nvPr userDrawn="1"/>
        </p:nvSpPr>
        <p:spPr>
          <a:xfrm>
            <a:off x="530226" y="342901"/>
            <a:ext cx="8045450" cy="4427935"/>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p>
        </p:txBody>
      </p:sp>
      <p:sp>
        <p:nvSpPr>
          <p:cNvPr id="5" name="矩形: 一个圆顶角，剪去另一个顶角 12">
            <a:extLst>
              <a:ext uri="{FF2B5EF4-FFF2-40B4-BE49-F238E27FC236}">
                <a16:creationId xmlns:a16="http://schemas.microsoft.com/office/drawing/2014/main" id="{6099F4F8-909C-4909-9654-642ABC071455}"/>
              </a:ext>
            </a:extLst>
          </p:cNvPr>
          <p:cNvSpPr/>
          <p:nvPr userDrawn="1"/>
        </p:nvSpPr>
        <p:spPr>
          <a:xfrm rot="16200000" flipV="1">
            <a:off x="8373071" y="639565"/>
            <a:ext cx="675084" cy="2698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grpSp>
        <p:nvGrpSpPr>
          <p:cNvPr id="6" name="组合 19">
            <a:extLst>
              <a:ext uri="{FF2B5EF4-FFF2-40B4-BE49-F238E27FC236}">
                <a16:creationId xmlns:a16="http://schemas.microsoft.com/office/drawing/2014/main" id="{AE44207C-6260-4B63-8BD2-F5D9135EA7C0}"/>
              </a:ext>
            </a:extLst>
          </p:cNvPr>
          <p:cNvGrpSpPr>
            <a:grpSpLocks/>
          </p:cNvGrpSpPr>
          <p:nvPr userDrawn="1"/>
        </p:nvGrpSpPr>
        <p:grpSpPr bwMode="auto">
          <a:xfrm>
            <a:off x="719138" y="100012"/>
            <a:ext cx="7612062" cy="461963"/>
            <a:chOff x="1509" y="211"/>
            <a:chExt cx="15984" cy="968"/>
          </a:xfrm>
        </p:grpSpPr>
        <p:sp>
          <p:nvSpPr>
            <p:cNvPr id="7" name="流程图: 接点 41">
              <a:extLst>
                <a:ext uri="{FF2B5EF4-FFF2-40B4-BE49-F238E27FC236}">
                  <a16:creationId xmlns:a16="http://schemas.microsoft.com/office/drawing/2014/main" id="{B98070ED-C6BE-4BEF-83EB-70265F3CA130}"/>
                </a:ext>
              </a:extLst>
            </p:cNvPr>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8" name="空心弧 18">
              <a:extLst>
                <a:ext uri="{FF2B5EF4-FFF2-40B4-BE49-F238E27FC236}">
                  <a16:creationId xmlns:a16="http://schemas.microsoft.com/office/drawing/2014/main" id="{0E0A0A38-334B-43B9-9067-41E9AC83DCB0}"/>
                </a:ext>
              </a:extLst>
            </p:cNvPr>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9" name="流程图: 接点 43">
              <a:extLst>
                <a:ext uri="{FF2B5EF4-FFF2-40B4-BE49-F238E27FC236}">
                  <a16:creationId xmlns:a16="http://schemas.microsoft.com/office/drawing/2014/main" id="{AB07E577-FBA4-4DB0-935C-0E2046E36744}"/>
                </a:ext>
              </a:extLst>
            </p:cNvPr>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0" name="空心弧 18">
              <a:extLst>
                <a:ext uri="{FF2B5EF4-FFF2-40B4-BE49-F238E27FC236}">
                  <a16:creationId xmlns:a16="http://schemas.microsoft.com/office/drawing/2014/main" id="{860B13B2-B021-413D-A450-9C086A89335A}"/>
                </a:ext>
              </a:extLst>
            </p:cNvPr>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1" name="流程图: 接点 45">
              <a:extLst>
                <a:ext uri="{FF2B5EF4-FFF2-40B4-BE49-F238E27FC236}">
                  <a16:creationId xmlns:a16="http://schemas.microsoft.com/office/drawing/2014/main" id="{28714E6D-1BA3-4CB1-92C4-40FD28D0CB0E}"/>
                </a:ext>
              </a:extLst>
            </p:cNvPr>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2" name="空心弧 18">
              <a:extLst>
                <a:ext uri="{FF2B5EF4-FFF2-40B4-BE49-F238E27FC236}">
                  <a16:creationId xmlns:a16="http://schemas.microsoft.com/office/drawing/2014/main" id="{BE38430A-61B7-47F7-8CEF-5BF4F46F5DFB}"/>
                </a:ext>
              </a:extLst>
            </p:cNvPr>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3" name="流程图: 接点 47">
              <a:extLst>
                <a:ext uri="{FF2B5EF4-FFF2-40B4-BE49-F238E27FC236}">
                  <a16:creationId xmlns:a16="http://schemas.microsoft.com/office/drawing/2014/main" id="{45AF257C-0F38-4E3B-82E2-A5EA2FF550B5}"/>
                </a:ext>
              </a:extLst>
            </p:cNvPr>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4" name="空心弧 18">
              <a:extLst>
                <a:ext uri="{FF2B5EF4-FFF2-40B4-BE49-F238E27FC236}">
                  <a16:creationId xmlns:a16="http://schemas.microsoft.com/office/drawing/2014/main" id="{C0BA6B71-A30E-457B-89B6-4092B6F8CF9D}"/>
                </a:ext>
              </a:extLst>
            </p:cNvPr>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5" name="流程图: 接点 49">
              <a:extLst>
                <a:ext uri="{FF2B5EF4-FFF2-40B4-BE49-F238E27FC236}">
                  <a16:creationId xmlns:a16="http://schemas.microsoft.com/office/drawing/2014/main" id="{6736EE3D-90D5-4832-8D21-508BF9420A4D}"/>
                </a:ext>
              </a:extLst>
            </p:cNvPr>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6" name="空心弧 18">
              <a:extLst>
                <a:ext uri="{FF2B5EF4-FFF2-40B4-BE49-F238E27FC236}">
                  <a16:creationId xmlns:a16="http://schemas.microsoft.com/office/drawing/2014/main" id="{1BE7E8E1-40C2-4435-8147-6D5CD1563EF7}"/>
                </a:ext>
              </a:extLst>
            </p:cNvPr>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7" name="流程图: 接点 51">
              <a:extLst>
                <a:ext uri="{FF2B5EF4-FFF2-40B4-BE49-F238E27FC236}">
                  <a16:creationId xmlns:a16="http://schemas.microsoft.com/office/drawing/2014/main" id="{84096D44-AFE8-4CAE-A2AD-61CB435626EF}"/>
                </a:ext>
              </a:extLst>
            </p:cNvPr>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8" name="空心弧 18">
              <a:extLst>
                <a:ext uri="{FF2B5EF4-FFF2-40B4-BE49-F238E27FC236}">
                  <a16:creationId xmlns:a16="http://schemas.microsoft.com/office/drawing/2014/main" id="{9DF87964-5E25-40C8-912C-B3832E81B8B7}"/>
                </a:ext>
              </a:extLst>
            </p:cNvPr>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19" name="流程图: 接点 53">
              <a:extLst>
                <a:ext uri="{FF2B5EF4-FFF2-40B4-BE49-F238E27FC236}">
                  <a16:creationId xmlns:a16="http://schemas.microsoft.com/office/drawing/2014/main" id="{67DD972A-7952-4125-B8D0-3C530F4800CE}"/>
                </a:ext>
              </a:extLst>
            </p:cNvPr>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0" name="空心弧 18">
              <a:extLst>
                <a:ext uri="{FF2B5EF4-FFF2-40B4-BE49-F238E27FC236}">
                  <a16:creationId xmlns:a16="http://schemas.microsoft.com/office/drawing/2014/main" id="{B0B7BDD3-4443-4B5A-B156-B36F01D5D66E}"/>
                </a:ext>
              </a:extLst>
            </p:cNvPr>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1" name="流程图: 接点 55">
              <a:extLst>
                <a:ext uri="{FF2B5EF4-FFF2-40B4-BE49-F238E27FC236}">
                  <a16:creationId xmlns:a16="http://schemas.microsoft.com/office/drawing/2014/main" id="{467F055B-9D3D-4055-8EB9-A11112778575}"/>
                </a:ext>
              </a:extLst>
            </p:cNvPr>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2" name="空心弧 18">
              <a:extLst>
                <a:ext uri="{FF2B5EF4-FFF2-40B4-BE49-F238E27FC236}">
                  <a16:creationId xmlns:a16="http://schemas.microsoft.com/office/drawing/2014/main" id="{9D88D204-72C7-40DC-A2CA-1D6412B4D9E1}"/>
                </a:ext>
              </a:extLst>
            </p:cNvPr>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3" name="流程图: 接点 57">
              <a:extLst>
                <a:ext uri="{FF2B5EF4-FFF2-40B4-BE49-F238E27FC236}">
                  <a16:creationId xmlns:a16="http://schemas.microsoft.com/office/drawing/2014/main" id="{C3EFDD23-DAAD-4269-B279-225B5B67FB4D}"/>
                </a:ext>
              </a:extLst>
            </p:cNvPr>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sp>
          <p:nvSpPr>
            <p:cNvPr id="24" name="空心弧 18">
              <a:extLst>
                <a:ext uri="{FF2B5EF4-FFF2-40B4-BE49-F238E27FC236}">
                  <a16:creationId xmlns:a16="http://schemas.microsoft.com/office/drawing/2014/main" id="{F3C026BD-6027-402B-90D4-43C1DAE2238A}"/>
                </a:ext>
              </a:extLst>
            </p:cNvPr>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endParaRPr>
            </a:p>
          </p:txBody>
        </p:sp>
      </p:grpSp>
      <p:sp>
        <p:nvSpPr>
          <p:cNvPr id="25" name="矩形: 一个圆顶角，剪去另一个顶角 64">
            <a:extLst>
              <a:ext uri="{FF2B5EF4-FFF2-40B4-BE49-F238E27FC236}">
                <a16:creationId xmlns:a16="http://schemas.microsoft.com/office/drawing/2014/main" id="{41E2D101-803E-4C9E-A0E1-0B7ACCB3A336}"/>
              </a:ext>
            </a:extLst>
          </p:cNvPr>
          <p:cNvSpPr/>
          <p:nvPr userDrawn="1"/>
        </p:nvSpPr>
        <p:spPr>
          <a:xfrm rot="16200000" flipV="1">
            <a:off x="8373071" y="1353940"/>
            <a:ext cx="675084" cy="2698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sp>
        <p:nvSpPr>
          <p:cNvPr id="26" name="矩形: 一个圆顶角，剪去另一个顶角 65">
            <a:extLst>
              <a:ext uri="{FF2B5EF4-FFF2-40B4-BE49-F238E27FC236}">
                <a16:creationId xmlns:a16="http://schemas.microsoft.com/office/drawing/2014/main" id="{53282758-B67E-4C1E-9B96-BEE695C629AB}"/>
              </a:ext>
            </a:extLst>
          </p:cNvPr>
          <p:cNvSpPr/>
          <p:nvPr userDrawn="1"/>
        </p:nvSpPr>
        <p:spPr>
          <a:xfrm rot="16200000" flipV="1">
            <a:off x="8373071" y="2067125"/>
            <a:ext cx="675085" cy="2698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sp>
        <p:nvSpPr>
          <p:cNvPr id="27" name="矩形: 一个圆顶角，剪去另一个顶角 66">
            <a:extLst>
              <a:ext uri="{FF2B5EF4-FFF2-40B4-BE49-F238E27FC236}">
                <a16:creationId xmlns:a16="http://schemas.microsoft.com/office/drawing/2014/main" id="{5A043DBE-6AE7-4A3D-965C-831A724DFFFB}"/>
              </a:ext>
            </a:extLst>
          </p:cNvPr>
          <p:cNvSpPr/>
          <p:nvPr userDrawn="1"/>
        </p:nvSpPr>
        <p:spPr>
          <a:xfrm rot="16200000" flipV="1">
            <a:off x="8373071" y="2781500"/>
            <a:ext cx="675085" cy="2698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
        <p:nvSpPr>
          <p:cNvPr id="28" name="矩形: 一个圆顶角，剪去另一个顶角 67">
            <a:extLst>
              <a:ext uri="{FF2B5EF4-FFF2-40B4-BE49-F238E27FC236}">
                <a16:creationId xmlns:a16="http://schemas.microsoft.com/office/drawing/2014/main" id="{D2C9F61F-57D9-4BD7-9B47-2578ED561CA2}"/>
              </a:ext>
            </a:extLst>
          </p:cNvPr>
          <p:cNvSpPr/>
          <p:nvPr userDrawn="1"/>
        </p:nvSpPr>
        <p:spPr>
          <a:xfrm rot="16200000" flipV="1">
            <a:off x="8373071" y="3494684"/>
            <a:ext cx="675084" cy="2698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
        <p:nvSpPr>
          <p:cNvPr id="29" name="矩形: 一个圆顶角，剪去另一个顶角 68">
            <a:extLst>
              <a:ext uri="{FF2B5EF4-FFF2-40B4-BE49-F238E27FC236}">
                <a16:creationId xmlns:a16="http://schemas.microsoft.com/office/drawing/2014/main" id="{6AC4F1BF-DDC7-49D6-8759-580A72B38E3C}"/>
              </a:ext>
            </a:extLst>
          </p:cNvPr>
          <p:cNvSpPr/>
          <p:nvPr userDrawn="1"/>
        </p:nvSpPr>
        <p:spPr>
          <a:xfrm rot="16200000" flipV="1">
            <a:off x="8373071" y="4209059"/>
            <a:ext cx="675084" cy="2698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276267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5.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t>8/18/2023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BC07D31-4B56-4456-B116-34D421119C1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194F17A-712D-4687-B4B7-996AFB00A4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8CCD1E4-6DA5-4A95-A4B6-EECB6CDD60E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DE9C4D9-BB03-4C0C-9630-F5D180F654E4}" type="datetimeFigureOut">
              <a:rPr lang="en-US" smtClean="0"/>
              <a:t>8/18/2023</a:t>
            </a:fld>
            <a:endParaRPr lang="en-US"/>
          </a:p>
        </p:txBody>
      </p:sp>
      <p:sp>
        <p:nvSpPr>
          <p:cNvPr id="5" name="Chỗ dành sẵn cho Chân trang 4">
            <a:extLst>
              <a:ext uri="{FF2B5EF4-FFF2-40B4-BE49-F238E27FC236}">
                <a16:creationId xmlns:a16="http://schemas.microsoft.com/office/drawing/2014/main" id="{FB198DB4-ACDF-494E-933C-55FE66AC6A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F8B1083-D58F-4699-A741-E7EA5384509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020C7E6-65DD-4795-8988-78B3EDD8A9D6}" type="slidenum">
              <a:rPr lang="en-US" smtClean="0"/>
              <a:t>‹#›</a:t>
            </a:fld>
            <a:endParaRPr lang="en-US"/>
          </a:p>
        </p:txBody>
      </p:sp>
    </p:spTree>
    <p:extLst>
      <p:ext uri="{BB962C8B-B14F-4D97-AF65-F5344CB8AC3E}">
        <p14:creationId xmlns:p14="http://schemas.microsoft.com/office/powerpoint/2010/main" val="350617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8DD7363-53E8-4664-A69D-C55C4E9F9F70}" type="datetimeFigureOut">
              <a:rPr lang="en-US" smtClean="0"/>
              <a:t>8/18/2023</a:t>
            </a:fld>
            <a:endParaRPr 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E93268A2-942B-4444-A799-88764525CF6A}" type="slidenum">
              <a:rPr lang="en-US" smtClean="0"/>
              <a:t>‹#›</a:t>
            </a:fld>
            <a:endParaRPr lang="en-US"/>
          </a:p>
        </p:txBody>
      </p:sp>
    </p:spTree>
    <p:extLst>
      <p:ext uri="{BB962C8B-B14F-4D97-AF65-F5344CB8AC3E}">
        <p14:creationId xmlns:p14="http://schemas.microsoft.com/office/powerpoint/2010/main" val="41532283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4" r:id="rId18"/>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16.png"/><Relationship Id="rId5" Type="http://schemas.openxmlformats.org/officeDocument/2006/relationships/image" Target="../media/image12.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Chỗ dành sẵn cho Nội dung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7"/>
            <a:ext cx="7252232" cy="5143493"/>
          </a:xfrm>
          <a:prstGeom prst="rect">
            <a:avLst/>
          </a:prstGeom>
        </p:spPr>
      </p:pic>
      <p:sp>
        <p:nvSpPr>
          <p:cNvPr id="18" name="Rectangl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Hộp Văn bản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717592"/>
            <a:ext cx="9139429" cy="507831"/>
          </a:xfrm>
          <a:prstGeom prst="rect">
            <a:avLst/>
          </a:prstGeom>
          <a:noFill/>
        </p:spPr>
        <p:txBody>
          <a:bodyPr wrap="square" rtlCol="0">
            <a:spAutoFit/>
          </a:bodyPr>
          <a:lstStyle/>
          <a:p>
            <a:pPr defTabSz="685800">
              <a:spcAft>
                <a:spcPts val="450"/>
              </a:spcAft>
            </a:pPr>
            <a:r>
              <a:rPr lang="en-US" sz="2700" b="1" dirty="0">
                <a:solidFill>
                  <a:srgbClr val="002060"/>
                </a:solidFill>
                <a:latin typeface="Times New Roman" panose="02020603050405020304" pitchFamily="18" charset="0"/>
                <a:cs typeface="Times New Roman" panose="02020603050405020304" pitchFamily="18" charset="0"/>
              </a:rPr>
              <a:t>TRƯỜNG TRUNG HỌC CƠ </a:t>
            </a:r>
            <a:r>
              <a:rPr lang="en-US" sz="2700" b="1">
                <a:solidFill>
                  <a:srgbClr val="002060"/>
                </a:solidFill>
                <a:latin typeface="Times New Roman" panose="02020603050405020304" pitchFamily="18" charset="0"/>
                <a:cs typeface="Times New Roman" panose="02020603050405020304" pitchFamily="18" charset="0"/>
              </a:rPr>
              <a:t>SỞ NBK</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9" name="Hộp Văn bản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A797EB-37FC-432B-A43C-3061B2852843}"/>
              </a:ext>
            </a:extLst>
          </p:cNvPr>
          <p:cNvSpPr txBox="1"/>
          <p:nvPr/>
        </p:nvSpPr>
        <p:spPr>
          <a:xfrm>
            <a:off x="411931" y="3013265"/>
            <a:ext cx="8732069" cy="1605568"/>
          </a:xfrm>
          <a:prstGeom prst="rect">
            <a:avLst/>
          </a:prstGeom>
          <a:noFill/>
        </p:spPr>
        <p:txBody>
          <a:bodyPr wrap="square" rtlCol="0">
            <a:spAutoFit/>
          </a:bodyPr>
          <a:lstStyle/>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GVSB: PHAM VAN BIEN</a:t>
            </a:r>
          </a:p>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GVPB 1: </a:t>
            </a:r>
            <a:r>
              <a:rPr lang="en-US" sz="3000" b="1" dirty="0" err="1">
                <a:solidFill>
                  <a:srgbClr val="002060"/>
                </a:solidFill>
                <a:latin typeface="Times New Roman" panose="02020603050405020304" pitchFamily="18" charset="0"/>
                <a:cs typeface="Times New Roman" panose="02020603050405020304" pitchFamily="18" charset="0"/>
              </a:rPr>
              <a:t>Nguyễn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Hoà</a:t>
            </a:r>
            <a:endParaRPr lang="en-US" sz="3000" b="1" dirty="0">
              <a:solidFill>
                <a:srgbClr val="002060"/>
              </a:solidFill>
              <a:latin typeface="Times New Roman" panose="02020603050405020304" pitchFamily="18" charset="0"/>
              <a:cs typeface="Times New Roman" panose="02020603050405020304" pitchFamily="18" charset="0"/>
            </a:endParaRPr>
          </a:p>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ZALO GVPB 2: </a:t>
            </a:r>
            <a:r>
              <a:rPr lang="en-US" sz="3000" b="1" dirty="0" err="1">
                <a:solidFill>
                  <a:srgbClr val="002060"/>
                </a:solidFill>
                <a:latin typeface="Times New Roman" panose="02020603050405020304" pitchFamily="18" charset="0"/>
                <a:cs typeface="Times New Roman" panose="02020603050405020304" pitchFamily="18" charset="0"/>
              </a:rPr>
              <a:t>Nguyễn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a:solidFill>
                  <a:srgbClr val="002060"/>
                </a:solidFill>
                <a:latin typeface="Times New Roman" panose="02020603050405020304" pitchFamily="18" charset="0"/>
                <a:cs typeface="Times New Roman" panose="02020603050405020304" pitchFamily="18" charset="0"/>
              </a:rPr>
              <a:t>Thuỷ</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285" y="1962661"/>
            <a:ext cx="9139429" cy="784830"/>
          </a:xfrm>
          <a:prstGeom prst="rect">
            <a:avLst/>
          </a:prstGeom>
          <a:noFill/>
        </p:spPr>
        <p:txBody>
          <a:bodyPr wrap="square" rtlCol="0">
            <a:spAutoFit/>
          </a:bodyPr>
          <a:lstStyle/>
          <a:p>
            <a:pPr algn="ctr" defTabSz="685800">
              <a:spcAft>
                <a:spcPts val="450"/>
              </a:spcAft>
            </a:pPr>
            <a:r>
              <a:rPr lang="en-US" sz="45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2287" y="4612578"/>
            <a:ext cx="9134857" cy="553998"/>
          </a:xfrm>
          <a:prstGeom prst="rect">
            <a:avLst/>
          </a:prstGeom>
          <a:noFill/>
        </p:spPr>
        <p:txBody>
          <a:bodyPr wrap="square" rtlCol="0">
            <a:spAutoFit/>
          </a:bodyPr>
          <a:lstStyle/>
          <a:p>
            <a:pPr algn="ct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2285" y="222914"/>
            <a:ext cx="9141714" cy="553998"/>
          </a:xfrm>
          <a:prstGeom prst="rect">
            <a:avLst/>
          </a:prstGeom>
          <a:noFill/>
        </p:spPr>
        <p:txBody>
          <a:bodyPr wrap="square" rtlCol="0">
            <a:spAutoFit/>
          </a:bodyPr>
          <a:lstStyle/>
          <a:p>
            <a:pPr defTabSz="685800"/>
            <a:r>
              <a:rPr lang="en-US" sz="3000" b="1" dirty="0">
                <a:solidFill>
                  <a:srgbClr val="002060"/>
                </a:solidFill>
                <a:latin typeface="Times New Roman" panose="02020603050405020304" pitchFamily="18" charset="0"/>
                <a:cs typeface="Times New Roman" panose="02020603050405020304" pitchFamily="18" charset="0"/>
              </a:rPr>
              <a:t>PHÒNG GIÁO DỤC VÀ </a:t>
            </a:r>
            <a:r>
              <a:rPr lang="en-US" sz="3000" b="1">
                <a:solidFill>
                  <a:srgbClr val="002060"/>
                </a:solidFill>
                <a:latin typeface="Times New Roman" panose="02020603050405020304" pitchFamily="18" charset="0"/>
                <a:cs typeface="Times New Roman" panose="02020603050405020304" pitchFamily="18" charset="0"/>
              </a:rPr>
              <a:t>ĐÀO TẠO</a:t>
            </a:r>
            <a:endParaRPr lang="en-US" sz="3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0306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417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047780" y="3861054"/>
            <a:ext cx="1245281" cy="1185340"/>
          </a:xfrm>
          <a:prstGeom prst="rect">
            <a:avLst/>
          </a:prstGeom>
        </p:spPr>
      </p:pic>
      <mc:AlternateContent xmlns:mc="http://schemas.openxmlformats.org/markup-compatibility/2006">
        <mc:Choice xmlns:a14="http://schemas.microsoft.com/office/drawing/2010/main" Requires="a14">
          <p:graphicFrame>
            <p:nvGraphicFramePr>
              <p:cNvPr id="2" name="Tab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2202001975"/>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337080">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406386"/>
                      </a:ext>
                    </a:extLst>
                  </a:tr>
                  <a:tr h="69297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33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76130"/>
                      </a:ext>
                    </a:extLst>
                  </a:tr>
                </a:tbl>
              </a:graphicData>
            </a:graphic>
          </p:graphicFrame>
        </mc:Choice>
        <mc:Fallback>
          <p:graphicFrame>
            <p:nvGraphicFramePr>
              <p:cNvPr id="2" name="Tab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2202001975"/>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425768">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24286" r="-200280"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24286" r="-100843"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24286" r="-560" b="-258571"/>
                          </a:stretch>
                        </a:blipFill>
                      </a:tcPr>
                    </a:tc>
                    <a:extLst>
                      <a:ext uri="{0D108BD9-81ED-4DB2-BD59-A6C34878D82A}">
                        <a16:rowId xmlns:a16="http://schemas.microsoft.com/office/drawing/2014/main" val="3862406386"/>
                      </a:ext>
                    </a:extLst>
                  </a:tr>
                  <a:tr h="88233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59589" r="-200280"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59589" r="-100843"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59589" r="-560" b="-23973"/>
                          </a:stretch>
                        </a:blipFill>
                      </a:tcPr>
                    </a:tc>
                    <a:extLst>
                      <a:ext uri="{0D108BD9-81ED-4DB2-BD59-A6C34878D82A}">
                        <a16:rowId xmlns:a16="http://schemas.microsoft.com/office/drawing/2014/main" val="2552876130"/>
                      </a:ext>
                    </a:extLst>
                  </a:tr>
                </a:tbl>
              </a:graphicData>
            </a:graphic>
          </p:graphicFrame>
        </mc:Fallback>
      </mc:AlternateContent>
      <p:sp>
        <p:nvSpPr>
          <p:cNvPr id="3" name="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3AF662-43AB-CCDE-E562-E5993F2C42FA}"/>
              </a:ext>
            </a:extLst>
          </p:cNvPr>
          <p:cNvSpPr>
            <a:spLocks noChangeArrowheads="1"/>
          </p:cNvSpPr>
          <p:nvPr/>
        </p:nvSpPr>
        <p:spPr bwMode="auto">
          <a:xfrm>
            <a:off x="228600" y="103115"/>
            <a:ext cx="8624435" cy="475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3</a:t>
            </a: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bảng số liệu sau:</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Bảng số liệu sau cho biết số kg táo của một siêu thị A đã bán được trong 3 tháng Quý 2 năm 2022</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nào siêu thị A bán được nhiều táo nhất ?</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Tháng 4		B. Tháng 5		C. Tháng 6</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p:txBody>
      </p:sp>
      <p:sp>
        <p:nvSpPr>
          <p:cNvPr id="4" name="Oval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7211965-A893-F251-7EA0-15E4BCCDD76C}"/>
              </a:ext>
            </a:extLst>
          </p:cNvPr>
          <p:cNvSpPr/>
          <p:nvPr/>
        </p:nvSpPr>
        <p:spPr>
          <a:xfrm>
            <a:off x="5664200" y="4325537"/>
            <a:ext cx="506813" cy="5068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8042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0306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417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229600" y="3936654"/>
            <a:ext cx="1245281" cy="1185340"/>
          </a:xfrm>
          <a:prstGeom prst="rect">
            <a:avLst/>
          </a:prstGeom>
        </p:spPr>
      </p:pic>
      <mc:AlternateContent xmlns:mc="http://schemas.openxmlformats.org/markup-compatibility/2006">
        <mc:Choice xmlns:a14="http://schemas.microsoft.com/office/drawing/2010/main" Requires="a14">
          <p:graphicFrame>
            <p:nvGraphicFramePr>
              <p:cNvPr id="2" name="Tab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1723632975"/>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337080">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406386"/>
                      </a:ext>
                    </a:extLst>
                  </a:tr>
                  <a:tr h="69297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33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76130"/>
                      </a:ext>
                    </a:extLst>
                  </a:tr>
                </a:tbl>
              </a:graphicData>
            </a:graphic>
          </p:graphicFrame>
        </mc:Choice>
        <mc:Fallback>
          <p:graphicFrame>
            <p:nvGraphicFramePr>
              <p:cNvPr id="2" name="Tab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1723632975"/>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425768">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24286" r="-200280"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24286" r="-100843"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24286" r="-560" b="-258571"/>
                          </a:stretch>
                        </a:blipFill>
                      </a:tcPr>
                    </a:tc>
                    <a:extLst>
                      <a:ext uri="{0D108BD9-81ED-4DB2-BD59-A6C34878D82A}">
                        <a16:rowId xmlns:a16="http://schemas.microsoft.com/office/drawing/2014/main" val="3862406386"/>
                      </a:ext>
                    </a:extLst>
                  </a:tr>
                  <a:tr h="88233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59589" r="-200280"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59589" r="-100843"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59589" r="-560" b="-23973"/>
                          </a:stretch>
                        </a:blipFill>
                      </a:tcPr>
                    </a:tc>
                    <a:extLst>
                      <a:ext uri="{0D108BD9-81ED-4DB2-BD59-A6C34878D82A}">
                        <a16:rowId xmlns:a16="http://schemas.microsoft.com/office/drawing/2014/main" val="2552876130"/>
                      </a:ext>
                    </a:extLst>
                  </a:tr>
                </a:tbl>
              </a:graphicData>
            </a:graphic>
          </p:graphicFrame>
        </mc:Fallback>
      </mc:AlternateContent>
      <p:sp>
        <p:nvSpPr>
          <p:cNvPr id="3" name="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3AF662-43AB-CCDE-E562-E5993F2C42FA}"/>
              </a:ext>
            </a:extLst>
          </p:cNvPr>
          <p:cNvSpPr>
            <a:spLocks noChangeArrowheads="1"/>
          </p:cNvSpPr>
          <p:nvPr/>
        </p:nvSpPr>
        <p:spPr bwMode="auto">
          <a:xfrm>
            <a:off x="228600" y="109806"/>
            <a:ext cx="8763000" cy="497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3</a:t>
            </a: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bảng số liệu sau:</a:t>
            </a: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Bảng số liệu sau cho biết số kg táo của một siêu thị A đã bán được trong 3 tháng Quý 2 năm 2022</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lvl="0" algn="just" eaLnBrk="0" fontAlgn="base" hangingPunct="0">
              <a:lnSpc>
                <a:spcPct val="150000"/>
              </a:lnSpc>
              <a:spcBef>
                <a:spcPct val="0"/>
              </a:spcBef>
              <a:spcAft>
                <a:spcPct val="0"/>
              </a:spcAft>
            </a:pPr>
            <a:r>
              <a:rPr lang="vi-VN" alt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vi-VN"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Tỉ số % khối lượng táo bán được trong tháng 5 so với tổng số khối lượng táo bán được trong Quý 2 năm 2022 là :</a:t>
            </a:r>
          </a:p>
          <a:p>
            <a:pPr lvl="0" algn="just" eaLnBrk="0" fontAlgn="base" hangingPunct="0">
              <a:lnSpc>
                <a:spcPct val="150000"/>
              </a:lnSpc>
              <a:spcBef>
                <a:spcPct val="0"/>
              </a:spcBef>
              <a:spcAft>
                <a:spcPct val="0"/>
              </a:spcAft>
            </a:pPr>
            <a:r>
              <a:rPr lang="vi-VN"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38%	</a:t>
            </a:r>
            <a:r>
              <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22%	 </a:t>
            </a:r>
            <a:r>
              <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40%</a:t>
            </a:r>
          </a:p>
        </p:txBody>
      </p:sp>
      <p:sp>
        <p:nvSpPr>
          <p:cNvPr id="4" name="Oval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7211965-A893-F251-7EA0-15E4BCCDD76C}"/>
              </a:ext>
            </a:extLst>
          </p:cNvPr>
          <p:cNvSpPr/>
          <p:nvPr/>
        </p:nvSpPr>
        <p:spPr>
          <a:xfrm>
            <a:off x="203200" y="4573072"/>
            <a:ext cx="506813" cy="5068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3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down)">
                                      <p:cBhvr>
                                        <p:cTn id="14" dur="500"/>
                                        <p:tgtEl>
                                          <p:spTgt spid="3">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0306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417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047780" y="3861054"/>
            <a:ext cx="1245281" cy="1185340"/>
          </a:xfrm>
          <a:prstGeom prst="rect">
            <a:avLst/>
          </a:prstGeom>
        </p:spPr>
      </p:pic>
      <mc:AlternateContent xmlns:mc="http://schemas.openxmlformats.org/markup-compatibility/2006">
        <mc:Choice xmlns:a14="http://schemas.microsoft.com/office/drawing/2010/main" Requires="a14">
          <p:graphicFrame>
            <p:nvGraphicFramePr>
              <p:cNvPr id="2" name="Tab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57976132"/>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337080">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 </a:t>
                          </a:r>
                          <a14:m>
                            <m:oMath xmlns:m="http://schemas.openxmlformats.org/officeDocument/2006/math">
                              <m:r>
                                <a:rPr lang="en-US" sz="2800" kern="1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406386"/>
                      </a:ext>
                    </a:extLst>
                  </a:tr>
                  <a:tr h="69297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33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800" kern="10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60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76130"/>
                      </a:ext>
                    </a:extLst>
                  </a:tr>
                </a:tbl>
              </a:graphicData>
            </a:graphic>
          </p:graphicFrame>
        </mc:Choice>
        <mc:Fallback>
          <p:graphicFrame>
            <p:nvGraphicFramePr>
              <p:cNvPr id="2" name="Tab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B601B64-BF1B-0893-CB72-EA6174A4D742}"/>
                  </a:ext>
                </a:extLst>
              </p:cNvPr>
              <p:cNvGraphicFramePr>
                <a:graphicFrameLocks noGrp="1"/>
              </p:cNvGraphicFramePr>
              <p:nvPr>
                <p:extLst>
                  <p:ext uri="{D42A27DB-BD31-4B8C-83A1-F6EECF244321}">
                    <p14:modId xmlns:p14="http://schemas.microsoft.com/office/powerpoint/2010/main" val="57976132"/>
                  </p:ext>
                </p:extLst>
              </p:nvPr>
            </p:nvGraphicFramePr>
            <p:xfrm>
              <a:off x="228600" y="742950"/>
              <a:ext cx="8686800" cy="1308101"/>
            </p:xfrm>
            <a:graphic>
              <a:graphicData uri="http://schemas.openxmlformats.org/drawingml/2006/table">
                <a:tbl>
                  <a:tblPr firstRow="1" firstCol="1" bandRow="1"/>
                  <a:tblGrid>
                    <a:gridCol w="2171235">
                      <a:extLst>
                        <a:ext uri="{9D8B030D-6E8A-4147-A177-3AD203B41FA5}">
                          <a16:colId xmlns:a16="http://schemas.microsoft.com/office/drawing/2014/main" val="1055199342"/>
                        </a:ext>
                      </a:extLst>
                    </a:gridCol>
                    <a:gridCol w="2171235">
                      <a:extLst>
                        <a:ext uri="{9D8B030D-6E8A-4147-A177-3AD203B41FA5}">
                          <a16:colId xmlns:a16="http://schemas.microsoft.com/office/drawing/2014/main" val="799837371"/>
                        </a:ext>
                      </a:extLst>
                    </a:gridCol>
                    <a:gridCol w="2172165">
                      <a:extLst>
                        <a:ext uri="{9D8B030D-6E8A-4147-A177-3AD203B41FA5}">
                          <a16:colId xmlns:a16="http://schemas.microsoft.com/office/drawing/2014/main" val="3060714385"/>
                        </a:ext>
                      </a:extLst>
                    </a:gridCol>
                    <a:gridCol w="2172165">
                      <a:extLst>
                        <a:ext uri="{9D8B030D-6E8A-4147-A177-3AD203B41FA5}">
                          <a16:colId xmlns:a16="http://schemas.microsoft.com/office/drawing/2014/main" val="1715796647"/>
                        </a:ext>
                      </a:extLst>
                    </a:gridCol>
                  </a:tblGrid>
                  <a:tr h="425768">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24286" r="-200280"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24286" r="-100843" b="-25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24286" r="-560" b="-258571"/>
                          </a:stretch>
                        </a:blipFill>
                      </a:tcPr>
                    </a:tc>
                    <a:extLst>
                      <a:ext uri="{0D108BD9-81ED-4DB2-BD59-A6C34878D82A}">
                        <a16:rowId xmlns:a16="http://schemas.microsoft.com/office/drawing/2014/main" val="3862406386"/>
                      </a:ext>
                    </a:extLst>
                  </a:tr>
                  <a:tr h="882333">
                    <a:tc>
                      <a:txBody>
                        <a:bodyPr/>
                        <a:lstStyle/>
                        <a:p>
                          <a:pPr algn="ctr">
                            <a:lnSpc>
                              <a:spcPct val="107000"/>
                            </a:lnSpc>
                            <a:spcBef>
                              <a:spcPts val="300"/>
                            </a:spcBef>
                            <a:spcAft>
                              <a:spcPts val="300"/>
                            </a:spcAft>
                          </a:pPr>
                          <a:r>
                            <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Khối lượng (kg)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0000" t="-59589" r="-200280"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562" t="-59589" r="-100843" b="-2397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9720" t="-59589" r="-560" b="-23973"/>
                          </a:stretch>
                        </a:blipFill>
                      </a:tcPr>
                    </a:tc>
                    <a:extLst>
                      <a:ext uri="{0D108BD9-81ED-4DB2-BD59-A6C34878D82A}">
                        <a16:rowId xmlns:a16="http://schemas.microsoft.com/office/drawing/2014/main" val="2552876130"/>
                      </a:ext>
                    </a:extLst>
                  </a:tr>
                </a:tbl>
              </a:graphicData>
            </a:graphic>
          </p:graphicFrame>
        </mc:Fallback>
      </mc:AlternateContent>
      <p:sp>
        <p:nvSpPr>
          <p:cNvPr id="3" name="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3AF662-43AB-CCDE-E562-E5993F2C42FA}"/>
              </a:ext>
            </a:extLst>
          </p:cNvPr>
          <p:cNvSpPr>
            <a:spLocks noChangeArrowheads="1"/>
          </p:cNvSpPr>
          <p:nvPr/>
        </p:nvSpPr>
        <p:spPr bwMode="auto">
          <a:xfrm>
            <a:off x="228600" y="109806"/>
            <a:ext cx="8763000" cy="497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3</a:t>
            </a: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Cho bảng số liệu sau:</a:t>
            </a: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a:solidFill>
                <a:srgbClr val="0000FF"/>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Bảng số liệu sau cho biết số kg táo của một siêu thị A đã bán được trong 3 tháng Quý 2 năm 2022</a:t>
            </a:r>
            <a:endParaRPr kumimoji="0" lang="en-US" alt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lvl="0" algn="just" eaLnBrk="0" fontAlgn="base" hangingPunct="0">
              <a:lnSpc>
                <a:spcPct val="150000"/>
              </a:lnSpc>
              <a:spcBef>
                <a:spcPct val="0"/>
              </a:spcBef>
              <a:spcAft>
                <a:spcPct val="0"/>
              </a:spcAft>
            </a:pPr>
            <a:r>
              <a:rPr lang="vi-VN" altLang="en-US" sz="2800" b="1">
                <a:solidFill>
                  <a:srgbClr val="0000FF"/>
                </a:solidFill>
                <a:ea typeface="Calibri" panose="020F0502020204030204" pitchFamily="34" charset="0"/>
                <a:cs typeface="Times New Roman" panose="02020603050405020304" pitchFamily="18" charset="0"/>
              </a:rPr>
              <a:t>c.</a:t>
            </a:r>
            <a:r>
              <a:rPr lang="vi-VN" altLang="en-US" sz="2800">
                <a:solidFill>
                  <a:srgbClr val="0000FF"/>
                </a:solidFill>
                <a:ea typeface="Calibri" panose="020F0502020204030204" pitchFamily="34" charset="0"/>
                <a:cs typeface="Times New Roman" panose="02020603050405020304" pitchFamily="18" charset="0"/>
              </a:rPr>
              <a:t> Chủ cửa hàng nhận định khối lượng táo bán được trong tháng 6 tăng  hơn  5% so với tháng 5. Nhận định này đúng hay sai:</a:t>
            </a:r>
            <a:r>
              <a:rPr lang="en-US" altLang="en-US" sz="2800">
                <a:solidFill>
                  <a:srgbClr val="0000FF"/>
                </a:solidFill>
                <a:ea typeface="Calibri" panose="020F0502020204030204" pitchFamily="34" charset="0"/>
                <a:cs typeface="Times New Roman" panose="02020603050405020304" pitchFamily="18" charset="0"/>
              </a:rPr>
              <a:t>	</a:t>
            </a:r>
            <a:r>
              <a:rPr lang="vi-VN" altLang="en-US" sz="2800">
                <a:solidFill>
                  <a:srgbClr val="0000FF"/>
                </a:solidFill>
                <a:ea typeface="Calibri" panose="020F0502020204030204" pitchFamily="34" charset="0"/>
                <a:cs typeface="Times New Roman" panose="02020603050405020304" pitchFamily="18" charset="0"/>
              </a:rPr>
              <a:t>A. Đúng	</a:t>
            </a:r>
            <a:r>
              <a:rPr lang="en-US" altLang="en-US" sz="2800">
                <a:solidFill>
                  <a:srgbClr val="0000FF"/>
                </a:solidFill>
                <a:ea typeface="Calibri" panose="020F0502020204030204" pitchFamily="34" charset="0"/>
                <a:cs typeface="Times New Roman" panose="02020603050405020304" pitchFamily="18" charset="0"/>
              </a:rPr>
              <a:t>	</a:t>
            </a:r>
            <a:r>
              <a:rPr lang="vi-VN" altLang="en-US" sz="2800">
                <a:solidFill>
                  <a:srgbClr val="0000FF"/>
                </a:solidFill>
                <a:ea typeface="Calibri" panose="020F0502020204030204" pitchFamily="34" charset="0"/>
                <a:cs typeface="Times New Roman" panose="02020603050405020304" pitchFamily="18" charset="0"/>
              </a:rPr>
              <a:t>B. Sai</a:t>
            </a:r>
          </a:p>
        </p:txBody>
      </p:sp>
      <p:sp>
        <p:nvSpPr>
          <p:cNvPr id="4" name="Oval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7211965-A893-F251-7EA0-15E4BCCDD76C}"/>
              </a:ext>
            </a:extLst>
          </p:cNvPr>
          <p:cNvSpPr/>
          <p:nvPr/>
        </p:nvSpPr>
        <p:spPr>
          <a:xfrm>
            <a:off x="2032000" y="4573072"/>
            <a:ext cx="506813" cy="5068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8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down)">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4495800" cy="3216265"/>
          </a:xfrm>
          <a:prstGeom prst="rect">
            <a:avLst/>
          </a:prstGeom>
          <a:noFill/>
        </p:spPr>
        <p:txBody>
          <a:bodyPr wrap="square">
            <a:spAutoFit/>
          </a:bodyPr>
          <a:lstStyle/>
          <a:p>
            <a:pPr algn="just">
              <a:spcBef>
                <a:spcPts val="300"/>
              </a:spcBef>
              <a:spcAft>
                <a:spcPts val="300"/>
              </a:spcAft>
            </a:pPr>
            <a:r>
              <a:rPr lang="nl-NL" sz="2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Ví dụ 2/SGK trang 20</a:t>
            </a:r>
            <a:r>
              <a:rPr lang="nl-NL" sz="22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Chênh lệch giữa nhiệt độ cao nhất và nhiệt độ thấp nhất trong ngày gọi là biên độ nhiệt của ngày đó. Biên độ nhiệt trung bình tháng là số trung bình cộng của biên độ nhiệt các ngày trong tháng đó.</a:t>
            </a:r>
            <a:endParaRPr lang="en-US" sz="22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nl-NL" sz="22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Biểu đồ đoạn thẳng ở hình 29 biểu diễn biên độ nhiệt trung bình tháng của đồng bằng sông Cửu Long.</a:t>
            </a:r>
            <a:endParaRPr lang="nl-NL" sz="22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48166" y="3204508"/>
            <a:ext cx="8847667" cy="1938992"/>
          </a:xfrm>
          <a:prstGeom prst="rect">
            <a:avLst/>
          </a:prstGeom>
          <a:noFill/>
        </p:spPr>
        <p:txBody>
          <a:bodyPr wrap="square">
            <a:spAutoFit/>
          </a:bodyPr>
          <a:lstStyle/>
          <a:p>
            <a:pPr marL="0" marR="0" lvl="0" indent="0" algn="just" defTabSz="914400" rtl="0" eaLnBrk="1" fontAlgn="auto" latinLnBrk="0" hangingPunct="1">
              <a:buClrTx/>
              <a:buSzTx/>
              <a:buFontTx/>
              <a:buNone/>
              <a:tabLst/>
              <a:defRPr/>
            </a:pPr>
            <a:r>
              <a:rPr kumimoji="0" lang="en-US"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 Biên độ nhiệt trung bình của tháng nào là cao nhất ? của tháng nào là thấp nhất ?</a:t>
            </a:r>
          </a:p>
          <a:p>
            <a:pPr marL="0" marR="0" lvl="0" indent="0" algn="just" defTabSz="914400" rtl="0" eaLnBrk="1" fontAlgn="auto" latinLnBrk="0" hangingPunct="1">
              <a:buClrTx/>
              <a:buSzTx/>
              <a:buFontTx/>
              <a:buNone/>
              <a:tabLst/>
              <a:defRPr/>
            </a:pPr>
            <a:r>
              <a:rPr kumimoji="0" lang="en-US"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 Hãy nhận xét về sự thay đổi biên độ nhiệt trung bình tháng trong các khoảng thời gian: tháng 1 - tháng 3; tháng 3 – tháng 10; tháng 10 - tháng 11; tháng 11 – tháng 12.</a:t>
            </a: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C60FF4E-18E3-D50B-45C0-158B8599EB34}"/>
              </a:ext>
            </a:extLst>
          </p:cNvPr>
          <p:cNvPicPr>
            <a:picLocks noChangeAspect="1"/>
          </p:cNvPicPr>
          <p:nvPr/>
        </p:nvPicPr>
        <p:blipFill>
          <a:blip r:embed="rId3"/>
          <a:stretch>
            <a:fillRect/>
          </a:stretch>
        </p:blipFill>
        <p:spPr>
          <a:xfrm>
            <a:off x="4622800" y="-1417"/>
            <a:ext cx="4368800" cy="3258967"/>
          </a:xfrm>
          <a:prstGeom prst="rect">
            <a:avLst/>
          </a:prstGeom>
        </p:spPr>
      </p:pic>
    </p:spTree>
    <p:extLst>
      <p:ext uri="{BB962C8B-B14F-4D97-AF65-F5344CB8AC3E}">
        <p14:creationId xmlns:p14="http://schemas.microsoft.com/office/powerpoint/2010/main" val="3231735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4495800" cy="430887"/>
          </a:xfrm>
          <a:prstGeom prst="rect">
            <a:avLst/>
          </a:prstGeom>
          <a:noFill/>
        </p:spPr>
        <p:txBody>
          <a:bodyPr wrap="square">
            <a:spAutoFit/>
          </a:bodyPr>
          <a:lstStyle/>
          <a:p>
            <a:pPr algn="just">
              <a:spcBef>
                <a:spcPts val="300"/>
              </a:spcBef>
              <a:spcAft>
                <a:spcPts val="300"/>
              </a:spcAft>
            </a:pPr>
            <a:r>
              <a:rPr lang="nl-NL" sz="2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Ví dụ 2/SGK trang 20</a:t>
            </a:r>
            <a:r>
              <a:rPr lang="nl-NL" sz="22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nl-NL" sz="22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55223" y="494775"/>
            <a:ext cx="3922888" cy="1200329"/>
          </a:xfrm>
          <a:prstGeom prst="rect">
            <a:avLst/>
          </a:prstGeom>
          <a:noFill/>
        </p:spPr>
        <p:txBody>
          <a:bodyPr wrap="square">
            <a:spAutoFit/>
          </a:bodyPr>
          <a:lstStyle/>
          <a:p>
            <a:pPr marL="0" marR="0" lvl="0" indent="0" algn="just" defTabSz="914400" rtl="0" eaLnBrk="1" fontAlgn="auto" latinLnBrk="0" hangingPunct="1">
              <a:buClrTx/>
              <a:buSzTx/>
              <a:buFontTx/>
              <a:buNone/>
              <a:tabLst/>
              <a:defRPr/>
            </a:pPr>
            <a:r>
              <a:rPr kumimoji="0" lang="en-US" sz="2400" b="0" i="0" u="none" strike="noStrike" kern="1200" cap="none" spc="0" normalizeH="0" baseline="0" noProof="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a) Biên độ nhiệt trung bình của tháng nào là cao nhất ? của tháng nào là thấp nhất ?</a:t>
            </a: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C60FF4E-18E3-D50B-45C0-158B8599EB34}"/>
              </a:ext>
            </a:extLst>
          </p:cNvPr>
          <p:cNvPicPr>
            <a:picLocks noChangeAspect="1"/>
          </p:cNvPicPr>
          <p:nvPr/>
        </p:nvPicPr>
        <p:blipFill>
          <a:blip r:embed="rId2"/>
          <a:stretch>
            <a:fillRect/>
          </a:stretch>
        </p:blipFill>
        <p:spPr>
          <a:xfrm>
            <a:off x="4061178" y="301525"/>
            <a:ext cx="5061134" cy="3775423"/>
          </a:xfrm>
          <a:prstGeom prst="rect">
            <a:avLst/>
          </a:prstGeom>
        </p:spPr>
      </p:pic>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D33801C-E4C8-DCF2-A6FB-25A7D26761B1}"/>
              </a:ext>
            </a:extLst>
          </p:cNvPr>
          <p:cNvSpPr txBox="1"/>
          <p:nvPr/>
        </p:nvSpPr>
        <p:spPr>
          <a:xfrm>
            <a:off x="1679222" y="1695104"/>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EB4BF70-8698-83AA-63B7-C515ED9E3306}"/>
              </a:ext>
            </a:extLst>
          </p:cNvPr>
          <p:cNvSpPr txBox="1"/>
          <p:nvPr/>
        </p:nvSpPr>
        <p:spPr>
          <a:xfrm>
            <a:off x="152400" y="2087065"/>
            <a:ext cx="3925711" cy="2308324"/>
          </a:xfrm>
          <a:prstGeom prst="rect">
            <a:avLst/>
          </a:prstGeom>
          <a:noFill/>
        </p:spPr>
        <p:txBody>
          <a:bodyPr wrap="square">
            <a:spAutoFit/>
          </a:bodyPr>
          <a:lstStyle/>
          <a:p>
            <a:pPr lvl="0" algn="just">
              <a:defRPr/>
            </a:pP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Từ biểu đồ đoạn thẳng ở Hình 29 , ta thấy biên độ nhiệt trung bình của tháng 3 là cao nhất và biên độ nhiệt trung bình của tháng 10 là thấp nhất.</a:t>
            </a:r>
          </a:p>
        </p:txBody>
      </p:sp>
    </p:spTree>
    <p:extLst>
      <p:ext uri="{BB962C8B-B14F-4D97-AF65-F5344CB8AC3E}">
        <p14:creationId xmlns:p14="http://schemas.microsoft.com/office/powerpoint/2010/main" val="2189704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4495800" cy="430887"/>
          </a:xfrm>
          <a:prstGeom prst="rect">
            <a:avLst/>
          </a:prstGeom>
          <a:noFill/>
        </p:spPr>
        <p:txBody>
          <a:bodyPr wrap="square">
            <a:spAutoFit/>
          </a:bodyPr>
          <a:lstStyle/>
          <a:p>
            <a:pPr algn="just">
              <a:spcBef>
                <a:spcPts val="300"/>
              </a:spcBef>
              <a:spcAft>
                <a:spcPts val="300"/>
              </a:spcAft>
            </a:pPr>
            <a:r>
              <a:rPr lang="nl-NL" sz="22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Ví dụ 2/SGK trang 20</a:t>
            </a:r>
            <a:r>
              <a:rPr lang="nl-NL" sz="220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nl-NL" sz="22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55222" y="494775"/>
            <a:ext cx="4492977" cy="2308324"/>
          </a:xfrm>
          <a:prstGeom prst="rect">
            <a:avLst/>
          </a:prstGeom>
          <a:noFill/>
        </p:spPr>
        <p:txBody>
          <a:bodyPr wrap="square">
            <a:spAutoFit/>
          </a:bodyPr>
          <a:lstStyle/>
          <a:p>
            <a:pPr lvl="0" algn="just">
              <a:defRPr/>
            </a:pPr>
            <a:r>
              <a:rPr lang="en-US" sz="24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 Hãy nhận xét về sự thay đổi biên độ nhiệt trung bình tháng trong các khoảng thời gian: tháng 1 - tháng 3; tháng 3 – tháng 10; tháng 10 - tháng 11; tháng 11 – tháng 12.</a:t>
            </a: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C60FF4E-18E3-D50B-45C0-158B8599EB34}"/>
              </a:ext>
            </a:extLst>
          </p:cNvPr>
          <p:cNvPicPr>
            <a:picLocks noChangeAspect="1"/>
          </p:cNvPicPr>
          <p:nvPr/>
        </p:nvPicPr>
        <p:blipFill>
          <a:blip r:embed="rId2"/>
          <a:stretch>
            <a:fillRect/>
          </a:stretch>
        </p:blipFill>
        <p:spPr>
          <a:xfrm>
            <a:off x="4800599" y="91728"/>
            <a:ext cx="4188179" cy="3124230"/>
          </a:xfrm>
          <a:prstGeom prst="rect">
            <a:avLst/>
          </a:prstGeom>
        </p:spPr>
      </p:pic>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D33801C-E4C8-DCF2-A6FB-25A7D26761B1}"/>
              </a:ext>
            </a:extLst>
          </p:cNvPr>
          <p:cNvSpPr txBox="1"/>
          <p:nvPr/>
        </p:nvSpPr>
        <p:spPr>
          <a:xfrm>
            <a:off x="1679222" y="2707413"/>
            <a:ext cx="1442155" cy="405367"/>
          </a:xfrm>
          <a:prstGeom prst="rect">
            <a:avLst/>
          </a:prstGeom>
          <a:noFill/>
        </p:spPr>
        <p:txBody>
          <a:bodyPr wrap="square">
            <a:spAutoFit/>
          </a:bodyPr>
          <a:lstStyle/>
          <a:p>
            <a:pPr algn="just">
              <a:lnSpc>
                <a:spcPct val="107000"/>
              </a:lnSpc>
              <a:spcAft>
                <a:spcPts val="800"/>
              </a:spcAft>
            </a:pPr>
            <a:r>
              <a:rPr lang="en-US" sz="20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EB4BF70-8698-83AA-63B7-C515ED9E3306}"/>
              </a:ext>
            </a:extLst>
          </p:cNvPr>
          <p:cNvSpPr txBox="1"/>
          <p:nvPr/>
        </p:nvSpPr>
        <p:spPr>
          <a:xfrm>
            <a:off x="160867" y="3072059"/>
            <a:ext cx="8913989" cy="1938992"/>
          </a:xfrm>
          <a:prstGeom prst="rect">
            <a:avLst/>
          </a:prstGeom>
          <a:noFill/>
        </p:spPr>
        <p:txBody>
          <a:bodyPr wrap="square">
            <a:spAutoFit/>
          </a:bodyPr>
          <a:lstStyle/>
          <a:p>
            <a:pPr algn="just"/>
            <a:r>
              <a:rPr lang="en-US" sz="24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Ta có các nhận xét sau:</a:t>
            </a:r>
            <a:endParaRPr lang="en-US" sz="2000" kern="1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24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Biên độ nhiệt trung bình tháng tăng trong các khoảng thời gian: tháng 1 - tháng 3 ; tháng 10 - tháng 11 .</a:t>
            </a:r>
            <a:endParaRPr lang="en-US" sz="2000" kern="1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24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Biên độ nhiệt trung bình tháng giảm trong các khoảng thời gian: tháng 3 - tháng 10; tháng 11 - tháng 12 .</a:t>
            </a:r>
            <a:endParaRPr lang="en-US" sz="2000" kern="1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625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C81B717-D75F-B358-3D62-7887C65E2BBD}"/>
              </a:ext>
            </a:extLst>
          </p:cNvPr>
          <p:cNvSpPr/>
          <p:nvPr/>
        </p:nvSpPr>
        <p:spPr>
          <a:xfrm>
            <a:off x="895350" y="1352550"/>
            <a:ext cx="7353300" cy="243840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*Chú ý: </a:t>
            </a:r>
            <a:r>
              <a:rPr kumimoji="0" lang="nl-NL" sz="28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Theo dõi biên độ nhiệt trung bình tháng của một khu vực trong một khoảng thời gian đủ dài thì ta có thể nhận biết được những nét đặc trưng khí hậu của khu vực đó.</a:t>
            </a:r>
            <a:endParaRPr kumimoji="0" lang="en-US" sz="2800" b="0" i="0" u="none" strike="noStrike" kern="1200" cap="none" spc="0" normalizeH="0" baseline="0" noProof="0">
              <a:ln>
                <a:noFill/>
              </a:ln>
              <a:solidFill>
                <a:srgbClr val="FF0000"/>
              </a:solidFill>
              <a:effectLst/>
              <a:uLnTx/>
              <a:uFillTx/>
              <a:latin typeface="Calibri"/>
              <a:cs typeface="+mn-cs"/>
            </a:endParaRPr>
          </a:p>
        </p:txBody>
      </p:sp>
    </p:spTree>
    <p:extLst>
      <p:ext uri="{BB962C8B-B14F-4D97-AF65-F5344CB8AC3E}">
        <p14:creationId xmlns:p14="http://schemas.microsoft.com/office/powerpoint/2010/main" val="19402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5410200" cy="2366353"/>
          </a:xfrm>
          <a:prstGeom prst="rect">
            <a:avLst/>
          </a:prstGeom>
          <a:noFill/>
        </p:spPr>
        <p:txBody>
          <a:bodyPr wrap="square">
            <a:spAutoFit/>
          </a:bodyPr>
          <a:lstStyle/>
          <a:p>
            <a:pPr algn="just">
              <a:lnSpc>
                <a:spcPct val="107000"/>
              </a:lnSpc>
              <a:spcBef>
                <a:spcPts val="300"/>
              </a:spcBef>
              <a:spcAft>
                <a:spcPts val="300"/>
              </a:spcAft>
            </a:pPr>
            <a:r>
              <a:rPr lang="nl-NL" sz="2800" b="1">
                <a:solidFill>
                  <a:srgbClr val="7030A0"/>
                </a:solidFill>
                <a:latin typeface="Times New Roman" panose="02020603050405020304" pitchFamily="18" charset="0"/>
                <a:ea typeface="Calibri" panose="020F0502020204030204" pitchFamily="34" charset="0"/>
              </a:rPr>
              <a:t>Ví dụ 3 (sgk/trang 21).</a:t>
            </a:r>
            <a:r>
              <a:rPr lang="nl-NL" sz="2800">
                <a:solidFill>
                  <a:srgbClr val="7030A0"/>
                </a:solidFill>
                <a:latin typeface="Times New Roman" panose="02020603050405020304" pitchFamily="18" charset="0"/>
                <a:ea typeface="Calibri" panose="020F0502020204030204" pitchFamily="34" charset="0"/>
              </a:rPr>
              <a:t> Biểu đồ hình quạt tròn ở hình 30 biểu diễn kết quả thống kê (tính theo tỉ số phần trăm) kế hoạch chi tiêu hàng tháng của gia đình bác Hạnh.</a:t>
            </a:r>
            <a:endParaRPr lang="nl-NL" sz="240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43933" y="2400223"/>
            <a:ext cx="8725292" cy="523220"/>
          </a:xfrm>
          <a:prstGeom prst="rect">
            <a:avLst/>
          </a:prstGeom>
          <a:noFill/>
        </p:spPr>
        <p:txBody>
          <a:bodyPr wrap="square">
            <a:spAutoFit/>
          </a:bodyPr>
          <a:lstStyle/>
          <a:p>
            <a:pPr lvl="0" algn="just">
              <a:defRPr/>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 Khoản chi tiêu nào của gia đình bác Hạnh là lớn nhất ?</a:t>
            </a: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7FFB9B5-AE39-E110-E5A6-F55ADC997BD0}"/>
              </a:ext>
            </a:extLst>
          </p:cNvPr>
          <p:cNvPicPr>
            <a:picLocks noChangeAspect="1"/>
          </p:cNvPicPr>
          <p:nvPr/>
        </p:nvPicPr>
        <p:blipFill>
          <a:blip r:embed="rId3"/>
          <a:stretch>
            <a:fillRect/>
          </a:stretch>
        </p:blipFill>
        <p:spPr>
          <a:xfrm>
            <a:off x="5791200" y="225391"/>
            <a:ext cx="3086492" cy="2206583"/>
          </a:xfrm>
          <a:prstGeom prst="rect">
            <a:avLst/>
          </a:prstGeom>
        </p:spPr>
      </p:pic>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61177E7-5AF9-F1F6-6A4A-85F6B1101ACF}"/>
              </a:ext>
            </a:extLst>
          </p:cNvPr>
          <p:cNvSpPr txBox="1"/>
          <p:nvPr/>
        </p:nvSpPr>
        <p:spPr>
          <a:xfrm>
            <a:off x="3850922" y="2941873"/>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FA15088-B70F-CB11-2404-9FCC579E77A0}"/>
              </a:ext>
            </a:extLst>
          </p:cNvPr>
          <p:cNvSpPr txBox="1"/>
          <p:nvPr/>
        </p:nvSpPr>
        <p:spPr>
          <a:xfrm>
            <a:off x="118533" y="3332697"/>
            <a:ext cx="8725292" cy="954107"/>
          </a:xfrm>
          <a:prstGeom prst="rect">
            <a:avLst/>
          </a:prstGeom>
          <a:noFill/>
        </p:spPr>
        <p:txBody>
          <a:bodyPr wrap="square">
            <a:spAutoFit/>
          </a:bodyPr>
          <a:lstStyle/>
          <a:p>
            <a:pPr lvl="0" algn="just">
              <a:defRPr/>
            </a:pP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Khoản chi tiêu hàng tháng dành cho ăn uống của gia đình bác Hạnh là lớn nhất.</a:t>
            </a:r>
          </a:p>
        </p:txBody>
      </p:sp>
    </p:spTree>
    <p:extLst>
      <p:ext uri="{BB962C8B-B14F-4D97-AF65-F5344CB8AC3E}">
        <p14:creationId xmlns:p14="http://schemas.microsoft.com/office/powerpoint/2010/main" val="195313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5410200" cy="2366353"/>
          </a:xfrm>
          <a:prstGeom prst="rect">
            <a:avLst/>
          </a:prstGeom>
          <a:noFill/>
        </p:spPr>
        <p:txBody>
          <a:bodyPr wrap="square">
            <a:spAutoFit/>
          </a:bodyPr>
          <a:lstStyle/>
          <a:p>
            <a:pPr algn="just">
              <a:lnSpc>
                <a:spcPct val="107000"/>
              </a:lnSpc>
              <a:spcBef>
                <a:spcPts val="300"/>
              </a:spcBef>
              <a:spcAft>
                <a:spcPts val="300"/>
              </a:spcAft>
            </a:pPr>
            <a:r>
              <a:rPr lang="nl-NL" sz="2800" b="1">
                <a:solidFill>
                  <a:srgbClr val="7030A0"/>
                </a:solidFill>
                <a:latin typeface="Times New Roman" panose="02020603050405020304" pitchFamily="18" charset="0"/>
                <a:ea typeface="Calibri" panose="020F0502020204030204" pitchFamily="34" charset="0"/>
              </a:rPr>
              <a:t>Ví dụ 3 (sgk/trang 21).</a:t>
            </a:r>
            <a:r>
              <a:rPr lang="nl-NL" sz="2800">
                <a:solidFill>
                  <a:srgbClr val="7030A0"/>
                </a:solidFill>
                <a:latin typeface="Times New Roman" panose="02020603050405020304" pitchFamily="18" charset="0"/>
                <a:ea typeface="Calibri" panose="020F0502020204030204" pitchFamily="34" charset="0"/>
              </a:rPr>
              <a:t> Biểu đồ hình quạt tròn ở hình 30 biểu diễn kết quả thống kê (tính theo tỉ số phần trăm) kế hoạch chi tiêu hàng tháng của gia đình bác Hạnh</a:t>
            </a:r>
            <a:endParaRPr lang="nl-NL" sz="240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43933" y="2400223"/>
            <a:ext cx="8725292" cy="954107"/>
          </a:xfrm>
          <a:prstGeom prst="rect">
            <a:avLst/>
          </a:prstGeom>
          <a:noFill/>
        </p:spPr>
        <p:txBody>
          <a:bodyPr wrap="square">
            <a:spAutoFit/>
          </a:bodyPr>
          <a:lstStyle/>
          <a:p>
            <a:pPr lvl="0" algn="just">
              <a:defRPr/>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 Số tiền chi tiêu hàng tháng của gia đình bác Hạnh dành cho ăn uống gấp bao nhiêu lần số tiền dành cho tiết kiệm ?</a:t>
            </a: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7FFB9B5-AE39-E110-E5A6-F55ADC997BD0}"/>
              </a:ext>
            </a:extLst>
          </p:cNvPr>
          <p:cNvPicPr>
            <a:picLocks noChangeAspect="1"/>
          </p:cNvPicPr>
          <p:nvPr/>
        </p:nvPicPr>
        <p:blipFill>
          <a:blip r:embed="rId2"/>
          <a:stretch>
            <a:fillRect/>
          </a:stretch>
        </p:blipFill>
        <p:spPr>
          <a:xfrm>
            <a:off x="5791200" y="225391"/>
            <a:ext cx="3086492" cy="2206583"/>
          </a:xfrm>
          <a:prstGeom prst="rect">
            <a:avLst/>
          </a:prstGeom>
        </p:spPr>
      </p:pic>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61C5901-9B62-831D-1C2C-F78282E0AC38}"/>
              </a:ext>
            </a:extLst>
          </p:cNvPr>
          <p:cNvSpPr txBox="1"/>
          <p:nvPr/>
        </p:nvSpPr>
        <p:spPr>
          <a:xfrm>
            <a:off x="3884789" y="3333750"/>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F528CE3-B1FC-0D81-3983-6C1A94420DB1}"/>
              </a:ext>
            </a:extLst>
          </p:cNvPr>
          <p:cNvSpPr txBox="1"/>
          <p:nvPr/>
        </p:nvSpPr>
        <p:spPr>
          <a:xfrm>
            <a:off x="152400" y="3714750"/>
            <a:ext cx="8839200" cy="1384995"/>
          </a:xfrm>
          <a:prstGeom prst="rect">
            <a:avLst/>
          </a:prstGeom>
          <a:noFill/>
        </p:spPr>
        <p:txBody>
          <a:bodyPr wrap="square">
            <a:spAutoFit/>
          </a:bodyPr>
          <a:lstStyle/>
          <a:p>
            <a:pPr lvl="0" algn="just">
              <a:defRPr/>
            </a:pP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Do 35:20=1,75 nên số tiền chi tiêu hàng tháng của gia đình bác Hạnh dành cho ăn uống gấp 1,75 lần số tiền dành cho tiết kiệm.</a:t>
            </a:r>
          </a:p>
        </p:txBody>
      </p:sp>
    </p:spTree>
    <p:extLst>
      <p:ext uri="{BB962C8B-B14F-4D97-AF65-F5344CB8AC3E}">
        <p14:creationId xmlns:p14="http://schemas.microsoft.com/office/powerpoint/2010/main" val="4196662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Google Shape;1040;p39" descr="OPL20U25GSXzBJYl68kk8uQGfFKzs7yb1M4KJWUiLk6ZEvGF+qCIPSnY57AbBFCvTW2023.15.85+K4lPs7H94VUqPe2XwIsfPRnrXQE//QTEXxb8/8N4CNc6FpgZahzpTjFhMzSA7T/nHJa11DE8Ng2TP3iAmRczFlmslSuUNOgUeb6yRvs0="/>
          <p:cNvSpPr txBox="1"/>
          <p:nvPr/>
        </p:nvSpPr>
        <p:spPr>
          <a:xfrm>
            <a:off x="3851867" y="552537"/>
            <a:ext cx="4468294" cy="856486"/>
          </a:xfrm>
          <a:prstGeom prst="rect">
            <a:avLst/>
          </a:prstGeom>
        </p:spPr>
        <p:txBody>
          <a:bodyPr spcFirstLastPara="1" vert="horz" wrap="square" lIns="68569" tIns="68569" rIns="68569" bIns="68569"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2850" b="1" dirty="0">
                <a:solidFill>
                  <a:srgbClr val="FF0000"/>
                </a:solidFill>
                <a:latin typeface="Arial" panose="020B0604020202020204" pitchFamily="34" charset="0"/>
                <a:ea typeface="思源黑体 Normal" panose="020B0400000000000000" pitchFamily="34" charset="-122"/>
                <a:cs typeface="Arial" panose="020B0604020202020204" pitchFamily="34" charset="0"/>
              </a:rPr>
              <a:t>THIẾT BỊ DẠY HỌC VÀ HỌC LIỆU</a:t>
            </a:r>
          </a:p>
        </p:txBody>
      </p:sp>
      <p:grpSp>
        <p:nvGrpSpPr>
          <p:cNvPr id="2" name="组合 1" descr="OPL20U25GSXzBJYl68kk8uQGfFKzs7yb1M4KJWUiLk6ZEvGF+qCIPSnY57AbBFCvTW2023.15.85+K4lPs7H94VUqPe2XwIsfPRnrXQE//QTEXxb8/8N4CNc6FpgZahzpTjFhMzSA7T/nHJa11DE8Ng2TP3iAmRczFlmslSuUNOgUeb6yRvs0="/>
          <p:cNvGrpSpPr/>
          <p:nvPr/>
        </p:nvGrpSpPr>
        <p:grpSpPr>
          <a:xfrm>
            <a:off x="651986" y="967837"/>
            <a:ext cx="2700338" cy="3368993"/>
            <a:chOff x="2649" y="2090"/>
            <a:chExt cx="5670" cy="7074"/>
          </a:xfrm>
        </p:grpSpPr>
        <p:sp>
          <p:nvSpPr>
            <p:cNvPr id="5" name="矩形 4"/>
            <p:cNvSpPr/>
            <p:nvPr/>
          </p:nvSpPr>
          <p:spPr>
            <a:xfrm>
              <a:off x="2743" y="2544"/>
              <a:ext cx="5577" cy="6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7" name="图片 6" descr="图片包含 游戏机, 物体, 钟表, 交通&#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51405" r="12006" b="86877"/>
            <a:stretch>
              <a:fillRect/>
            </a:stretch>
          </p:blipFill>
          <p:spPr>
            <a:xfrm>
              <a:off x="2994" y="2090"/>
              <a:ext cx="4888" cy="1417"/>
            </a:xfrm>
            <a:prstGeom prst="rect">
              <a:avLst/>
            </a:prstGeom>
          </p:spPr>
        </p:pic>
        <p:pic>
          <p:nvPicPr>
            <p:cNvPr id="9" name="图片 8" descr="卡通人物&#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38477" t="7395" r="27708" b="41255"/>
            <a:stretch>
              <a:fillRect/>
            </a:stretch>
          </p:blipFill>
          <p:spPr>
            <a:xfrm>
              <a:off x="2649" y="3083"/>
              <a:ext cx="5671" cy="6076"/>
            </a:xfrm>
            <a:prstGeom prst="rect">
              <a:avLst/>
            </a:prstGeom>
          </p:spPr>
        </p:pic>
      </p:grpSp>
      <p:sp>
        <p:nvSpPr>
          <p:cNvPr id="14" name="Rectangl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E76A8EA-3A55-475D-B4E0-76ABD6B3E778}"/>
              </a:ext>
            </a:extLst>
          </p:cNvPr>
          <p:cNvSpPr>
            <a:spLocks noChangeArrowheads="1"/>
          </p:cNvSpPr>
          <p:nvPr/>
        </p:nvSpPr>
        <p:spPr bwMode="auto">
          <a:xfrm>
            <a:off x="3434672" y="1815517"/>
            <a:ext cx="4995589" cy="124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eaLnBrk="0" hangingPunct="0">
              <a:spcAft>
                <a:spcPts val="450"/>
              </a:spcAft>
            </a:pPr>
            <a:r>
              <a:rPr lang="en-US" alt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22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alt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de-DE" sz="2400">
                <a:latin typeface="Times New Roman" panose="02020603050405020304" pitchFamily="18" charset="0"/>
                <a:ea typeface="Calibri" panose="020F0502020204030204" pitchFamily="34" charset="0"/>
                <a:cs typeface="Times New Roman" panose="02020603050405020304" pitchFamily="18" charset="0"/>
              </a:rPr>
              <a:t>chiếu, phiếu học tập, SGK</a:t>
            </a:r>
            <a:r>
              <a:rPr lang="de-DE"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eaLnBrk="0" hangingPunct="0">
              <a:spcAft>
                <a:spcPts val="450"/>
              </a:spcAft>
            </a:pPr>
            <a:endParaRPr lang="en-US" sz="2400" dirty="0"/>
          </a:p>
        </p:txBody>
      </p:sp>
      <p:sp>
        <p:nvSpPr>
          <p:cNvPr id="15" name="Rectangl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CD458B6-D56F-44A8-8B13-744797EA0168}"/>
              </a:ext>
            </a:extLst>
          </p:cNvPr>
          <p:cNvSpPr/>
          <p:nvPr/>
        </p:nvSpPr>
        <p:spPr>
          <a:xfrm>
            <a:off x="3434672" y="3287248"/>
            <a:ext cx="4995589" cy="863506"/>
          </a:xfrm>
          <a:prstGeom prst="rect">
            <a:avLst/>
          </a:prstGeom>
        </p:spPr>
        <p:txBody>
          <a:bodyPr wrap="square">
            <a:spAutoFit/>
          </a:bodyPr>
          <a:lstStyle/>
          <a:p>
            <a:pPr algn="just">
              <a:lnSpc>
                <a:spcPct val="115000"/>
              </a:lnSpc>
              <a:spcAft>
                <a:spcPts val="450"/>
              </a:spcAft>
            </a:pPr>
            <a:r>
              <a:rPr 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2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5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250" dirty="0">
                <a:latin typeface="Times New Roman" panose="02020603050405020304" pitchFamily="18" charset="0"/>
                <a:ea typeface="Times New Roman" panose="02020603050405020304" pitchFamily="18" charset="0"/>
                <a:cs typeface="Times New Roman" panose="02020603050405020304" pitchFamily="18" charset="0"/>
              </a:rPr>
              <a:t>.</a:t>
            </a:r>
            <a:r>
              <a:rPr lang="en-US" sz="225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
        <p:nvSpPr>
          <p:cNvPr id="4" name="Rectangle 3" descr="OPL20U25GSXzBJYl68kk8uQGfFKzs7yb1M4KJWUiLk6ZEvGF+qCIPSnY57AbBFCvTW2023.15.85+K4lPs7H94VUqPe2XwIsfPRnrXQE//QTEXxb8/8N4CNc6FpgZahzpTjFhMzSA7T/nHJa11DE8Ng2TP3iAmRczFlmslSuUNOgUeb6yRvs0="/>
          <p:cNvSpPr/>
          <p:nvPr/>
        </p:nvSpPr>
        <p:spPr>
          <a:xfrm>
            <a:off x="2286000" y="2225501"/>
            <a:ext cx="4572000" cy="300082"/>
          </a:xfrm>
          <a:prstGeom prst="rect">
            <a:avLst/>
          </a:prstGeom>
        </p:spPr>
        <p:txBody>
          <a:bodyPr>
            <a:spAutoFit/>
          </a:bodyPr>
          <a:lstStyle/>
          <a:p>
            <a:endParaRPr lang="en-US" sz="1350"/>
          </a:p>
        </p:txBody>
      </p:sp>
      <p:sp>
        <p:nvSpPr>
          <p:cNvPr id="8" name="Rectangle 7" descr="OPL20U25GSXzBJYl68kk8uQGfFKzs7yb1M4KJWUiLk6ZEvGF+qCIPSnY57AbBFCvTW2023.15.85+K4lPs7H94VUqPe2XwIsfPRnrXQE//QTEXxb8/8N4CNc6FpgZahzpTjFhMzSA7T/nHJa11DE8Ng2TP3iAmRczFlmslSuUNOgUeb6yRvs0="/>
          <p:cNvSpPr/>
          <p:nvPr/>
        </p:nvSpPr>
        <p:spPr>
          <a:xfrm>
            <a:off x="2286000" y="2329376"/>
            <a:ext cx="4572000" cy="300082"/>
          </a:xfrm>
          <a:prstGeom prst="rect">
            <a:avLst/>
          </a:prstGeom>
        </p:spPr>
        <p:txBody>
          <a:bodyPr>
            <a:spAutoFit/>
          </a:bodyPr>
          <a:lstStyle/>
          <a:p>
            <a:endParaRPr lang="en-US" sz="1350"/>
          </a:p>
        </p:txBody>
      </p:sp>
      <p:sp>
        <p:nvSpPr>
          <p:cNvPr id="3" name="Rectangle 2" descr="OPL20U25GSXzBJYl68kk8uQGfFKzs7yb1M4KJWUiLk6ZEvGF+qCIPSnY57AbBFCvTW2023.15.85+K4lPs7H94VUqPe2XwIsfPRnrXQE//QTEXxb8/8N4CNc6FpgZahzpTjFhMzSA7T/nHJa11DE8Ng2TP3iAmRczFlmslSuUNOgUeb6yRvs0="/>
          <p:cNvSpPr/>
          <p:nvPr/>
        </p:nvSpPr>
        <p:spPr>
          <a:xfrm>
            <a:off x="1415671" y="967838"/>
            <a:ext cx="184731" cy="461665"/>
          </a:xfrm>
          <a:prstGeom prst="rect">
            <a:avLst/>
          </a:prstGeom>
        </p:spPr>
        <p:txBody>
          <a:bodyPr wrap="none">
            <a:spAutoFit/>
          </a:bodyPr>
          <a:lstStyle/>
          <a:p>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11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2">
                                            <p:txEl>
                                              <p:pRg st="0" end="0"/>
                                            </p:txEl>
                                          </p:spTgt>
                                        </p:tgtEl>
                                        <p:attrNameLst>
                                          <p:attrName>style.visibility</p:attrName>
                                        </p:attrNameLst>
                                      </p:cBhvr>
                                      <p:to>
                                        <p:strVal val="visible"/>
                                      </p:to>
                                    </p:set>
                                    <p:animEffect transition="in" filter="barn(inVertical)">
                                      <p:cBhvr>
                                        <p:cTn id="11" dur="500"/>
                                        <p:tgtEl>
                                          <p:spTgt spid="7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1000"/>
                                        <p:tgtEl>
                                          <p:spTgt spid="14">
                                            <p:txEl>
                                              <p:pRg st="0" end="0"/>
                                            </p:txEl>
                                          </p:spTgt>
                                        </p:tgtEl>
                                      </p:cBhvr>
                                    </p:animEffect>
                                    <p:anim calcmode="lin" valueType="num">
                                      <p:cBhvr>
                                        <p:cTn id="1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1B06117-1E27-315E-E8EE-B25A172A773A}"/>
              </a:ext>
            </a:extLst>
          </p:cNvPr>
          <p:cNvSpPr txBox="1"/>
          <p:nvPr/>
        </p:nvSpPr>
        <p:spPr>
          <a:xfrm>
            <a:off x="152400" y="65621"/>
            <a:ext cx="5410200" cy="2366353"/>
          </a:xfrm>
          <a:prstGeom prst="rect">
            <a:avLst/>
          </a:prstGeom>
          <a:noFill/>
        </p:spPr>
        <p:txBody>
          <a:bodyPr wrap="square">
            <a:spAutoFit/>
          </a:bodyPr>
          <a:lstStyle/>
          <a:p>
            <a:pPr algn="just">
              <a:lnSpc>
                <a:spcPct val="107000"/>
              </a:lnSpc>
              <a:spcBef>
                <a:spcPts val="300"/>
              </a:spcBef>
              <a:spcAft>
                <a:spcPts val="300"/>
              </a:spcAft>
            </a:pPr>
            <a:r>
              <a:rPr lang="nl-NL" sz="2800" b="1">
                <a:solidFill>
                  <a:srgbClr val="7030A0"/>
                </a:solidFill>
                <a:latin typeface="Times New Roman" panose="02020603050405020304" pitchFamily="18" charset="0"/>
                <a:ea typeface="Calibri" panose="020F0502020204030204" pitchFamily="34" charset="0"/>
              </a:rPr>
              <a:t>Ví dụ 3 (sgk/trang 21).</a:t>
            </a:r>
            <a:r>
              <a:rPr lang="nl-NL" sz="2800">
                <a:solidFill>
                  <a:srgbClr val="7030A0"/>
                </a:solidFill>
                <a:latin typeface="Times New Roman" panose="02020603050405020304" pitchFamily="18" charset="0"/>
                <a:ea typeface="Calibri" panose="020F0502020204030204" pitchFamily="34" charset="0"/>
              </a:rPr>
              <a:t> Biểu đồ hình quạt tròn ở hình 30 biểu diễn kết quả thống kê (tính theo tỉ số phần trăm) kế hoạch chi tiêu hàng tháng của gia đình bác Hạnh</a:t>
            </a:r>
            <a:endParaRPr lang="nl-NL" sz="240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313A72-DB66-B9E1-7CC6-79BEF38D2204}"/>
              </a:ext>
            </a:extLst>
          </p:cNvPr>
          <p:cNvSpPr txBox="1"/>
          <p:nvPr/>
        </p:nvSpPr>
        <p:spPr>
          <a:xfrm>
            <a:off x="143933" y="2400223"/>
            <a:ext cx="8725292" cy="1384995"/>
          </a:xfrm>
          <a:prstGeom prst="rect">
            <a:avLst/>
          </a:prstGeom>
          <a:noFill/>
        </p:spPr>
        <p:txBody>
          <a:bodyPr wrap="square">
            <a:spAutoFit/>
          </a:bodyPr>
          <a:lstStyle/>
          <a:p>
            <a:pPr lvl="0" algn="just">
              <a:defRPr/>
            </a:pP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bác</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kiệm</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hàng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bác</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25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7FFB9B5-AE39-E110-E5A6-F55ADC997BD0}"/>
              </a:ext>
            </a:extLst>
          </p:cNvPr>
          <p:cNvPicPr>
            <a:picLocks noChangeAspect="1"/>
          </p:cNvPicPr>
          <p:nvPr/>
        </p:nvPicPr>
        <p:blipFill>
          <a:blip r:embed="rId2"/>
          <a:stretch>
            <a:fillRect/>
          </a:stretch>
        </p:blipFill>
        <p:spPr>
          <a:xfrm>
            <a:off x="5791200" y="225391"/>
            <a:ext cx="3086492" cy="2206583"/>
          </a:xfrm>
          <a:prstGeom prst="rect">
            <a:avLst/>
          </a:prstGeom>
        </p:spPr>
      </p:pic>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61C5901-9B62-831D-1C2C-F78282E0AC38}"/>
              </a:ext>
            </a:extLst>
          </p:cNvPr>
          <p:cNvSpPr txBox="1"/>
          <p:nvPr/>
        </p:nvSpPr>
        <p:spPr>
          <a:xfrm>
            <a:off x="3850922" y="3638550"/>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F528CE3-B1FC-0D81-3983-6C1A94420DB1}"/>
              </a:ext>
            </a:extLst>
          </p:cNvPr>
          <p:cNvSpPr txBox="1"/>
          <p:nvPr/>
        </p:nvSpPr>
        <p:spPr>
          <a:xfrm>
            <a:off x="152400" y="4074078"/>
            <a:ext cx="8725292" cy="954107"/>
          </a:xfrm>
          <a:prstGeom prst="rect">
            <a:avLst/>
          </a:prstGeom>
          <a:noFill/>
        </p:spPr>
        <p:txBody>
          <a:bodyPr wrap="square">
            <a:spAutoFit/>
          </a:bodyPr>
          <a:lstStyle/>
          <a:p>
            <a:pPr lvl="0" algn="just">
              <a:defRPr/>
            </a:pP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Số tiền gia đình bác Hạnh tiết kiệm hàng tháng theo kế hoạch là: 25.20%=5 (triệu đồng).</a:t>
            </a:r>
          </a:p>
        </p:txBody>
      </p:sp>
    </p:spTree>
    <p:extLst>
      <p:ext uri="{BB962C8B-B14F-4D97-AF65-F5344CB8AC3E}">
        <p14:creationId xmlns:p14="http://schemas.microsoft.com/office/powerpoint/2010/main" val="2054554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F52BCCC-297D-23D6-3588-81407476FDC0}"/>
              </a:ext>
            </a:extLst>
          </p:cNvPr>
          <p:cNvSpPr txBox="1"/>
          <p:nvPr/>
        </p:nvSpPr>
        <p:spPr>
          <a:xfrm>
            <a:off x="228600" y="13610"/>
            <a:ext cx="5867400" cy="2677656"/>
          </a:xfrm>
          <a:prstGeom prst="rect">
            <a:avLst/>
          </a:prstGeom>
          <a:noFill/>
        </p:spPr>
        <p:txBody>
          <a:bodyPr wrap="square">
            <a:spAutoFit/>
          </a:bodyPr>
          <a:lstStyle/>
          <a:p>
            <a:pPr algn="just"/>
            <a:r>
              <a:rPr lang="nl-NL"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 1</a:t>
            </a:r>
            <a:r>
              <a:rPr lang="nl-NL"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Biểu đồ cột ở hình vẽ bên biểu diễn tỉ lệ về giá trị đạt được của khoáng sản xuất khẩu nước ngoài của nước ta </a:t>
            </a:r>
            <a:r>
              <a:rPr lang="nl-NL" sz="24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(tính theo tỉ số phần trăm)</a:t>
            </a:r>
            <a:r>
              <a:rPr lang="nl-NL"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p>
          <a:p>
            <a:pPr algn="just"/>
            <a:r>
              <a:rPr lang="vi-VN"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Lập bảng thống kê tỉ lệ về giá trị đạt được của khoáng sản xuất khẩu nước ngoài của nước ta theo mẫu sau:			</a:t>
            </a: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375DD09-6C6F-4E07-03E7-5835237B1741}"/>
              </a:ext>
            </a:extLst>
          </p:cNvPr>
          <p:cNvPicPr>
            <a:picLocks noChangeAspect="1"/>
          </p:cNvPicPr>
          <p:nvPr/>
        </p:nvPicPr>
        <p:blipFill rotWithShape="1">
          <a:blip r:embed="rId3" cstate="print">
            <a:lum bright="-20000" contrast="40000"/>
            <a:extLst>
              <a:ext uri="{28A0092B-C50C-407E-A947-70E740481C1C}">
                <a14:useLocalDpi xmlns:a14="http://schemas.microsoft.com/office/drawing/2010/main" val="0"/>
              </a:ext>
            </a:extLst>
          </a:blip>
          <a:srcRect l="2764" t="5698" r="39018" b="9972"/>
          <a:stretch/>
        </p:blipFill>
        <p:spPr bwMode="auto">
          <a:xfrm>
            <a:off x="6096000" y="82547"/>
            <a:ext cx="2895600" cy="2865340"/>
          </a:xfrm>
          <a:prstGeom prst="rect">
            <a:avLst/>
          </a:prstGeom>
          <a:noFill/>
          <a:ln>
            <a:noFill/>
          </a:ln>
          <a:extLst>
            <a:ext uri="{53640926-AAD7-44D8-BBD7-CCE9431645EC}">
              <a14:shadowObscured xmlns:a14="http://schemas.microsoft.com/office/drawing/2010/main"/>
            </a:ext>
          </a:extLst>
        </p:spPr>
      </p:pic>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22C49CA-F30E-C1C4-9E50-C92D26EC31E5}"/>
              </a:ext>
            </a:extLst>
          </p:cNvPr>
          <p:cNvSpPr txBox="1"/>
          <p:nvPr/>
        </p:nvSpPr>
        <p:spPr>
          <a:xfrm>
            <a:off x="228600" y="3299758"/>
            <a:ext cx="8763000"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 Khoáng sản nào có tỉ lệ phần trăm xuất khẩu nước ngoài cao nhất ? thấp nhất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 Dựa vào biểu đồ trên người ta có một nhận định cho rằng tỉ lệ than đá xuất khẩu nước ngoài gấp 5 lần so với vàng . Theo em nhận đó đúng không ? Vì sao ?</a:t>
            </a:r>
            <a:endParaRPr kumimoji="0" lang="nl-NL" sz="2400" b="0"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ACFBEA5-4780-1406-D216-9AFAA5DB5E1A}"/>
              </a:ext>
            </a:extLst>
          </p:cNvPr>
          <p:cNvGraphicFramePr>
            <a:graphicFrameLocks noGrp="1"/>
          </p:cNvGraphicFramePr>
          <p:nvPr>
            <p:extLst>
              <p:ext uri="{D42A27DB-BD31-4B8C-83A1-F6EECF244321}">
                <p14:modId xmlns:p14="http://schemas.microsoft.com/office/powerpoint/2010/main" val="649089935"/>
              </p:ext>
            </p:extLst>
          </p:nvPr>
        </p:nvGraphicFramePr>
        <p:xfrm>
          <a:off x="381000" y="2663914"/>
          <a:ext cx="5715000" cy="706493"/>
        </p:xfrm>
        <a:graphic>
          <a:graphicData uri="http://schemas.openxmlformats.org/drawingml/2006/table">
            <a:tbl>
              <a:tblPr firstRow="1" firstCol="1" bandRow="1"/>
              <a:tblGrid>
                <a:gridCol w="2438400">
                  <a:extLst>
                    <a:ext uri="{9D8B030D-6E8A-4147-A177-3AD203B41FA5}">
                      <a16:colId xmlns:a16="http://schemas.microsoft.com/office/drawing/2014/main" val="4052795624"/>
                    </a:ext>
                  </a:extLst>
                </a:gridCol>
                <a:gridCol w="762000">
                  <a:extLst>
                    <a:ext uri="{9D8B030D-6E8A-4147-A177-3AD203B41FA5}">
                      <a16:colId xmlns:a16="http://schemas.microsoft.com/office/drawing/2014/main" val="820248635"/>
                    </a:ext>
                  </a:extLst>
                </a:gridCol>
                <a:gridCol w="914400">
                  <a:extLst>
                    <a:ext uri="{9D8B030D-6E8A-4147-A177-3AD203B41FA5}">
                      <a16:colId xmlns:a16="http://schemas.microsoft.com/office/drawing/2014/main" val="3902915134"/>
                    </a:ext>
                  </a:extLst>
                </a:gridCol>
                <a:gridCol w="838200">
                  <a:extLst>
                    <a:ext uri="{9D8B030D-6E8A-4147-A177-3AD203B41FA5}">
                      <a16:colId xmlns:a16="http://schemas.microsoft.com/office/drawing/2014/main" val="3162762257"/>
                    </a:ext>
                  </a:extLst>
                </a:gridCol>
                <a:gridCol w="762000">
                  <a:extLst>
                    <a:ext uri="{9D8B030D-6E8A-4147-A177-3AD203B41FA5}">
                      <a16:colId xmlns:a16="http://schemas.microsoft.com/office/drawing/2014/main" val="2090892808"/>
                    </a:ext>
                  </a:extLst>
                </a:gridCol>
              </a:tblGrid>
              <a:tr h="208370">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Khoáng sản</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Than đá</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Sắt</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Vàng</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64993766"/>
                  </a:ext>
                </a:extLst>
              </a:tr>
              <a:tr h="427474">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lệ phần trăm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573697"/>
                  </a:ext>
                </a:extLst>
              </a:tr>
            </a:tbl>
          </a:graphicData>
        </a:graphic>
      </p:graphicFrame>
    </p:spTree>
    <p:extLst>
      <p:ext uri="{BB962C8B-B14F-4D97-AF65-F5344CB8AC3E}">
        <p14:creationId xmlns:p14="http://schemas.microsoft.com/office/powerpoint/2010/main" val="4370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33F76E-CAFF-E514-89A9-8BB2EEFBB99F}"/>
              </a:ext>
            </a:extLst>
          </p:cNvPr>
          <p:cNvSpPr txBox="1"/>
          <p:nvPr/>
        </p:nvSpPr>
        <p:spPr>
          <a:xfrm>
            <a:off x="218017" y="626859"/>
            <a:ext cx="3537656" cy="1913665"/>
          </a:xfrm>
          <a:prstGeom prst="rect">
            <a:avLst/>
          </a:prstGeom>
          <a:noFill/>
        </p:spPr>
        <p:txBody>
          <a:bodyPr wrap="square">
            <a:spAutoFit/>
          </a:bodyPr>
          <a:lstStyle/>
          <a:p>
            <a:pPr algn="just">
              <a:lnSpc>
                <a:spcPct val="107000"/>
              </a:lnSpc>
              <a:spcAft>
                <a:spcPts val="800"/>
              </a:spcAft>
            </a:pPr>
            <a:r>
              <a:rPr lang="en-US"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a:t>
            </a:r>
            <a:r>
              <a:rPr lang="nl-NL"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ảng thống kê tỉ lệ về giá trị đạt được của khoáng sản xuất khẩu nước ngoài của nước ta</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ABCE645-C25E-8B16-43C3-66A41681BE06}"/>
              </a:ext>
            </a:extLst>
          </p:cNvPr>
          <p:cNvGraphicFramePr>
            <a:graphicFrameLocks noGrp="1"/>
          </p:cNvGraphicFramePr>
          <p:nvPr>
            <p:extLst>
              <p:ext uri="{D42A27DB-BD31-4B8C-83A1-F6EECF244321}">
                <p14:modId xmlns:p14="http://schemas.microsoft.com/office/powerpoint/2010/main" val="2113435895"/>
              </p:ext>
            </p:extLst>
          </p:nvPr>
        </p:nvGraphicFramePr>
        <p:xfrm>
          <a:off x="218018" y="3943350"/>
          <a:ext cx="8621184" cy="1125618"/>
        </p:xfrm>
        <a:graphic>
          <a:graphicData uri="http://schemas.openxmlformats.org/drawingml/2006/table">
            <a:tbl>
              <a:tblPr firstRow="1" firstCol="1" bandRow="1"/>
              <a:tblGrid>
                <a:gridCol w="2677582">
                  <a:extLst>
                    <a:ext uri="{9D8B030D-6E8A-4147-A177-3AD203B41FA5}">
                      <a16:colId xmlns:a16="http://schemas.microsoft.com/office/drawing/2014/main" val="1045260669"/>
                    </a:ext>
                  </a:extLst>
                </a:gridCol>
                <a:gridCol w="1393532">
                  <a:extLst>
                    <a:ext uri="{9D8B030D-6E8A-4147-A177-3AD203B41FA5}">
                      <a16:colId xmlns:a16="http://schemas.microsoft.com/office/drawing/2014/main" val="1127732498"/>
                    </a:ext>
                  </a:extLst>
                </a:gridCol>
                <a:gridCol w="1516690">
                  <a:extLst>
                    <a:ext uri="{9D8B030D-6E8A-4147-A177-3AD203B41FA5}">
                      <a16:colId xmlns:a16="http://schemas.microsoft.com/office/drawing/2014/main" val="4182711265"/>
                    </a:ext>
                  </a:extLst>
                </a:gridCol>
                <a:gridCol w="1516690">
                  <a:extLst>
                    <a:ext uri="{9D8B030D-6E8A-4147-A177-3AD203B41FA5}">
                      <a16:colId xmlns:a16="http://schemas.microsoft.com/office/drawing/2014/main" val="4124528322"/>
                    </a:ext>
                  </a:extLst>
                </a:gridCol>
                <a:gridCol w="1516690">
                  <a:extLst>
                    <a:ext uri="{9D8B030D-6E8A-4147-A177-3AD203B41FA5}">
                      <a16:colId xmlns:a16="http://schemas.microsoft.com/office/drawing/2014/main" val="1097024526"/>
                    </a:ext>
                  </a:extLst>
                </a:gridCol>
              </a:tblGrid>
              <a:tr h="452723">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Khoáng sản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Dầu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Than đá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587418604"/>
                  </a:ext>
                </a:extLst>
              </a:tr>
              <a:tr h="672895">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lệ phần trăm (%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023567"/>
                  </a:ext>
                </a:extLst>
              </a:tr>
            </a:tbl>
          </a:graphicData>
        </a:graphic>
      </p:graphicFrame>
      <p:sp>
        <p:nvSpPr>
          <p:cNvPr id="20" name="TextBox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1447800" y="158782"/>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5A61D6-2969-D95A-31DA-D75C697BC3BC}"/>
              </a:ext>
            </a:extLst>
          </p:cNvPr>
          <p:cNvPicPr>
            <a:picLocks noChangeAspect="1"/>
          </p:cNvPicPr>
          <p:nvPr/>
        </p:nvPicPr>
        <p:blipFill>
          <a:blip r:embed="rId2"/>
          <a:stretch>
            <a:fillRect/>
          </a:stretch>
        </p:blipFill>
        <p:spPr>
          <a:xfrm>
            <a:off x="3886200" y="0"/>
            <a:ext cx="4737922" cy="3935768"/>
          </a:xfrm>
          <a:prstGeom prst="rect">
            <a:avLst/>
          </a:prstGeom>
        </p:spPr>
      </p:pic>
    </p:spTree>
    <p:extLst>
      <p:ext uri="{BB962C8B-B14F-4D97-AF65-F5344CB8AC3E}">
        <p14:creationId xmlns:p14="http://schemas.microsoft.com/office/powerpoint/2010/main" val="30630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33F76E-CAFF-E514-89A9-8BB2EEFBB99F}"/>
              </a:ext>
            </a:extLst>
          </p:cNvPr>
          <p:cNvSpPr txBox="1"/>
          <p:nvPr/>
        </p:nvSpPr>
        <p:spPr>
          <a:xfrm>
            <a:off x="218017" y="626859"/>
            <a:ext cx="3537656" cy="3852017"/>
          </a:xfrm>
          <a:prstGeom prst="rect">
            <a:avLst/>
          </a:prstGeom>
          <a:noFill/>
        </p:spPr>
        <p:txBody>
          <a:bodyPr wrap="square">
            <a:spAutoFit/>
          </a:bodyPr>
          <a:lstStyle/>
          <a:p>
            <a:pPr algn="just">
              <a:lnSpc>
                <a:spcPct val="107000"/>
              </a:lnSpc>
              <a:spcAft>
                <a:spcPts val="800"/>
              </a:spcAft>
            </a:pPr>
            <a:r>
              <a:rPr lang="vi-VN"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Khoáng sản có tỉ lệ phần trăm xuất khẩu nước ngoài cao nhất là dầu</a:t>
            </a: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Khoáng sản có tỉ lệ phần trăm xuất khẩu nước ngoài thấp nhất là vàng.</a:t>
            </a:r>
          </a:p>
        </p:txBody>
      </p:sp>
      <p:sp>
        <p:nvSpPr>
          <p:cNvPr id="20" name="TextBox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1447800" y="158782"/>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5A61D6-2969-D95A-31DA-D75C697BC3BC}"/>
              </a:ext>
            </a:extLst>
          </p:cNvPr>
          <p:cNvPicPr>
            <a:picLocks noChangeAspect="1"/>
          </p:cNvPicPr>
          <p:nvPr/>
        </p:nvPicPr>
        <p:blipFill>
          <a:blip r:embed="rId2"/>
          <a:stretch>
            <a:fillRect/>
          </a:stretch>
        </p:blipFill>
        <p:spPr>
          <a:xfrm>
            <a:off x="3886200" y="74532"/>
            <a:ext cx="4648200" cy="3861236"/>
          </a:xfrm>
          <a:prstGeom prst="rect">
            <a:avLst/>
          </a:prstGeom>
        </p:spPr>
      </p:pic>
    </p:spTree>
    <p:extLst>
      <p:ext uri="{BB962C8B-B14F-4D97-AF65-F5344CB8AC3E}">
        <p14:creationId xmlns:p14="http://schemas.microsoft.com/office/powerpoint/2010/main" val="31091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33F76E-CAFF-E514-89A9-8BB2EEFBB99F}"/>
              </a:ext>
            </a:extLst>
          </p:cNvPr>
          <p:cNvSpPr txBox="1"/>
          <p:nvPr/>
        </p:nvSpPr>
        <p:spPr>
          <a:xfrm>
            <a:off x="218017" y="626859"/>
            <a:ext cx="3537656" cy="4313040"/>
          </a:xfrm>
          <a:prstGeom prst="rect">
            <a:avLst/>
          </a:prstGeom>
          <a:noFill/>
        </p:spPr>
        <p:txBody>
          <a:bodyPr wrap="square">
            <a:spAutoFit/>
          </a:bodyPr>
          <a:lstStyle/>
          <a:p>
            <a:pPr algn="just">
              <a:lnSpc>
                <a:spcPct val="107000"/>
              </a:lnSpc>
              <a:spcAft>
                <a:spcPts val="800"/>
              </a:spcAft>
            </a:pPr>
            <a:r>
              <a:rPr lang="vi-VN"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 có tỉ lệ than đá xuất khẩu nước ngoài gấp số lần so với vàng là: 25%:5%=5 (lần)</a:t>
            </a:r>
          </a:p>
          <a:p>
            <a:pPr algn="just">
              <a:lnSpc>
                <a:spcPct val="107000"/>
              </a:lnSpc>
              <a:spcAft>
                <a:spcPts val="800"/>
              </a:spcAft>
            </a:pP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Vậy nhận định cho rằng tỉ lệ than đá xuất khẩu nước ngoài gấp 5 lần so với vàng là đúng.</a:t>
            </a:r>
          </a:p>
        </p:txBody>
      </p:sp>
      <p:sp>
        <p:nvSpPr>
          <p:cNvPr id="20" name="TextBox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1447800" y="158782"/>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5A61D6-2969-D95A-31DA-D75C697BC3BC}"/>
              </a:ext>
            </a:extLst>
          </p:cNvPr>
          <p:cNvPicPr>
            <a:picLocks noChangeAspect="1"/>
          </p:cNvPicPr>
          <p:nvPr/>
        </p:nvPicPr>
        <p:blipFill>
          <a:blip r:embed="rId2"/>
          <a:stretch>
            <a:fillRect/>
          </a:stretch>
        </p:blipFill>
        <p:spPr>
          <a:xfrm>
            <a:off x="3886200" y="74532"/>
            <a:ext cx="4648200" cy="3861236"/>
          </a:xfrm>
          <a:prstGeom prst="rect">
            <a:avLst/>
          </a:prstGeom>
        </p:spPr>
      </p:pic>
    </p:spTree>
    <p:extLst>
      <p:ext uri="{BB962C8B-B14F-4D97-AF65-F5344CB8AC3E}">
        <p14:creationId xmlns:p14="http://schemas.microsoft.com/office/powerpoint/2010/main" val="6518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9F67F9-4867-762D-7086-9C8217DADEAF}"/>
              </a:ext>
            </a:extLst>
          </p:cNvPr>
          <p:cNvSpPr>
            <a:spLocks noChangeArrowheads="1"/>
          </p:cNvSpPr>
          <p:nvPr/>
        </p:nvSpPr>
        <p:spPr bwMode="auto">
          <a:xfrm>
            <a:off x="84666" y="133350"/>
            <a:ext cx="89746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1"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 2.</a:t>
            </a:r>
            <a:r>
              <a:rPr kumimoji="0" lang="nl-NL" altLang="en-US" sz="24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Biểu đồ cột kép biểu diễn diện tích gieo trồng sắn của Bình Thuận và Bình Phước  trong các năm 2018; 2019; 2020 (</a:t>
            </a:r>
            <a:r>
              <a:rPr kumimoji="0" lang="en-US" altLang="en-US" sz="2400" b="0" i="1" u="none" strike="noStrike" cap="none" normalizeH="0" baseline="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Đơn vị: Nghìn ha) </a:t>
            </a:r>
            <a:endParaRPr kumimoji="0" lang="en-US" altLang="en-US" sz="2400" b="0" i="1"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p:txBody>
      </p:sp>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AD4C6E2-B463-226C-84B3-7C5FA983FC7B}"/>
              </a:ext>
            </a:extLst>
          </p:cNvPr>
          <p:cNvPicPr>
            <a:picLocks noChangeAspect="1"/>
          </p:cNvPicPr>
          <p:nvPr/>
        </p:nvPicPr>
        <p:blipFill rotWithShape="1">
          <a:blip r:embed="rId3" cstate="print">
            <a:lum bright="-20000" contrast="40000"/>
            <a:extLst>
              <a:ext uri="{28A0092B-C50C-407E-A947-70E740481C1C}">
                <a14:useLocalDpi xmlns:a14="http://schemas.microsoft.com/office/drawing/2010/main" val="0"/>
              </a:ext>
            </a:extLst>
          </a:blip>
          <a:srcRect l="2533" t="5192" r="19971" b="9462"/>
          <a:stretch/>
        </p:blipFill>
        <p:spPr bwMode="auto">
          <a:xfrm>
            <a:off x="4627260" y="1002087"/>
            <a:ext cx="4291209" cy="2636463"/>
          </a:xfrm>
          <a:prstGeom prst="rect">
            <a:avLst/>
          </a:prstGeom>
          <a:noFill/>
          <a:ln>
            <a:noFill/>
          </a:ln>
          <a:extLst>
            <a:ext uri="{53640926-AAD7-44D8-BBD7-CCE9431645EC}">
              <a14:shadowObscured xmlns:a14="http://schemas.microsoft.com/office/drawing/2010/main"/>
            </a:ext>
          </a:extLst>
        </p:spPr>
      </p:pic>
      <p:sp>
        <p:nvSpPr>
          <p:cNvPr id="10" name="TextBox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7240557-0A51-5102-D91A-4333F71D7CF2}"/>
              </a:ext>
            </a:extLst>
          </p:cNvPr>
          <p:cNvSpPr txBox="1"/>
          <p:nvPr/>
        </p:nvSpPr>
        <p:spPr>
          <a:xfrm>
            <a:off x="84666" y="1299525"/>
            <a:ext cx="4291209" cy="2041585"/>
          </a:xfrm>
          <a:prstGeom prst="rect">
            <a:avLst/>
          </a:prstGeom>
          <a:noFill/>
        </p:spPr>
        <p:txBody>
          <a:bodyPr wrap="square">
            <a:spAutoFit/>
          </a:bodyPr>
          <a:lstStyle/>
          <a:p>
            <a:pPr algn="just">
              <a:lnSpc>
                <a:spcPct val="107000"/>
              </a:lnSpc>
              <a:spcAft>
                <a:spcPts val="800"/>
              </a:spcAft>
            </a:pPr>
            <a:r>
              <a:rPr lang="en-US" sz="24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Lập bảng thống kê diện tích gieo trồng sắn của Bình Thuận và Bình Phước  trong các năm 2018; 2019; 2020</a:t>
            </a:r>
            <a:r>
              <a:rPr lang="en-US" sz="2400" i="1"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(đơn vị : nghìn ha)</a:t>
            </a:r>
            <a:r>
              <a:rPr lang="en-US" sz="24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mẫu sau:</a:t>
            </a:r>
            <a:endPar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Tabl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C5D9F0A-FE39-CAC8-1B7C-AC7436F3A479}"/>
              </a:ext>
            </a:extLst>
          </p:cNvPr>
          <p:cNvGraphicFramePr>
            <a:graphicFrameLocks noGrp="1"/>
          </p:cNvGraphicFramePr>
          <p:nvPr>
            <p:extLst>
              <p:ext uri="{D42A27DB-BD31-4B8C-83A1-F6EECF244321}">
                <p14:modId xmlns:p14="http://schemas.microsoft.com/office/powerpoint/2010/main" val="3623816550"/>
              </p:ext>
            </p:extLst>
          </p:nvPr>
        </p:nvGraphicFramePr>
        <p:xfrm>
          <a:off x="155098" y="3809822"/>
          <a:ext cx="8833804" cy="1116330"/>
        </p:xfrm>
        <a:graphic>
          <a:graphicData uri="http://schemas.openxmlformats.org/drawingml/2006/table">
            <a:tbl>
              <a:tblPr firstRow="1" firstCol="1" bandRow="1"/>
              <a:tblGrid>
                <a:gridCol w="2208451">
                  <a:extLst>
                    <a:ext uri="{9D8B030D-6E8A-4147-A177-3AD203B41FA5}">
                      <a16:colId xmlns:a16="http://schemas.microsoft.com/office/drawing/2014/main" val="4045683543"/>
                    </a:ext>
                  </a:extLst>
                </a:gridCol>
                <a:gridCol w="2208451">
                  <a:extLst>
                    <a:ext uri="{9D8B030D-6E8A-4147-A177-3AD203B41FA5}">
                      <a16:colId xmlns:a16="http://schemas.microsoft.com/office/drawing/2014/main" val="3431864567"/>
                    </a:ext>
                  </a:extLst>
                </a:gridCol>
                <a:gridCol w="2208451">
                  <a:extLst>
                    <a:ext uri="{9D8B030D-6E8A-4147-A177-3AD203B41FA5}">
                      <a16:colId xmlns:a16="http://schemas.microsoft.com/office/drawing/2014/main" val="783049114"/>
                    </a:ext>
                  </a:extLst>
                </a:gridCol>
                <a:gridCol w="2208451">
                  <a:extLst>
                    <a:ext uri="{9D8B030D-6E8A-4147-A177-3AD203B41FA5}">
                      <a16:colId xmlns:a16="http://schemas.microsoft.com/office/drawing/2014/main" val="2021082394"/>
                    </a:ext>
                  </a:extLst>
                </a:gridCol>
              </a:tblGrid>
              <a:tr h="243509">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705158631"/>
                  </a:ext>
                </a:extLst>
              </a:tr>
              <a:tr h="243509">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277637"/>
                  </a:ext>
                </a:extLst>
              </a:tr>
              <a:tr h="243509">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811504"/>
                  </a:ext>
                </a:extLst>
              </a:tr>
            </a:tbl>
          </a:graphicData>
        </a:graphic>
      </p:graphicFrame>
    </p:spTree>
    <p:extLst>
      <p:ext uri="{BB962C8B-B14F-4D97-AF65-F5344CB8AC3E}">
        <p14:creationId xmlns:p14="http://schemas.microsoft.com/office/powerpoint/2010/main" val="3978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9D10C2-CED1-1985-C81E-F86C8802C210}"/>
              </a:ext>
            </a:extLst>
          </p:cNvPr>
          <p:cNvSpPr txBox="1"/>
          <p:nvPr/>
        </p:nvSpPr>
        <p:spPr>
          <a:xfrm>
            <a:off x="152400" y="209550"/>
            <a:ext cx="8763000" cy="4720395"/>
          </a:xfrm>
          <a:prstGeom prst="rect">
            <a:avLst/>
          </a:prstGeom>
          <a:noFill/>
        </p:spPr>
        <p:txBody>
          <a:bodyPr wrap="square">
            <a:spAutoFit/>
          </a:bodyPr>
          <a:lstStyle/>
          <a:p>
            <a:pPr algn="just">
              <a:lnSpc>
                <a:spcPct val="107000"/>
              </a:lnSpc>
              <a:spcAft>
                <a:spcPts val="800"/>
              </a:spcAft>
            </a:pP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Tổng diện tích gieo trồng sắn của Bình Thuận trong các năm 2018; 2019; 2020 là bao nhiêu nghìn hecta ?</a:t>
            </a:r>
          </a:p>
          <a:p>
            <a:pPr algn="just">
              <a:lnSpc>
                <a:spcPct val="107000"/>
              </a:lnSpc>
              <a:spcAft>
                <a:spcPts val="800"/>
              </a:spcAft>
            </a:pP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Tổng diện tích gieo trồng sắn của Bình Phước  trong các năm 2018; 2019; 2020  là bao nhiêu nghìn hecta ?</a:t>
            </a:r>
          </a:p>
          <a:p>
            <a:pPr algn="just">
              <a:lnSpc>
                <a:spcPct val="107000"/>
              </a:lnSpc>
              <a:spcAft>
                <a:spcPts val="800"/>
              </a:spcAft>
            </a:pP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So sánh tổng diện tích gieo trồng sắn của Bình Thuận và Bình Phước trong các năm 2018; 2019; 2020  .</a:t>
            </a:r>
          </a:p>
          <a:p>
            <a:pPr algn="just">
              <a:lnSpc>
                <a:spcPct val="107000"/>
              </a:lnSpc>
              <a:spcAft>
                <a:spcPts val="800"/>
              </a:spcAft>
            </a:pP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 Một bài báo nêu thông tin </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“Tổng diện tích gieo trồng sắn ở Bình Thuận trong năm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2020</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54,4</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nghìn ha, tỉ số phần trăm diện tích gieo trồng sắn Bình Thuận năm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2020</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và tổng diện tích gieo trồng sắn Bình Thuận trong các năm </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2018; 2019; 2020 </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là xấp xỉ</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35%</a:t>
            </a:r>
            <a:r>
              <a:rPr lang="en-US" sz="2400" i="1"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em bài báo nêu thông tin có chính xác không ? </a:t>
            </a:r>
          </a:p>
        </p:txBody>
      </p:sp>
    </p:spTree>
    <p:extLst>
      <p:ext uri="{BB962C8B-B14F-4D97-AF65-F5344CB8AC3E}">
        <p14:creationId xmlns:p14="http://schemas.microsoft.com/office/powerpoint/2010/main" val="386942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33F76E-CAFF-E514-89A9-8BB2EEFBB99F}"/>
              </a:ext>
            </a:extLst>
          </p:cNvPr>
          <p:cNvSpPr txBox="1"/>
          <p:nvPr/>
        </p:nvSpPr>
        <p:spPr>
          <a:xfrm>
            <a:off x="228600" y="347777"/>
            <a:ext cx="3581400" cy="2835713"/>
          </a:xfrm>
          <a:prstGeom prst="rect">
            <a:avLst/>
          </a:prstGeom>
          <a:noFill/>
        </p:spPr>
        <p:txBody>
          <a:bodyPr wrap="square">
            <a:spAutoFit/>
          </a:bodyPr>
          <a:lstStyle/>
          <a:p>
            <a:pPr algn="just">
              <a:lnSpc>
                <a:spcPct val="107000"/>
              </a:lnSpc>
              <a:spcAft>
                <a:spcPts val="800"/>
              </a:spcAft>
            </a:pP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Bảng thống kê diện tích gieo trồng sắn của Bình Thuận và Bình Phước  trong các năm 2018; 2019; 2020 (đơn vị: </a:t>
            </a:r>
            <a:r>
              <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vi-VN"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ghìn ha) </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3927121" y="-95250"/>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2" name="Tab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0206E80-3AF3-69DC-2441-81A1F2951F12}"/>
                  </a:ext>
                </a:extLst>
              </p:cNvPr>
              <p:cNvGraphicFramePr>
                <a:graphicFrameLocks noGrp="1"/>
              </p:cNvGraphicFramePr>
              <p:nvPr>
                <p:extLst>
                  <p:ext uri="{D42A27DB-BD31-4B8C-83A1-F6EECF244321}">
                    <p14:modId xmlns:p14="http://schemas.microsoft.com/office/powerpoint/2010/main" val="363006192"/>
                  </p:ext>
                </p:extLst>
              </p:nvPr>
            </p:nvGraphicFramePr>
            <p:xfrm>
              <a:off x="342900" y="3469005"/>
              <a:ext cx="8458199" cy="1674495"/>
            </p:xfrm>
            <a:graphic>
              <a:graphicData uri="http://schemas.openxmlformats.org/drawingml/2006/table">
                <a:tbl>
                  <a:tblPr firstRow="1" firstCol="1" bandRow="1"/>
                  <a:tblGrid>
                    <a:gridCol w="2130740">
                      <a:extLst>
                        <a:ext uri="{9D8B030D-6E8A-4147-A177-3AD203B41FA5}">
                          <a16:colId xmlns:a16="http://schemas.microsoft.com/office/drawing/2014/main" val="3992245625"/>
                        </a:ext>
                      </a:extLst>
                    </a:gridCol>
                    <a:gridCol w="2109153">
                      <a:extLst>
                        <a:ext uri="{9D8B030D-6E8A-4147-A177-3AD203B41FA5}">
                          <a16:colId xmlns:a16="http://schemas.microsoft.com/office/drawing/2014/main" val="1716574493"/>
                        </a:ext>
                      </a:extLst>
                    </a:gridCol>
                    <a:gridCol w="2109153">
                      <a:extLst>
                        <a:ext uri="{9D8B030D-6E8A-4147-A177-3AD203B41FA5}">
                          <a16:colId xmlns:a16="http://schemas.microsoft.com/office/drawing/2014/main" val="4231164295"/>
                        </a:ext>
                      </a:extLst>
                    </a:gridCol>
                    <a:gridCol w="2109153">
                      <a:extLst>
                        <a:ext uri="{9D8B030D-6E8A-4147-A177-3AD203B41FA5}">
                          <a16:colId xmlns:a16="http://schemas.microsoft.com/office/drawing/2014/main" val="797311286"/>
                        </a:ext>
                      </a:extLst>
                    </a:gridCol>
                  </a:tblGrid>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2018</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28514822"/>
                      </a:ext>
                    </a:extLst>
                  </a:tr>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26,4</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28</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210709"/>
                      </a:ext>
                    </a:extLst>
                  </a:tr>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13,6</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10,3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5,9</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827671"/>
                      </a:ext>
                    </a:extLst>
                  </a:tr>
                </a:tbl>
              </a:graphicData>
            </a:graphic>
          </p:graphicFrame>
        </mc:Choice>
        <mc:Fallback>
          <p:graphicFrame>
            <p:nvGraphicFramePr>
              <p:cNvPr id="2" name="Tab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0206E80-3AF3-69DC-2441-81A1F2951F12}"/>
                  </a:ext>
                </a:extLst>
              </p:cNvPr>
              <p:cNvGraphicFramePr>
                <a:graphicFrameLocks noGrp="1"/>
              </p:cNvGraphicFramePr>
              <p:nvPr>
                <p:extLst>
                  <p:ext uri="{D42A27DB-BD31-4B8C-83A1-F6EECF244321}">
                    <p14:modId xmlns:p14="http://schemas.microsoft.com/office/powerpoint/2010/main" val="363006192"/>
                  </p:ext>
                </p:extLst>
              </p:nvPr>
            </p:nvGraphicFramePr>
            <p:xfrm>
              <a:off x="342900" y="3469005"/>
              <a:ext cx="8458199" cy="1674495"/>
            </p:xfrm>
            <a:graphic>
              <a:graphicData uri="http://schemas.openxmlformats.org/drawingml/2006/table">
                <a:tbl>
                  <a:tblPr firstRow="1" firstCol="1" bandRow="1"/>
                  <a:tblGrid>
                    <a:gridCol w="2130740">
                      <a:extLst>
                        <a:ext uri="{9D8B030D-6E8A-4147-A177-3AD203B41FA5}">
                          <a16:colId xmlns:a16="http://schemas.microsoft.com/office/drawing/2014/main" val="3992245625"/>
                        </a:ext>
                      </a:extLst>
                    </a:gridCol>
                    <a:gridCol w="2109153">
                      <a:extLst>
                        <a:ext uri="{9D8B030D-6E8A-4147-A177-3AD203B41FA5}">
                          <a16:colId xmlns:a16="http://schemas.microsoft.com/office/drawing/2014/main" val="1716574493"/>
                        </a:ext>
                      </a:extLst>
                    </a:gridCol>
                    <a:gridCol w="2109153">
                      <a:extLst>
                        <a:ext uri="{9D8B030D-6E8A-4147-A177-3AD203B41FA5}">
                          <a16:colId xmlns:a16="http://schemas.microsoft.com/office/drawing/2014/main" val="4231164295"/>
                        </a:ext>
                      </a:extLst>
                    </a:gridCol>
                    <a:gridCol w="2109153">
                      <a:extLst>
                        <a:ext uri="{9D8B030D-6E8A-4147-A177-3AD203B41FA5}">
                          <a16:colId xmlns:a16="http://schemas.microsoft.com/office/drawing/2014/main" val="797311286"/>
                        </a:ext>
                      </a:extLst>
                    </a:gridCol>
                  </a:tblGrid>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7609" r="-200578" b="-226087"/>
                          </a:stretch>
                        </a:blipFill>
                      </a:tcPr>
                    </a:tc>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445" t="-7609" r="-578" b="-226087"/>
                          </a:stretch>
                        </a:blipFill>
                      </a:tcPr>
                    </a:tc>
                    <a:extLst>
                      <a:ext uri="{0D108BD9-81ED-4DB2-BD59-A6C34878D82A}">
                        <a16:rowId xmlns:a16="http://schemas.microsoft.com/office/drawing/2014/main" val="2828514822"/>
                      </a:ext>
                    </a:extLst>
                  </a:tr>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108791" r="-200578" b="-12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1445" t="-108791" r="-100578" b="-12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445" t="-108791" r="-578" b="-128571"/>
                          </a:stretch>
                        </a:blipFill>
                      </a:tcPr>
                    </a:tc>
                    <a:extLst>
                      <a:ext uri="{0D108BD9-81ED-4DB2-BD59-A6C34878D82A}">
                        <a16:rowId xmlns:a16="http://schemas.microsoft.com/office/drawing/2014/main" val="2160210709"/>
                      </a:ext>
                    </a:extLst>
                  </a:tr>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206522" r="-200578" b="-27174"/>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1445" t="-206522" r="-100578" b="-27174"/>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445" t="-206522" r="-578" b="-27174"/>
                          </a:stretch>
                        </a:blipFill>
                      </a:tcPr>
                    </a:tc>
                    <a:extLst>
                      <a:ext uri="{0D108BD9-81ED-4DB2-BD59-A6C34878D82A}">
                        <a16:rowId xmlns:a16="http://schemas.microsoft.com/office/drawing/2014/main" val="2158827671"/>
                      </a:ext>
                    </a:extLst>
                  </a:tr>
                </a:tbl>
              </a:graphicData>
            </a:graphic>
          </p:graphicFrame>
        </mc:Fallback>
      </mc:AlternateContent>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55EF360-40B3-41B6-DB07-BD61B111946F}"/>
              </a:ext>
            </a:extLst>
          </p:cNvPr>
          <p:cNvPicPr>
            <a:picLocks noChangeAspect="1"/>
          </p:cNvPicPr>
          <p:nvPr/>
        </p:nvPicPr>
        <p:blipFill rotWithShape="1">
          <a:blip r:embed="rId3" cstate="print">
            <a:lum bright="-20000" contrast="40000"/>
            <a:extLst>
              <a:ext uri="{28A0092B-C50C-407E-A947-70E740481C1C}">
                <a14:useLocalDpi xmlns:a14="http://schemas.microsoft.com/office/drawing/2010/main" val="0"/>
              </a:ext>
            </a:extLst>
          </a:blip>
          <a:srcRect l="2533" t="5192" r="19971" b="9462"/>
          <a:stretch/>
        </p:blipFill>
        <p:spPr bwMode="auto">
          <a:xfrm>
            <a:off x="3972061" y="372827"/>
            <a:ext cx="4943339" cy="30371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25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75DC38F-6F80-4EDE-8B5A-9305CB5BBC4E}"/>
              </a:ext>
            </a:extLst>
          </p:cNvPr>
          <p:cNvSpPr txBox="1"/>
          <p:nvPr/>
        </p:nvSpPr>
        <p:spPr>
          <a:xfrm>
            <a:off x="228600" y="2038350"/>
            <a:ext cx="8737602" cy="954107"/>
          </a:xfrm>
          <a:prstGeom prst="rect">
            <a:avLst/>
          </a:prstGeom>
          <a:noFill/>
        </p:spPr>
        <p:txBody>
          <a:bodyPr wrap="square">
            <a:spAutoFit/>
          </a:bodyPr>
          <a:lstStyle/>
          <a:p>
            <a:pPr algn="just"/>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sắn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Bình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2018;2019;2020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25,7+26,4+28=80,1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9F0AE1-857D-2AE5-1BC5-E90B9191240E}"/>
              </a:ext>
            </a:extLst>
          </p:cNvPr>
          <p:cNvSpPr txBox="1"/>
          <p:nvPr/>
        </p:nvSpPr>
        <p:spPr>
          <a:xfrm>
            <a:off x="177797" y="2913043"/>
            <a:ext cx="8737603" cy="954107"/>
          </a:xfrm>
          <a:prstGeom prst="rect">
            <a:avLst/>
          </a:prstGeom>
          <a:noFill/>
        </p:spPr>
        <p:txBody>
          <a:bodyPr wrap="square">
            <a:spAutoFit/>
          </a:bodyPr>
          <a:lstStyle/>
          <a:p>
            <a:pPr algn="just"/>
            <a:r>
              <a:rPr lang="en-US" sz="28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Tổng diện tích gieo trồng sắn của Bình Phước trong các năm 2018; 2019; 2020 là: </a:t>
            </a:r>
            <a:r>
              <a:rPr lang="vi-VN"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13,6+10,3+5,9=29,8 (nghìn ha)</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CA6781-477A-293E-F743-1ED664EF157E}"/>
              </a:ext>
            </a:extLst>
          </p:cNvPr>
          <p:cNvSpPr txBox="1"/>
          <p:nvPr/>
        </p:nvSpPr>
        <p:spPr>
          <a:xfrm>
            <a:off x="3927121" y="-95250"/>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BAD8EB6-F36D-1FC8-8C63-53C358508314}"/>
              </a:ext>
            </a:extLst>
          </p:cNvPr>
          <p:cNvSpPr txBox="1"/>
          <p:nvPr/>
        </p:nvSpPr>
        <p:spPr>
          <a:xfrm>
            <a:off x="177797" y="3790950"/>
            <a:ext cx="8788406" cy="1384995"/>
          </a:xfrm>
          <a:prstGeom prst="rect">
            <a:avLst/>
          </a:prstGeom>
          <a:noFill/>
        </p:spPr>
        <p:txBody>
          <a:bodyPr wrap="square">
            <a:spAutoFit/>
          </a:bodyPr>
          <a:lstStyle/>
          <a:p>
            <a:pPr algn="just"/>
            <a:r>
              <a:rPr lang="en-US" sz="28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Vì </a:t>
            </a:r>
            <a:r>
              <a:rPr lang="vi-VN"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80,1&gt;29,8</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nên tổng diện tích gieo trồng sắn của Bình Thuận trong các năm 2018;</a:t>
            </a:r>
            <a:r>
              <a:rPr lang="en-US"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2019;</a:t>
            </a:r>
            <a:r>
              <a:rPr lang="en-US"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2020 </a:t>
            </a:r>
            <a:r>
              <a:rPr lang="vi-VN"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 hơn </a:t>
            </a:r>
            <a:r>
              <a:rPr lang="vi-VN" sz="2800"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 Bình Phước</a:t>
            </a:r>
            <a:endParaRPr lang="en-US" sz="2800"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 name="Tab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A524F33-EA81-60ED-0A8D-B4D8196E231A}"/>
                  </a:ext>
                </a:extLst>
              </p:cNvPr>
              <p:cNvGraphicFramePr>
                <a:graphicFrameLocks noGrp="1"/>
              </p:cNvGraphicFramePr>
              <p:nvPr>
                <p:extLst>
                  <p:ext uri="{D42A27DB-BD31-4B8C-83A1-F6EECF244321}">
                    <p14:modId xmlns:p14="http://schemas.microsoft.com/office/powerpoint/2010/main" val="4265702923"/>
                  </p:ext>
                </p:extLst>
              </p:nvPr>
            </p:nvGraphicFramePr>
            <p:xfrm>
              <a:off x="419098" y="372827"/>
              <a:ext cx="8458199" cy="1674495"/>
            </p:xfrm>
            <a:graphic>
              <a:graphicData uri="http://schemas.openxmlformats.org/drawingml/2006/table">
                <a:tbl>
                  <a:tblPr firstRow="1" firstCol="1" bandRow="1"/>
                  <a:tblGrid>
                    <a:gridCol w="2130740">
                      <a:extLst>
                        <a:ext uri="{9D8B030D-6E8A-4147-A177-3AD203B41FA5}">
                          <a16:colId xmlns:a16="http://schemas.microsoft.com/office/drawing/2014/main" val="3992245625"/>
                        </a:ext>
                      </a:extLst>
                    </a:gridCol>
                    <a:gridCol w="2109153">
                      <a:extLst>
                        <a:ext uri="{9D8B030D-6E8A-4147-A177-3AD203B41FA5}">
                          <a16:colId xmlns:a16="http://schemas.microsoft.com/office/drawing/2014/main" val="1716574493"/>
                        </a:ext>
                      </a:extLst>
                    </a:gridCol>
                    <a:gridCol w="2109153">
                      <a:extLst>
                        <a:ext uri="{9D8B030D-6E8A-4147-A177-3AD203B41FA5}">
                          <a16:colId xmlns:a16="http://schemas.microsoft.com/office/drawing/2014/main" val="4231164295"/>
                        </a:ext>
                      </a:extLst>
                    </a:gridCol>
                    <a:gridCol w="2109153">
                      <a:extLst>
                        <a:ext uri="{9D8B030D-6E8A-4147-A177-3AD203B41FA5}">
                          <a16:colId xmlns:a16="http://schemas.microsoft.com/office/drawing/2014/main" val="797311286"/>
                        </a:ext>
                      </a:extLst>
                    </a:gridCol>
                  </a:tblGrid>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2018</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28514822"/>
                      </a:ext>
                    </a:extLst>
                  </a:tr>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25,7</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26,4</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28</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210709"/>
                      </a:ext>
                    </a:extLst>
                  </a:tr>
                  <a:tr h="499212">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13,6</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10,3</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kern="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5,9</m:t>
                                </m:r>
                              </m:oMath>
                            </m:oMathPara>
                          </a14:m>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827671"/>
                      </a:ext>
                    </a:extLst>
                  </a:tr>
                </a:tbl>
              </a:graphicData>
            </a:graphic>
          </p:graphicFrame>
        </mc:Choice>
        <mc:Fallback>
          <p:graphicFrame>
            <p:nvGraphicFramePr>
              <p:cNvPr id="5" name="Tab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A524F33-EA81-60ED-0A8D-B4D8196E231A}"/>
                  </a:ext>
                </a:extLst>
              </p:cNvPr>
              <p:cNvGraphicFramePr>
                <a:graphicFrameLocks noGrp="1"/>
              </p:cNvGraphicFramePr>
              <p:nvPr>
                <p:extLst>
                  <p:ext uri="{D42A27DB-BD31-4B8C-83A1-F6EECF244321}">
                    <p14:modId xmlns:p14="http://schemas.microsoft.com/office/powerpoint/2010/main" val="4265702923"/>
                  </p:ext>
                </p:extLst>
              </p:nvPr>
            </p:nvGraphicFramePr>
            <p:xfrm>
              <a:off x="419098" y="372827"/>
              <a:ext cx="8458199" cy="1674495"/>
            </p:xfrm>
            <a:graphic>
              <a:graphicData uri="http://schemas.openxmlformats.org/drawingml/2006/table">
                <a:tbl>
                  <a:tblPr firstRow="1" firstCol="1" bandRow="1"/>
                  <a:tblGrid>
                    <a:gridCol w="2130740">
                      <a:extLst>
                        <a:ext uri="{9D8B030D-6E8A-4147-A177-3AD203B41FA5}">
                          <a16:colId xmlns:a16="http://schemas.microsoft.com/office/drawing/2014/main" val="3992245625"/>
                        </a:ext>
                      </a:extLst>
                    </a:gridCol>
                    <a:gridCol w="2109153">
                      <a:extLst>
                        <a:ext uri="{9D8B030D-6E8A-4147-A177-3AD203B41FA5}">
                          <a16:colId xmlns:a16="http://schemas.microsoft.com/office/drawing/2014/main" val="1716574493"/>
                        </a:ext>
                      </a:extLst>
                    </a:gridCol>
                    <a:gridCol w="2109153">
                      <a:extLst>
                        <a:ext uri="{9D8B030D-6E8A-4147-A177-3AD203B41FA5}">
                          <a16:colId xmlns:a16="http://schemas.microsoft.com/office/drawing/2014/main" val="4231164295"/>
                        </a:ext>
                      </a:extLst>
                    </a:gridCol>
                    <a:gridCol w="2109153">
                      <a:extLst>
                        <a:ext uri="{9D8B030D-6E8A-4147-A177-3AD203B41FA5}">
                          <a16:colId xmlns:a16="http://schemas.microsoft.com/office/drawing/2014/main" val="797311286"/>
                        </a:ext>
                      </a:extLst>
                    </a:gridCol>
                  </a:tblGrid>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7609" r="-200867" b="-226087"/>
                          </a:stretch>
                        </a:blipFill>
                      </a:tcPr>
                    </a:tc>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734" t="-7609" r="-578" b="-226087"/>
                          </a:stretch>
                        </a:blipFill>
                      </a:tcPr>
                    </a:tc>
                    <a:extLst>
                      <a:ext uri="{0D108BD9-81ED-4DB2-BD59-A6C34878D82A}">
                        <a16:rowId xmlns:a16="http://schemas.microsoft.com/office/drawing/2014/main" val="2828514822"/>
                      </a:ext>
                    </a:extLst>
                  </a:tr>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Thuận</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108791" r="-200867" b="-12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865" t="-108791" r="-100288" b="-128571"/>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734" t="-108791" r="-578" b="-128571"/>
                          </a:stretch>
                        </a:blipFill>
                      </a:tcPr>
                    </a:tc>
                    <a:extLst>
                      <a:ext uri="{0D108BD9-81ED-4DB2-BD59-A6C34878D82A}">
                        <a16:rowId xmlns:a16="http://schemas.microsoft.com/office/drawing/2014/main" val="2160210709"/>
                      </a:ext>
                    </a:extLst>
                  </a:tr>
                  <a:tr h="558165">
                    <a:tc>
                      <a:txBody>
                        <a:bodyPr/>
                        <a:lstStyle/>
                        <a:p>
                          <a:pPr algn="ctr">
                            <a:lnSpc>
                              <a:spcPct val="107000"/>
                            </a:lnSpc>
                            <a:spcAft>
                              <a:spcPts val="800"/>
                            </a:spcAft>
                          </a:pPr>
                          <a:r>
                            <a:rPr lang="en-US" sz="28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Bình Phước</a:t>
                          </a:r>
                          <a:endParaRPr lang="en-US" sz="28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1445" t="-206522" r="-200867" b="-27174"/>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865" t="-206522" r="-100288" b="-27174"/>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1734" t="-206522" r="-578" b="-27174"/>
                          </a:stretch>
                        </a:blipFill>
                      </a:tcPr>
                    </a:tc>
                    <a:extLst>
                      <a:ext uri="{0D108BD9-81ED-4DB2-BD59-A6C34878D82A}">
                        <a16:rowId xmlns:a16="http://schemas.microsoft.com/office/drawing/2014/main" val="2158827671"/>
                      </a:ext>
                    </a:extLst>
                  </a:tr>
                </a:tbl>
              </a:graphicData>
            </a:graphic>
          </p:graphicFrame>
        </mc:Fallback>
      </mc:AlternateContent>
    </p:spTree>
    <p:extLst>
      <p:ext uri="{BB962C8B-B14F-4D97-AF65-F5344CB8AC3E}">
        <p14:creationId xmlns:p14="http://schemas.microsoft.com/office/powerpoint/2010/main" val="19821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EE8B8D6-116A-CA13-EE78-AEAD8DB64AEA}"/>
              </a:ext>
            </a:extLst>
          </p:cNvPr>
          <p:cNvSpPr txBox="1"/>
          <p:nvPr/>
        </p:nvSpPr>
        <p:spPr>
          <a:xfrm>
            <a:off x="3850922" y="64206"/>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F38865D-8831-AF2D-4E08-CF06A6C4F26E}"/>
                  </a:ext>
                </a:extLst>
              </p:cNvPr>
              <p:cNvSpPr txBox="1"/>
              <p:nvPr/>
            </p:nvSpPr>
            <p:spPr>
              <a:xfrm>
                <a:off x="152400" y="488550"/>
                <a:ext cx="8839200" cy="4590744"/>
              </a:xfrm>
              <a:prstGeom prst="rect">
                <a:avLst/>
              </a:prstGeom>
              <a:noFill/>
            </p:spPr>
            <p:txBody>
              <a:bodyPr wrap="square">
                <a:spAutoFit/>
              </a:bodyPr>
              <a:lstStyle/>
              <a:p>
                <a:pPr algn="just">
                  <a:lnSpc>
                    <a:spcPct val="107000"/>
                  </a:lnSpc>
                  <a:spcAft>
                    <a:spcPts val="800"/>
                  </a:spcAft>
                </a:pPr>
                <a:r>
                  <a:rPr lang="en-US" sz="2400" b="1" kern="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t>
                </a:r>
                <a:r>
                  <a:rPr lang="en-US" sz="2400" b="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ở Bình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2019</m:t>
                    </m:r>
                  </m:oMath>
                </a14:m>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kern="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26,4+28=54,4</m:t>
                    </m:r>
                  </m:oMath>
                </a14:m>
                <a:r>
                  <a:rPr lang="en-US" sz="24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nghìn</a:t>
                </a:r>
                <a:r>
                  <a:rPr lang="en-US" sz="24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a:t>
                </a:r>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Bình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2018;</m:t>
                    </m:r>
                    <m:r>
                      <m:rPr>
                        <m:nor/>
                      </m:rPr>
                      <a:rPr lang="en-US" sz="2000" ker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m:t> </m:t>
                    </m:r>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2019;</m:t>
                    </m:r>
                    <m:r>
                      <m:rPr>
                        <m:nor/>
                      </m:rPr>
                      <a:rPr lang="en-US" sz="2000" ker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m:t> </m:t>
                    </m:r>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en-US"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2000" i="1" kern="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28</m:t>
                          </m:r>
                        </m:num>
                        <m:den>
                          <m:r>
                            <a:rPr lang="en-US" sz="20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80,1</m:t>
                          </m:r>
                        </m:den>
                      </m:f>
                      <m:r>
                        <a:rPr lang="en-US" sz="20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⋅100%=34,95630…%≈35%</m:t>
                      </m:r>
                    </m:oMath>
                  </m:oMathPara>
                </a14:m>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báo: </a:t>
                </a:r>
                <a:r>
                  <a:rPr lang="nl-NL" sz="2400" i="1"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Tổng diện tích gieo trồng sắn ở Bình Thuận trong năm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2019</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54,4</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nghìn ha, tỉ số phần trăm diện tích gieo trồng sắn Bình Thuận năm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và tổng diện tích gieo trồng sắn Bình Thuận trong các năm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2018;</m:t>
                    </m:r>
                    <m:r>
                      <m:rPr>
                        <m:nor/>
                      </m:rPr>
                      <a:rPr lang="en-US" sz="2000" ker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m:t> </m:t>
                    </m:r>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2019;</m:t>
                    </m:r>
                    <m:r>
                      <m:rPr>
                        <m:nor/>
                      </m:rPr>
                      <a:rPr lang="en-US" sz="2000" ker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m:t> </m:t>
                    </m:r>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2020</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là xấp xỉ </a:t>
                </a:r>
                <a14:m>
                  <m:oMath xmlns:m="http://schemas.openxmlformats.org/officeDocument/2006/math">
                    <m:r>
                      <a:rPr lang="en-US" sz="2000" i="1" ker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35%</m:t>
                    </m:r>
                  </m:oMath>
                </a14:m>
                <a:r>
                  <a:rPr lang="nl-NL" sz="2400" i="1"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F38865D-8831-AF2D-4E08-CF06A6C4F26E}"/>
                  </a:ext>
                </a:extLst>
              </p:cNvPr>
              <p:cNvSpPr txBox="1">
                <a:spLocks noRot="1" noChangeAspect="1" noMove="1" noResize="1" noEditPoints="1" noAdjustHandles="1" noChangeArrowheads="1" noChangeShapeType="1" noTextEdit="1"/>
              </p:cNvSpPr>
              <p:nvPr/>
            </p:nvSpPr>
            <p:spPr>
              <a:xfrm>
                <a:off x="152400" y="488550"/>
                <a:ext cx="8839200" cy="4590744"/>
              </a:xfrm>
              <a:prstGeom prst="rect">
                <a:avLst/>
              </a:prstGeom>
              <a:blipFill>
                <a:blip r:embed="rId2"/>
                <a:stretch>
                  <a:fillRect l="-1034" t="-1062" r="-1034" b="-1992"/>
                </a:stretch>
              </a:blipFill>
            </p:spPr>
            <p:txBody>
              <a:bodyPr/>
              <a:lstStyle/>
              <a:p>
                <a:r>
                  <a:rPr lang="en-US">
                    <a:noFill/>
                  </a:rPr>
                  <a:t> </a:t>
                </a:r>
              </a:p>
            </p:txBody>
          </p:sp>
        </mc:Fallback>
      </mc:AlternateContent>
    </p:spTree>
    <p:extLst>
      <p:ext uri="{BB962C8B-B14F-4D97-AF65-F5344CB8AC3E}">
        <p14:creationId xmlns:p14="http://schemas.microsoft.com/office/powerpoint/2010/main" val="42930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pic>
        <p:nvPicPr>
          <p:cNvPr id="1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238560" y="568546"/>
            <a:ext cx="2050385" cy="520472"/>
          </a:xfrm>
          <a:prstGeom prst="rect">
            <a:avLst/>
          </a:prstGeom>
        </p:spPr>
      </p:pic>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334363" y="626477"/>
            <a:ext cx="2025572" cy="1385436"/>
          </a:xfrm>
          <a:prstGeom prst="rect">
            <a:avLst/>
          </a:prstGeom>
        </p:spPr>
      </p:pic>
      <p:pic>
        <p:nvPicPr>
          <p:cNvPr id="7" name="Pictur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3865973" y="6085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6286500" y="381975"/>
            <a:ext cx="2176461" cy="1385436"/>
          </a:xfrm>
          <a:prstGeom prst="rect">
            <a:avLst/>
          </a:prstGeom>
        </p:spPr>
      </p:pic>
    </p:spTree>
    <p:extLst>
      <p:ext uri="{BB962C8B-B14F-4D97-AF65-F5344CB8AC3E}">
        <p14:creationId xmlns:p14="http://schemas.microsoft.com/office/powerpoint/2010/main" val="2282725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B4002C0-2F62-FFED-AACB-036833A02D32}"/>
              </a:ext>
            </a:extLst>
          </p:cNvPr>
          <p:cNvSpPr txBox="1"/>
          <p:nvPr/>
        </p:nvSpPr>
        <p:spPr>
          <a:xfrm>
            <a:off x="152400" y="133350"/>
            <a:ext cx="8763000" cy="1258421"/>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 3. </a:t>
            </a: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Biểu đồ hình quạt tròn biểu diễn kết quả thống kê tỉ lệ phần trăm các trái cây yêu thích của các học sinh lớp 8A theo mỗi loại trái cây: </a:t>
            </a:r>
            <a:r>
              <a:rPr lang="en-US" sz="24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 Cam; Lê; Măng cụt.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C25155B-80B4-3985-497C-4066A99ED457}"/>
              </a:ext>
            </a:extLst>
          </p:cNvPr>
          <p:cNvPicPr>
            <a:picLocks noChangeAspect="1"/>
          </p:cNvPicPr>
          <p:nvPr/>
        </p:nvPicPr>
        <p:blipFill>
          <a:blip r:embed="rId3" cstate="print">
            <a:duotone>
              <a:prstClr val="black"/>
              <a:srgbClr val="44546A">
                <a:tint val="45000"/>
                <a:satMod val="400000"/>
              </a:srgbClr>
            </a:duotone>
            <a:lum bright="-40000" contrast="-40000"/>
            <a:extLst>
              <a:ext uri="{28A0092B-C50C-407E-A947-70E740481C1C}">
                <a14:useLocalDpi xmlns:a14="http://schemas.microsoft.com/office/drawing/2010/main" val="0"/>
              </a:ext>
            </a:extLst>
          </a:blip>
          <a:srcRect/>
          <a:stretch>
            <a:fillRect/>
          </a:stretch>
        </p:blipFill>
        <p:spPr bwMode="auto">
          <a:xfrm>
            <a:off x="6019800" y="912283"/>
            <a:ext cx="2875844" cy="1777357"/>
          </a:xfrm>
          <a:prstGeom prst="rect">
            <a:avLst/>
          </a:prstGeom>
          <a:noFill/>
          <a:ln>
            <a:noFill/>
          </a:ln>
        </p:spPr>
      </p:pic>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9F268A-2DE2-FD43-A510-8CACE25C2869}"/>
              </a:ext>
            </a:extLst>
          </p:cNvPr>
          <p:cNvSpPr txBox="1"/>
          <p:nvPr/>
        </p:nvSpPr>
        <p:spPr>
          <a:xfrm>
            <a:off x="165100" y="1315281"/>
            <a:ext cx="5867400" cy="1258421"/>
          </a:xfrm>
          <a:prstGeom prst="rect">
            <a:avLst/>
          </a:prstGeom>
          <a:noFill/>
        </p:spPr>
        <p:txBody>
          <a:bodyPr wrap="square">
            <a:spAutoFit/>
          </a:bodyPr>
          <a:lstStyle/>
          <a:p>
            <a:pPr algn="just">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Lập bảng thống kê tỉ số phần trăm học sinh 8A yêu thích từng loại trái cây: </a:t>
            </a:r>
            <a:r>
              <a:rPr lang="en-US" sz="24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 Cam; Lê; Măng cụt </a:t>
            </a: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theo mẫu sau :</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153703-644C-E6BA-C6F9-52ED752039B3}"/>
              </a:ext>
            </a:extLst>
          </p:cNvPr>
          <p:cNvGraphicFramePr>
            <a:graphicFrameLocks noGrp="1"/>
          </p:cNvGraphicFramePr>
          <p:nvPr>
            <p:extLst>
              <p:ext uri="{D42A27DB-BD31-4B8C-83A1-F6EECF244321}">
                <p14:modId xmlns:p14="http://schemas.microsoft.com/office/powerpoint/2010/main" val="1064605364"/>
              </p:ext>
            </p:extLst>
          </p:nvPr>
        </p:nvGraphicFramePr>
        <p:xfrm>
          <a:off x="761929" y="2658653"/>
          <a:ext cx="7620141" cy="1244260"/>
        </p:xfrm>
        <a:graphic>
          <a:graphicData uri="http://schemas.openxmlformats.org/drawingml/2006/table">
            <a:tbl>
              <a:tblPr firstRow="1" firstCol="1" bandRow="1"/>
              <a:tblGrid>
                <a:gridCol w="1520973">
                  <a:extLst>
                    <a:ext uri="{9D8B030D-6E8A-4147-A177-3AD203B41FA5}">
                      <a16:colId xmlns:a16="http://schemas.microsoft.com/office/drawing/2014/main" val="3923046321"/>
                    </a:ext>
                  </a:extLst>
                </a:gridCol>
                <a:gridCol w="1545586">
                  <a:extLst>
                    <a:ext uri="{9D8B030D-6E8A-4147-A177-3AD203B41FA5}">
                      <a16:colId xmlns:a16="http://schemas.microsoft.com/office/drawing/2014/main" val="4081734373"/>
                    </a:ext>
                  </a:extLst>
                </a:gridCol>
                <a:gridCol w="1523519">
                  <a:extLst>
                    <a:ext uri="{9D8B030D-6E8A-4147-A177-3AD203B41FA5}">
                      <a16:colId xmlns:a16="http://schemas.microsoft.com/office/drawing/2014/main" val="3724289655"/>
                    </a:ext>
                  </a:extLst>
                </a:gridCol>
                <a:gridCol w="1490417">
                  <a:extLst>
                    <a:ext uri="{9D8B030D-6E8A-4147-A177-3AD203B41FA5}">
                      <a16:colId xmlns:a16="http://schemas.microsoft.com/office/drawing/2014/main" val="3617068744"/>
                    </a:ext>
                  </a:extLst>
                </a:gridCol>
                <a:gridCol w="1539646">
                  <a:extLst>
                    <a:ext uri="{9D8B030D-6E8A-4147-A177-3AD203B41FA5}">
                      <a16:colId xmlns:a16="http://schemas.microsoft.com/office/drawing/2014/main" val="2414232805"/>
                    </a:ext>
                  </a:extLst>
                </a:gridCol>
              </a:tblGrid>
              <a:tr h="622130">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Loại trái cây</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Cam</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Lê</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Măng cụt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404736245"/>
                  </a:ext>
                </a:extLst>
              </a:tr>
              <a:tr h="622130">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số % học sinh yêu thích</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79634"/>
                  </a:ext>
                </a:extLst>
              </a:tr>
            </a:tbl>
          </a:graphicData>
        </a:graphic>
      </p:graphicFrame>
      <p:sp>
        <p:nvSpPr>
          <p:cNvPr id="10" name="TextBox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324000-0D52-CD56-479F-78DDA3493DB1}"/>
              </a:ext>
            </a:extLst>
          </p:cNvPr>
          <p:cNvSpPr txBox="1"/>
          <p:nvPr/>
        </p:nvSpPr>
        <p:spPr>
          <a:xfrm>
            <a:off x="124178" y="3918555"/>
            <a:ext cx="8791222" cy="1251240"/>
          </a:xfrm>
          <a:prstGeom prst="rect">
            <a:avLst/>
          </a:prstGeom>
          <a:noFill/>
        </p:spPr>
        <p:txBody>
          <a:bodyPr wrap="square">
            <a:spAutoFit/>
          </a:bodyPr>
          <a:lstStyle/>
          <a:p>
            <a:pPr algn="just">
              <a:lnSpc>
                <a:spcPct val="107000"/>
              </a:lnSpc>
              <a:spcAft>
                <a:spcPts val="800"/>
              </a:spcAft>
            </a:pPr>
            <a:r>
              <a:rPr lang="en-US" sz="2400" ker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Số học sinh yêu thích Lê ít hơn tổng số học sinh yêu thích các loại trái cây còn lại là bao nhiêu học sinh ? biết rằng lớp 8A có 8 học sinh thích chuối.</a:t>
            </a:r>
            <a:endPar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0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7800076-89B3-13AE-9614-A8F09FE659CB}"/>
              </a:ext>
            </a:extLst>
          </p:cNvPr>
          <p:cNvSpPr txBox="1"/>
          <p:nvPr/>
        </p:nvSpPr>
        <p:spPr>
          <a:xfrm>
            <a:off x="1524000" y="80334"/>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2ED1CBF-8C47-3281-93C8-A9DB37236444}"/>
              </a:ext>
            </a:extLst>
          </p:cNvPr>
          <p:cNvSpPr txBox="1"/>
          <p:nvPr/>
        </p:nvSpPr>
        <p:spPr>
          <a:xfrm>
            <a:off x="190499" y="438150"/>
            <a:ext cx="3660423" cy="2246769"/>
          </a:xfrm>
          <a:prstGeom prst="rect">
            <a:avLst/>
          </a:prstGeom>
          <a:noFill/>
        </p:spPr>
        <p:txBody>
          <a:bodyPr wrap="square">
            <a:spAutoFit/>
          </a:bodyPr>
          <a:lstStyle/>
          <a:p>
            <a:pPr algn="just">
              <a:spcAft>
                <a:spcPts val="800"/>
              </a:spcAft>
            </a:pPr>
            <a:r>
              <a:rPr lang="en-US"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Bảng thống kê số học sinh 8A yêu thích từng loại trái cây : </a:t>
            </a:r>
            <a:r>
              <a:rPr lang="en-US" sz="28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 Cam; Lê; Măng cụt </a:t>
            </a: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theo mẫu sau :</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2D7B4DC-5AD6-37C8-857A-7CF022BD9F43}"/>
              </a:ext>
            </a:extLst>
          </p:cNvPr>
          <p:cNvGraphicFramePr>
            <a:graphicFrameLocks noGrp="1"/>
          </p:cNvGraphicFramePr>
          <p:nvPr>
            <p:extLst>
              <p:ext uri="{D42A27DB-BD31-4B8C-83A1-F6EECF244321}">
                <p14:modId xmlns:p14="http://schemas.microsoft.com/office/powerpoint/2010/main" val="957225056"/>
              </p:ext>
            </p:extLst>
          </p:nvPr>
        </p:nvGraphicFramePr>
        <p:xfrm>
          <a:off x="304800" y="3333750"/>
          <a:ext cx="8648700" cy="1521933"/>
        </p:xfrm>
        <a:graphic>
          <a:graphicData uri="http://schemas.openxmlformats.org/drawingml/2006/table">
            <a:tbl>
              <a:tblPr firstRow="1" firstCol="1" bandRow="1"/>
              <a:tblGrid>
                <a:gridCol w="2971800">
                  <a:extLst>
                    <a:ext uri="{9D8B030D-6E8A-4147-A177-3AD203B41FA5}">
                      <a16:colId xmlns:a16="http://schemas.microsoft.com/office/drawing/2014/main" val="3923046321"/>
                    </a:ext>
                  </a:extLst>
                </a:gridCol>
                <a:gridCol w="1419225">
                  <a:extLst>
                    <a:ext uri="{9D8B030D-6E8A-4147-A177-3AD203B41FA5}">
                      <a16:colId xmlns:a16="http://schemas.microsoft.com/office/drawing/2014/main" val="4081734373"/>
                    </a:ext>
                  </a:extLst>
                </a:gridCol>
                <a:gridCol w="1419225">
                  <a:extLst>
                    <a:ext uri="{9D8B030D-6E8A-4147-A177-3AD203B41FA5}">
                      <a16:colId xmlns:a16="http://schemas.microsoft.com/office/drawing/2014/main" val="3724289655"/>
                    </a:ext>
                  </a:extLst>
                </a:gridCol>
                <a:gridCol w="1419225">
                  <a:extLst>
                    <a:ext uri="{9D8B030D-6E8A-4147-A177-3AD203B41FA5}">
                      <a16:colId xmlns:a16="http://schemas.microsoft.com/office/drawing/2014/main" val="3617068744"/>
                    </a:ext>
                  </a:extLst>
                </a:gridCol>
                <a:gridCol w="1419225">
                  <a:extLst>
                    <a:ext uri="{9D8B030D-6E8A-4147-A177-3AD203B41FA5}">
                      <a16:colId xmlns:a16="http://schemas.microsoft.com/office/drawing/2014/main" val="2414232805"/>
                    </a:ext>
                  </a:extLst>
                </a:gridCol>
              </a:tblGrid>
              <a:tr h="758472">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Loại trái cây</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Lê</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Măng cụt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404736245"/>
                  </a:ext>
                </a:extLst>
              </a:tr>
              <a:tr h="758472">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số % học sinh yêu thích </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79634"/>
                  </a:ext>
                </a:extLst>
              </a:tr>
            </a:tbl>
          </a:graphicData>
        </a:graphic>
      </p:graphicFrame>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3586C74-60D9-8818-58BE-27E33C7F206E}"/>
              </a:ext>
            </a:extLst>
          </p:cNvPr>
          <p:cNvPicPr>
            <a:picLocks noChangeAspect="1"/>
          </p:cNvPicPr>
          <p:nvPr/>
        </p:nvPicPr>
        <p:blipFill>
          <a:blip r:embed="rId2" cstate="print">
            <a:duotone>
              <a:prstClr val="black"/>
              <a:srgbClr val="44546A">
                <a:tint val="45000"/>
                <a:satMod val="400000"/>
              </a:srgbClr>
            </a:duotone>
            <a:lum bright="-40000" contrast="-40000"/>
            <a:extLst>
              <a:ext uri="{28A0092B-C50C-407E-A947-70E740481C1C}">
                <a14:useLocalDpi xmlns:a14="http://schemas.microsoft.com/office/drawing/2010/main" val="0"/>
              </a:ext>
            </a:extLst>
          </a:blip>
          <a:srcRect/>
          <a:stretch>
            <a:fillRect/>
          </a:stretch>
        </p:blipFill>
        <p:spPr bwMode="auto">
          <a:xfrm>
            <a:off x="3850922" y="-1"/>
            <a:ext cx="5270864" cy="3257551"/>
          </a:xfrm>
          <a:prstGeom prst="rect">
            <a:avLst/>
          </a:prstGeom>
          <a:noFill/>
          <a:ln>
            <a:noFill/>
          </a:ln>
        </p:spPr>
      </p:pic>
    </p:spTree>
    <p:extLst>
      <p:ext uri="{BB962C8B-B14F-4D97-AF65-F5344CB8AC3E}">
        <p14:creationId xmlns:p14="http://schemas.microsoft.com/office/powerpoint/2010/main" val="92407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7800076-89B3-13AE-9614-A8F09FE659CB}"/>
              </a:ext>
            </a:extLst>
          </p:cNvPr>
          <p:cNvSpPr txBox="1"/>
          <p:nvPr/>
        </p:nvSpPr>
        <p:spPr>
          <a:xfrm>
            <a:off x="3850922" y="61284"/>
            <a:ext cx="1442155" cy="468077"/>
          </a:xfrm>
          <a:prstGeom prst="rect">
            <a:avLst/>
          </a:prstGeom>
          <a:noFill/>
        </p:spPr>
        <p:txBody>
          <a:bodyPr wrap="square">
            <a:spAutoFit/>
          </a:bodyPr>
          <a:lstStyle/>
          <a:p>
            <a:pPr algn="just">
              <a:lnSpc>
                <a:spcPct val="107000"/>
              </a:lnSpc>
              <a:spcAft>
                <a:spcPts val="800"/>
              </a:spcAft>
            </a:pPr>
            <a:r>
              <a:rPr lang="en-US"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Lời giải</a:t>
            </a:r>
            <a:endPar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2ED1CBF-8C47-3281-93C8-A9DB37236444}"/>
              </a:ext>
            </a:extLst>
          </p:cNvPr>
          <p:cNvSpPr txBox="1"/>
          <p:nvPr/>
        </p:nvSpPr>
        <p:spPr>
          <a:xfrm>
            <a:off x="123824" y="2051294"/>
            <a:ext cx="8896350" cy="3108543"/>
          </a:xfrm>
          <a:prstGeom prst="rect">
            <a:avLst/>
          </a:prstGeom>
          <a:noFill/>
        </p:spPr>
        <p:txBody>
          <a:bodyPr wrap="square">
            <a:spAutoFit/>
          </a:bodyPr>
          <a:lstStyle/>
          <a:p>
            <a:pPr algn="just"/>
            <a:r>
              <a:rPr lang="vi-VN"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 học sinh của lớp 8A là: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8:20%=40 (học sinh).</a:t>
            </a:r>
          </a:p>
          <a:p>
            <a:pPr algn="just"/>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 học sinh yêu thích Lê là: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40.30%=12 ( học sinh).</a:t>
            </a:r>
          </a:p>
          <a:p>
            <a:pPr algn="just"/>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 học sinh yêu thích các loại quả còn lại (trừ Lê) là: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40−12=28 (học sinh).</a:t>
            </a:r>
          </a:p>
          <a:p>
            <a:pPr algn="just"/>
            <a:r>
              <a:rPr lang="vi-VN"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Vậy số học sinh yêu thích Lê ít hơn tổng số học sinh yêu thích các loại trái cây còn lại số  học sinh là: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28−12=16 ( học sinh).</a:t>
            </a:r>
          </a:p>
        </p:txBody>
      </p:sp>
      <p:graphicFrame>
        <p:nvGraphicFramePr>
          <p:cNvPr id="7" name="Tab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2D7B4DC-5AD6-37C8-857A-7CF022BD9F43}"/>
              </a:ext>
            </a:extLst>
          </p:cNvPr>
          <p:cNvGraphicFramePr>
            <a:graphicFrameLocks noGrp="1"/>
          </p:cNvGraphicFramePr>
          <p:nvPr>
            <p:extLst>
              <p:ext uri="{D42A27DB-BD31-4B8C-83A1-F6EECF244321}">
                <p14:modId xmlns:p14="http://schemas.microsoft.com/office/powerpoint/2010/main" val="3127133394"/>
              </p:ext>
            </p:extLst>
          </p:nvPr>
        </p:nvGraphicFramePr>
        <p:xfrm>
          <a:off x="247650" y="529361"/>
          <a:ext cx="8648700" cy="1521933"/>
        </p:xfrm>
        <a:graphic>
          <a:graphicData uri="http://schemas.openxmlformats.org/drawingml/2006/table">
            <a:tbl>
              <a:tblPr firstRow="1" firstCol="1" bandRow="1"/>
              <a:tblGrid>
                <a:gridCol w="2971800">
                  <a:extLst>
                    <a:ext uri="{9D8B030D-6E8A-4147-A177-3AD203B41FA5}">
                      <a16:colId xmlns:a16="http://schemas.microsoft.com/office/drawing/2014/main" val="3923046321"/>
                    </a:ext>
                  </a:extLst>
                </a:gridCol>
                <a:gridCol w="1419225">
                  <a:extLst>
                    <a:ext uri="{9D8B030D-6E8A-4147-A177-3AD203B41FA5}">
                      <a16:colId xmlns:a16="http://schemas.microsoft.com/office/drawing/2014/main" val="4081734373"/>
                    </a:ext>
                  </a:extLst>
                </a:gridCol>
                <a:gridCol w="1419225">
                  <a:extLst>
                    <a:ext uri="{9D8B030D-6E8A-4147-A177-3AD203B41FA5}">
                      <a16:colId xmlns:a16="http://schemas.microsoft.com/office/drawing/2014/main" val="3724289655"/>
                    </a:ext>
                  </a:extLst>
                </a:gridCol>
                <a:gridCol w="1419225">
                  <a:extLst>
                    <a:ext uri="{9D8B030D-6E8A-4147-A177-3AD203B41FA5}">
                      <a16:colId xmlns:a16="http://schemas.microsoft.com/office/drawing/2014/main" val="3617068744"/>
                    </a:ext>
                  </a:extLst>
                </a:gridCol>
                <a:gridCol w="1419225">
                  <a:extLst>
                    <a:ext uri="{9D8B030D-6E8A-4147-A177-3AD203B41FA5}">
                      <a16:colId xmlns:a16="http://schemas.microsoft.com/office/drawing/2014/main" val="2414232805"/>
                    </a:ext>
                  </a:extLst>
                </a:gridCol>
              </a:tblGrid>
              <a:tr h="758472">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Loại trái cây</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Chuối</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Lê</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Măng cụt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404736245"/>
                  </a:ext>
                </a:extLst>
              </a:tr>
              <a:tr h="758472">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Tỉ số % học sinh yêu thích </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79634"/>
                  </a:ext>
                </a:extLst>
              </a:tr>
            </a:tbl>
          </a:graphicData>
        </a:graphic>
      </p:graphicFrame>
    </p:spTree>
    <p:extLst>
      <p:ext uri="{BB962C8B-B14F-4D97-AF65-F5344CB8AC3E}">
        <p14:creationId xmlns:p14="http://schemas.microsoft.com/office/powerpoint/2010/main" val="160252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85800" y="514350"/>
            <a:ext cx="777240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ea typeface="Calibri" panose="020F0502020204030204" pitchFamily="34" charset="0"/>
              </a:rPr>
              <a:t> HƯỚNG DẪN VỀ NHÀ</a:t>
            </a:r>
            <a:endParaRPr lang="en-US" sz="3600" dirty="0">
              <a:solidFill>
                <a:prstClr val="black"/>
              </a:solidFill>
            </a:endParaRPr>
          </a:p>
        </p:txBody>
      </p:sp>
      <p:sp>
        <p:nvSpPr>
          <p:cNvPr id="10" name="TextBox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E8E4199-FAD5-C53A-6A5A-DDF9800EF431}"/>
              </a:ext>
            </a:extLst>
          </p:cNvPr>
          <p:cNvSpPr txBox="1"/>
          <p:nvPr/>
        </p:nvSpPr>
        <p:spPr>
          <a:xfrm>
            <a:off x="990600" y="1504950"/>
            <a:ext cx="7162800" cy="2453942"/>
          </a:xfrm>
          <a:prstGeom prst="rect">
            <a:avLst/>
          </a:prstGeom>
          <a:noFill/>
        </p:spPr>
        <p:txBody>
          <a:bodyPr wrap="square">
            <a:spAutoFit/>
          </a:bodyPr>
          <a:lstStyle/>
          <a:p>
            <a:pPr algn="just">
              <a:lnSpc>
                <a:spcPct val="107000"/>
              </a:lnSpc>
              <a:spcBef>
                <a:spcPts val="300"/>
              </a:spcBef>
              <a:spcAft>
                <a:spcPts val="300"/>
              </a:spcAft>
            </a:pPr>
            <a:r>
              <a:rPr lang="vi-VN" sz="2800" kern="100">
                <a:solidFill>
                  <a:srgbClr val="0000FF"/>
                </a:solidFill>
                <a:effectLst/>
                <a:latin typeface="+mj-lt"/>
                <a:ea typeface="Calibri" panose="020F0502020204030204" pitchFamily="34" charset="0"/>
                <a:cs typeface="Times New Roman" panose="02020603050405020304" pitchFamily="18" charset="0"/>
              </a:rPr>
              <a:t>- Học công thức tính tỉ số % của a và b; ôn tập các bài toán: Tìm  giá trị phân số của một số cho trước và tìm một số biết giá trị một phân số của số đó</a:t>
            </a:r>
          </a:p>
          <a:p>
            <a:pPr algn="just">
              <a:lnSpc>
                <a:spcPct val="107000"/>
              </a:lnSpc>
              <a:spcBef>
                <a:spcPts val="300"/>
              </a:spcBef>
              <a:spcAft>
                <a:spcPts val="300"/>
              </a:spcAft>
            </a:pPr>
            <a:r>
              <a:rPr lang="vi-VN" sz="2800" kern="100">
                <a:solidFill>
                  <a:srgbClr val="0000FF"/>
                </a:solidFill>
                <a:effectLst/>
                <a:latin typeface="+mj-lt"/>
                <a:ea typeface="Calibri" panose="020F0502020204030204" pitchFamily="34" charset="0"/>
                <a:cs typeface="Times New Roman" panose="02020603050405020304" pitchFamily="18" charset="0"/>
              </a:rPr>
              <a:t>- Làm bài tập 3; 4 /SGK tr 25.</a:t>
            </a:r>
          </a:p>
        </p:txBody>
      </p:sp>
    </p:spTree>
    <p:extLst>
      <p:ext uri="{BB962C8B-B14F-4D97-AF65-F5344CB8AC3E}">
        <p14:creationId xmlns:p14="http://schemas.microsoft.com/office/powerpoint/2010/main" val="1352482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1527416" y="4219403"/>
            <a:ext cx="6089167" cy="900246"/>
          </a:xfrm>
          <a:prstGeom prst="rect">
            <a:avLst/>
          </a:prstGeom>
          <a:noFill/>
        </p:spPr>
        <p:txBody>
          <a:bodyPr wrap="none" lIns="68580" tIns="34290" rIns="68580" bIns="3429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12" name="Nhóm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330783"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256182" y="2003623"/>
              <a:ext cx="1614117" cy="615553"/>
            </a:xfrm>
            <a:prstGeom prst="rect">
              <a:avLst/>
            </a:prstGeom>
            <a:noFill/>
          </p:spPr>
          <p:txBody>
            <a:bodyPr wrap="non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Mở</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đầu</a:t>
              </a: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4191001" y="330362"/>
            <a:ext cx="2574192" cy="1890806"/>
            <a:chOff x="5714125" y="780700"/>
            <a:chExt cx="3028822" cy="2072009"/>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latin typeface="Times New Roman" panose="02020603050405020304" pitchFamily="18" charset="0"/>
                <a:cs typeface="Times New Roman" panose="02020603050405020304" pitchFamily="18" charset="0"/>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70137" y="1252271"/>
              <a:ext cx="2162013" cy="1600438"/>
            </a:xfrm>
            <a:prstGeom prst="rect">
              <a:avLst/>
            </a:prstGeom>
            <a:noFill/>
          </p:spPr>
          <p:txBody>
            <a:bodyPr wrap="square" rtlCol="0">
              <a:spAutoFit/>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kiến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thức</a:t>
              </a: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6476956" y="1123371"/>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Luyện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tập</a:t>
              </a:r>
              <a:endParaRPr lang="en-US" sz="2400" b="1" dirty="0">
                <a:solidFill>
                  <a:srgbClr val="002060"/>
                </a:solidFill>
                <a:latin typeface="Times New Roman" panose="02020603050405020304" pitchFamily="18" charset="0"/>
                <a:cs typeface="Times New Roman" panose="02020603050405020304" pitchFamily="18" charset="0"/>
              </a:endParaRPr>
            </a:p>
          </p:txBody>
        </p:sp>
      </p:grpSp>
      <p:sp>
        <p:nvSpPr>
          <p:cNvPr id="16" name="Google Shape;162;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3397892"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4" name="Nhóm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5675243" y="2428277"/>
            <a:ext cx="2271617" cy="1061829"/>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14128" y="2995801"/>
              <a:ext cx="2162013" cy="615552"/>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Vận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60333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85+K4lPs7H94VUqPe2XwIsfPRnrXQE//QTEXxb8/8N4CNc6FpgZahzpTjFhMzSA7T/nHJa11DE8Ng2TP3iAmRczFlmslSuUNOgUeb6yRvs0="/>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 y="2086511"/>
            <a:ext cx="9024893" cy="1323439"/>
          </a:xfrm>
          <a:prstGeom prst="rect">
            <a:avLst/>
          </a:prstGeom>
          <a:noFill/>
        </p:spPr>
        <p:txBody>
          <a:bodyPr wrap="square" lIns="91440" tIns="45720" rIns="91440" bIns="45720">
            <a:spAutoFit/>
          </a:bodyPr>
          <a:lstStyle/>
          <a:p>
            <a:pPr algn="ctr"/>
            <a:r>
              <a:rPr lang="en-US" sz="40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PHÂN TÍCH VÀ XỬ LÍ DỮ LIỆU THU ĐƯỢC Ở DẠNG BẢNG, BIỂU ĐỒ</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65910" y="1439177"/>
            <a:ext cx="1481496" cy="707886"/>
          </a:xfrm>
          <a:prstGeom prst="rect">
            <a:avLst/>
          </a:prstGeom>
          <a:noFill/>
        </p:spPr>
        <p:txBody>
          <a:bodyPr wrap="none" lIns="91440" tIns="45720" rIns="91440" bIns="45720">
            <a:spAutoFit/>
          </a:bodyPr>
          <a:lstStyle/>
          <a:p>
            <a:pPr algn="ctr"/>
            <a:r>
              <a:rPr lang="en-US" sz="4000" b="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3</a:t>
            </a:r>
            <a:endParaRPr lang="en-US" sz="40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7"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C6D747D-C415-4964-A59E-F785BB764022}"/>
              </a:ext>
            </a:extLst>
          </p:cNvPr>
          <p:cNvSpPr/>
          <p:nvPr/>
        </p:nvSpPr>
        <p:spPr>
          <a:xfrm>
            <a:off x="152400" y="783445"/>
            <a:ext cx="8872493" cy="623248"/>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MỘT SỐ YẾU TỐ XÁC SUẤT THỐNG KÊ</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8"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160421" y="177006"/>
            <a:ext cx="2642776" cy="577081"/>
          </a:xfrm>
          <a:prstGeom prst="rect">
            <a:avLst/>
          </a:prstGeom>
          <a:noFill/>
        </p:spPr>
        <p:txBody>
          <a:bodyPr wrap="none" lIns="68580" tIns="34290" rIns="68580" bIns="34290">
            <a:spAutoFit/>
          </a:bodyPr>
          <a:lstStyle/>
          <a:p>
            <a:pPr algn="ctr"/>
            <a:r>
              <a:rPr lang="en-US" sz="3300" b="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VI</a:t>
            </a:r>
            <a:endPar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3692304" y="3409950"/>
            <a:ext cx="1759392"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50" b="1"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5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2)</a:t>
            </a:r>
            <a:endParaRPr lang="vi-VN"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66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6"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3500"/>
                            </p:stCondLst>
                            <p:childTnLst>
                              <p:par>
                                <p:cTn id="36" presetID="26" presetClass="emph" presetSubtype="0" fill="hold" grpId="0" nodeType="afterEffect">
                                  <p:stCondLst>
                                    <p:cond delay="0"/>
                                  </p:stCondLst>
                                  <p:childTnLst>
                                    <p:animEffect transition="out" filter="fade">
                                      <p:cBhvr>
                                        <p:cTn id="37" dur="1750" tmFilter="0, 0; .2, .5; .8, .5; 1, 0"/>
                                        <p:tgtEl>
                                          <p:spTgt spid="9"/>
                                        </p:tgtEl>
                                      </p:cBhvr>
                                    </p:animEffect>
                                    <p:animScale>
                                      <p:cBhvr>
                                        <p:cTn id="38"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28600" y="35728"/>
            <a:ext cx="4678136"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Mục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tiêu</a:t>
            </a:r>
            <a:r>
              <a:rPr lang="en-US" sz="3600" b="1" dirty="0">
                <a:solidFill>
                  <a:srgbClr val="FF0000"/>
                </a:solidFill>
                <a:latin typeface="Times New Roman" panose="02020603050405020304" pitchFamily="18" charset="0"/>
                <a:ea typeface="Calibri" panose="020F0502020204030204" pitchFamily="34" charset="0"/>
              </a:rPr>
              <a:t>.</a:t>
            </a:r>
            <a:endParaRPr lang="en-US" sz="3600" dirty="0">
              <a:solidFill>
                <a:prstClr val="black"/>
              </a:solidFill>
            </a:endParaRPr>
          </a:p>
        </p:txBody>
      </p:sp>
      <p:sp>
        <p:nvSpPr>
          <p:cNvPr id="2" name="Hình tự do: Hình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FD7273F-A5F6-1873-D024-893B1A827C1A}"/>
              </a:ext>
            </a:extLst>
          </p:cNvPr>
          <p:cNvSpPr/>
          <p:nvPr/>
        </p:nvSpPr>
        <p:spPr>
          <a:xfrm rot="16200000">
            <a:off x="557923" y="362208"/>
            <a:ext cx="1022350" cy="2081213"/>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FFC000"/>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lIns="15240" tIns="552417" rIns="15241" bIns="552416" spcCol="1270" anchor="ctr"/>
          <a:lstStyle/>
          <a:p>
            <a:pPr algn="r" defTabSz="1066800" eaLnBrk="0" hangingPunct="0">
              <a:lnSpc>
                <a:spcPct val="90000"/>
              </a:lnSpc>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KIẾN   THỨC</a:t>
            </a:r>
          </a:p>
        </p:txBody>
      </p:sp>
      <p:sp>
        <p:nvSpPr>
          <p:cNvPr id="3" name="Content Placeholder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08FB447-E9FC-8A41-0DC7-A6B1078C0C67}"/>
              </a:ext>
            </a:extLst>
          </p:cNvPr>
          <p:cNvSpPr txBox="1">
            <a:spLocks/>
          </p:cNvSpPr>
          <p:nvPr/>
        </p:nvSpPr>
        <p:spPr bwMode="auto">
          <a:xfrm>
            <a:off x="2146217" y="666750"/>
            <a:ext cx="6769183" cy="135344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100"/>
              </a:spcBef>
              <a:spcAft>
                <a:spcPts val="100"/>
              </a:spcAft>
            </a:pPr>
            <a:r>
              <a:rPr lang="nl-NL"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5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Nhận biết được mối liên quan giữa thống kê với những kiến thức trong các môn học khác trong Chương trình lớp 8</a:t>
            </a:r>
            <a:r>
              <a:rPr lang="en-US" sz="25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ình tự do: Hình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B330C20-176F-B064-E5F3-7D334D302756}"/>
              </a:ext>
            </a:extLst>
          </p:cNvPr>
          <p:cNvSpPr/>
          <p:nvPr/>
        </p:nvSpPr>
        <p:spPr>
          <a:xfrm rot="16200000">
            <a:off x="501393" y="1613298"/>
            <a:ext cx="1058863" cy="2117725"/>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00FFFF"/>
          </a:solid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vert="vert" lIns="15241" tIns="552418" rIns="15240" bIns="552416" spcCol="1270" anchor="ctr"/>
          <a:lstStyle/>
          <a:p>
            <a:pPr algn="ctr" defTabSz="1066800" eaLnBrk="0" hangingPunct="0">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NĂNG</a:t>
            </a:r>
          </a:p>
          <a:p>
            <a:pPr algn="ctr" defTabSz="1066800" eaLnBrk="0" hangingPunct="0">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LỰC</a:t>
            </a:r>
          </a:p>
        </p:txBody>
      </p:sp>
      <p:sp>
        <p:nvSpPr>
          <p:cNvPr id="5" name="Content Placeholder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58939A-43C3-40E6-8568-FEB097BA0813}"/>
              </a:ext>
            </a:extLst>
          </p:cNvPr>
          <p:cNvSpPr txBox="1">
            <a:spLocks/>
          </p:cNvSpPr>
          <p:nvPr/>
        </p:nvSpPr>
        <p:spPr bwMode="auto">
          <a:xfrm>
            <a:off x="2146217" y="2234011"/>
            <a:ext cx="6749166" cy="8763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Năng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lực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giao</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tiếp</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toán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học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sử</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dụng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ngôn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ngữ</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toán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giải</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quyết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vấn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đề</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hợp</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tác</a:t>
            </a:r>
            <a:r>
              <a:rPr lang="en-US" altLang="en-US" sz="2500" dirty="0">
                <a:solidFill>
                  <a:srgbClr val="0000FF"/>
                </a:solidFill>
                <a:latin typeface="Times New Roman" panose="02020603050405020304" pitchFamily="18" charset="0"/>
                <a:cs typeface="Times New Roman" panose="02020603050405020304" pitchFamily="18" charset="0"/>
              </a:rPr>
              <a:t>.</a:t>
            </a:r>
          </a:p>
        </p:txBody>
      </p:sp>
      <p:sp>
        <p:nvSpPr>
          <p:cNvPr id="6" name="Hình tự do: Hình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36EB0F-5F59-E6A7-B5E5-BC215FC6F38E}"/>
              </a:ext>
            </a:extLst>
          </p:cNvPr>
          <p:cNvSpPr/>
          <p:nvPr/>
        </p:nvSpPr>
        <p:spPr>
          <a:xfrm rot="16200000">
            <a:off x="537905" y="3056096"/>
            <a:ext cx="1022350" cy="2081213"/>
          </a:xfrm>
          <a:custGeom>
            <a:avLst/>
            <a:gdLst>
              <a:gd name="connsiteX0" fmla="*/ 0 w 1534790"/>
              <a:gd name="connsiteY0" fmla="*/ 0 h 1074353"/>
              <a:gd name="connsiteX1" fmla="*/ 997614 w 1534790"/>
              <a:gd name="connsiteY1" fmla="*/ 0 h 1074353"/>
              <a:gd name="connsiteX2" fmla="*/ 1534790 w 1534790"/>
              <a:gd name="connsiteY2" fmla="*/ 537177 h 1074353"/>
              <a:gd name="connsiteX3" fmla="*/ 997614 w 1534790"/>
              <a:gd name="connsiteY3" fmla="*/ 1074353 h 1074353"/>
              <a:gd name="connsiteX4" fmla="*/ 0 w 1534790"/>
              <a:gd name="connsiteY4" fmla="*/ 1074353 h 1074353"/>
              <a:gd name="connsiteX5" fmla="*/ 537177 w 1534790"/>
              <a:gd name="connsiteY5" fmla="*/ 537177 h 1074353"/>
              <a:gd name="connsiteX6" fmla="*/ 0 w 1534790"/>
              <a:gd name="connsiteY6" fmla="*/ 0 h 10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90" h="1074353">
                <a:moveTo>
                  <a:pt x="1534789" y="0"/>
                </a:moveTo>
                <a:lnTo>
                  <a:pt x="1534789" y="698330"/>
                </a:lnTo>
                <a:lnTo>
                  <a:pt x="767394" y="1074353"/>
                </a:lnTo>
                <a:lnTo>
                  <a:pt x="1" y="698330"/>
                </a:lnTo>
                <a:lnTo>
                  <a:pt x="1" y="0"/>
                </a:lnTo>
                <a:lnTo>
                  <a:pt x="767394" y="376024"/>
                </a:lnTo>
                <a:lnTo>
                  <a:pt x="1534789" y="0"/>
                </a:lnTo>
                <a:close/>
              </a:path>
            </a:pathLst>
          </a:custGeom>
          <a:solidFill>
            <a:srgbClr val="FF0000"/>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vert="vert" lIns="15241" tIns="552418" rIns="15240" bIns="552416" spcCol="1270" anchor="ctr"/>
          <a:lstStyle/>
          <a:p>
            <a:pPr algn="ctr" defTabSz="1066800" eaLnBrk="0" hangingPunct="0">
              <a:lnSpc>
                <a:spcPct val="90000"/>
              </a:lnSpc>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PHẨM</a:t>
            </a:r>
          </a:p>
          <a:p>
            <a:pPr algn="ctr" defTabSz="1066800" eaLnBrk="0" hangingPunct="0">
              <a:lnSpc>
                <a:spcPct val="90000"/>
              </a:lnSpc>
              <a:defRPr/>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CHẤT</a:t>
            </a:r>
          </a:p>
        </p:txBody>
      </p:sp>
      <p:sp>
        <p:nvSpPr>
          <p:cNvPr id="7" name="Content Placeholder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C22B15D-25DD-2485-C21C-45D6F98EB457}"/>
              </a:ext>
            </a:extLst>
          </p:cNvPr>
          <p:cNvSpPr txBox="1">
            <a:spLocks/>
          </p:cNvSpPr>
          <p:nvPr/>
        </p:nvSpPr>
        <p:spPr bwMode="auto">
          <a:xfrm>
            <a:off x="2176310" y="3242010"/>
            <a:ext cx="6749166" cy="140352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 typeface="Arial" panose="020B0604020202020204" pitchFamily="34" charset="0"/>
              <a:buNone/>
            </a:pP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Chăm</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chỉ</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Chú</a:t>
            </a:r>
            <a:r>
              <a:rPr lang="en-US" altLang="en-US" sz="2500" dirty="0">
                <a:solidFill>
                  <a:srgbClr val="0000FF"/>
                </a:solidFill>
                <a:latin typeface="Times New Roman" panose="02020603050405020304" pitchFamily="18" charset="0"/>
                <a:cs typeface="Times New Roman" panose="02020603050405020304" pitchFamily="18" charset="0"/>
              </a:rPr>
              <a:t> ý </a:t>
            </a:r>
            <a:r>
              <a:rPr lang="en-US" altLang="en-US" sz="2500" dirty="0" err="1">
                <a:solidFill>
                  <a:srgbClr val="0000FF"/>
                </a:solidFill>
                <a:latin typeface="Times New Roman" panose="02020603050405020304" pitchFamily="18" charset="0"/>
                <a:cs typeface="Times New Roman" panose="02020603050405020304" pitchFamily="18" charset="0"/>
              </a:rPr>
              <a:t>lắng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nghe</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đọc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làm</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bài</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tập</a:t>
            </a:r>
            <a:r>
              <a:rPr lang="en-US" altLang="en-US" sz="2500" dirty="0">
                <a:solidFill>
                  <a:srgbClr val="0000FF"/>
                </a:solidFill>
                <a:latin typeface="Times New Roman" panose="02020603050405020304" pitchFamily="18" charset="0"/>
                <a:cs typeface="Times New Roman" panose="02020603050405020304" pitchFamily="18" charset="0"/>
              </a:rPr>
              <a:t>.</a:t>
            </a:r>
          </a:p>
          <a:p>
            <a:pPr algn="just" eaLnBrk="1" hangingPunct="1">
              <a:lnSpc>
                <a:spcPct val="90000"/>
              </a:lnSpc>
              <a:buFont typeface="Arial" panose="020B0604020202020204" pitchFamily="34" charset="0"/>
              <a:buNone/>
            </a:pP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Trung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thực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nhận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xét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trung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thực</a:t>
            </a:r>
            <a:r>
              <a:rPr lang="en-US" altLang="en-US" sz="2500" dirty="0">
                <a:solidFill>
                  <a:srgbClr val="0000FF"/>
                </a:solidFill>
                <a:latin typeface="Times New Roman" panose="02020603050405020304" pitchFamily="18" charset="0"/>
                <a:cs typeface="Times New Roman" panose="02020603050405020304" pitchFamily="18" charset="0"/>
              </a:rPr>
              <a:t>.  </a:t>
            </a:r>
          </a:p>
          <a:p>
            <a:pPr algn="just" eaLnBrk="1" hangingPunct="1">
              <a:lnSpc>
                <a:spcPct val="90000"/>
              </a:lnSpc>
              <a:buFont typeface="Arial" panose="020B0604020202020204" pitchFamily="34" charset="0"/>
              <a:buNone/>
            </a:pP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Trách</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nhiệm</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khi</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thực</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hiện</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hoạt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động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nhóm</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báo</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cáo</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kết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quả</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hoạt</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động</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nhóm</a:t>
            </a:r>
            <a:r>
              <a:rPr lang="en-US" altLang="en-US" sz="25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69077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left)">
                                      <p:cBhvr>
                                        <p:cTn id="20" dur="500"/>
                                        <p:tgtEl>
                                          <p:spTgt spid="3">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wipe(left)">
                                      <p:cBhvr>
                                        <p:cTn id="33" dur="500"/>
                                        <p:tgtEl>
                                          <p:spTgt spid="5">
                                            <p:bg/>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bg/>
                                          </p:spTgt>
                                        </p:tgtEl>
                                        <p:attrNameLst>
                                          <p:attrName>style.visibility</p:attrName>
                                        </p:attrNameLst>
                                      </p:cBhvr>
                                      <p:to>
                                        <p:strVal val="visible"/>
                                      </p:to>
                                    </p:set>
                                    <p:animEffect transition="in" filter="wipe(left)">
                                      <p:cBhvr>
                                        <p:cTn id="46" dur="500"/>
                                        <p:tgtEl>
                                          <p:spTgt spid="7">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wipe(left)">
                                      <p:cBhvr>
                                        <p:cTn id="49" dur="500"/>
                                        <p:tgtEl>
                                          <p:spTgt spid="7">
                                            <p:txEl>
                                              <p:pRg st="0" end="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left)">
                                      <p:cBhvr>
                                        <p:cTn id="52" dur="500"/>
                                        <p:tgtEl>
                                          <p:spTgt spid="7">
                                            <p:txEl>
                                              <p:pRg st="1" end="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wipe(left)">
                                      <p:cBhvr>
                                        <p:cTn id="5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3" grpId="0" build="allAtOnce" animBg="1"/>
      <p:bldP spid="4" grpId="0" animBg="1"/>
      <p:bldP spid="5" grpId="0" build="allAtOnce" animBg="1"/>
      <p:bldP spid="6" grpId="0" animBg="1"/>
      <p:bldP spid="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593265" y="1863382"/>
            <a:ext cx="1731335" cy="646331"/>
          </a:xfrm>
          <a:prstGeom prst="rect">
            <a:avLst/>
          </a:prstGeom>
          <a:solidFill>
            <a:srgbClr val="FFFF00"/>
          </a:solidFill>
        </p:spPr>
        <p:txBody>
          <a:bodyPr wrap="square">
            <a:spAutoFit/>
          </a:bodyPr>
          <a:lstStyle/>
          <a:p>
            <a:r>
              <a:rPr lang="en-US" sz="3600" b="1" dirty="0" err="1">
                <a:solidFill>
                  <a:srgbClr val="FF0000"/>
                </a:solidFill>
                <a:latin typeface="Times New Roman" panose="02020603050405020304" pitchFamily="18" charset="0"/>
              </a:rPr>
              <a:t>Mở</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đầu</a:t>
            </a:r>
            <a:endParaRPr lang="en-US" sz="3600" dirty="0"/>
          </a:p>
        </p:txBody>
      </p:sp>
      <p:pic>
        <p:nvPicPr>
          <p:cNvPr id="6" name="Hình ảnh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14986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417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047780" y="3861054"/>
            <a:ext cx="1245281" cy="1185340"/>
          </a:xfrm>
          <a:prstGeom prst="rect">
            <a:avLst/>
          </a:prstGeom>
        </p:spPr>
      </p:pic>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C77E91D-1A2C-9B30-8066-B8B429E8ECB0}"/>
              </a:ext>
            </a:extLst>
          </p:cNvPr>
          <p:cNvSpPr txBox="1"/>
          <p:nvPr/>
        </p:nvSpPr>
        <p:spPr>
          <a:xfrm>
            <a:off x="289279" y="1149862"/>
            <a:ext cx="8610600" cy="2610073"/>
          </a:xfrm>
          <a:prstGeom prst="rect">
            <a:avLst/>
          </a:prstGeom>
          <a:noFill/>
        </p:spPr>
        <p:txBody>
          <a:bodyPr wrap="square">
            <a:spAutoFit/>
          </a:bodyPr>
          <a:lstStyle/>
          <a:p>
            <a:pPr algn="just">
              <a:lnSpc>
                <a:spcPct val="107000"/>
              </a:lnSpc>
              <a:spcBef>
                <a:spcPts val="300"/>
              </a:spcBef>
              <a:spcAft>
                <a:spcPts val="30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âu 1</a:t>
            </a: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Phân tích và xử lí dữ liệu thu được ở dạng bảng để làm gì ?</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Để thư giãn	</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Để rút ra những kết luận hữu ích	</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Không để làm gì</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D5FFA7-F8A9-A773-E867-663C83BD29BD}"/>
              </a:ext>
            </a:extLst>
          </p:cNvPr>
          <p:cNvSpPr txBox="1"/>
          <p:nvPr/>
        </p:nvSpPr>
        <p:spPr>
          <a:xfrm>
            <a:off x="266699" y="209550"/>
            <a:ext cx="8877299"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Hãy chọn chữ cái đứng trước câu trả lời mà em cho là đúng nhất?</a:t>
            </a:r>
          </a:p>
        </p:txBody>
      </p:sp>
      <p:sp>
        <p:nvSpPr>
          <p:cNvPr id="6" name="Oval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B566A8-F8C3-BDD3-6E3A-661D36893923}"/>
              </a:ext>
            </a:extLst>
          </p:cNvPr>
          <p:cNvSpPr/>
          <p:nvPr/>
        </p:nvSpPr>
        <p:spPr>
          <a:xfrm>
            <a:off x="277990" y="2702387"/>
            <a:ext cx="445730" cy="44573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4829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0F4EB"/>
        </a:solidFill>
        <a:effectLst/>
      </p:bgPr>
    </p:bg>
    <p:spTree>
      <p:nvGrpSpPr>
        <p:cNvPr id="1" name=""/>
        <p:cNvGrpSpPr/>
        <p:nvPr/>
      </p:nvGrpSpPr>
      <p:grpSpPr>
        <a:xfrm>
          <a:off x="0" y="0"/>
          <a:ext cx="0" cy="0"/>
          <a:chOff x="0" y="0"/>
          <a:chExt cx="0" cy="0"/>
        </a:xfrm>
      </p:grpSpPr>
      <p:sp>
        <p:nvSpPr>
          <p:cNvPr id="16"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3880CE-D9C7-499A-98A7-95282D6175DD}"/>
              </a:ext>
            </a:extLst>
          </p:cNvPr>
          <p:cNvSpPr>
            <a:spLocks noChangeArrowheads="1"/>
          </p:cNvSpPr>
          <p:nvPr/>
        </p:nvSpPr>
        <p:spPr bwMode="auto">
          <a:xfrm>
            <a:off x="1" y="114986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sp>
        <p:nvSpPr>
          <p:cNvPr id="7" name="Rectangle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8BAB9B-12E3-4700-851C-382A28652EA1}"/>
              </a:ext>
            </a:extLst>
          </p:cNvPr>
          <p:cNvSpPr>
            <a:spLocks noChangeArrowheads="1"/>
          </p:cNvSpPr>
          <p:nvPr/>
        </p:nvSpPr>
        <p:spPr bwMode="auto">
          <a:xfrm>
            <a:off x="1" y="2104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342900"/>
            <a:endParaRPr lang="en-US" sz="1350">
              <a:solidFill>
                <a:prstClr val="black"/>
              </a:solidFill>
              <a:latin typeface="Garamond"/>
            </a:endParaRPr>
          </a:p>
        </p:txBody>
      </p:sp>
      <p:pic>
        <p:nvPicPr>
          <p:cNvPr id="15" name="Pictur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5F9F95-72D5-4014-81B0-59F5D7FA9B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047780" y="3861054"/>
            <a:ext cx="1245281" cy="1185340"/>
          </a:xfrm>
          <a:prstGeom prst="rect">
            <a:avLst/>
          </a:prstGeom>
        </p:spPr>
      </p:pic>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C77E91D-1A2C-9B30-8066-B8B429E8ECB0}"/>
              </a:ext>
            </a:extLst>
          </p:cNvPr>
          <p:cNvSpPr txBox="1"/>
          <p:nvPr/>
        </p:nvSpPr>
        <p:spPr>
          <a:xfrm>
            <a:off x="269523" y="1110441"/>
            <a:ext cx="8610600" cy="3070584"/>
          </a:xfrm>
          <a:prstGeom prst="rect">
            <a:avLst/>
          </a:prstGeom>
          <a:noFill/>
        </p:spPr>
        <p:txBody>
          <a:bodyPr wrap="square">
            <a:spAutoFit/>
          </a:bodyPr>
          <a:lstStyle/>
          <a:p>
            <a:pPr algn="just">
              <a:lnSpc>
                <a:spcPct val="107000"/>
              </a:lnSpc>
              <a:spcBef>
                <a:spcPts val="300"/>
              </a:spcBef>
              <a:spcAft>
                <a:spcPts val="30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âu 2</a:t>
            </a: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Để phát hiện vấn đề (hoặc quy luật đơn giản) dựa trên phân tích và xử lí dữ số liệu thu được ta cần làm gì ?</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Nhận biết được mối liên hệ toán học đơn giản giữa các số liệu đã được biểu diễn</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 Thực hiện được tính toán và suy luận toán học</a:t>
            </a:r>
            <a:endPar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 Cả A và B</a:t>
            </a:r>
          </a:p>
        </p:txBody>
      </p:sp>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D5FFA7-F8A9-A773-E867-663C83BD29BD}"/>
              </a:ext>
            </a:extLst>
          </p:cNvPr>
          <p:cNvSpPr txBox="1"/>
          <p:nvPr/>
        </p:nvSpPr>
        <p:spPr>
          <a:xfrm>
            <a:off x="266699" y="209550"/>
            <a:ext cx="8877299"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Hãy chọn chữ cái đứng trước câu trả lời mà em cho là đúng nhất?</a:t>
            </a:r>
          </a:p>
        </p:txBody>
      </p:sp>
      <p:sp>
        <p:nvSpPr>
          <p:cNvPr id="12" name="Oval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DFB4E3F-185A-2F25-350D-9DE887512A91}"/>
              </a:ext>
            </a:extLst>
          </p:cNvPr>
          <p:cNvSpPr/>
          <p:nvPr/>
        </p:nvSpPr>
        <p:spPr>
          <a:xfrm>
            <a:off x="286455" y="3692806"/>
            <a:ext cx="400757" cy="400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3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TotalTime>
  <Words>2624</Words>
  <Application>Microsoft Office PowerPoint</Application>
  <PresentationFormat>On-screen Show (16:9)</PresentationFormat>
  <Paragraphs>265</Paragraphs>
  <Slides>34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Calibri Light</vt:lpstr>
      <vt:lpstr>Cambria Math</vt:lpstr>
      <vt:lpstr>Garamond</vt:lpstr>
      <vt:lpstr>Times New Roman</vt:lpstr>
      <vt:lpstr>思源黑体 Heavy</vt:lpstr>
      <vt:lpstr>Office Theme</vt:lpstr>
      <vt:lpstr>Chủ đề Office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Administrator</cp:lastModifiedBy>
  <cp:revision>314</cp:revision>
  <dcterms:created xsi:type="dcterms:W3CDTF">2021-07-22T17:31:00Z</dcterms:created>
  <dcterms:modified xsi:type="dcterms:W3CDTF">2023-08-18T01:18:27Z</dcterms:modified>
</cp:coreProperties>
</file>