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gif" ContentType="image/gi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8" r:id="rId3"/>
    <p:sldId id="307" r:id="rId5"/>
    <p:sldId id="290" r:id="rId6"/>
    <p:sldId id="292" r:id="rId7"/>
    <p:sldId id="291" r:id="rId8"/>
    <p:sldId id="294" r:id="rId9"/>
    <p:sldId id="305" r:id="rId10"/>
    <p:sldId id="295" r:id="rId11"/>
    <p:sldId id="270" r:id="rId12"/>
    <p:sldId id="298" r:id="rId13"/>
    <p:sldId id="336" r:id="rId14"/>
    <p:sldId id="297" r:id="rId15"/>
    <p:sldId id="296" r:id="rId16"/>
    <p:sldId id="279" r:id="rId17"/>
    <p:sldId id="299" r:id="rId18"/>
    <p:sldId id="301" r:id="rId19"/>
    <p:sldId id="302" r:id="rId20"/>
    <p:sldId id="300" r:id="rId21"/>
    <p:sldId id="309" r:id="rId22"/>
    <p:sldId id="337" r:id="rId23"/>
    <p:sldId id="310" r:id="rId24"/>
    <p:sldId id="338" r:id="rId25"/>
    <p:sldId id="311" r:id="rId26"/>
    <p:sldId id="339" r:id="rId27"/>
    <p:sldId id="312" r:id="rId28"/>
    <p:sldId id="340" r:id="rId29"/>
    <p:sldId id="313" r:id="rId30"/>
    <p:sldId id="314" r:id="rId31"/>
    <p:sldId id="315" r:id="rId32"/>
    <p:sldId id="316" r:id="rId33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1382B"/>
    <a:srgbClr val="008000"/>
    <a:srgbClr val="FF0000"/>
    <a:srgbClr val="FFFF00"/>
    <a:srgbClr val="172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gs" Target="tags/tag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B2089E-C11A-464B-9F10-FC4D022F4F30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92C6DA-AD51-4412-A966-AC7F2A31C8B4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ED2B40-53D1-4D91-9EBF-939E5DCB74D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</a:ln>
        </p:spPr>
        <p:txBody>
          <a:bodyPr/>
          <a:lstStyle/>
          <a:p>
            <a:fld id="{60FDED7A-618B-46FF-8101-D3DEC7C94741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5A26EFE4-94AB-4D12-A42D-F6AD148E74D1}" type="slidenum">
              <a:rPr lang="vi-VN" sz="1200">
                <a:latin typeface="VNI-Times" pitchFamily="2" charset="0"/>
              </a:rPr>
            </a:fld>
            <a:endParaRPr lang="vi-VN" sz="1200">
              <a:latin typeface="VNI-Times" pitchFamily="2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vi-VN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4C0A-9D8C-4AA0-86F0-7FADCBDD551B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5E5B8-C20F-48CE-B766-102DD80BC31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506BC-922B-4BDC-9055-C3E7130A90F9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A8965-F85A-40A8-9883-4607C751C1A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17E9-F1AD-4869-A7A8-307A0BC12086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D9ECE-F5F9-4717-B45C-C0846A957E3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01D5-0E7C-41FC-86D2-4003D9055695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00D1-AD3F-43ED-97C6-37A729E6FDF9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01D5-0E7C-41FC-86D2-4003D9055695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00D1-AD3F-43ED-97C6-37A729E6FDF9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01D5-0E7C-41FC-86D2-4003D9055695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00D1-AD3F-43ED-97C6-37A729E6FDF9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01D5-0E7C-41FC-86D2-4003D9055695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00D1-AD3F-43ED-97C6-37A729E6FDF9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01D5-0E7C-41FC-86D2-4003D9055695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00D1-AD3F-43ED-97C6-37A729E6FDF9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BC0B-9705-4A8B-9AE5-3969C336BC86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3436A-0FC8-4509-B71A-6513D8B6DB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F1A53-EEA3-4C42-BFD0-93FFC598977F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4116-6D2F-4D37-B7DC-0F4FC3D230D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C40B-484D-4804-82B9-ECB8D39C76F9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E484-2816-4F20-B74F-28F747FBF38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A119-D2A5-448F-B15F-BCFA7DD48F40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6572-E771-4A60-8FFF-5C7CEF232B80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9239-20D1-4DA3-96DB-7CB33BF3493A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CC0D-DF77-4B33-A990-5AD0CCDB4CC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5167"/>
            <a:ext cx="8229600" cy="5850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9DE8-F1D5-40C6-8C59-2DCB30800B4B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779B-263F-43FF-B4F6-8153B7AF6354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5167"/>
            <a:ext cx="8229600" cy="5850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9DE8-F1D5-40C6-8C59-2DCB30800B4B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779B-263F-43FF-B4F6-8153B7AF6354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5167"/>
            <a:ext cx="8229600" cy="5850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9DE8-F1D5-40C6-8C59-2DCB30800B4B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779B-263F-43FF-B4F6-8153B7AF6354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433"/>
          </a:xfrm>
        </p:spPr>
        <p:txBody>
          <a:bodyPr lIns="91440" tIns="45720" rIns="91440" bIns="45720"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77070-7F53-41A3-9B37-C1195D165CE6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3C26-E35E-4A7F-8D73-D66023654B6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39BA-E20F-4F39-B32A-C45FE974BDC3}" type="datetime13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69B0-81B3-4ACD-8DCD-BAC9E5BFB8A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A119-D2A5-448F-B15F-BCFA7DD48F40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6572-E771-4A60-8FFF-5C7CEF232B80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A119-D2A5-448F-B15F-BCFA7DD48F40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6572-E771-4A60-8FFF-5C7CEF232B80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A119-D2A5-448F-B15F-BCFA7DD48F40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6572-E771-4A60-8FFF-5C7CEF232B80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A119-D2A5-448F-B15F-BCFA7DD48F40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6572-E771-4A60-8FFF-5C7CEF232B80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A119-D2A5-448F-B15F-BCFA7DD48F40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6572-E771-4A60-8FFF-5C7CEF232B80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3803-F21F-4F3C-A648-AA780E657B98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A00-EAE5-4F7D-BEE6-CB23ED33264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4CD86-F2EF-4558-9A67-9592FE9E5142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44F1-7748-46D9-8863-49E4FFC93D3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6" Type="http://schemas.openxmlformats.org/officeDocument/2006/relationships/theme" Target="../theme/theme1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8" tIns="45719" rIns="91438" bIns="45719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8" tIns="45719" rIns="91438" bIns="45719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1"/>
            <a:ext cx="2133600" cy="36618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8" tIns="45719" rIns="91438" bIns="45719" numCol="1" anchor="ctr" anchorCtr="0" compatLnSpc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1CF3BF-6578-417C-9DA1-FF02A170B613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1"/>
            <a:ext cx="2895600" cy="36618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8" tIns="45719" rIns="91438" bIns="45719" numCol="1" anchor="ctr" anchorCtr="0" compatLnSpc="1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1"/>
            <a:ext cx="2133600" cy="36618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8" tIns="45719" rIns="91438" bIns="45719" numCol="1" anchor="ctr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E74B09-0C21-409F-9F66-F29AB50E8A30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hyperlink" Target="file:///D:\tai%20li&#7879;u%20quan%20tr&#7885;ng\DE%20KIEM%20TRA\GIAO%20AN\ga%20dien%20tu\cung%20chua%20goc%20-%20hoi%201.gsp" TargetMode="Externa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.vml"/><Relationship Id="rId6" Type="http://schemas.openxmlformats.org/officeDocument/2006/relationships/slideLayout" Target="../slideLayouts/slideLayout25.x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3" Type="http://schemas.openxmlformats.org/officeDocument/2006/relationships/oleObject" Target="../embeddings/oleObject16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6.png"/><Relationship Id="rId7" Type="http://schemas.openxmlformats.org/officeDocument/2006/relationships/oleObject" Target="../embeddings/oleObject3.bin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0" Type="http://schemas.openxmlformats.org/officeDocument/2006/relationships/vmlDrawing" Target="../drawings/vmlDrawing1.v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1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1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21.x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21.xml"/><Relationship Id="rId5" Type="http://schemas.openxmlformats.org/officeDocument/2006/relationships/hyperlink" Target="Tiet%2046%20gsp.gsp" TargetMode="External"/><Relationship Id="rId4" Type="http://schemas.openxmlformats.org/officeDocument/2006/relationships/oleObject" Target="../embeddings/oleObject9.bin"/><Relationship Id="rId3" Type="http://schemas.openxmlformats.org/officeDocument/2006/relationships/oleObject" Target="../embeddings/oleObject8.bin"/><Relationship Id="rId2" Type="http://schemas.openxmlformats.org/officeDocument/2006/relationships/image" Target="../media/image5.wmf"/><Relationship Id="rId1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AFD77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14400" y="1219200"/>
            <a:ext cx="16002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3400" y="1676400"/>
            <a:ext cx="1447800" cy="762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14400" y="2057400"/>
            <a:ext cx="0" cy="32004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429000" y="1905000"/>
            <a:ext cx="441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038600" y="198120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8379" name="WordArt 11" descr="White marble"/>
          <p:cNvSpPr>
            <a:spLocks noChangeArrowheads="1" noChangeShapeType="1" noTextEdit="1"/>
          </p:cNvSpPr>
          <p:nvPr/>
        </p:nvSpPr>
        <p:spPr bwMode="auto">
          <a:xfrm>
            <a:off x="1143000" y="2438400"/>
            <a:ext cx="73914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400" b="1" i="0" u="none" strike="noStrike" kern="10" cap="none" spc="0" normalizeH="0" baseline="0" noProof="0" smtClean="0">
                <a:ln w="9525">
                  <a:round/>
                </a:ln>
                <a:blipFill dpi="0" rotWithShape="0">
                  <a:blip r:embed="rId1"/>
                  <a:srcRect/>
                  <a:tile tx="0" ty="0" sx="100000" sy="100000" flip="none" algn="tl"/>
                </a:blip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CUNG CHỨA GÓC</a:t>
            </a:r>
            <a:endParaRPr kumimoji="0" lang="en-US" sz="5400" b="1" i="0" u="none" strike="noStrike" kern="10" cap="none" spc="0" normalizeH="0" baseline="0" noProof="0" smtClean="0">
              <a:ln w="9525">
                <a:round/>
              </a:ln>
              <a:blipFill dpi="0" rotWithShape="0">
                <a:blip r:embed="rId1"/>
                <a:srcRect/>
                <a:tile tx="0" ty="0" sx="100000" sy="100000" flip="none" algn="tl"/>
              </a:blip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32" name="DownRibbonSharp">
            <a:hlinkClick r:id="rId2" action="ppaction://hlinkfile"/>
          </p:cNvPr>
          <p:cNvSpPr>
            <a:spLocks noEditPoints="1" noChangeArrowheads="1"/>
          </p:cNvSpPr>
          <p:nvPr/>
        </p:nvSpPr>
        <p:spPr bwMode="auto">
          <a:xfrm>
            <a:off x="8534400" y="6400800"/>
            <a:ext cx="304800" cy="228600"/>
          </a:xfrm>
          <a:custGeom>
            <a:avLst/>
            <a:gdLst>
              <a:gd name="T0" fmla="*/ 152400 w 21600"/>
              <a:gd name="T1" fmla="*/ 28575 h 21600"/>
              <a:gd name="T2" fmla="*/ 38100 w 21600"/>
              <a:gd name="T3" fmla="*/ 100013 h 21600"/>
              <a:gd name="T4" fmla="*/ 152400 w 21600"/>
              <a:gd name="T5" fmla="*/ 228600 h 21600"/>
              <a:gd name="T6" fmla="*/ 266700 w 21600"/>
              <a:gd name="T7" fmla="*/ 1000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400 w 21600"/>
              <a:gd name="T13" fmla="*/ 2700 h 21600"/>
              <a:gd name="T14" fmla="*/ 162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lnTo>
                  <a:pt x="0" y="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FF66FF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Arc 2"/>
          <p:cNvSpPr/>
          <p:nvPr/>
        </p:nvSpPr>
        <p:spPr bwMode="auto">
          <a:xfrm>
            <a:off x="6472238" y="1641475"/>
            <a:ext cx="1771650" cy="2343150"/>
          </a:xfrm>
          <a:custGeom>
            <a:avLst/>
            <a:gdLst>
              <a:gd name="T0" fmla="*/ 2147483647 w 21600"/>
              <a:gd name="T1" fmla="*/ 0 h 25960"/>
              <a:gd name="T2" fmla="*/ 2147483647 w 21600"/>
              <a:gd name="T3" fmla="*/ 2147483647 h 25960"/>
              <a:gd name="T4" fmla="*/ 0 w 21600"/>
              <a:gd name="T5" fmla="*/ 2147483647 h 25960"/>
              <a:gd name="T6" fmla="*/ 0 60000 65536"/>
              <a:gd name="T7" fmla="*/ 0 60000 65536"/>
              <a:gd name="T8" fmla="*/ 0 60000 65536"/>
              <a:gd name="T9" fmla="*/ 0 w 21600"/>
              <a:gd name="T10" fmla="*/ 0 h 25960"/>
              <a:gd name="T11" fmla="*/ 21600 w 21600"/>
              <a:gd name="T12" fmla="*/ 25960 h 25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960" fill="none" extrusionOk="0">
                <a:moveTo>
                  <a:pt x="15944" y="-1"/>
                </a:moveTo>
                <a:cubicBezTo>
                  <a:pt x="19582" y="3980"/>
                  <a:pt x="21600" y="9178"/>
                  <a:pt x="21600" y="14572"/>
                </a:cubicBezTo>
                <a:cubicBezTo>
                  <a:pt x="21600" y="18596"/>
                  <a:pt x="20475" y="22540"/>
                  <a:pt x="18354" y="25960"/>
                </a:cubicBezTo>
              </a:path>
              <a:path w="21600" h="25960" stroke="0" extrusionOk="0">
                <a:moveTo>
                  <a:pt x="15944" y="-1"/>
                </a:moveTo>
                <a:cubicBezTo>
                  <a:pt x="19582" y="3980"/>
                  <a:pt x="21600" y="9178"/>
                  <a:pt x="21600" y="14572"/>
                </a:cubicBezTo>
                <a:cubicBezTo>
                  <a:pt x="21600" y="18596"/>
                  <a:pt x="20475" y="22540"/>
                  <a:pt x="18354" y="25960"/>
                </a:cubicBezTo>
                <a:lnTo>
                  <a:pt x="0" y="14572"/>
                </a:lnTo>
                <a:lnTo>
                  <a:pt x="15944" y="-1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en-US">
              <a:solidFill>
                <a:srgbClr val="92D050"/>
              </a:solidFill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546600" y="882650"/>
            <a:ext cx="3781425" cy="3068638"/>
            <a:chOff x="2864" y="556"/>
            <a:chExt cx="2382" cy="1933"/>
          </a:xfrm>
        </p:grpSpPr>
        <p:sp>
          <p:nvSpPr>
            <p:cNvPr id="13806" name="Arc 5"/>
            <p:cNvSpPr/>
            <p:nvPr/>
          </p:nvSpPr>
          <p:spPr bwMode="auto">
            <a:xfrm>
              <a:off x="2864" y="609"/>
              <a:ext cx="2382" cy="1880"/>
            </a:xfrm>
            <a:custGeom>
              <a:avLst/>
              <a:gdLst>
                <a:gd name="T0" fmla="*/ 1 w 43200"/>
                <a:gd name="T1" fmla="*/ 6 h 33938"/>
                <a:gd name="T2" fmla="*/ 7 w 43200"/>
                <a:gd name="T3" fmla="*/ 6 h 33938"/>
                <a:gd name="T4" fmla="*/ 4 w 43200"/>
                <a:gd name="T5" fmla="*/ 4 h 33938"/>
                <a:gd name="T6" fmla="*/ 0 60000 65536"/>
                <a:gd name="T7" fmla="*/ 0 60000 65536"/>
                <a:gd name="T8" fmla="*/ 0 60000 65536"/>
                <a:gd name="T9" fmla="*/ 0 w 43200"/>
                <a:gd name="T10" fmla="*/ 0 h 33938"/>
                <a:gd name="T11" fmla="*/ 43200 w 43200"/>
                <a:gd name="T12" fmla="*/ 33938 h 339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3938" fill="none" extrusionOk="0">
                  <a:moveTo>
                    <a:pt x="3870" y="33937"/>
                  </a:moveTo>
                  <a:cubicBezTo>
                    <a:pt x="1350" y="30316"/>
                    <a:pt x="0" y="2601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007"/>
                    <a:pt x="41851" y="30309"/>
                    <a:pt x="39335" y="33928"/>
                  </a:cubicBezTo>
                </a:path>
                <a:path w="43200" h="33938" stroke="0" extrusionOk="0">
                  <a:moveTo>
                    <a:pt x="3870" y="33937"/>
                  </a:moveTo>
                  <a:cubicBezTo>
                    <a:pt x="1350" y="30316"/>
                    <a:pt x="0" y="2601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007"/>
                    <a:pt x="41851" y="30309"/>
                    <a:pt x="39335" y="33928"/>
                  </a:cubicBezTo>
                  <a:lnTo>
                    <a:pt x="21600" y="21600"/>
                  </a:lnTo>
                  <a:lnTo>
                    <a:pt x="3870" y="33937"/>
                  </a:lnTo>
                  <a:close/>
                </a:path>
              </a:pathLst>
            </a:custGeom>
            <a:noFill/>
            <a:ln w="50800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13807" name="Rectangle 6"/>
            <p:cNvSpPr>
              <a:spLocks noChangeArrowheads="1"/>
            </p:cNvSpPr>
            <p:nvPr/>
          </p:nvSpPr>
          <p:spPr bwMode="auto">
            <a:xfrm>
              <a:off x="3493" y="556"/>
              <a:ext cx="113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m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7447" name="Arc 7"/>
          <p:cNvSpPr/>
          <p:nvPr/>
        </p:nvSpPr>
        <p:spPr bwMode="auto">
          <a:xfrm>
            <a:off x="4605338" y="1592263"/>
            <a:ext cx="1771650" cy="2339975"/>
          </a:xfrm>
          <a:custGeom>
            <a:avLst/>
            <a:gdLst>
              <a:gd name="T0" fmla="*/ 1968226979 w 21600"/>
              <a:gd name="T1" fmla="*/ 2147483647 h 25950"/>
              <a:gd name="T2" fmla="*/ 2147483647 w 21600"/>
              <a:gd name="T3" fmla="*/ 0 h 25950"/>
              <a:gd name="T4" fmla="*/ 2147483647 w 21600"/>
              <a:gd name="T5" fmla="*/ 2147483647 h 25950"/>
              <a:gd name="T6" fmla="*/ 0 60000 65536"/>
              <a:gd name="T7" fmla="*/ 0 60000 65536"/>
              <a:gd name="T8" fmla="*/ 0 60000 65536"/>
              <a:gd name="T9" fmla="*/ 0 w 21600"/>
              <a:gd name="T10" fmla="*/ 0 h 25950"/>
              <a:gd name="T11" fmla="*/ 21600 w 21600"/>
              <a:gd name="T12" fmla="*/ 25950 h 259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950" fill="none" extrusionOk="0">
                <a:moveTo>
                  <a:pt x="3567" y="25949"/>
                </a:moveTo>
                <a:cubicBezTo>
                  <a:pt x="1240" y="22421"/>
                  <a:pt x="0" y="18286"/>
                  <a:pt x="0" y="14060"/>
                </a:cubicBezTo>
                <a:cubicBezTo>
                  <a:pt x="-1" y="8902"/>
                  <a:pt x="1845" y="3915"/>
                  <a:pt x="5202" y="0"/>
                </a:cubicBezTo>
              </a:path>
              <a:path w="21600" h="25950" stroke="0" extrusionOk="0">
                <a:moveTo>
                  <a:pt x="3567" y="25949"/>
                </a:moveTo>
                <a:cubicBezTo>
                  <a:pt x="1240" y="22421"/>
                  <a:pt x="0" y="18286"/>
                  <a:pt x="0" y="14060"/>
                </a:cubicBezTo>
                <a:cubicBezTo>
                  <a:pt x="-1" y="8902"/>
                  <a:pt x="1845" y="3915"/>
                  <a:pt x="5202" y="0"/>
                </a:cubicBezTo>
                <a:lnTo>
                  <a:pt x="21600" y="14060"/>
                </a:lnTo>
                <a:lnTo>
                  <a:pt x="3567" y="25949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en-US">
              <a:solidFill>
                <a:srgbClr val="92D050"/>
              </a:solidFill>
            </a:endParaRPr>
          </a:p>
        </p:txBody>
      </p:sp>
      <p:sp>
        <p:nvSpPr>
          <p:cNvPr id="317448" name="Arc 8"/>
          <p:cNvSpPr/>
          <p:nvPr/>
        </p:nvSpPr>
        <p:spPr bwMode="auto">
          <a:xfrm rot="246352">
            <a:off x="4930775" y="1008063"/>
            <a:ext cx="2973388" cy="1949450"/>
          </a:xfrm>
          <a:custGeom>
            <a:avLst/>
            <a:gdLst>
              <a:gd name="T0" fmla="*/ 0 w 34180"/>
              <a:gd name="T1" fmla="*/ 2147483647 h 21600"/>
              <a:gd name="T2" fmla="*/ 2147483647 w 34180"/>
              <a:gd name="T3" fmla="*/ 2147483647 h 21600"/>
              <a:gd name="T4" fmla="*/ 2147483647 w 34180"/>
              <a:gd name="T5" fmla="*/ 2147483647 h 21600"/>
              <a:gd name="T6" fmla="*/ 0 60000 65536"/>
              <a:gd name="T7" fmla="*/ 0 60000 65536"/>
              <a:gd name="T8" fmla="*/ 0 60000 65536"/>
              <a:gd name="T9" fmla="*/ 0 w 34180"/>
              <a:gd name="T10" fmla="*/ 0 h 21600"/>
              <a:gd name="T11" fmla="*/ 34180 w 341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180" h="21600" fill="none" extrusionOk="0">
                <a:moveTo>
                  <a:pt x="0" y="8796"/>
                </a:moveTo>
                <a:cubicBezTo>
                  <a:pt x="4070" y="3265"/>
                  <a:pt x="10528" y="-1"/>
                  <a:pt x="17396" y="0"/>
                </a:cubicBezTo>
                <a:cubicBezTo>
                  <a:pt x="23911" y="0"/>
                  <a:pt x="30078" y="2941"/>
                  <a:pt x="34180" y="8003"/>
                </a:cubicBezTo>
              </a:path>
              <a:path w="34180" h="21600" stroke="0" extrusionOk="0">
                <a:moveTo>
                  <a:pt x="0" y="8796"/>
                </a:moveTo>
                <a:cubicBezTo>
                  <a:pt x="4070" y="3265"/>
                  <a:pt x="10528" y="-1"/>
                  <a:pt x="17396" y="0"/>
                </a:cubicBezTo>
                <a:cubicBezTo>
                  <a:pt x="23911" y="0"/>
                  <a:pt x="30078" y="2941"/>
                  <a:pt x="34180" y="8003"/>
                </a:cubicBezTo>
                <a:lnTo>
                  <a:pt x="17396" y="21600"/>
                </a:lnTo>
                <a:lnTo>
                  <a:pt x="0" y="8796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en-US">
              <a:solidFill>
                <a:srgbClr val="92D050"/>
              </a:solidFill>
            </a:endParaRPr>
          </a:p>
        </p:txBody>
      </p:sp>
      <p:sp>
        <p:nvSpPr>
          <p:cNvPr id="317449" name="Text Box 9"/>
          <p:cNvSpPr txBox="1">
            <a:spLocks noChangeArrowheads="1"/>
          </p:cNvSpPr>
          <p:nvPr/>
        </p:nvSpPr>
        <p:spPr bwMode="auto">
          <a:xfrm>
            <a:off x="0" y="228600"/>
            <a:ext cx="8763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92D050"/>
                </a:solidFill>
                <a:latin typeface="Tahoma" panose="020B0604030504040204" pitchFamily="34" charset="0"/>
              </a:rPr>
              <a:t>Ví</a:t>
            </a:r>
            <a:r>
              <a:rPr lang="en-US" sz="2800" b="1" u="sng" dirty="0" smtClean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800" b="1" u="sng" dirty="0" err="1" smtClean="0">
                <a:solidFill>
                  <a:srgbClr val="92D050"/>
                </a:solidFill>
                <a:latin typeface="Tahoma" panose="020B0604030504040204" pitchFamily="34" charset="0"/>
              </a:rPr>
              <a:t>dụ</a:t>
            </a:r>
            <a:r>
              <a:rPr lang="en-US" sz="2800" dirty="0" smtClean="0">
                <a:solidFill>
                  <a:srgbClr val="92D050"/>
                </a:solidFill>
                <a:latin typeface="Tahoma" panose="020B0604030504040204" pitchFamily="34" charset="0"/>
              </a:rPr>
              <a:t>:</a:t>
            </a:r>
            <a:r>
              <a:rPr lang="en-US" sz="2000" dirty="0" smtClean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92D050"/>
                </a:solidFill>
                <a:latin typeface="Tahoma" panose="020B0604030504040204" pitchFamily="34" charset="0"/>
              </a:rPr>
              <a:t>Vẽ</a:t>
            </a:r>
            <a:r>
              <a:rPr lang="en-US" sz="2400" dirty="0" smtClean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cung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chứa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góc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55</a:t>
            </a:r>
            <a:r>
              <a:rPr lang="en-US" sz="2400" baseline="30000" dirty="0">
                <a:solidFill>
                  <a:srgbClr val="92D050"/>
                </a:solidFill>
                <a:latin typeface="Tahoma" panose="020B0604030504040204" pitchFamily="34" charset="0"/>
              </a:rPr>
              <a:t>0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trên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đoạn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thẳng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AB = 3cm</a:t>
            </a:r>
            <a:endParaRPr lang="en-US" sz="2400" dirty="0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grpSp>
        <p:nvGrpSpPr>
          <p:cNvPr id="3" name="Group 17"/>
          <p:cNvGrpSpPr/>
          <p:nvPr/>
        </p:nvGrpSpPr>
        <p:grpSpPr bwMode="auto">
          <a:xfrm>
            <a:off x="4987925" y="2133600"/>
            <a:ext cx="2525713" cy="1949450"/>
            <a:chOff x="3142" y="1357"/>
            <a:chExt cx="1591" cy="1228"/>
          </a:xfrm>
        </p:grpSpPr>
        <p:grpSp>
          <p:nvGrpSpPr>
            <p:cNvPr id="4" name="Group 18"/>
            <p:cNvGrpSpPr/>
            <p:nvPr/>
          </p:nvGrpSpPr>
          <p:grpSpPr bwMode="auto">
            <a:xfrm>
              <a:off x="3142" y="2436"/>
              <a:ext cx="85" cy="149"/>
              <a:chOff x="3142" y="2436"/>
              <a:chExt cx="85" cy="149"/>
            </a:xfrm>
          </p:grpSpPr>
          <p:sp>
            <p:nvSpPr>
              <p:cNvPr id="13804" name="Line 19"/>
              <p:cNvSpPr>
                <a:spLocks noChangeShapeType="1"/>
              </p:cNvSpPr>
              <p:nvPr/>
            </p:nvSpPr>
            <p:spPr bwMode="auto">
              <a:xfrm>
                <a:off x="3163" y="2436"/>
                <a:ext cx="64" cy="8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05" name="Line 20"/>
              <p:cNvSpPr>
                <a:spLocks noChangeShapeType="1"/>
              </p:cNvSpPr>
              <p:nvPr/>
            </p:nvSpPr>
            <p:spPr bwMode="auto">
              <a:xfrm flipH="1">
                <a:off x="3142" y="2521"/>
                <a:ext cx="85" cy="6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803" name="Rectangle 21"/>
            <p:cNvSpPr>
              <a:spLocks noChangeArrowheads="1"/>
            </p:cNvSpPr>
            <p:nvPr/>
          </p:nvSpPr>
          <p:spPr bwMode="auto">
            <a:xfrm>
              <a:off x="4669" y="1357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y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7462" name="Line 22"/>
          <p:cNvSpPr>
            <a:spLocks noChangeShapeType="1"/>
          </p:cNvSpPr>
          <p:nvPr/>
        </p:nvSpPr>
        <p:spPr bwMode="auto">
          <a:xfrm>
            <a:off x="4886325" y="3951288"/>
            <a:ext cx="3103563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3"/>
          <p:cNvGrpSpPr/>
          <p:nvPr/>
        </p:nvGrpSpPr>
        <p:grpSpPr bwMode="auto">
          <a:xfrm>
            <a:off x="6446838" y="3832225"/>
            <a:ext cx="136525" cy="119063"/>
            <a:chOff x="4061" y="2414"/>
            <a:chExt cx="86" cy="75"/>
          </a:xfrm>
        </p:grpSpPr>
        <p:sp>
          <p:nvSpPr>
            <p:cNvPr id="13800" name="Line 24"/>
            <p:cNvSpPr>
              <a:spLocks noChangeShapeType="1"/>
            </p:cNvSpPr>
            <p:nvPr/>
          </p:nvSpPr>
          <p:spPr bwMode="auto">
            <a:xfrm>
              <a:off x="4061" y="2414"/>
              <a:ext cx="85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01" name="Line 25"/>
            <p:cNvSpPr>
              <a:spLocks noChangeShapeType="1"/>
            </p:cNvSpPr>
            <p:nvPr/>
          </p:nvSpPr>
          <p:spPr bwMode="auto">
            <a:xfrm>
              <a:off x="4146" y="2414"/>
              <a:ext cx="1" cy="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6"/>
          <p:cNvGrpSpPr/>
          <p:nvPr/>
        </p:nvGrpSpPr>
        <p:grpSpPr bwMode="auto">
          <a:xfrm>
            <a:off x="6446838" y="2408238"/>
            <a:ext cx="179387" cy="3103562"/>
            <a:chOff x="4061" y="1517"/>
            <a:chExt cx="113" cy="1955"/>
          </a:xfrm>
        </p:grpSpPr>
        <p:sp>
          <p:nvSpPr>
            <p:cNvPr id="13798" name="Line 27"/>
            <p:cNvSpPr>
              <a:spLocks noChangeShapeType="1"/>
            </p:cNvSpPr>
            <p:nvPr/>
          </p:nvSpPr>
          <p:spPr bwMode="auto">
            <a:xfrm>
              <a:off x="4061" y="1517"/>
              <a:ext cx="1" cy="195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99" name="Rectangle 28"/>
            <p:cNvSpPr>
              <a:spLocks noChangeArrowheads="1"/>
            </p:cNvSpPr>
            <p:nvPr/>
          </p:nvSpPr>
          <p:spPr bwMode="auto">
            <a:xfrm>
              <a:off x="4103" y="3269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d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7469" name="Line 29"/>
          <p:cNvSpPr>
            <a:spLocks noChangeShapeType="1"/>
          </p:cNvSpPr>
          <p:nvPr/>
        </p:nvSpPr>
        <p:spPr bwMode="auto">
          <a:xfrm flipH="1">
            <a:off x="4886325" y="2171700"/>
            <a:ext cx="2543175" cy="1779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317470" name="Line 30"/>
          <p:cNvSpPr>
            <a:spLocks noChangeShapeType="1"/>
          </p:cNvSpPr>
          <p:nvPr/>
        </p:nvSpPr>
        <p:spPr bwMode="auto">
          <a:xfrm>
            <a:off x="4886325" y="3951288"/>
            <a:ext cx="1033463" cy="1474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31"/>
          <p:cNvGrpSpPr/>
          <p:nvPr/>
        </p:nvGrpSpPr>
        <p:grpSpPr bwMode="auto">
          <a:xfrm>
            <a:off x="4886325" y="3951288"/>
            <a:ext cx="898525" cy="1550987"/>
            <a:chOff x="3078" y="2489"/>
            <a:chExt cx="566" cy="977"/>
          </a:xfrm>
        </p:grpSpPr>
        <p:sp>
          <p:nvSpPr>
            <p:cNvPr id="13794" name="Arc 32"/>
            <p:cNvSpPr/>
            <p:nvPr/>
          </p:nvSpPr>
          <p:spPr bwMode="auto">
            <a:xfrm>
              <a:off x="3078" y="2489"/>
              <a:ext cx="267" cy="217"/>
            </a:xfrm>
            <a:custGeom>
              <a:avLst/>
              <a:gdLst>
                <a:gd name="T0" fmla="*/ 0 w 21600"/>
                <a:gd name="T1" fmla="*/ 0 h 17577"/>
                <a:gd name="T2" fmla="*/ 0 w 21600"/>
                <a:gd name="T3" fmla="*/ 0 h 17577"/>
                <a:gd name="T4" fmla="*/ 0 w 21600"/>
                <a:gd name="T5" fmla="*/ 0 h 17577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577"/>
                <a:gd name="T11" fmla="*/ 21600 w 21600"/>
                <a:gd name="T12" fmla="*/ 17577 h 175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577" fill="none" extrusionOk="0">
                  <a:moveTo>
                    <a:pt x="21600" y="0"/>
                  </a:moveTo>
                  <a:cubicBezTo>
                    <a:pt x="21600" y="6975"/>
                    <a:pt x="18231" y="13522"/>
                    <a:pt x="12554" y="17576"/>
                  </a:cubicBezTo>
                </a:path>
                <a:path w="21600" h="17577" stroke="0" extrusionOk="0">
                  <a:moveTo>
                    <a:pt x="21600" y="0"/>
                  </a:moveTo>
                  <a:cubicBezTo>
                    <a:pt x="21600" y="6975"/>
                    <a:pt x="18231" y="13522"/>
                    <a:pt x="12554" y="17576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76200" cmpd="tri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13795" name="Rectangle 33"/>
            <p:cNvSpPr>
              <a:spLocks noChangeArrowheads="1"/>
            </p:cNvSpPr>
            <p:nvPr/>
          </p:nvSpPr>
          <p:spPr bwMode="auto">
            <a:xfrm>
              <a:off x="3323" y="2553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55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796" name="Rectangle 34"/>
            <p:cNvSpPr>
              <a:spLocks noChangeArrowheads="1"/>
            </p:cNvSpPr>
            <p:nvPr/>
          </p:nvSpPr>
          <p:spPr bwMode="auto">
            <a:xfrm>
              <a:off x="3452" y="2553"/>
              <a:ext cx="51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Symbol" panose="05050102010706020507" pitchFamily="18" charset="2"/>
                </a:rPr>
                <a:t>°</a:t>
              </a:r>
              <a:endParaRPr lang="en-US" sz="1600" b="1">
                <a:solidFill>
                  <a:srgbClr val="92D050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13797" name="Rectangle 35"/>
            <p:cNvSpPr>
              <a:spLocks noChangeArrowheads="1"/>
            </p:cNvSpPr>
            <p:nvPr/>
          </p:nvSpPr>
          <p:spPr bwMode="auto">
            <a:xfrm>
              <a:off x="3580" y="3312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x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36"/>
          <p:cNvGrpSpPr/>
          <p:nvPr/>
        </p:nvGrpSpPr>
        <p:grpSpPr bwMode="auto">
          <a:xfrm>
            <a:off x="6142038" y="2519363"/>
            <a:ext cx="339725" cy="390525"/>
            <a:chOff x="3879" y="1592"/>
            <a:chExt cx="214" cy="246"/>
          </a:xfrm>
        </p:grpSpPr>
        <p:sp>
          <p:nvSpPr>
            <p:cNvPr id="13792" name="Oval 37"/>
            <p:cNvSpPr>
              <a:spLocks noChangeArrowheads="1"/>
            </p:cNvSpPr>
            <p:nvPr/>
          </p:nvSpPr>
          <p:spPr bwMode="auto">
            <a:xfrm>
              <a:off x="4039" y="1784"/>
              <a:ext cx="54" cy="54"/>
            </a:xfrm>
            <a:prstGeom prst="ellipse">
              <a:avLst/>
            </a:prstGeom>
            <a:solidFill>
              <a:schemeClr val="folHlink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793" name="Rectangle 38"/>
            <p:cNvSpPr>
              <a:spLocks noChangeArrowheads="1"/>
            </p:cNvSpPr>
            <p:nvPr/>
          </p:nvSpPr>
          <p:spPr bwMode="auto">
            <a:xfrm>
              <a:off x="3879" y="1592"/>
              <a:ext cx="149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92D050"/>
                  </a:solidFill>
                </a:rPr>
                <a:t>O</a:t>
              </a:r>
              <a:endParaRPr lang="en-US" sz="2400" b="1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9" name="Group 39"/>
          <p:cNvGrpSpPr/>
          <p:nvPr/>
        </p:nvGrpSpPr>
        <p:grpSpPr bwMode="auto">
          <a:xfrm>
            <a:off x="4656138" y="3886200"/>
            <a:ext cx="3641725" cy="365125"/>
            <a:chOff x="2933" y="2448"/>
            <a:chExt cx="2294" cy="230"/>
          </a:xfrm>
        </p:grpSpPr>
        <p:sp>
          <p:nvSpPr>
            <p:cNvPr id="13788" name="Oval 40"/>
            <p:cNvSpPr>
              <a:spLocks noChangeArrowheads="1"/>
            </p:cNvSpPr>
            <p:nvPr/>
          </p:nvSpPr>
          <p:spPr bwMode="auto">
            <a:xfrm>
              <a:off x="3056" y="2468"/>
              <a:ext cx="54" cy="53"/>
            </a:xfrm>
            <a:prstGeom prst="ellipse">
              <a:avLst/>
            </a:prstGeom>
            <a:solidFill>
              <a:schemeClr val="folHlink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789" name="Rectangle 41"/>
            <p:cNvSpPr>
              <a:spLocks noChangeArrowheads="1"/>
            </p:cNvSpPr>
            <p:nvPr/>
          </p:nvSpPr>
          <p:spPr bwMode="auto">
            <a:xfrm>
              <a:off x="2933" y="2448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92D050"/>
                  </a:solidFill>
                </a:rPr>
                <a:t>A</a:t>
              </a:r>
              <a:endParaRPr lang="en-US" sz="2400" b="1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790" name="Oval 42"/>
            <p:cNvSpPr>
              <a:spLocks noChangeArrowheads="1"/>
            </p:cNvSpPr>
            <p:nvPr/>
          </p:nvSpPr>
          <p:spPr bwMode="auto">
            <a:xfrm>
              <a:off x="5011" y="2468"/>
              <a:ext cx="54" cy="53"/>
            </a:xfrm>
            <a:prstGeom prst="ellipse">
              <a:avLst/>
            </a:prstGeom>
            <a:solidFill>
              <a:schemeClr val="folHlink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791" name="Rectangle 43"/>
            <p:cNvSpPr>
              <a:spLocks noChangeArrowheads="1"/>
            </p:cNvSpPr>
            <p:nvPr/>
          </p:nvSpPr>
          <p:spPr bwMode="auto">
            <a:xfrm>
              <a:off x="5088" y="2448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92D050"/>
                  </a:solidFill>
                </a:rPr>
                <a:t>B</a:t>
              </a:r>
              <a:endParaRPr lang="en-US" sz="2400" b="1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17484" name="Text Box 44"/>
          <p:cNvSpPr txBox="1">
            <a:spLocks noChangeArrowheads="1"/>
          </p:cNvSpPr>
          <p:nvPr/>
        </p:nvSpPr>
        <p:spPr bwMode="auto">
          <a:xfrm>
            <a:off x="5740400" y="5213350"/>
            <a:ext cx="276225" cy="2746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●</a:t>
            </a:r>
            <a:endParaRPr lang="en-US" sz="1200">
              <a:solidFill>
                <a:srgbClr val="92D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85" name="Text Box 45"/>
          <p:cNvSpPr txBox="1">
            <a:spLocks noChangeArrowheads="1"/>
          </p:cNvSpPr>
          <p:nvPr/>
        </p:nvSpPr>
        <p:spPr bwMode="auto">
          <a:xfrm>
            <a:off x="6302375" y="2247900"/>
            <a:ext cx="276225" cy="2746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●</a:t>
            </a:r>
            <a:endParaRPr lang="en-US" sz="1200">
              <a:solidFill>
                <a:srgbClr val="92D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86" name="Text Box 46"/>
          <p:cNvSpPr txBox="1">
            <a:spLocks noChangeArrowheads="1"/>
          </p:cNvSpPr>
          <p:nvPr/>
        </p:nvSpPr>
        <p:spPr bwMode="auto">
          <a:xfrm>
            <a:off x="6629400" y="2495550"/>
            <a:ext cx="276225" cy="2746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●</a:t>
            </a:r>
            <a:endParaRPr lang="en-US" sz="1200">
              <a:solidFill>
                <a:srgbClr val="92D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47"/>
          <p:cNvGrpSpPr/>
          <p:nvPr/>
        </p:nvGrpSpPr>
        <p:grpSpPr bwMode="auto">
          <a:xfrm>
            <a:off x="5829300" y="3752850"/>
            <a:ext cx="1533525" cy="328613"/>
            <a:chOff x="3676" y="2369"/>
            <a:chExt cx="966" cy="207"/>
          </a:xfrm>
        </p:grpSpPr>
        <p:sp>
          <p:nvSpPr>
            <p:cNvPr id="13785" name="Rectangle 48"/>
            <p:cNvSpPr>
              <a:spLocks noChangeArrowheads="1"/>
            </p:cNvSpPr>
            <p:nvPr/>
          </p:nvSpPr>
          <p:spPr bwMode="auto">
            <a:xfrm>
              <a:off x="3676" y="2369"/>
              <a:ext cx="64" cy="1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||</a:t>
              </a:r>
              <a:endParaRPr lang="en-US" sz="20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786" name="Rectangle 49"/>
            <p:cNvSpPr>
              <a:spLocks noChangeArrowheads="1"/>
            </p:cNvSpPr>
            <p:nvPr/>
          </p:nvSpPr>
          <p:spPr bwMode="auto">
            <a:xfrm>
              <a:off x="4584" y="2377"/>
              <a:ext cx="58" cy="1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92D050"/>
                  </a:solidFill>
                  <a:latin typeface="Times New Roman" panose="02020603050405020304" pitchFamily="18" charset="0"/>
                </a:rPr>
                <a:t>||</a:t>
              </a:r>
              <a:endParaRPr lang="en-US" sz="2000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787" name="Text Box 50"/>
            <p:cNvSpPr txBox="1">
              <a:spLocks noChangeArrowheads="1"/>
            </p:cNvSpPr>
            <p:nvPr/>
          </p:nvSpPr>
          <p:spPr bwMode="auto">
            <a:xfrm>
              <a:off x="3976" y="2384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92D05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●</a:t>
              </a:r>
              <a:endParaRPr lang="en-US" sz="1400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3340" name="Line 51"/>
          <p:cNvSpPr>
            <a:spLocks noChangeShapeType="1"/>
          </p:cNvSpPr>
          <p:nvPr/>
        </p:nvSpPr>
        <p:spPr bwMode="auto">
          <a:xfrm rot="-2162589">
            <a:off x="5718175" y="2776538"/>
            <a:ext cx="3870325" cy="1587"/>
          </a:xfrm>
          <a:prstGeom prst="line">
            <a:avLst/>
          </a:prstGeom>
          <a:noFill/>
          <a:ln w="9525">
            <a:noFill/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52"/>
          <p:cNvSpPr>
            <a:spLocks noChangeShapeType="1"/>
          </p:cNvSpPr>
          <p:nvPr/>
        </p:nvSpPr>
        <p:spPr bwMode="auto">
          <a:xfrm rot="-2162589">
            <a:off x="7637463" y="814388"/>
            <a:ext cx="0" cy="3879850"/>
          </a:xfrm>
          <a:prstGeom prst="line">
            <a:avLst/>
          </a:prstGeom>
          <a:noFill/>
          <a:ln w="9525">
            <a:noFill/>
            <a:rou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53"/>
          <p:cNvGrpSpPr/>
          <p:nvPr/>
        </p:nvGrpSpPr>
        <p:grpSpPr bwMode="auto">
          <a:xfrm>
            <a:off x="7002463" y="752475"/>
            <a:ext cx="450850" cy="508000"/>
            <a:chOff x="4405" y="480"/>
            <a:chExt cx="284" cy="320"/>
          </a:xfrm>
        </p:grpSpPr>
        <p:sp>
          <p:nvSpPr>
            <p:cNvPr id="13783" name="Text Box 54"/>
            <p:cNvSpPr txBox="1">
              <a:spLocks noChangeArrowheads="1"/>
            </p:cNvSpPr>
            <p:nvPr/>
          </p:nvSpPr>
          <p:spPr bwMode="auto">
            <a:xfrm>
              <a:off x="4405" y="569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92D05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●</a:t>
              </a:r>
              <a:endParaRPr lang="en-US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784" name="Text Box 55"/>
            <p:cNvSpPr txBox="1">
              <a:spLocks noChangeArrowheads="1"/>
            </p:cNvSpPr>
            <p:nvPr/>
          </p:nvSpPr>
          <p:spPr bwMode="auto">
            <a:xfrm>
              <a:off x="4464" y="480"/>
              <a:ext cx="225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92D050"/>
                  </a:solidFill>
                  <a:latin typeface="Tahoma" panose="020B0604030504040204" pitchFamily="34" charset="0"/>
                </a:rPr>
                <a:t>D</a:t>
              </a:r>
              <a:endParaRPr lang="en-US" b="1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12" name="Group 56"/>
          <p:cNvGrpSpPr/>
          <p:nvPr/>
        </p:nvGrpSpPr>
        <p:grpSpPr bwMode="auto">
          <a:xfrm>
            <a:off x="4876800" y="1066800"/>
            <a:ext cx="3124200" cy="2895600"/>
            <a:chOff x="3072" y="672"/>
            <a:chExt cx="1968" cy="1832"/>
          </a:xfrm>
        </p:grpSpPr>
        <p:sp>
          <p:nvSpPr>
            <p:cNvPr id="13781" name="Line 57"/>
            <p:cNvSpPr>
              <a:spLocks noChangeShapeType="1"/>
            </p:cNvSpPr>
            <p:nvPr/>
          </p:nvSpPr>
          <p:spPr bwMode="auto">
            <a:xfrm flipH="1">
              <a:off x="3072" y="680"/>
              <a:ext cx="1440" cy="182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82" name="Line 58"/>
            <p:cNvSpPr>
              <a:spLocks noChangeShapeType="1"/>
            </p:cNvSpPr>
            <p:nvPr/>
          </p:nvSpPr>
          <p:spPr bwMode="auto">
            <a:xfrm>
              <a:off x="4512" y="672"/>
              <a:ext cx="528" cy="182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3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174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174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xit" presetSubtype="0" accel="100000" fill="hold" grpId="1" nodeType="withEffect">
                                  <p:stCondLst>
                                    <p:cond delay="8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3174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3174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0"/>
                                        <p:tgtEl>
                                          <p:spTgt spid="3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xit" presetSubtype="0" accel="10000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17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3174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3174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3000"/>
                                        <p:tgtEl>
                                          <p:spTgt spid="3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9" presetClass="exit" presetSubtype="0" accel="100000" fill="hold" grpId="1" nodeType="withEffect">
                                  <p:stCondLst>
                                    <p:cond delay="8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17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0"/>
                                        <p:tgtEl>
                                          <p:spTgt spid="3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3320"/>
                                        <p:tgtEl>
                                          <p:spTgt spid="3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800"/>
                                        <p:tgtEl>
                                          <p:spTgt spid="3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bldLvl="0" animBg="1"/>
      <p:bldP spid="317442" grpId="1" bldLvl="0" animBg="1"/>
      <p:bldP spid="317447" grpId="0" bldLvl="0" animBg="1"/>
      <p:bldP spid="317447" grpId="1" bldLvl="0" animBg="1"/>
      <p:bldP spid="317448" grpId="0" bldLvl="0" animBg="1"/>
      <p:bldP spid="317448" grpId="1" bldLvl="0" animBg="1"/>
      <p:bldP spid="317449" grpId="0"/>
      <p:bldP spid="317462" grpId="0" bldLvl="0" animBg="1"/>
      <p:bldP spid="317469" grpId="0" bldLvl="0" animBg="1"/>
      <p:bldP spid="317470" grpId="0" bldLvl="0" animBg="1"/>
      <p:bldP spid="317484" grpId="0"/>
      <p:bldP spid="317484" grpId="1"/>
      <p:bldP spid="317485" grpId="0"/>
      <p:bldP spid="317485" grpId="1"/>
      <p:bldP spid="317486" grpId="0"/>
      <p:bldP spid="31748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Arc 2"/>
          <p:cNvSpPr/>
          <p:nvPr/>
        </p:nvSpPr>
        <p:spPr bwMode="auto">
          <a:xfrm>
            <a:off x="6472238" y="1641475"/>
            <a:ext cx="1771650" cy="2343150"/>
          </a:xfrm>
          <a:custGeom>
            <a:avLst/>
            <a:gdLst>
              <a:gd name="T0" fmla="*/ 2147483647 w 21600"/>
              <a:gd name="T1" fmla="*/ 0 h 25960"/>
              <a:gd name="T2" fmla="*/ 2147483647 w 21600"/>
              <a:gd name="T3" fmla="*/ 2147483647 h 25960"/>
              <a:gd name="T4" fmla="*/ 0 w 21600"/>
              <a:gd name="T5" fmla="*/ 2147483647 h 25960"/>
              <a:gd name="T6" fmla="*/ 0 60000 65536"/>
              <a:gd name="T7" fmla="*/ 0 60000 65536"/>
              <a:gd name="T8" fmla="*/ 0 60000 65536"/>
              <a:gd name="T9" fmla="*/ 0 w 21600"/>
              <a:gd name="T10" fmla="*/ 0 h 25960"/>
              <a:gd name="T11" fmla="*/ 21600 w 21600"/>
              <a:gd name="T12" fmla="*/ 25960 h 25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960" fill="none" extrusionOk="0">
                <a:moveTo>
                  <a:pt x="15944" y="-1"/>
                </a:moveTo>
                <a:cubicBezTo>
                  <a:pt x="19582" y="3980"/>
                  <a:pt x="21600" y="9178"/>
                  <a:pt x="21600" y="14572"/>
                </a:cubicBezTo>
                <a:cubicBezTo>
                  <a:pt x="21600" y="18596"/>
                  <a:pt x="20475" y="22540"/>
                  <a:pt x="18354" y="25960"/>
                </a:cubicBezTo>
              </a:path>
              <a:path w="21600" h="25960" stroke="0" extrusionOk="0">
                <a:moveTo>
                  <a:pt x="15944" y="-1"/>
                </a:moveTo>
                <a:cubicBezTo>
                  <a:pt x="19582" y="3980"/>
                  <a:pt x="21600" y="9178"/>
                  <a:pt x="21600" y="14572"/>
                </a:cubicBezTo>
                <a:cubicBezTo>
                  <a:pt x="21600" y="18596"/>
                  <a:pt x="20475" y="22540"/>
                  <a:pt x="18354" y="25960"/>
                </a:cubicBezTo>
                <a:lnTo>
                  <a:pt x="0" y="14572"/>
                </a:lnTo>
                <a:lnTo>
                  <a:pt x="15944" y="-1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en-US">
              <a:solidFill>
                <a:srgbClr val="92D050"/>
              </a:solidFill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546600" y="882650"/>
            <a:ext cx="3781425" cy="3068638"/>
            <a:chOff x="2864" y="556"/>
            <a:chExt cx="2382" cy="1933"/>
          </a:xfrm>
        </p:grpSpPr>
        <p:sp>
          <p:nvSpPr>
            <p:cNvPr id="13806" name="Arc 5"/>
            <p:cNvSpPr/>
            <p:nvPr/>
          </p:nvSpPr>
          <p:spPr bwMode="auto">
            <a:xfrm>
              <a:off x="2864" y="609"/>
              <a:ext cx="2382" cy="1880"/>
            </a:xfrm>
            <a:custGeom>
              <a:avLst/>
              <a:gdLst>
                <a:gd name="T0" fmla="*/ 1 w 43200"/>
                <a:gd name="T1" fmla="*/ 6 h 33938"/>
                <a:gd name="T2" fmla="*/ 7 w 43200"/>
                <a:gd name="T3" fmla="*/ 6 h 33938"/>
                <a:gd name="T4" fmla="*/ 4 w 43200"/>
                <a:gd name="T5" fmla="*/ 4 h 33938"/>
                <a:gd name="T6" fmla="*/ 0 60000 65536"/>
                <a:gd name="T7" fmla="*/ 0 60000 65536"/>
                <a:gd name="T8" fmla="*/ 0 60000 65536"/>
                <a:gd name="T9" fmla="*/ 0 w 43200"/>
                <a:gd name="T10" fmla="*/ 0 h 33938"/>
                <a:gd name="T11" fmla="*/ 43200 w 43200"/>
                <a:gd name="T12" fmla="*/ 33938 h 339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3938" fill="none" extrusionOk="0">
                  <a:moveTo>
                    <a:pt x="3870" y="33937"/>
                  </a:moveTo>
                  <a:cubicBezTo>
                    <a:pt x="1350" y="30316"/>
                    <a:pt x="0" y="2601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007"/>
                    <a:pt x="41851" y="30309"/>
                    <a:pt x="39335" y="33928"/>
                  </a:cubicBezTo>
                </a:path>
                <a:path w="43200" h="33938" stroke="0" extrusionOk="0">
                  <a:moveTo>
                    <a:pt x="3870" y="33937"/>
                  </a:moveTo>
                  <a:cubicBezTo>
                    <a:pt x="1350" y="30316"/>
                    <a:pt x="0" y="2601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007"/>
                    <a:pt x="41851" y="30309"/>
                    <a:pt x="39335" y="33928"/>
                  </a:cubicBezTo>
                  <a:lnTo>
                    <a:pt x="21600" y="21600"/>
                  </a:lnTo>
                  <a:lnTo>
                    <a:pt x="3870" y="33937"/>
                  </a:lnTo>
                  <a:close/>
                </a:path>
              </a:pathLst>
            </a:custGeom>
            <a:noFill/>
            <a:ln w="50800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13807" name="Rectangle 6"/>
            <p:cNvSpPr>
              <a:spLocks noChangeArrowheads="1"/>
            </p:cNvSpPr>
            <p:nvPr/>
          </p:nvSpPr>
          <p:spPr bwMode="auto">
            <a:xfrm>
              <a:off x="3493" y="556"/>
              <a:ext cx="113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m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7447" name="Arc 7"/>
          <p:cNvSpPr/>
          <p:nvPr/>
        </p:nvSpPr>
        <p:spPr bwMode="auto">
          <a:xfrm>
            <a:off x="4605338" y="1592263"/>
            <a:ext cx="1771650" cy="2339975"/>
          </a:xfrm>
          <a:custGeom>
            <a:avLst/>
            <a:gdLst>
              <a:gd name="T0" fmla="*/ 1968226979 w 21600"/>
              <a:gd name="T1" fmla="*/ 2147483647 h 25950"/>
              <a:gd name="T2" fmla="*/ 2147483647 w 21600"/>
              <a:gd name="T3" fmla="*/ 0 h 25950"/>
              <a:gd name="T4" fmla="*/ 2147483647 w 21600"/>
              <a:gd name="T5" fmla="*/ 2147483647 h 25950"/>
              <a:gd name="T6" fmla="*/ 0 60000 65536"/>
              <a:gd name="T7" fmla="*/ 0 60000 65536"/>
              <a:gd name="T8" fmla="*/ 0 60000 65536"/>
              <a:gd name="T9" fmla="*/ 0 w 21600"/>
              <a:gd name="T10" fmla="*/ 0 h 25950"/>
              <a:gd name="T11" fmla="*/ 21600 w 21600"/>
              <a:gd name="T12" fmla="*/ 25950 h 259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950" fill="none" extrusionOk="0">
                <a:moveTo>
                  <a:pt x="3567" y="25949"/>
                </a:moveTo>
                <a:cubicBezTo>
                  <a:pt x="1240" y="22421"/>
                  <a:pt x="0" y="18286"/>
                  <a:pt x="0" y="14060"/>
                </a:cubicBezTo>
                <a:cubicBezTo>
                  <a:pt x="-1" y="8902"/>
                  <a:pt x="1845" y="3915"/>
                  <a:pt x="5202" y="0"/>
                </a:cubicBezTo>
              </a:path>
              <a:path w="21600" h="25950" stroke="0" extrusionOk="0">
                <a:moveTo>
                  <a:pt x="3567" y="25949"/>
                </a:moveTo>
                <a:cubicBezTo>
                  <a:pt x="1240" y="22421"/>
                  <a:pt x="0" y="18286"/>
                  <a:pt x="0" y="14060"/>
                </a:cubicBezTo>
                <a:cubicBezTo>
                  <a:pt x="-1" y="8902"/>
                  <a:pt x="1845" y="3915"/>
                  <a:pt x="5202" y="0"/>
                </a:cubicBezTo>
                <a:lnTo>
                  <a:pt x="21600" y="14060"/>
                </a:lnTo>
                <a:lnTo>
                  <a:pt x="3567" y="25949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en-US">
              <a:solidFill>
                <a:srgbClr val="92D050"/>
              </a:solidFill>
            </a:endParaRPr>
          </a:p>
        </p:txBody>
      </p:sp>
      <p:sp>
        <p:nvSpPr>
          <p:cNvPr id="317448" name="Arc 8"/>
          <p:cNvSpPr/>
          <p:nvPr/>
        </p:nvSpPr>
        <p:spPr bwMode="auto">
          <a:xfrm rot="246352">
            <a:off x="4930775" y="1008063"/>
            <a:ext cx="2973388" cy="1949450"/>
          </a:xfrm>
          <a:custGeom>
            <a:avLst/>
            <a:gdLst>
              <a:gd name="T0" fmla="*/ 0 w 34180"/>
              <a:gd name="T1" fmla="*/ 2147483647 h 21600"/>
              <a:gd name="T2" fmla="*/ 2147483647 w 34180"/>
              <a:gd name="T3" fmla="*/ 2147483647 h 21600"/>
              <a:gd name="T4" fmla="*/ 2147483647 w 34180"/>
              <a:gd name="T5" fmla="*/ 2147483647 h 21600"/>
              <a:gd name="T6" fmla="*/ 0 60000 65536"/>
              <a:gd name="T7" fmla="*/ 0 60000 65536"/>
              <a:gd name="T8" fmla="*/ 0 60000 65536"/>
              <a:gd name="T9" fmla="*/ 0 w 34180"/>
              <a:gd name="T10" fmla="*/ 0 h 21600"/>
              <a:gd name="T11" fmla="*/ 34180 w 341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180" h="21600" fill="none" extrusionOk="0">
                <a:moveTo>
                  <a:pt x="0" y="8796"/>
                </a:moveTo>
                <a:cubicBezTo>
                  <a:pt x="4070" y="3265"/>
                  <a:pt x="10528" y="-1"/>
                  <a:pt x="17396" y="0"/>
                </a:cubicBezTo>
                <a:cubicBezTo>
                  <a:pt x="23911" y="0"/>
                  <a:pt x="30078" y="2941"/>
                  <a:pt x="34180" y="8003"/>
                </a:cubicBezTo>
              </a:path>
              <a:path w="34180" h="21600" stroke="0" extrusionOk="0">
                <a:moveTo>
                  <a:pt x="0" y="8796"/>
                </a:moveTo>
                <a:cubicBezTo>
                  <a:pt x="4070" y="3265"/>
                  <a:pt x="10528" y="-1"/>
                  <a:pt x="17396" y="0"/>
                </a:cubicBezTo>
                <a:cubicBezTo>
                  <a:pt x="23911" y="0"/>
                  <a:pt x="30078" y="2941"/>
                  <a:pt x="34180" y="8003"/>
                </a:cubicBezTo>
                <a:lnTo>
                  <a:pt x="17396" y="21600"/>
                </a:lnTo>
                <a:lnTo>
                  <a:pt x="0" y="8796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en-US">
              <a:solidFill>
                <a:srgbClr val="92D050"/>
              </a:solidFill>
            </a:endParaRPr>
          </a:p>
        </p:txBody>
      </p:sp>
      <p:sp>
        <p:nvSpPr>
          <p:cNvPr id="317449" name="Text Box 9"/>
          <p:cNvSpPr txBox="1">
            <a:spLocks noChangeArrowheads="1"/>
          </p:cNvSpPr>
          <p:nvPr/>
        </p:nvSpPr>
        <p:spPr bwMode="auto">
          <a:xfrm>
            <a:off x="0" y="228600"/>
            <a:ext cx="8763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92D050"/>
                </a:solidFill>
                <a:latin typeface="Tahoma" panose="020B0604030504040204" pitchFamily="34" charset="0"/>
              </a:rPr>
              <a:t>Ví</a:t>
            </a:r>
            <a:r>
              <a:rPr lang="en-US" sz="2800" b="1" u="sng" dirty="0" smtClean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800" b="1" u="sng" dirty="0" err="1" smtClean="0">
                <a:solidFill>
                  <a:srgbClr val="92D050"/>
                </a:solidFill>
                <a:latin typeface="Tahoma" panose="020B0604030504040204" pitchFamily="34" charset="0"/>
              </a:rPr>
              <a:t>dụ</a:t>
            </a:r>
            <a:r>
              <a:rPr lang="en-US" sz="2800" dirty="0" smtClean="0">
                <a:solidFill>
                  <a:srgbClr val="92D050"/>
                </a:solidFill>
                <a:latin typeface="Tahoma" panose="020B0604030504040204" pitchFamily="34" charset="0"/>
              </a:rPr>
              <a:t>:</a:t>
            </a:r>
            <a:r>
              <a:rPr lang="en-US" sz="2000" dirty="0" smtClean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92D050"/>
                </a:solidFill>
                <a:latin typeface="Tahoma" panose="020B0604030504040204" pitchFamily="34" charset="0"/>
              </a:rPr>
              <a:t>Vẽ</a:t>
            </a:r>
            <a:r>
              <a:rPr lang="en-US" sz="2400" dirty="0" smtClean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cung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chứa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góc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55</a:t>
            </a:r>
            <a:r>
              <a:rPr lang="en-US" sz="2400" baseline="30000" dirty="0">
                <a:solidFill>
                  <a:srgbClr val="92D050"/>
                </a:solidFill>
                <a:latin typeface="Tahoma" panose="020B0604030504040204" pitchFamily="34" charset="0"/>
              </a:rPr>
              <a:t>0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trên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đoạn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ahoma" panose="020B0604030504040204" pitchFamily="34" charset="0"/>
              </a:rPr>
              <a:t>thẳng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 AB = 3cm</a:t>
            </a:r>
            <a:endParaRPr lang="en-US" sz="2400" dirty="0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317450" name="Text Box 10"/>
          <p:cNvSpPr txBox="1">
            <a:spLocks noChangeArrowheads="1"/>
          </p:cNvSpPr>
          <p:nvPr/>
        </p:nvSpPr>
        <p:spPr bwMode="auto">
          <a:xfrm>
            <a:off x="228600" y="1828800"/>
            <a:ext cx="2751138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-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Vẽ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đoạn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thẳng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AB=3cm</a:t>
            </a:r>
            <a:endParaRPr lang="en-US" dirty="0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317451" name="Text Box 11"/>
          <p:cNvSpPr txBox="1">
            <a:spLocks noChangeArrowheads="1"/>
          </p:cNvSpPr>
          <p:nvPr/>
        </p:nvSpPr>
        <p:spPr bwMode="auto">
          <a:xfrm>
            <a:off x="209550" y="2300288"/>
            <a:ext cx="39433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92D050"/>
                </a:solidFill>
                <a:latin typeface="Tahoma" panose="020B0604030504040204" pitchFamily="34" charset="0"/>
              </a:rPr>
              <a:t>- Vẽ đường trung trực d của đoạn AB</a:t>
            </a:r>
            <a:endParaRPr lang="en-US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317452" name="Text Box 12"/>
          <p:cNvSpPr txBox="1">
            <a:spLocks noChangeArrowheads="1"/>
          </p:cNvSpPr>
          <p:nvPr/>
        </p:nvSpPr>
        <p:spPr bwMode="auto">
          <a:xfrm>
            <a:off x="228600" y="2757488"/>
            <a:ext cx="3941763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92D050"/>
                </a:solidFill>
                <a:latin typeface="Tahoma" panose="020B0604030504040204" pitchFamily="34" charset="0"/>
              </a:rPr>
              <a:t>- Vẽ tia Ax sao cho góc BAx bằng 55</a:t>
            </a:r>
            <a:r>
              <a:rPr lang="en-US" baseline="30000">
                <a:solidFill>
                  <a:srgbClr val="92D050"/>
                </a:solidFill>
                <a:latin typeface="Tahoma" panose="020B0604030504040204" pitchFamily="34" charset="0"/>
              </a:rPr>
              <a:t>0</a:t>
            </a:r>
            <a:endParaRPr lang="en-US" baseline="30000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317453" name="Text Box 13"/>
          <p:cNvSpPr txBox="1">
            <a:spLocks noChangeArrowheads="1"/>
          </p:cNvSpPr>
          <p:nvPr/>
        </p:nvSpPr>
        <p:spPr bwMode="auto">
          <a:xfrm>
            <a:off x="228600" y="3214688"/>
            <a:ext cx="3043238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92D050"/>
                </a:solidFill>
                <a:latin typeface="Tahoma" panose="020B0604030504040204" pitchFamily="34" charset="0"/>
              </a:rPr>
              <a:t>- Vẽ tia Ay vuông góc với Ax</a:t>
            </a:r>
            <a:endParaRPr lang="en-US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317454" name="Text Box 14"/>
          <p:cNvSpPr txBox="1">
            <a:spLocks noChangeArrowheads="1"/>
          </p:cNvSpPr>
          <p:nvPr/>
        </p:nvSpPr>
        <p:spPr bwMode="auto">
          <a:xfrm>
            <a:off x="228600" y="3671888"/>
            <a:ext cx="4144963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92D050"/>
                </a:solidFill>
                <a:latin typeface="Tahoma" panose="020B0604030504040204" pitchFamily="34" charset="0"/>
              </a:rPr>
              <a:t>- Giao điểm O của d và Ay là tâm của </a:t>
            </a:r>
            <a:endParaRPr lang="en-US">
              <a:solidFill>
                <a:srgbClr val="92D050"/>
              </a:solidFill>
              <a:latin typeface="Tahoma" panose="020B0604030504040204" pitchFamily="34" charset="0"/>
            </a:endParaRPr>
          </a:p>
          <a:p>
            <a:pPr eaLnBrk="0" hangingPunct="0"/>
            <a:r>
              <a:rPr lang="en-US">
                <a:solidFill>
                  <a:srgbClr val="92D050"/>
                </a:solidFill>
                <a:latin typeface="Tahoma" panose="020B0604030504040204" pitchFamily="34" charset="0"/>
              </a:rPr>
              <a:t>cung chứa góc 55</a:t>
            </a:r>
            <a:r>
              <a:rPr lang="en-US" baseline="30000">
                <a:solidFill>
                  <a:srgbClr val="92D050"/>
                </a:solidFill>
                <a:latin typeface="Tahoma" panose="020B0604030504040204" pitchFamily="34" charset="0"/>
              </a:rPr>
              <a:t>0 </a:t>
            </a:r>
            <a:r>
              <a:rPr lang="en-US">
                <a:solidFill>
                  <a:srgbClr val="92D050"/>
                </a:solidFill>
                <a:latin typeface="Tahoma" panose="020B0604030504040204" pitchFamily="34" charset="0"/>
              </a:rPr>
              <a:t> dựng trên đoạn AB</a:t>
            </a:r>
            <a:r>
              <a:rPr lang="en-US" baseline="3000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endParaRPr lang="en-US" baseline="30000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317455" name="Text Box 15"/>
          <p:cNvSpPr txBox="1">
            <a:spLocks noChangeArrowheads="1"/>
          </p:cNvSpPr>
          <p:nvPr/>
        </p:nvSpPr>
        <p:spPr bwMode="auto">
          <a:xfrm>
            <a:off x="609600" y="1219200"/>
            <a:ext cx="1157288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u="sng">
                <a:solidFill>
                  <a:srgbClr val="92D050"/>
                </a:solidFill>
                <a:latin typeface="Tahoma" panose="020B0604030504040204" pitchFamily="34" charset="0"/>
              </a:rPr>
              <a:t>Cách vẽ:</a:t>
            </a:r>
            <a:endParaRPr lang="en-US" b="1" u="sng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317456" name="Text Box 16"/>
          <p:cNvSpPr txBox="1">
            <a:spLocks noChangeArrowheads="1"/>
          </p:cNvSpPr>
          <p:nvPr/>
        </p:nvSpPr>
        <p:spPr bwMode="auto">
          <a:xfrm>
            <a:off x="152400" y="4357688"/>
            <a:ext cx="45402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-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Vẽ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cung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tròn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AmB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có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tâm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O,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bán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Tahoma" panose="020B0604030504040204" pitchFamily="34" charset="0"/>
              </a:rPr>
              <a:t>kính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</a:rPr>
              <a:t> OA</a:t>
            </a:r>
            <a:endParaRPr lang="en-US" dirty="0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grpSp>
        <p:nvGrpSpPr>
          <p:cNvPr id="3" name="Group 17"/>
          <p:cNvGrpSpPr/>
          <p:nvPr/>
        </p:nvGrpSpPr>
        <p:grpSpPr bwMode="auto">
          <a:xfrm>
            <a:off x="4987925" y="2133600"/>
            <a:ext cx="2525713" cy="1949450"/>
            <a:chOff x="3142" y="1357"/>
            <a:chExt cx="1591" cy="1228"/>
          </a:xfrm>
        </p:grpSpPr>
        <p:grpSp>
          <p:nvGrpSpPr>
            <p:cNvPr id="4" name="Group 18"/>
            <p:cNvGrpSpPr/>
            <p:nvPr/>
          </p:nvGrpSpPr>
          <p:grpSpPr bwMode="auto">
            <a:xfrm>
              <a:off x="3142" y="2436"/>
              <a:ext cx="85" cy="149"/>
              <a:chOff x="3142" y="2436"/>
              <a:chExt cx="85" cy="149"/>
            </a:xfrm>
          </p:grpSpPr>
          <p:sp>
            <p:nvSpPr>
              <p:cNvPr id="13804" name="Line 19"/>
              <p:cNvSpPr>
                <a:spLocks noChangeShapeType="1"/>
              </p:cNvSpPr>
              <p:nvPr/>
            </p:nvSpPr>
            <p:spPr bwMode="auto">
              <a:xfrm>
                <a:off x="3163" y="2436"/>
                <a:ext cx="64" cy="8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05" name="Line 20"/>
              <p:cNvSpPr>
                <a:spLocks noChangeShapeType="1"/>
              </p:cNvSpPr>
              <p:nvPr/>
            </p:nvSpPr>
            <p:spPr bwMode="auto">
              <a:xfrm flipH="1">
                <a:off x="3142" y="2521"/>
                <a:ext cx="85" cy="6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803" name="Rectangle 21"/>
            <p:cNvSpPr>
              <a:spLocks noChangeArrowheads="1"/>
            </p:cNvSpPr>
            <p:nvPr/>
          </p:nvSpPr>
          <p:spPr bwMode="auto">
            <a:xfrm>
              <a:off x="4669" y="1357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y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7462" name="Line 22"/>
          <p:cNvSpPr>
            <a:spLocks noChangeShapeType="1"/>
          </p:cNvSpPr>
          <p:nvPr/>
        </p:nvSpPr>
        <p:spPr bwMode="auto">
          <a:xfrm>
            <a:off x="4886325" y="3951288"/>
            <a:ext cx="3103563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3"/>
          <p:cNvGrpSpPr/>
          <p:nvPr/>
        </p:nvGrpSpPr>
        <p:grpSpPr bwMode="auto">
          <a:xfrm>
            <a:off x="6446838" y="3832225"/>
            <a:ext cx="136525" cy="119063"/>
            <a:chOff x="4061" y="2414"/>
            <a:chExt cx="86" cy="75"/>
          </a:xfrm>
        </p:grpSpPr>
        <p:sp>
          <p:nvSpPr>
            <p:cNvPr id="13800" name="Line 24"/>
            <p:cNvSpPr>
              <a:spLocks noChangeShapeType="1"/>
            </p:cNvSpPr>
            <p:nvPr/>
          </p:nvSpPr>
          <p:spPr bwMode="auto">
            <a:xfrm>
              <a:off x="4061" y="2414"/>
              <a:ext cx="85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01" name="Line 25"/>
            <p:cNvSpPr>
              <a:spLocks noChangeShapeType="1"/>
            </p:cNvSpPr>
            <p:nvPr/>
          </p:nvSpPr>
          <p:spPr bwMode="auto">
            <a:xfrm>
              <a:off x="4146" y="2414"/>
              <a:ext cx="1" cy="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6"/>
          <p:cNvGrpSpPr/>
          <p:nvPr/>
        </p:nvGrpSpPr>
        <p:grpSpPr bwMode="auto">
          <a:xfrm>
            <a:off x="6446838" y="2408238"/>
            <a:ext cx="179387" cy="3103562"/>
            <a:chOff x="4061" y="1517"/>
            <a:chExt cx="113" cy="1955"/>
          </a:xfrm>
        </p:grpSpPr>
        <p:sp>
          <p:nvSpPr>
            <p:cNvPr id="13798" name="Line 27"/>
            <p:cNvSpPr>
              <a:spLocks noChangeShapeType="1"/>
            </p:cNvSpPr>
            <p:nvPr/>
          </p:nvSpPr>
          <p:spPr bwMode="auto">
            <a:xfrm>
              <a:off x="4061" y="1517"/>
              <a:ext cx="1" cy="195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99" name="Rectangle 28"/>
            <p:cNvSpPr>
              <a:spLocks noChangeArrowheads="1"/>
            </p:cNvSpPr>
            <p:nvPr/>
          </p:nvSpPr>
          <p:spPr bwMode="auto">
            <a:xfrm>
              <a:off x="4103" y="3269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d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7469" name="Line 29"/>
          <p:cNvSpPr>
            <a:spLocks noChangeShapeType="1"/>
          </p:cNvSpPr>
          <p:nvPr/>
        </p:nvSpPr>
        <p:spPr bwMode="auto">
          <a:xfrm flipH="1">
            <a:off x="4886325" y="2171700"/>
            <a:ext cx="2543175" cy="1779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317470" name="Line 30"/>
          <p:cNvSpPr>
            <a:spLocks noChangeShapeType="1"/>
          </p:cNvSpPr>
          <p:nvPr/>
        </p:nvSpPr>
        <p:spPr bwMode="auto">
          <a:xfrm>
            <a:off x="4886325" y="3951288"/>
            <a:ext cx="1033463" cy="1474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31"/>
          <p:cNvGrpSpPr/>
          <p:nvPr/>
        </p:nvGrpSpPr>
        <p:grpSpPr bwMode="auto">
          <a:xfrm>
            <a:off x="4886325" y="3951288"/>
            <a:ext cx="898525" cy="1550987"/>
            <a:chOff x="3078" y="2489"/>
            <a:chExt cx="566" cy="977"/>
          </a:xfrm>
        </p:grpSpPr>
        <p:sp>
          <p:nvSpPr>
            <p:cNvPr id="13794" name="Arc 32"/>
            <p:cNvSpPr/>
            <p:nvPr/>
          </p:nvSpPr>
          <p:spPr bwMode="auto">
            <a:xfrm>
              <a:off x="3078" y="2489"/>
              <a:ext cx="267" cy="217"/>
            </a:xfrm>
            <a:custGeom>
              <a:avLst/>
              <a:gdLst>
                <a:gd name="T0" fmla="*/ 0 w 21600"/>
                <a:gd name="T1" fmla="*/ 0 h 17577"/>
                <a:gd name="T2" fmla="*/ 0 w 21600"/>
                <a:gd name="T3" fmla="*/ 0 h 17577"/>
                <a:gd name="T4" fmla="*/ 0 w 21600"/>
                <a:gd name="T5" fmla="*/ 0 h 17577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577"/>
                <a:gd name="T11" fmla="*/ 21600 w 21600"/>
                <a:gd name="T12" fmla="*/ 17577 h 175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577" fill="none" extrusionOk="0">
                  <a:moveTo>
                    <a:pt x="21600" y="0"/>
                  </a:moveTo>
                  <a:cubicBezTo>
                    <a:pt x="21600" y="6975"/>
                    <a:pt x="18231" y="13522"/>
                    <a:pt x="12554" y="17576"/>
                  </a:cubicBezTo>
                </a:path>
                <a:path w="21600" h="17577" stroke="0" extrusionOk="0">
                  <a:moveTo>
                    <a:pt x="21600" y="0"/>
                  </a:moveTo>
                  <a:cubicBezTo>
                    <a:pt x="21600" y="6975"/>
                    <a:pt x="18231" y="13522"/>
                    <a:pt x="12554" y="17576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76200" cmpd="tri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13795" name="Rectangle 33"/>
            <p:cNvSpPr>
              <a:spLocks noChangeArrowheads="1"/>
            </p:cNvSpPr>
            <p:nvPr/>
          </p:nvSpPr>
          <p:spPr bwMode="auto">
            <a:xfrm>
              <a:off x="3323" y="2553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55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796" name="Rectangle 34"/>
            <p:cNvSpPr>
              <a:spLocks noChangeArrowheads="1"/>
            </p:cNvSpPr>
            <p:nvPr/>
          </p:nvSpPr>
          <p:spPr bwMode="auto">
            <a:xfrm>
              <a:off x="3452" y="2553"/>
              <a:ext cx="51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Symbol" panose="05050102010706020507" pitchFamily="18" charset="2"/>
                </a:rPr>
                <a:t>°</a:t>
              </a:r>
              <a:endParaRPr lang="en-US" sz="1600" b="1">
                <a:solidFill>
                  <a:srgbClr val="92D050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13797" name="Rectangle 35"/>
            <p:cNvSpPr>
              <a:spLocks noChangeArrowheads="1"/>
            </p:cNvSpPr>
            <p:nvPr/>
          </p:nvSpPr>
          <p:spPr bwMode="auto">
            <a:xfrm>
              <a:off x="3580" y="3312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x</a:t>
              </a:r>
              <a:endParaRPr lang="en-US" sz="16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36"/>
          <p:cNvGrpSpPr/>
          <p:nvPr/>
        </p:nvGrpSpPr>
        <p:grpSpPr bwMode="auto">
          <a:xfrm>
            <a:off x="6142038" y="2519363"/>
            <a:ext cx="339725" cy="390525"/>
            <a:chOff x="3879" y="1592"/>
            <a:chExt cx="214" cy="246"/>
          </a:xfrm>
        </p:grpSpPr>
        <p:sp>
          <p:nvSpPr>
            <p:cNvPr id="13792" name="Oval 37"/>
            <p:cNvSpPr>
              <a:spLocks noChangeArrowheads="1"/>
            </p:cNvSpPr>
            <p:nvPr/>
          </p:nvSpPr>
          <p:spPr bwMode="auto">
            <a:xfrm>
              <a:off x="4039" y="1784"/>
              <a:ext cx="54" cy="54"/>
            </a:xfrm>
            <a:prstGeom prst="ellipse">
              <a:avLst/>
            </a:prstGeom>
            <a:solidFill>
              <a:schemeClr val="folHlink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793" name="Rectangle 38"/>
            <p:cNvSpPr>
              <a:spLocks noChangeArrowheads="1"/>
            </p:cNvSpPr>
            <p:nvPr/>
          </p:nvSpPr>
          <p:spPr bwMode="auto">
            <a:xfrm>
              <a:off x="3879" y="1592"/>
              <a:ext cx="149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92D050"/>
                  </a:solidFill>
                </a:rPr>
                <a:t>O</a:t>
              </a:r>
              <a:endParaRPr lang="en-US" sz="2400" b="1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9" name="Group 39"/>
          <p:cNvGrpSpPr/>
          <p:nvPr/>
        </p:nvGrpSpPr>
        <p:grpSpPr bwMode="auto">
          <a:xfrm>
            <a:off x="4656138" y="3886200"/>
            <a:ext cx="3641725" cy="365125"/>
            <a:chOff x="2933" y="2448"/>
            <a:chExt cx="2294" cy="230"/>
          </a:xfrm>
        </p:grpSpPr>
        <p:sp>
          <p:nvSpPr>
            <p:cNvPr id="13788" name="Oval 40"/>
            <p:cNvSpPr>
              <a:spLocks noChangeArrowheads="1"/>
            </p:cNvSpPr>
            <p:nvPr/>
          </p:nvSpPr>
          <p:spPr bwMode="auto">
            <a:xfrm>
              <a:off x="3056" y="2468"/>
              <a:ext cx="54" cy="53"/>
            </a:xfrm>
            <a:prstGeom prst="ellipse">
              <a:avLst/>
            </a:prstGeom>
            <a:solidFill>
              <a:schemeClr val="folHlink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789" name="Rectangle 41"/>
            <p:cNvSpPr>
              <a:spLocks noChangeArrowheads="1"/>
            </p:cNvSpPr>
            <p:nvPr/>
          </p:nvSpPr>
          <p:spPr bwMode="auto">
            <a:xfrm>
              <a:off x="2933" y="2448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92D050"/>
                  </a:solidFill>
                </a:rPr>
                <a:t>A</a:t>
              </a:r>
              <a:endParaRPr lang="en-US" sz="2400" b="1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790" name="Oval 42"/>
            <p:cNvSpPr>
              <a:spLocks noChangeArrowheads="1"/>
            </p:cNvSpPr>
            <p:nvPr/>
          </p:nvSpPr>
          <p:spPr bwMode="auto">
            <a:xfrm>
              <a:off x="5011" y="2468"/>
              <a:ext cx="54" cy="53"/>
            </a:xfrm>
            <a:prstGeom prst="ellipse">
              <a:avLst/>
            </a:prstGeom>
            <a:solidFill>
              <a:schemeClr val="folHlink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3791" name="Rectangle 43"/>
            <p:cNvSpPr>
              <a:spLocks noChangeArrowheads="1"/>
            </p:cNvSpPr>
            <p:nvPr/>
          </p:nvSpPr>
          <p:spPr bwMode="auto">
            <a:xfrm>
              <a:off x="5088" y="2448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92D050"/>
                  </a:solidFill>
                </a:rPr>
                <a:t>B</a:t>
              </a:r>
              <a:endParaRPr lang="en-US" sz="2400" b="1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17484" name="Text Box 44"/>
          <p:cNvSpPr txBox="1">
            <a:spLocks noChangeArrowheads="1"/>
          </p:cNvSpPr>
          <p:nvPr/>
        </p:nvSpPr>
        <p:spPr bwMode="auto">
          <a:xfrm>
            <a:off x="5740400" y="5213350"/>
            <a:ext cx="276225" cy="2746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●</a:t>
            </a:r>
            <a:endParaRPr lang="en-US" sz="1200">
              <a:solidFill>
                <a:srgbClr val="92D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85" name="Text Box 45"/>
          <p:cNvSpPr txBox="1">
            <a:spLocks noChangeArrowheads="1"/>
          </p:cNvSpPr>
          <p:nvPr/>
        </p:nvSpPr>
        <p:spPr bwMode="auto">
          <a:xfrm>
            <a:off x="6302375" y="2247900"/>
            <a:ext cx="276225" cy="2746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●</a:t>
            </a:r>
            <a:endParaRPr lang="en-US" sz="1200">
              <a:solidFill>
                <a:srgbClr val="92D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86" name="Text Box 46"/>
          <p:cNvSpPr txBox="1">
            <a:spLocks noChangeArrowheads="1"/>
          </p:cNvSpPr>
          <p:nvPr/>
        </p:nvSpPr>
        <p:spPr bwMode="auto">
          <a:xfrm>
            <a:off x="6629400" y="2495550"/>
            <a:ext cx="276225" cy="2746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●</a:t>
            </a:r>
            <a:endParaRPr lang="en-US" sz="1200">
              <a:solidFill>
                <a:srgbClr val="92D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47"/>
          <p:cNvGrpSpPr/>
          <p:nvPr/>
        </p:nvGrpSpPr>
        <p:grpSpPr bwMode="auto">
          <a:xfrm>
            <a:off x="5829300" y="3752850"/>
            <a:ext cx="1533525" cy="328613"/>
            <a:chOff x="3676" y="2369"/>
            <a:chExt cx="966" cy="207"/>
          </a:xfrm>
        </p:grpSpPr>
        <p:sp>
          <p:nvSpPr>
            <p:cNvPr id="13785" name="Rectangle 48"/>
            <p:cNvSpPr>
              <a:spLocks noChangeArrowheads="1"/>
            </p:cNvSpPr>
            <p:nvPr/>
          </p:nvSpPr>
          <p:spPr bwMode="auto">
            <a:xfrm>
              <a:off x="3676" y="2369"/>
              <a:ext cx="64" cy="1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92D050"/>
                  </a:solidFill>
                  <a:latin typeface="Times New Roman" panose="02020603050405020304" pitchFamily="18" charset="0"/>
                </a:rPr>
                <a:t>||</a:t>
              </a:r>
              <a:endParaRPr lang="en-US" sz="2000" b="1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786" name="Rectangle 49"/>
            <p:cNvSpPr>
              <a:spLocks noChangeArrowheads="1"/>
            </p:cNvSpPr>
            <p:nvPr/>
          </p:nvSpPr>
          <p:spPr bwMode="auto">
            <a:xfrm>
              <a:off x="4584" y="2377"/>
              <a:ext cx="58" cy="1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92D050"/>
                  </a:solidFill>
                  <a:latin typeface="Times New Roman" panose="02020603050405020304" pitchFamily="18" charset="0"/>
                </a:rPr>
                <a:t>||</a:t>
              </a:r>
              <a:endParaRPr lang="en-US" sz="2000">
                <a:solidFill>
                  <a:srgbClr val="92D05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787" name="Text Box 50"/>
            <p:cNvSpPr txBox="1">
              <a:spLocks noChangeArrowheads="1"/>
            </p:cNvSpPr>
            <p:nvPr/>
          </p:nvSpPr>
          <p:spPr bwMode="auto">
            <a:xfrm>
              <a:off x="3976" y="2384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92D05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●</a:t>
              </a:r>
              <a:endParaRPr lang="en-US" sz="1400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3340" name="Line 51"/>
          <p:cNvSpPr>
            <a:spLocks noChangeShapeType="1"/>
          </p:cNvSpPr>
          <p:nvPr/>
        </p:nvSpPr>
        <p:spPr bwMode="auto">
          <a:xfrm rot="-2162589">
            <a:off x="5718175" y="2776538"/>
            <a:ext cx="3870325" cy="1587"/>
          </a:xfrm>
          <a:prstGeom prst="line">
            <a:avLst/>
          </a:prstGeom>
          <a:noFill/>
          <a:ln w="9525">
            <a:noFill/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52"/>
          <p:cNvSpPr>
            <a:spLocks noChangeShapeType="1"/>
          </p:cNvSpPr>
          <p:nvPr/>
        </p:nvSpPr>
        <p:spPr bwMode="auto">
          <a:xfrm rot="-2162589">
            <a:off x="7637463" y="814388"/>
            <a:ext cx="0" cy="3879850"/>
          </a:xfrm>
          <a:prstGeom prst="line">
            <a:avLst/>
          </a:prstGeom>
          <a:noFill/>
          <a:ln w="9525">
            <a:noFill/>
            <a:rou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53"/>
          <p:cNvGrpSpPr/>
          <p:nvPr/>
        </p:nvGrpSpPr>
        <p:grpSpPr bwMode="auto">
          <a:xfrm>
            <a:off x="7002463" y="752475"/>
            <a:ext cx="450850" cy="508000"/>
            <a:chOff x="4405" y="480"/>
            <a:chExt cx="284" cy="320"/>
          </a:xfrm>
        </p:grpSpPr>
        <p:sp>
          <p:nvSpPr>
            <p:cNvPr id="13783" name="Text Box 54"/>
            <p:cNvSpPr txBox="1">
              <a:spLocks noChangeArrowheads="1"/>
            </p:cNvSpPr>
            <p:nvPr/>
          </p:nvSpPr>
          <p:spPr bwMode="auto">
            <a:xfrm>
              <a:off x="4405" y="569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92D05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●</a:t>
              </a:r>
              <a:endParaRPr lang="en-US">
                <a:solidFill>
                  <a:srgbClr val="92D050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784" name="Text Box 55"/>
            <p:cNvSpPr txBox="1">
              <a:spLocks noChangeArrowheads="1"/>
            </p:cNvSpPr>
            <p:nvPr/>
          </p:nvSpPr>
          <p:spPr bwMode="auto">
            <a:xfrm>
              <a:off x="4464" y="480"/>
              <a:ext cx="225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92D050"/>
                  </a:solidFill>
                  <a:latin typeface="Tahoma" panose="020B0604030504040204" pitchFamily="34" charset="0"/>
                </a:rPr>
                <a:t>D</a:t>
              </a:r>
              <a:endParaRPr lang="en-US" b="1">
                <a:solidFill>
                  <a:srgbClr val="92D05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12" name="Group 56"/>
          <p:cNvGrpSpPr/>
          <p:nvPr/>
        </p:nvGrpSpPr>
        <p:grpSpPr bwMode="auto">
          <a:xfrm>
            <a:off x="4876800" y="1066800"/>
            <a:ext cx="3124200" cy="2895600"/>
            <a:chOff x="3072" y="672"/>
            <a:chExt cx="1968" cy="1832"/>
          </a:xfrm>
        </p:grpSpPr>
        <p:sp>
          <p:nvSpPr>
            <p:cNvPr id="13781" name="Line 57"/>
            <p:cNvSpPr>
              <a:spLocks noChangeShapeType="1"/>
            </p:cNvSpPr>
            <p:nvPr/>
          </p:nvSpPr>
          <p:spPr bwMode="auto">
            <a:xfrm flipH="1">
              <a:off x="3072" y="680"/>
              <a:ext cx="1440" cy="182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82" name="Line 58"/>
            <p:cNvSpPr>
              <a:spLocks noChangeShapeType="1"/>
            </p:cNvSpPr>
            <p:nvPr/>
          </p:nvSpPr>
          <p:spPr bwMode="auto">
            <a:xfrm>
              <a:off x="4512" y="672"/>
              <a:ext cx="528" cy="182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7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7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7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3000"/>
                                        <p:tgtEl>
                                          <p:spTgt spid="3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17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17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17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3174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3174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xit" presetSubtype="0" accel="100000" fill="hold" grpId="1" nodeType="withEffect">
                                  <p:stCondLst>
                                    <p:cond delay="8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3174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3174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0"/>
                                        <p:tgtEl>
                                          <p:spTgt spid="3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17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3174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3174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3000"/>
                                        <p:tgtEl>
                                          <p:spTgt spid="3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9" presetClass="exit" presetSubtype="0" accel="100000" fill="hold" grpId="1" nodeType="withEffect">
                                  <p:stCondLst>
                                    <p:cond delay="8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17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317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317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317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2900"/>
                                        <p:tgtEl>
                                          <p:spTgt spid="3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3320"/>
                                        <p:tgtEl>
                                          <p:spTgt spid="3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1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2800"/>
                                        <p:tgtEl>
                                          <p:spTgt spid="3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bldLvl="0" animBg="1"/>
      <p:bldP spid="317442" grpId="1" bldLvl="0" animBg="1"/>
      <p:bldP spid="317447" grpId="0" bldLvl="0" animBg="1"/>
      <p:bldP spid="317447" grpId="1" bldLvl="0" animBg="1"/>
      <p:bldP spid="317448" grpId="0" bldLvl="0" animBg="1"/>
      <p:bldP spid="317448" grpId="1" bldLvl="0" animBg="1"/>
      <p:bldP spid="317449" grpId="0"/>
      <p:bldP spid="317450" grpId="0"/>
      <p:bldP spid="317451" grpId="0"/>
      <p:bldP spid="317452" grpId="0"/>
      <p:bldP spid="317453" grpId="0"/>
      <p:bldP spid="317454" grpId="0"/>
      <p:bldP spid="317455" grpId="0"/>
      <p:bldP spid="317456" grpId="0"/>
      <p:bldP spid="317462" grpId="0" bldLvl="0" animBg="1"/>
      <p:bldP spid="317469" grpId="0" bldLvl="0" animBg="1"/>
      <p:bldP spid="317470" grpId="0" bldLvl="0" animBg="1"/>
      <p:bldP spid="317484" grpId="0"/>
      <p:bldP spid="317484" grpId="1"/>
      <p:bldP spid="317485" grpId="0"/>
      <p:bldP spid="317485" grpId="1"/>
      <p:bldP spid="317486" grpId="0"/>
      <p:bldP spid="31748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603886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quỹ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tích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358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Kết luận: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Quỹ tích (tập hợp) điểm M có tính chất     là hình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358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429388" y="2841624"/>
          <a:ext cx="4048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8" name="Equation" r:id="rId1" imgW="127000" imgH="139700" progId="Equation.DSMT4">
                  <p:embed/>
                </p:oleObj>
              </mc:Choice>
              <mc:Fallback>
                <p:oleObj name="Equation" r:id="rId1" imgW="127000" imgH="139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2841624"/>
                        <a:ext cx="40481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8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57290" y="4500570"/>
          <a:ext cx="4048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9" name="Equation" r:id="rId3" imgW="127000" imgH="139700" progId="Equation.DSMT4">
                  <p:embed/>
                </p:oleObj>
              </mc:Choice>
              <mc:Fallback>
                <p:oleObj name="Equation" r:id="rId3" imgW="127000" imgH="139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500570"/>
                        <a:ext cx="40481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9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43372" y="1571612"/>
          <a:ext cx="4127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0" name="Equation" r:id="rId4" imgW="127000" imgH="139700" progId="Equation.DSMT4">
                  <p:embed/>
                </p:oleObj>
              </mc:Choice>
              <mc:Fallback>
                <p:oleObj name="Equation" r:id="rId4" imgW="127000" imgH="139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1571612"/>
                        <a:ext cx="4127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91" name="Object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357290" y="5643578"/>
          <a:ext cx="4048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1" name="Equation" r:id="rId5" imgW="127000" imgH="139700" progId="Equation.DSMT4">
                  <p:embed/>
                </p:oleObj>
              </mc:Choice>
              <mc:Fallback>
                <p:oleObj name="Equation" r:id="rId5" imgW="127000" imgH="139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5643578"/>
                        <a:ext cx="40481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EEAB4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§6. CUNG CHỨA GÓC 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533400"/>
            <a:ext cx="7215206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b="1" u="sng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867" name="Text Box 51"/>
          <p:cNvSpPr txBox="1">
            <a:spLocks noChangeArrowheads="1"/>
          </p:cNvSpPr>
          <p:nvPr/>
        </p:nvSpPr>
        <p:spPr bwMode="auto">
          <a:xfrm>
            <a:off x="285720" y="1071546"/>
            <a:ext cx="86868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871" name="Text Box 55"/>
          <p:cNvSpPr txBox="1">
            <a:spLocks noChangeArrowheads="1"/>
          </p:cNvSpPr>
          <p:nvPr/>
        </p:nvSpPr>
        <p:spPr bwMode="auto">
          <a:xfrm>
            <a:off x="642910" y="1643050"/>
            <a:ext cx="607223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872" name="Text Box 56"/>
          <p:cNvSpPr txBox="1">
            <a:spLocks noChangeArrowheads="1"/>
          </p:cNvSpPr>
          <p:nvPr/>
        </p:nvSpPr>
        <p:spPr bwMode="auto">
          <a:xfrm>
            <a:off x="642910" y="2143116"/>
            <a:ext cx="6553200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875" name="Rectangle 59"/>
          <p:cNvSpPr>
            <a:spLocks noChangeArrowheads="1"/>
          </p:cNvSpPr>
          <p:nvPr/>
        </p:nvSpPr>
        <p:spPr bwMode="auto">
          <a:xfrm>
            <a:off x="2500298" y="2129845"/>
            <a:ext cx="78581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0876" name="Text Box 60"/>
          <p:cNvSpPr txBox="1">
            <a:spLocks noChangeArrowheads="1"/>
          </p:cNvSpPr>
          <p:nvPr/>
        </p:nvSpPr>
        <p:spPr bwMode="auto">
          <a:xfrm>
            <a:off x="642910" y="3137600"/>
            <a:ext cx="7429552" cy="18158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Kết luận quỹ tích của điểm M là cung tròn chức góc      dựng trên đoạn thẳng AB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877" name="Rectangle 61"/>
          <p:cNvSpPr>
            <a:spLocks noChangeArrowheads="1"/>
          </p:cNvSpPr>
          <p:nvPr/>
        </p:nvSpPr>
        <p:spPr bwMode="auto">
          <a:xfrm>
            <a:off x="2285984" y="3630043"/>
            <a:ext cx="5334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0878" name="Text Box 62"/>
          <p:cNvSpPr txBox="1">
            <a:spLocks noChangeArrowheads="1"/>
          </p:cNvSpPr>
          <p:nvPr/>
        </p:nvSpPr>
        <p:spPr bwMode="auto">
          <a:xfrm>
            <a:off x="8686800" y="6096000"/>
            <a:ext cx="4572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endParaRPr lang="en-US" b="1"/>
          </a:p>
        </p:txBody>
      </p:sp>
      <p:sp>
        <p:nvSpPr>
          <p:cNvPr id="290879" name="Text Box 63"/>
          <p:cNvSpPr txBox="1">
            <a:spLocks noChangeArrowheads="1"/>
          </p:cNvSpPr>
          <p:nvPr/>
        </p:nvSpPr>
        <p:spPr bwMode="auto">
          <a:xfrm>
            <a:off x="7162800" y="6019800"/>
            <a:ext cx="4572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  <a:endParaRPr lang="en-US" b="1"/>
          </a:p>
        </p:txBody>
      </p:sp>
      <p:grpSp>
        <p:nvGrpSpPr>
          <p:cNvPr id="17" name="Group 64"/>
          <p:cNvGrpSpPr/>
          <p:nvPr/>
        </p:nvGrpSpPr>
        <p:grpSpPr bwMode="auto">
          <a:xfrm>
            <a:off x="7543800" y="4953000"/>
            <a:ext cx="990600" cy="1295400"/>
            <a:chOff x="4752" y="3120"/>
            <a:chExt cx="624" cy="816"/>
          </a:xfrm>
        </p:grpSpPr>
        <p:sp>
          <p:nvSpPr>
            <p:cNvPr id="11291" name="Line 65"/>
            <p:cNvSpPr>
              <a:spLocks noChangeShapeType="1"/>
            </p:cNvSpPr>
            <p:nvPr/>
          </p:nvSpPr>
          <p:spPr bwMode="auto">
            <a:xfrm flipH="1">
              <a:off x="4752" y="3312"/>
              <a:ext cx="96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66"/>
            <p:cNvSpPr>
              <a:spLocks noChangeShapeType="1"/>
            </p:cNvSpPr>
            <p:nvPr/>
          </p:nvSpPr>
          <p:spPr bwMode="auto">
            <a:xfrm>
              <a:off x="4848" y="3312"/>
              <a:ext cx="528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Text Box 67"/>
            <p:cNvSpPr txBox="1">
              <a:spLocks noChangeArrowheads="1"/>
            </p:cNvSpPr>
            <p:nvPr/>
          </p:nvSpPr>
          <p:spPr bwMode="auto">
            <a:xfrm>
              <a:off x="4752" y="31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M</a:t>
              </a:r>
              <a:endParaRPr lang="en-US" b="1"/>
            </a:p>
          </p:txBody>
        </p:sp>
        <p:sp>
          <p:nvSpPr>
            <p:cNvPr id="11294" name="Text Box 68"/>
            <p:cNvSpPr txBox="1">
              <a:spLocks noChangeArrowheads="1"/>
            </p:cNvSpPr>
            <p:nvPr/>
          </p:nvSpPr>
          <p:spPr bwMode="auto">
            <a:xfrm>
              <a:off x="4800" y="340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CC"/>
                  </a:solidFill>
                </a:rPr>
                <a:t>?</a:t>
              </a:r>
              <a:endParaRPr lang="en-US" b="1">
                <a:solidFill>
                  <a:srgbClr val="FF33CC"/>
                </a:solidFill>
              </a:endParaRPr>
            </a:p>
          </p:txBody>
        </p:sp>
      </p:grpSp>
      <p:sp>
        <p:nvSpPr>
          <p:cNvPr id="11287" name="Text Box 69"/>
          <p:cNvSpPr txBox="1">
            <a:spLocks noChangeArrowheads="1"/>
          </p:cNvSpPr>
          <p:nvPr/>
        </p:nvSpPr>
        <p:spPr bwMode="auto">
          <a:xfrm>
            <a:off x="7543800" y="6248400"/>
            <a:ext cx="1066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0886" name="Oval 70"/>
          <p:cNvSpPr>
            <a:spLocks noChangeArrowheads="1"/>
          </p:cNvSpPr>
          <p:nvPr/>
        </p:nvSpPr>
        <p:spPr bwMode="auto">
          <a:xfrm>
            <a:off x="7367588" y="5181600"/>
            <a:ext cx="1295400" cy="1295400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Text Box 71"/>
          <p:cNvSpPr txBox="1">
            <a:spLocks noChangeArrowheads="1"/>
          </p:cNvSpPr>
          <p:nvPr/>
        </p:nvSpPr>
        <p:spPr bwMode="auto">
          <a:xfrm>
            <a:off x="7543800" y="6248400"/>
            <a:ext cx="1066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0888" name="Line 72"/>
          <p:cNvSpPr>
            <a:spLocks noChangeShapeType="1"/>
          </p:cNvSpPr>
          <p:nvPr/>
        </p:nvSpPr>
        <p:spPr bwMode="auto">
          <a:xfrm>
            <a:off x="7543800" y="624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0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0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0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0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0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0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0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0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0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0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0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0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0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0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0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0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67" grpId="0"/>
      <p:bldP spid="290871" grpId="0"/>
      <p:bldP spid="290872" grpId="0"/>
      <p:bldP spid="290875" grpId="0"/>
      <p:bldP spid="290876" grpId="0"/>
      <p:bldP spid="290877" grpId="0"/>
      <p:bldP spid="290878" grpId="0"/>
      <p:bldP spid="290879" grpId="0"/>
      <p:bldP spid="290886" grpId="0" animBg="1"/>
      <p:bldP spid="2908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12775" y="2468034"/>
            <a:ext cx="813593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8000"/>
                </a:solidFill>
              </a:rPr>
              <a:t>PHẦN </a:t>
            </a:r>
            <a:r>
              <a:rPr lang="en-US" sz="4000" b="1" dirty="0" smtClean="0">
                <a:solidFill>
                  <a:srgbClr val="008000"/>
                </a:solidFill>
              </a:rPr>
              <a:t>4. </a:t>
            </a:r>
            <a:r>
              <a:rPr lang="en-US" sz="4000" b="1" dirty="0">
                <a:solidFill>
                  <a:srgbClr val="008000"/>
                </a:solidFill>
              </a:rPr>
              <a:t>VẬN DỤNG KIẾN </a:t>
            </a:r>
            <a:r>
              <a:rPr lang="en-US" sz="4000" b="1" dirty="0" smtClean="0">
                <a:solidFill>
                  <a:srgbClr val="008000"/>
                </a:solidFill>
              </a:rPr>
              <a:t>THỨC</a:t>
            </a:r>
            <a:endParaRPr lang="en-US" sz="4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0"/>
            <a:ext cx="9144000" cy="1433513"/>
            <a:chOff x="0" y="0"/>
            <a:chExt cx="5760" cy="903"/>
          </a:xfrm>
        </p:grpSpPr>
        <p:sp>
          <p:nvSpPr>
            <p:cNvPr id="15400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47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33CC"/>
                  </a:solidFill>
                </a:rPr>
                <a:t> Cách giải bài toán quỹ tích “cung chứa góc”</a:t>
              </a:r>
              <a:endParaRPr lang="en-US" sz="2400" b="1" u="sng">
                <a:solidFill>
                  <a:srgbClr val="FF33CC"/>
                </a:solidFill>
              </a:endParaRPr>
            </a:p>
          </p:txBody>
        </p:sp>
        <p:sp>
          <p:nvSpPr>
            <p:cNvPr id="15401" name="Text Box 4"/>
            <p:cNvSpPr txBox="1">
              <a:spLocks noChangeArrowheads="1"/>
            </p:cNvSpPr>
            <p:nvPr/>
          </p:nvSpPr>
          <p:spPr bwMode="auto">
            <a:xfrm>
              <a:off x="0" y="240"/>
              <a:ext cx="312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- </a:t>
              </a:r>
              <a:r>
                <a:rPr lang="en-US" b="1" dirty="0" err="1"/>
                <a:t>Xác</a:t>
              </a:r>
              <a:r>
                <a:rPr lang="en-US" b="1" dirty="0"/>
                <a:t>  </a:t>
              </a:r>
              <a:r>
                <a:rPr lang="en-US" b="1" dirty="0" err="1"/>
                <a:t>định</a:t>
              </a:r>
              <a:r>
                <a:rPr lang="en-US" b="1" dirty="0"/>
                <a:t> </a:t>
              </a:r>
              <a:r>
                <a:rPr lang="en-US" b="1" dirty="0" err="1"/>
                <a:t>đoạn</a:t>
              </a:r>
              <a:r>
                <a:rPr lang="en-US" b="1" dirty="0"/>
                <a:t> </a:t>
              </a:r>
              <a:r>
                <a:rPr lang="en-US" b="1" dirty="0" err="1"/>
                <a:t>thẳng</a:t>
              </a:r>
              <a:r>
                <a:rPr lang="en-US" b="1" dirty="0"/>
                <a:t> </a:t>
              </a:r>
              <a:r>
                <a:rPr lang="en-US" b="1" dirty="0" err="1"/>
                <a:t>cố</a:t>
              </a:r>
              <a:r>
                <a:rPr lang="en-US" b="1" dirty="0"/>
                <a:t> </a:t>
              </a:r>
              <a:r>
                <a:rPr lang="en-US" b="1" dirty="0" err="1"/>
                <a:t>định</a:t>
              </a:r>
              <a:endParaRPr lang="en-US" b="1" dirty="0"/>
            </a:p>
          </p:txBody>
        </p:sp>
        <p:sp>
          <p:nvSpPr>
            <p:cNvPr id="15402" name="Text Box 5"/>
            <p:cNvSpPr txBox="1">
              <a:spLocks noChangeArrowheads="1"/>
            </p:cNvSpPr>
            <p:nvPr/>
          </p:nvSpPr>
          <p:spPr bwMode="auto">
            <a:xfrm>
              <a:off x="0" y="480"/>
              <a:ext cx="4128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- </a:t>
              </a:r>
              <a:r>
                <a:rPr lang="en-US" b="1" dirty="0" err="1"/>
                <a:t>Tính</a:t>
              </a:r>
              <a:r>
                <a:rPr lang="en-US" b="1" dirty="0"/>
                <a:t> </a:t>
              </a:r>
              <a:r>
                <a:rPr lang="en-US" b="1" dirty="0" err="1"/>
                <a:t>góc</a:t>
              </a:r>
              <a:r>
                <a:rPr lang="en-US" b="1" dirty="0"/>
                <a:t>      </a:t>
              </a:r>
              <a:r>
                <a:rPr lang="en-US" b="1" dirty="0" err="1"/>
                <a:t>nhìn</a:t>
              </a:r>
              <a:r>
                <a:rPr lang="en-US" b="1" dirty="0"/>
                <a:t> </a:t>
              </a:r>
              <a:r>
                <a:rPr lang="en-US" b="1" dirty="0" err="1"/>
                <a:t>đoạn</a:t>
              </a:r>
              <a:r>
                <a:rPr lang="en-US" b="1" dirty="0"/>
                <a:t> </a:t>
              </a:r>
              <a:r>
                <a:rPr lang="en-US" b="1" dirty="0" err="1"/>
                <a:t>thẳng</a:t>
              </a:r>
              <a:r>
                <a:rPr lang="en-US" b="1" dirty="0"/>
                <a:t> </a:t>
              </a:r>
              <a:r>
                <a:rPr lang="en-US" b="1" dirty="0" err="1"/>
                <a:t>đó</a:t>
              </a:r>
              <a:r>
                <a:rPr lang="en-US" b="1" dirty="0"/>
                <a:t> </a:t>
              </a:r>
              <a:r>
                <a:rPr lang="en-US" b="1" dirty="0" err="1"/>
                <a:t>bằng</a:t>
              </a:r>
              <a:r>
                <a:rPr lang="en-US" b="1" dirty="0"/>
                <a:t> </a:t>
              </a:r>
              <a:r>
                <a:rPr lang="en-US" b="1" dirty="0" err="1"/>
                <a:t>bao</a:t>
              </a:r>
              <a:r>
                <a:rPr lang="en-US" b="1" dirty="0"/>
                <a:t> </a:t>
              </a:r>
              <a:r>
                <a:rPr lang="en-US" b="1" dirty="0" err="1"/>
                <a:t>nhiêu</a:t>
              </a:r>
              <a:r>
                <a:rPr lang="en-US" b="1" dirty="0"/>
                <a:t> </a:t>
              </a:r>
              <a:r>
                <a:rPr lang="en-US" b="1" dirty="0" err="1"/>
                <a:t>độ</a:t>
              </a:r>
              <a:endParaRPr lang="en-US" b="1" dirty="0"/>
            </a:p>
          </p:txBody>
        </p:sp>
        <p:sp>
          <p:nvSpPr>
            <p:cNvPr id="15403" name="Rectangle 6"/>
            <p:cNvSpPr>
              <a:spLocks noChangeArrowheads="1"/>
            </p:cNvSpPr>
            <p:nvPr/>
          </p:nvSpPr>
          <p:spPr bwMode="auto">
            <a:xfrm>
              <a:off x="768" y="480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b="1">
                  <a:sym typeface="Symbol" panose="05050102010706020507" pitchFamily="18" charset="2"/>
                </a:rPr>
                <a:t></a:t>
              </a:r>
              <a:endParaRPr lang="en-US" b="1">
                <a:sym typeface="Symbol" panose="05050102010706020507" pitchFamily="18" charset="2"/>
              </a:endParaRPr>
            </a:p>
          </p:txBody>
        </p:sp>
        <p:sp>
          <p:nvSpPr>
            <p:cNvPr id="15404" name="Text Box 7"/>
            <p:cNvSpPr txBox="1">
              <a:spLocks noChangeArrowheads="1"/>
            </p:cNvSpPr>
            <p:nvPr/>
          </p:nvSpPr>
          <p:spPr bwMode="auto">
            <a:xfrm>
              <a:off x="0" y="672"/>
              <a:ext cx="4224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- Kết luận quỹ tích của điểm M là cung tròn chức góc </a:t>
              </a:r>
              <a:endParaRPr lang="en-US" b="1"/>
            </a:p>
          </p:txBody>
        </p:sp>
        <p:sp>
          <p:nvSpPr>
            <p:cNvPr id="15405" name="Rectangle 8"/>
            <p:cNvSpPr>
              <a:spLocks noChangeArrowheads="1"/>
            </p:cNvSpPr>
            <p:nvPr/>
          </p:nvSpPr>
          <p:spPr bwMode="auto">
            <a:xfrm>
              <a:off x="3696" y="672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anose="05050102010706020507" pitchFamily="18" charset="2"/>
                </a:rPr>
                <a:t></a:t>
              </a:r>
              <a:endParaRPr lang="en-US" b="1">
                <a:sym typeface="Symbol" panose="05050102010706020507" pitchFamily="18" charset="2"/>
              </a:endParaRPr>
            </a:p>
          </p:txBody>
        </p:sp>
        <p:sp>
          <p:nvSpPr>
            <p:cNvPr id="15406" name="Text Box 9"/>
            <p:cNvSpPr txBox="1">
              <a:spLocks noChangeArrowheads="1"/>
            </p:cNvSpPr>
            <p:nvPr/>
          </p:nvSpPr>
          <p:spPr bwMode="auto">
            <a:xfrm>
              <a:off x="3840" y="672"/>
              <a:ext cx="192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dựng trên đoạn thẳng AB</a:t>
              </a:r>
              <a:endParaRPr lang="en-US" b="1"/>
            </a:p>
          </p:txBody>
        </p:sp>
      </p:grpSp>
      <p:sp>
        <p:nvSpPr>
          <p:cNvPr id="325642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0" cy="8309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/>
              <a:t>Bài</a:t>
            </a:r>
            <a:r>
              <a:rPr lang="en-US" sz="2400" b="1" u="sng" dirty="0"/>
              <a:t> </a:t>
            </a:r>
            <a:r>
              <a:rPr lang="en-US" sz="2400" b="1" u="sng" dirty="0" err="1"/>
              <a:t>tập</a:t>
            </a:r>
            <a:r>
              <a:rPr lang="en-US" sz="2400" b="1" u="sng" dirty="0"/>
              <a:t> 45</a:t>
            </a:r>
            <a:r>
              <a:rPr lang="en-US" sz="2400" b="1" dirty="0"/>
              <a:t>: Cho </a:t>
            </a:r>
            <a:r>
              <a:rPr lang="en-US" sz="2400" b="1" dirty="0" err="1" smtClean="0"/>
              <a:t>hình</a:t>
            </a:r>
            <a:r>
              <a:rPr lang="en-US" sz="2400" b="1" dirty="0" smtClean="0"/>
              <a:t> </a:t>
            </a:r>
            <a:r>
              <a:rPr lang="en-US" sz="2400" b="1" dirty="0" err="1"/>
              <a:t>thoi</a:t>
            </a:r>
            <a:r>
              <a:rPr lang="en-US" sz="2400" b="1" dirty="0"/>
              <a:t> ABCD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cạnh</a:t>
            </a:r>
            <a:r>
              <a:rPr lang="en-US" sz="2400" b="1" dirty="0"/>
              <a:t> AB </a:t>
            </a:r>
            <a:r>
              <a:rPr lang="en-US" sz="2400" b="1" dirty="0" err="1"/>
              <a:t>cố</a:t>
            </a:r>
            <a:r>
              <a:rPr lang="en-US" sz="2400" b="1" dirty="0"/>
              <a:t> </a:t>
            </a:r>
            <a:r>
              <a:rPr lang="en-US" sz="2400" b="1" dirty="0" err="1"/>
              <a:t>định.Tìm</a:t>
            </a:r>
            <a:r>
              <a:rPr lang="en-US" sz="2400" b="1" dirty="0"/>
              <a:t> </a:t>
            </a:r>
            <a:r>
              <a:rPr lang="en-US" sz="2400" b="1" dirty="0" err="1"/>
              <a:t>quỹ</a:t>
            </a:r>
            <a:r>
              <a:rPr lang="en-US" sz="2400" b="1" dirty="0"/>
              <a:t> </a:t>
            </a:r>
            <a:r>
              <a:rPr lang="en-US" sz="2400" b="1" dirty="0" err="1"/>
              <a:t>tích</a:t>
            </a:r>
            <a:r>
              <a:rPr lang="en-US" sz="2400" b="1" dirty="0"/>
              <a:t> </a:t>
            </a:r>
            <a:r>
              <a:rPr lang="en-US" sz="2400" b="1" dirty="0" err="1"/>
              <a:t>giao</a:t>
            </a:r>
            <a:r>
              <a:rPr lang="en-US" sz="2400" b="1" dirty="0"/>
              <a:t> </a:t>
            </a:r>
            <a:r>
              <a:rPr lang="en-US" sz="2400" b="1" dirty="0" err="1"/>
              <a:t>điểm</a:t>
            </a:r>
            <a:r>
              <a:rPr lang="en-US" sz="2400" b="1" dirty="0"/>
              <a:t> O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hai</a:t>
            </a:r>
            <a:r>
              <a:rPr lang="en-US" sz="2400" b="1" dirty="0"/>
              <a:t> </a:t>
            </a:r>
            <a:r>
              <a:rPr lang="en-US" sz="2400" b="1" dirty="0" err="1"/>
              <a:t>đường</a:t>
            </a:r>
            <a:r>
              <a:rPr lang="en-US" sz="2400" b="1" dirty="0"/>
              <a:t> </a:t>
            </a:r>
            <a:r>
              <a:rPr lang="en-US" sz="2400" b="1" dirty="0" err="1"/>
              <a:t>chéo</a:t>
            </a:r>
            <a:r>
              <a:rPr lang="en-US" sz="2400" b="1" dirty="0"/>
              <a:t>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 err="1"/>
              <a:t>hình</a:t>
            </a:r>
            <a:r>
              <a:rPr lang="en-US" sz="2400" b="1" dirty="0"/>
              <a:t> </a:t>
            </a:r>
            <a:r>
              <a:rPr lang="en-US" sz="2400" b="1" dirty="0" err="1"/>
              <a:t>thoi</a:t>
            </a:r>
            <a:r>
              <a:rPr lang="en-US" sz="2400" b="1" dirty="0"/>
              <a:t> </a:t>
            </a:r>
            <a:r>
              <a:rPr lang="en-US" sz="2400" b="1" dirty="0" err="1"/>
              <a:t>đó</a:t>
            </a:r>
            <a:endParaRPr lang="en-US" sz="2400" b="1" dirty="0"/>
          </a:p>
        </p:txBody>
      </p:sp>
      <p:grpSp>
        <p:nvGrpSpPr>
          <p:cNvPr id="3" name="Group 11"/>
          <p:cNvGrpSpPr/>
          <p:nvPr/>
        </p:nvGrpSpPr>
        <p:grpSpPr bwMode="auto">
          <a:xfrm>
            <a:off x="7315200" y="3352800"/>
            <a:ext cx="152400" cy="152400"/>
            <a:chOff x="4608" y="3024"/>
            <a:chExt cx="96" cy="96"/>
          </a:xfrm>
        </p:grpSpPr>
        <p:sp>
          <p:nvSpPr>
            <p:cNvPr id="15398" name="Line 12"/>
            <p:cNvSpPr>
              <a:spLocks noChangeShapeType="1"/>
            </p:cNvSpPr>
            <p:nvPr/>
          </p:nvSpPr>
          <p:spPr bwMode="auto">
            <a:xfrm>
              <a:off x="4608" y="302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13"/>
            <p:cNvSpPr>
              <a:spLocks noChangeShapeType="1"/>
            </p:cNvSpPr>
            <p:nvPr/>
          </p:nvSpPr>
          <p:spPr bwMode="auto">
            <a:xfrm>
              <a:off x="4704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 bwMode="auto">
          <a:xfrm>
            <a:off x="5562600" y="2209800"/>
            <a:ext cx="3581400" cy="2424113"/>
            <a:chOff x="3504" y="2304"/>
            <a:chExt cx="2256" cy="1527"/>
          </a:xfrm>
        </p:grpSpPr>
        <p:sp>
          <p:nvSpPr>
            <p:cNvPr id="15385" name="Line 15"/>
            <p:cNvSpPr>
              <a:spLocks noChangeShapeType="1"/>
            </p:cNvSpPr>
            <p:nvPr/>
          </p:nvSpPr>
          <p:spPr bwMode="auto">
            <a:xfrm flipH="1">
              <a:off x="3744" y="2544"/>
              <a:ext cx="864" cy="576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6"/>
            <p:cNvSpPr>
              <a:spLocks noChangeShapeType="1"/>
            </p:cNvSpPr>
            <p:nvPr/>
          </p:nvSpPr>
          <p:spPr bwMode="auto">
            <a:xfrm>
              <a:off x="4608" y="2544"/>
              <a:ext cx="91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17"/>
            <p:cNvSpPr>
              <a:spLocks noChangeShapeType="1"/>
            </p:cNvSpPr>
            <p:nvPr/>
          </p:nvSpPr>
          <p:spPr bwMode="auto">
            <a:xfrm>
              <a:off x="3744" y="3120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8"/>
            <p:cNvSpPr>
              <a:spLocks noChangeShapeType="1"/>
            </p:cNvSpPr>
            <p:nvPr/>
          </p:nvSpPr>
          <p:spPr bwMode="auto">
            <a:xfrm>
              <a:off x="4608" y="2544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9"/>
            <p:cNvSpPr>
              <a:spLocks noChangeShapeType="1"/>
            </p:cNvSpPr>
            <p:nvPr/>
          </p:nvSpPr>
          <p:spPr bwMode="auto">
            <a:xfrm>
              <a:off x="3744" y="3120"/>
              <a:ext cx="86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20"/>
            <p:cNvSpPr>
              <a:spLocks noChangeShapeType="1"/>
            </p:cNvSpPr>
            <p:nvPr/>
          </p:nvSpPr>
          <p:spPr bwMode="auto">
            <a:xfrm flipH="1">
              <a:off x="4608" y="3120"/>
              <a:ext cx="912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Text Box 21"/>
            <p:cNvSpPr txBox="1">
              <a:spLocks noChangeArrowheads="1"/>
            </p:cNvSpPr>
            <p:nvPr/>
          </p:nvSpPr>
          <p:spPr bwMode="auto">
            <a:xfrm>
              <a:off x="3504" y="30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en-US" b="1"/>
            </a:p>
          </p:txBody>
        </p:sp>
        <p:sp>
          <p:nvSpPr>
            <p:cNvPr id="15392" name="Text Box 22"/>
            <p:cNvSpPr txBox="1">
              <a:spLocks noChangeArrowheads="1"/>
            </p:cNvSpPr>
            <p:nvPr/>
          </p:nvSpPr>
          <p:spPr bwMode="auto">
            <a:xfrm>
              <a:off x="4464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en-US" b="1"/>
            </a:p>
          </p:txBody>
        </p:sp>
        <p:sp>
          <p:nvSpPr>
            <p:cNvPr id="15393" name="Text Box 23"/>
            <p:cNvSpPr txBox="1">
              <a:spLocks noChangeArrowheads="1"/>
            </p:cNvSpPr>
            <p:nvPr/>
          </p:nvSpPr>
          <p:spPr bwMode="auto">
            <a:xfrm>
              <a:off x="5520" y="30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en-US" b="1"/>
            </a:p>
          </p:txBody>
        </p:sp>
        <p:sp>
          <p:nvSpPr>
            <p:cNvPr id="15394" name="Text Box 24"/>
            <p:cNvSpPr txBox="1">
              <a:spLocks noChangeArrowheads="1"/>
            </p:cNvSpPr>
            <p:nvPr/>
          </p:nvSpPr>
          <p:spPr bwMode="auto">
            <a:xfrm>
              <a:off x="4512" y="360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en-US" b="1"/>
            </a:p>
          </p:txBody>
        </p:sp>
        <p:grpSp>
          <p:nvGrpSpPr>
            <p:cNvPr id="5" name="Group 25"/>
            <p:cNvGrpSpPr/>
            <p:nvPr/>
          </p:nvGrpSpPr>
          <p:grpSpPr bwMode="auto">
            <a:xfrm>
              <a:off x="4589" y="3072"/>
              <a:ext cx="355" cy="231"/>
              <a:chOff x="797" y="3456"/>
              <a:chExt cx="355" cy="191"/>
            </a:xfrm>
          </p:grpSpPr>
          <p:sp>
            <p:nvSpPr>
              <p:cNvPr id="15396" name="Text Box 26"/>
              <p:cNvSpPr txBox="1">
                <a:spLocks noChangeArrowheads="1"/>
              </p:cNvSpPr>
              <p:nvPr/>
            </p:nvSpPr>
            <p:spPr bwMode="auto">
              <a:xfrm>
                <a:off x="816" y="3456"/>
                <a:ext cx="336" cy="1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O</a:t>
                </a:r>
                <a:endParaRPr lang="en-US" b="1"/>
              </a:p>
            </p:txBody>
          </p:sp>
          <p:sp>
            <p:nvSpPr>
              <p:cNvPr id="15397" name="Oval 27"/>
              <p:cNvSpPr>
                <a:spLocks noChangeArrowheads="1"/>
              </p:cNvSpPr>
              <p:nvPr/>
            </p:nvSpPr>
            <p:spPr bwMode="auto">
              <a:xfrm>
                <a:off x="797" y="3471"/>
                <a:ext cx="48" cy="48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FF00FF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28"/>
          <p:cNvGrpSpPr/>
          <p:nvPr/>
        </p:nvGrpSpPr>
        <p:grpSpPr bwMode="auto">
          <a:xfrm>
            <a:off x="0" y="2286000"/>
            <a:ext cx="5410200" cy="1447800"/>
            <a:chOff x="0" y="2112"/>
            <a:chExt cx="3408" cy="912"/>
          </a:xfrm>
        </p:grpSpPr>
        <p:sp>
          <p:nvSpPr>
            <p:cNvPr id="15381" name="Line 29"/>
            <p:cNvSpPr>
              <a:spLocks noChangeShapeType="1"/>
            </p:cNvSpPr>
            <p:nvPr/>
          </p:nvSpPr>
          <p:spPr bwMode="auto">
            <a:xfrm>
              <a:off x="336" y="2112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30"/>
            <p:cNvSpPr>
              <a:spLocks noChangeShapeType="1"/>
            </p:cNvSpPr>
            <p:nvPr/>
          </p:nvSpPr>
          <p:spPr bwMode="auto">
            <a:xfrm>
              <a:off x="0" y="2544"/>
              <a:ext cx="3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Text Box 31"/>
            <p:cNvSpPr txBox="1">
              <a:spLocks noChangeArrowheads="1"/>
            </p:cNvSpPr>
            <p:nvPr/>
          </p:nvSpPr>
          <p:spPr bwMode="auto">
            <a:xfrm>
              <a:off x="0" y="2640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KL</a:t>
              </a:r>
              <a:endParaRPr lang="en-US" sz="2000" b="1"/>
            </a:p>
          </p:txBody>
        </p:sp>
        <p:sp>
          <p:nvSpPr>
            <p:cNvPr id="15384" name="Text Box 32"/>
            <p:cNvSpPr txBox="1">
              <a:spLocks noChangeArrowheads="1"/>
            </p:cNvSpPr>
            <p:nvPr/>
          </p:nvSpPr>
          <p:spPr bwMode="auto">
            <a:xfrm>
              <a:off x="0" y="2256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GT</a:t>
              </a:r>
              <a:endParaRPr lang="en-US" sz="2000" b="1"/>
            </a:p>
          </p:txBody>
        </p:sp>
      </p:grpSp>
      <p:sp>
        <p:nvSpPr>
          <p:cNvPr id="325665" name="Text Box 33"/>
          <p:cNvSpPr txBox="1">
            <a:spLocks noChangeArrowheads="1"/>
          </p:cNvSpPr>
          <p:nvPr/>
        </p:nvSpPr>
        <p:spPr bwMode="auto">
          <a:xfrm>
            <a:off x="685800" y="2438400"/>
            <a:ext cx="44958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Hình thoi ABCD, </a:t>
            </a:r>
            <a:r>
              <a:rPr lang="en-US" sz="2000" b="1">
                <a:solidFill>
                  <a:srgbClr val="FF33CC"/>
                </a:solidFill>
              </a:rPr>
              <a:t>AB cố định</a:t>
            </a:r>
            <a:r>
              <a:rPr lang="en-US" sz="2000" b="1"/>
              <a:t> </a:t>
            </a:r>
            <a:endParaRPr lang="en-US" sz="2000" b="1"/>
          </a:p>
        </p:txBody>
      </p:sp>
      <p:sp>
        <p:nvSpPr>
          <p:cNvPr id="325666" name="Text Box 34"/>
          <p:cNvSpPr txBox="1">
            <a:spLocks noChangeArrowheads="1"/>
          </p:cNvSpPr>
          <p:nvPr/>
        </p:nvSpPr>
        <p:spPr bwMode="auto">
          <a:xfrm>
            <a:off x="533400" y="3048000"/>
            <a:ext cx="52578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Quỹ tích giao điểm O của hai đường chéo</a:t>
            </a:r>
            <a:endParaRPr lang="en-US" sz="2000" b="1"/>
          </a:p>
        </p:txBody>
      </p:sp>
      <p:grpSp>
        <p:nvGrpSpPr>
          <p:cNvPr id="7" name="Group 35"/>
          <p:cNvGrpSpPr/>
          <p:nvPr/>
        </p:nvGrpSpPr>
        <p:grpSpPr bwMode="auto">
          <a:xfrm>
            <a:off x="1600200" y="3429000"/>
            <a:ext cx="2667000" cy="457200"/>
            <a:chOff x="1008" y="2160"/>
            <a:chExt cx="1680" cy="288"/>
          </a:xfrm>
        </p:grpSpPr>
        <p:sp>
          <p:nvSpPr>
            <p:cNvPr id="15377" name="Line 36"/>
            <p:cNvSpPr>
              <a:spLocks noChangeShapeType="1"/>
            </p:cNvSpPr>
            <p:nvPr/>
          </p:nvSpPr>
          <p:spPr bwMode="auto">
            <a:xfrm flipV="1">
              <a:off x="1872" y="21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37"/>
            <p:cNvSpPr>
              <a:spLocks noChangeShapeType="1"/>
            </p:cNvSpPr>
            <p:nvPr/>
          </p:nvSpPr>
          <p:spPr bwMode="auto">
            <a:xfrm>
              <a:off x="1008" y="2352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38"/>
            <p:cNvSpPr>
              <a:spLocks noChangeShapeType="1"/>
            </p:cNvSpPr>
            <p:nvPr/>
          </p:nvSpPr>
          <p:spPr bwMode="auto">
            <a:xfrm>
              <a:off x="1008" y="23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39"/>
            <p:cNvSpPr>
              <a:spLocks noChangeShapeType="1"/>
            </p:cNvSpPr>
            <p:nvPr/>
          </p:nvSpPr>
          <p:spPr bwMode="auto">
            <a:xfrm>
              <a:off x="2688" y="23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5672" name="Rectangle 40"/>
          <p:cNvSpPr>
            <a:spLocks noChangeArrowheads="1"/>
          </p:cNvSpPr>
          <p:nvPr/>
        </p:nvSpPr>
        <p:spPr bwMode="auto">
          <a:xfrm>
            <a:off x="990600" y="3962400"/>
            <a:ext cx="18224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CC"/>
                </a:solidFill>
              </a:rPr>
              <a:t>AB cố định (gt)</a:t>
            </a:r>
            <a:endParaRPr lang="en-US" b="1">
              <a:solidFill>
                <a:srgbClr val="FF33CC"/>
              </a:solidFill>
            </a:endParaRPr>
          </a:p>
        </p:txBody>
      </p:sp>
      <p:sp>
        <p:nvSpPr>
          <p:cNvPr id="325673" name="Rectangle 41"/>
          <p:cNvSpPr>
            <a:spLocks noChangeArrowheads="1"/>
          </p:cNvSpPr>
          <p:nvPr/>
        </p:nvSpPr>
        <p:spPr bwMode="auto">
          <a:xfrm>
            <a:off x="3657600" y="3962400"/>
            <a:ext cx="16002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CC"/>
                </a:solidFill>
              </a:rPr>
              <a:t>Góc AOB = ?</a:t>
            </a:r>
            <a:endParaRPr lang="en-US" b="1">
              <a:solidFill>
                <a:srgbClr val="FF33CC"/>
              </a:solidFill>
            </a:endParaRPr>
          </a:p>
        </p:txBody>
      </p:sp>
      <p:sp>
        <p:nvSpPr>
          <p:cNvPr id="325674" name="Text Box 42"/>
          <p:cNvSpPr txBox="1">
            <a:spLocks noChangeArrowheads="1"/>
          </p:cNvSpPr>
          <p:nvPr/>
        </p:nvSpPr>
        <p:spPr bwMode="auto">
          <a:xfrm>
            <a:off x="3124200" y="4343400"/>
            <a:ext cx="2819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Tính chất hai đường chéo của hình thoi</a:t>
            </a:r>
            <a:endParaRPr lang="en-US" b="1"/>
          </a:p>
        </p:txBody>
      </p:sp>
      <p:sp>
        <p:nvSpPr>
          <p:cNvPr id="325675" name="Line 43"/>
          <p:cNvSpPr>
            <a:spLocks noChangeShapeType="1"/>
          </p:cNvSpPr>
          <p:nvPr/>
        </p:nvSpPr>
        <p:spPr bwMode="auto">
          <a:xfrm flipV="1">
            <a:off x="4267200" y="4267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4394200" y="19431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8" name="Equation" r:id="rId1" imgW="434975" imgH="676910" progId="Equation.DSMT4">
                  <p:embed/>
                </p:oleObj>
              </mc:Choice>
              <mc:Fallback>
                <p:oleObj name="Equation" r:id="rId1" imgW="434975" imgH="67691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431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4394200" y="19431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9" name="Equation" r:id="rId3" imgW="434975" imgH="676910" progId="Equation.DSMT4">
                  <p:embed/>
                </p:oleObj>
              </mc:Choice>
              <mc:Fallback>
                <p:oleObj name="Equation" r:id="rId3" imgW="434975" imgH="67691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431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0" name="Equation" r:id="rId4" imgW="434975" imgH="676910" progId="Equation.DSMT4">
                  <p:embed/>
                </p:oleObj>
              </mc:Choice>
              <mc:Fallback>
                <p:oleObj name="Equation" r:id="rId4" imgW="434975" imgH="67691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0" y="3810000"/>
            <a:ext cx="8915400" cy="3021013"/>
            <a:chOff x="0" y="3810000"/>
            <a:chExt cx="8915400" cy="3021013"/>
          </a:xfrm>
        </p:grpSpPr>
        <p:grpSp>
          <p:nvGrpSpPr>
            <p:cNvPr id="8" name="Group 44"/>
            <p:cNvGrpSpPr/>
            <p:nvPr/>
          </p:nvGrpSpPr>
          <p:grpSpPr bwMode="auto">
            <a:xfrm>
              <a:off x="0" y="3810000"/>
              <a:ext cx="8915400" cy="3021013"/>
              <a:chOff x="0" y="3168"/>
              <a:chExt cx="5376" cy="1903"/>
            </a:xfrm>
          </p:grpSpPr>
          <p:sp>
            <p:nvSpPr>
              <p:cNvPr id="15375" name="Text Box 45"/>
              <p:cNvSpPr txBox="1">
                <a:spLocks noChangeArrowheads="1"/>
              </p:cNvSpPr>
              <p:nvPr/>
            </p:nvSpPr>
            <p:spPr bwMode="auto">
              <a:xfrm>
                <a:off x="1728" y="3168"/>
                <a:ext cx="960" cy="2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 err="1"/>
                  <a:t>Bài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làm</a:t>
                </a:r>
                <a:endParaRPr lang="en-US" sz="2000" b="1" dirty="0"/>
              </a:p>
            </p:txBody>
          </p:sp>
          <p:sp>
            <p:nvSpPr>
              <p:cNvPr id="15376" name="Text Box 46"/>
              <p:cNvSpPr txBox="1">
                <a:spLocks noChangeArrowheads="1"/>
              </p:cNvSpPr>
              <p:nvPr/>
            </p:nvSpPr>
            <p:spPr bwMode="auto">
              <a:xfrm>
                <a:off x="0" y="3851"/>
                <a:ext cx="5376" cy="12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no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/>
                  <a:t>Ta </a:t>
                </a:r>
                <a:r>
                  <a:rPr lang="en-US" sz="2000" b="1" dirty="0" err="1"/>
                  <a:t>có</a:t>
                </a:r>
                <a:r>
                  <a:rPr lang="en-US" sz="2000" b="1" dirty="0"/>
                  <a:t>: AB </a:t>
                </a:r>
                <a:r>
                  <a:rPr lang="en-US" sz="2000" b="1" dirty="0" err="1"/>
                  <a:t>cố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định</a:t>
                </a:r>
                <a:r>
                  <a:rPr lang="en-US" sz="2000" b="1" dirty="0"/>
                  <a:t> (</a:t>
                </a:r>
                <a:r>
                  <a:rPr lang="en-US" sz="2000" b="1" dirty="0" err="1"/>
                  <a:t>gt</a:t>
                </a:r>
                <a:r>
                  <a:rPr lang="en-US" sz="2000" b="1" dirty="0"/>
                  <a:t>)</a:t>
                </a:r>
                <a:endParaRPr lang="en-US" sz="2000" b="1" dirty="0"/>
              </a:p>
              <a:p>
                <a:pPr>
                  <a:spcBef>
                    <a:spcPct val="50000"/>
                  </a:spcBef>
                </a:pPr>
                <a:r>
                  <a:rPr lang="en-US" sz="2000" b="1" dirty="0" smtClean="0"/>
                  <a:t>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000" b="1" dirty="0" smtClean="0"/>
                  <a:t> </a:t>
                </a:r>
                <a:r>
                  <a:rPr lang="en-US" sz="2000" b="1" dirty="0"/>
                  <a:t>( </a:t>
                </a:r>
                <a:r>
                  <a:rPr lang="en-US" sz="2000" b="1" dirty="0" err="1"/>
                  <a:t>vì</a:t>
                </a:r>
                <a:r>
                  <a:rPr lang="en-US" sz="2000" b="1" dirty="0"/>
                  <a:t> O </a:t>
                </a:r>
                <a:r>
                  <a:rPr lang="en-US" sz="2000" b="1" dirty="0" err="1"/>
                  <a:t>là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giao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điểm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hai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đường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chéo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của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hình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thoi</a:t>
                </a:r>
                <a:r>
                  <a:rPr lang="en-US" sz="2000" b="1" dirty="0"/>
                  <a:t> ABCD)</a:t>
                </a:r>
                <a:endParaRPr lang="en-US" sz="2000" b="1" dirty="0"/>
              </a:p>
              <a:p>
                <a:pPr>
                  <a:spcBef>
                    <a:spcPct val="50000"/>
                  </a:spcBef>
                </a:pPr>
                <a:r>
                  <a:rPr lang="en-US" sz="2000" b="1" dirty="0" err="1"/>
                  <a:t>Vậy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điểm</a:t>
                </a:r>
                <a:r>
                  <a:rPr lang="en-US" sz="2000" b="1" dirty="0"/>
                  <a:t> O </a:t>
                </a:r>
                <a:r>
                  <a:rPr lang="en-US" sz="2000" b="1" dirty="0" err="1"/>
                  <a:t>nhìn</a:t>
                </a:r>
                <a:r>
                  <a:rPr lang="en-US" sz="2000" b="1" dirty="0"/>
                  <a:t> AB </a:t>
                </a:r>
                <a:r>
                  <a:rPr lang="en-US" sz="2000" b="1" dirty="0" err="1"/>
                  <a:t>cố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định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dưới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góc</a:t>
                </a:r>
                <a:r>
                  <a:rPr lang="en-US" sz="2000" b="1" dirty="0"/>
                  <a:t> 90</a:t>
                </a:r>
                <a:r>
                  <a:rPr lang="en-US" sz="2000" b="1" baseline="30000" dirty="0"/>
                  <a:t>0</a:t>
                </a:r>
                <a:r>
                  <a:rPr lang="en-US" sz="2000" b="1" dirty="0"/>
                  <a:t> </a:t>
                </a:r>
                <a:endParaRPr lang="en-US" sz="2000" b="1" dirty="0"/>
              </a:p>
              <a:p>
                <a:pPr>
                  <a:spcBef>
                    <a:spcPct val="50000"/>
                  </a:spcBef>
                </a:pPr>
                <a:r>
                  <a:rPr lang="en-US" sz="2000" b="1" dirty="0" err="1"/>
                  <a:t>Quỹ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tích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điểm</a:t>
                </a:r>
                <a:r>
                  <a:rPr lang="en-US" sz="2000" b="1" dirty="0"/>
                  <a:t> O </a:t>
                </a:r>
                <a:r>
                  <a:rPr lang="en-US" sz="2000" b="1" dirty="0" err="1"/>
                  <a:t>là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nửa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đường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tròn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đường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kính</a:t>
                </a:r>
                <a:r>
                  <a:rPr lang="en-US" sz="2000" b="1" dirty="0"/>
                  <a:t> AB</a:t>
                </a:r>
                <a:endParaRPr lang="en-US" sz="2000" b="1" dirty="0"/>
              </a:p>
            </p:txBody>
          </p:sp>
        </p:grpSp>
        <p:graphicFrame>
          <p:nvGraphicFramePr>
            <p:cNvPr id="50" name="Object 4"/>
            <p:cNvGraphicFramePr>
              <a:graphicFrameLocks noChangeAspect="1"/>
            </p:cNvGraphicFramePr>
            <p:nvPr/>
          </p:nvGraphicFramePr>
          <p:xfrm>
            <a:off x="35561" y="4364681"/>
            <a:ext cx="1214414" cy="38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81" name="Equation" r:id="rId5" imgW="711200" imgH="228600" progId="Equation.DSMT4">
                    <p:embed/>
                  </p:oleObj>
                </mc:Choice>
                <mc:Fallback>
                  <p:oleObj name="Equation" r:id="rId5" imgW="711200" imgH="2286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61" y="4364681"/>
                          <a:ext cx="1214414" cy="388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25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25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25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25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2" grpId="0" animBg="1"/>
      <p:bldP spid="325665" grpId="0"/>
      <p:bldP spid="325666" grpId="0"/>
      <p:bldP spid="325672" grpId="0"/>
      <p:bldP spid="325673" grpId="0"/>
      <p:bldP spid="325674" grpId="0"/>
      <p:bldP spid="325675" grpId="0" animBg="1"/>
      <p:bldP spid="32567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9"/>
          <p:cNvGrpSpPr/>
          <p:nvPr/>
        </p:nvGrpSpPr>
        <p:grpSpPr bwMode="auto">
          <a:xfrm>
            <a:off x="2786050" y="0"/>
            <a:ext cx="2852750" cy="914400"/>
            <a:chOff x="1872" y="1824"/>
            <a:chExt cx="1584" cy="384"/>
          </a:xfrm>
        </p:grpSpPr>
        <p:sp>
          <p:nvSpPr>
            <p:cNvPr id="14430" name="Oval 4"/>
            <p:cNvSpPr>
              <a:spLocks noChangeArrowheads="1"/>
            </p:cNvSpPr>
            <p:nvPr/>
          </p:nvSpPr>
          <p:spPr bwMode="auto">
            <a:xfrm>
              <a:off x="1872" y="1824"/>
              <a:ext cx="15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443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1920"/>
              <a:ext cx="1224" cy="21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200" b="1" kern="10" dirty="0" err="1">
                  <a:ln w="9525">
                    <a:solidFill>
                      <a:srgbClr val="FF00FF"/>
                    </a:solidFill>
                    <a:round/>
                  </a:ln>
                  <a:solidFill>
                    <a:srgbClr val="FF0000"/>
                  </a:solidFill>
                  <a:latin typeface="Times New Roman" panose="02020603050405020304"/>
                  <a:cs typeface="Times New Roman" panose="02020603050405020304"/>
                </a:rPr>
                <a:t>Cung</a:t>
              </a:r>
              <a:r>
                <a:rPr lang="en-US" sz="3200" b="1" kern="10" dirty="0">
                  <a:ln w="9525">
                    <a:solidFill>
                      <a:srgbClr val="FF00FF"/>
                    </a:solidFill>
                    <a:round/>
                  </a:ln>
                  <a:solidFill>
                    <a:srgbClr val="FF0000"/>
                  </a:solidFill>
                  <a:latin typeface="Times New Roman" panose="02020603050405020304"/>
                  <a:cs typeface="Times New Roman" panose="02020603050405020304"/>
                </a:rPr>
                <a:t> </a:t>
              </a:r>
              <a:r>
                <a:rPr lang="en-US" sz="3200" b="1" kern="10" dirty="0" err="1">
                  <a:ln w="9525">
                    <a:solidFill>
                      <a:srgbClr val="FF00FF"/>
                    </a:solidFill>
                    <a:round/>
                  </a:ln>
                  <a:solidFill>
                    <a:srgbClr val="FF0000"/>
                  </a:solidFill>
                  <a:latin typeface="Times New Roman" panose="02020603050405020304"/>
                  <a:cs typeface="Times New Roman" panose="02020603050405020304"/>
                </a:rPr>
                <a:t>chứa</a:t>
              </a:r>
              <a:r>
                <a:rPr lang="en-US" sz="3200" b="1" kern="10" dirty="0">
                  <a:ln w="9525">
                    <a:solidFill>
                      <a:srgbClr val="FF00FF"/>
                    </a:solidFill>
                    <a:round/>
                  </a:ln>
                  <a:solidFill>
                    <a:srgbClr val="FF0000"/>
                  </a:solidFill>
                  <a:latin typeface="Times New Roman" panose="02020603050405020304"/>
                  <a:cs typeface="Times New Roman" panose="02020603050405020304"/>
                </a:rPr>
                <a:t> </a:t>
              </a:r>
              <a:r>
                <a:rPr lang="en-US" sz="3200" b="1" kern="10" dirty="0" err="1">
                  <a:ln w="9525">
                    <a:solidFill>
                      <a:srgbClr val="FF00FF"/>
                    </a:solidFill>
                    <a:round/>
                  </a:ln>
                  <a:solidFill>
                    <a:srgbClr val="FF0000"/>
                  </a:solidFill>
                  <a:latin typeface="Times New Roman" panose="02020603050405020304"/>
                  <a:cs typeface="Times New Roman" panose="02020603050405020304"/>
                </a:rPr>
                <a:t>góc</a:t>
              </a:r>
              <a:endParaRPr lang="en-US" sz="32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304800" y="533400"/>
            <a:ext cx="2438400" cy="2911475"/>
            <a:chOff x="4464" y="0"/>
            <a:chExt cx="1536" cy="1834"/>
          </a:xfrm>
        </p:grpSpPr>
        <p:grpSp>
          <p:nvGrpSpPr>
            <p:cNvPr id="4" name="Group 9"/>
            <p:cNvGrpSpPr/>
            <p:nvPr/>
          </p:nvGrpSpPr>
          <p:grpSpPr bwMode="auto">
            <a:xfrm>
              <a:off x="4464" y="0"/>
              <a:ext cx="1536" cy="1834"/>
              <a:chOff x="4464" y="0"/>
              <a:chExt cx="1536" cy="1834"/>
            </a:xfrm>
          </p:grpSpPr>
          <p:grpSp>
            <p:nvGrpSpPr>
              <p:cNvPr id="5" name="Group 10"/>
              <p:cNvGrpSpPr/>
              <p:nvPr/>
            </p:nvGrpSpPr>
            <p:grpSpPr bwMode="auto">
              <a:xfrm>
                <a:off x="4464" y="0"/>
                <a:ext cx="1536" cy="1834"/>
                <a:chOff x="4464" y="0"/>
                <a:chExt cx="1536" cy="1834"/>
              </a:xfrm>
            </p:grpSpPr>
            <p:grpSp>
              <p:nvGrpSpPr>
                <p:cNvPr id="6" name="Group 11"/>
                <p:cNvGrpSpPr/>
                <p:nvPr/>
              </p:nvGrpSpPr>
              <p:grpSpPr bwMode="auto">
                <a:xfrm>
                  <a:off x="4464" y="0"/>
                  <a:ext cx="1536" cy="1834"/>
                  <a:chOff x="4464" y="0"/>
                  <a:chExt cx="1536" cy="1834"/>
                </a:xfrm>
              </p:grpSpPr>
              <p:grpSp>
                <p:nvGrpSpPr>
                  <p:cNvPr id="7" name="Group 12"/>
                  <p:cNvGrpSpPr/>
                  <p:nvPr/>
                </p:nvGrpSpPr>
                <p:grpSpPr bwMode="auto">
                  <a:xfrm>
                    <a:off x="4464" y="0"/>
                    <a:ext cx="1536" cy="1834"/>
                    <a:chOff x="3216" y="1920"/>
                    <a:chExt cx="1536" cy="1834"/>
                  </a:xfrm>
                </p:grpSpPr>
                <p:sp>
                  <p:nvSpPr>
                    <p:cNvPr id="14405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52" y="3504"/>
                      <a:ext cx="52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>
                          <a:latin typeface="VNI-Times" pitchFamily="2" charset="0"/>
                        </a:rPr>
                        <a:t>M</a:t>
                      </a:r>
                      <a:r>
                        <a:rPr lang="en-US" sz="2000" baseline="-25000">
                          <a:latin typeface="VNI-Times" pitchFamily="2" charset="0"/>
                        </a:rPr>
                        <a:t>4</a:t>
                      </a:r>
                      <a:endParaRPr lang="en-US" sz="2000">
                        <a:latin typeface="VNI-Times" pitchFamily="2" charset="0"/>
                      </a:endParaRPr>
                    </a:p>
                  </p:txBody>
                </p:sp>
                <p:sp>
                  <p:nvSpPr>
                    <p:cNvPr id="14406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6" y="2304"/>
                      <a:ext cx="432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b="1">
                          <a:latin typeface="VNI-Times" pitchFamily="2" charset="0"/>
                        </a:rPr>
                        <a:t>M</a:t>
                      </a:r>
                      <a:r>
                        <a:rPr lang="en-US" b="1" baseline="-25000">
                          <a:latin typeface="VNI-Times" pitchFamily="2" charset="0"/>
                        </a:rPr>
                        <a:t>1</a:t>
                      </a:r>
                      <a:endParaRPr lang="en-US" b="1">
                        <a:latin typeface="VNI-Times" pitchFamily="2" charset="0"/>
                      </a:endParaRPr>
                    </a:p>
                  </p:txBody>
                </p:sp>
                <p:sp>
                  <p:nvSpPr>
                    <p:cNvPr id="14407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1920"/>
                      <a:ext cx="432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b="1">
                          <a:latin typeface="VNI-Times" pitchFamily="2" charset="0"/>
                        </a:rPr>
                        <a:t>M</a:t>
                      </a:r>
                      <a:r>
                        <a:rPr lang="en-US" b="1" baseline="-25000">
                          <a:latin typeface="VNI-Times" pitchFamily="2" charset="0"/>
                        </a:rPr>
                        <a:t>2</a:t>
                      </a:r>
                      <a:endParaRPr lang="en-US" b="1">
                        <a:latin typeface="VNI-Times" pitchFamily="2" charset="0"/>
                      </a:endParaRPr>
                    </a:p>
                  </p:txBody>
                </p:sp>
                <p:grpSp>
                  <p:nvGrpSpPr>
                    <p:cNvPr id="8" name="Group 16"/>
                    <p:cNvGrpSpPr/>
                    <p:nvPr/>
                  </p:nvGrpSpPr>
                  <p:grpSpPr bwMode="auto">
                    <a:xfrm>
                      <a:off x="3312" y="2160"/>
                      <a:ext cx="1344" cy="1440"/>
                      <a:chOff x="3024" y="2400"/>
                      <a:chExt cx="1344" cy="1440"/>
                    </a:xfrm>
                  </p:grpSpPr>
                  <p:grpSp>
                    <p:nvGrpSpPr>
                      <p:cNvPr id="9" name="Group 17"/>
                      <p:cNvGrpSpPr/>
                      <p:nvPr/>
                    </p:nvGrpSpPr>
                    <p:grpSpPr bwMode="auto">
                      <a:xfrm>
                        <a:off x="3024" y="2400"/>
                        <a:ext cx="1344" cy="1440"/>
                        <a:chOff x="3024" y="2400"/>
                        <a:chExt cx="1344" cy="1440"/>
                      </a:xfrm>
                    </p:grpSpPr>
                    <p:sp>
                      <p:nvSpPr>
                        <p:cNvPr id="14417" name="Text Box 1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24" y="2976"/>
                          <a:ext cx="432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b="1">
                              <a:latin typeface="VNI-Times" pitchFamily="2" charset="0"/>
                            </a:rPr>
                            <a:t>A</a:t>
                          </a:r>
                          <a:endParaRPr lang="en-US" b="1">
                            <a:latin typeface="VNI-Times" pitchFamily="2" charset="0"/>
                          </a:endParaRPr>
                        </a:p>
                      </p:txBody>
                    </p:sp>
                    <p:sp>
                      <p:nvSpPr>
                        <p:cNvPr id="14418" name="Text Box 1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36" y="2976"/>
                          <a:ext cx="432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b="1">
                              <a:latin typeface="VNI-Times" pitchFamily="2" charset="0"/>
                            </a:rPr>
                            <a:t>B</a:t>
                          </a:r>
                          <a:endParaRPr lang="en-US" b="1">
                            <a:latin typeface="VNI-Times" pitchFamily="2" charset="0"/>
                          </a:endParaRPr>
                        </a:p>
                      </p:txBody>
                    </p:sp>
                    <p:grpSp>
                      <p:nvGrpSpPr>
                        <p:cNvPr id="10" name="Group 20"/>
                        <p:cNvGrpSpPr/>
                        <p:nvPr/>
                      </p:nvGrpSpPr>
                      <p:grpSpPr bwMode="auto">
                        <a:xfrm>
                          <a:off x="3168" y="2400"/>
                          <a:ext cx="864" cy="1440"/>
                          <a:chOff x="2256" y="2064"/>
                          <a:chExt cx="864" cy="1440"/>
                        </a:xfrm>
                      </p:grpSpPr>
                      <p:sp>
                        <p:nvSpPr>
                          <p:cNvPr id="14426" name="Oval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56" y="2064"/>
                            <a:ext cx="864" cy="864"/>
                          </a:xfrm>
                          <a:prstGeom prst="ellipse">
                            <a:avLst/>
                          </a:prstGeom>
                          <a:noFill/>
                          <a:ln w="28575" algn="ctr">
                            <a:solidFill>
                              <a:srgbClr val="FF00FF"/>
                            </a:solidFill>
                            <a:round/>
                          </a:ln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>
                              <a:solidFill>
                                <a:srgbClr val="996633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4427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56" y="2640"/>
                            <a:ext cx="864" cy="864"/>
                          </a:xfrm>
                          <a:prstGeom prst="ellipse">
                            <a:avLst/>
                          </a:prstGeom>
                          <a:noFill/>
                          <a:ln w="28575" algn="ctr">
                            <a:solidFill>
                              <a:srgbClr val="FF00FF"/>
                            </a:solidFill>
                            <a:prstDash val="sysDot"/>
                            <a:round/>
                          </a:ln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>
                              <a:solidFill>
                                <a:srgbClr val="996633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4428" name="Text Box 2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52" y="2640"/>
                            <a:ext cx="672" cy="49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bg1"/>
                            </a:solidFill>
                            <a:miter lim="800000"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endParaRPr lang="en-US"/>
                          </a:p>
                          <a:p>
                            <a:pPr>
                              <a:spcBef>
                                <a:spcPct val="50000"/>
                              </a:spcBef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4429" name="Line 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352" y="2784"/>
                            <a:ext cx="672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" name="Group 25"/>
                        <p:cNvGrpSpPr/>
                        <p:nvPr/>
                      </p:nvGrpSpPr>
                      <p:grpSpPr bwMode="auto">
                        <a:xfrm>
                          <a:off x="3168" y="2736"/>
                          <a:ext cx="768" cy="384"/>
                          <a:chOff x="3168" y="2736"/>
                          <a:chExt cx="768" cy="384"/>
                        </a:xfrm>
                      </p:grpSpPr>
                      <p:sp>
                        <p:nvSpPr>
                          <p:cNvPr id="14424" name="Line 2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 flipV="1">
                            <a:off x="3168" y="2736"/>
                            <a:ext cx="96" cy="384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425" name="Line 2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168" y="2736"/>
                            <a:ext cx="768" cy="384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" name="Group 28"/>
                        <p:cNvGrpSpPr/>
                        <p:nvPr/>
                      </p:nvGrpSpPr>
                      <p:grpSpPr bwMode="auto">
                        <a:xfrm>
                          <a:off x="3264" y="2400"/>
                          <a:ext cx="672" cy="720"/>
                          <a:chOff x="3264" y="2400"/>
                          <a:chExt cx="672" cy="720"/>
                        </a:xfrm>
                      </p:grpSpPr>
                      <p:sp>
                        <p:nvSpPr>
                          <p:cNvPr id="14422" name="Line 2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264" y="2400"/>
                            <a:ext cx="432" cy="72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423" name="Line 3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6" y="2400"/>
                            <a:ext cx="240" cy="72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3" name="Group 31"/>
                      <p:cNvGrpSpPr/>
                      <p:nvPr/>
                    </p:nvGrpSpPr>
                    <p:grpSpPr bwMode="auto">
                      <a:xfrm>
                        <a:off x="3264" y="3120"/>
                        <a:ext cx="720" cy="480"/>
                        <a:chOff x="3264" y="3120"/>
                        <a:chExt cx="720" cy="480"/>
                      </a:xfrm>
                    </p:grpSpPr>
                    <p:sp>
                      <p:nvSpPr>
                        <p:cNvPr id="14415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64" y="3120"/>
                          <a:ext cx="720" cy="48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4416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3936" y="3120"/>
                          <a:ext cx="48" cy="48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4" name="Group 34"/>
                      <p:cNvGrpSpPr/>
                      <p:nvPr/>
                    </p:nvGrpSpPr>
                    <p:grpSpPr bwMode="auto">
                      <a:xfrm>
                        <a:off x="3264" y="3120"/>
                        <a:ext cx="672" cy="672"/>
                        <a:chOff x="3264" y="3120"/>
                        <a:chExt cx="672" cy="672"/>
                      </a:xfrm>
                    </p:grpSpPr>
                    <p:sp>
                      <p:nvSpPr>
                        <p:cNvPr id="14413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3264" y="3120"/>
                          <a:ext cx="192" cy="672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4414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456" y="3120"/>
                          <a:ext cx="480" cy="672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14409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24" y="3264"/>
                      <a:ext cx="52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>
                          <a:latin typeface="VNI-Times" pitchFamily="2" charset="0"/>
                        </a:rPr>
                        <a:t>M</a:t>
                      </a:r>
                      <a:r>
                        <a:rPr lang="en-US" sz="2000" baseline="-25000">
                          <a:latin typeface="VNI-Times" pitchFamily="2" charset="0"/>
                        </a:rPr>
                        <a:t>3</a:t>
                      </a:r>
                      <a:endParaRPr lang="en-US" sz="2000">
                        <a:latin typeface="VNI-Times" pitchFamily="2" charset="0"/>
                      </a:endParaRPr>
                    </a:p>
                  </p:txBody>
                </p:sp>
              </p:grpSp>
              <p:sp>
                <p:nvSpPr>
                  <p:cNvPr id="1440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576"/>
                    <a:ext cx="207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>
                        <a:sym typeface="Symbol" panose="05050102010706020507" pitchFamily="18" charset="2"/>
                      </a:rPr>
                      <a:t></a:t>
                    </a:r>
                    <a:endParaRPr lang="en-US" b="1">
                      <a:sym typeface="Symbol" panose="05050102010706020507" pitchFamily="18" charset="2"/>
                    </a:endParaRPr>
                  </a:p>
                </p:txBody>
              </p:sp>
            </p:grpSp>
            <p:sp>
              <p:nvSpPr>
                <p:cNvPr id="14402" name="Rectangle 39"/>
                <p:cNvSpPr>
                  <a:spLocks noChangeArrowheads="1"/>
                </p:cNvSpPr>
                <p:nvPr/>
              </p:nvSpPr>
              <p:spPr bwMode="auto">
                <a:xfrm>
                  <a:off x="5088" y="288"/>
                  <a:ext cx="20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ym typeface="Symbol" panose="05050102010706020507" pitchFamily="18" charset="2"/>
                    </a:rPr>
                    <a:t></a:t>
                  </a:r>
                  <a:endParaRPr lang="en-US" b="1">
                    <a:sym typeface="Symbol" panose="05050102010706020507" pitchFamily="18" charset="2"/>
                  </a:endParaRPr>
                </a:p>
              </p:txBody>
            </p:sp>
          </p:grpSp>
          <p:sp>
            <p:nvSpPr>
              <p:cNvPr id="14400" name="Rectangle 40"/>
              <p:cNvSpPr>
                <a:spLocks noChangeArrowheads="1"/>
              </p:cNvSpPr>
              <p:nvPr/>
            </p:nvSpPr>
            <p:spPr bwMode="auto">
              <a:xfrm>
                <a:off x="4896" y="1344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ym typeface="Symbol" panose="05050102010706020507" pitchFamily="18" charset="2"/>
                  </a:rPr>
                  <a:t></a:t>
                </a:r>
                <a:endParaRPr lang="en-US" b="1">
                  <a:sym typeface="Symbol" panose="05050102010706020507" pitchFamily="18" charset="2"/>
                </a:endParaRPr>
              </a:p>
            </p:txBody>
          </p:sp>
        </p:grpSp>
        <p:sp>
          <p:nvSpPr>
            <p:cNvPr id="14398" name="Rectangle 41"/>
            <p:cNvSpPr>
              <a:spLocks noChangeArrowheads="1"/>
            </p:cNvSpPr>
            <p:nvPr/>
          </p:nvSpPr>
          <p:spPr bwMode="auto">
            <a:xfrm>
              <a:off x="5328" y="1152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anose="05050102010706020507" pitchFamily="18" charset="2"/>
                </a:rPr>
                <a:t></a:t>
              </a:r>
              <a:endParaRPr lang="en-US" b="1">
                <a:sym typeface="Symbol" panose="05050102010706020507" pitchFamily="18" charset="2"/>
              </a:endParaRPr>
            </a:p>
          </p:txBody>
        </p:sp>
      </p:grpSp>
      <p:sp>
        <p:nvSpPr>
          <p:cNvPr id="302161" name="Rectangle 81"/>
          <p:cNvSpPr>
            <a:spLocks noChangeArrowheads="1"/>
          </p:cNvSpPr>
          <p:nvPr/>
        </p:nvSpPr>
        <p:spPr bwMode="auto">
          <a:xfrm>
            <a:off x="228600" y="228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>
                <a:sym typeface="Symbol" panose="05050102010706020507" pitchFamily="18" charset="2"/>
              </a:rPr>
              <a:t>0</a:t>
            </a:r>
            <a:r>
              <a:rPr lang="en-US" sz="2400" b="1" baseline="30000">
                <a:sym typeface="Symbol" panose="05050102010706020507" pitchFamily="18" charset="2"/>
              </a:rPr>
              <a:t>0</a:t>
            </a:r>
            <a:r>
              <a:rPr lang="en-US" sz="2400" b="1">
                <a:sym typeface="Symbol" panose="05050102010706020507" pitchFamily="18" charset="2"/>
              </a:rPr>
              <a:t>&lt;&lt;180</a:t>
            </a:r>
            <a:r>
              <a:rPr lang="en-US" sz="2400" b="1" baseline="30000">
                <a:sym typeface="Symbol" panose="05050102010706020507" pitchFamily="18" charset="2"/>
              </a:rPr>
              <a:t>0</a:t>
            </a:r>
            <a:endParaRPr lang="en-US" sz="2400" b="1" baseline="30000">
              <a:sym typeface="Symbol" panose="05050102010706020507" pitchFamily="18" charset="2"/>
            </a:endParaRPr>
          </a:p>
        </p:txBody>
      </p:sp>
      <p:sp>
        <p:nvSpPr>
          <p:cNvPr id="302162" name="Rectangle 82"/>
          <p:cNvSpPr>
            <a:spLocks noChangeArrowheads="1"/>
          </p:cNvSpPr>
          <p:nvPr/>
        </p:nvSpPr>
        <p:spPr bwMode="auto">
          <a:xfrm>
            <a:off x="7086600" y="152400"/>
            <a:ext cx="1143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>
                <a:sym typeface="Symbol" panose="05050102010706020507" pitchFamily="18" charset="2"/>
              </a:rPr>
              <a:t>=90</a:t>
            </a:r>
            <a:r>
              <a:rPr lang="en-US" sz="2400" b="1" baseline="30000">
                <a:sym typeface="Symbol" panose="05050102010706020507" pitchFamily="18" charset="2"/>
              </a:rPr>
              <a:t>0</a:t>
            </a:r>
            <a:endParaRPr lang="en-US" sz="2400" b="1" baseline="30000">
              <a:sym typeface="Symbol" panose="05050102010706020507" pitchFamily="18" charset="2"/>
            </a:endParaRPr>
          </a:p>
        </p:txBody>
      </p:sp>
      <p:grpSp>
        <p:nvGrpSpPr>
          <p:cNvPr id="15" name="Group 89"/>
          <p:cNvGrpSpPr/>
          <p:nvPr/>
        </p:nvGrpSpPr>
        <p:grpSpPr bwMode="auto">
          <a:xfrm>
            <a:off x="5791200" y="457200"/>
            <a:ext cx="3581400" cy="3338513"/>
            <a:chOff x="3648" y="288"/>
            <a:chExt cx="2256" cy="2103"/>
          </a:xfrm>
        </p:grpSpPr>
        <p:grpSp>
          <p:nvGrpSpPr>
            <p:cNvPr id="16" name="Group 87"/>
            <p:cNvGrpSpPr/>
            <p:nvPr/>
          </p:nvGrpSpPr>
          <p:grpSpPr bwMode="auto">
            <a:xfrm>
              <a:off x="3888" y="288"/>
              <a:ext cx="2016" cy="2103"/>
              <a:chOff x="3888" y="288"/>
              <a:chExt cx="2016" cy="2103"/>
            </a:xfrm>
          </p:grpSpPr>
          <p:grpSp>
            <p:nvGrpSpPr>
              <p:cNvPr id="17" name="Group 55"/>
              <p:cNvGrpSpPr/>
              <p:nvPr/>
            </p:nvGrpSpPr>
            <p:grpSpPr bwMode="auto">
              <a:xfrm>
                <a:off x="4896" y="1968"/>
                <a:ext cx="147" cy="96"/>
                <a:chOff x="4756" y="2923"/>
                <a:chExt cx="147" cy="96"/>
              </a:xfrm>
            </p:grpSpPr>
            <p:sp>
              <p:nvSpPr>
                <p:cNvPr id="14395" name="Line 56"/>
                <p:cNvSpPr>
                  <a:spLocks noChangeShapeType="1"/>
                </p:cNvSpPr>
                <p:nvPr/>
              </p:nvSpPr>
              <p:spPr bwMode="auto">
                <a:xfrm rot="-10220406">
                  <a:off x="4807" y="2936"/>
                  <a:ext cx="96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6" name="Line 57"/>
                <p:cNvSpPr>
                  <a:spLocks noChangeShapeType="1"/>
                </p:cNvSpPr>
                <p:nvPr/>
              </p:nvSpPr>
              <p:spPr bwMode="auto">
                <a:xfrm rot="11379594" flipV="1">
                  <a:off x="4756" y="2923"/>
                  <a:ext cx="48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78"/>
              <p:cNvGrpSpPr/>
              <p:nvPr/>
            </p:nvGrpSpPr>
            <p:grpSpPr bwMode="auto">
              <a:xfrm>
                <a:off x="3888" y="288"/>
                <a:ext cx="2016" cy="2103"/>
                <a:chOff x="3888" y="0"/>
                <a:chExt cx="2016" cy="2103"/>
              </a:xfrm>
            </p:grpSpPr>
            <p:sp>
              <p:nvSpPr>
                <p:cNvPr id="1436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992" y="1056"/>
                  <a:ext cx="528" cy="768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" name="Group 77"/>
                <p:cNvGrpSpPr/>
                <p:nvPr/>
              </p:nvGrpSpPr>
              <p:grpSpPr bwMode="auto">
                <a:xfrm>
                  <a:off x="3888" y="0"/>
                  <a:ext cx="2016" cy="2103"/>
                  <a:chOff x="3888" y="0"/>
                  <a:chExt cx="2016" cy="2103"/>
                </a:xfrm>
              </p:grpSpPr>
              <p:grpSp>
                <p:nvGrpSpPr>
                  <p:cNvPr id="20" name="Group 58"/>
                  <p:cNvGrpSpPr/>
                  <p:nvPr/>
                </p:nvGrpSpPr>
                <p:grpSpPr bwMode="auto">
                  <a:xfrm>
                    <a:off x="4272" y="1008"/>
                    <a:ext cx="720" cy="336"/>
                    <a:chOff x="4128" y="2256"/>
                    <a:chExt cx="720" cy="336"/>
                  </a:xfrm>
                </p:grpSpPr>
                <p:grpSp>
                  <p:nvGrpSpPr>
                    <p:cNvPr id="21" name="Group 59"/>
                    <p:cNvGrpSpPr/>
                    <p:nvPr/>
                  </p:nvGrpSpPr>
                  <p:grpSpPr bwMode="auto">
                    <a:xfrm>
                      <a:off x="4128" y="2256"/>
                      <a:ext cx="720" cy="96"/>
                      <a:chOff x="4128" y="2256"/>
                      <a:chExt cx="720" cy="96"/>
                    </a:xfrm>
                  </p:grpSpPr>
                  <p:sp>
                    <p:nvSpPr>
                      <p:cNvPr id="14392" name="Oval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38" y="2282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  <a:rou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93" name="Line 6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128" y="2256"/>
                        <a:ext cx="48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94" name="Line 6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800" y="2256"/>
                        <a:ext cx="48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4391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16" y="2304"/>
                      <a:ext cx="288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/>
                        <a:t>O</a:t>
                      </a:r>
                      <a:endParaRPr lang="en-US" sz="2400" b="1"/>
                    </a:p>
                  </p:txBody>
                </p:sp>
              </p:grpSp>
              <p:grpSp>
                <p:nvGrpSpPr>
                  <p:cNvPr id="22" name="Group 76"/>
                  <p:cNvGrpSpPr/>
                  <p:nvPr/>
                </p:nvGrpSpPr>
                <p:grpSpPr bwMode="auto">
                  <a:xfrm>
                    <a:off x="3888" y="0"/>
                    <a:ext cx="2016" cy="2103"/>
                    <a:chOff x="3888" y="0"/>
                    <a:chExt cx="2016" cy="2103"/>
                  </a:xfrm>
                </p:grpSpPr>
                <p:grpSp>
                  <p:nvGrpSpPr>
                    <p:cNvPr id="23" name="Group 52"/>
                    <p:cNvGrpSpPr/>
                    <p:nvPr/>
                  </p:nvGrpSpPr>
                  <p:grpSpPr bwMode="auto">
                    <a:xfrm>
                      <a:off x="5270" y="601"/>
                      <a:ext cx="137" cy="111"/>
                      <a:chOff x="5126" y="1849"/>
                      <a:chExt cx="137" cy="111"/>
                    </a:xfrm>
                  </p:grpSpPr>
                  <p:sp>
                    <p:nvSpPr>
                      <p:cNvPr id="14388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 rot="2920739">
                        <a:off x="5102" y="1873"/>
                        <a:ext cx="96" cy="4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89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 rot="2920739" flipV="1">
                        <a:off x="5191" y="1888"/>
                        <a:ext cx="48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4368" name="Line 6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88" y="576"/>
                      <a:ext cx="1488" cy="4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4" name="Group 75"/>
                    <p:cNvGrpSpPr/>
                    <p:nvPr/>
                  </p:nvGrpSpPr>
                  <p:grpSpPr bwMode="auto">
                    <a:xfrm>
                      <a:off x="3888" y="0"/>
                      <a:ext cx="2016" cy="2103"/>
                      <a:chOff x="3888" y="0"/>
                      <a:chExt cx="2016" cy="2103"/>
                    </a:xfrm>
                  </p:grpSpPr>
                  <p:grpSp>
                    <p:nvGrpSpPr>
                      <p:cNvPr id="25" name="Group 49"/>
                      <p:cNvGrpSpPr/>
                      <p:nvPr/>
                    </p:nvGrpSpPr>
                    <p:grpSpPr bwMode="auto">
                      <a:xfrm>
                        <a:off x="4272" y="384"/>
                        <a:ext cx="144" cy="96"/>
                        <a:chOff x="4128" y="1632"/>
                        <a:chExt cx="144" cy="96"/>
                      </a:xfrm>
                    </p:grpSpPr>
                    <p:sp>
                      <p:nvSpPr>
                        <p:cNvPr id="14386" name="Line 5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128" y="1680"/>
                          <a:ext cx="96" cy="48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4387" name="Line 5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224" y="1632"/>
                          <a:ext cx="48" cy="96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6" name="Group 74"/>
                      <p:cNvGrpSpPr/>
                      <p:nvPr/>
                    </p:nvGrpSpPr>
                    <p:grpSpPr bwMode="auto">
                      <a:xfrm>
                        <a:off x="3888" y="0"/>
                        <a:ext cx="2016" cy="2103"/>
                        <a:chOff x="3888" y="0"/>
                        <a:chExt cx="2016" cy="2103"/>
                      </a:xfrm>
                    </p:grpSpPr>
                    <p:sp>
                      <p:nvSpPr>
                        <p:cNvPr id="14374" name="Line 4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88" y="1056"/>
                          <a:ext cx="1632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FF00FF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7" name="Group 73"/>
                        <p:cNvGrpSpPr/>
                        <p:nvPr/>
                      </p:nvGrpSpPr>
                      <p:grpSpPr bwMode="auto">
                        <a:xfrm>
                          <a:off x="3888" y="0"/>
                          <a:ext cx="2016" cy="2103"/>
                          <a:chOff x="3888" y="0"/>
                          <a:chExt cx="2016" cy="2103"/>
                        </a:xfrm>
                      </p:grpSpPr>
                      <p:sp>
                        <p:nvSpPr>
                          <p:cNvPr id="14376" name="Text Box 4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20" y="873"/>
                            <a:ext cx="384" cy="32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r>
                              <a:rPr lang="en-US" sz="2800">
                                <a:latin typeface="VNI-Times" pitchFamily="2" charset="0"/>
                              </a:rPr>
                              <a:t>D</a:t>
                            </a:r>
                            <a:endParaRPr lang="en-US" sz="2800">
                              <a:latin typeface="VNI-Times" pitchFamily="2" charset="0"/>
                            </a:endParaRPr>
                          </a:p>
                        </p:txBody>
                      </p:sp>
                      <p:sp>
                        <p:nvSpPr>
                          <p:cNvPr id="14377" name="Line 4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888" y="1056"/>
                            <a:ext cx="1104" cy="768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78" name="Text Box 4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28" y="0"/>
                            <a:ext cx="384" cy="327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noFill/>
                            <a:miter lim="800000"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r>
                              <a:rPr lang="en-US" sz="2800">
                                <a:latin typeface="VNI-Times" pitchFamily="2" charset="0"/>
                              </a:rPr>
                              <a:t>N</a:t>
                            </a:r>
                            <a:r>
                              <a:rPr lang="en-US" sz="2800" baseline="-25000">
                                <a:latin typeface="VNI-Times" pitchFamily="2" charset="0"/>
                              </a:rPr>
                              <a:t>1</a:t>
                            </a:r>
                            <a:endParaRPr lang="en-US" sz="2800">
                              <a:latin typeface="VNI-Times" pitchFamily="2" charset="0"/>
                            </a:endParaRPr>
                          </a:p>
                        </p:txBody>
                      </p:sp>
                      <p:sp>
                        <p:nvSpPr>
                          <p:cNvPr id="14379" name="Text Box 4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376" y="345"/>
                            <a:ext cx="384" cy="327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noFill/>
                            <a:miter lim="800000"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r>
                              <a:rPr lang="en-US" sz="2800">
                                <a:latin typeface="VNI-Times" pitchFamily="2" charset="0"/>
                              </a:rPr>
                              <a:t>N</a:t>
                            </a:r>
                            <a:r>
                              <a:rPr lang="en-US" sz="2800" baseline="-25000">
                                <a:latin typeface="VNI-Times" pitchFamily="2" charset="0"/>
                              </a:rPr>
                              <a:t>2</a:t>
                            </a:r>
                            <a:endParaRPr lang="en-US" sz="2800">
                              <a:latin typeface="VNI-Times" pitchFamily="2" charset="0"/>
                            </a:endParaRPr>
                          </a:p>
                        </p:txBody>
                      </p:sp>
                      <p:sp>
                        <p:nvSpPr>
                          <p:cNvPr id="14380" name="Text Box 4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96" y="1776"/>
                            <a:ext cx="384" cy="327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noFill/>
                            <a:miter lim="800000"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r>
                              <a:rPr lang="en-US" sz="2800">
                                <a:latin typeface="VNI-Times" pitchFamily="2" charset="0"/>
                              </a:rPr>
                              <a:t>N</a:t>
                            </a:r>
                            <a:r>
                              <a:rPr lang="en-US" sz="2800" baseline="-25000">
                                <a:latin typeface="VNI-Times" pitchFamily="2" charset="0"/>
                              </a:rPr>
                              <a:t>3</a:t>
                            </a:r>
                            <a:endParaRPr lang="en-US" sz="2800">
                              <a:latin typeface="VNI-Times" pitchFamily="2" charset="0"/>
                            </a:endParaRPr>
                          </a:p>
                        </p:txBody>
                      </p:sp>
                      <p:sp>
                        <p:nvSpPr>
                          <p:cNvPr id="14381" name="Line 6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4704" y="576"/>
                            <a:ext cx="672" cy="48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82" name="Line 6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704" y="1056"/>
                            <a:ext cx="288" cy="768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83" name="Oval 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888" y="240"/>
                            <a:ext cx="1632" cy="1632"/>
                          </a:xfrm>
                          <a:prstGeom prst="ellipse">
                            <a:avLst/>
                          </a:prstGeom>
                          <a:noFill/>
                          <a:ln w="28575">
                            <a:solidFill>
                              <a:srgbClr val="FF0000"/>
                            </a:solidFill>
                            <a:rou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84" name="Line 6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888" y="336"/>
                            <a:ext cx="432" cy="72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85" name="Line 6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 flipV="1">
                            <a:off x="4320" y="336"/>
                            <a:ext cx="384" cy="72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sp>
                    <p:nvSpPr>
                      <p:cNvPr id="14373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320" y="336"/>
                        <a:ext cx="1200" cy="72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4370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76" y="576"/>
                      <a:ext cx="144" cy="4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14360" name="Text Box 88"/>
            <p:cNvSpPr txBox="1">
              <a:spLocks noChangeArrowheads="1"/>
            </p:cNvSpPr>
            <p:nvPr/>
          </p:nvSpPr>
          <p:spPr bwMode="auto">
            <a:xfrm>
              <a:off x="3648" y="120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  <a:endParaRPr lang="en-US" sz="2400"/>
            </a:p>
          </p:txBody>
        </p:sp>
      </p:grpSp>
      <p:sp>
        <p:nvSpPr>
          <p:cNvPr id="302170" name="Line 90"/>
          <p:cNvSpPr>
            <a:spLocks noChangeShapeType="1"/>
          </p:cNvSpPr>
          <p:nvPr/>
        </p:nvSpPr>
        <p:spPr bwMode="auto">
          <a:xfrm flipH="1">
            <a:off x="1752600" y="914400"/>
            <a:ext cx="243840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2171" name="Line 91"/>
          <p:cNvSpPr>
            <a:spLocks noChangeShapeType="1"/>
          </p:cNvSpPr>
          <p:nvPr/>
        </p:nvSpPr>
        <p:spPr bwMode="auto">
          <a:xfrm>
            <a:off x="4191000" y="914400"/>
            <a:ext cx="1905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2177" name="Line 97"/>
          <p:cNvSpPr>
            <a:spLocks noChangeShapeType="1"/>
          </p:cNvSpPr>
          <p:nvPr/>
        </p:nvSpPr>
        <p:spPr bwMode="auto">
          <a:xfrm flipH="1">
            <a:off x="2133600" y="914400"/>
            <a:ext cx="2057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8" name="Group 101"/>
          <p:cNvGrpSpPr/>
          <p:nvPr/>
        </p:nvGrpSpPr>
        <p:grpSpPr bwMode="auto">
          <a:xfrm>
            <a:off x="0" y="5394325"/>
            <a:ext cx="6805613" cy="1463675"/>
            <a:chOff x="0" y="3072"/>
            <a:chExt cx="4287" cy="922"/>
          </a:xfrm>
        </p:grpSpPr>
        <p:sp>
          <p:nvSpPr>
            <p:cNvPr id="14353" name="Text Box 92"/>
            <p:cNvSpPr txBox="1">
              <a:spLocks noChangeArrowheads="1"/>
            </p:cNvSpPr>
            <p:nvPr/>
          </p:nvSpPr>
          <p:spPr bwMode="auto">
            <a:xfrm>
              <a:off x="0" y="3072"/>
              <a:ext cx="3120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- Xác  định đoạn thẳng cố định</a:t>
              </a:r>
              <a:endParaRPr lang="en-US" sz="2000" b="1"/>
            </a:p>
          </p:txBody>
        </p:sp>
        <p:sp>
          <p:nvSpPr>
            <p:cNvPr id="14354" name="Text Box 93"/>
            <p:cNvSpPr txBox="1">
              <a:spLocks noChangeArrowheads="1"/>
            </p:cNvSpPr>
            <p:nvPr/>
          </p:nvSpPr>
          <p:spPr bwMode="auto">
            <a:xfrm>
              <a:off x="0" y="3744"/>
              <a:ext cx="3408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dựng trên đoạn thẳng AB</a:t>
              </a:r>
              <a:endParaRPr lang="en-US" sz="2000" b="1"/>
            </a:p>
          </p:txBody>
        </p:sp>
        <p:sp>
          <p:nvSpPr>
            <p:cNvPr id="14355" name="Text Box 94"/>
            <p:cNvSpPr txBox="1">
              <a:spLocks noChangeArrowheads="1"/>
            </p:cNvSpPr>
            <p:nvPr/>
          </p:nvSpPr>
          <p:spPr bwMode="auto">
            <a:xfrm>
              <a:off x="0" y="3504"/>
              <a:ext cx="4224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- Kết luận quỹ tích của điểm M là cung tròn chức góc  </a:t>
              </a:r>
              <a:endParaRPr lang="en-US" sz="2000" b="1"/>
            </a:p>
          </p:txBody>
        </p:sp>
        <p:sp>
          <p:nvSpPr>
            <p:cNvPr id="14356" name="Text Box 95"/>
            <p:cNvSpPr txBox="1">
              <a:spLocks noChangeArrowheads="1"/>
            </p:cNvSpPr>
            <p:nvPr/>
          </p:nvSpPr>
          <p:spPr bwMode="auto">
            <a:xfrm>
              <a:off x="0" y="3312"/>
              <a:ext cx="4128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- Tính góc      nhìn đoạn thẳng đó bằng bao nhiêu độ</a:t>
              </a:r>
              <a:endParaRPr lang="en-US" sz="2000" b="1"/>
            </a:p>
          </p:txBody>
        </p:sp>
        <p:sp>
          <p:nvSpPr>
            <p:cNvPr id="14357" name="Rectangle 96"/>
            <p:cNvSpPr>
              <a:spLocks noChangeArrowheads="1"/>
            </p:cNvSpPr>
            <p:nvPr/>
          </p:nvSpPr>
          <p:spPr bwMode="auto">
            <a:xfrm>
              <a:off x="816" y="3312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b="1">
                  <a:sym typeface="Symbol" panose="05050102010706020507" pitchFamily="18" charset="2"/>
                </a:rPr>
                <a:t></a:t>
              </a:r>
              <a:endParaRPr lang="en-US" b="1">
                <a:sym typeface="Symbol" panose="05050102010706020507" pitchFamily="18" charset="2"/>
              </a:endParaRPr>
            </a:p>
          </p:txBody>
        </p:sp>
        <p:sp>
          <p:nvSpPr>
            <p:cNvPr id="14358" name="Rectangle 100"/>
            <p:cNvSpPr>
              <a:spLocks noChangeArrowheads="1"/>
            </p:cNvSpPr>
            <p:nvPr/>
          </p:nvSpPr>
          <p:spPr bwMode="auto">
            <a:xfrm>
              <a:off x="4080" y="3504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b="1">
                  <a:sym typeface="Symbol" panose="05050102010706020507" pitchFamily="18" charset="2"/>
                </a:rPr>
                <a:t></a:t>
              </a:r>
              <a:endParaRPr lang="en-US" b="1">
                <a:sym typeface="Symbol" panose="05050102010706020507" pitchFamily="18" charset="2"/>
              </a:endParaRPr>
            </a:p>
          </p:txBody>
        </p:sp>
      </p:grpSp>
      <p:sp>
        <p:nvSpPr>
          <p:cNvPr id="302183" name="Line 103"/>
          <p:cNvSpPr>
            <a:spLocks noChangeShapeType="1"/>
          </p:cNvSpPr>
          <p:nvPr/>
        </p:nvSpPr>
        <p:spPr bwMode="auto">
          <a:xfrm>
            <a:off x="4191000" y="914400"/>
            <a:ext cx="7620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2184" name="Text Box 104"/>
          <p:cNvSpPr txBox="1">
            <a:spLocks noChangeArrowheads="1"/>
          </p:cNvSpPr>
          <p:nvPr/>
        </p:nvSpPr>
        <p:spPr bwMode="auto">
          <a:xfrm rot="-3586110">
            <a:off x="1783557" y="3169443"/>
            <a:ext cx="24384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Cách tìm qũy tích</a:t>
            </a:r>
            <a:endParaRPr lang="en-US" b="1"/>
          </a:p>
        </p:txBody>
      </p:sp>
      <p:sp>
        <p:nvSpPr>
          <p:cNvPr id="302185" name="Text Box 105"/>
          <p:cNvSpPr txBox="1">
            <a:spLocks noChangeArrowheads="1"/>
          </p:cNvSpPr>
          <p:nvPr/>
        </p:nvSpPr>
        <p:spPr bwMode="auto">
          <a:xfrm rot="-6560000">
            <a:off x="4031457" y="1912143"/>
            <a:ext cx="16002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Cách dựng</a:t>
            </a:r>
            <a:endParaRPr lang="en-US" b="1"/>
          </a:p>
        </p:txBody>
      </p:sp>
      <p:grpSp>
        <p:nvGrpSpPr>
          <p:cNvPr id="29" name="Group 108"/>
          <p:cNvGrpSpPr/>
          <p:nvPr/>
        </p:nvGrpSpPr>
        <p:grpSpPr bwMode="auto">
          <a:xfrm>
            <a:off x="4114800" y="3429000"/>
            <a:ext cx="4343400" cy="1604963"/>
            <a:chOff x="2592" y="2160"/>
            <a:chExt cx="2736" cy="1011"/>
          </a:xfrm>
        </p:grpSpPr>
        <p:sp>
          <p:nvSpPr>
            <p:cNvPr id="14351" name="Text Box 106"/>
            <p:cNvSpPr txBox="1">
              <a:spLocks noChangeArrowheads="1"/>
            </p:cNvSpPr>
            <p:nvPr/>
          </p:nvSpPr>
          <p:spPr bwMode="auto">
            <a:xfrm>
              <a:off x="2592" y="2160"/>
              <a:ext cx="2736" cy="10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+Trung trực d của AB</a:t>
              </a:r>
              <a:endParaRPr lang="en-US" b="1"/>
            </a:p>
            <a:p>
              <a:pPr>
                <a:spcBef>
                  <a:spcPct val="50000"/>
                </a:spcBef>
              </a:pPr>
              <a:r>
                <a:rPr lang="en-US" b="1"/>
                <a:t>+Dựng góc BAx =        </a:t>
              </a:r>
              <a:endParaRPr lang="en-US" b="1"/>
            </a:p>
            <a:p>
              <a:pPr>
                <a:spcBef>
                  <a:spcPct val="50000"/>
                </a:spcBef>
              </a:pPr>
              <a:r>
                <a:rPr lang="en-US" b="1"/>
                <a:t>+ Vẽ Ay vuông gócAx .Ay cắt Ax tại O</a:t>
              </a:r>
              <a:endParaRPr lang="en-US" b="1"/>
            </a:p>
            <a:p>
              <a:pPr>
                <a:spcBef>
                  <a:spcPct val="50000"/>
                </a:spcBef>
              </a:pPr>
              <a:r>
                <a:rPr lang="en-US" b="1"/>
                <a:t>+ Vẽ cung tròn tâm O bán kính OA </a:t>
              </a:r>
              <a:endParaRPr lang="en-US" b="1"/>
            </a:p>
          </p:txBody>
        </p:sp>
        <p:sp>
          <p:nvSpPr>
            <p:cNvPr id="14352" name="Rectangle 107"/>
            <p:cNvSpPr>
              <a:spLocks noChangeArrowheads="1"/>
            </p:cNvSpPr>
            <p:nvPr/>
          </p:nvSpPr>
          <p:spPr bwMode="auto">
            <a:xfrm>
              <a:off x="3840" y="2400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anose="05050102010706020507" pitchFamily="18" charset="2"/>
                </a:rPr>
                <a:t></a:t>
              </a:r>
              <a:endParaRPr lang="en-US" b="1">
                <a:sym typeface="Symbol" panose="05050102010706020507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2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2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2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2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0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61" grpId="0"/>
      <p:bldP spid="302162" grpId="0"/>
      <p:bldP spid="302170" grpId="0" animBg="1"/>
      <p:bldP spid="302171" grpId="0" animBg="1"/>
      <p:bldP spid="302177" grpId="0" animBg="1"/>
      <p:bldP spid="302183" grpId="0" animBg="1"/>
      <p:bldP spid="302184" grpId="0"/>
      <p:bldP spid="3021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12775" y="2468034"/>
            <a:ext cx="813593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5. TÌM TÒI VÀ MỞ RỘNG</a:t>
            </a:r>
            <a:endParaRPr lang="en-US" sz="4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138" y="61642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ELIP</a:t>
            </a:r>
            <a:endParaRPr lang="en-US" alt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54AB5205-379B-44BF-8C66-C9AA7DBE8C72}" type="slidenum">
              <a:rPr lang="en-US" altLang="en-US"/>
            </a:fld>
            <a:endParaRPr lang="en-US" altLang="en-US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04800" y="1219200"/>
            <a:ext cx="7924800" cy="4937125"/>
          </a:xfrm>
          <a:prstGeom prst="ellipse">
            <a:avLst/>
          </a:prstGeom>
          <a:noFill/>
          <a:ln w="28575">
            <a:solidFill>
              <a:schemeClr val="hlink"/>
            </a:solidFill>
            <a:prstDash val="sysDot"/>
            <a:rou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101" name="AutoShape 3"/>
          <p:cNvSpPr>
            <a:spLocks noChangeArrowheads="1"/>
          </p:cNvSpPr>
          <p:nvPr/>
        </p:nvSpPr>
        <p:spPr bwMode="auto">
          <a:xfrm>
            <a:off x="3657600" y="3048000"/>
            <a:ext cx="1295400" cy="1296988"/>
          </a:xfrm>
          <a:prstGeom prst="sun">
            <a:avLst>
              <a:gd name="adj" fmla="val 36852"/>
            </a:avLst>
          </a:prstGeom>
          <a:gradFill rotWithShape="1">
            <a:gsLst>
              <a:gs pos="0">
                <a:srgbClr val="FF3300"/>
              </a:gs>
              <a:gs pos="100000">
                <a:srgbClr val="F5F96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6" name="Picture 4" descr="blue"/>
          <p:cNvPicPr>
            <a:picLocks noChangeAspect="1" noChangeArrowheads="1" noCrop="1"/>
          </p:cNvPicPr>
          <p:nvPr/>
        </p:nvPicPr>
        <p:blipFill>
          <a:blip r:embed="rId1">
            <a:lum contrast="100000"/>
          </a:blip>
          <a:srcRect/>
          <a:stretch>
            <a:fillRect/>
          </a:stretch>
        </p:blipFill>
        <p:spPr bwMode="auto">
          <a:xfrm rot="1340758">
            <a:off x="7391400" y="3124200"/>
            <a:ext cx="1447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27063" y="684213"/>
            <a:ext cx="8516937" cy="288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sz="2800" dirty="0" err="1">
                <a:solidFill>
                  <a:srgbClr val="FFFF00"/>
                </a:solidFill>
              </a:rPr>
              <a:t>Ví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FF00"/>
                </a:solidFill>
              </a:rPr>
              <a:t>dụ:Chuyển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Trái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Đất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quanh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mặt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trời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theo</a:t>
            </a:r>
            <a:r>
              <a:rPr lang="en-US" sz="2800" dirty="0">
                <a:solidFill>
                  <a:srgbClr val="FFFF00"/>
                </a:solidFill>
              </a:rPr>
              <a:t> 1 </a:t>
            </a:r>
            <a:r>
              <a:rPr lang="en-US" sz="2800" dirty="0" err="1">
                <a:solidFill>
                  <a:srgbClr val="FFFF00"/>
                </a:solidFill>
              </a:rPr>
              <a:t>quỹ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đạo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Elip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hết</a:t>
            </a:r>
            <a:r>
              <a:rPr lang="en-US" sz="2800" dirty="0">
                <a:solidFill>
                  <a:srgbClr val="FFFF00"/>
                </a:solidFill>
              </a:rPr>
              <a:t> 1 </a:t>
            </a:r>
            <a:r>
              <a:rPr lang="en-US" sz="2800" dirty="0" err="1">
                <a:solidFill>
                  <a:srgbClr val="FFFF00"/>
                </a:solidFill>
              </a:rPr>
              <a:t>vòng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là</a:t>
            </a:r>
            <a:r>
              <a:rPr lang="en-US" sz="2800" dirty="0">
                <a:solidFill>
                  <a:srgbClr val="FFFF00"/>
                </a:solidFill>
              </a:rPr>
              <a:t> 1 </a:t>
            </a:r>
            <a:r>
              <a:rPr lang="en-US" sz="2800" dirty="0" err="1">
                <a:solidFill>
                  <a:srgbClr val="FFFF00"/>
                </a:solidFill>
              </a:rPr>
              <a:t>năm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có</a:t>
            </a:r>
            <a:r>
              <a:rPr lang="en-US" sz="2800" dirty="0">
                <a:solidFill>
                  <a:srgbClr val="FFFF00"/>
                </a:solidFill>
              </a:rPr>
              <a:t> 365 </a:t>
            </a:r>
            <a:r>
              <a:rPr lang="en-US" sz="2800" dirty="0" err="1">
                <a:solidFill>
                  <a:srgbClr val="FFFF00"/>
                </a:solidFill>
              </a:rPr>
              <a:t>ngày</a:t>
            </a:r>
            <a:endParaRPr lang="vi-VN" sz="2800" dirty="0">
              <a:solidFill>
                <a:srgbClr val="FFFF00"/>
              </a:solidFill>
            </a:endParaRPr>
          </a:p>
          <a:p>
            <a:endParaRPr lang="en-US" sz="2800" dirty="0">
              <a:solidFill>
                <a:srgbClr val="F5F963"/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04800" y="3657600"/>
            <a:ext cx="7924800" cy="76200"/>
          </a:xfrm>
          <a:prstGeom prst="line">
            <a:avLst/>
          </a:prstGeom>
          <a:noFill/>
          <a:ln w="38100">
            <a:solidFill>
              <a:srgbClr val="FF5050"/>
            </a:solidFill>
            <a:prstDash val="sysDot"/>
            <a:round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ransition spd="slow" advTm="23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046 C 0.0125 -0.19977 -0.18194 -0.36203 -0.42135 -0.36273 C -0.6592 -0.36273 -0.85417 -0.20023 -0.85417 -0.00023 C -0.85417 0.19769 -0.65955 0.35926 -0.42135 0.35949 C -0.18299 0.35949 0.01128 0.19746 0.01146 -0.00046 Z " pathEditMode="relative" rAng="5400000" ptsTypes="fffff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6587"/>
            <a:ext cx="633670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AB/2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Oval 2"/>
          <p:cNvSpPr>
            <a:spLocks noChangeArrowheads="1"/>
          </p:cNvSpPr>
          <p:nvPr/>
        </p:nvSpPr>
        <p:spPr bwMode="auto">
          <a:xfrm>
            <a:off x="1371600" y="1600200"/>
            <a:ext cx="1905000" cy="1905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219200" y="2986088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</a:t>
            </a:r>
            <a:endParaRPr kumimoji="0" lang="en-US" altLang="en-US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3111500" y="2986088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  <a:endParaRPr kumimoji="0" lang="en-US" altLang="en-US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2913063" y="1668463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endParaRPr kumimoji="0" lang="en-US" altLang="en-US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1739900" y="14112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kumimoji="0" lang="en-US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1003300" y="219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  <a:r>
              <a:rPr kumimoji="0" lang="en-US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0" y="228600"/>
            <a:ext cx="883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* Cho ba điểm A, B, C cùng thuộc một cung tròn (như hình vẽ).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1524000" y="30480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52586" name="Group 10"/>
          <p:cNvGrpSpPr/>
          <p:nvPr/>
        </p:nvGrpSpPr>
        <p:grpSpPr bwMode="auto">
          <a:xfrm>
            <a:off x="1524000" y="1676400"/>
            <a:ext cx="1600200" cy="1371600"/>
            <a:chOff x="2400" y="2880"/>
            <a:chExt cx="1008" cy="864"/>
          </a:xfrm>
        </p:grpSpPr>
        <p:sp>
          <p:nvSpPr>
            <p:cNvPr id="4145" name="Line 11"/>
            <p:cNvSpPr>
              <a:spLocks noChangeShapeType="1"/>
            </p:cNvSpPr>
            <p:nvPr/>
          </p:nvSpPr>
          <p:spPr bwMode="auto">
            <a:xfrm flipV="1">
              <a:off x="2400" y="2880"/>
              <a:ext cx="288" cy="8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46" name="Line 12"/>
            <p:cNvSpPr>
              <a:spLocks noChangeShapeType="1"/>
            </p:cNvSpPr>
            <p:nvPr/>
          </p:nvSpPr>
          <p:spPr bwMode="auto">
            <a:xfrm>
              <a:off x="2688" y="2880"/>
              <a:ext cx="720" cy="8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52589" name="Group 13"/>
          <p:cNvGrpSpPr/>
          <p:nvPr/>
        </p:nvGrpSpPr>
        <p:grpSpPr bwMode="auto">
          <a:xfrm>
            <a:off x="1524000" y="1905000"/>
            <a:ext cx="1600200" cy="1143000"/>
            <a:chOff x="2400" y="3024"/>
            <a:chExt cx="1008" cy="720"/>
          </a:xfrm>
        </p:grpSpPr>
        <p:sp>
          <p:nvSpPr>
            <p:cNvPr id="4143" name="Line 14"/>
            <p:cNvSpPr>
              <a:spLocks noChangeShapeType="1"/>
            </p:cNvSpPr>
            <p:nvPr/>
          </p:nvSpPr>
          <p:spPr bwMode="auto">
            <a:xfrm flipV="1">
              <a:off x="2400" y="3024"/>
              <a:ext cx="960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44" name="Line 15"/>
            <p:cNvSpPr>
              <a:spLocks noChangeShapeType="1"/>
            </p:cNvSpPr>
            <p:nvPr/>
          </p:nvSpPr>
          <p:spPr bwMode="auto">
            <a:xfrm>
              <a:off x="3360" y="3024"/>
              <a:ext cx="48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52592" name="Group 16"/>
          <p:cNvGrpSpPr/>
          <p:nvPr/>
        </p:nvGrpSpPr>
        <p:grpSpPr bwMode="auto">
          <a:xfrm>
            <a:off x="1371600" y="2438400"/>
            <a:ext cx="1752600" cy="609600"/>
            <a:chOff x="2304" y="3360"/>
            <a:chExt cx="1104" cy="384"/>
          </a:xfrm>
        </p:grpSpPr>
        <p:sp>
          <p:nvSpPr>
            <p:cNvPr id="4141" name="Line 17"/>
            <p:cNvSpPr>
              <a:spLocks noChangeShapeType="1"/>
            </p:cNvSpPr>
            <p:nvPr/>
          </p:nvSpPr>
          <p:spPr bwMode="auto">
            <a:xfrm flipH="1" flipV="1">
              <a:off x="2304" y="3360"/>
              <a:ext cx="96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42" name="Line 18"/>
            <p:cNvSpPr>
              <a:spLocks noChangeShapeType="1"/>
            </p:cNvSpPr>
            <p:nvPr/>
          </p:nvSpPr>
          <p:spPr bwMode="auto">
            <a:xfrm>
              <a:off x="2304" y="3360"/>
              <a:ext cx="1104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4876800" y="3889375"/>
            <a:ext cx="403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Các điểm M, N, Q có cùng thuộc một cung tròn căng dây AB hay không ?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1524000" y="4343400"/>
            <a:ext cx="16002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2597" name="Picture 2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8975"/>
            <a:ext cx="45720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2598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4114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599" name="Arc 23"/>
          <p:cNvSpPr/>
          <p:nvPr/>
        </p:nvSpPr>
        <p:spPr bwMode="auto">
          <a:xfrm rot="6850365">
            <a:off x="1296193" y="2466182"/>
            <a:ext cx="328613" cy="330200"/>
          </a:xfrm>
          <a:custGeom>
            <a:avLst/>
            <a:gdLst>
              <a:gd name="T0" fmla="*/ 0 w 16190"/>
              <a:gd name="T1" fmla="*/ 76 h 21600"/>
              <a:gd name="T2" fmla="*/ 328613 w 16190"/>
              <a:gd name="T3" fmla="*/ 104089 h 21600"/>
              <a:gd name="T4" fmla="*/ 9113 w 16190"/>
              <a:gd name="T5" fmla="*/ 330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190" h="21600" fill="none" extrusionOk="0">
                <a:moveTo>
                  <a:pt x="-1" y="4"/>
                </a:moveTo>
                <a:cubicBezTo>
                  <a:pt x="149" y="1"/>
                  <a:pt x="299" y="-1"/>
                  <a:pt x="449" y="0"/>
                </a:cubicBezTo>
                <a:cubicBezTo>
                  <a:pt x="6410" y="0"/>
                  <a:pt x="12107" y="2464"/>
                  <a:pt x="16190" y="6808"/>
                </a:cubicBezTo>
              </a:path>
              <a:path w="16190" h="21600" stroke="0" extrusionOk="0">
                <a:moveTo>
                  <a:pt x="-1" y="4"/>
                </a:moveTo>
                <a:cubicBezTo>
                  <a:pt x="149" y="1"/>
                  <a:pt x="299" y="-1"/>
                  <a:pt x="449" y="0"/>
                </a:cubicBezTo>
                <a:cubicBezTo>
                  <a:pt x="6410" y="0"/>
                  <a:pt x="12107" y="2464"/>
                  <a:pt x="16190" y="6808"/>
                </a:cubicBezTo>
                <a:lnTo>
                  <a:pt x="449" y="21600"/>
                </a:lnTo>
                <a:lnTo>
                  <a:pt x="-1" y="4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00" name="Arc 24"/>
          <p:cNvSpPr/>
          <p:nvPr/>
        </p:nvSpPr>
        <p:spPr bwMode="auto">
          <a:xfrm rot="8395888">
            <a:off x="1790700" y="1738313"/>
            <a:ext cx="328613" cy="330200"/>
          </a:xfrm>
          <a:custGeom>
            <a:avLst/>
            <a:gdLst>
              <a:gd name="T0" fmla="*/ 0 w 16190"/>
              <a:gd name="T1" fmla="*/ 76 h 21600"/>
              <a:gd name="T2" fmla="*/ 328613 w 16190"/>
              <a:gd name="T3" fmla="*/ 104089 h 21600"/>
              <a:gd name="T4" fmla="*/ 9113 w 16190"/>
              <a:gd name="T5" fmla="*/ 330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190" h="21600" fill="none" extrusionOk="0">
                <a:moveTo>
                  <a:pt x="-1" y="4"/>
                </a:moveTo>
                <a:cubicBezTo>
                  <a:pt x="149" y="1"/>
                  <a:pt x="299" y="-1"/>
                  <a:pt x="449" y="0"/>
                </a:cubicBezTo>
                <a:cubicBezTo>
                  <a:pt x="6410" y="0"/>
                  <a:pt x="12107" y="2464"/>
                  <a:pt x="16190" y="6808"/>
                </a:cubicBezTo>
              </a:path>
              <a:path w="16190" h="21600" stroke="0" extrusionOk="0">
                <a:moveTo>
                  <a:pt x="-1" y="4"/>
                </a:moveTo>
                <a:cubicBezTo>
                  <a:pt x="149" y="1"/>
                  <a:pt x="299" y="-1"/>
                  <a:pt x="449" y="0"/>
                </a:cubicBezTo>
                <a:cubicBezTo>
                  <a:pt x="6410" y="0"/>
                  <a:pt x="12107" y="2464"/>
                  <a:pt x="16190" y="6808"/>
                </a:cubicBezTo>
                <a:lnTo>
                  <a:pt x="449" y="21600"/>
                </a:lnTo>
                <a:lnTo>
                  <a:pt x="-1" y="4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01" name="Arc 25"/>
          <p:cNvSpPr/>
          <p:nvPr/>
        </p:nvSpPr>
        <p:spPr bwMode="auto">
          <a:xfrm rot="10648224">
            <a:off x="2744788" y="1905000"/>
            <a:ext cx="328612" cy="330200"/>
          </a:xfrm>
          <a:custGeom>
            <a:avLst/>
            <a:gdLst>
              <a:gd name="T0" fmla="*/ 0 w 16190"/>
              <a:gd name="T1" fmla="*/ 76 h 21600"/>
              <a:gd name="T2" fmla="*/ 328612 w 16190"/>
              <a:gd name="T3" fmla="*/ 104089 h 21600"/>
              <a:gd name="T4" fmla="*/ 9113 w 16190"/>
              <a:gd name="T5" fmla="*/ 330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190" h="21600" fill="none" extrusionOk="0">
                <a:moveTo>
                  <a:pt x="-1" y="4"/>
                </a:moveTo>
                <a:cubicBezTo>
                  <a:pt x="149" y="1"/>
                  <a:pt x="299" y="-1"/>
                  <a:pt x="449" y="0"/>
                </a:cubicBezTo>
                <a:cubicBezTo>
                  <a:pt x="6410" y="0"/>
                  <a:pt x="12107" y="2464"/>
                  <a:pt x="16190" y="6808"/>
                </a:cubicBezTo>
              </a:path>
              <a:path w="16190" h="21600" stroke="0" extrusionOk="0">
                <a:moveTo>
                  <a:pt x="-1" y="4"/>
                </a:moveTo>
                <a:cubicBezTo>
                  <a:pt x="149" y="1"/>
                  <a:pt x="299" y="-1"/>
                  <a:pt x="449" y="0"/>
                </a:cubicBezTo>
                <a:cubicBezTo>
                  <a:pt x="6410" y="0"/>
                  <a:pt x="12107" y="2464"/>
                  <a:pt x="16190" y="6808"/>
                </a:cubicBezTo>
                <a:lnTo>
                  <a:pt x="449" y="21600"/>
                </a:lnTo>
                <a:lnTo>
                  <a:pt x="-1" y="4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02" name="Arc 26"/>
          <p:cNvSpPr/>
          <p:nvPr/>
        </p:nvSpPr>
        <p:spPr bwMode="auto">
          <a:xfrm rot="2149542" flipH="1">
            <a:off x="3505200" y="4267200"/>
            <a:ext cx="303213" cy="228600"/>
          </a:xfrm>
          <a:custGeom>
            <a:avLst/>
            <a:gdLst>
              <a:gd name="T0" fmla="*/ 0 w 21484"/>
              <a:gd name="T1" fmla="*/ 0 h 21600"/>
              <a:gd name="T2" fmla="*/ 303213 w 21484"/>
              <a:gd name="T3" fmla="*/ 204904 h 21600"/>
              <a:gd name="T4" fmla="*/ 0 w 21484"/>
              <a:gd name="T5" fmla="*/ 228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84" h="21600" fill="none" extrusionOk="0">
                <a:moveTo>
                  <a:pt x="-1" y="0"/>
                </a:moveTo>
                <a:cubicBezTo>
                  <a:pt x="11062" y="0"/>
                  <a:pt x="20336" y="8358"/>
                  <a:pt x="21483" y="19361"/>
                </a:cubicBezTo>
              </a:path>
              <a:path w="21484" h="21600" stroke="0" extrusionOk="0">
                <a:moveTo>
                  <a:pt x="-1" y="0"/>
                </a:moveTo>
                <a:cubicBezTo>
                  <a:pt x="11062" y="0"/>
                  <a:pt x="20336" y="8358"/>
                  <a:pt x="21483" y="1936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03" name="Text Box 27"/>
          <p:cNvSpPr txBox="1">
            <a:spLocks noChangeArrowheads="1"/>
          </p:cNvSpPr>
          <p:nvPr/>
        </p:nvSpPr>
        <p:spPr bwMode="auto">
          <a:xfrm>
            <a:off x="4724400" y="6858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Giải thích ?</a:t>
            </a:r>
            <a:endParaRPr kumimoji="0" lang="en-US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04" name="Oval 28"/>
          <p:cNvSpPr>
            <a:spLocks noChangeArrowheads="1"/>
          </p:cNvSpPr>
          <p:nvPr/>
        </p:nvSpPr>
        <p:spPr bwMode="auto">
          <a:xfrm>
            <a:off x="5724525" y="1628775"/>
            <a:ext cx="1905000" cy="1905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2605" name="Picture 29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825" y="1981200"/>
            <a:ext cx="739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0" name="Rectangle 30"/>
          <p:cNvSpPr>
            <a:spLocks noChangeArrowheads="1"/>
          </p:cNvSpPr>
          <p:nvPr/>
        </p:nvSpPr>
        <p:spPr bwMode="auto">
          <a:xfrm>
            <a:off x="5610225" y="3124200"/>
            <a:ext cx="22098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07" name="Rectangle 31"/>
          <p:cNvSpPr>
            <a:spLocks noChangeArrowheads="1"/>
          </p:cNvSpPr>
          <p:nvPr/>
        </p:nvSpPr>
        <p:spPr bwMode="auto">
          <a:xfrm>
            <a:off x="6629400" y="1295400"/>
            <a:ext cx="10668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08" name="Text Box 32"/>
          <p:cNvSpPr txBox="1">
            <a:spLocks noChangeArrowheads="1"/>
          </p:cNvSpPr>
          <p:nvPr/>
        </p:nvSpPr>
        <p:spPr bwMode="auto">
          <a:xfrm>
            <a:off x="7567613" y="19812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</a:t>
            </a:r>
            <a:endParaRPr kumimoji="0" lang="en-US" altLang="en-US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09" name="Text Box 33"/>
          <p:cNvSpPr txBox="1">
            <a:spLocks noChangeArrowheads="1"/>
          </p:cNvSpPr>
          <p:nvPr/>
        </p:nvSpPr>
        <p:spPr bwMode="auto">
          <a:xfrm>
            <a:off x="6981825" y="1447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  <a:endParaRPr kumimoji="0" lang="en-US" altLang="en-US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10" name="Text Box 34"/>
          <p:cNvSpPr txBox="1">
            <a:spLocks noChangeArrowheads="1"/>
          </p:cNvSpPr>
          <p:nvPr/>
        </p:nvSpPr>
        <p:spPr bwMode="auto">
          <a:xfrm>
            <a:off x="5559425" y="2057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</a:t>
            </a:r>
            <a:endParaRPr kumimoji="0" lang="en-US" altLang="en-US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52611" name="Group 35"/>
          <p:cNvGrpSpPr/>
          <p:nvPr/>
        </p:nvGrpSpPr>
        <p:grpSpPr bwMode="auto">
          <a:xfrm>
            <a:off x="5791200" y="2286000"/>
            <a:ext cx="1692275" cy="820738"/>
            <a:chOff x="4272" y="3120"/>
            <a:chExt cx="1056" cy="576"/>
          </a:xfrm>
        </p:grpSpPr>
        <p:sp>
          <p:nvSpPr>
            <p:cNvPr id="4139" name="Line 36"/>
            <p:cNvSpPr>
              <a:spLocks noChangeShapeType="1"/>
            </p:cNvSpPr>
            <p:nvPr/>
          </p:nvSpPr>
          <p:spPr bwMode="auto">
            <a:xfrm>
              <a:off x="4272" y="3120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40" name="Line 37"/>
            <p:cNvSpPr>
              <a:spLocks noChangeShapeType="1"/>
            </p:cNvSpPr>
            <p:nvPr/>
          </p:nvSpPr>
          <p:spPr bwMode="auto">
            <a:xfrm>
              <a:off x="4272" y="3120"/>
              <a:ext cx="105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52614" name="Group 38"/>
          <p:cNvGrpSpPr/>
          <p:nvPr/>
        </p:nvGrpSpPr>
        <p:grpSpPr bwMode="auto">
          <a:xfrm>
            <a:off x="5865813" y="1693863"/>
            <a:ext cx="1617662" cy="1414462"/>
            <a:chOff x="4320" y="2832"/>
            <a:chExt cx="1008" cy="864"/>
          </a:xfrm>
        </p:grpSpPr>
        <p:sp>
          <p:nvSpPr>
            <p:cNvPr id="4137" name="Line 39"/>
            <p:cNvSpPr>
              <a:spLocks noChangeShapeType="1"/>
            </p:cNvSpPr>
            <p:nvPr/>
          </p:nvSpPr>
          <p:spPr bwMode="auto">
            <a:xfrm flipV="1">
              <a:off x="4320" y="2832"/>
              <a:ext cx="72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38" name="Line 40"/>
            <p:cNvSpPr>
              <a:spLocks noChangeShapeType="1"/>
            </p:cNvSpPr>
            <p:nvPr/>
          </p:nvSpPr>
          <p:spPr bwMode="auto">
            <a:xfrm>
              <a:off x="5040" y="2832"/>
              <a:ext cx="28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152617" name="Object 41"/>
          <p:cNvGraphicFramePr>
            <a:graphicFrameLocks noChangeAspect="1"/>
          </p:cNvGraphicFramePr>
          <p:nvPr/>
        </p:nvGraphicFramePr>
        <p:xfrm>
          <a:off x="5778500" y="2339975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3" name="Equation" r:id="rId4" imgW="152400" imgH="139700" progId="Equation.DSMT4">
                  <p:embed/>
                </p:oleObj>
              </mc:Choice>
              <mc:Fallback>
                <p:oleObj name="Equation" r:id="rId4" imgW="152400" imgH="1397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2339975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618" name="Object 42"/>
          <p:cNvGraphicFramePr>
            <a:graphicFrameLocks noChangeAspect="1"/>
          </p:cNvGraphicFramePr>
          <p:nvPr/>
        </p:nvGraphicFramePr>
        <p:xfrm>
          <a:off x="7296150" y="2347913"/>
          <a:ext cx="2667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4" name="Equation" r:id="rId6" imgW="152400" imgH="139700" progId="Equation.DSMT4">
                  <p:embed/>
                </p:oleObj>
              </mc:Choice>
              <mc:Fallback>
                <p:oleObj name="Equation" r:id="rId6" imgW="152400" imgH="1397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2347913"/>
                        <a:ext cx="2667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619" name="Object 43"/>
          <p:cNvGraphicFramePr>
            <a:graphicFrameLocks noChangeAspect="1"/>
          </p:cNvGraphicFramePr>
          <p:nvPr/>
        </p:nvGraphicFramePr>
        <p:xfrm>
          <a:off x="6848475" y="1873250"/>
          <a:ext cx="2667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5" name="Equation" r:id="rId7" imgW="152400" imgH="139700" progId="Equation.DSMT4">
                  <p:embed/>
                </p:oleObj>
              </mc:Choice>
              <mc:Fallback>
                <p:oleObj name="Equation" r:id="rId7" imgW="152400" imgH="1397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1873250"/>
                        <a:ext cx="2667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620" name="Line 44"/>
          <p:cNvSpPr>
            <a:spLocks noChangeShapeType="1"/>
          </p:cNvSpPr>
          <p:nvPr/>
        </p:nvSpPr>
        <p:spPr bwMode="auto">
          <a:xfrm flipV="1">
            <a:off x="5876925" y="226695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21" name="Line 45"/>
          <p:cNvSpPr>
            <a:spLocks noChangeShapeType="1"/>
          </p:cNvSpPr>
          <p:nvPr/>
        </p:nvSpPr>
        <p:spPr bwMode="auto">
          <a:xfrm flipH="1">
            <a:off x="7493000" y="2270125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22" name="Text Box 46"/>
          <p:cNvSpPr txBox="1">
            <a:spLocks noChangeArrowheads="1"/>
          </p:cNvSpPr>
          <p:nvPr/>
        </p:nvSpPr>
        <p:spPr bwMode="auto">
          <a:xfrm>
            <a:off x="5715000" y="3090863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altLang="en-US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23" name="Text Box 47"/>
          <p:cNvSpPr txBox="1">
            <a:spLocks noChangeArrowheads="1"/>
          </p:cNvSpPr>
          <p:nvPr/>
        </p:nvSpPr>
        <p:spPr bwMode="auto">
          <a:xfrm>
            <a:off x="7467600" y="3062288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endParaRPr kumimoji="0" lang="en-US" altLang="en-US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24" name="Line 48"/>
          <p:cNvSpPr>
            <a:spLocks noChangeShapeType="1"/>
          </p:cNvSpPr>
          <p:nvPr/>
        </p:nvSpPr>
        <p:spPr bwMode="auto">
          <a:xfrm>
            <a:off x="5867400" y="3108325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625" name="Rectangle 49"/>
          <p:cNvSpPr>
            <a:spLocks noChangeArrowheads="1"/>
          </p:cNvSpPr>
          <p:nvPr/>
        </p:nvSpPr>
        <p:spPr bwMode="auto">
          <a:xfrm rot="850264">
            <a:off x="7581900" y="2462213"/>
            <a:ext cx="381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2626" name="Picture 5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62288"/>
            <a:ext cx="160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199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9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5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5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15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15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2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2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15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15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2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2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1000"/>
                                        <p:tgtEl>
                                          <p:spTgt spid="15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5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2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2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5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1000"/>
                                        <p:tgtEl>
                                          <p:spTgt spid="15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15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15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2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2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5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1000"/>
                                        <p:tgtEl>
                                          <p:spTgt spid="15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759"/>
                            </p:stCondLst>
                            <p:childTnLst>
                              <p:par>
                                <p:cTn id="1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5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259"/>
                            </p:stCondLst>
                            <p:childTnLst>
                              <p:par>
                                <p:cTn id="1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15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259"/>
                            </p:stCondLst>
                            <p:childTnLst>
                              <p:par>
                                <p:cTn id="16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7" dur="2000"/>
                                        <p:tgtEl>
                                          <p:spTgt spid="152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259"/>
                            </p:stCondLst>
                            <p:childTnLst>
                              <p:par>
                                <p:cTn id="17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1" dur="1000"/>
                                        <p:tgtEl>
                                          <p:spTgt spid="152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nimBg="1"/>
      <p:bldP spid="152579" grpId="0"/>
      <p:bldP spid="152580" grpId="0"/>
      <p:bldP spid="152581" grpId="0"/>
      <p:bldP spid="152582" grpId="0"/>
      <p:bldP spid="152583" grpId="0"/>
      <p:bldP spid="152584" grpId="0"/>
      <p:bldP spid="152595" grpId="0"/>
      <p:bldP spid="152596" grpId="0" animBg="1"/>
      <p:bldP spid="152603" grpId="0"/>
      <p:bldP spid="152604" grpId="0" animBg="1"/>
      <p:bldP spid="152607" grpId="0" animBg="1"/>
      <p:bldP spid="152608" grpId="0"/>
      <p:bldP spid="152609" grpId="0"/>
      <p:bldP spid="152622" grpId="0"/>
      <p:bldP spid="152623" grpId="0"/>
      <p:bldP spid="1526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6587"/>
            <a:ext cx="633670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AB/2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2564904"/>
            <a:ext cx="1506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latin typeface="Open Sans"/>
              </a:rPr>
              <a:t>Đ</a:t>
            </a:r>
            <a:r>
              <a:rPr lang="en-US" sz="2400" b="1" dirty="0" err="1" smtClean="0">
                <a:solidFill>
                  <a:srgbClr val="000000"/>
                </a:solidFill>
                <a:latin typeface="Open Sans"/>
              </a:rPr>
              <a:t>áp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Open Sans"/>
              </a:rPr>
              <a:t>án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 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98018" y="260648"/>
            <a:ext cx="633670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Với đoạn thẳng AB và góc 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α(0° &lt; α &lt; 180°)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trước thì quỹ tích các điểm M thỏa mãn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cung chứa góc </a:t>
            </a:r>
            <a:r>
              <a:rPr lang="el-G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 trên đoạn AB . Hai cung này không đối xứng nhau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cung chứa góc </a:t>
            </a:r>
            <a:r>
              <a:rPr lang="el-G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 trên đoạn AB và không lấy đoạn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cung chứa góc </a:t>
            </a:r>
            <a:r>
              <a:rPr lang="el-G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 trên đoạn AB . Hai cung này đối xứng nhau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Một cung chứa góc </a:t>
            </a:r>
            <a:r>
              <a:rPr lang="el-G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 trên đoạn AB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605465" y="1052736"/>
          <a:ext cx="895452" cy="31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9" name="Equation" r:id="rId1" imgW="1178560" imgH="424815" progId="Equation.DSMT4">
                  <p:embed/>
                </p:oleObj>
              </mc:Choice>
              <mc:Fallback>
                <p:oleObj name="Equation" r:id="rId1" imgW="1178560" imgH="424815" progId="Equation.DSMT4">
                  <p:embed/>
                  <p:pic>
                    <p:nvPicPr>
                      <p:cNvPr id="0" name="Picture 11573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05465" y="1052736"/>
                        <a:ext cx="895452" cy="319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98018" y="260648"/>
            <a:ext cx="633670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Với đoạn thẳng AB và góc 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α(0° &lt; α &lt; 180°)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trước thì quỹ tích các điểm M thỏa mãn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cung chứa góc </a:t>
            </a:r>
            <a:r>
              <a:rPr lang="el-G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 trên đoạn AB . Hai cung này không đối xứng nhau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cung chứa góc </a:t>
            </a:r>
            <a:r>
              <a:rPr lang="el-G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 trên đoạn AB và không lấy đoạn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cung chứa góc </a:t>
            </a:r>
            <a:r>
              <a:rPr lang="el-G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 trên đoạn AB . Hai cung này đối xứng nhau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Một cung chứa góc </a:t>
            </a:r>
            <a:r>
              <a:rPr lang="el-G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 trên đoạn AB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4653136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latin typeface="Open Sans"/>
              </a:rPr>
              <a:t>Đ</a:t>
            </a:r>
            <a:r>
              <a:rPr lang="en-US" sz="2400" b="1" dirty="0" err="1" smtClean="0">
                <a:solidFill>
                  <a:srgbClr val="000000"/>
                </a:solidFill>
                <a:latin typeface="Open Sans"/>
              </a:rPr>
              <a:t>áp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Open Sans"/>
              </a:rPr>
              <a:t>án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C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605465" y="1052736"/>
          <a:ext cx="895452" cy="31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9" name="Equation" r:id="rId1" imgW="1178560" imgH="424815" progId="Equation.DSMT4">
                  <p:embed/>
                </p:oleObj>
              </mc:Choice>
              <mc:Fallback>
                <p:oleObj name="Equation" r:id="rId1" imgW="1178560" imgH="424815" progId="Equation.DSMT4">
                  <p:embed/>
                  <p:pic>
                    <p:nvPicPr>
                      <p:cNvPr id="0" name="Picture 11573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05465" y="1052736"/>
                        <a:ext cx="895452" cy="319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-108684"/>
            <a:ext cx="835292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3: Cho tam giác ABC có BC cố định và góc A bằng 50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°.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Gọi D là giao điểm của ba đường phân giác trong tam giác. Tìm quỹ tích điểm D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Một cung chứa góc 115° dựng trên đoạn BC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Một cung chứa góc 115° dựng trên đoạn AC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cung chứa góc 115° dựng trên đoạn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cung chứa góc 115° dựng trên đoạn BC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-108684"/>
            <a:ext cx="835292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3: Cho tam giác ABC có BC cố định và góc A bằng 50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°.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Gọi D là giao điểm của ba đường phân giác trong tam giác. Tìm quỹ tích điểm D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Một cung chứa góc 115° dựng trên đoạn BC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Một cung chứa góc 115° dựng trên đoạn AC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cung chứa góc 115° dựng trên đoạn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cung chứa góc 115° dựng trên đoạn BC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6237312"/>
            <a:ext cx="1176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Open Sans"/>
              </a:rPr>
              <a:t>Đ</a:t>
            </a:r>
            <a:r>
              <a:rPr lang="en-US" b="1" dirty="0" err="1" smtClean="0">
                <a:solidFill>
                  <a:srgbClr val="000000"/>
                </a:solidFill>
                <a:latin typeface="Open Sans"/>
              </a:rPr>
              <a:t>áp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Open Sans"/>
              </a:rPr>
              <a:t>án</a:t>
            </a:r>
            <a:r>
              <a:rPr lang="en-US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D</a:t>
            </a:r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27807"/>
            <a:ext cx="6552728" cy="3077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-108686"/>
            <a:ext cx="835292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4: Cho các hình thoi ABCD có cạnh AB cố định . Tìm quỹ tích giao điểm của hai đường chéo của hình thoi đó .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Quỹ tích điểm O là 2 cung chứa góc 120° dựng trên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Quỹ tích điểm O là nửa đường tròn đường kính AB, trừ hai điểm A và 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Quỹ tích điểm O là 2 cung chứa góc 60° dựng trên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Quỹ tích điểm O là 2 cung chứa góc 30° dựng trên AB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-108686"/>
            <a:ext cx="835292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4: Cho các hình thoi ABCD có cạnh AB cố định . Tìm quỹ tích giao điểm của hai đường chéo của hình thoi đó .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Quỹ tích điểm O là 2 cung chứa góc 120° dựng trên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Quỹ tích điểm O là nửa đường tròn đường kính AB, trừ hai điểm A và 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Quỹ tích điểm O là 2 cung chứa góc 60° dựng trên AB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Quỹ tích điểm O là 2 cung chứa góc 30° dựng trên AB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6237312"/>
            <a:ext cx="1176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Open Sans"/>
              </a:rPr>
              <a:t>Đ</a:t>
            </a:r>
            <a:r>
              <a:rPr lang="en-US" b="1" dirty="0" err="1" smtClean="0">
                <a:solidFill>
                  <a:srgbClr val="000000"/>
                </a:solidFill>
                <a:latin typeface="Open Sans"/>
              </a:rPr>
              <a:t>áp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Open Sans"/>
              </a:rPr>
              <a:t>án</a:t>
            </a:r>
            <a:r>
              <a:rPr lang="en-US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B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80928"/>
            <a:ext cx="7011008" cy="276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-108687"/>
            <a:ext cx="835292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5: Cho tứ giác ABCD có 2 đường chéo vuông góc với nhau tại O.Biết 2 điểm A và B cố định, 2 điểm C và D di chuyển. Tìm quỹ tích điểm O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đường kính AB.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bán kính AB.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bán kính AB/2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đường kính 2AB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2564904"/>
            <a:ext cx="1506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latin typeface="Open Sans"/>
              </a:rPr>
              <a:t>Đ</a:t>
            </a:r>
            <a:r>
              <a:rPr lang="en-US" sz="2400" b="1" dirty="0" err="1" smtClean="0">
                <a:solidFill>
                  <a:srgbClr val="000000"/>
                </a:solidFill>
                <a:latin typeface="Open Sans"/>
              </a:rPr>
              <a:t>áp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Open Sans"/>
              </a:rPr>
              <a:t>án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A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678894" y="1628800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92080" y="2276872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292080" y="1628800"/>
            <a:ext cx="138681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92080" y="2276872"/>
            <a:ext cx="138681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78894" y="1628800"/>
            <a:ext cx="62941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678894" y="2276872"/>
            <a:ext cx="62941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107340"/>
            <a:ext cx="633670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6: Cho đoạn thẳng BC cố định. Lấy điểm A bất kì sao cho tam giác ABC cân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Tìm quỹ tích điểm A?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tâm B bán kính BC.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tâm C bán kính BC.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trung trực của đoạn thẳng BC.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đường kính BC.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3356992"/>
            <a:ext cx="1176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Open Sans"/>
              </a:rPr>
              <a:t>Đ</a:t>
            </a:r>
            <a:r>
              <a:rPr lang="en-US" b="1" dirty="0" err="1" smtClean="0">
                <a:solidFill>
                  <a:srgbClr val="000000"/>
                </a:solidFill>
                <a:latin typeface="Open Sans"/>
              </a:rPr>
              <a:t>áp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Open Sans"/>
              </a:rPr>
              <a:t>án</a:t>
            </a:r>
            <a:r>
              <a:rPr lang="en-US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C</a:t>
            </a:r>
            <a:endParaRPr lang="en-US" dirty="0"/>
          </a:p>
        </p:txBody>
      </p:sp>
      <p:sp>
        <p:nvSpPr>
          <p:cNvPr id="2" name="Isosceles Triangle 1"/>
          <p:cNvSpPr/>
          <p:nvPr/>
        </p:nvSpPr>
        <p:spPr>
          <a:xfrm>
            <a:off x="5364088" y="1414322"/>
            <a:ext cx="2664296" cy="302279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-77328"/>
            <a:ext cx="633670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7: Cho hai điểm B và C cố định, lấy điểm A bất kì sao cho tam giác ABC vuông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và N lần lượt là trung điểm BC và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Tìm quỹ tích điểm N .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đường kính MC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 đường kính BC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đường kính BM.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Đáp án khác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3356992"/>
            <a:ext cx="1176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Open Sans"/>
              </a:rPr>
              <a:t>Đ</a:t>
            </a:r>
            <a:r>
              <a:rPr lang="en-US" b="1" dirty="0" err="1" smtClean="0">
                <a:solidFill>
                  <a:srgbClr val="000000"/>
                </a:solidFill>
                <a:latin typeface="Open Sans"/>
              </a:rPr>
              <a:t>áp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Open Sans"/>
              </a:rPr>
              <a:t>án</a:t>
            </a:r>
            <a:r>
              <a:rPr lang="en-US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A</a:t>
            </a:r>
            <a:endParaRPr lang="en-US" dirty="0"/>
          </a:p>
        </p:txBody>
      </p:sp>
      <p:sp>
        <p:nvSpPr>
          <p:cNvPr id="2" name="Right Triangle 1"/>
          <p:cNvSpPr/>
          <p:nvPr/>
        </p:nvSpPr>
        <p:spPr>
          <a:xfrm>
            <a:off x="5004048" y="1556792"/>
            <a:ext cx="2016224" cy="2448272"/>
          </a:xfrm>
          <a:prstGeom prst="rtTriangl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2" idx="5"/>
            <a:endCxn id="2" idx="3"/>
          </p:cNvCxnSpPr>
          <p:nvPr/>
        </p:nvCxnSpPr>
        <p:spPr>
          <a:xfrm>
            <a:off x="6012160" y="2780928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0" y="0"/>
            <a:ext cx="3286116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3" name="Line 25"/>
          <p:cNvSpPr>
            <a:spLocks noChangeShapeType="1"/>
          </p:cNvSpPr>
          <p:nvPr/>
        </p:nvSpPr>
        <p:spPr bwMode="auto">
          <a:xfrm>
            <a:off x="2457450" y="1527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>
              <a:solidFill>
                <a:srgbClr val="0000CC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14282" y="1785926"/>
            <a:ext cx="2395568" cy="1094954"/>
            <a:chOff x="214282" y="1785926"/>
            <a:chExt cx="2395568" cy="1094954"/>
          </a:xfrm>
        </p:grpSpPr>
        <p:grpSp>
          <p:nvGrpSpPr>
            <p:cNvPr id="74" name="Group 73"/>
            <p:cNvGrpSpPr/>
            <p:nvPr/>
          </p:nvGrpSpPr>
          <p:grpSpPr>
            <a:xfrm>
              <a:off x="214282" y="1785926"/>
              <a:ext cx="2395568" cy="1094954"/>
              <a:chOff x="214282" y="1785926"/>
              <a:chExt cx="2395568" cy="1094954"/>
            </a:xfrm>
          </p:grpSpPr>
          <p:sp>
            <p:nvSpPr>
              <p:cNvPr id="5159" name="Arc 39"/>
              <p:cNvSpPr/>
              <p:nvPr/>
            </p:nvSpPr>
            <p:spPr bwMode="auto">
              <a:xfrm rot="4872663">
                <a:off x="445294" y="2302669"/>
                <a:ext cx="304800" cy="293688"/>
              </a:xfrm>
              <a:custGeom>
                <a:avLst/>
                <a:gdLst>
                  <a:gd name="T0" fmla="*/ 21178709 w 21159"/>
                  <a:gd name="T1" fmla="*/ 0 h 20405"/>
                  <a:gd name="T2" fmla="*/ 63249133 w 21159"/>
                  <a:gd name="T3" fmla="*/ 47887408 h 20405"/>
                  <a:gd name="T4" fmla="*/ 0 w 21159"/>
                  <a:gd name="T5" fmla="*/ 60839473 h 20405"/>
                  <a:gd name="T6" fmla="*/ 0 60000 65536"/>
                  <a:gd name="T7" fmla="*/ 0 60000 65536"/>
                  <a:gd name="T8" fmla="*/ 0 60000 65536"/>
                  <a:gd name="T9" fmla="*/ 0 w 21159"/>
                  <a:gd name="T10" fmla="*/ 0 h 20405"/>
                  <a:gd name="T11" fmla="*/ 21159 w 21159"/>
                  <a:gd name="T12" fmla="*/ 20405 h 204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59" h="20405" fill="none" extrusionOk="0">
                    <a:moveTo>
                      <a:pt x="7084" y="0"/>
                    </a:moveTo>
                    <a:cubicBezTo>
                      <a:pt x="14279" y="2498"/>
                      <a:pt x="19627" y="8600"/>
                      <a:pt x="21158" y="16061"/>
                    </a:cubicBezTo>
                  </a:path>
                  <a:path w="21159" h="20405" stroke="0" extrusionOk="0">
                    <a:moveTo>
                      <a:pt x="7084" y="0"/>
                    </a:moveTo>
                    <a:cubicBezTo>
                      <a:pt x="14279" y="2498"/>
                      <a:pt x="19627" y="8600"/>
                      <a:pt x="21158" y="16061"/>
                    </a:cubicBezTo>
                    <a:lnTo>
                      <a:pt x="0" y="20405"/>
                    </a:lnTo>
                    <a:lnTo>
                      <a:pt x="7084" y="0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Rectangle 17"/>
              <p:cNvSpPr>
                <a:spLocks noChangeArrowheads="1"/>
              </p:cNvSpPr>
              <p:nvPr/>
            </p:nvSpPr>
            <p:spPr bwMode="auto">
              <a:xfrm>
                <a:off x="214282" y="1785926"/>
                <a:ext cx="571472" cy="49244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pPr eaLnBrk="1" hangingPunct="1"/>
                <a:r>
                  <a:rPr lang="en-US" altLang="en-US" sz="32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alt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/>
            </p:nvSpPr>
            <p:spPr bwMode="auto">
              <a:xfrm rot="268068" flipH="1" flipV="1">
                <a:off x="400050" y="2347480"/>
                <a:ext cx="228600" cy="53340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/>
            </p:nvSpPr>
            <p:spPr bwMode="auto">
              <a:xfrm rot="228122">
                <a:off x="400050" y="2381251"/>
                <a:ext cx="2209800" cy="38100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386197" y="2290332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5050"/>
              </a:solidFill>
              <a:round/>
            </a:ln>
          </p:spPr>
          <p:txBody>
            <a:bodyPr/>
            <a:lstStyle/>
            <a:p>
              <a:pPr eaLnBrk="1" hangingPunct="1"/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133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3500430" y="571480"/>
            <a:ext cx="5465784" cy="2062103"/>
            <a:chOff x="3500430" y="571480"/>
            <a:chExt cx="5465784" cy="2062103"/>
          </a:xfrm>
        </p:grpSpPr>
        <p:sp>
          <p:nvSpPr>
            <p:cNvPr id="5207" name="Text Box 87"/>
            <p:cNvSpPr txBox="1">
              <a:spLocks noChangeArrowheads="1"/>
            </p:cNvSpPr>
            <p:nvPr/>
          </p:nvSpPr>
          <p:spPr bwMode="auto">
            <a:xfrm>
              <a:off x="3500430" y="571480"/>
              <a:ext cx="5465784" cy="20621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just" eaLnBrk="1" hangingPunct="1"/>
              <a:r>
                <a:rPr lang="nl-NL" sz="32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 đoạn thẳng AB và góc  </a:t>
              </a:r>
              <a:endParaRPr lang="nl-NL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nl-NL" sz="32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(0</a:t>
              </a:r>
              <a:r>
                <a:rPr lang="nl-NL" sz="3200" baseline="300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nl-NL" sz="32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  &lt; 180</a:t>
              </a:r>
              <a:r>
                <a:rPr lang="nl-NL" sz="3200" baseline="300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nl-NL" sz="32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 Lấy điểm M sao cho              ? Vị trí điểm M nằm trên </a:t>
              </a:r>
              <a:r>
                <a:rPr lang="vi-VN" sz="32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32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nl-NL" sz="32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5777" name="Object 1"/>
            <p:cNvGraphicFramePr>
              <a:graphicFrameLocks noChangeAspect="1"/>
            </p:cNvGraphicFramePr>
            <p:nvPr/>
          </p:nvGraphicFramePr>
          <p:xfrm>
            <a:off x="4429124" y="1214422"/>
            <a:ext cx="428628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3" name="Equation" r:id="rId1" imgW="152400" imgH="139700" progId="Equation.DSMT4">
                    <p:embed/>
                  </p:oleObj>
                </mc:Choice>
                <mc:Fallback>
                  <p:oleObj name="Equation" r:id="rId1" imgW="152400" imgH="13970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9124" y="1214422"/>
                          <a:ext cx="428628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0" name="Object 4"/>
            <p:cNvGraphicFramePr>
              <a:graphicFrameLocks noChangeAspect="1"/>
            </p:cNvGraphicFramePr>
            <p:nvPr/>
          </p:nvGraphicFramePr>
          <p:xfrm>
            <a:off x="4405311" y="1500174"/>
            <a:ext cx="1595449" cy="571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4" name="Equation" r:id="rId3" imgW="635000" imgH="228600" progId="Equation.DSMT4">
                    <p:embed/>
                  </p:oleObj>
                </mc:Choice>
                <mc:Fallback>
                  <p:oleObj name="Equation" r:id="rId3" imgW="635000" imgH="2286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5311" y="1500174"/>
                          <a:ext cx="1595449" cy="5715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1"/>
            <p:cNvGraphicFramePr>
              <a:graphicFrameLocks noChangeAspect="1"/>
            </p:cNvGraphicFramePr>
            <p:nvPr/>
          </p:nvGraphicFramePr>
          <p:xfrm>
            <a:off x="8072462" y="744229"/>
            <a:ext cx="428628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5" name="Equation" r:id="rId5" imgW="152400" imgH="139700" progId="Equation.DSMT4">
                    <p:embed/>
                  </p:oleObj>
                </mc:Choice>
                <mc:Fallback>
                  <p:oleObj name="Equation" r:id="rId5" imgW="152400" imgH="1397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2462" y="744229"/>
                          <a:ext cx="428628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Group 77"/>
          <p:cNvGrpSpPr/>
          <p:nvPr/>
        </p:nvGrpSpPr>
        <p:grpSpPr>
          <a:xfrm>
            <a:off x="642910" y="785794"/>
            <a:ext cx="1979640" cy="2071702"/>
            <a:chOff x="642910" y="785794"/>
            <a:chExt cx="1979640" cy="2071702"/>
          </a:xfrm>
        </p:grpSpPr>
        <p:sp>
          <p:nvSpPr>
            <p:cNvPr id="3099" name="Oval 36"/>
            <p:cNvSpPr>
              <a:spLocks noChangeArrowheads="1"/>
            </p:cNvSpPr>
            <p:nvPr/>
          </p:nvSpPr>
          <p:spPr bwMode="auto">
            <a:xfrm>
              <a:off x="1530039" y="1081075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5050"/>
              </a:solidFill>
              <a:round/>
            </a:ln>
          </p:spPr>
          <p:txBody>
            <a:bodyPr/>
            <a:lstStyle/>
            <a:p>
              <a:pPr eaLnBrk="1" hangingPunct="1"/>
              <a:endParaRPr lang="en-US" altLang="en-US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642910" y="785794"/>
              <a:ext cx="1979640" cy="2071702"/>
              <a:chOff x="642910" y="785794"/>
              <a:chExt cx="1979640" cy="2071702"/>
            </a:xfrm>
          </p:grpSpPr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1563688" y="1117601"/>
                <a:ext cx="1058862" cy="1733551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642910" y="1131457"/>
                <a:ext cx="893068" cy="172603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69" name="Arc 27"/>
              <p:cNvSpPr/>
              <p:nvPr/>
            </p:nvSpPr>
            <p:spPr bwMode="auto">
              <a:xfrm rot="7768292">
                <a:off x="1415903" y="1241691"/>
                <a:ext cx="301016" cy="261342"/>
              </a:xfrm>
              <a:custGeom>
                <a:avLst/>
                <a:gdLst>
                  <a:gd name="T0" fmla="*/ 54432838 w 21159"/>
                  <a:gd name="T1" fmla="*/ 0 h 20405"/>
                  <a:gd name="T2" fmla="*/ 162561086 w 21159"/>
                  <a:gd name="T3" fmla="*/ 122480674 h 20405"/>
                  <a:gd name="T4" fmla="*/ 0 w 21159"/>
                  <a:gd name="T5" fmla="*/ 155607729 h 20405"/>
                  <a:gd name="T6" fmla="*/ 0 60000 65536"/>
                  <a:gd name="T7" fmla="*/ 0 60000 65536"/>
                  <a:gd name="T8" fmla="*/ 0 60000 65536"/>
                  <a:gd name="T9" fmla="*/ 0 w 21159"/>
                  <a:gd name="T10" fmla="*/ 0 h 20405"/>
                  <a:gd name="T11" fmla="*/ 21159 w 21159"/>
                  <a:gd name="T12" fmla="*/ 20405 h 204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59" h="20405" fill="none" extrusionOk="0">
                    <a:moveTo>
                      <a:pt x="7084" y="0"/>
                    </a:moveTo>
                    <a:cubicBezTo>
                      <a:pt x="14279" y="2498"/>
                      <a:pt x="19627" y="8600"/>
                      <a:pt x="21158" y="16061"/>
                    </a:cubicBezTo>
                  </a:path>
                  <a:path w="21159" h="20405" stroke="0" extrusionOk="0">
                    <a:moveTo>
                      <a:pt x="7084" y="0"/>
                    </a:moveTo>
                    <a:cubicBezTo>
                      <a:pt x="14279" y="2498"/>
                      <a:pt x="19627" y="8600"/>
                      <a:pt x="21158" y="16061"/>
                    </a:cubicBezTo>
                    <a:lnTo>
                      <a:pt x="0" y="20405"/>
                    </a:lnTo>
                    <a:lnTo>
                      <a:pt x="7084" y="0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17"/>
              <p:cNvSpPr>
                <a:spLocks noChangeArrowheads="1"/>
              </p:cNvSpPr>
              <p:nvPr/>
            </p:nvSpPr>
            <p:spPr bwMode="auto">
              <a:xfrm>
                <a:off x="857224" y="785794"/>
                <a:ext cx="571472" cy="49244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pPr eaLnBrk="1" hangingPunct="1"/>
                <a:r>
                  <a:rPr lang="en-US" altLang="en-US" sz="32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M’</a:t>
                </a:r>
                <a:endParaRPr lang="en-US" alt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642910" y="857232"/>
            <a:ext cx="2357454" cy="2014542"/>
            <a:chOff x="642910" y="857232"/>
            <a:chExt cx="2357454" cy="2014542"/>
          </a:xfrm>
        </p:grpSpPr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2430897" y="1454283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5050"/>
              </a:solidFill>
              <a:round/>
            </a:ln>
          </p:spPr>
          <p:txBody>
            <a:bodyPr/>
            <a:lstStyle/>
            <a:p>
              <a:pPr eaLnBrk="1" hangingPunct="1"/>
              <a:endParaRPr lang="en-US" altLang="en-US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42910" y="857232"/>
              <a:ext cx="2357454" cy="2014542"/>
              <a:chOff x="642910" y="857232"/>
              <a:chExt cx="2357454" cy="2014542"/>
            </a:xfrm>
          </p:grpSpPr>
          <p:sp>
            <p:nvSpPr>
              <p:cNvPr id="5144" name="Line 24"/>
              <p:cNvSpPr>
                <a:spLocks noChangeShapeType="1"/>
              </p:cNvSpPr>
              <p:nvPr/>
            </p:nvSpPr>
            <p:spPr bwMode="auto">
              <a:xfrm flipV="1">
                <a:off x="642910" y="1479549"/>
                <a:ext cx="1786830" cy="137794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/>
            </p:nvSpPr>
            <p:spPr bwMode="auto">
              <a:xfrm>
                <a:off x="2457450" y="1500174"/>
                <a:ext cx="152400" cy="137160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68" name="Arc 27"/>
              <p:cNvSpPr/>
              <p:nvPr/>
            </p:nvSpPr>
            <p:spPr bwMode="auto">
              <a:xfrm rot="9317914">
                <a:off x="2196483" y="1583332"/>
                <a:ext cx="308634" cy="294454"/>
              </a:xfrm>
              <a:custGeom>
                <a:avLst/>
                <a:gdLst>
                  <a:gd name="T0" fmla="*/ 54432838 w 21159"/>
                  <a:gd name="T1" fmla="*/ 0 h 20405"/>
                  <a:gd name="T2" fmla="*/ 162561086 w 21159"/>
                  <a:gd name="T3" fmla="*/ 122480674 h 20405"/>
                  <a:gd name="T4" fmla="*/ 0 w 21159"/>
                  <a:gd name="T5" fmla="*/ 155607729 h 20405"/>
                  <a:gd name="T6" fmla="*/ 0 60000 65536"/>
                  <a:gd name="T7" fmla="*/ 0 60000 65536"/>
                  <a:gd name="T8" fmla="*/ 0 60000 65536"/>
                  <a:gd name="T9" fmla="*/ 0 w 21159"/>
                  <a:gd name="T10" fmla="*/ 0 h 20405"/>
                  <a:gd name="T11" fmla="*/ 21159 w 21159"/>
                  <a:gd name="T12" fmla="*/ 20405 h 204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59" h="20405" fill="none" extrusionOk="0">
                    <a:moveTo>
                      <a:pt x="7084" y="0"/>
                    </a:moveTo>
                    <a:cubicBezTo>
                      <a:pt x="14279" y="2498"/>
                      <a:pt x="19627" y="8600"/>
                      <a:pt x="21158" y="16061"/>
                    </a:cubicBezTo>
                  </a:path>
                  <a:path w="21159" h="20405" stroke="0" extrusionOk="0">
                    <a:moveTo>
                      <a:pt x="7084" y="0"/>
                    </a:moveTo>
                    <a:cubicBezTo>
                      <a:pt x="14279" y="2498"/>
                      <a:pt x="19627" y="8600"/>
                      <a:pt x="21158" y="16061"/>
                    </a:cubicBezTo>
                    <a:lnTo>
                      <a:pt x="0" y="20405"/>
                    </a:lnTo>
                    <a:lnTo>
                      <a:pt x="7084" y="0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17"/>
              <p:cNvSpPr>
                <a:spLocks noChangeArrowheads="1"/>
              </p:cNvSpPr>
              <p:nvPr/>
            </p:nvSpPr>
            <p:spPr bwMode="auto">
              <a:xfrm>
                <a:off x="2214546" y="857232"/>
                <a:ext cx="785818" cy="49244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>
                <a:spAutoFit/>
              </a:bodyPr>
              <a:lstStyle/>
              <a:p>
                <a:pPr eaLnBrk="1" hangingPunct="1"/>
                <a:r>
                  <a:rPr lang="en-US" altLang="en-US" sz="32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M’’</a:t>
                </a:r>
                <a:endParaRPr lang="en-US" alt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428596" y="2825632"/>
            <a:ext cx="2417254" cy="595745"/>
            <a:chOff x="428596" y="2825632"/>
            <a:chExt cx="2417254" cy="595745"/>
          </a:xfrm>
        </p:grpSpPr>
        <p:grpSp>
          <p:nvGrpSpPr>
            <p:cNvPr id="82" name="Group 81"/>
            <p:cNvGrpSpPr/>
            <p:nvPr/>
          </p:nvGrpSpPr>
          <p:grpSpPr>
            <a:xfrm>
              <a:off x="428596" y="2837297"/>
              <a:ext cx="2417254" cy="584080"/>
              <a:chOff x="428596" y="2837297"/>
              <a:chExt cx="2417254" cy="584080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428596" y="2837297"/>
                <a:ext cx="2417254" cy="584080"/>
                <a:chOff x="428596" y="2837297"/>
                <a:chExt cx="2417254" cy="584080"/>
              </a:xfrm>
            </p:grpSpPr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604405" y="2837297"/>
                  <a:ext cx="2032000" cy="47625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3084" name="Rectangle 12"/>
                <p:cNvSpPr>
                  <a:spLocks noChangeArrowheads="1"/>
                </p:cNvSpPr>
                <p:nvPr/>
              </p:nvSpPr>
              <p:spPr bwMode="auto">
                <a:xfrm>
                  <a:off x="2571736" y="2928934"/>
                  <a:ext cx="274114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/>
                  <a:r>
                    <a:rPr lang="en-US" altLang="en-US" sz="3200" b="1" dirty="0" smtClean="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n-US" alt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35" name="Rectangle 15"/>
                <p:cNvSpPr>
                  <a:spLocks noChangeArrowheads="1"/>
                </p:cNvSpPr>
                <p:nvPr/>
              </p:nvSpPr>
              <p:spPr bwMode="auto">
                <a:xfrm>
                  <a:off x="428596" y="2928934"/>
                  <a:ext cx="296556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/>
                  <a:r>
                    <a:rPr lang="en-US" altLang="en-US" sz="3200" b="1" dirty="0" smtClean="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alt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" name="Oval 79"/>
              <p:cNvSpPr/>
              <p:nvPr/>
            </p:nvSpPr>
            <p:spPr>
              <a:xfrm>
                <a:off x="585327" y="2869361"/>
                <a:ext cx="71438" cy="45719"/>
              </a:xfrm>
              <a:prstGeom prst="ellipse">
                <a:avLst/>
              </a:prstGeom>
              <a:solidFill>
                <a:srgbClr val="E138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2571736" y="2825632"/>
              <a:ext cx="71438" cy="45719"/>
            </a:xfrm>
            <a:prstGeom prst="ellipse">
              <a:avLst/>
            </a:prstGeom>
            <a:solidFill>
              <a:srgbClr val="E138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107335"/>
            <a:ext cx="806489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8: Cho hai điểm B và C cố định. Lấy A là điểm bất kì sao cho tam giác ABC cân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Gọi H là trực tâm của tam giác 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Tìm quỹ tích điểm H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đường kính BC</a:t>
            </a:r>
            <a:endParaRPr lang="vi-VN" altLang="en-US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trung trực của đoạn thẳng BC</a:t>
            </a:r>
            <a:endParaRPr lang="vi-VN" altLang="en-US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tâm B, bán kính BC</a:t>
            </a:r>
            <a:endParaRPr lang="vi-VN" altLang="en-US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vi-V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Đường tròn tâm C, bán kính BC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3356992"/>
            <a:ext cx="1176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Open Sans"/>
              </a:rPr>
              <a:t>Đ</a:t>
            </a:r>
            <a:r>
              <a:rPr lang="en-US" b="1" dirty="0" err="1" smtClean="0">
                <a:solidFill>
                  <a:srgbClr val="000000"/>
                </a:solidFill>
                <a:latin typeface="Open Sans"/>
              </a:rPr>
              <a:t>áp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Open Sans"/>
              </a:rPr>
              <a:t>án</a:t>
            </a:r>
            <a:r>
              <a:rPr lang="en-US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Open Sans"/>
              </a:rPr>
              <a:t>B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5940152" y="1988840"/>
            <a:ext cx="2520280" cy="31683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3" idx="0"/>
            <a:endCxn id="3" idx="3"/>
          </p:cNvCxnSpPr>
          <p:nvPr/>
        </p:nvCxnSpPr>
        <p:spPr>
          <a:xfrm>
            <a:off x="7200292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</p:cNvCxnSpPr>
          <p:nvPr/>
        </p:nvCxnSpPr>
        <p:spPr>
          <a:xfrm flipV="1">
            <a:off x="5940152" y="4149080"/>
            <a:ext cx="208823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0"/>
          </a:xfrm>
        </p:spPr>
        <p:txBody>
          <a:bodyPr/>
          <a:lstStyle/>
          <a:p>
            <a:pPr algn="l"/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THÀNH KIẾN THỨC</a:t>
            </a:r>
            <a:b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52400" y="1000126"/>
            <a:ext cx="8991600" cy="1196975"/>
            <a:chOff x="96" y="630"/>
            <a:chExt cx="5664" cy="754"/>
          </a:xfrm>
        </p:grpSpPr>
        <p:sp>
          <p:nvSpPr>
            <p:cNvPr id="2090" name="Text Box 3"/>
            <p:cNvSpPr txBox="1">
              <a:spLocks noChangeArrowheads="1"/>
            </p:cNvSpPr>
            <p:nvPr/>
          </p:nvSpPr>
          <p:spPr bwMode="auto">
            <a:xfrm>
              <a:off x="96" y="630"/>
              <a:ext cx="5664" cy="754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F6A8CF"/>
              </a:solidFill>
              <a:miter lim="800000"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4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(0</a:t>
              </a:r>
              <a:r>
                <a:rPr lang="en-US" sz="24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&lt; 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&lt;180</a:t>
              </a:r>
              <a:r>
                <a:rPr lang="en-US" sz="24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).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quỹ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thoả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mãn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AMB = 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(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ta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cũng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quỹ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nhìn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dưới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).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091" name="Freeform 4"/>
            <p:cNvSpPr/>
            <p:nvPr/>
          </p:nvSpPr>
          <p:spPr bwMode="auto">
            <a:xfrm>
              <a:off x="2115" y="880"/>
              <a:ext cx="329" cy="48"/>
            </a:xfrm>
            <a:custGeom>
              <a:avLst/>
              <a:gdLst>
                <a:gd name="T0" fmla="*/ 0 w 192"/>
                <a:gd name="T1" fmla="*/ 48 h 48"/>
                <a:gd name="T2" fmla="*/ 485 w 192"/>
                <a:gd name="T3" fmla="*/ 0 h 48"/>
                <a:gd name="T4" fmla="*/ 966 w 192"/>
                <a:gd name="T5" fmla="*/ 48 h 48"/>
                <a:gd name="T6" fmla="*/ 0 60000 65536"/>
                <a:gd name="T7" fmla="*/ 0 60000 65536"/>
                <a:gd name="T8" fmla="*/ 0 60000 65536"/>
                <a:gd name="T9" fmla="*/ 0 w 192"/>
                <a:gd name="T10" fmla="*/ 0 h 48"/>
                <a:gd name="T11" fmla="*/ 192 w 19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8">
                  <a:moveTo>
                    <a:pt x="0" y="48"/>
                  </a:moveTo>
                  <a:lnTo>
                    <a:pt x="96" y="0"/>
                  </a:lnTo>
                  <a:lnTo>
                    <a:pt x="192" y="4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EEAB4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§6. 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 CHỨA GÓC 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0" y="486771"/>
            <a:ext cx="742952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281" name="Oval 17"/>
          <p:cNvSpPr>
            <a:spLocks noChangeArrowheads="1"/>
          </p:cNvSpPr>
          <p:nvPr/>
        </p:nvSpPr>
        <p:spPr bwMode="auto">
          <a:xfrm>
            <a:off x="6642100" y="2481263"/>
            <a:ext cx="1924050" cy="1890712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18"/>
          <p:cNvGrpSpPr/>
          <p:nvPr/>
        </p:nvGrpSpPr>
        <p:grpSpPr bwMode="auto">
          <a:xfrm>
            <a:off x="6794501" y="2819400"/>
            <a:ext cx="2349501" cy="1127125"/>
            <a:chOff x="3702" y="1248"/>
            <a:chExt cx="1480" cy="710"/>
          </a:xfrm>
        </p:grpSpPr>
        <p:sp>
          <p:nvSpPr>
            <p:cNvPr id="2081" name="Text Box 19"/>
            <p:cNvSpPr txBox="1">
              <a:spLocks noChangeArrowheads="1"/>
            </p:cNvSpPr>
            <p:nvPr/>
          </p:nvSpPr>
          <p:spPr bwMode="auto">
            <a:xfrm>
              <a:off x="4767" y="1248"/>
              <a:ext cx="415" cy="29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M’’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052" name="Object 20"/>
            <p:cNvGraphicFramePr>
              <a:graphicFrameLocks noChangeAspect="1"/>
            </p:cNvGraphicFramePr>
            <p:nvPr/>
          </p:nvGraphicFramePr>
          <p:xfrm>
            <a:off x="4596" y="1479"/>
            <a:ext cx="168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04" name="Equation" r:id="rId1" imgW="152400" imgH="139700" progId="Equation.DSMT4">
                    <p:embed/>
                  </p:oleObj>
                </mc:Choice>
                <mc:Fallback>
                  <p:oleObj name="Equation" r:id="rId1" imgW="152400" imgH="1397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6" y="1479"/>
                          <a:ext cx="168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2" name="Freeform 21"/>
            <p:cNvSpPr/>
            <p:nvPr/>
          </p:nvSpPr>
          <p:spPr bwMode="auto">
            <a:xfrm>
              <a:off x="3702" y="1410"/>
              <a:ext cx="1071" cy="546"/>
            </a:xfrm>
            <a:custGeom>
              <a:avLst/>
              <a:gdLst>
                <a:gd name="T0" fmla="*/ 0 w 1071"/>
                <a:gd name="T1" fmla="*/ 546 h 546"/>
                <a:gd name="T2" fmla="*/ 1071 w 1071"/>
                <a:gd name="T3" fmla="*/ 0 h 546"/>
                <a:gd name="T4" fmla="*/ 0 60000 65536"/>
                <a:gd name="T5" fmla="*/ 0 60000 65536"/>
                <a:gd name="T6" fmla="*/ 0 w 1071"/>
                <a:gd name="T7" fmla="*/ 0 h 546"/>
                <a:gd name="T8" fmla="*/ 1071 w 1071"/>
                <a:gd name="T9" fmla="*/ 546 h 54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71" h="546">
                  <a:moveTo>
                    <a:pt x="0" y="546"/>
                  </a:moveTo>
                  <a:lnTo>
                    <a:pt x="107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3" name="Freeform 22"/>
            <p:cNvSpPr/>
            <p:nvPr/>
          </p:nvSpPr>
          <p:spPr bwMode="auto">
            <a:xfrm>
              <a:off x="4720" y="1410"/>
              <a:ext cx="50" cy="548"/>
            </a:xfrm>
            <a:custGeom>
              <a:avLst/>
              <a:gdLst>
                <a:gd name="T0" fmla="*/ 50 w 50"/>
                <a:gd name="T1" fmla="*/ 0 h 548"/>
                <a:gd name="T2" fmla="*/ 0 w 50"/>
                <a:gd name="T3" fmla="*/ 548 h 548"/>
                <a:gd name="T4" fmla="*/ 0 60000 65536"/>
                <a:gd name="T5" fmla="*/ 0 60000 65536"/>
                <a:gd name="T6" fmla="*/ 0 w 50"/>
                <a:gd name="T7" fmla="*/ 0 h 548"/>
                <a:gd name="T8" fmla="*/ 50 w 50"/>
                <a:gd name="T9" fmla="*/ 548 h 5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" h="548">
                  <a:moveTo>
                    <a:pt x="50" y="0"/>
                  </a:moveTo>
                  <a:lnTo>
                    <a:pt x="0" y="5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23"/>
          <p:cNvGrpSpPr/>
          <p:nvPr/>
        </p:nvGrpSpPr>
        <p:grpSpPr bwMode="auto">
          <a:xfrm>
            <a:off x="6783388" y="2143126"/>
            <a:ext cx="1725612" cy="1803401"/>
            <a:chOff x="4273" y="1350"/>
            <a:chExt cx="1087" cy="1136"/>
          </a:xfrm>
        </p:grpSpPr>
        <p:sp>
          <p:nvSpPr>
            <p:cNvPr id="2076" name="Text Box 24"/>
            <p:cNvSpPr txBox="1">
              <a:spLocks noChangeArrowheads="1"/>
            </p:cNvSpPr>
            <p:nvPr/>
          </p:nvSpPr>
          <p:spPr bwMode="auto">
            <a:xfrm>
              <a:off x="4976" y="1350"/>
              <a:ext cx="384" cy="29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M’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Group 25"/>
            <p:cNvGrpSpPr/>
            <p:nvPr/>
          </p:nvGrpSpPr>
          <p:grpSpPr bwMode="auto">
            <a:xfrm>
              <a:off x="4273" y="1595"/>
              <a:ext cx="1019" cy="891"/>
              <a:chOff x="4273" y="1595"/>
              <a:chExt cx="1019" cy="891"/>
            </a:xfrm>
          </p:grpSpPr>
          <p:grpSp>
            <p:nvGrpSpPr>
              <p:cNvPr id="8" name="Group 26"/>
              <p:cNvGrpSpPr/>
              <p:nvPr/>
            </p:nvGrpSpPr>
            <p:grpSpPr bwMode="auto">
              <a:xfrm>
                <a:off x="4273" y="1595"/>
                <a:ext cx="1019" cy="891"/>
                <a:chOff x="4320" y="2832"/>
                <a:chExt cx="1008" cy="864"/>
              </a:xfrm>
            </p:grpSpPr>
            <p:sp>
              <p:nvSpPr>
                <p:cNvPr id="207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4320" y="2832"/>
                  <a:ext cx="72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80" name="Line 28"/>
                <p:cNvSpPr>
                  <a:spLocks noChangeShapeType="1"/>
                </p:cNvSpPr>
                <p:nvPr/>
              </p:nvSpPr>
              <p:spPr bwMode="auto">
                <a:xfrm>
                  <a:off x="5040" y="2832"/>
                  <a:ext cx="288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aphicFrame>
            <p:nvGraphicFramePr>
              <p:cNvPr id="2051" name="Object 29"/>
              <p:cNvGraphicFramePr>
                <a:graphicFrameLocks noChangeAspect="1"/>
              </p:cNvGraphicFramePr>
              <p:nvPr/>
            </p:nvGraphicFramePr>
            <p:xfrm>
              <a:off x="4892" y="1708"/>
              <a:ext cx="168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905" name="Equation" r:id="rId3" imgW="152400" imgH="139700" progId="Equation.DSMT4">
                      <p:embed/>
                    </p:oleObj>
                  </mc:Choice>
                  <mc:Fallback>
                    <p:oleObj name="Equation" r:id="rId3" imgW="152400" imgH="139700" progId="Equation.DSMT4">
                      <p:embed/>
                      <p:pic>
                        <p:nvPicPr>
                          <p:cNvPr id="0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92" y="1708"/>
                            <a:ext cx="168" cy="1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67294" name="Text Box 30"/>
          <p:cNvSpPr txBox="1">
            <a:spLocks noChangeArrowheads="1"/>
          </p:cNvSpPr>
          <p:nvPr/>
        </p:nvSpPr>
        <p:spPr bwMode="auto">
          <a:xfrm>
            <a:off x="6215074" y="2643182"/>
            <a:ext cx="609600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31"/>
          <p:cNvGrpSpPr/>
          <p:nvPr/>
        </p:nvGrpSpPr>
        <p:grpSpPr bwMode="auto">
          <a:xfrm>
            <a:off x="6708775" y="3124200"/>
            <a:ext cx="1692275" cy="820738"/>
            <a:chOff x="4226" y="1968"/>
            <a:chExt cx="1066" cy="517"/>
          </a:xfrm>
        </p:grpSpPr>
        <p:grpSp>
          <p:nvGrpSpPr>
            <p:cNvPr id="10" name="Group 32"/>
            <p:cNvGrpSpPr/>
            <p:nvPr/>
          </p:nvGrpSpPr>
          <p:grpSpPr bwMode="auto">
            <a:xfrm>
              <a:off x="4226" y="1968"/>
              <a:ext cx="1066" cy="517"/>
              <a:chOff x="4272" y="3120"/>
              <a:chExt cx="1056" cy="576"/>
            </a:xfrm>
          </p:grpSpPr>
          <p:sp>
            <p:nvSpPr>
              <p:cNvPr id="2074" name="Line 33"/>
              <p:cNvSpPr>
                <a:spLocks noChangeShapeType="1"/>
              </p:cNvSpPr>
              <p:nvPr/>
            </p:nvSpPr>
            <p:spPr bwMode="auto">
              <a:xfrm>
                <a:off x="4272" y="3120"/>
                <a:ext cx="4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75" name="Line 34"/>
              <p:cNvSpPr>
                <a:spLocks noChangeShapeType="1"/>
              </p:cNvSpPr>
              <p:nvPr/>
            </p:nvSpPr>
            <p:spPr bwMode="auto">
              <a:xfrm>
                <a:off x="4272" y="3120"/>
                <a:ext cx="105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2050" name="Object 35"/>
            <p:cNvGraphicFramePr>
              <a:graphicFrameLocks noChangeAspect="1"/>
            </p:cNvGraphicFramePr>
            <p:nvPr/>
          </p:nvGraphicFramePr>
          <p:xfrm>
            <a:off x="4226" y="2016"/>
            <a:ext cx="19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06" name="Equation" r:id="rId4" imgW="152400" imgH="139700" progId="Equation.DSMT4">
                    <p:embed/>
                  </p:oleObj>
                </mc:Choice>
                <mc:Fallback>
                  <p:oleObj name="Equation" r:id="rId4" imgW="152400" imgH="1397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6" y="2016"/>
                          <a:ext cx="192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36"/>
          <p:cNvGrpSpPr/>
          <p:nvPr/>
        </p:nvGrpSpPr>
        <p:grpSpPr bwMode="auto">
          <a:xfrm>
            <a:off x="6172200" y="3810001"/>
            <a:ext cx="2971800" cy="1168401"/>
            <a:chOff x="3888" y="2400"/>
            <a:chExt cx="1872" cy="736"/>
          </a:xfrm>
        </p:grpSpPr>
        <p:grpSp>
          <p:nvGrpSpPr>
            <p:cNvPr id="12" name="Group 37"/>
            <p:cNvGrpSpPr/>
            <p:nvPr/>
          </p:nvGrpSpPr>
          <p:grpSpPr bwMode="auto">
            <a:xfrm>
              <a:off x="3888" y="2400"/>
              <a:ext cx="1872" cy="291"/>
              <a:chOff x="3888" y="2400"/>
              <a:chExt cx="1872" cy="291"/>
            </a:xfrm>
          </p:grpSpPr>
          <p:sp>
            <p:nvSpPr>
              <p:cNvPr id="2069" name="Freeform 38"/>
              <p:cNvSpPr/>
              <p:nvPr/>
            </p:nvSpPr>
            <p:spPr bwMode="auto">
              <a:xfrm>
                <a:off x="4277" y="2484"/>
                <a:ext cx="1014" cy="5"/>
              </a:xfrm>
              <a:custGeom>
                <a:avLst/>
                <a:gdLst>
                  <a:gd name="T0" fmla="*/ 0 w 1014"/>
                  <a:gd name="T1" fmla="*/ 5 h 5"/>
                  <a:gd name="T2" fmla="*/ 1014 w 1014"/>
                  <a:gd name="T3" fmla="*/ 0 h 5"/>
                  <a:gd name="T4" fmla="*/ 0 60000 65536"/>
                  <a:gd name="T5" fmla="*/ 0 60000 65536"/>
                  <a:gd name="T6" fmla="*/ 0 w 1014"/>
                  <a:gd name="T7" fmla="*/ 0 h 5"/>
                  <a:gd name="T8" fmla="*/ 1014 w 1014"/>
                  <a:gd name="T9" fmla="*/ 5 h 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14" h="5">
                    <a:moveTo>
                      <a:pt x="0" y="5"/>
                    </a:moveTo>
                    <a:lnTo>
                      <a:pt x="1014" y="0"/>
                    </a:lnTo>
                  </a:path>
                </a:pathLst>
              </a:custGeom>
              <a:noFill/>
              <a:ln w="19050">
                <a:solidFill>
                  <a:srgbClr val="0000CC"/>
                </a:solidFill>
                <a:round/>
              </a:ln>
            </p:spPr>
            <p:txBody>
              <a:bodyPr/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" name="Group 39"/>
              <p:cNvGrpSpPr/>
              <p:nvPr/>
            </p:nvGrpSpPr>
            <p:grpSpPr bwMode="auto">
              <a:xfrm>
                <a:off x="3888" y="2400"/>
                <a:ext cx="1872" cy="291"/>
                <a:chOff x="3408" y="2448"/>
                <a:chExt cx="1872" cy="291"/>
              </a:xfrm>
            </p:grpSpPr>
            <p:sp>
              <p:nvSpPr>
                <p:cNvPr id="2071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408" y="2448"/>
                  <a:ext cx="384" cy="29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2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7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896" y="2448"/>
                  <a:ext cx="384" cy="29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068" name="Text Box 42"/>
            <p:cNvSpPr txBox="1">
              <a:spLocks noChangeArrowheads="1"/>
            </p:cNvSpPr>
            <p:nvPr/>
          </p:nvSpPr>
          <p:spPr bwMode="auto">
            <a:xfrm>
              <a:off x="4176" y="2496"/>
              <a:ext cx="1248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66" name="Text Box 44"/>
          <p:cNvSpPr txBox="1">
            <a:spLocks noChangeArrowheads="1"/>
          </p:cNvSpPr>
          <p:nvPr/>
        </p:nvSpPr>
        <p:spPr bwMode="auto">
          <a:xfrm>
            <a:off x="457200" y="5334000"/>
            <a:ext cx="2743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ight Arrow 43">
            <a:hlinkClick r:id="rId5" action="ppaction://hlinkfile"/>
          </p:cNvPr>
          <p:cNvSpPr/>
          <p:nvPr/>
        </p:nvSpPr>
        <p:spPr>
          <a:xfrm>
            <a:off x="8072430" y="6096019"/>
            <a:ext cx="1071570" cy="76198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9" grpId="0" animBg="1"/>
      <p:bldP spid="267270" grpId="0"/>
      <p:bldP spid="267281" grpId="0" animBg="1"/>
      <p:bldP spid="2672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533400" y="4143380"/>
            <a:ext cx="8610600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Hai cung chứa góc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/>
              </a:rPr>
              <a:t></a:t>
            </a:r>
            <a:r>
              <a:rPr lang="vi-V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nói trên là hai cung tròn đối  xứng nhau qua AB. </a:t>
            </a:r>
            <a:endParaRPr lang="el-GR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>
            <a:off x="457200" y="3714752"/>
            <a:ext cx="767851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Hai điểm A,B được coi là thuộc quỹ tích </a:t>
            </a:r>
            <a:endParaRPr lang="vi-V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EEAB4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§6. CUNG CHỨA GÓC 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285720" y="1071546"/>
            <a:ext cx="21336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0" y="533400"/>
            <a:ext cx="66437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b="1" u="sng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81"/>
          <p:cNvGrpSpPr/>
          <p:nvPr/>
        </p:nvGrpSpPr>
        <p:grpSpPr bwMode="auto">
          <a:xfrm>
            <a:off x="7162800" y="0"/>
            <a:ext cx="2438400" cy="2911475"/>
            <a:chOff x="4464" y="0"/>
            <a:chExt cx="1536" cy="1834"/>
          </a:xfrm>
        </p:grpSpPr>
        <p:grpSp>
          <p:nvGrpSpPr>
            <p:cNvPr id="6" name="Group 80"/>
            <p:cNvGrpSpPr/>
            <p:nvPr/>
          </p:nvGrpSpPr>
          <p:grpSpPr bwMode="auto">
            <a:xfrm>
              <a:off x="4464" y="0"/>
              <a:ext cx="1536" cy="1834"/>
              <a:chOff x="4464" y="0"/>
              <a:chExt cx="1536" cy="1834"/>
            </a:xfrm>
          </p:grpSpPr>
          <p:grpSp>
            <p:nvGrpSpPr>
              <p:cNvPr id="7" name="Group 79"/>
              <p:cNvGrpSpPr/>
              <p:nvPr/>
            </p:nvGrpSpPr>
            <p:grpSpPr bwMode="auto">
              <a:xfrm>
                <a:off x="4464" y="0"/>
                <a:ext cx="1536" cy="1834"/>
                <a:chOff x="4464" y="0"/>
                <a:chExt cx="1536" cy="1834"/>
              </a:xfrm>
            </p:grpSpPr>
            <p:grpSp>
              <p:nvGrpSpPr>
                <p:cNvPr id="8" name="Group 78"/>
                <p:cNvGrpSpPr/>
                <p:nvPr/>
              </p:nvGrpSpPr>
              <p:grpSpPr bwMode="auto">
                <a:xfrm>
                  <a:off x="4464" y="0"/>
                  <a:ext cx="1536" cy="1834"/>
                  <a:chOff x="4464" y="0"/>
                  <a:chExt cx="1536" cy="1834"/>
                </a:xfrm>
              </p:grpSpPr>
              <p:grpSp>
                <p:nvGrpSpPr>
                  <p:cNvPr id="9" name="Group 46"/>
                  <p:cNvGrpSpPr/>
                  <p:nvPr/>
                </p:nvGrpSpPr>
                <p:grpSpPr bwMode="auto">
                  <a:xfrm>
                    <a:off x="4464" y="0"/>
                    <a:ext cx="1536" cy="1834"/>
                    <a:chOff x="3216" y="1920"/>
                    <a:chExt cx="1536" cy="1834"/>
                  </a:xfrm>
                </p:grpSpPr>
                <p:sp>
                  <p:nvSpPr>
                    <p:cNvPr id="10257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52" y="3504"/>
                      <a:ext cx="52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>
                          <a:latin typeface="VNI-Times" pitchFamily="2" charset="0"/>
                        </a:rPr>
                        <a:t>M</a:t>
                      </a:r>
                      <a:r>
                        <a:rPr lang="en-US" sz="2000" baseline="-25000">
                          <a:latin typeface="VNI-Times" pitchFamily="2" charset="0"/>
                        </a:rPr>
                        <a:t>4</a:t>
                      </a:r>
                      <a:endParaRPr lang="en-US" sz="2000">
                        <a:latin typeface="VNI-Times" pitchFamily="2" charset="0"/>
                      </a:endParaRPr>
                    </a:p>
                  </p:txBody>
                </p:sp>
                <p:sp>
                  <p:nvSpPr>
                    <p:cNvPr id="10258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6" y="2304"/>
                      <a:ext cx="432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b="1">
                          <a:latin typeface="VNI-Times" pitchFamily="2" charset="0"/>
                        </a:rPr>
                        <a:t>M</a:t>
                      </a:r>
                      <a:r>
                        <a:rPr lang="en-US" b="1" baseline="-25000">
                          <a:latin typeface="VNI-Times" pitchFamily="2" charset="0"/>
                        </a:rPr>
                        <a:t>1</a:t>
                      </a:r>
                      <a:endParaRPr lang="en-US" b="1">
                        <a:latin typeface="VNI-Times" pitchFamily="2" charset="0"/>
                      </a:endParaRPr>
                    </a:p>
                  </p:txBody>
                </p:sp>
                <p:sp>
                  <p:nvSpPr>
                    <p:cNvPr id="10259" name="Text Box 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1920"/>
                      <a:ext cx="432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b="1">
                          <a:latin typeface="VNI-Times" pitchFamily="2" charset="0"/>
                        </a:rPr>
                        <a:t>M</a:t>
                      </a:r>
                      <a:r>
                        <a:rPr lang="en-US" b="1" baseline="-25000">
                          <a:latin typeface="VNI-Times" pitchFamily="2" charset="0"/>
                        </a:rPr>
                        <a:t>2</a:t>
                      </a:r>
                      <a:endParaRPr lang="en-US" b="1">
                        <a:latin typeface="VNI-Times" pitchFamily="2" charset="0"/>
                      </a:endParaRPr>
                    </a:p>
                  </p:txBody>
                </p:sp>
                <p:grpSp>
                  <p:nvGrpSpPr>
                    <p:cNvPr id="10" name="Group 50"/>
                    <p:cNvGrpSpPr/>
                    <p:nvPr/>
                  </p:nvGrpSpPr>
                  <p:grpSpPr bwMode="auto">
                    <a:xfrm>
                      <a:off x="3312" y="2160"/>
                      <a:ext cx="1344" cy="1440"/>
                      <a:chOff x="3024" y="2400"/>
                      <a:chExt cx="1344" cy="1440"/>
                    </a:xfrm>
                  </p:grpSpPr>
                  <p:grpSp>
                    <p:nvGrpSpPr>
                      <p:cNvPr id="11" name="Group 51"/>
                      <p:cNvGrpSpPr/>
                      <p:nvPr/>
                    </p:nvGrpSpPr>
                    <p:grpSpPr bwMode="auto">
                      <a:xfrm>
                        <a:off x="3024" y="2400"/>
                        <a:ext cx="1344" cy="1440"/>
                        <a:chOff x="3024" y="2400"/>
                        <a:chExt cx="1344" cy="1440"/>
                      </a:xfrm>
                    </p:grpSpPr>
                    <p:sp>
                      <p:nvSpPr>
                        <p:cNvPr id="10269" name="Text Box 5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24" y="2976"/>
                          <a:ext cx="432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b="1">
                              <a:latin typeface="VNI-Times" pitchFamily="2" charset="0"/>
                            </a:rPr>
                            <a:t>A</a:t>
                          </a:r>
                          <a:endParaRPr lang="en-US" b="1">
                            <a:latin typeface="VNI-Times" pitchFamily="2" charset="0"/>
                          </a:endParaRPr>
                        </a:p>
                      </p:txBody>
                    </p:sp>
                    <p:sp>
                      <p:nvSpPr>
                        <p:cNvPr id="10270" name="Text Box 5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36" y="2976"/>
                          <a:ext cx="432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b="1">
                              <a:latin typeface="VNI-Times" pitchFamily="2" charset="0"/>
                            </a:rPr>
                            <a:t>B</a:t>
                          </a:r>
                          <a:endParaRPr lang="en-US" b="1">
                            <a:latin typeface="VNI-Times" pitchFamily="2" charset="0"/>
                          </a:endParaRPr>
                        </a:p>
                      </p:txBody>
                    </p:sp>
                    <p:grpSp>
                      <p:nvGrpSpPr>
                        <p:cNvPr id="12" name="Group 54"/>
                        <p:cNvGrpSpPr/>
                        <p:nvPr/>
                      </p:nvGrpSpPr>
                      <p:grpSpPr bwMode="auto">
                        <a:xfrm>
                          <a:off x="3168" y="2400"/>
                          <a:ext cx="864" cy="1440"/>
                          <a:chOff x="2256" y="2064"/>
                          <a:chExt cx="864" cy="1440"/>
                        </a:xfrm>
                      </p:grpSpPr>
                      <p:sp>
                        <p:nvSpPr>
                          <p:cNvPr id="10278" name="Oval 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56" y="2064"/>
                            <a:ext cx="864" cy="864"/>
                          </a:xfrm>
                          <a:prstGeom prst="ellipse">
                            <a:avLst/>
                          </a:prstGeom>
                          <a:noFill/>
                          <a:ln w="28575" algn="ctr">
                            <a:solidFill>
                              <a:srgbClr val="FF00FF"/>
                            </a:solidFill>
                            <a:round/>
                          </a:ln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>
                              <a:solidFill>
                                <a:srgbClr val="996633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0279" name="Oval 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56" y="2640"/>
                            <a:ext cx="864" cy="864"/>
                          </a:xfrm>
                          <a:prstGeom prst="ellipse">
                            <a:avLst/>
                          </a:prstGeom>
                          <a:noFill/>
                          <a:ln w="28575" algn="ctr">
                            <a:solidFill>
                              <a:srgbClr val="FF00FF"/>
                            </a:solidFill>
                            <a:prstDash val="sysDot"/>
                            <a:round/>
                          </a:ln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>
                              <a:solidFill>
                                <a:srgbClr val="996633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0280" name="Text Box 5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52" y="2640"/>
                            <a:ext cx="672" cy="49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9525">
                            <a:solidFill>
                              <a:schemeClr val="bg1"/>
                            </a:solidFill>
                            <a:miter lim="800000"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endParaRPr lang="en-US"/>
                          </a:p>
                          <a:p>
                            <a:pPr>
                              <a:spcBef>
                                <a:spcPct val="50000"/>
                              </a:spcBef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0281" name="Line 5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352" y="2784"/>
                            <a:ext cx="672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" name="Group 59"/>
                        <p:cNvGrpSpPr/>
                        <p:nvPr/>
                      </p:nvGrpSpPr>
                      <p:grpSpPr bwMode="auto">
                        <a:xfrm>
                          <a:off x="3168" y="2736"/>
                          <a:ext cx="768" cy="384"/>
                          <a:chOff x="3168" y="2736"/>
                          <a:chExt cx="768" cy="384"/>
                        </a:xfrm>
                      </p:grpSpPr>
                      <p:sp>
                        <p:nvSpPr>
                          <p:cNvPr id="10276" name="Line 6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 flipV="1">
                            <a:off x="3168" y="2736"/>
                            <a:ext cx="96" cy="384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77" name="Line 6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168" y="2736"/>
                            <a:ext cx="768" cy="384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" name="Group 62"/>
                        <p:cNvGrpSpPr/>
                        <p:nvPr/>
                      </p:nvGrpSpPr>
                      <p:grpSpPr bwMode="auto">
                        <a:xfrm>
                          <a:off x="3264" y="2400"/>
                          <a:ext cx="672" cy="720"/>
                          <a:chOff x="3264" y="2400"/>
                          <a:chExt cx="672" cy="720"/>
                        </a:xfrm>
                      </p:grpSpPr>
                      <p:sp>
                        <p:nvSpPr>
                          <p:cNvPr id="10274" name="Line 6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264" y="2400"/>
                            <a:ext cx="432" cy="72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75" name="Line 6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6" y="2400"/>
                            <a:ext cx="240" cy="72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rou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5" name="Group 65"/>
                      <p:cNvGrpSpPr/>
                      <p:nvPr/>
                    </p:nvGrpSpPr>
                    <p:grpSpPr bwMode="auto">
                      <a:xfrm>
                        <a:off x="3264" y="3120"/>
                        <a:ext cx="720" cy="480"/>
                        <a:chOff x="3264" y="3120"/>
                        <a:chExt cx="720" cy="480"/>
                      </a:xfrm>
                    </p:grpSpPr>
                    <p:sp>
                      <p:nvSpPr>
                        <p:cNvPr id="10267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64" y="3120"/>
                          <a:ext cx="720" cy="48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68" name="Line 6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3936" y="3120"/>
                          <a:ext cx="48" cy="48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6" name="Group 68"/>
                      <p:cNvGrpSpPr/>
                      <p:nvPr/>
                    </p:nvGrpSpPr>
                    <p:grpSpPr bwMode="auto">
                      <a:xfrm>
                        <a:off x="3264" y="3120"/>
                        <a:ext cx="672" cy="672"/>
                        <a:chOff x="3264" y="3120"/>
                        <a:chExt cx="672" cy="672"/>
                      </a:xfrm>
                    </p:grpSpPr>
                    <p:sp>
                      <p:nvSpPr>
                        <p:cNvPr id="10265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3264" y="3120"/>
                          <a:ext cx="192" cy="672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66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456" y="3120"/>
                          <a:ext cx="480" cy="672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10261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24" y="3264"/>
                      <a:ext cx="528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>
                          <a:latin typeface="VNI-Times" pitchFamily="2" charset="0"/>
                        </a:rPr>
                        <a:t>M</a:t>
                      </a:r>
                      <a:r>
                        <a:rPr lang="en-US" sz="2000" baseline="-25000">
                          <a:latin typeface="VNI-Times" pitchFamily="2" charset="0"/>
                        </a:rPr>
                        <a:t>3</a:t>
                      </a:r>
                      <a:endParaRPr lang="en-US" sz="2000">
                        <a:latin typeface="VNI-Times" pitchFamily="2" charset="0"/>
                      </a:endParaRPr>
                    </a:p>
                  </p:txBody>
                </p:sp>
              </p:grpSp>
              <p:sp>
                <p:nvSpPr>
                  <p:cNvPr id="10256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576"/>
                    <a:ext cx="207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>
                        <a:sym typeface="Symbol" panose="05050102010706020507" pitchFamily="18" charset="2"/>
                      </a:rPr>
                      <a:t></a:t>
                    </a:r>
                    <a:endParaRPr lang="en-US" b="1">
                      <a:sym typeface="Symbol" panose="05050102010706020507" pitchFamily="18" charset="2"/>
                    </a:endParaRPr>
                  </a:p>
                </p:txBody>
              </p:sp>
            </p:grpSp>
            <p:sp>
              <p:nvSpPr>
                <p:cNvPr id="10254" name="Rectangle 75"/>
                <p:cNvSpPr>
                  <a:spLocks noChangeArrowheads="1"/>
                </p:cNvSpPr>
                <p:nvPr/>
              </p:nvSpPr>
              <p:spPr bwMode="auto">
                <a:xfrm>
                  <a:off x="5088" y="288"/>
                  <a:ext cx="20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ym typeface="Symbol" panose="05050102010706020507" pitchFamily="18" charset="2"/>
                    </a:rPr>
                    <a:t></a:t>
                  </a:r>
                  <a:endParaRPr lang="en-US" b="1">
                    <a:sym typeface="Symbol" panose="05050102010706020507" pitchFamily="18" charset="2"/>
                  </a:endParaRPr>
                </a:p>
              </p:txBody>
            </p:sp>
          </p:grpSp>
          <p:sp>
            <p:nvSpPr>
              <p:cNvPr id="10252" name="Rectangle 76"/>
              <p:cNvSpPr>
                <a:spLocks noChangeArrowheads="1"/>
              </p:cNvSpPr>
              <p:nvPr/>
            </p:nvSpPr>
            <p:spPr bwMode="auto">
              <a:xfrm>
                <a:off x="4896" y="1344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ym typeface="Symbol" panose="05050102010706020507" pitchFamily="18" charset="2"/>
                  </a:rPr>
                  <a:t></a:t>
                </a:r>
                <a:endParaRPr lang="en-US" b="1">
                  <a:sym typeface="Symbol" panose="05050102010706020507" pitchFamily="18" charset="2"/>
                </a:endParaRPr>
              </a:p>
            </p:txBody>
          </p:sp>
        </p:grpSp>
        <p:sp>
          <p:nvSpPr>
            <p:cNvPr id="10250" name="Rectangle 77"/>
            <p:cNvSpPr>
              <a:spLocks noChangeArrowheads="1"/>
            </p:cNvSpPr>
            <p:nvPr/>
          </p:nvSpPr>
          <p:spPr bwMode="auto">
            <a:xfrm>
              <a:off x="5328" y="1152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anose="05050102010706020507" pitchFamily="18" charset="2"/>
                </a:rPr>
                <a:t></a:t>
              </a:r>
              <a:endParaRPr lang="en-US" b="1">
                <a:sym typeface="Symbol" panose="05050102010706020507" pitchFamily="18" charset="2"/>
              </a:endParaRPr>
            </a:p>
          </p:txBody>
        </p:sp>
      </p:grp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245" y="1714488"/>
            <a:ext cx="6786333" cy="2062103"/>
            <a:chOff x="245" y="1714488"/>
            <a:chExt cx="6786333" cy="2062103"/>
          </a:xfrm>
        </p:grpSpPr>
        <p:sp>
          <p:nvSpPr>
            <p:cNvPr id="10282" name="Text Box 4"/>
            <p:cNvSpPr txBox="1">
              <a:spLocks noChangeArrowheads="1"/>
            </p:cNvSpPr>
            <p:nvPr/>
          </p:nvSpPr>
          <p:spPr bwMode="auto">
            <a:xfrm>
              <a:off x="245" y="1714488"/>
              <a:ext cx="6786333" cy="2062103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vi-V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a/ Với đoạn thẳng AB và góc </a:t>
              </a:r>
              <a:r>
                <a:rPr lang="vi-V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/>
                </a:rPr>
                <a:t> (0</a:t>
              </a:r>
              <a:r>
                <a:rPr lang="vi-VN" sz="32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/>
                </a:rPr>
                <a:t>0</a:t>
              </a:r>
              <a:r>
                <a:rPr lang="vi-V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/>
                </a:rPr>
                <a:t> &lt;  &lt; 180</a:t>
              </a:r>
              <a:r>
                <a:rPr lang="vi-VN" sz="32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/>
                </a:rPr>
                <a:t>0</a:t>
              </a:r>
              <a:r>
                <a:rPr lang="vi-V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/>
                </a:rPr>
                <a:t>) cho trước th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/>
                </a:rPr>
                <a:t>ì</a:t>
              </a:r>
              <a:r>
                <a:rPr lang="vi-V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/>
                </a:rPr>
                <a:t> quỹ tích các điểm M thoả mãn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/>
                </a:rPr>
                <a:t>                </a:t>
              </a:r>
              <a:r>
                <a:rPr lang="vi-V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 hai cung chứa góc </a:t>
              </a:r>
              <a:r>
                <a:rPr lang="vi-V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/>
                </a:rPr>
                <a:t> dựng trên đoạn AB.</a:t>
              </a:r>
              <a:endPara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/>
              </a:endParaRPr>
            </a:p>
          </p:txBody>
        </p:sp>
        <p:graphicFrame>
          <p:nvGraphicFramePr>
            <p:cNvPr id="78849" name="Object 1"/>
            <p:cNvGraphicFramePr>
              <a:graphicFrameLocks noChangeAspect="1"/>
            </p:cNvGraphicFramePr>
            <p:nvPr/>
          </p:nvGraphicFramePr>
          <p:xfrm>
            <a:off x="3286116" y="2714620"/>
            <a:ext cx="1396017" cy="500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83" name="Equation" r:id="rId1" imgW="635000" imgH="228600" progId="Equation.DSMT4">
                    <p:embed/>
                  </p:oleObj>
                </mc:Choice>
                <mc:Fallback>
                  <p:oleObj name="Equation" r:id="rId1" imgW="635000" imgH="22860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6116" y="2714620"/>
                          <a:ext cx="1396017" cy="5000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0" y="5288340"/>
            <a:ext cx="9144000" cy="107721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en-US" sz="3200" b="1" i="1" dirty="0" smtClean="0">
                <a:latin typeface="Times New Roman" panose="02020603050405020304" pitchFamily="18" charset="0"/>
              </a:rPr>
              <a:t>b/</a:t>
            </a:r>
            <a:r>
              <a:rPr lang="en-US" sz="3200" b="1" i="1" dirty="0" err="1" smtClean="0">
                <a:latin typeface="Times New Roman" panose="02020603050405020304" pitchFamily="18" charset="0"/>
              </a:rPr>
              <a:t>Quỹ</a:t>
            </a:r>
            <a:r>
              <a:rPr lang="en-US" sz="3200" b="1" i="1" dirty="0" smtClean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tích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các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điểm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nhìn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đọan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</a:rPr>
              <a:t>thẳng</a:t>
            </a:r>
            <a:r>
              <a:rPr lang="en-US" sz="3200" b="1" i="1" dirty="0" smtClean="0">
                <a:latin typeface="Times New Roman" panose="02020603050405020304" pitchFamily="18" charset="0"/>
              </a:rPr>
              <a:t> AB </a:t>
            </a:r>
            <a:r>
              <a:rPr lang="en-US" sz="3200" b="1" i="1" dirty="0" err="1">
                <a:latin typeface="Times New Roman" panose="02020603050405020304" pitchFamily="18" charset="0"/>
              </a:rPr>
              <a:t>cho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trước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dưới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một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</a:rPr>
              <a:t>góc</a:t>
            </a:r>
            <a:r>
              <a:rPr lang="en-US" sz="3200" b="1" i="1" dirty="0" smtClean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vuông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đường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tròn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đường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</a:rPr>
              <a:t>kính</a:t>
            </a:r>
            <a:r>
              <a:rPr lang="en-US" sz="3200" b="1" i="1" dirty="0">
                <a:latin typeface="Times New Roman" panose="02020603050405020304" pitchFamily="18" charset="0"/>
              </a:rPr>
              <a:t> AB</a:t>
            </a:r>
            <a:endParaRPr lang="en-US" sz="3200" b="1" u="sng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0" grpId="0"/>
      <p:bldP spid="282631" grpId="0"/>
      <p:bldP spid="282633" grpId="0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EEAB4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§6. CUNG CHỨA GÓC 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285720" y="1071546"/>
            <a:ext cx="21336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0" y="533400"/>
            <a:ext cx="664370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b="1" u="sng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b="1" u="sng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143240" y="1428736"/>
            <a:ext cx="24860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571472" y="4929198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Cung</a:t>
            </a:r>
            <a:r>
              <a:rPr lang="en-US" sz="2800" dirty="0" smtClean="0"/>
              <a:t> </a:t>
            </a:r>
            <a:r>
              <a:rPr lang="en-US" sz="2800" dirty="0" err="1" smtClean="0"/>
              <a:t>AmB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cung</a:t>
            </a:r>
            <a:r>
              <a:rPr lang="en-US" sz="2800" dirty="0" smtClean="0"/>
              <a:t> </a:t>
            </a:r>
            <a:r>
              <a:rPr lang="en-US" sz="2800" dirty="0" err="1" smtClean="0"/>
              <a:t>ch</a:t>
            </a:r>
            <a:r>
              <a:rPr lang="vi-VN" sz="2800" dirty="0" smtClean="0"/>
              <a:t>ứa</a:t>
            </a:r>
            <a:r>
              <a:rPr lang="en-US" sz="2800" dirty="0" smtClean="0"/>
              <a:t> </a:t>
            </a:r>
            <a:r>
              <a:rPr lang="en-US" sz="2800" dirty="0" err="1" smtClean="0"/>
              <a:t>góc</a:t>
            </a:r>
            <a:r>
              <a:rPr lang="en-US" sz="2800" dirty="0" smtClean="0"/>
              <a:t> </a:t>
            </a:r>
            <a:r>
              <a:rPr lang="el-GR" sz="2800" dirty="0" smtClean="0"/>
              <a:t>α</a:t>
            </a:r>
            <a:r>
              <a:rPr lang="en-US" sz="2800" dirty="0" smtClean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cung</a:t>
            </a:r>
            <a:r>
              <a:rPr lang="en-US" sz="2800" dirty="0" smtClean="0"/>
              <a:t> </a:t>
            </a:r>
            <a:r>
              <a:rPr lang="en-US" sz="2800" dirty="0" err="1" smtClean="0"/>
              <a:t>AnB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cung</a:t>
            </a:r>
            <a:r>
              <a:rPr lang="en-US" sz="2800" dirty="0" smtClean="0"/>
              <a:t> </a:t>
            </a:r>
            <a:r>
              <a:rPr lang="en-US" sz="2800" dirty="0" err="1" smtClean="0"/>
              <a:t>ch</a:t>
            </a:r>
            <a:r>
              <a:rPr lang="vi-VN" sz="2800" dirty="0" smtClean="0"/>
              <a:t>ứa</a:t>
            </a:r>
            <a:r>
              <a:rPr lang="en-US" sz="2800" dirty="0" smtClean="0"/>
              <a:t> </a:t>
            </a:r>
            <a:r>
              <a:rPr lang="en-US" sz="2800" dirty="0" err="1" smtClean="0"/>
              <a:t>góc</a:t>
            </a:r>
            <a:r>
              <a:rPr lang="en-US" sz="2800" dirty="0" smtClean="0"/>
              <a:t> 180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 -  </a:t>
            </a:r>
            <a:r>
              <a:rPr lang="el-GR" sz="2800" dirty="0" smtClean="0"/>
              <a:t>α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86360" y="1287780"/>
            <a:ext cx="4343400" cy="332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Vẽ đường trung trực d của đoạn thẳng AB.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69" name="Text Box 5"/>
          <p:cNvSpPr txBox="1">
            <a:spLocks noChangeArrowheads="1"/>
          </p:cNvSpPr>
          <p:nvPr/>
        </p:nvSpPr>
        <p:spPr bwMode="auto">
          <a:xfrm>
            <a:off x="328003" y="2132560"/>
            <a:ext cx="492919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Ax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161924" y="3610277"/>
            <a:ext cx="4714876" cy="10147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Ax.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0" y="228600"/>
            <a:ext cx="4953000" cy="460375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VẼ CUNG CHỨA GÓC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endParaRPr lang="el-G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72" name="Text Box 8"/>
          <p:cNvSpPr txBox="1">
            <a:spLocks noChangeArrowheads="1"/>
          </p:cNvSpPr>
          <p:nvPr/>
        </p:nvSpPr>
        <p:spPr bwMode="auto">
          <a:xfrm>
            <a:off x="152400" y="5440363"/>
            <a:ext cx="4419600" cy="706755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Cung  AmB được vẽ như  trên là cung chứa góc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 .</a:t>
            </a:r>
            <a:r>
              <a:rPr lang="vi-VN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l-GR" sz="20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2" name="Group 9"/>
          <p:cNvGrpSpPr/>
          <p:nvPr/>
        </p:nvGrpSpPr>
        <p:grpSpPr bwMode="auto">
          <a:xfrm>
            <a:off x="5257800" y="3276600"/>
            <a:ext cx="3429000" cy="398463"/>
            <a:chOff x="3312" y="2064"/>
            <a:chExt cx="2160" cy="251"/>
          </a:xfrm>
        </p:grpSpPr>
        <p:grpSp>
          <p:nvGrpSpPr>
            <p:cNvPr id="3" name="Group 10"/>
            <p:cNvGrpSpPr/>
            <p:nvPr/>
          </p:nvGrpSpPr>
          <p:grpSpPr bwMode="auto">
            <a:xfrm>
              <a:off x="3584" y="2136"/>
              <a:ext cx="1552" cy="48"/>
              <a:chOff x="3584" y="2136"/>
              <a:chExt cx="1552" cy="48"/>
            </a:xfrm>
          </p:grpSpPr>
          <p:sp>
            <p:nvSpPr>
              <p:cNvPr id="12314" name="Line 11"/>
              <p:cNvSpPr>
                <a:spLocks noChangeShapeType="1"/>
              </p:cNvSpPr>
              <p:nvPr/>
            </p:nvSpPr>
            <p:spPr bwMode="auto">
              <a:xfrm>
                <a:off x="3600" y="2160"/>
                <a:ext cx="1488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Oval 12"/>
              <p:cNvSpPr>
                <a:spLocks noChangeArrowheads="1"/>
              </p:cNvSpPr>
              <p:nvPr/>
            </p:nvSpPr>
            <p:spPr bwMode="auto">
              <a:xfrm>
                <a:off x="3584" y="2136"/>
                <a:ext cx="48" cy="48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16" name="Oval 13"/>
              <p:cNvSpPr>
                <a:spLocks noChangeArrowheads="1"/>
              </p:cNvSpPr>
              <p:nvPr/>
            </p:nvSpPr>
            <p:spPr bwMode="auto">
              <a:xfrm>
                <a:off x="5088" y="2136"/>
                <a:ext cx="48" cy="48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312" name="Text Box 14"/>
            <p:cNvSpPr txBox="1">
              <a:spLocks noChangeArrowheads="1"/>
            </p:cNvSpPr>
            <p:nvPr/>
          </p:nvSpPr>
          <p:spPr bwMode="auto">
            <a:xfrm>
              <a:off x="3312" y="2064"/>
              <a:ext cx="288" cy="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13" name="Text Box 15"/>
            <p:cNvSpPr txBox="1">
              <a:spLocks noChangeArrowheads="1"/>
            </p:cNvSpPr>
            <p:nvPr/>
          </p:nvSpPr>
          <p:spPr bwMode="auto">
            <a:xfrm>
              <a:off x="5184" y="2064"/>
              <a:ext cx="288" cy="2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8480" name="Line 16"/>
          <p:cNvSpPr>
            <a:spLocks noChangeShapeType="1"/>
          </p:cNvSpPr>
          <p:nvPr/>
        </p:nvSpPr>
        <p:spPr bwMode="auto">
          <a:xfrm>
            <a:off x="6934200" y="1524000"/>
            <a:ext cx="0" cy="2667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318481" name="Rectangle 17"/>
          <p:cNvSpPr>
            <a:spLocks noChangeArrowheads="1"/>
          </p:cNvSpPr>
          <p:nvPr/>
        </p:nvSpPr>
        <p:spPr bwMode="auto">
          <a:xfrm>
            <a:off x="6934200" y="3276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82" name="Text Box 18"/>
          <p:cNvSpPr txBox="1">
            <a:spLocks noChangeArrowheads="1"/>
          </p:cNvSpPr>
          <p:nvPr/>
        </p:nvSpPr>
        <p:spPr bwMode="auto">
          <a:xfrm>
            <a:off x="6934200" y="2057400"/>
            <a:ext cx="3810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83" name="Line 19"/>
          <p:cNvSpPr>
            <a:spLocks noChangeShapeType="1"/>
          </p:cNvSpPr>
          <p:nvPr/>
        </p:nvSpPr>
        <p:spPr bwMode="auto">
          <a:xfrm>
            <a:off x="5724548" y="3457588"/>
            <a:ext cx="2133600" cy="1828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318484" name="Text Box 20"/>
          <p:cNvSpPr txBox="1">
            <a:spLocks noChangeArrowheads="1"/>
          </p:cNvSpPr>
          <p:nvPr/>
        </p:nvSpPr>
        <p:spPr bwMode="auto">
          <a:xfrm>
            <a:off x="7010400" y="4724400"/>
            <a:ext cx="3810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86" name="Text Box 22"/>
          <p:cNvSpPr txBox="1">
            <a:spLocks noChangeArrowheads="1"/>
          </p:cNvSpPr>
          <p:nvPr/>
        </p:nvSpPr>
        <p:spPr bwMode="auto">
          <a:xfrm>
            <a:off x="6172200" y="3429000"/>
            <a:ext cx="3810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87" name="Text Box 23"/>
          <p:cNvSpPr txBox="1">
            <a:spLocks noChangeArrowheads="1"/>
          </p:cNvSpPr>
          <p:nvPr/>
        </p:nvSpPr>
        <p:spPr bwMode="auto">
          <a:xfrm>
            <a:off x="86360" y="2636520"/>
            <a:ext cx="4643438" cy="706755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Vẽ đường thẳng Ay vuông góc với Ax. Gọi O là giao điểm của Ay với d.</a:t>
            </a:r>
            <a:endParaRPr lang="el-G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88" name="Line 24"/>
          <p:cNvSpPr>
            <a:spLocks noChangeShapeType="1"/>
          </p:cNvSpPr>
          <p:nvPr/>
        </p:nvSpPr>
        <p:spPr bwMode="auto">
          <a:xfrm flipV="1">
            <a:off x="5143504" y="857232"/>
            <a:ext cx="2857520" cy="321471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318489" name="Text Box 25"/>
          <p:cNvSpPr txBox="1">
            <a:spLocks noChangeArrowheads="1"/>
          </p:cNvSpPr>
          <p:nvPr/>
        </p:nvSpPr>
        <p:spPr bwMode="auto">
          <a:xfrm>
            <a:off x="7620000" y="1066800"/>
            <a:ext cx="3810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90" name="Text Box 26"/>
          <p:cNvSpPr txBox="1">
            <a:spLocks noChangeArrowheads="1"/>
          </p:cNvSpPr>
          <p:nvPr/>
        </p:nvSpPr>
        <p:spPr bwMode="auto">
          <a:xfrm>
            <a:off x="6400800" y="1676400"/>
            <a:ext cx="3810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91" name="Oval 27"/>
          <p:cNvSpPr>
            <a:spLocks noChangeArrowheads="1"/>
          </p:cNvSpPr>
          <p:nvPr/>
        </p:nvSpPr>
        <p:spPr bwMode="auto">
          <a:xfrm>
            <a:off x="6908800" y="1981200"/>
            <a:ext cx="76200" cy="76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92" name="Rectangle 28"/>
          <p:cNvSpPr>
            <a:spLocks noChangeArrowheads="1"/>
          </p:cNvSpPr>
          <p:nvPr/>
        </p:nvSpPr>
        <p:spPr bwMode="auto">
          <a:xfrm rot="7764800">
            <a:off x="5778914" y="3309079"/>
            <a:ext cx="278885" cy="2590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93" name="Arc 29"/>
          <p:cNvSpPr/>
          <p:nvPr/>
        </p:nvSpPr>
        <p:spPr bwMode="auto">
          <a:xfrm>
            <a:off x="5168900" y="358775"/>
            <a:ext cx="3517900" cy="3070225"/>
          </a:xfrm>
          <a:custGeom>
            <a:avLst/>
            <a:gdLst>
              <a:gd name="T0" fmla="*/ 2147483647 w 43200"/>
              <a:gd name="T1" fmla="*/ 2147483647 h 37542"/>
              <a:gd name="T2" fmla="*/ 2147483647 w 43200"/>
              <a:gd name="T3" fmla="*/ 2147483647 h 37542"/>
              <a:gd name="T4" fmla="*/ 2147483647 w 43200"/>
              <a:gd name="T5" fmla="*/ 2147483647 h 37542"/>
              <a:gd name="T6" fmla="*/ 0 60000 65536"/>
              <a:gd name="T7" fmla="*/ 0 60000 65536"/>
              <a:gd name="T8" fmla="*/ 0 60000 65536"/>
              <a:gd name="T9" fmla="*/ 0 w 43200"/>
              <a:gd name="T10" fmla="*/ 0 h 37542"/>
              <a:gd name="T11" fmla="*/ 43200 w 43200"/>
              <a:gd name="T12" fmla="*/ 37542 h 37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7542" fill="none" extrusionOk="0">
                <a:moveTo>
                  <a:pt x="6500" y="37046"/>
                </a:moveTo>
                <a:cubicBezTo>
                  <a:pt x="2343" y="32982"/>
                  <a:pt x="0" y="2741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7664"/>
                  <a:pt x="40650" y="33449"/>
                  <a:pt x="36174" y="37541"/>
                </a:cubicBezTo>
              </a:path>
              <a:path w="43200" h="37542" stroke="0" extrusionOk="0">
                <a:moveTo>
                  <a:pt x="6500" y="37046"/>
                </a:moveTo>
                <a:cubicBezTo>
                  <a:pt x="2343" y="32982"/>
                  <a:pt x="0" y="2741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7664"/>
                  <a:pt x="40650" y="33449"/>
                  <a:pt x="36174" y="37541"/>
                </a:cubicBezTo>
                <a:lnTo>
                  <a:pt x="21600" y="21600"/>
                </a:lnTo>
                <a:lnTo>
                  <a:pt x="6500" y="37046"/>
                </a:lnTo>
                <a:close/>
              </a:path>
            </a:pathLst>
          </a:custGeom>
          <a:noFill/>
          <a:ln w="33401">
            <a:solidFill>
              <a:srgbClr val="FFFF00"/>
            </a:solidFill>
            <a:round/>
          </a:ln>
        </p:spPr>
        <p:txBody>
          <a:bodyPr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94" name="Text Box 30"/>
          <p:cNvSpPr txBox="1">
            <a:spLocks noChangeArrowheads="1"/>
          </p:cNvSpPr>
          <p:nvPr/>
        </p:nvSpPr>
        <p:spPr bwMode="auto">
          <a:xfrm>
            <a:off x="5562600" y="228600"/>
            <a:ext cx="3810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485" name="Arc 21"/>
          <p:cNvSpPr/>
          <p:nvPr/>
        </p:nvSpPr>
        <p:spPr bwMode="auto">
          <a:xfrm rot="5400000">
            <a:off x="5748337" y="3357563"/>
            <a:ext cx="295275" cy="381000"/>
          </a:xfrm>
          <a:custGeom>
            <a:avLst/>
            <a:gdLst>
              <a:gd name="T0" fmla="*/ 0 w 16716"/>
              <a:gd name="T1" fmla="*/ 0 h 21600"/>
              <a:gd name="T2" fmla="*/ 92132999 w 16716"/>
              <a:gd name="T3" fmla="*/ 43464905 h 21600"/>
              <a:gd name="T4" fmla="*/ 0 w 16716"/>
              <a:gd name="T5" fmla="*/ 118540664 h 21600"/>
              <a:gd name="T6" fmla="*/ 0 60000 65536"/>
              <a:gd name="T7" fmla="*/ 0 60000 65536"/>
              <a:gd name="T8" fmla="*/ 0 60000 65536"/>
              <a:gd name="T9" fmla="*/ 0 w 16716"/>
              <a:gd name="T10" fmla="*/ 0 h 21600"/>
              <a:gd name="T11" fmla="*/ 16716 w 1671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16" h="21600" fill="none" extrusionOk="0">
                <a:moveTo>
                  <a:pt x="-1" y="0"/>
                </a:moveTo>
                <a:cubicBezTo>
                  <a:pt x="6477" y="0"/>
                  <a:pt x="12613" y="2907"/>
                  <a:pt x="16715" y="7920"/>
                </a:cubicBezTo>
              </a:path>
              <a:path w="16716" h="21600" stroke="0" extrusionOk="0">
                <a:moveTo>
                  <a:pt x="-1" y="0"/>
                </a:moveTo>
                <a:cubicBezTo>
                  <a:pt x="6477" y="0"/>
                  <a:pt x="12613" y="2907"/>
                  <a:pt x="16715" y="792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chemeClr val="tx1"/>
          </a:solidFill>
          <a:ln w="22225">
            <a:solidFill>
              <a:srgbClr val="00FFFF"/>
            </a:solidFill>
            <a:round/>
          </a:ln>
        </p:spPr>
        <p:txBody>
          <a:bodyPr rot="10800000" vert="eaVert" wrap="none" anchor="ctr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3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3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3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3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3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3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3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18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18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18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1000"/>
                                        <p:tgtEl>
                                          <p:spTgt spid="3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3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1000"/>
                                        <p:tgtEl>
                                          <p:spTgt spid="3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1000"/>
                                        <p:tgtEl>
                                          <p:spTgt spid="3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1000"/>
                                        <p:tgtEl>
                                          <p:spTgt spid="3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8" grpId="0"/>
      <p:bldP spid="318469" grpId="0"/>
      <p:bldP spid="318470" grpId="0"/>
      <p:bldP spid="318471" grpId="0"/>
      <p:bldP spid="318472" grpId="0"/>
      <p:bldP spid="318480" grpId="0" animBg="1"/>
      <p:bldP spid="318481" grpId="0" animBg="1"/>
      <p:bldP spid="318482" grpId="0"/>
      <p:bldP spid="318483" grpId="0" animBg="1"/>
      <p:bldP spid="318484" grpId="0"/>
      <p:bldP spid="318486" grpId="0"/>
      <p:bldP spid="318487" grpId="0"/>
      <p:bldP spid="318488" grpId="0" animBg="1"/>
      <p:bldP spid="318489" grpId="0"/>
      <p:bldP spid="318490" grpId="0"/>
      <p:bldP spid="318491" grpId="0" animBg="1"/>
      <p:bldP spid="318492" grpId="0" animBg="1"/>
      <p:bldP spid="318493" grpId="0" animBg="1"/>
      <p:bldP spid="318493" grpId="1" animBg="1"/>
      <p:bldP spid="318494" grpId="0"/>
      <p:bldP spid="3184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12775" y="2468034"/>
            <a:ext cx="8135938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KIẾN THỨC</a:t>
            </a:r>
            <a:endParaRPr lang="en-US" sz="3600" b="1" dirty="0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tags/tag1.xml><?xml version="1.0" encoding="utf-8"?>
<p:tagLst xmlns:p="http://schemas.openxmlformats.org/presentationml/2006/main">
  <p:tag name="TIMING" val="|0.1"/>
</p:tagLst>
</file>

<file path=ppt/tags/tag2.xml><?xml version="1.0" encoding="utf-8"?>
<p:tagLst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 - &amp;quot;PHẦN 1. KHỞI ĐỘNG&amp;#x0D;&amp;#x0A;PHẦN 2. HÌNH THÀNH KIẾN THỨC&amp;#x0D;&amp;#x0A;PHẦN 3. LUYỆN TẬP KIẾN THỨC&amp;#x0D;&amp;#x0A;PHẦN 4. VẬN DỤNG KIẾN THỨC&amp;#x0D;&amp;#x0A;PHẦN 5. TÌM T&quot;/&gt;&lt;property id=&quot;20307&quot; value=&quot;269&quot;/&gt;&lt;/object&gt;&lt;object type=&quot;3&quot; unique_id=&quot;10006&quot;&gt;&lt;property id=&quot;20148&quot; value=&quot;5&quot;/&gt;&lt;property id=&quot;20300&quot; value=&quot;Slide 3&quot;/&gt;&lt;property id=&quot;20307&quot; value=&quot;271&quot;/&gt;&lt;/object&gt;&lt;object type=&quot;3&quot; unique_id=&quot;10016&quot;&gt;&lt;property id=&quot;20148&quot; value=&quot;5&quot;/&gt;&lt;property id=&quot;20300&quot; value=&quot;Slide 11&quot;/&gt;&lt;property id=&quot;20307&quot; value=&quot;270&quot;/&gt;&lt;/object&gt;&lt;object type=&quot;3&quot; unique_id=&quot;10026&quot;&gt;&lt;property id=&quot;20148&quot; value=&quot;5&quot;/&gt;&lt;property id=&quot;20300&quot; value=&quot;Slide 15&quot;/&gt;&lt;property id=&quot;20307&quot; value=&quot;279&quot;/&gt;&lt;/object&gt;&lt;object type=&quot;3&quot; unique_id=&quot;10032&quot;&gt;&lt;property id=&quot;20148&quot; value=&quot;5&quot;/&gt;&lt;property id=&quot;20300&quot; value=&quot;Slide 20&quot;/&gt;&lt;property id=&quot;20307&quot; value=&quot;287&quot;/&gt;&lt;/object&gt;&lt;object type=&quot;3&quot; unique_id=&quot;10290&quot;&gt;&lt;property id=&quot;20148&quot; value=&quot;5&quot;/&gt;&lt;property id=&quot;20300&quot; value=&quot;Slide 4&quot;/&gt;&lt;property id=&quot;20307&quot; value=&quot;290&quot;/&gt;&lt;/object&gt;&lt;object type=&quot;3&quot; unique_id=&quot;10291&quot;&gt;&lt;property id=&quot;20148&quot; value=&quot;5&quot;/&gt;&lt;property id=&quot;20300&quot; value=&quot;Slide 5 - &amp;quot;&amp;#x0D;&amp;#x0A;PHẦN 2. HÌNH THÀNH KIẾN THỨC&amp;#x0D;&amp;#x0A;&amp;quot;&quot;/&gt;&lt;property id=&quot;20307&quot; value=&quot;292&quot;/&gt;&lt;/object&gt;&lt;object type=&quot;3&quot; unique_id=&quot;10292&quot;&gt;&lt;property id=&quot;20148&quot; value=&quot;5&quot;/&gt;&lt;property id=&quot;20300&quot; value=&quot;Slide 6&quot;/&gt;&lt;property id=&quot;20307&quot; value=&quot;291&quot;/&gt;&lt;/object&gt;&lt;object type=&quot;3&quot; unique_id=&quot;10294&quot;&gt;&lt;property id=&quot;20148&quot; value=&quot;5&quot;/&gt;&lt;property id=&quot;20300&quot; value=&quot;Slide 8&quot;/&gt;&lt;property id=&quot;20307&quot; value=&quot;294&quot;/&gt;&lt;/object&gt;&lt;object type=&quot;3&quot; unique_id=&quot;10445&quot;&gt;&lt;property id=&quot;20148&quot; value=&quot;5&quot;/&gt;&lt;property id=&quot;20300&quot; value=&quot;Slide 10&quot;/&gt;&lt;property id=&quot;20307&quot; value=&quot;295&quot;/&gt;&lt;/object&gt;&lt;object type=&quot;3&quot; unique_id=&quot;10506&quot;&gt;&lt;property id=&quot;20148&quot; value=&quot;5&quot;/&gt;&lt;property id=&quot;20300&quot; value=&quot;Slide 14&quot;/&gt;&lt;property id=&quot;20307&quot; value=&quot;296&quot;/&gt;&lt;/object&gt;&lt;object type=&quot;3&quot; unique_id=&quot;10591&quot;&gt;&lt;property id=&quot;20148&quot; value=&quot;5&quot;/&gt;&lt;property id=&quot;20300&quot; value=&quot;Slide 13&quot;/&gt;&lt;property id=&quot;20307&quot; value=&quot;297&quot;/&gt;&lt;/object&gt;&lt;object type=&quot;3&quot; unique_id=&quot;10592&quot;&gt;&lt;property id=&quot;20148&quot; value=&quot;5&quot;/&gt;&lt;property id=&quot;20300&quot; value=&quot;Slide 12&quot;/&gt;&lt;property id=&quot;20307&quot; value=&quot;298&quot;/&gt;&lt;/object&gt;&lt;object type=&quot;3&quot; unique_id=&quot;10652&quot;&gt;&lt;property id=&quot;20148&quot; value=&quot;5&quot;/&gt;&lt;property id=&quot;20300&quot; value=&quot;Slide 16&quot;/&gt;&lt;property id=&quot;20307&quot; value=&quot;299&quot;/&gt;&lt;/object&gt;&lt;object type=&quot;3&quot; unique_id=&quot;10729&quot;&gt;&lt;property id=&quot;20148&quot; value=&quot;5&quot;/&gt;&lt;property id=&quot;20300&quot; value=&quot;Slide 17&quot;/&gt;&lt;property id=&quot;20307&quot; value=&quot;301&quot;/&gt;&lt;/object&gt;&lt;object type=&quot;3&quot; unique_id=&quot;10730&quot;&gt;&lt;property id=&quot;20148&quot; value=&quot;5&quot;/&gt;&lt;property id=&quot;20300&quot; value=&quot;Slide 19&quot;/&gt;&lt;property id=&quot;20307&quot; value=&quot;300&quot;/&gt;&lt;/object&gt;&lt;object type=&quot;3&quot; unique_id=&quot;10815&quot;&gt;&lt;property id=&quot;20148&quot; value=&quot;5&quot;/&gt;&lt;property id=&quot;20300&quot; value=&quot;Slide 18&quot;/&gt;&lt;property id=&quot;20307&quot; value=&quot;302&quot;/&gt;&lt;/object&gt;&lt;object type=&quot;3&quot; unique_id=&quot;10859&quot;&gt;&lt;property id=&quot;20148&quot; value=&quot;5&quot;/&gt;&lt;property id=&quot;20300&quot; value=&quot;Slide 7&quot;/&gt;&lt;property id=&quot;20307&quot; value=&quot;304&quot;/&gt;&lt;/object&gt;&lt;object type=&quot;3&quot; unique_id=&quot;10902&quot;&gt;&lt;property id=&quot;20148&quot; value=&quot;5&quot;/&gt;&lt;property id=&quot;20300&quot; value=&quot;Slide 9&quot;/&gt;&lt;property id=&quot;20307&quot; value=&quot;305&quot;/&gt;&lt;/object&gt;&lt;/object&gt;&lt;/object&gt;&lt;/database&gt;"/>
  <p:tag name="SECTOMILLISECCONVERTED" val="1"/>
  <p:tag name="INKNOELEADERBOARD" val="-1645655491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7078</Words>
  <Application>WPS Presentation</Application>
  <PresentationFormat>On-screen Show (4:3)</PresentationFormat>
  <Paragraphs>465</Paragraphs>
  <Slides>30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20</vt:i4>
      </vt:variant>
      <vt:variant>
        <vt:lpstr>幻灯片标题</vt:lpstr>
      </vt:variant>
      <vt:variant>
        <vt:i4>30</vt:i4>
      </vt:variant>
    </vt:vector>
  </HeadingPairs>
  <TitlesOfParts>
    <vt:vector size="65" baseType="lpstr">
      <vt:lpstr>Arial</vt:lpstr>
      <vt:lpstr>SimSun</vt:lpstr>
      <vt:lpstr>Wingdings</vt:lpstr>
      <vt:lpstr>Calibri</vt:lpstr>
      <vt:lpstr>Times New Roman</vt:lpstr>
      <vt:lpstr>Symbol</vt:lpstr>
      <vt:lpstr>Symbol</vt:lpstr>
      <vt:lpstr>VNI-Times</vt:lpstr>
      <vt:lpstr>Segoe Print</vt:lpstr>
      <vt:lpstr>Tahoma</vt:lpstr>
      <vt:lpstr>Microsoft YaHei</vt:lpstr>
      <vt:lpstr>Arial Unicode MS</vt:lpstr>
      <vt:lpstr>Times New Roman</vt:lpstr>
      <vt:lpstr>Open Sans</vt:lpstr>
      <vt:lpstr>Office Theme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  HÌNH THÀNH KIẾN THỨC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Kha Nguyễn Hiểu</cp:lastModifiedBy>
  <cp:revision>301</cp:revision>
  <dcterms:created xsi:type="dcterms:W3CDTF">2021-02-26T13:56:00Z</dcterms:created>
  <dcterms:modified xsi:type="dcterms:W3CDTF">2024-04-01T19:08:33Z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F30392DB50044D469909918DB0528980_13</vt:lpwstr>
  </property>
  <property fmtid="{D5CDD505-2E9C-101B-9397-08002B2CF9AE}" pid="3" name="KSOProductBuildVer">
    <vt:lpwstr>1033-12.2.0.13489</vt:lpwstr>
  </property>
</Properties>
</file>