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350" r:id="rId5"/>
    <p:sldId id="393" r:id="rId6"/>
    <p:sldId id="380" r:id="rId7"/>
    <p:sldId id="381" r:id="rId8"/>
    <p:sldId id="382" r:id="rId9"/>
    <p:sldId id="383" r:id="rId10"/>
    <p:sldId id="384" r:id="rId11"/>
    <p:sldId id="385" r:id="rId12"/>
    <p:sldId id="387" r:id="rId13"/>
    <p:sldId id="389" r:id="rId14"/>
    <p:sldId id="390" r:id="rId15"/>
    <p:sldId id="391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5D3FF"/>
    <a:srgbClr val="97FFFF"/>
    <a:srgbClr val="C0E6EA"/>
    <a:srgbClr val="62C8CE"/>
    <a:srgbClr val="0FB7BD"/>
    <a:srgbClr val="F16649"/>
    <a:srgbClr val="E8F6F8"/>
    <a:srgbClr val="05A0B8"/>
    <a:srgbClr val="719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5" autoAdjust="0"/>
    <p:restoredTop sz="94620"/>
  </p:normalViewPr>
  <p:slideViewPr>
    <p:cSldViewPr snapToGrid="0" showGuides="1">
      <p:cViewPr varScale="1">
        <p:scale>
          <a:sx n="107" d="100"/>
          <a:sy n="107" d="100"/>
        </p:scale>
        <p:origin x="13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91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94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3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63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97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4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89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02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7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2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489781" y="1830786"/>
            <a:ext cx="11212437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E</a:t>
            </a:r>
            <a:r>
              <a:rPr lang="en-US" sz="3600" dirty="0">
                <a:solidFill>
                  <a:srgbClr val="C00000"/>
                </a:solidFill>
              </a:rPr>
              <a:t>ng</a:t>
            </a:r>
            <a:r>
              <a:rPr lang="en-US" sz="3600" dirty="0"/>
              <a:t>l</a:t>
            </a:r>
            <a:r>
              <a:rPr lang="en-US" sz="3600" dirty="0">
                <a:solidFill>
                  <a:srgbClr val="C00000"/>
                </a:solidFill>
              </a:rPr>
              <a:t>ish</a:t>
            </a:r>
            <a:r>
              <a:rPr lang="en-US" sz="3600" dirty="0"/>
              <a:t>					4. s</a:t>
            </a:r>
            <a:r>
              <a:rPr lang="en-US" sz="3600" dirty="0">
                <a:solidFill>
                  <a:srgbClr val="C00000"/>
                </a:solidFill>
              </a:rPr>
              <a:t>po</a:t>
            </a:r>
            <a:r>
              <a:rPr lang="en-US" sz="3600" dirty="0"/>
              <a:t>r</a:t>
            </a:r>
            <a:r>
              <a:rPr lang="en-US" sz="3600" dirty="0">
                <a:solidFill>
                  <a:srgbClr val="C00000"/>
                </a:solidFill>
              </a:rPr>
              <a:t>ts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2. h</a:t>
            </a:r>
            <a:r>
              <a:rPr lang="en-VN" sz="3600" dirty="0">
                <a:solidFill>
                  <a:srgbClr val="C00000"/>
                </a:solidFill>
              </a:rPr>
              <a:t>ome</a:t>
            </a:r>
            <a:r>
              <a:rPr lang="en-US" sz="3600" dirty="0"/>
              <a:t>w</a:t>
            </a:r>
            <a:r>
              <a:rPr lang="en-US" sz="3600" dirty="0">
                <a:solidFill>
                  <a:srgbClr val="C00000"/>
                </a:solidFill>
              </a:rPr>
              <a:t>ork</a:t>
            </a:r>
            <a:r>
              <a:rPr lang="en-US" sz="3600" dirty="0"/>
              <a:t>				5. b</a:t>
            </a:r>
            <a:r>
              <a:rPr lang="en-US" sz="3600" dirty="0">
                <a:solidFill>
                  <a:srgbClr val="C00000"/>
                </a:solidFill>
              </a:rPr>
              <a:t>ad</a:t>
            </a:r>
            <a:r>
              <a:rPr lang="en-US" sz="3600" dirty="0"/>
              <a:t>m</a:t>
            </a:r>
            <a:r>
              <a:rPr lang="en-US" sz="3600" dirty="0">
                <a:solidFill>
                  <a:srgbClr val="C00000"/>
                </a:solidFill>
              </a:rPr>
              <a:t>into</a:t>
            </a:r>
            <a:r>
              <a:rPr lang="en-US" sz="3600" dirty="0"/>
              <a:t>n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l</a:t>
            </a:r>
            <a:r>
              <a:rPr lang="en-US" sz="3600" dirty="0">
                <a:solidFill>
                  <a:srgbClr val="C00000"/>
                </a:solidFill>
              </a:rPr>
              <a:t>unc</a:t>
            </a:r>
            <a:r>
              <a:rPr lang="en-US" sz="3600" dirty="0"/>
              <a:t>h</a:t>
            </a:r>
            <a:endParaRPr lang="en-V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066577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words.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03869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936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28462ED-AF4F-DB14-2BC1-0E218EB2B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870815"/>
              </p:ext>
            </p:extLst>
          </p:nvPr>
        </p:nvGraphicFramePr>
        <p:xfrm>
          <a:off x="1943100" y="4571177"/>
          <a:ext cx="8128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719514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14122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290676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87874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47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s</a:t>
                      </a:r>
                      <a:r>
                        <a:rPr lang="en-VN" sz="3200" smtClean="0"/>
                        <a:t>ports</a:t>
                      </a:r>
                      <a:endParaRPr lang="en-VN" sz="3200" dirty="0"/>
                    </a:p>
                    <a:p>
                      <a:pPr algn="ctr"/>
                      <a:r>
                        <a:rPr lang="en-US" sz="3200" smtClean="0"/>
                        <a:t>b</a:t>
                      </a:r>
                      <a:r>
                        <a:rPr lang="en-VN" sz="3200" smtClean="0"/>
                        <a:t>adminton</a:t>
                      </a:r>
                      <a:endParaRPr lang="en-V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h</a:t>
                      </a:r>
                      <a:r>
                        <a:rPr lang="en-VN" sz="3200" smtClean="0"/>
                        <a:t>omework</a:t>
                      </a:r>
                      <a:endParaRPr lang="en-V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l</a:t>
                      </a:r>
                      <a:r>
                        <a:rPr lang="en-VN" sz="3200" smtClean="0"/>
                        <a:t>unch</a:t>
                      </a:r>
                      <a:endParaRPr lang="en-V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E</a:t>
                      </a:r>
                      <a:r>
                        <a:rPr lang="en-VN" sz="3200" smtClean="0"/>
                        <a:t>nglish</a:t>
                      </a:r>
                      <a:endParaRPr lang="en-V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39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583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066577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Solve the crossword puzzle.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03869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936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3C5B56-0969-BD8E-F560-2B5CC8428C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9" t="3573"/>
          <a:stretch/>
        </p:blipFill>
        <p:spPr>
          <a:xfrm>
            <a:off x="6917990" y="1095570"/>
            <a:ext cx="4231551" cy="5762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416" r="8030"/>
          <a:stretch/>
        </p:blipFill>
        <p:spPr>
          <a:xfrm>
            <a:off x="341300" y="1541302"/>
            <a:ext cx="5768770" cy="5176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1554" y="1915053"/>
            <a:ext cx="51648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smtClean="0"/>
              <a:t>F</a:t>
            </a:r>
          </a:p>
          <a:p>
            <a:pPr algn="ctr"/>
            <a:r>
              <a:rPr lang="en-GB" sz="4000" smtClean="0"/>
              <a:t>R</a:t>
            </a:r>
          </a:p>
          <a:p>
            <a:pPr algn="ctr"/>
            <a:r>
              <a:rPr lang="en-GB" sz="4000" smtClean="0"/>
              <a:t>I</a:t>
            </a:r>
          </a:p>
          <a:p>
            <a:pPr algn="ctr"/>
            <a:r>
              <a:rPr lang="en-GB" sz="4000" smtClean="0"/>
              <a:t>E</a:t>
            </a:r>
          </a:p>
          <a:p>
            <a:pPr algn="ctr"/>
            <a:r>
              <a:rPr lang="en-GB" sz="4000" smtClean="0"/>
              <a:t>N</a:t>
            </a:r>
          </a:p>
          <a:p>
            <a:pPr algn="ctr"/>
            <a:r>
              <a:rPr lang="en-GB" sz="4000" smtClean="0"/>
              <a:t>D</a:t>
            </a:r>
          </a:p>
          <a:p>
            <a:pPr algn="ctr"/>
            <a:r>
              <a:rPr lang="en-GB" sz="4000" smtClean="0"/>
              <a:t>L</a:t>
            </a:r>
          </a:p>
          <a:p>
            <a:pPr algn="ctr"/>
            <a:r>
              <a:rPr lang="en-GB" sz="400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37892" y="1913384"/>
            <a:ext cx="51648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smtClean="0"/>
              <a:t>K</a:t>
            </a:r>
          </a:p>
          <a:p>
            <a:pPr algn="ctr"/>
            <a:r>
              <a:rPr lang="en-GB" sz="4000" smtClean="0"/>
              <a:t>I</a:t>
            </a:r>
          </a:p>
          <a:p>
            <a:pPr algn="ctr"/>
            <a:r>
              <a:rPr lang="en-GB" sz="4000" smtClean="0"/>
              <a:t>T</a:t>
            </a:r>
          </a:p>
          <a:p>
            <a:pPr algn="ctr"/>
            <a:r>
              <a:rPr lang="en-GB" sz="4000" smtClean="0"/>
              <a:t>C</a:t>
            </a:r>
          </a:p>
          <a:p>
            <a:pPr algn="ctr"/>
            <a:r>
              <a:rPr lang="en-GB" sz="4000" smtClean="0"/>
              <a:t>H</a:t>
            </a:r>
          </a:p>
          <a:p>
            <a:pPr algn="ctr"/>
            <a:r>
              <a:rPr lang="en-GB" sz="4000" smtClean="0"/>
              <a:t>E</a:t>
            </a:r>
          </a:p>
          <a:p>
            <a:pPr algn="ctr"/>
            <a:r>
              <a:rPr lang="en-GB" sz="4000"/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51606" y="2530606"/>
            <a:ext cx="4812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smtClean="0"/>
              <a:t>E</a:t>
            </a:r>
          </a:p>
          <a:p>
            <a:pPr algn="ctr"/>
            <a:r>
              <a:rPr lang="en-GB" sz="4000" smtClean="0"/>
              <a:t>A</a:t>
            </a:r>
          </a:p>
          <a:p>
            <a:pPr algn="ctr"/>
            <a:r>
              <a:rPr lang="en-GB" sz="4000" smtClean="0"/>
              <a:t>R</a:t>
            </a:r>
          </a:p>
          <a:p>
            <a:pPr algn="ctr"/>
            <a:r>
              <a:rPr lang="en-GB" sz="4000"/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7577" y="2530606"/>
            <a:ext cx="4086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smtClean="0"/>
              <a:t>C        E   A   T        V</a:t>
            </a:r>
            <a:endParaRPr lang="en-GB" sz="4000"/>
          </a:p>
        </p:txBody>
      </p:sp>
      <p:sp>
        <p:nvSpPr>
          <p:cNvPr id="20" name="TextBox 19"/>
          <p:cNvSpPr txBox="1"/>
          <p:nvPr/>
        </p:nvSpPr>
        <p:spPr>
          <a:xfrm>
            <a:off x="639687" y="3743811"/>
            <a:ext cx="3025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smtClean="0"/>
              <a:t> C   H       E   K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538788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066577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 of a classroom. Choose the best answer A, B, or C.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03869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936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F23C2A-104F-907F-83CB-A4421E3E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47" y="2056777"/>
            <a:ext cx="5699598" cy="442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49469-2C1C-119C-5FAF-F4C3E414F40E}"/>
              </a:ext>
            </a:extLst>
          </p:cNvPr>
          <p:cNvSpPr txBox="1"/>
          <p:nvPr/>
        </p:nvSpPr>
        <p:spPr>
          <a:xfrm>
            <a:off x="186593" y="2056777"/>
            <a:ext cx="61614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</a:rPr>
              <a:t>1. </a:t>
            </a:r>
            <a:r>
              <a:rPr lang="en-US" sz="3400" dirty="0"/>
              <a:t>There is a blackboard and a clock _____ the wall. </a:t>
            </a:r>
          </a:p>
          <a:p>
            <a:r>
              <a:rPr lang="en-US" sz="3400" b="1" smtClean="0">
                <a:solidFill>
                  <a:srgbClr val="0070C0"/>
                </a:solidFill>
              </a:rPr>
              <a:t>A. </a:t>
            </a:r>
            <a:r>
              <a:rPr lang="en-US" sz="3400" smtClean="0"/>
              <a:t>i</a:t>
            </a:r>
            <a:r>
              <a:rPr lang="en-US" sz="3400" smtClean="0"/>
              <a:t>n		</a:t>
            </a:r>
            <a:r>
              <a:rPr lang="en-US" sz="3400" b="1" smtClean="0">
                <a:solidFill>
                  <a:srgbClr val="0070C0"/>
                </a:solidFill>
              </a:rPr>
              <a:t>B</a:t>
            </a:r>
            <a:r>
              <a:rPr lang="en-US" sz="3400" b="1">
                <a:solidFill>
                  <a:srgbClr val="0070C0"/>
                </a:solidFill>
              </a:rPr>
              <a:t>.</a:t>
            </a:r>
            <a:r>
              <a:rPr lang="en-US" sz="3400"/>
              <a:t> </a:t>
            </a:r>
            <a:r>
              <a:rPr lang="en-US" sz="3400" smtClean="0"/>
              <a:t>on		</a:t>
            </a:r>
            <a:r>
              <a:rPr lang="en-US" sz="3400" b="1" smtClean="0">
                <a:solidFill>
                  <a:srgbClr val="0070C0"/>
                </a:solidFill>
              </a:rPr>
              <a:t>C</a:t>
            </a:r>
            <a:r>
              <a:rPr lang="en-US" sz="3400" b="1">
                <a:solidFill>
                  <a:srgbClr val="0070C0"/>
                </a:solidFill>
              </a:rPr>
              <a:t>. </a:t>
            </a:r>
            <a:r>
              <a:rPr lang="en-US" sz="3400" smtClean="0"/>
              <a:t>behind</a:t>
            </a:r>
          </a:p>
          <a:p>
            <a:r>
              <a:rPr lang="en-US" sz="3400" smtClean="0"/>
              <a:t> </a:t>
            </a:r>
            <a:endParaRPr lang="en-US" sz="3400" dirty="0"/>
          </a:p>
          <a:p>
            <a:r>
              <a:rPr lang="en-US" sz="3400" b="1" dirty="0">
                <a:solidFill>
                  <a:srgbClr val="0070C0"/>
                </a:solidFill>
              </a:rPr>
              <a:t>2. </a:t>
            </a:r>
            <a:r>
              <a:rPr lang="en-US" sz="3400" dirty="0"/>
              <a:t>A vase of flowers is on the ____ desk</a:t>
            </a:r>
            <a:r>
              <a:rPr lang="en-US" sz="3400"/>
              <a:t>. </a:t>
            </a:r>
            <a:endParaRPr lang="en-US" sz="3400" smtClean="0"/>
          </a:p>
          <a:p>
            <a:r>
              <a:rPr lang="en-US" sz="3400" b="1" smtClean="0">
                <a:solidFill>
                  <a:srgbClr val="0070C0"/>
                </a:solidFill>
              </a:rPr>
              <a:t>A</a:t>
            </a:r>
            <a:r>
              <a:rPr lang="en-US" sz="3400" b="1" dirty="0">
                <a:solidFill>
                  <a:srgbClr val="0070C0"/>
                </a:solidFill>
              </a:rPr>
              <a:t>. </a:t>
            </a:r>
            <a:r>
              <a:rPr lang="en-US" sz="3400"/>
              <a:t>teacher’s    </a:t>
            </a:r>
            <a:r>
              <a:rPr lang="en-US" sz="3400" smtClean="0"/>
              <a:t>		</a:t>
            </a:r>
            <a:r>
              <a:rPr lang="en-US" sz="3400" b="1" smtClean="0">
                <a:solidFill>
                  <a:srgbClr val="0070C0"/>
                </a:solidFill>
              </a:rPr>
              <a:t>B</a:t>
            </a:r>
            <a:r>
              <a:rPr lang="en-US" sz="3400" b="1" dirty="0">
                <a:solidFill>
                  <a:srgbClr val="0070C0"/>
                </a:solidFill>
              </a:rPr>
              <a:t>. </a:t>
            </a:r>
            <a:r>
              <a:rPr lang="en-US" sz="3400" dirty="0"/>
              <a:t>teachers </a:t>
            </a:r>
          </a:p>
          <a:p>
            <a:r>
              <a:rPr lang="en-US" sz="3400" b="1" smtClean="0">
                <a:solidFill>
                  <a:srgbClr val="0070C0"/>
                </a:solidFill>
              </a:rPr>
              <a:t>C</a:t>
            </a:r>
            <a:r>
              <a:rPr lang="en-US" sz="3400" b="1" dirty="0">
                <a:solidFill>
                  <a:srgbClr val="0070C0"/>
                </a:solidFill>
              </a:rPr>
              <a:t>. </a:t>
            </a:r>
            <a:r>
              <a:rPr lang="en-US" sz="3400" dirty="0"/>
              <a:t>teacher'</a:t>
            </a:r>
            <a:endParaRPr lang="en-VN" sz="3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98B0DB-423B-2315-B54C-0966071965D8}"/>
              </a:ext>
            </a:extLst>
          </p:cNvPr>
          <p:cNvSpPr/>
          <p:nvPr/>
        </p:nvSpPr>
        <p:spPr>
          <a:xfrm>
            <a:off x="1933442" y="3150961"/>
            <a:ext cx="607533" cy="585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C53B96-46C7-45DF-A506-7EC821A89EF5}"/>
              </a:ext>
            </a:extLst>
          </p:cNvPr>
          <p:cNvSpPr/>
          <p:nvPr/>
        </p:nvSpPr>
        <p:spPr>
          <a:xfrm>
            <a:off x="141939" y="5212058"/>
            <a:ext cx="596430" cy="6093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03083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066577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 of a classroom. Choose the best answer A, B, or C.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03869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936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749469-2C1C-119C-5FAF-F4C3E414F40E}"/>
              </a:ext>
            </a:extLst>
          </p:cNvPr>
          <p:cNvSpPr txBox="1"/>
          <p:nvPr/>
        </p:nvSpPr>
        <p:spPr>
          <a:xfrm>
            <a:off x="177800" y="2199020"/>
            <a:ext cx="60999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3. </a:t>
            </a:r>
            <a:r>
              <a:rPr lang="en-US" sz="3200" dirty="0"/>
              <a:t>A boy and three girls are _____ the classroom</a:t>
            </a:r>
            <a:r>
              <a:rPr lang="en-US" sz="3200"/>
              <a:t>. </a:t>
            </a:r>
            <a:endParaRPr lang="en-US" sz="3200" smtClean="0"/>
          </a:p>
          <a:p>
            <a:r>
              <a:rPr lang="en-US" sz="3200" b="1" smtClean="0">
                <a:solidFill>
                  <a:srgbClr val="0070C0"/>
                </a:solidFill>
              </a:rPr>
              <a:t>A</a:t>
            </a:r>
            <a:r>
              <a:rPr lang="en-US" sz="3200" b="1">
                <a:solidFill>
                  <a:srgbClr val="0070C0"/>
                </a:solidFill>
              </a:rPr>
              <a:t>. </a:t>
            </a:r>
            <a:r>
              <a:rPr lang="en-US" sz="3200" smtClean="0"/>
              <a:t>in		</a:t>
            </a:r>
            <a:r>
              <a:rPr lang="en-US" sz="3200" b="1" smtClean="0">
                <a:solidFill>
                  <a:srgbClr val="0070C0"/>
                </a:solidFill>
              </a:rPr>
              <a:t>B</a:t>
            </a:r>
            <a:r>
              <a:rPr lang="en-US" sz="3200" b="1">
                <a:solidFill>
                  <a:srgbClr val="0070C0"/>
                </a:solidFill>
              </a:rPr>
              <a:t>. </a:t>
            </a:r>
            <a:r>
              <a:rPr lang="en-US" sz="3200" smtClean="0"/>
              <a:t>on		</a:t>
            </a:r>
            <a:r>
              <a:rPr lang="en-US" sz="3200" b="1" smtClean="0">
                <a:solidFill>
                  <a:srgbClr val="0070C0"/>
                </a:solidFill>
              </a:rPr>
              <a:t>C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dirty="0"/>
              <a:t>in front </a:t>
            </a:r>
            <a:r>
              <a:rPr lang="en-US" sz="3200"/>
              <a:t>of </a:t>
            </a:r>
            <a:endParaRPr lang="en-US" sz="3200" smtClean="0"/>
          </a:p>
          <a:p>
            <a:endParaRPr lang="en-US" sz="3200" dirty="0"/>
          </a:p>
          <a:p>
            <a:r>
              <a:rPr lang="en-US" sz="3200" b="1" dirty="0">
                <a:solidFill>
                  <a:srgbClr val="0070C0"/>
                </a:solidFill>
              </a:rPr>
              <a:t>4. </a:t>
            </a:r>
            <a:r>
              <a:rPr lang="en-US" sz="3200" dirty="0"/>
              <a:t>The window is ____ the big door. </a:t>
            </a:r>
          </a:p>
          <a:p>
            <a:r>
              <a:rPr lang="en-US" sz="3200" b="1" smtClean="0">
                <a:solidFill>
                  <a:srgbClr val="0070C0"/>
                </a:solidFill>
              </a:rPr>
              <a:t>A. </a:t>
            </a:r>
            <a:r>
              <a:rPr lang="en-US" sz="3200" smtClean="0"/>
              <a:t>behind       		</a:t>
            </a:r>
            <a:r>
              <a:rPr lang="en-US" sz="3200" b="1" smtClean="0">
                <a:solidFill>
                  <a:srgbClr val="0070C0"/>
                </a:solidFill>
              </a:rPr>
              <a:t>B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dirty="0"/>
              <a:t>next </a:t>
            </a:r>
            <a:r>
              <a:rPr lang="en-US" sz="3200"/>
              <a:t>to </a:t>
            </a:r>
            <a:endParaRPr lang="en-US" sz="3200" smtClean="0"/>
          </a:p>
          <a:p>
            <a:r>
              <a:rPr lang="en-US" sz="3200" b="1" smtClean="0">
                <a:solidFill>
                  <a:srgbClr val="0070C0"/>
                </a:solidFill>
              </a:rPr>
              <a:t>C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dirty="0"/>
              <a:t>under</a:t>
            </a:r>
            <a:endParaRPr lang="en-VN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98B0DB-423B-2315-B54C-0966071965D8}"/>
              </a:ext>
            </a:extLst>
          </p:cNvPr>
          <p:cNvSpPr/>
          <p:nvPr/>
        </p:nvSpPr>
        <p:spPr>
          <a:xfrm>
            <a:off x="107461" y="3196342"/>
            <a:ext cx="575355" cy="5607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C53B96-46C7-45DF-A506-7EC821A89EF5}"/>
              </a:ext>
            </a:extLst>
          </p:cNvPr>
          <p:cNvSpPr/>
          <p:nvPr/>
        </p:nvSpPr>
        <p:spPr>
          <a:xfrm>
            <a:off x="3777500" y="4683016"/>
            <a:ext cx="586226" cy="598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8F23C2A-104F-907F-83CB-A4421E3E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47" y="2056777"/>
            <a:ext cx="5699598" cy="442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37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066577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 of a classroom. Choose the best answer A, B, or C.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03869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936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749469-2C1C-119C-5FAF-F4C3E414F40E}"/>
              </a:ext>
            </a:extLst>
          </p:cNvPr>
          <p:cNvSpPr txBox="1"/>
          <p:nvPr/>
        </p:nvSpPr>
        <p:spPr>
          <a:xfrm>
            <a:off x="302459" y="2743280"/>
            <a:ext cx="5957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5. </a:t>
            </a:r>
            <a:r>
              <a:rPr lang="en-US" sz="3600" dirty="0"/>
              <a:t>A girl ______ her book now. </a:t>
            </a:r>
          </a:p>
          <a:p>
            <a:r>
              <a:rPr lang="en-US" sz="3600" b="1" smtClean="0">
                <a:solidFill>
                  <a:srgbClr val="0070C0"/>
                </a:solidFill>
              </a:rPr>
              <a:t>A. </a:t>
            </a:r>
            <a:r>
              <a:rPr lang="en-US" sz="3600" smtClean="0"/>
              <a:t>reads     </a:t>
            </a:r>
          </a:p>
          <a:p>
            <a:r>
              <a:rPr lang="en-US" sz="3600" b="1" smtClean="0">
                <a:solidFill>
                  <a:srgbClr val="0070C0"/>
                </a:solidFill>
              </a:rPr>
              <a:t>B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  <a:r>
              <a:rPr lang="en-US" sz="3600" dirty="0"/>
              <a:t>reading </a:t>
            </a:r>
          </a:p>
          <a:p>
            <a:r>
              <a:rPr lang="en-US" sz="3600" b="1" smtClean="0">
                <a:solidFill>
                  <a:srgbClr val="0070C0"/>
                </a:solidFill>
              </a:rPr>
              <a:t>C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  <a:r>
              <a:rPr lang="en-US" sz="3600" dirty="0"/>
              <a:t>is reading</a:t>
            </a:r>
            <a:endParaRPr lang="en-VN" sz="36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98B0DB-423B-2315-B54C-0966071965D8}"/>
              </a:ext>
            </a:extLst>
          </p:cNvPr>
          <p:cNvSpPr/>
          <p:nvPr/>
        </p:nvSpPr>
        <p:spPr>
          <a:xfrm>
            <a:off x="302459" y="4496371"/>
            <a:ext cx="561811" cy="5552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8F23C2A-104F-907F-83CB-A4421E3E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47" y="2056777"/>
            <a:ext cx="5699598" cy="442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74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869130" y="1167259"/>
            <a:ext cx="103277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present simple or the present continuous form of the verbs in brackets.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292197" y="1259913"/>
            <a:ext cx="524148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344982" y="1157273"/>
            <a:ext cx="41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749469-2C1C-119C-5FAF-F4C3E414F40E}"/>
              </a:ext>
            </a:extLst>
          </p:cNvPr>
          <p:cNvSpPr txBox="1"/>
          <p:nvPr/>
        </p:nvSpPr>
        <p:spPr>
          <a:xfrm>
            <a:off x="292197" y="2325878"/>
            <a:ext cx="11722003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</a:rPr>
              <a:t>1. </a:t>
            </a:r>
            <a:r>
              <a:rPr lang="en-US" sz="3600" smtClean="0"/>
              <a:t>We </a:t>
            </a:r>
            <a:r>
              <a:rPr lang="en-US" sz="3600" dirty="0"/>
              <a:t>can't go out now. It (rain) </a:t>
            </a:r>
            <a:r>
              <a:rPr lang="en-US" sz="3600"/>
              <a:t>__________. </a:t>
            </a:r>
            <a:endParaRPr lang="en-US" sz="3600" smtClean="0"/>
          </a:p>
          <a:p>
            <a:endParaRPr lang="en-US" sz="1000" dirty="0"/>
          </a:p>
          <a:p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What time ____ you (have) _____ breakfast every </a:t>
            </a:r>
            <a:r>
              <a:rPr lang="en-US" sz="3600"/>
              <a:t>day</a:t>
            </a:r>
            <a:r>
              <a:rPr lang="en-US" sz="3600" smtClean="0"/>
              <a:t>?</a:t>
            </a:r>
          </a:p>
          <a:p>
            <a:endParaRPr lang="en-US" sz="1000" smtClean="0"/>
          </a:p>
          <a:p>
            <a:r>
              <a:rPr lang="en-US" sz="3600" b="1" smtClean="0">
                <a:solidFill>
                  <a:srgbClr val="0070C0"/>
                </a:solidFill>
              </a:rPr>
              <a:t>3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r>
              <a:rPr lang="en-US" sz="3600" dirty="0"/>
              <a:t> – ___ she (study) ________ English now? – No, she isn’t</a:t>
            </a:r>
            <a:r>
              <a:rPr lang="en-US" sz="3600"/>
              <a:t>. </a:t>
            </a:r>
            <a:endParaRPr lang="en-US" sz="3600" smtClean="0"/>
          </a:p>
          <a:p>
            <a:endParaRPr lang="en-US" sz="1000" dirty="0"/>
          </a:p>
          <a:p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My dog (like) ____ my bed very much</a:t>
            </a:r>
            <a:r>
              <a:rPr lang="en-US" sz="3600"/>
              <a:t>. </a:t>
            </a:r>
            <a:endParaRPr lang="en-US" sz="3600" smtClean="0"/>
          </a:p>
          <a:p>
            <a:endParaRPr lang="en-US" sz="1000" dirty="0"/>
          </a:p>
          <a:p>
            <a:r>
              <a:rPr lang="en-US" sz="3600" b="1" dirty="0">
                <a:solidFill>
                  <a:srgbClr val="0070C0"/>
                </a:solidFill>
              </a:rPr>
              <a:t>5. </a:t>
            </a:r>
            <a:r>
              <a:rPr lang="en-US" sz="3600" dirty="0"/>
              <a:t>My mother (not cook) ___________ now. She (read) __________ a book.</a:t>
            </a:r>
            <a:endParaRPr lang="en-VN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0961A-04A0-E3D8-E944-EB40027B64C4}"/>
              </a:ext>
            </a:extLst>
          </p:cNvPr>
          <p:cNvSpPr txBox="1"/>
          <p:nvPr/>
        </p:nvSpPr>
        <p:spPr>
          <a:xfrm>
            <a:off x="6391541" y="2338510"/>
            <a:ext cx="1973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is raining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DC828-D1F6-554D-2708-433EA1FD952A}"/>
              </a:ext>
            </a:extLst>
          </p:cNvPr>
          <p:cNvSpPr txBox="1"/>
          <p:nvPr/>
        </p:nvSpPr>
        <p:spPr>
          <a:xfrm>
            <a:off x="2991566" y="303393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do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19134-3689-BC7C-EA4D-40B4234CC6BD}"/>
              </a:ext>
            </a:extLst>
          </p:cNvPr>
          <p:cNvSpPr txBox="1"/>
          <p:nvPr/>
        </p:nvSpPr>
        <p:spPr>
          <a:xfrm>
            <a:off x="6007100" y="3045319"/>
            <a:ext cx="115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have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AE66D7-D731-DC8E-CA59-4DE8F8BCA088}"/>
              </a:ext>
            </a:extLst>
          </p:cNvPr>
          <p:cNvSpPr txBox="1"/>
          <p:nvPr/>
        </p:nvSpPr>
        <p:spPr>
          <a:xfrm>
            <a:off x="1292087" y="3695483"/>
            <a:ext cx="58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Is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96D76-BB64-68B4-A010-A14498280B32}"/>
              </a:ext>
            </a:extLst>
          </p:cNvPr>
          <p:cNvSpPr txBox="1"/>
          <p:nvPr/>
        </p:nvSpPr>
        <p:spPr>
          <a:xfrm>
            <a:off x="4057857" y="3772912"/>
            <a:ext cx="1949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studying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23C344-D7A7-BD7E-4A4C-AD7EC738716B}"/>
              </a:ext>
            </a:extLst>
          </p:cNvPr>
          <p:cNvSpPr txBox="1"/>
          <p:nvPr/>
        </p:nvSpPr>
        <p:spPr>
          <a:xfrm>
            <a:off x="3292025" y="4465498"/>
            <a:ext cx="110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likes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C09BFF-C17D-4CE1-5E0E-3AE62D938B3F}"/>
              </a:ext>
            </a:extLst>
          </p:cNvPr>
          <p:cNvSpPr txBox="1"/>
          <p:nvPr/>
        </p:nvSpPr>
        <p:spPr>
          <a:xfrm>
            <a:off x="4962637" y="5138684"/>
            <a:ext cx="263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isn’t cooking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65F317-6BC4-1183-6CE2-E2677E7019B1}"/>
              </a:ext>
            </a:extLst>
          </p:cNvPr>
          <p:cNvSpPr txBox="1"/>
          <p:nvPr/>
        </p:nvSpPr>
        <p:spPr>
          <a:xfrm>
            <a:off x="487067" y="5713194"/>
            <a:ext cx="217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is reading</a:t>
            </a:r>
            <a:endParaRPr lang="en-VN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53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02979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Pronunciation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Vocabulary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Grammar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6" y="2109596"/>
            <a:ext cx="8654695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Prepare for Review 1 - Lesson 2: Skills.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50" y="3415606"/>
            <a:ext cx="2767596" cy="27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731211" y="1877379"/>
            <a:ext cx="4938004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244276" y="1897811"/>
            <a:ext cx="391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LESSON</a:t>
            </a:r>
            <a:r>
              <a:rPr lang="en-US" sz="3200" b="1" smtClean="0">
                <a:solidFill>
                  <a:schemeClr val="bg1"/>
                </a:solidFill>
              </a:rPr>
              <a:t> 1: LANGUAGE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2855" y="132929"/>
            <a:ext cx="210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17125" y="139847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UNITS 1 – 2 – 3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17125" y="1723542"/>
            <a:ext cx="1061174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030" name="Picture 6" descr="Ilustración De Un Niños Felices En El Aula Ilustraciones Svg, Vectoriales,  Clip Art Vectorizado Libre De Derechos. Image 14892476.">
            <a:extLst>
              <a:ext uri="{FF2B5EF4-FFF2-40B4-BE49-F238E27FC236}">
                <a16:creationId xmlns:a16="http://schemas.microsoft.com/office/drawing/2014/main" id="{0844E342-FCA9-9F57-325C-53ED591E5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51" y="3064597"/>
            <a:ext cx="8551337" cy="39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54319" y="2178118"/>
            <a:ext cx="1913520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PRONUNCIATION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VOCABULARY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1925" y="4816638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GRAMMAR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6750" y="1158931"/>
            <a:ext cx="5755112" cy="51558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Memory game: Complete the chart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6750" y="1855176"/>
            <a:ext cx="5755112" cy="126867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Choose the word whose underlined part is pronounced diﬀerently.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Write the names of school things and furniture in the house which begin with /b/ and /p/.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56750" y="3299840"/>
            <a:ext cx="5743692" cy="98461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3: Complete the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Solve the crossword puzzle.</a:t>
            </a:r>
            <a:endParaRPr lang="en-US" b="0" dirty="0"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06004" cy="76896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1582828" y="2492214"/>
            <a:ext cx="1067201" cy="100059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144807" cy="102839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117362"/>
            <a:ext cx="1144807" cy="808942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4460451"/>
            <a:ext cx="5740800" cy="149924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5: Look at the picture of a classroom. Choose the best answer A, B, or 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6: Complete the sentences with the present simple or the present continuous form of the verbs in brackets.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438347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09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LESSON 1: LANGUAGE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97338F7-84C2-6AC6-B75B-3A6F4EB76776}"/>
              </a:ext>
            </a:extLst>
          </p:cNvPr>
          <p:cNvSpPr/>
          <p:nvPr/>
        </p:nvSpPr>
        <p:spPr>
          <a:xfrm>
            <a:off x="5556750" y="6135690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12809-24F3-0412-7015-87281BB80E6E}"/>
              </a:ext>
            </a:extLst>
          </p:cNvPr>
          <p:cNvSpPr txBox="1"/>
          <p:nvPr/>
        </p:nvSpPr>
        <p:spPr>
          <a:xfrm>
            <a:off x="531980" y="4360594"/>
            <a:ext cx="16402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3200" dirty="0"/>
              <a:t>2 teams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656020" y="1426293"/>
            <a:ext cx="5965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GAME</a:t>
            </a:r>
          </a:p>
        </p:txBody>
      </p:sp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1576E5F9-329F-510B-ED84-BB12BFA4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614" y="2787491"/>
            <a:ext cx="1856978" cy="18569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3002046" y="4360594"/>
            <a:ext cx="527350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Run to the board to complete the chart</a:t>
            </a:r>
            <a:endParaRPr lang="en-VN" sz="3200" dirty="0"/>
          </a:p>
        </p:txBody>
      </p:sp>
      <p:pic>
        <p:nvPicPr>
          <p:cNvPr id="6" name="Graphic 5" descr="Pencil with solid fill">
            <a:extLst>
              <a:ext uri="{FF2B5EF4-FFF2-40B4-BE49-F238E27FC236}">
                <a16:creationId xmlns:a16="http://schemas.microsoft.com/office/drawing/2014/main" id="{3EA0531C-2DE5-6A20-E5D8-F106E38397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40325" y="3277286"/>
            <a:ext cx="914400" cy="914400"/>
          </a:xfrm>
          <a:prstGeom prst="rect">
            <a:avLst/>
          </a:prstGeom>
        </p:spPr>
      </p:pic>
      <p:pic>
        <p:nvPicPr>
          <p:cNvPr id="9" name="Graphic 8" descr="Trophy with solid fill">
            <a:extLst>
              <a:ext uri="{FF2B5EF4-FFF2-40B4-BE49-F238E27FC236}">
                <a16:creationId xmlns:a16="http://schemas.microsoft.com/office/drawing/2014/main" id="{292AFC78-21E7-3F99-AADE-A51FA975D6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68570" y="3258780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862F0F-A808-D74E-ED64-89631296B51F}"/>
              </a:ext>
            </a:extLst>
          </p:cNvPr>
          <p:cNvSpPr txBox="1"/>
          <p:nvPr/>
        </p:nvSpPr>
        <p:spPr>
          <a:xfrm>
            <a:off x="8815388" y="4360594"/>
            <a:ext cx="319881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Group with more correct answers</a:t>
            </a:r>
            <a:endParaRPr lang="en-VN" sz="3200" dirty="0"/>
          </a:p>
        </p:txBody>
      </p:sp>
      <p:pic>
        <p:nvPicPr>
          <p:cNvPr id="4" name="Graphic 3" descr="Puzzle pieces with solid fill">
            <a:extLst>
              <a:ext uri="{FF2B5EF4-FFF2-40B4-BE49-F238E27FC236}">
                <a16:creationId xmlns:a16="http://schemas.microsoft.com/office/drawing/2014/main" id="{02D5DA38-4D63-E3F6-9557-A1F0A31606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275553" y="13747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1221;p40">
            <a:extLst>
              <a:ext uri="{FF2B5EF4-FFF2-40B4-BE49-F238E27FC236}">
                <a16:creationId xmlns:a16="http://schemas.microsoft.com/office/drawing/2014/main" id="{E80D73D9-9030-C6AC-4EA5-638C98BC961E}"/>
              </a:ext>
            </a:extLst>
          </p:cNvPr>
          <p:cNvSpPr/>
          <p:nvPr/>
        </p:nvSpPr>
        <p:spPr>
          <a:xfrm>
            <a:off x="1884266" y="3904748"/>
            <a:ext cx="81018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pSp>
        <p:nvGrpSpPr>
          <p:cNvPr id="10" name="Google Shape;1326;p42">
            <a:extLst>
              <a:ext uri="{FF2B5EF4-FFF2-40B4-BE49-F238E27FC236}">
                <a16:creationId xmlns:a16="http://schemas.microsoft.com/office/drawing/2014/main" id="{510EC867-B2AC-2E7F-C2A7-6DD9C83E7FFC}"/>
              </a:ext>
            </a:extLst>
          </p:cNvPr>
          <p:cNvGrpSpPr/>
          <p:nvPr/>
        </p:nvGrpSpPr>
        <p:grpSpPr>
          <a:xfrm>
            <a:off x="255692" y="3555517"/>
            <a:ext cx="1765436" cy="698463"/>
            <a:chOff x="1690075" y="1628700"/>
            <a:chExt cx="1309500" cy="457075"/>
          </a:xfrm>
        </p:grpSpPr>
        <p:sp>
          <p:nvSpPr>
            <p:cNvPr id="11" name="Google Shape;1327;p42">
              <a:extLst>
                <a:ext uri="{FF2B5EF4-FFF2-40B4-BE49-F238E27FC236}">
                  <a16:creationId xmlns:a16="http://schemas.microsoft.com/office/drawing/2014/main" id="{A8E329DF-21FB-BE0B-A678-FFBF49D728C8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000" b="1" kern="0">
                  <a:solidFill>
                    <a:srgbClr val="000000"/>
                  </a:solidFill>
                  <a:cs typeface="Arial"/>
                  <a:sym typeface="Arial"/>
                </a:rPr>
                <a:t>Unit </a:t>
              </a:r>
              <a:r>
                <a:rPr lang="en-US" sz="3000" b="1" kern="0" smtClean="0">
                  <a:solidFill>
                    <a:srgbClr val="000000"/>
                  </a:solidFill>
                  <a:cs typeface="Arial"/>
                  <a:sym typeface="Arial"/>
                </a:rPr>
                <a:t>1-2-3</a:t>
              </a:r>
              <a:endParaRPr sz="30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328;p42">
              <a:extLst>
                <a:ext uri="{FF2B5EF4-FFF2-40B4-BE49-F238E27FC236}">
                  <a16:creationId xmlns:a16="http://schemas.microsoft.com/office/drawing/2014/main" id="{BC5F0A07-395D-AF7C-A83B-77B534AFD076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331;p42">
            <a:extLst>
              <a:ext uri="{FF2B5EF4-FFF2-40B4-BE49-F238E27FC236}">
                <a16:creationId xmlns:a16="http://schemas.microsoft.com/office/drawing/2014/main" id="{33470B56-1B06-3187-1C9E-8B44958B5CA2}"/>
              </a:ext>
            </a:extLst>
          </p:cNvPr>
          <p:cNvGrpSpPr/>
          <p:nvPr/>
        </p:nvGrpSpPr>
        <p:grpSpPr>
          <a:xfrm>
            <a:off x="2694461" y="1471754"/>
            <a:ext cx="2122088" cy="761083"/>
            <a:chOff x="3917262" y="1628700"/>
            <a:chExt cx="1309501" cy="457075"/>
          </a:xfrm>
        </p:grpSpPr>
        <p:sp>
          <p:nvSpPr>
            <p:cNvPr id="18" name="Google Shape;1332;p42">
              <a:extLst>
                <a:ext uri="{FF2B5EF4-FFF2-40B4-BE49-F238E27FC236}">
                  <a16:creationId xmlns:a16="http://schemas.microsoft.com/office/drawing/2014/main" id="{6D26DC8E-DE7A-F333-46B1-FA1E5F20D3C9}"/>
                </a:ext>
              </a:extLst>
            </p:cNvPr>
            <p:cNvSpPr/>
            <p:nvPr/>
          </p:nvSpPr>
          <p:spPr>
            <a:xfrm>
              <a:off x="3917262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500" b="1" kern="0" dirty="0">
                  <a:solidFill>
                    <a:srgbClr val="000000"/>
                  </a:solidFill>
                  <a:cs typeface="Arial"/>
                  <a:sym typeface="Arial"/>
                </a:rPr>
                <a:t>Pronunciation</a:t>
              </a:r>
              <a:endParaRPr sz="25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333;p42">
              <a:extLst>
                <a:ext uri="{FF2B5EF4-FFF2-40B4-BE49-F238E27FC236}">
                  <a16:creationId xmlns:a16="http://schemas.microsoft.com/office/drawing/2014/main" id="{8A94BAD1-D4E2-0E64-C858-2F85D5B5E2AF}"/>
                </a:ext>
              </a:extLst>
            </p:cNvPr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" name="Google Shape;1331;p42">
            <a:extLst>
              <a:ext uri="{FF2B5EF4-FFF2-40B4-BE49-F238E27FC236}">
                <a16:creationId xmlns:a16="http://schemas.microsoft.com/office/drawing/2014/main" id="{660458E0-E831-12E5-20F2-DADE513672D3}"/>
              </a:ext>
            </a:extLst>
          </p:cNvPr>
          <p:cNvGrpSpPr/>
          <p:nvPr/>
        </p:nvGrpSpPr>
        <p:grpSpPr>
          <a:xfrm>
            <a:off x="2694455" y="3532891"/>
            <a:ext cx="2122088" cy="761083"/>
            <a:chOff x="3917262" y="1628700"/>
            <a:chExt cx="1309501" cy="457075"/>
          </a:xfrm>
        </p:grpSpPr>
        <p:sp>
          <p:nvSpPr>
            <p:cNvPr id="23" name="Google Shape;1332;p42">
              <a:extLst>
                <a:ext uri="{FF2B5EF4-FFF2-40B4-BE49-F238E27FC236}">
                  <a16:creationId xmlns:a16="http://schemas.microsoft.com/office/drawing/2014/main" id="{190DE36C-FB8C-315D-08C5-5C2C0A54E9DC}"/>
                </a:ext>
              </a:extLst>
            </p:cNvPr>
            <p:cNvSpPr/>
            <p:nvPr/>
          </p:nvSpPr>
          <p:spPr>
            <a:xfrm>
              <a:off x="3917262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500" b="1" kern="0" dirty="0">
                  <a:solidFill>
                    <a:srgbClr val="000000"/>
                  </a:solidFill>
                  <a:cs typeface="Arial"/>
                  <a:sym typeface="Arial"/>
                </a:rPr>
                <a:t>Vocabulary</a:t>
              </a:r>
              <a:endParaRPr sz="25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333;p42">
              <a:extLst>
                <a:ext uri="{FF2B5EF4-FFF2-40B4-BE49-F238E27FC236}">
                  <a16:creationId xmlns:a16="http://schemas.microsoft.com/office/drawing/2014/main" id="{1D436B95-D8A3-440B-8A60-0D8B913A68EE}"/>
                </a:ext>
              </a:extLst>
            </p:cNvPr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" name="Google Shape;1331;p42">
            <a:extLst>
              <a:ext uri="{FF2B5EF4-FFF2-40B4-BE49-F238E27FC236}">
                <a16:creationId xmlns:a16="http://schemas.microsoft.com/office/drawing/2014/main" id="{1E3220C9-1878-E183-9041-4BA5EC2DEC97}"/>
              </a:ext>
            </a:extLst>
          </p:cNvPr>
          <p:cNvGrpSpPr/>
          <p:nvPr/>
        </p:nvGrpSpPr>
        <p:grpSpPr>
          <a:xfrm>
            <a:off x="2694455" y="5442953"/>
            <a:ext cx="2122088" cy="761083"/>
            <a:chOff x="3917262" y="1628700"/>
            <a:chExt cx="1309501" cy="457075"/>
          </a:xfrm>
        </p:grpSpPr>
        <p:sp>
          <p:nvSpPr>
            <p:cNvPr id="26" name="Google Shape;1332;p42">
              <a:extLst>
                <a:ext uri="{FF2B5EF4-FFF2-40B4-BE49-F238E27FC236}">
                  <a16:creationId xmlns:a16="http://schemas.microsoft.com/office/drawing/2014/main" id="{90283462-07C8-56AF-096A-DB56E5436D0A}"/>
                </a:ext>
              </a:extLst>
            </p:cNvPr>
            <p:cNvSpPr/>
            <p:nvPr/>
          </p:nvSpPr>
          <p:spPr>
            <a:xfrm>
              <a:off x="3917262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500" b="1" kern="0" dirty="0">
                  <a:solidFill>
                    <a:srgbClr val="000000"/>
                  </a:solidFill>
                  <a:cs typeface="Arial"/>
                  <a:sym typeface="Arial"/>
                </a:rPr>
                <a:t>Grammar</a:t>
              </a:r>
              <a:endParaRPr sz="25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1333;p42">
              <a:extLst>
                <a:ext uri="{FF2B5EF4-FFF2-40B4-BE49-F238E27FC236}">
                  <a16:creationId xmlns:a16="http://schemas.microsoft.com/office/drawing/2014/main" id="{C7F78455-C37B-4AFC-B733-30C9F8772459}"/>
                </a:ext>
              </a:extLst>
            </p:cNvPr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1324;p42">
            <a:extLst>
              <a:ext uri="{FF2B5EF4-FFF2-40B4-BE49-F238E27FC236}">
                <a16:creationId xmlns:a16="http://schemas.microsoft.com/office/drawing/2014/main" id="{A2F5D1CB-4287-4976-6DFB-82D1E747E19F}"/>
              </a:ext>
            </a:extLst>
          </p:cNvPr>
          <p:cNvSpPr/>
          <p:nvPr/>
        </p:nvSpPr>
        <p:spPr>
          <a:xfrm>
            <a:off x="5735431" y="986934"/>
            <a:ext cx="2122086" cy="761083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Sounds:</a:t>
            </a:r>
          </a:p>
          <a:p>
            <a:pPr algn="ctr"/>
            <a:r>
              <a:rPr lang="en-US" sz="2400">
                <a:solidFill>
                  <a:srgbClr val="0F0F0F"/>
                </a:solidFill>
              </a:rPr>
              <a:t>/ɑ:/ 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and …..</a:t>
            </a:r>
          </a:p>
        </p:txBody>
      </p:sp>
      <p:sp>
        <p:nvSpPr>
          <p:cNvPr id="38" name="Google Shape;1324;p42">
            <a:extLst>
              <a:ext uri="{FF2B5EF4-FFF2-40B4-BE49-F238E27FC236}">
                <a16:creationId xmlns:a16="http://schemas.microsoft.com/office/drawing/2014/main" id="{A074F3BA-6FBE-6F35-4A6E-368526B2C9F1}"/>
              </a:ext>
            </a:extLst>
          </p:cNvPr>
          <p:cNvSpPr/>
          <p:nvPr/>
        </p:nvSpPr>
        <p:spPr>
          <a:xfrm>
            <a:off x="5735431" y="1765694"/>
            <a:ext cx="2122086" cy="761083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Sounds:</a:t>
            </a:r>
          </a:p>
          <a:p>
            <a:pPr algn="ctr"/>
            <a:r>
              <a:rPr lang="en-US" sz="2400" kern="0" smtClean="0">
                <a:solidFill>
                  <a:srgbClr val="000000"/>
                </a:solidFill>
                <a:cs typeface="Arial"/>
                <a:sym typeface="Arial"/>
              </a:rPr>
              <a:t>/s/and </a:t>
            </a:r>
            <a:r>
              <a:rPr lang="en-US" sz="2400" i="0" smtClean="0">
                <a:solidFill>
                  <a:srgbClr val="0F0F0F"/>
                </a:solidFill>
                <a:effectLst/>
              </a:rPr>
              <a:t>….. </a:t>
            </a: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1324;p42">
            <a:extLst>
              <a:ext uri="{FF2B5EF4-FFF2-40B4-BE49-F238E27FC236}">
                <a16:creationId xmlns:a16="http://schemas.microsoft.com/office/drawing/2014/main" id="{4A8F17BA-60B7-6C99-B4CF-238E16C019A5}"/>
              </a:ext>
            </a:extLst>
          </p:cNvPr>
          <p:cNvSpPr/>
          <p:nvPr/>
        </p:nvSpPr>
        <p:spPr>
          <a:xfrm>
            <a:off x="5735431" y="2515760"/>
            <a:ext cx="2122086" cy="761083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Sounds:</a:t>
            </a:r>
          </a:p>
          <a:p>
            <a:pPr algn="ctr"/>
            <a:r>
              <a:rPr lang="en-US" sz="2400" i="0" smtClean="0">
                <a:solidFill>
                  <a:srgbClr val="0F0F0F"/>
                </a:solidFill>
                <a:effectLst/>
              </a:rPr>
              <a:t>/b/ 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and …..</a:t>
            </a:r>
          </a:p>
        </p:txBody>
      </p:sp>
      <p:sp>
        <p:nvSpPr>
          <p:cNvPr id="47" name="Google Shape;1324;p42">
            <a:extLst>
              <a:ext uri="{FF2B5EF4-FFF2-40B4-BE49-F238E27FC236}">
                <a16:creationId xmlns:a16="http://schemas.microsoft.com/office/drawing/2014/main" id="{C999124C-B913-304A-F28C-9AB5D3D31ED2}"/>
              </a:ext>
            </a:extLst>
          </p:cNvPr>
          <p:cNvSpPr/>
          <p:nvPr/>
        </p:nvSpPr>
        <p:spPr>
          <a:xfrm>
            <a:off x="5725235" y="3272920"/>
            <a:ext cx="4989337" cy="390483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smtClean="0">
                <a:solidFill>
                  <a:srgbClr val="000000"/>
                </a:solidFill>
                <a:cs typeface="Arial"/>
                <a:sym typeface="Arial"/>
              </a:rPr>
              <a:t>School ………… and adjectives</a:t>
            </a:r>
            <a:endParaRPr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1324;p42">
            <a:extLst>
              <a:ext uri="{FF2B5EF4-FFF2-40B4-BE49-F238E27FC236}">
                <a16:creationId xmlns:a16="http://schemas.microsoft.com/office/drawing/2014/main" id="{B83C1985-A2E3-6D19-4B1F-AD421B88B538}"/>
              </a:ext>
            </a:extLst>
          </p:cNvPr>
          <p:cNvSpPr/>
          <p:nvPr/>
        </p:nvSpPr>
        <p:spPr>
          <a:xfrm>
            <a:off x="5725235" y="3707870"/>
            <a:ext cx="5896589" cy="3976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smtClean="0">
                <a:solidFill>
                  <a:srgbClr val="000000"/>
                </a:solidFill>
                <a:cs typeface="Arial"/>
                <a:sym typeface="Arial"/>
              </a:rPr>
              <a:t>Type of ….………, rooms and ..…….…... </a:t>
            </a:r>
            <a:endParaRPr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1324;p42">
            <a:extLst>
              <a:ext uri="{FF2B5EF4-FFF2-40B4-BE49-F238E27FC236}">
                <a16:creationId xmlns:a16="http://schemas.microsoft.com/office/drawing/2014/main" id="{6B898064-BDC1-3B2D-2323-3FA8D6CEF3D6}"/>
              </a:ext>
            </a:extLst>
          </p:cNvPr>
          <p:cNvSpPr/>
          <p:nvPr/>
        </p:nvSpPr>
        <p:spPr>
          <a:xfrm>
            <a:off x="5725232" y="4105561"/>
            <a:ext cx="5194839" cy="375726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Things and ..……..….…. at Tet</a:t>
            </a:r>
            <a:endParaRPr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1324;p42">
            <a:extLst>
              <a:ext uri="{FF2B5EF4-FFF2-40B4-BE49-F238E27FC236}">
                <a16:creationId xmlns:a16="http://schemas.microsoft.com/office/drawing/2014/main" id="{CD57788C-3FF3-1A25-619F-168CB3BFDAD4}"/>
              </a:ext>
            </a:extLst>
          </p:cNvPr>
          <p:cNvSpPr/>
          <p:nvPr/>
        </p:nvSpPr>
        <p:spPr>
          <a:xfrm>
            <a:off x="5731214" y="4514232"/>
            <a:ext cx="4567518" cy="804402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smtClean="0">
                <a:solidFill>
                  <a:srgbClr val="000000"/>
                </a:solidFill>
                <a:cs typeface="Arial"/>
                <a:sym typeface="Arial"/>
              </a:rPr>
              <a:t>……… parts and appearance, </a:t>
            </a:r>
            <a:br>
              <a:rPr lang="en-US" sz="2500" kern="0" smtClean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2500" kern="0" smtClean="0">
                <a:solidFill>
                  <a:srgbClr val="000000"/>
                </a:solidFill>
                <a:cs typeface="Arial"/>
                <a:sym typeface="Arial"/>
              </a:rPr>
              <a:t>……………..… adjectives</a:t>
            </a:r>
            <a:endParaRPr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1324;p42">
            <a:extLst>
              <a:ext uri="{FF2B5EF4-FFF2-40B4-BE49-F238E27FC236}">
                <a16:creationId xmlns:a16="http://schemas.microsoft.com/office/drawing/2014/main" id="{A7FB570D-F1B3-D6E6-DE3C-A512ED3396EA}"/>
              </a:ext>
            </a:extLst>
          </p:cNvPr>
          <p:cNvSpPr/>
          <p:nvPr/>
        </p:nvSpPr>
        <p:spPr>
          <a:xfrm>
            <a:off x="5704930" y="5321797"/>
            <a:ext cx="6412139" cy="367915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smtClean="0">
                <a:solidFill>
                  <a:srgbClr val="000000"/>
                </a:solidFill>
                <a:cs typeface="Arial"/>
                <a:sym typeface="Arial"/>
              </a:rPr>
              <a:t>Present ..………… &amp; Adverbs of ……………….. </a:t>
            </a:r>
            <a:endParaRPr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1324;p42">
            <a:extLst>
              <a:ext uri="{FF2B5EF4-FFF2-40B4-BE49-F238E27FC236}">
                <a16:creationId xmlns:a16="http://schemas.microsoft.com/office/drawing/2014/main" id="{BA445611-7E65-B6D4-535B-51BE6880CC14}"/>
              </a:ext>
            </a:extLst>
          </p:cNvPr>
          <p:cNvSpPr/>
          <p:nvPr/>
        </p:nvSpPr>
        <p:spPr>
          <a:xfrm>
            <a:off x="5720687" y="5698038"/>
            <a:ext cx="6396381" cy="35203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smtClean="0">
                <a:solidFill>
                  <a:srgbClr val="000000"/>
                </a:solidFill>
                <a:cs typeface="Arial"/>
                <a:sym typeface="Arial"/>
              </a:rPr>
              <a:t>Possessive case &amp; prepositions of …………</a:t>
            </a:r>
            <a:endParaRPr sz="2500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1324;p42">
            <a:extLst>
              <a:ext uri="{FF2B5EF4-FFF2-40B4-BE49-F238E27FC236}">
                <a16:creationId xmlns:a16="http://schemas.microsoft.com/office/drawing/2014/main" id="{44F7B200-CEEF-8F35-B22A-4A2B8A8964DD}"/>
              </a:ext>
            </a:extLst>
          </p:cNvPr>
          <p:cNvSpPr/>
          <p:nvPr/>
        </p:nvSpPr>
        <p:spPr>
          <a:xfrm>
            <a:off x="5718873" y="6058394"/>
            <a:ext cx="5649210" cy="367916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i="1" kern="0" dirty="0">
                <a:solidFill>
                  <a:srgbClr val="000000"/>
                </a:solidFill>
                <a:cs typeface="Arial"/>
                <a:sym typeface="Arial"/>
              </a:rPr>
              <a:t>Should / shouldn’t 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for ………....</a:t>
            </a:r>
            <a:endParaRPr sz="2500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1324;p42">
            <a:extLst>
              <a:ext uri="{FF2B5EF4-FFF2-40B4-BE49-F238E27FC236}">
                <a16:creationId xmlns:a16="http://schemas.microsoft.com/office/drawing/2014/main" id="{20767EDE-BD23-4040-E64E-B5E348205410}"/>
              </a:ext>
            </a:extLst>
          </p:cNvPr>
          <p:cNvSpPr/>
          <p:nvPr/>
        </p:nvSpPr>
        <p:spPr>
          <a:xfrm>
            <a:off x="5731214" y="6444540"/>
            <a:ext cx="4567518" cy="391665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smtClean="0">
                <a:solidFill>
                  <a:srgbClr val="000000"/>
                </a:solidFill>
                <a:cs typeface="Arial"/>
                <a:sym typeface="Arial"/>
              </a:rPr>
              <a:t>Present ………………..</a:t>
            </a:r>
            <a:endParaRPr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1221;p40">
            <a:extLst>
              <a:ext uri="{FF2B5EF4-FFF2-40B4-BE49-F238E27FC236}">
                <a16:creationId xmlns:a16="http://schemas.microsoft.com/office/drawing/2014/main" id="{C194CB6A-87A1-355E-72C0-198571B4562E}"/>
              </a:ext>
            </a:extLst>
          </p:cNvPr>
          <p:cNvSpPr/>
          <p:nvPr/>
        </p:nvSpPr>
        <p:spPr>
          <a:xfrm rot="19145231">
            <a:off x="1076985" y="2835386"/>
            <a:ext cx="2019299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221;p40">
            <a:extLst>
              <a:ext uri="{FF2B5EF4-FFF2-40B4-BE49-F238E27FC236}">
                <a16:creationId xmlns:a16="http://schemas.microsoft.com/office/drawing/2014/main" id="{E48A3BB7-ED75-43E0-9E6E-5645E5B2C377}"/>
              </a:ext>
            </a:extLst>
          </p:cNvPr>
          <p:cNvSpPr/>
          <p:nvPr/>
        </p:nvSpPr>
        <p:spPr>
          <a:xfrm rot="2034405" flipV="1">
            <a:off x="1115486" y="4856692"/>
            <a:ext cx="206980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221;p40">
            <a:extLst>
              <a:ext uri="{FF2B5EF4-FFF2-40B4-BE49-F238E27FC236}">
                <a16:creationId xmlns:a16="http://schemas.microsoft.com/office/drawing/2014/main" id="{1A3EDDE4-123D-4F82-ACDD-D279A70E94AA}"/>
              </a:ext>
            </a:extLst>
          </p:cNvPr>
          <p:cNvSpPr/>
          <p:nvPr/>
        </p:nvSpPr>
        <p:spPr>
          <a:xfrm rot="20365531">
            <a:off x="4777519" y="1451573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221;p40">
            <a:extLst>
              <a:ext uri="{FF2B5EF4-FFF2-40B4-BE49-F238E27FC236}">
                <a16:creationId xmlns:a16="http://schemas.microsoft.com/office/drawing/2014/main" id="{13A3D66F-9DEC-A0AE-E360-0D996F383CD9}"/>
              </a:ext>
            </a:extLst>
          </p:cNvPr>
          <p:cNvSpPr/>
          <p:nvPr/>
        </p:nvSpPr>
        <p:spPr>
          <a:xfrm rot="188093">
            <a:off x="4841677" y="1938530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221;p40">
            <a:extLst>
              <a:ext uri="{FF2B5EF4-FFF2-40B4-BE49-F238E27FC236}">
                <a16:creationId xmlns:a16="http://schemas.microsoft.com/office/drawing/2014/main" id="{4CE2F36A-82BA-B8BF-ED46-04D65C7D7372}"/>
              </a:ext>
            </a:extLst>
          </p:cNvPr>
          <p:cNvSpPr/>
          <p:nvPr/>
        </p:nvSpPr>
        <p:spPr>
          <a:xfrm rot="2000784">
            <a:off x="4684313" y="2417857"/>
            <a:ext cx="1037399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221;p40">
            <a:extLst>
              <a:ext uri="{FF2B5EF4-FFF2-40B4-BE49-F238E27FC236}">
                <a16:creationId xmlns:a16="http://schemas.microsoft.com/office/drawing/2014/main" id="{AC852263-A94B-9E47-7959-F0994FE82315}"/>
              </a:ext>
            </a:extLst>
          </p:cNvPr>
          <p:cNvSpPr/>
          <p:nvPr/>
        </p:nvSpPr>
        <p:spPr>
          <a:xfrm rot="20860169">
            <a:off x="4811137" y="3541700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221;p40">
            <a:extLst>
              <a:ext uri="{FF2B5EF4-FFF2-40B4-BE49-F238E27FC236}">
                <a16:creationId xmlns:a16="http://schemas.microsoft.com/office/drawing/2014/main" id="{B11770D1-BBF6-F974-E5E8-67AAE89B6346}"/>
              </a:ext>
            </a:extLst>
          </p:cNvPr>
          <p:cNvSpPr/>
          <p:nvPr/>
        </p:nvSpPr>
        <p:spPr>
          <a:xfrm rot="213572">
            <a:off x="4826546" y="3846631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221;p40">
            <a:extLst>
              <a:ext uri="{FF2B5EF4-FFF2-40B4-BE49-F238E27FC236}">
                <a16:creationId xmlns:a16="http://schemas.microsoft.com/office/drawing/2014/main" id="{76A03119-22B3-D80A-D6EA-058FBF5D471E}"/>
              </a:ext>
            </a:extLst>
          </p:cNvPr>
          <p:cNvSpPr/>
          <p:nvPr/>
        </p:nvSpPr>
        <p:spPr>
          <a:xfrm rot="982045">
            <a:off x="4824791" y="4154911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221;p40">
            <a:extLst>
              <a:ext uri="{FF2B5EF4-FFF2-40B4-BE49-F238E27FC236}">
                <a16:creationId xmlns:a16="http://schemas.microsoft.com/office/drawing/2014/main" id="{7E0206DC-CCC0-8B90-6625-EE0B620AD009}"/>
              </a:ext>
            </a:extLst>
          </p:cNvPr>
          <p:cNvSpPr/>
          <p:nvPr/>
        </p:nvSpPr>
        <p:spPr>
          <a:xfrm rot="2093554">
            <a:off x="4607399" y="4462071"/>
            <a:ext cx="1255256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221;p40">
            <a:extLst>
              <a:ext uri="{FF2B5EF4-FFF2-40B4-BE49-F238E27FC236}">
                <a16:creationId xmlns:a16="http://schemas.microsoft.com/office/drawing/2014/main" id="{B3B8CE26-4511-5BFF-CF0E-F4830AFB75D4}"/>
              </a:ext>
            </a:extLst>
          </p:cNvPr>
          <p:cNvSpPr/>
          <p:nvPr/>
        </p:nvSpPr>
        <p:spPr>
          <a:xfrm rot="20859111">
            <a:off x="4846734" y="5583623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221;p40">
            <a:extLst>
              <a:ext uri="{FF2B5EF4-FFF2-40B4-BE49-F238E27FC236}">
                <a16:creationId xmlns:a16="http://schemas.microsoft.com/office/drawing/2014/main" id="{7E62F3ED-29EA-5882-B10A-88191861A370}"/>
              </a:ext>
            </a:extLst>
          </p:cNvPr>
          <p:cNvSpPr/>
          <p:nvPr/>
        </p:nvSpPr>
        <p:spPr>
          <a:xfrm>
            <a:off x="4816541" y="5847116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221;p40">
            <a:extLst>
              <a:ext uri="{FF2B5EF4-FFF2-40B4-BE49-F238E27FC236}">
                <a16:creationId xmlns:a16="http://schemas.microsoft.com/office/drawing/2014/main" id="{63C95372-960C-D5B7-FEC4-5D3C24F92EC2}"/>
              </a:ext>
            </a:extLst>
          </p:cNvPr>
          <p:cNvSpPr/>
          <p:nvPr/>
        </p:nvSpPr>
        <p:spPr>
          <a:xfrm rot="1029506">
            <a:off x="4823317" y="6057000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221;p40">
            <a:extLst>
              <a:ext uri="{FF2B5EF4-FFF2-40B4-BE49-F238E27FC236}">
                <a16:creationId xmlns:a16="http://schemas.microsoft.com/office/drawing/2014/main" id="{FD87C99E-52FE-32C4-4A78-3885BACCB805}"/>
              </a:ext>
            </a:extLst>
          </p:cNvPr>
          <p:cNvSpPr/>
          <p:nvPr/>
        </p:nvSpPr>
        <p:spPr>
          <a:xfrm rot="1813610" flipV="1">
            <a:off x="4717828" y="6272930"/>
            <a:ext cx="971192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FC682-B7B8-A00E-FACC-7313DD802AEC}"/>
              </a:ext>
            </a:extLst>
          </p:cNvPr>
          <p:cNvSpPr txBox="1"/>
          <p:nvPr/>
        </p:nvSpPr>
        <p:spPr>
          <a:xfrm>
            <a:off x="7052465" y="1244173"/>
            <a:ext cx="676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7030A0"/>
                </a:solidFill>
              </a:rPr>
              <a:t>/ʌ/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52F32-5AD7-B4CD-09B4-E26D2D95E6EB}"/>
              </a:ext>
            </a:extLst>
          </p:cNvPr>
          <p:cNvSpPr txBox="1"/>
          <p:nvPr/>
        </p:nvSpPr>
        <p:spPr>
          <a:xfrm>
            <a:off x="6998154" y="2011423"/>
            <a:ext cx="6710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/z/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B4151-F60A-9D68-3F7F-D38EB3FF0FD3}"/>
              </a:ext>
            </a:extLst>
          </p:cNvPr>
          <p:cNvSpPr txBox="1"/>
          <p:nvPr/>
        </p:nvSpPr>
        <p:spPr>
          <a:xfrm>
            <a:off x="6959155" y="2735835"/>
            <a:ext cx="6710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/p/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98775-41A4-08E4-644E-C839F15D60E0}"/>
              </a:ext>
            </a:extLst>
          </p:cNvPr>
          <p:cNvSpPr txBox="1"/>
          <p:nvPr/>
        </p:nvSpPr>
        <p:spPr>
          <a:xfrm>
            <a:off x="7225492" y="3190210"/>
            <a:ext cx="10195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things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1B621-9820-EE44-5F4D-1BCD733CBB51}"/>
              </a:ext>
            </a:extLst>
          </p:cNvPr>
          <p:cNvSpPr txBox="1"/>
          <p:nvPr/>
        </p:nvSpPr>
        <p:spPr>
          <a:xfrm>
            <a:off x="7344097" y="3635762"/>
            <a:ext cx="11290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house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5A09FA-2A42-8CF2-EBC7-3C335AAC879F}"/>
              </a:ext>
            </a:extLst>
          </p:cNvPr>
          <p:cNvSpPr txBox="1"/>
          <p:nvPr/>
        </p:nvSpPr>
        <p:spPr>
          <a:xfrm>
            <a:off x="9831391" y="3632946"/>
            <a:ext cx="14222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furniture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4A33D-F6B4-0EDD-5CBB-AAAE593BDD9C}"/>
              </a:ext>
            </a:extLst>
          </p:cNvPr>
          <p:cNvSpPr txBox="1"/>
          <p:nvPr/>
        </p:nvSpPr>
        <p:spPr>
          <a:xfrm>
            <a:off x="7974295" y="4019874"/>
            <a:ext cx="16995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7030A0"/>
                </a:solidFill>
              </a:rPr>
              <a:t>activities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3015F0-F332-6DF5-3AE2-473A9469ED03}"/>
              </a:ext>
            </a:extLst>
          </p:cNvPr>
          <p:cNvSpPr txBox="1"/>
          <p:nvPr/>
        </p:nvSpPr>
        <p:spPr>
          <a:xfrm>
            <a:off x="6116843" y="4483146"/>
            <a:ext cx="8813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Body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DCC127-CC8C-30B7-B135-56590DE6077D}"/>
              </a:ext>
            </a:extLst>
          </p:cNvPr>
          <p:cNvSpPr txBox="1"/>
          <p:nvPr/>
        </p:nvSpPr>
        <p:spPr>
          <a:xfrm>
            <a:off x="7294684" y="5217821"/>
            <a:ext cx="11164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simple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10E616-7717-01C0-E588-03373A6A68EE}"/>
              </a:ext>
            </a:extLst>
          </p:cNvPr>
          <p:cNvSpPr txBox="1"/>
          <p:nvPr/>
        </p:nvSpPr>
        <p:spPr>
          <a:xfrm>
            <a:off x="10682216" y="5590132"/>
            <a:ext cx="10284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place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D993D5-CD38-7C84-DDE1-68FAC7A37DE6}"/>
              </a:ext>
            </a:extLst>
          </p:cNvPr>
          <p:cNvSpPr txBox="1"/>
          <p:nvPr/>
        </p:nvSpPr>
        <p:spPr>
          <a:xfrm>
            <a:off x="9459198" y="5977181"/>
            <a:ext cx="18001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7030A0"/>
                </a:solidFill>
              </a:rPr>
              <a:t>advice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A151D5-4E01-D031-31C8-715F0DB82556}"/>
              </a:ext>
            </a:extLst>
          </p:cNvPr>
          <p:cNvSpPr txBox="1"/>
          <p:nvPr/>
        </p:nvSpPr>
        <p:spPr>
          <a:xfrm>
            <a:off x="7694459" y="6359151"/>
            <a:ext cx="17225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continuous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3015F0-F332-6DF5-3AE2-473A9469ED03}"/>
              </a:ext>
            </a:extLst>
          </p:cNvPr>
          <p:cNvSpPr txBox="1"/>
          <p:nvPr/>
        </p:nvSpPr>
        <p:spPr>
          <a:xfrm>
            <a:off x="6557498" y="4870817"/>
            <a:ext cx="16911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</a:rPr>
              <a:t>personality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7DCC127-CC8C-30B7-B135-56590DE6077D}"/>
              </a:ext>
            </a:extLst>
          </p:cNvPr>
          <p:cNvSpPr txBox="1"/>
          <p:nvPr/>
        </p:nvSpPr>
        <p:spPr>
          <a:xfrm>
            <a:off x="10148467" y="5227585"/>
            <a:ext cx="1633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frequency</a:t>
            </a:r>
            <a:endParaRPr lang="en-US" sz="2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3" grpId="0"/>
      <p:bldP spid="14" grpId="0"/>
      <p:bldP spid="16" grpId="0"/>
      <p:bldP spid="21" grpId="0"/>
      <p:bldP spid="31" grpId="0"/>
      <p:bldP spid="32" grpId="0"/>
      <p:bldP spid="33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539851" y="1963306"/>
            <a:ext cx="11212437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70C0"/>
                </a:solidFill>
              </a:rPr>
              <a:t>1.</a:t>
            </a:r>
            <a:r>
              <a:rPr lang="en-US" sz="3600" smtClean="0"/>
              <a:t>	A</a:t>
            </a:r>
            <a:r>
              <a:rPr lang="en-US" sz="3600" dirty="0"/>
              <a:t>. ear</a:t>
            </a:r>
            <a:r>
              <a:rPr lang="en-US" sz="3600" u="sng" dirty="0"/>
              <a:t>s</a:t>
            </a:r>
            <a:r>
              <a:rPr lang="en-US" sz="3600" dirty="0"/>
              <a:t>			B. eye</a:t>
            </a:r>
            <a:r>
              <a:rPr lang="en-US" sz="3600" u="sng" dirty="0"/>
              <a:t>s</a:t>
            </a:r>
            <a:r>
              <a:rPr lang="en-US" sz="3600" dirty="0"/>
              <a:t>			C. lip</a:t>
            </a:r>
            <a:r>
              <a:rPr lang="en-US" sz="3600" u="sng" dirty="0"/>
              <a:t>s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2.</a:t>
            </a:r>
            <a:r>
              <a:rPr lang="en-US" sz="3600" dirty="0"/>
              <a:t>	A. c</a:t>
            </a:r>
            <a:r>
              <a:rPr lang="en-US" sz="3600" u="sng" dirty="0"/>
              <a:t>a</a:t>
            </a:r>
            <a:r>
              <a:rPr lang="en-US" sz="3600" dirty="0"/>
              <a:t>t			B. f</a:t>
            </a:r>
            <a:r>
              <a:rPr lang="en-US" sz="3600" u="sng" dirty="0"/>
              <a:t>a</a:t>
            </a:r>
            <a:r>
              <a:rPr lang="en-US" sz="3600" dirty="0"/>
              <a:t>ther			C. c</a:t>
            </a:r>
            <a:r>
              <a:rPr lang="en-US" sz="3600" u="sng" dirty="0"/>
              <a:t>a</a:t>
            </a:r>
            <a:r>
              <a:rPr lang="en-US" sz="3600" dirty="0"/>
              <a:t>lm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3.</a:t>
            </a:r>
            <a:r>
              <a:rPr lang="en-US" sz="3600" dirty="0"/>
              <a:t>	A. light</a:t>
            </a:r>
            <a:r>
              <a:rPr lang="en-US" sz="3600" u="sng" dirty="0"/>
              <a:t>s</a:t>
            </a:r>
            <a:r>
              <a:rPr lang="en-US" sz="3600" dirty="0"/>
              <a:t>			B. pencil</a:t>
            </a:r>
            <a:r>
              <a:rPr lang="en-US" sz="3600" u="sng" dirty="0"/>
              <a:t>s</a:t>
            </a:r>
            <a:r>
              <a:rPr lang="en-US" sz="3600" dirty="0"/>
              <a:t>			C. lamp</a:t>
            </a:r>
            <a:r>
              <a:rPr lang="en-US" sz="3600" u="sng" dirty="0"/>
              <a:t>s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4.</a:t>
            </a:r>
            <a:r>
              <a:rPr lang="en-US" sz="3600" dirty="0"/>
              <a:t>	A. notebook</a:t>
            </a:r>
            <a:r>
              <a:rPr lang="en-US" sz="3600" u="sng" dirty="0"/>
              <a:t>s</a:t>
            </a:r>
            <a:r>
              <a:rPr lang="en-US" sz="3600" dirty="0"/>
              <a:t>		B. ruler</a:t>
            </a:r>
            <a:r>
              <a:rPr lang="en-US" sz="3600" u="sng" dirty="0"/>
              <a:t>s</a:t>
            </a:r>
            <a:r>
              <a:rPr lang="en-US" sz="3600" dirty="0"/>
              <a:t>			C. room</a:t>
            </a:r>
            <a:r>
              <a:rPr lang="en-US" sz="3600" u="sng" dirty="0"/>
              <a:t>s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5.</a:t>
            </a:r>
            <a:r>
              <a:rPr lang="en-US" sz="3600" dirty="0"/>
              <a:t>	A. br</a:t>
            </a:r>
            <a:r>
              <a:rPr lang="en-US" sz="3600" u="sng" dirty="0"/>
              <a:t>o</a:t>
            </a:r>
            <a:r>
              <a:rPr lang="en-US" sz="3600" dirty="0"/>
              <a:t>ther		B. h</a:t>
            </a:r>
            <a:r>
              <a:rPr lang="en-US" sz="3600" u="sng" dirty="0"/>
              <a:t>o</a:t>
            </a:r>
            <a:r>
              <a:rPr lang="en-US" sz="3600" dirty="0"/>
              <a:t>mework		C. m</a:t>
            </a:r>
            <a:r>
              <a:rPr lang="en-US" sz="3600" u="sng" dirty="0"/>
              <a:t>o</a:t>
            </a:r>
            <a:r>
              <a:rPr lang="en-US" sz="3600" dirty="0"/>
              <a:t>ther</a:t>
            </a:r>
            <a:endParaRPr lang="en-V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989672" y="1244640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word whose underlined part is pronounced diﬀerently.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1B82F8-DBC5-FB05-23D2-6A40B97E45D8}"/>
              </a:ext>
            </a:extLst>
          </p:cNvPr>
          <p:cNvSpPr/>
          <p:nvPr/>
        </p:nvSpPr>
        <p:spPr>
          <a:xfrm>
            <a:off x="8734199" y="2143593"/>
            <a:ext cx="589683" cy="602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BCB7D6-3DF1-EA03-A8CD-D38623873D76}"/>
              </a:ext>
            </a:extLst>
          </p:cNvPr>
          <p:cNvSpPr/>
          <p:nvPr/>
        </p:nvSpPr>
        <p:spPr>
          <a:xfrm>
            <a:off x="1418998" y="2998724"/>
            <a:ext cx="589683" cy="602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546763-4E39-3C24-12D8-C2D8E3E35B7D}"/>
              </a:ext>
            </a:extLst>
          </p:cNvPr>
          <p:cNvSpPr/>
          <p:nvPr/>
        </p:nvSpPr>
        <p:spPr>
          <a:xfrm>
            <a:off x="5046618" y="3807501"/>
            <a:ext cx="589683" cy="602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7F8C8E-6D2E-D980-36F5-005E56466BDA}"/>
              </a:ext>
            </a:extLst>
          </p:cNvPr>
          <p:cNvSpPr/>
          <p:nvPr/>
        </p:nvSpPr>
        <p:spPr>
          <a:xfrm>
            <a:off x="1418998" y="4636645"/>
            <a:ext cx="589683" cy="602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3EEADD-1DE8-9C21-21A0-973F65F9D5FC}"/>
              </a:ext>
            </a:extLst>
          </p:cNvPr>
          <p:cNvSpPr/>
          <p:nvPr/>
        </p:nvSpPr>
        <p:spPr>
          <a:xfrm>
            <a:off x="5046618" y="5490566"/>
            <a:ext cx="589683" cy="602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552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539852" y="2637372"/>
            <a:ext cx="7320471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- </a:t>
            </a:r>
            <a:r>
              <a:rPr lang="en-US" sz="3600" b="1" smtClean="0">
                <a:solidFill>
                  <a:srgbClr val="0070C0"/>
                </a:solidFill>
              </a:rPr>
              <a:t>/</a:t>
            </a:r>
            <a:r>
              <a:rPr lang="en-US" sz="3600" b="1" dirty="0">
                <a:solidFill>
                  <a:srgbClr val="0070C0"/>
                </a:solidFill>
              </a:rPr>
              <a:t>b/</a:t>
            </a:r>
            <a:r>
              <a:rPr lang="en-US" sz="3600" dirty="0"/>
              <a:t>: book</a:t>
            </a:r>
            <a:r>
              <a:rPr lang="en-US" sz="3600"/>
              <a:t>, </a:t>
            </a:r>
            <a:r>
              <a:rPr lang="en-US" sz="3600" smtClean="0"/>
              <a:t>___________________</a:t>
            </a:r>
          </a:p>
          <a:p>
            <a:pPr>
              <a:lnSpc>
                <a:spcPct val="150000"/>
              </a:lnSpc>
            </a:pP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600" dirty="0"/>
              <a:t>- </a:t>
            </a:r>
            <a:r>
              <a:rPr lang="en-US" sz="3600" b="1" dirty="0">
                <a:solidFill>
                  <a:srgbClr val="0070C0"/>
                </a:solidFill>
              </a:rPr>
              <a:t>/p/</a:t>
            </a:r>
            <a:r>
              <a:rPr lang="en-US" sz="3600" dirty="0"/>
              <a:t>: pen</a:t>
            </a:r>
            <a:r>
              <a:rPr lang="en-US" sz="3600"/>
              <a:t>, </a:t>
            </a:r>
            <a:r>
              <a:rPr lang="en-US" sz="3600" smtClean="0"/>
              <a:t>____________________</a:t>
            </a:r>
            <a:endParaRPr lang="en-V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128366"/>
            <a:ext cx="110746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names of school things and furniture in the house which begin with /b/ and /p/.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25632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1536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4" name="TextBox 3"/>
          <p:cNvSpPr txBox="1"/>
          <p:nvPr/>
        </p:nvSpPr>
        <p:spPr>
          <a:xfrm>
            <a:off x="2813539" y="2858271"/>
            <a:ext cx="98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smtClean="0">
                <a:solidFill>
                  <a:srgbClr val="7030A0"/>
                </a:solidFill>
              </a:rPr>
              <a:t>bag,</a:t>
            </a:r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9147" y="2859043"/>
            <a:ext cx="101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smtClean="0">
                <a:solidFill>
                  <a:srgbClr val="7030A0"/>
                </a:solidFill>
              </a:rPr>
              <a:t>bed,</a:t>
            </a:r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2186" y="4467263"/>
            <a:ext cx="142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smtClean="0">
                <a:solidFill>
                  <a:srgbClr val="7030A0"/>
                </a:solidFill>
              </a:rPr>
              <a:t>pencil,</a:t>
            </a:r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1188" y="4466491"/>
            <a:ext cx="162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smtClean="0">
                <a:solidFill>
                  <a:srgbClr val="7030A0"/>
                </a:solidFill>
              </a:rPr>
              <a:t>picture,</a:t>
            </a:r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4560" y="4465718"/>
            <a:ext cx="1673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smtClean="0">
                <a:solidFill>
                  <a:srgbClr val="7030A0"/>
                </a:solidFill>
              </a:rPr>
              <a:t>posters,</a:t>
            </a:r>
            <a:endParaRPr lang="en-GB" sz="36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489781" y="1830786"/>
            <a:ext cx="11212437" cy="24994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E _ _ l _ _ _				4. s _ _ r _ _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2. h </a:t>
            </a:r>
            <a:r>
              <a:rPr lang="en-US" sz="3600" dirty="0"/>
              <a:t>_ _ _ w _ _ _			5. b _ _ m _ _ _ _ n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l _ _ _ h</a:t>
            </a:r>
            <a:endParaRPr lang="en-V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066577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words.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03869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936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988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489781" y="1830786"/>
            <a:ext cx="11212437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E</a:t>
            </a:r>
            <a:r>
              <a:rPr lang="en-US" sz="3600" dirty="0">
                <a:solidFill>
                  <a:srgbClr val="C00000"/>
                </a:solidFill>
              </a:rPr>
              <a:t>ng</a:t>
            </a:r>
            <a:r>
              <a:rPr lang="en-US" sz="3600" dirty="0"/>
              <a:t>l</a:t>
            </a:r>
            <a:r>
              <a:rPr lang="en-US" sz="3600" dirty="0">
                <a:solidFill>
                  <a:srgbClr val="C00000"/>
                </a:solidFill>
              </a:rPr>
              <a:t>ish</a:t>
            </a:r>
            <a:r>
              <a:rPr lang="en-US" sz="3600" dirty="0"/>
              <a:t>					4. s</a:t>
            </a:r>
            <a:r>
              <a:rPr lang="en-US" sz="3600" dirty="0">
                <a:solidFill>
                  <a:srgbClr val="C00000"/>
                </a:solidFill>
              </a:rPr>
              <a:t>po</a:t>
            </a:r>
            <a:r>
              <a:rPr lang="en-US" sz="3600" dirty="0"/>
              <a:t>r</a:t>
            </a:r>
            <a:r>
              <a:rPr lang="en-US" sz="3600" dirty="0">
                <a:solidFill>
                  <a:srgbClr val="C00000"/>
                </a:solidFill>
              </a:rPr>
              <a:t>ts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2. h</a:t>
            </a:r>
            <a:r>
              <a:rPr lang="en-VN" sz="3600" dirty="0">
                <a:solidFill>
                  <a:srgbClr val="C00000"/>
                </a:solidFill>
              </a:rPr>
              <a:t>ome</a:t>
            </a:r>
            <a:r>
              <a:rPr lang="en-US" sz="3600" dirty="0"/>
              <a:t>w</a:t>
            </a:r>
            <a:r>
              <a:rPr lang="en-US" sz="3600" dirty="0">
                <a:solidFill>
                  <a:srgbClr val="C00000"/>
                </a:solidFill>
              </a:rPr>
              <a:t>ork</a:t>
            </a:r>
            <a:r>
              <a:rPr lang="en-US" sz="3600" dirty="0"/>
              <a:t>				5. b</a:t>
            </a:r>
            <a:r>
              <a:rPr lang="en-US" sz="3600" dirty="0">
                <a:solidFill>
                  <a:srgbClr val="C00000"/>
                </a:solidFill>
              </a:rPr>
              <a:t>ad</a:t>
            </a:r>
            <a:r>
              <a:rPr lang="en-US" sz="3600" dirty="0"/>
              <a:t>m</a:t>
            </a:r>
            <a:r>
              <a:rPr lang="en-US" sz="3600" dirty="0">
                <a:solidFill>
                  <a:srgbClr val="C00000"/>
                </a:solidFill>
              </a:rPr>
              <a:t>into</a:t>
            </a:r>
            <a:r>
              <a:rPr lang="en-US" sz="3600" dirty="0"/>
              <a:t>n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l</a:t>
            </a:r>
            <a:r>
              <a:rPr lang="en-US" sz="3600" dirty="0">
                <a:solidFill>
                  <a:srgbClr val="C00000"/>
                </a:solidFill>
              </a:rPr>
              <a:t>unc</a:t>
            </a:r>
            <a:r>
              <a:rPr lang="en-US" sz="3600" dirty="0"/>
              <a:t>h</a:t>
            </a:r>
            <a:endParaRPr lang="en-V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066577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words.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03869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936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28462ED-AF4F-DB14-2BC1-0E218EB2B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012557"/>
              </p:ext>
            </p:extLst>
          </p:nvPr>
        </p:nvGraphicFramePr>
        <p:xfrm>
          <a:off x="1943100" y="4571177"/>
          <a:ext cx="8128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719514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14122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290676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87874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47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V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V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V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39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3256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4292</TotalTime>
  <Words>654</Words>
  <Application>Microsoft Office PowerPoint</Application>
  <PresentationFormat>Widescreen</PresentationFormat>
  <Paragraphs>206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390</cp:revision>
  <dcterms:created xsi:type="dcterms:W3CDTF">2020-12-09T02:04:09Z</dcterms:created>
  <dcterms:modified xsi:type="dcterms:W3CDTF">2023-10-13T09:58:23Z</dcterms:modified>
</cp:coreProperties>
</file>