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tiff" ContentType="image/tif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71" r:id="rId3"/>
    <p:sldId id="256" r:id="rId5"/>
    <p:sldId id="600" r:id="rId6"/>
    <p:sldId id="279" r:id="rId7"/>
    <p:sldId id="599" r:id="rId8"/>
    <p:sldId id="601" r:id="rId9"/>
    <p:sldId id="399" r:id="rId10"/>
    <p:sldId id="565" r:id="rId11"/>
    <p:sldId id="566" r:id="rId12"/>
    <p:sldId id="551" r:id="rId13"/>
    <p:sldId id="552" r:id="rId14"/>
    <p:sldId id="540" r:id="rId15"/>
    <p:sldId id="567" r:id="rId16"/>
    <p:sldId id="553" r:id="rId17"/>
    <p:sldId id="568" r:id="rId18"/>
    <p:sldId id="569" r:id="rId19"/>
    <p:sldId id="570" r:id="rId20"/>
    <p:sldId id="571" r:id="rId21"/>
    <p:sldId id="572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DA"/>
    <a:srgbClr val="D0BFFF"/>
    <a:srgbClr val="FFE9BD"/>
    <a:srgbClr val="DFCCFB"/>
    <a:srgbClr val="FF1F1F"/>
    <a:srgbClr val="24FF1F"/>
    <a:srgbClr val="F16649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1691"/>
        <p:guide pos="37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rt-Design-GIF-by-G1ft3d-unscre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0" y="2158365"/>
            <a:ext cx="722630" cy="722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12" name="Picture 11" descr="loop-color-GIF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190" y="6341745"/>
            <a:ext cx="604520" cy="60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65275" y="1143000"/>
            <a:ext cx="10360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each sentence with the correct form of the verbs from the box.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191895"/>
            <a:ext cx="863600" cy="85598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309370" y="3669030"/>
            <a:ext cx="523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1.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394585" y="2173605"/>
            <a:ext cx="7543800" cy="118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109" name="TextBox 108"/>
          <p:cNvSpPr txBox="1"/>
          <p:nvPr/>
        </p:nvSpPr>
        <p:spPr>
          <a:xfrm>
            <a:off x="2597150" y="2272665"/>
            <a:ext cx="1650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/>
              <a:t>surf</a:t>
            </a:r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183505" y="2288540"/>
            <a:ext cx="16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/>
              <a:t>reduce</a:t>
            </a:r>
            <a:endParaRPr lang="en-US" sz="3200"/>
          </a:p>
        </p:txBody>
      </p:sp>
      <p:sp>
        <p:nvSpPr>
          <p:cNvPr id="111" name="TextBox 110"/>
          <p:cNvSpPr txBox="1"/>
          <p:nvPr/>
        </p:nvSpPr>
        <p:spPr>
          <a:xfrm>
            <a:off x="7437755" y="2272665"/>
            <a:ext cx="1634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/>
              <a:t>reuse</a:t>
            </a:r>
            <a:endParaRPr lang="en-US" sz="3200"/>
          </a:p>
        </p:txBody>
      </p:sp>
      <p:sp>
        <p:nvSpPr>
          <p:cNvPr id="107" name="TextBox 106"/>
          <p:cNvSpPr txBox="1"/>
          <p:nvPr/>
        </p:nvSpPr>
        <p:spPr>
          <a:xfrm>
            <a:off x="2620010" y="2735580"/>
            <a:ext cx="1517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/>
              <a:t>recycle</a:t>
            </a:r>
            <a:endParaRPr lang="en-US" sz="3200"/>
          </a:p>
        </p:txBody>
      </p:sp>
      <p:sp>
        <p:nvSpPr>
          <p:cNvPr id="60" name="TextBox 59"/>
          <p:cNvSpPr txBox="1"/>
          <p:nvPr/>
        </p:nvSpPr>
        <p:spPr>
          <a:xfrm>
            <a:off x="4827905" y="2727960"/>
            <a:ext cx="2510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/>
              <a:t>receive</a:t>
            </a:r>
            <a:endParaRPr lang="en-US" sz="3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1784350" y="3662680"/>
            <a:ext cx="6468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How much household waste do we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309370" y="4309745"/>
            <a:ext cx="523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2.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12545" y="5045075"/>
            <a:ext cx="523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3.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818640" y="5036820"/>
            <a:ext cx="587311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sz="3200" dirty="0"/>
              <a:t>I’m </a:t>
            </a:r>
            <a:endParaRPr lang="en-US" sz="3200" dirty="0"/>
          </a:p>
          <a:p>
            <a:pPr>
              <a:lnSpc>
                <a:spcPct val="130000"/>
              </a:lnSpc>
            </a:pPr>
            <a:r>
              <a:rPr lang="en-US" sz="3200" dirty="0"/>
              <a:t>Vietnamese music.</a:t>
            </a:r>
            <a:endParaRPr lang="en-US" sz="3200" dirty="0"/>
          </a:p>
        </p:txBody>
      </p:sp>
      <p:sp>
        <p:nvSpPr>
          <p:cNvPr id="120" name="TextBox 119"/>
          <p:cNvSpPr txBox="1"/>
          <p:nvPr/>
        </p:nvSpPr>
        <p:spPr>
          <a:xfrm>
            <a:off x="1784350" y="4318635"/>
            <a:ext cx="3949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My robot sends and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7691120" y="3668395"/>
            <a:ext cx="355854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every day?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7922895" y="3693160"/>
            <a:ext cx="346646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recycle</a:t>
            </a:r>
            <a:r>
              <a:rPr lang="en-US" sz="3200" dirty="0"/>
              <a:t> every day?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5200650" y="4297045"/>
            <a:ext cx="422529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emails for me.</a:t>
            </a:r>
            <a:endParaRPr lang="en-US" sz="3200" dirty="0"/>
          </a:p>
        </p:txBody>
      </p:sp>
      <p:sp>
        <p:nvSpPr>
          <p:cNvPr id="4" name="TextBox 30"/>
          <p:cNvSpPr txBox="1"/>
          <p:nvPr/>
        </p:nvSpPr>
        <p:spPr>
          <a:xfrm>
            <a:off x="5289550" y="4307840"/>
            <a:ext cx="48215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receives</a:t>
            </a:r>
            <a:r>
              <a:rPr lang="en-US" sz="3200" dirty="0"/>
              <a:t> emails for me.</a:t>
            </a:r>
            <a:endParaRPr lang="en-US" sz="3200" dirty="0"/>
          </a:p>
        </p:txBody>
      </p:sp>
      <p:sp>
        <p:nvSpPr>
          <p:cNvPr id="8" name="TextBox 32"/>
          <p:cNvSpPr txBox="1"/>
          <p:nvPr/>
        </p:nvSpPr>
        <p:spPr>
          <a:xfrm>
            <a:off x="2441575" y="5201920"/>
            <a:ext cx="880808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the internet to look for information on</a:t>
            </a:r>
            <a:endParaRPr lang="en-US" sz="3200" dirty="0"/>
          </a:p>
        </p:txBody>
      </p:sp>
      <p:sp>
        <p:nvSpPr>
          <p:cNvPr id="9" name="TextBox 33"/>
          <p:cNvSpPr txBox="1"/>
          <p:nvPr/>
        </p:nvSpPr>
        <p:spPr>
          <a:xfrm>
            <a:off x="2711450" y="5216525"/>
            <a:ext cx="972185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surfing</a:t>
            </a:r>
            <a:r>
              <a:rPr lang="en-US" sz="3200" dirty="0"/>
              <a:t> the internet to look for information on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7" grpId="0"/>
      <p:bldP spid="60" grpId="0"/>
      <p:bldP spid="27" grpId="0"/>
      <p:bldP spid="28" grpId="0"/>
      <p:bldP spid="30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98625" y="1282700"/>
            <a:ext cx="9699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each sentence with the correct form of the verbs from the box.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1282700"/>
            <a:ext cx="863600" cy="855980"/>
          </a:xfrm>
          <a:prstGeom prst="rect">
            <a:avLst/>
          </a:prstGeom>
        </p:spPr>
      </p:pic>
      <p:sp>
        <p:nvSpPr>
          <p:cNvPr id="108" name="Rounded Rectangle 107"/>
          <p:cNvSpPr/>
          <p:nvPr/>
        </p:nvSpPr>
        <p:spPr>
          <a:xfrm>
            <a:off x="1587500" y="2462530"/>
            <a:ext cx="8281035" cy="15513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109" name="TextBox 108"/>
          <p:cNvSpPr txBox="1"/>
          <p:nvPr/>
        </p:nvSpPr>
        <p:spPr>
          <a:xfrm>
            <a:off x="1790065" y="2561590"/>
            <a:ext cx="2166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/>
              <a:t>surf</a:t>
            </a:r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4376420" y="2577465"/>
            <a:ext cx="218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/>
              <a:t>reduce</a:t>
            </a:r>
            <a:endParaRPr lang="en-US" sz="3200"/>
          </a:p>
        </p:txBody>
      </p:sp>
      <p:sp>
        <p:nvSpPr>
          <p:cNvPr id="111" name="TextBox 110"/>
          <p:cNvSpPr txBox="1"/>
          <p:nvPr/>
        </p:nvSpPr>
        <p:spPr>
          <a:xfrm>
            <a:off x="6630670" y="2561590"/>
            <a:ext cx="2146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/>
              <a:t>reuse</a:t>
            </a:r>
            <a:endParaRPr lang="en-US" sz="3200"/>
          </a:p>
        </p:txBody>
      </p:sp>
      <p:sp>
        <p:nvSpPr>
          <p:cNvPr id="107" name="TextBox 106"/>
          <p:cNvSpPr txBox="1"/>
          <p:nvPr/>
        </p:nvSpPr>
        <p:spPr>
          <a:xfrm>
            <a:off x="1673225" y="3151505"/>
            <a:ext cx="1991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/>
              <a:t>recycle</a:t>
            </a:r>
            <a:endParaRPr lang="en-US" sz="3200"/>
          </a:p>
        </p:txBody>
      </p:sp>
      <p:sp>
        <p:nvSpPr>
          <p:cNvPr id="6" name="TextBox 59"/>
          <p:cNvSpPr txBox="1"/>
          <p:nvPr/>
        </p:nvSpPr>
        <p:spPr>
          <a:xfrm>
            <a:off x="3881120" y="3143885"/>
            <a:ext cx="329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dirty="0"/>
              <a:t>receive</a:t>
            </a:r>
            <a:endParaRPr lang="en-US" sz="3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1378585" y="4376420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4.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53565" y="4367530"/>
            <a:ext cx="24155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We need to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378585" y="50819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5.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853565" y="5076190"/>
            <a:ext cx="3327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I think we should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3857625" y="4318000"/>
            <a:ext cx="740854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the amount of salt in our diet.</a:t>
            </a:r>
            <a:endParaRPr lang="en-US" sz="3200" dirty="0"/>
          </a:p>
        </p:txBody>
      </p:sp>
      <p:sp>
        <p:nvSpPr>
          <p:cNvPr id="14" name="TextBox 36"/>
          <p:cNvSpPr txBox="1"/>
          <p:nvPr/>
        </p:nvSpPr>
        <p:spPr>
          <a:xfrm>
            <a:off x="4123055" y="4326255"/>
            <a:ext cx="740854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reduce</a:t>
            </a:r>
            <a:r>
              <a:rPr lang="en-US" sz="3200" dirty="0"/>
              <a:t> the amount of salt in our diet.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4484370" y="5041900"/>
            <a:ext cx="49993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these envelopes.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4996180" y="5048885"/>
            <a:ext cx="445008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reuse</a:t>
            </a:r>
            <a:r>
              <a:rPr lang="en-US" sz="3200" dirty="0"/>
              <a:t> these envelopes.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3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2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1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07" grpId="0"/>
      <p:bldP spid="6" grpId="0"/>
      <p:bldP spid="7" grpId="0"/>
      <p:bldP spid="14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" y="1068070"/>
            <a:ext cx="777240" cy="822325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612265" y="1243330"/>
            <a:ext cx="10060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>
                <a:sym typeface="+mn-ea"/>
              </a:rPr>
              <a:t>Choose the correct words.</a:t>
            </a:r>
            <a:endParaRPr lang="en-US" sz="3200">
              <a:sym typeface="+mn-ea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734060" y="2052320"/>
            <a:ext cx="57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1.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209040" y="2045970"/>
            <a:ext cx="10030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He didn’t understand her </a:t>
            </a:r>
            <a:r>
              <a:rPr lang="en-US" sz="3600" b="1">
                <a:solidFill>
                  <a:srgbClr val="F16649"/>
                </a:solidFill>
              </a:rPr>
              <a:t>feels</a:t>
            </a:r>
            <a:r>
              <a:rPr lang="en-US" sz="3600"/>
              <a:t> / </a:t>
            </a:r>
            <a:r>
              <a:rPr lang="en-US" sz="3600" b="1">
                <a:solidFill>
                  <a:srgbClr val="F16649"/>
                </a:solidFill>
              </a:rPr>
              <a:t>feelings</a:t>
            </a:r>
            <a:r>
              <a:rPr lang="en-US" sz="3600"/>
              <a:t>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734060" y="2790190"/>
            <a:ext cx="57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2.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4" name="TextBox 26"/>
          <p:cNvSpPr txBox="1"/>
          <p:nvPr/>
        </p:nvSpPr>
        <p:spPr>
          <a:xfrm>
            <a:off x="736600" y="3971290"/>
            <a:ext cx="57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3.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6" name="TextBox 27"/>
          <p:cNvSpPr txBox="1"/>
          <p:nvPr/>
        </p:nvSpPr>
        <p:spPr>
          <a:xfrm>
            <a:off x="1211580" y="3963035"/>
            <a:ext cx="9044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Home robots can </a:t>
            </a:r>
            <a:r>
              <a:rPr lang="en-US" sz="3600" b="1">
                <a:solidFill>
                  <a:srgbClr val="F16649"/>
                </a:solidFill>
              </a:rPr>
              <a:t>do</a:t>
            </a:r>
            <a:r>
              <a:rPr lang="en-US" sz="3600"/>
              <a:t> / </a:t>
            </a:r>
            <a:r>
              <a:rPr lang="en-US" sz="3600" b="1">
                <a:solidFill>
                  <a:srgbClr val="F16649"/>
                </a:solidFill>
              </a:rPr>
              <a:t>make</a:t>
            </a:r>
            <a:r>
              <a:rPr lang="en-US" sz="3600"/>
              <a:t> meals for us.</a:t>
            </a:r>
            <a:endParaRPr lang="en-US" sz="3600" dirty="0"/>
          </a:p>
        </p:txBody>
      </p:sp>
      <p:sp>
        <p:nvSpPr>
          <p:cNvPr id="17" name="TextBox 28"/>
          <p:cNvSpPr txBox="1"/>
          <p:nvPr/>
        </p:nvSpPr>
        <p:spPr>
          <a:xfrm>
            <a:off x="734060" y="4770755"/>
            <a:ext cx="57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4.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8" name="TextBox 29"/>
          <p:cNvSpPr txBox="1"/>
          <p:nvPr/>
        </p:nvSpPr>
        <p:spPr>
          <a:xfrm>
            <a:off x="1209040" y="4762500"/>
            <a:ext cx="9473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It’s your turn to </a:t>
            </a:r>
            <a:r>
              <a:rPr lang="en-US" sz="3600" b="1">
                <a:solidFill>
                  <a:srgbClr val="F16649"/>
                </a:solidFill>
              </a:rPr>
              <a:t>make</a:t>
            </a:r>
            <a:r>
              <a:rPr lang="en-US" sz="3600"/>
              <a:t> / </a:t>
            </a:r>
            <a:r>
              <a:rPr lang="en-US" sz="3600" b="1">
                <a:solidFill>
                  <a:srgbClr val="F16649"/>
                </a:solidFill>
              </a:rPr>
              <a:t>do</a:t>
            </a:r>
            <a:r>
              <a:rPr lang="en-US" sz="3600"/>
              <a:t> the dishes, Nick!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1209040" y="2799080"/>
            <a:ext cx="10464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A robot works as a </a:t>
            </a:r>
            <a:r>
              <a:rPr lang="en-US" sz="3600" b="1">
                <a:solidFill>
                  <a:srgbClr val="F16649"/>
                </a:solidFill>
              </a:rPr>
              <a:t>watch</a:t>
            </a:r>
            <a:r>
              <a:rPr lang="en-US" sz="3600"/>
              <a:t> / </a:t>
            </a:r>
            <a:r>
              <a:rPr lang="en-US" sz="3600" b="1">
                <a:solidFill>
                  <a:srgbClr val="F16649"/>
                </a:solidFill>
              </a:rPr>
              <a:t>guard</a:t>
            </a:r>
            <a:r>
              <a:rPr lang="en-US" sz="3600"/>
              <a:t> to keep their house safe.</a:t>
            </a:r>
            <a:endParaRPr lang="en-US" sz="3600" dirty="0"/>
          </a:p>
        </p:txBody>
      </p:sp>
      <p:sp>
        <p:nvSpPr>
          <p:cNvPr id="20" name="Rectangle: Rounded Corners 1"/>
          <p:cNvSpPr/>
          <p:nvPr/>
        </p:nvSpPr>
        <p:spPr>
          <a:xfrm>
            <a:off x="7210425" y="2056765"/>
            <a:ext cx="1800860" cy="74231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/>
          </a:p>
        </p:txBody>
      </p:sp>
      <p:sp>
        <p:nvSpPr>
          <p:cNvPr id="21" name="Rectangle: Rounded Corners 13"/>
          <p:cNvSpPr/>
          <p:nvPr/>
        </p:nvSpPr>
        <p:spPr>
          <a:xfrm>
            <a:off x="6401435" y="2790190"/>
            <a:ext cx="1028700" cy="74231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/>
          </a:p>
        </p:txBody>
      </p:sp>
      <p:sp>
        <p:nvSpPr>
          <p:cNvPr id="22" name="Rectangle: Rounded Corners 14"/>
          <p:cNvSpPr/>
          <p:nvPr/>
        </p:nvSpPr>
        <p:spPr>
          <a:xfrm>
            <a:off x="5488305" y="3914775"/>
            <a:ext cx="915670" cy="74231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/>
          </a:p>
        </p:txBody>
      </p:sp>
      <p:sp>
        <p:nvSpPr>
          <p:cNvPr id="23" name="Rectangle: Rounded Corners 15"/>
          <p:cNvSpPr/>
          <p:nvPr/>
        </p:nvSpPr>
        <p:spPr>
          <a:xfrm>
            <a:off x="5687060" y="4762500"/>
            <a:ext cx="517525" cy="74231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600"/>
          </a:p>
        </p:txBody>
      </p: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516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2135" y="31534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0534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67815"/>
            <a:ext cx="6054725" cy="11137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Circle the word with the different stress pattern. (Ex. 1a, p. 68)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repeat the sentences. (Ex. 1b, p. 68)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18430" y="4076065"/>
            <a:ext cx="6054725" cy="16014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Complete sentences using the comparative or superlative form of the adjectives in brackets. (Ex. 4,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6: Write a/an or the. (Ex. 5,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7: Choose the correct option in brackets to complete each sentence. (Ex. 6, p. 68) 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3017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735" y="2360930"/>
            <a:ext cx="948690" cy="792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700" y="3454400"/>
            <a:ext cx="598805" cy="93599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00830" y="302895"/>
            <a:ext cx="511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LANGUAGE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52700" y="4403725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GRAMMAR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3" name="Rectangle 21"/>
          <p:cNvSpPr/>
          <p:nvPr/>
        </p:nvSpPr>
        <p:spPr>
          <a:xfrm>
            <a:off x="5218430" y="2813050"/>
            <a:ext cx="6054725" cy="11696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Complete each sentence with the correct form of the verbs from the box. (Ex. 2,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Choose the correct words. (Ex. 3, p. 68)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473835" y="1392555"/>
            <a:ext cx="100685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sentences using the comparative or superlative form of the adjectives in brackets.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1326515"/>
            <a:ext cx="990600" cy="101917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64185" y="2823845"/>
            <a:ext cx="75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1.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39165" y="2817495"/>
            <a:ext cx="10424160" cy="1193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2000"/>
              </a:lnSpc>
            </a:pPr>
            <a:r>
              <a:rPr lang="en-US" sz="3200" dirty="0"/>
              <a:t>The Moon is the </a:t>
            </a:r>
            <a:endParaRPr lang="en-US" sz="3200" dirty="0"/>
          </a:p>
          <a:p>
            <a:pPr>
              <a:lnSpc>
                <a:spcPct val="112000"/>
              </a:lnSpc>
            </a:pPr>
            <a:r>
              <a:rPr lang="en-US" sz="3200" dirty="0"/>
              <a:t>Earth in the solar system. (close)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64185" y="4206875"/>
            <a:ext cx="75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2.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64185" y="4876800"/>
            <a:ext cx="751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3.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39165" y="4867910"/>
            <a:ext cx="4365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Egypt is one of the</a:t>
            </a:r>
            <a:endParaRPr lang="en-US" sz="3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939165" y="4215765"/>
            <a:ext cx="204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I’m a bit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3687445" y="2823845"/>
            <a:ext cx="723773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natural object to the 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3823970" y="2808605"/>
            <a:ext cx="577469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closest</a:t>
            </a:r>
            <a:r>
              <a:rPr lang="en-US" sz="3200" dirty="0"/>
              <a:t> natural object to the 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2458720" y="4215765"/>
            <a:ext cx="744791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than my older brother.(tall)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3019425" y="4190365"/>
            <a:ext cx="744791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taller</a:t>
            </a:r>
            <a:r>
              <a:rPr lang="en-US" sz="3200" dirty="0"/>
              <a:t> than my older brother.(tall)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4078605" y="4876800"/>
            <a:ext cx="761936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countries in the world. (old)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4505960" y="4867910"/>
            <a:ext cx="761936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oldest</a:t>
            </a:r>
            <a:r>
              <a:rPr lang="en-US" sz="3200" dirty="0"/>
              <a:t> countries in the world. (old)</a:t>
            </a:r>
            <a:endParaRPr lang="en-US" sz="3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959485" y="2993390"/>
            <a:ext cx="612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4.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434465" y="2973705"/>
            <a:ext cx="7488555" cy="1193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2000"/>
              </a:lnSpc>
            </a:pPr>
            <a:r>
              <a:rPr lang="en-US" sz="3200" dirty="0"/>
              <a:t>V10 is a very fast robot. However, Q5 is even than V10. (fast)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959485" y="4460240"/>
            <a:ext cx="612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5.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368425" y="4440555"/>
            <a:ext cx="4238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Nguyen Du is one of the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0510" y="2942590"/>
            <a:ext cx="166624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8129905" y="2973705"/>
            <a:ext cx="116205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sz="3200" dirty="0">
                <a:solidFill>
                  <a:srgbClr val="00B050"/>
                </a:solidFill>
              </a:rPr>
              <a:t>faster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75605" y="4410710"/>
            <a:ext cx="666750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Vietnamese poets. (great)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5539740" y="4422140"/>
            <a:ext cx="653859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greatest</a:t>
            </a:r>
            <a:r>
              <a:rPr lang="en-US" sz="3200" dirty="0"/>
              <a:t> Vietnamese poets. (great)</a:t>
            </a:r>
            <a:endParaRPr lang="en-US" sz="3200" dirty="0"/>
          </a:p>
        </p:txBody>
      </p:sp>
      <p:sp>
        <p:nvSpPr>
          <p:cNvPr id="4" name="TextBox 7"/>
          <p:cNvSpPr txBox="1"/>
          <p:nvPr/>
        </p:nvSpPr>
        <p:spPr>
          <a:xfrm>
            <a:off x="1473835" y="1392555"/>
            <a:ext cx="100685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sentences using the comparative or superlative form of the adjectives in brackets.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" y="1326515"/>
            <a:ext cx="990600" cy="10191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853565" y="1588135"/>
            <a:ext cx="10068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</a:t>
            </a:r>
            <a:r>
              <a:rPr lang="en-US" sz="28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/ </a:t>
            </a:r>
            <a:r>
              <a:rPr lang="en-US" sz="28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or </a:t>
            </a:r>
            <a:r>
              <a:rPr lang="en-US" sz="28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" y="1377315"/>
            <a:ext cx="1000125" cy="942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218" y="2311743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1.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1529080" y="2305050"/>
            <a:ext cx="1447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He is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8619" y="3762218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3.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3210" y="3753485"/>
            <a:ext cx="2495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I have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85028" y="4512806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4.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9560" y="4504055"/>
            <a:ext cx="6322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_______ car over there is mine.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028" y="5263394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5.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5201920"/>
            <a:ext cx="7646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_______ Earth goes around _______ Sun.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4218" y="3032654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2.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9080" y="3011805"/>
            <a:ext cx="5110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In the future, we will live on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87295" y="2230120"/>
            <a:ext cx="503301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robot designer.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2487295" y="2305050"/>
            <a:ext cx="480822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a</a:t>
            </a:r>
            <a:r>
              <a:rPr lang="en-US" sz="3200" dirty="0"/>
              <a:t> robot designer.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6282055" y="3010535"/>
            <a:ext cx="361823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Moon.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6384925" y="3042920"/>
            <a:ext cx="367601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the</a:t>
            </a:r>
            <a:r>
              <a:rPr lang="en-US" sz="3200" dirty="0"/>
              <a:t> Moon.</a:t>
            </a:r>
            <a:endParaRPr lang="en-US" sz="3200" dirty="0"/>
          </a:p>
        </p:txBody>
      </p:sp>
      <p:sp>
        <p:nvSpPr>
          <p:cNvPr id="5" name="TextBox 27"/>
          <p:cNvSpPr txBox="1"/>
          <p:nvPr/>
        </p:nvSpPr>
        <p:spPr>
          <a:xfrm>
            <a:off x="2632710" y="3759200"/>
            <a:ext cx="3980180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/>
              <a:t>_______ old toy robot.</a:t>
            </a:r>
            <a:endParaRPr lang="en-US" sz="3200" dirty="0"/>
          </a:p>
        </p:txBody>
      </p:sp>
      <p:sp>
        <p:nvSpPr>
          <p:cNvPr id="12" name="TextBox 28"/>
          <p:cNvSpPr txBox="1"/>
          <p:nvPr/>
        </p:nvSpPr>
        <p:spPr>
          <a:xfrm>
            <a:off x="2727960" y="3742690"/>
            <a:ext cx="354139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an</a:t>
            </a:r>
            <a:r>
              <a:rPr lang="en-US" sz="3200" dirty="0"/>
              <a:t> old toy robot.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688465" y="4533265"/>
            <a:ext cx="5156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The</a:t>
            </a:r>
            <a:r>
              <a:rPr lang="en-US" sz="3200" dirty="0"/>
              <a:t> car over there is mine.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1529080" y="5265420"/>
            <a:ext cx="5991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>
                <a:solidFill>
                  <a:srgbClr val="00B050"/>
                </a:solidFill>
              </a:rPr>
              <a:t>The</a:t>
            </a:r>
            <a:r>
              <a:rPr lang="en-US" sz="3200" dirty="0"/>
              <a:t> Earth goes around </a:t>
            </a:r>
            <a:r>
              <a:rPr lang="en-US" sz="3200" dirty="0">
                <a:solidFill>
                  <a:srgbClr val="00B050"/>
                </a:solidFill>
              </a:rPr>
              <a:t>the</a:t>
            </a:r>
            <a:r>
              <a:rPr lang="en-US" sz="3200" dirty="0"/>
              <a:t> Sun.</a:t>
            </a:r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5" grpId="0"/>
      <p:bldP spid="26" grpId="0"/>
      <p:bldP spid="5" grpId="0"/>
      <p:bldP spid="12" grpId="0"/>
      <p:bldP spid="30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1301750"/>
            <a:ext cx="1076325" cy="1106805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1295400" y="1416050"/>
            <a:ext cx="105949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in brackets to complete each sentence.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203960" y="2644140"/>
            <a:ext cx="101498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dirty="0"/>
              <a:t>1. If we (</a:t>
            </a:r>
            <a:r>
              <a:rPr lang="en-US" sz="3200" dirty="0">
                <a:solidFill>
                  <a:srgbClr val="F16649"/>
                </a:solidFill>
              </a:rPr>
              <a:t>protect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protected</a:t>
            </a:r>
            <a:r>
              <a:rPr lang="en-US" sz="3200" dirty="0"/>
              <a:t>) our forests, we will help our planet.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203960" y="4961890"/>
            <a:ext cx="101498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/>
              <a:t>3. I (</a:t>
            </a:r>
            <a:r>
              <a:rPr lang="en-US" sz="3200" dirty="0">
                <a:solidFill>
                  <a:srgbClr val="F16649"/>
                </a:solidFill>
              </a:rPr>
              <a:t>will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) ﬂy to Ho Chi Minh City next Saturday, but I’m not sure yet.</a:t>
            </a:r>
            <a:endParaRPr lang="en-US" sz="3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203960" y="3803015"/>
            <a:ext cx="101498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dirty="0"/>
              <a:t>2. I’m not sure what to do next weekend. I (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have to</a:t>
            </a:r>
            <a:r>
              <a:rPr lang="en-US" sz="3200" dirty="0"/>
              <a:t>) go to the cinema.</a:t>
            </a:r>
            <a:endParaRPr lang="en-US" sz="3200" dirty="0"/>
          </a:p>
        </p:txBody>
      </p:sp>
      <p:sp>
        <p:nvSpPr>
          <p:cNvPr id="27" name="Rectangle: Rounded Corners 14"/>
          <p:cNvSpPr/>
          <p:nvPr/>
        </p:nvSpPr>
        <p:spPr>
          <a:xfrm>
            <a:off x="2776855" y="2738755"/>
            <a:ext cx="1255395" cy="4457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28" name="Rectangle: Rounded Corners 15"/>
          <p:cNvSpPr/>
          <p:nvPr/>
        </p:nvSpPr>
        <p:spPr>
          <a:xfrm>
            <a:off x="8515985" y="3943985"/>
            <a:ext cx="1258570" cy="4457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29" name="Rectangle: Rounded Corners 16"/>
          <p:cNvSpPr/>
          <p:nvPr/>
        </p:nvSpPr>
        <p:spPr>
          <a:xfrm>
            <a:off x="2776855" y="5101590"/>
            <a:ext cx="1258570" cy="4457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9035415" y="3200400"/>
            <a:ext cx="1562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56715" y="3223260"/>
            <a:ext cx="411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56715" y="4356735"/>
            <a:ext cx="22021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758815" y="4394200"/>
            <a:ext cx="22021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971790" y="5485765"/>
            <a:ext cx="2167255" cy="8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03960" y="6039485"/>
            <a:ext cx="2167255" cy="82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1377950"/>
            <a:ext cx="1076325" cy="1106805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1295400" y="1492250"/>
            <a:ext cx="105949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in brackets to complete each sentence.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216660" y="2771140"/>
            <a:ext cx="10149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dirty="0"/>
              <a:t>4. </a:t>
            </a:r>
            <a:r>
              <a:rPr lang="en-US" sz="3200" dirty="0">
                <a:sym typeface="+mn-ea"/>
              </a:rPr>
              <a:t>If we continue to pollute the air, we will (</a:t>
            </a:r>
            <a:r>
              <a:rPr lang="en-US" sz="3200" dirty="0">
                <a:solidFill>
                  <a:srgbClr val="F16649"/>
                </a:solidFill>
                <a:sym typeface="+mn-ea"/>
              </a:rPr>
              <a:t>have</a:t>
            </a:r>
            <a:r>
              <a:rPr lang="en-US" sz="3200" dirty="0">
                <a:sym typeface="+mn-ea"/>
              </a:rPr>
              <a:t> / </a:t>
            </a:r>
            <a:r>
              <a:rPr lang="en-US" sz="3200" dirty="0">
                <a:solidFill>
                  <a:srgbClr val="F16649"/>
                </a:solidFill>
                <a:sym typeface="+mn-ea"/>
              </a:rPr>
              <a:t>having</a:t>
            </a:r>
            <a:r>
              <a:rPr lang="en-US" sz="3200" dirty="0">
                <a:sym typeface="+mn-ea"/>
              </a:rPr>
              <a:t>) breathing problems.</a:t>
            </a:r>
            <a:endParaRPr lang="en-US" sz="3200" b="1" dirty="0">
              <a:solidFill>
                <a:srgbClr val="0070C0"/>
              </a:solidFill>
            </a:endParaRPr>
          </a:p>
          <a:p>
            <a:pPr algn="just"/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216660" y="3930015"/>
            <a:ext cx="101498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dirty="0"/>
              <a:t>5. </a:t>
            </a:r>
            <a:r>
              <a:rPr lang="en-US" sz="3200" dirty="0">
                <a:sym typeface="+mn-ea"/>
              </a:rPr>
              <a:t>It’s very likely that they (</a:t>
            </a:r>
            <a:r>
              <a:rPr lang="en-US" sz="3200" dirty="0">
                <a:solidFill>
                  <a:srgbClr val="F16649"/>
                </a:solidFill>
                <a:sym typeface="+mn-ea"/>
              </a:rPr>
              <a:t>will</a:t>
            </a:r>
            <a:r>
              <a:rPr lang="en-US" sz="3200" dirty="0">
                <a:sym typeface="+mn-ea"/>
              </a:rPr>
              <a:t> / </a:t>
            </a:r>
            <a:r>
              <a:rPr lang="en-US" sz="3200" dirty="0">
                <a:solidFill>
                  <a:srgbClr val="F16649"/>
                </a:solidFill>
                <a:sym typeface="+mn-ea"/>
              </a:rPr>
              <a:t>might</a:t>
            </a:r>
            <a:r>
              <a:rPr lang="en-US" sz="3200" dirty="0">
                <a:sym typeface="+mn-ea"/>
              </a:rPr>
              <a:t>) be here by 10.30 p.m. tomorrow.</a:t>
            </a:r>
            <a:endParaRPr lang="en-US" sz="3200" b="1" dirty="0">
              <a:solidFill>
                <a:srgbClr val="0070C0"/>
              </a:solidFill>
            </a:endParaRPr>
          </a:p>
          <a:p>
            <a:pPr algn="just"/>
            <a:endParaRPr lang="en-US" sz="3200" dirty="0"/>
          </a:p>
        </p:txBody>
      </p:sp>
      <p:sp>
        <p:nvSpPr>
          <p:cNvPr id="27" name="Rectangle: Rounded Corners 14"/>
          <p:cNvSpPr/>
          <p:nvPr/>
        </p:nvSpPr>
        <p:spPr>
          <a:xfrm>
            <a:off x="8703310" y="2850515"/>
            <a:ext cx="1255395" cy="4457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sp>
        <p:nvSpPr>
          <p:cNvPr id="28" name="Rectangle: Rounded Corners 15"/>
          <p:cNvSpPr/>
          <p:nvPr/>
        </p:nvSpPr>
        <p:spPr>
          <a:xfrm>
            <a:off x="5975985" y="4049395"/>
            <a:ext cx="925195" cy="4457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3200"/>
          </a:p>
        </p:txBody>
      </p:sp>
      <p:cxnSp>
        <p:nvCxnSpPr>
          <p:cNvPr id="33" name="Straight Connector 32"/>
          <p:cNvCxnSpPr/>
          <p:nvPr/>
        </p:nvCxnSpPr>
        <p:spPr>
          <a:xfrm>
            <a:off x="7973695" y="3311525"/>
            <a:ext cx="6445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69415" y="3350260"/>
            <a:ext cx="4114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80895" y="4893945"/>
            <a:ext cx="22021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516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2135" y="31534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0534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67815"/>
            <a:ext cx="6054725" cy="11137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Circle the word with the different stress pattern. (Ex. 1a, p. 68)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repeat the sentences. (Ex. 1b, p. 68)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18430" y="4076065"/>
            <a:ext cx="6054725" cy="16014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Complete sentences using the comparative or superlative form of the adjectives in brackets. (Ex. 4,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6: Write a/an or the. (Ex. 5,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7: Choose the correct option in brackets to complete each sentence. (Ex. 6, p. 68) 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3017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735" y="2360930"/>
            <a:ext cx="948690" cy="792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700" y="3454400"/>
            <a:ext cx="598805" cy="93599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02511" y="567738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5758180"/>
            <a:ext cx="60540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00830" y="302895"/>
            <a:ext cx="511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LANGUAGE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52700" y="4403725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GRAMMAR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3" name="Rectangle 21"/>
          <p:cNvSpPr/>
          <p:nvPr/>
        </p:nvSpPr>
        <p:spPr>
          <a:xfrm>
            <a:off x="5218430" y="2813050"/>
            <a:ext cx="6054725" cy="11696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Complete each sentence with the correct form of the verbs from the box. (Ex. 2,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Choose the correct words. (Ex. 3, p. 68)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Curved Connector 3"/>
          <p:cNvCxnSpPr>
            <a:stCxn id="2" idx="1"/>
          </p:cNvCxnSpPr>
          <p:nvPr/>
        </p:nvCxnSpPr>
        <p:spPr>
          <a:xfrm rot="10800000" flipV="1">
            <a:off x="1634490" y="4704715"/>
            <a:ext cx="917575" cy="102235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62865" y="-104775"/>
            <a:ext cx="12254865" cy="6857365"/>
          </a:xfrm>
          <a:prstGeom prst="rect">
            <a:avLst/>
          </a:prstGeom>
          <a:gradFill>
            <a:gsLst>
              <a:gs pos="78000">
                <a:schemeClr val="accent4">
                  <a:lumMod val="40000"/>
                  <a:lumOff val="60000"/>
                </a:schemeClr>
              </a:gs>
              <a:gs pos="56000">
                <a:schemeClr val="accent2"/>
              </a:gs>
              <a:gs pos="14000">
                <a:srgbClr val="FF1F1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48995" y="1496695"/>
            <a:ext cx="10210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 b="1" dirty="0">
                <a:solidFill>
                  <a:srgbClr val="FF0000"/>
                </a:solidFill>
                <a:latin typeface="Myriad Pro" pitchFamily="34" charset="0"/>
              </a:rPr>
              <a:t>REVIEW 4</a:t>
            </a:r>
            <a:endParaRPr lang="en-US" sz="6000" b="1" dirty="0">
              <a:solidFill>
                <a:srgbClr val="FF0000"/>
              </a:solidFill>
              <a:latin typeface="Myriad Pro" pitchFamily="34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Myriad Pro" pitchFamily="34" charset="0"/>
              </a:rPr>
              <a:t>(UNITS 10-11-12)</a:t>
            </a:r>
            <a:endParaRPr lang="en-US" sz="6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pic>
        <p:nvPicPr>
          <p:cNvPr id="11" name="Picture 10" descr="Art-Design-GIF-by-G1ft3d-unscre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9540" y="433705"/>
            <a:ext cx="3881120" cy="3881120"/>
          </a:xfrm>
          <a:prstGeom prst="rect">
            <a:avLst/>
          </a:prstGeom>
        </p:spPr>
      </p:pic>
      <p:sp>
        <p:nvSpPr>
          <p:cNvPr id="9" name="TextBox 39"/>
          <p:cNvSpPr txBox="1"/>
          <p:nvPr/>
        </p:nvSpPr>
        <p:spPr>
          <a:xfrm>
            <a:off x="848995" y="1496695"/>
            <a:ext cx="10210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Myriad Pro" pitchFamily="34" charset="0"/>
              </a:rPr>
              <a:t>REVIEW 4</a:t>
            </a:r>
            <a:endParaRPr lang="en-US" sz="6000" b="1" dirty="0">
              <a:ln>
                <a:solidFill>
                  <a:schemeClr val="bg1"/>
                </a:solidFill>
              </a:ln>
              <a:noFill/>
              <a:latin typeface="Myriad Pro" pitchFamily="34" charset="0"/>
            </a:endParaRPr>
          </a:p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Myriad Pro" pitchFamily="34" charset="0"/>
              </a:rPr>
              <a:t>(UNITS 10-11-12)</a:t>
            </a:r>
            <a:endParaRPr lang="en-US" sz="6000" b="1" dirty="0">
              <a:ln>
                <a:solidFill>
                  <a:schemeClr val="bg1"/>
                </a:solidFill>
              </a:ln>
              <a:noFill/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70275" y="3495675"/>
            <a:ext cx="7243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</a:rPr>
              <a:t>Lesson 1: LANGUAGE</a:t>
            </a:r>
            <a:endParaRPr lang="en-US" sz="4800" b="1">
              <a:solidFill>
                <a:srgbClr val="FFFF00"/>
              </a:solidFill>
            </a:endParaRPr>
          </a:p>
        </p:txBody>
      </p:sp>
      <p:pic>
        <p:nvPicPr>
          <p:cNvPr id="12" name="Picture 11" descr="loop-color-GIF-un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" y="368998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36" grpId="0"/>
      <p:bldP spid="3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Language focus: A revision and practice on the vocabulary items and grammar points students have already studied in Units 10, 11, 12. 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5" y="1946275"/>
            <a:ext cx="11209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Prepare for Review 4 – Lesson 2: Skills.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65" y="4203700"/>
            <a:ext cx="2216150" cy="221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516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2135" y="31534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0534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67815"/>
            <a:ext cx="6054725" cy="11137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Circle the word with the different stress pattern. (Ex. 1a, p. 68)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repeat the sentences. (Ex. 1b, p. 68)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18430" y="4076065"/>
            <a:ext cx="6054725" cy="16014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5: Complete sentences using the comparative or superlative form of the adjectives in brackets. (Ex. 4,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6: Write a/an or the. (Ex. 5,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7: Choose the correct option in brackets to complete each sentence. (Ex. 6, p. 68) 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3017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735" y="2360930"/>
            <a:ext cx="948690" cy="792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700" y="3454400"/>
            <a:ext cx="598805" cy="93599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02511" y="567738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5758180"/>
            <a:ext cx="60540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00830" y="302895"/>
            <a:ext cx="511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LANGUAGE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52700" y="4403725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GRAMMAR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3" name="Rectangle 21"/>
          <p:cNvSpPr/>
          <p:nvPr/>
        </p:nvSpPr>
        <p:spPr>
          <a:xfrm>
            <a:off x="5218430" y="2813050"/>
            <a:ext cx="6054725" cy="11696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Complete each sentence with the correct form of the verbs from the box. (Ex. 2,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Choose the correct words. (Ex. 3, p. 68)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Curved Connector 3"/>
          <p:cNvCxnSpPr>
            <a:stCxn id="2" idx="1"/>
          </p:cNvCxnSpPr>
          <p:nvPr/>
        </p:nvCxnSpPr>
        <p:spPr>
          <a:xfrm rot="10800000" flipV="1">
            <a:off x="1634490" y="4704715"/>
            <a:ext cx="917575" cy="102235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6095" y="2470785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2" descr="head-3907_25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97755" y="3333115"/>
            <a:ext cx="2566670" cy="2566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2" descr="head-3907_25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7045" y="1945005"/>
            <a:ext cx="2252345" cy="225234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709670" y="1286510"/>
            <a:ext cx="77889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- Work in groups</a:t>
            </a:r>
            <a:endParaRPr lang="en-US" sz="400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715385" y="2187575"/>
            <a:ext cx="77889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</a:pPr>
            <a:r>
              <a:rPr lang="en-US" sz="4000">
                <a:sym typeface="+mn-ea"/>
              </a:rPr>
              <a:t>-  Complete the chart with your knowledge from Unit 10-11-12</a:t>
            </a:r>
            <a:endParaRPr lang="en-US" sz="40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705225" y="3823335"/>
            <a:ext cx="77889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</a:pPr>
            <a:r>
              <a:rPr lang="en-US" sz="4000">
                <a:sym typeface="+mn-ea"/>
              </a:rPr>
              <a:t>-  Which group  finishes correctly and more quickly is the winner.</a:t>
            </a:r>
            <a:endParaRPr lang="en-US" sz="4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516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0534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67815"/>
            <a:ext cx="6054725" cy="11137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Circle the word with the different stress pattern. (Ex. 1a, p. 68)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repeat the sentences. (Ex. 1b, p. 68)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3017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00830" y="302895"/>
            <a:ext cx="511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LANGUAGE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5" y="1187450"/>
            <a:ext cx="893445" cy="970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32940" y="1411605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Circle the word with the different stress pattern.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2198370" y="220916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A. picture</a:t>
            </a:r>
            <a:endParaRPr lang="en-US" sz="3200"/>
          </a:p>
        </p:txBody>
      </p:sp>
      <p:sp>
        <p:nvSpPr>
          <p:cNvPr id="23" name="TextBox 15"/>
          <p:cNvSpPr txBox="1"/>
          <p:nvPr/>
        </p:nvSpPr>
        <p:spPr>
          <a:xfrm>
            <a:off x="1500563" y="2208900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1.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5210493" y="2209165"/>
            <a:ext cx="2481580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B. village</a:t>
            </a:r>
            <a:endParaRPr lang="en-US" sz="3200"/>
          </a:p>
        </p:txBody>
      </p:sp>
      <p:sp>
        <p:nvSpPr>
          <p:cNvPr id="25" name="TextBox 25"/>
          <p:cNvSpPr txBox="1"/>
          <p:nvPr/>
        </p:nvSpPr>
        <p:spPr>
          <a:xfrm>
            <a:off x="8265478" y="2258695"/>
            <a:ext cx="2442210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C. reuse</a:t>
            </a:r>
            <a:endParaRPr lang="en-US" sz="3200"/>
          </a:p>
        </p:txBody>
      </p:sp>
      <p:sp>
        <p:nvSpPr>
          <p:cNvPr id="33" name="TextBox 15"/>
          <p:cNvSpPr txBox="1"/>
          <p:nvPr/>
        </p:nvSpPr>
        <p:spPr>
          <a:xfrm>
            <a:off x="1500563" y="3097900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2.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43" name="TextBox 25"/>
          <p:cNvSpPr txBox="1"/>
          <p:nvPr/>
        </p:nvSpPr>
        <p:spPr>
          <a:xfrm>
            <a:off x="2198370" y="309816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A. robot</a:t>
            </a:r>
            <a:endParaRPr lang="en-US" sz="3200"/>
          </a:p>
        </p:txBody>
      </p:sp>
      <p:sp>
        <p:nvSpPr>
          <p:cNvPr id="63" name="TextBox 25"/>
          <p:cNvSpPr txBox="1"/>
          <p:nvPr/>
        </p:nvSpPr>
        <p:spPr>
          <a:xfrm>
            <a:off x="5183505" y="3098165"/>
            <a:ext cx="253555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B. exam</a:t>
            </a:r>
            <a:endParaRPr lang="en-US" sz="3200"/>
          </a:p>
        </p:txBody>
      </p:sp>
      <p:sp>
        <p:nvSpPr>
          <p:cNvPr id="78" name="TextBox 25"/>
          <p:cNvSpPr txBox="1"/>
          <p:nvPr/>
        </p:nvSpPr>
        <p:spPr>
          <a:xfrm>
            <a:off x="8251190" y="3147695"/>
            <a:ext cx="247078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C. rubbish</a:t>
            </a:r>
            <a:endParaRPr lang="en-US" sz="3200"/>
          </a:p>
        </p:txBody>
      </p:sp>
      <p:sp>
        <p:nvSpPr>
          <p:cNvPr id="79" name="TextBox 15"/>
          <p:cNvSpPr txBox="1"/>
          <p:nvPr/>
        </p:nvSpPr>
        <p:spPr>
          <a:xfrm>
            <a:off x="1500563" y="3885935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3.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80" name="TextBox 25"/>
          <p:cNvSpPr txBox="1"/>
          <p:nvPr/>
        </p:nvSpPr>
        <p:spPr>
          <a:xfrm>
            <a:off x="2198370" y="388683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A. control</a:t>
            </a:r>
            <a:endParaRPr lang="en-US" sz="3200"/>
          </a:p>
        </p:txBody>
      </p:sp>
      <p:sp>
        <p:nvSpPr>
          <p:cNvPr id="82" name="TextBox 25"/>
          <p:cNvSpPr txBox="1"/>
          <p:nvPr/>
        </p:nvSpPr>
        <p:spPr>
          <a:xfrm>
            <a:off x="5210493" y="3886200"/>
            <a:ext cx="2481580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B. water</a:t>
            </a:r>
            <a:endParaRPr lang="en-US" sz="3200"/>
          </a:p>
        </p:txBody>
      </p:sp>
      <p:sp>
        <p:nvSpPr>
          <p:cNvPr id="83" name="TextBox 25"/>
          <p:cNvSpPr txBox="1"/>
          <p:nvPr/>
        </p:nvSpPr>
        <p:spPr>
          <a:xfrm>
            <a:off x="8265160" y="3994150"/>
            <a:ext cx="244284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C. paper</a:t>
            </a:r>
            <a:endParaRPr lang="en-US" sz="3200"/>
          </a:p>
        </p:txBody>
      </p:sp>
      <p:sp>
        <p:nvSpPr>
          <p:cNvPr id="84" name="TextBox 15"/>
          <p:cNvSpPr txBox="1"/>
          <p:nvPr/>
        </p:nvSpPr>
        <p:spPr>
          <a:xfrm>
            <a:off x="1500563" y="4808590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4.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85" name="TextBox 25"/>
          <p:cNvSpPr txBox="1"/>
          <p:nvPr/>
        </p:nvSpPr>
        <p:spPr>
          <a:xfrm>
            <a:off x="2198370" y="4742180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A. mountain</a:t>
            </a:r>
            <a:endParaRPr lang="en-US" sz="3200"/>
          </a:p>
        </p:txBody>
      </p:sp>
      <p:sp>
        <p:nvSpPr>
          <p:cNvPr id="86" name="TextBox 25"/>
          <p:cNvSpPr txBox="1"/>
          <p:nvPr/>
        </p:nvSpPr>
        <p:spPr>
          <a:xfrm>
            <a:off x="5182870" y="4742180"/>
            <a:ext cx="253682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B. housework</a:t>
            </a:r>
            <a:endParaRPr lang="en-US" sz="3200"/>
          </a:p>
        </p:txBody>
      </p:sp>
      <p:sp>
        <p:nvSpPr>
          <p:cNvPr id="87" name="TextBox 25"/>
          <p:cNvSpPr txBox="1"/>
          <p:nvPr/>
        </p:nvSpPr>
        <p:spPr>
          <a:xfrm>
            <a:off x="8251190" y="4730750"/>
            <a:ext cx="247078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C. reduce</a:t>
            </a:r>
            <a:endParaRPr lang="en-US" sz="3200"/>
          </a:p>
        </p:txBody>
      </p:sp>
      <p:sp>
        <p:nvSpPr>
          <p:cNvPr id="88" name="TextBox 15"/>
          <p:cNvSpPr txBox="1"/>
          <p:nvPr/>
        </p:nvSpPr>
        <p:spPr>
          <a:xfrm>
            <a:off x="1500563" y="5562970"/>
            <a:ext cx="474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0070C0"/>
                </a:solidFill>
              </a:rPr>
              <a:t>5.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89" name="TextBox 25"/>
          <p:cNvSpPr txBox="1"/>
          <p:nvPr/>
        </p:nvSpPr>
        <p:spPr>
          <a:xfrm>
            <a:off x="2198370" y="549592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A. repair</a:t>
            </a:r>
            <a:endParaRPr lang="en-US" sz="3200"/>
          </a:p>
        </p:txBody>
      </p:sp>
      <p:sp>
        <p:nvSpPr>
          <p:cNvPr id="90" name="TextBox 25"/>
          <p:cNvSpPr txBox="1"/>
          <p:nvPr/>
        </p:nvSpPr>
        <p:spPr>
          <a:xfrm>
            <a:off x="5182870" y="5554980"/>
            <a:ext cx="253682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B. bottle</a:t>
            </a:r>
            <a:endParaRPr lang="en-US" sz="3200"/>
          </a:p>
        </p:txBody>
      </p:sp>
      <p:sp>
        <p:nvSpPr>
          <p:cNvPr id="91" name="TextBox 25"/>
          <p:cNvSpPr txBox="1"/>
          <p:nvPr/>
        </p:nvSpPr>
        <p:spPr>
          <a:xfrm>
            <a:off x="8250555" y="5545455"/>
            <a:ext cx="247205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p>
            <a:r>
              <a:rPr lang="en-US" sz="3200"/>
              <a:t>C. doctor</a:t>
            </a:r>
            <a:endParaRPr lang="en-US" sz="3200"/>
          </a:p>
        </p:txBody>
      </p:sp>
      <p:pic>
        <p:nvPicPr>
          <p:cNvPr id="92" name="B2_45">
            <a:hlinkClick r:id="" action="ppaction://media"/>
          </p:cNvPr>
          <p:cNvPicPr>
            <a:picLocks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8005" y="1411605"/>
            <a:ext cx="736600" cy="736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7244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5" y="1644650"/>
            <a:ext cx="893445" cy="970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32940" y="1868805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Listen and repeat the sentences.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B2_46">
            <a:hlinkClick r:id="" action="ppaction://media"/>
          </p:cNvPr>
          <p:cNvPicPr>
            <a:picLocks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0465" y="1811655"/>
            <a:ext cx="697230" cy="6972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85925" y="2912745"/>
            <a:ext cx="71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1.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5925" y="3836670"/>
            <a:ext cx="71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2.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5925" y="4741545"/>
            <a:ext cx="71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070C0"/>
                </a:solidFill>
              </a:rPr>
              <a:t>3.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8205" y="2903220"/>
            <a:ext cx="9203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My </a:t>
            </a:r>
            <a:r>
              <a:rPr lang="en-US" sz="3600" b="1"/>
              <a:t>ro</a:t>
            </a:r>
            <a:r>
              <a:rPr lang="en-US" sz="3600"/>
              <a:t>bot </a:t>
            </a:r>
            <a:r>
              <a:rPr lang="en-US" sz="3600" b="1"/>
              <a:t>helped</a:t>
            </a:r>
            <a:r>
              <a:rPr lang="en-US" sz="3600"/>
              <a:t> me re</a:t>
            </a:r>
            <a:r>
              <a:rPr lang="en-US" sz="3600" b="1"/>
              <a:t>pair</a:t>
            </a:r>
            <a:r>
              <a:rPr lang="en-US" sz="3600"/>
              <a:t> the </a:t>
            </a:r>
            <a:r>
              <a:rPr lang="en-US" sz="3600" b="1"/>
              <a:t>bro</a:t>
            </a:r>
            <a:r>
              <a:rPr lang="en-US" sz="3600"/>
              <a:t>ken </a:t>
            </a:r>
            <a:r>
              <a:rPr lang="en-US" sz="3600" b="1"/>
              <a:t>coo</a:t>
            </a:r>
            <a:r>
              <a:rPr lang="en-US" sz="3600"/>
              <a:t>ker.</a:t>
            </a:r>
            <a:endParaRPr lang="en-US" sz="3600"/>
          </a:p>
        </p:txBody>
      </p:sp>
      <p:sp>
        <p:nvSpPr>
          <p:cNvPr id="42" name="TextBox 41"/>
          <p:cNvSpPr txBox="1"/>
          <p:nvPr/>
        </p:nvSpPr>
        <p:spPr>
          <a:xfrm>
            <a:off x="2148205" y="3820160"/>
            <a:ext cx="9203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It’s </a:t>
            </a:r>
            <a:r>
              <a:rPr lang="en-US" sz="3600" b="1"/>
              <a:t>bet</a:t>
            </a:r>
            <a:r>
              <a:rPr lang="en-US" sz="3600"/>
              <a:t>ter to re</a:t>
            </a:r>
            <a:r>
              <a:rPr lang="en-US" sz="3600" b="1"/>
              <a:t>use</a:t>
            </a:r>
            <a:r>
              <a:rPr lang="en-US" sz="3600"/>
              <a:t> these </a:t>
            </a:r>
            <a:r>
              <a:rPr lang="en-US" sz="3600" b="1"/>
              <a:t>shop</a:t>
            </a:r>
            <a:r>
              <a:rPr lang="en-US" sz="3600"/>
              <a:t>ping </a:t>
            </a:r>
            <a:r>
              <a:rPr lang="en-US" sz="3600" b="1"/>
              <a:t>bags</a:t>
            </a:r>
            <a:r>
              <a:rPr lang="en-US" sz="3600"/>
              <a:t>.</a:t>
            </a:r>
            <a:endParaRPr lang="en-US" sz="3600" u="sng"/>
          </a:p>
        </p:txBody>
      </p:sp>
      <p:sp>
        <p:nvSpPr>
          <p:cNvPr id="52" name="TextBox 51"/>
          <p:cNvSpPr txBox="1"/>
          <p:nvPr/>
        </p:nvSpPr>
        <p:spPr>
          <a:xfrm>
            <a:off x="2148205" y="4739640"/>
            <a:ext cx="8009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/>
              <a:t>My </a:t>
            </a:r>
            <a:r>
              <a:rPr lang="en-US" sz="3600" b="1"/>
              <a:t>fu</a:t>
            </a:r>
            <a:r>
              <a:rPr lang="en-US" sz="3600"/>
              <a:t>ture </a:t>
            </a:r>
            <a:r>
              <a:rPr lang="en-US" sz="3600" b="1"/>
              <a:t>house</a:t>
            </a:r>
            <a:r>
              <a:rPr lang="en-US" sz="3600"/>
              <a:t> will </a:t>
            </a:r>
            <a:r>
              <a:rPr lang="en-US" sz="3600" b="1"/>
              <a:t>have</a:t>
            </a:r>
            <a:r>
              <a:rPr lang="en-US" sz="3600"/>
              <a:t> </a:t>
            </a:r>
            <a:r>
              <a:rPr lang="en-US" sz="3600" b="1"/>
              <a:t>so</a:t>
            </a:r>
            <a:r>
              <a:rPr lang="en-US" sz="3600"/>
              <a:t>lar </a:t>
            </a:r>
            <a:r>
              <a:rPr lang="en-US" sz="3600" b="1"/>
              <a:t>en</a:t>
            </a:r>
            <a:r>
              <a:rPr lang="en-US" sz="3600"/>
              <a:t>ergy.</a:t>
            </a:r>
            <a:endParaRPr lang="en-US" sz="3600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8425" y="2051685"/>
            <a:ext cx="1909445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PRONUNCIATION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2135" y="3153410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VOCABULARY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0534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67815"/>
            <a:ext cx="6054725" cy="11137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Circle the word with the different stress pattern. (Ex. 1a, p. 68)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and repeat the sentences. (Ex. 1b, p. 68)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491740" y="1301750"/>
            <a:ext cx="1101725" cy="7499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735" y="2360930"/>
            <a:ext cx="948690" cy="7924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00830" y="302895"/>
            <a:ext cx="511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LANGUAGE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8430" y="2813050"/>
            <a:ext cx="6054725" cy="116967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Complete each sentence with the correct form of the verbs from the box. (Ex. 2, p. 68)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Choose the correct words. (Ex. 3, p. 68)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5728</Words>
  <Application>WPS Presentation</Application>
  <PresentationFormat>Widescreen</PresentationFormat>
  <Paragraphs>412</Paragraphs>
  <Slides>22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Sang</cp:lastModifiedBy>
  <cp:revision>250</cp:revision>
  <dcterms:created xsi:type="dcterms:W3CDTF">2020-12-09T02:04:00Z</dcterms:created>
  <dcterms:modified xsi:type="dcterms:W3CDTF">2023-08-25T02:38:06Z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D5114F30218D4FB197E3474EB4478C97</vt:lpwstr>
  </property>
  <property fmtid="{D5CDD505-2E9C-101B-9397-08002B2CF9AE}" pid="3" name="KSOProductBuildVer">
    <vt:lpwstr>1033-11.2.0.11537</vt:lpwstr>
  </property>
</Properties>
</file>