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6.jpg" ContentType="image/png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521" r:id="rId3"/>
    <p:sldId id="6572" r:id="rId4"/>
    <p:sldId id="257" r:id="rId5"/>
    <p:sldId id="415" r:id="rId6"/>
    <p:sldId id="470" r:id="rId7"/>
    <p:sldId id="6575" r:id="rId8"/>
    <p:sldId id="6470" r:id="rId9"/>
    <p:sldId id="6573" r:id="rId10"/>
    <p:sldId id="6574" r:id="rId11"/>
    <p:sldId id="6576" r:id="rId12"/>
    <p:sldId id="6439" r:id="rId13"/>
    <p:sldId id="595" r:id="rId14"/>
    <p:sldId id="6486" r:id="rId15"/>
    <p:sldId id="6487" r:id="rId16"/>
    <p:sldId id="64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0" autoAdjust="0"/>
    <p:restoredTop sz="86778" autoAdjust="0"/>
  </p:normalViewPr>
  <p:slideViewPr>
    <p:cSldViewPr showGuides="1">
      <p:cViewPr varScale="1">
        <p:scale>
          <a:sx n="59" d="100"/>
          <a:sy n="59" d="100"/>
        </p:scale>
        <p:origin x="9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>
          <a:extLst>
            <a:ext uri="{FF2B5EF4-FFF2-40B4-BE49-F238E27FC236}">
              <a16:creationId xmlns:a16="http://schemas.microsoft.com/office/drawing/2014/main" id="{E34B888D-B2A5-35B6-0631-09546C55F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>
            <a:extLst>
              <a:ext uri="{FF2B5EF4-FFF2-40B4-BE49-F238E27FC236}">
                <a16:creationId xmlns:a16="http://schemas.microsoft.com/office/drawing/2014/main" id="{1FF48E91-612B-CDBA-0B50-6640A835F4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>
            <a:extLst>
              <a:ext uri="{FF2B5EF4-FFF2-40B4-BE49-F238E27FC236}">
                <a16:creationId xmlns:a16="http://schemas.microsoft.com/office/drawing/2014/main" id="{C5441AE4-6DD5-0C3D-782B-9ACB4BD214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589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>
          <a:extLst>
            <a:ext uri="{FF2B5EF4-FFF2-40B4-BE49-F238E27FC236}">
              <a16:creationId xmlns:a16="http://schemas.microsoft.com/office/drawing/2014/main" id="{646487B4-85B0-900F-2DC2-10C1E6A2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>
            <a:extLst>
              <a:ext uri="{FF2B5EF4-FFF2-40B4-BE49-F238E27FC236}">
                <a16:creationId xmlns:a16="http://schemas.microsoft.com/office/drawing/2014/main" id="{F6892772-2058-E8EA-DAE1-A15852A5F1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>
            <a:extLst>
              <a:ext uri="{FF2B5EF4-FFF2-40B4-BE49-F238E27FC236}">
                <a16:creationId xmlns:a16="http://schemas.microsoft.com/office/drawing/2014/main" id="{0567AF79-C790-AF31-3D42-65E636AD99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986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>
          <a:extLst>
            <a:ext uri="{FF2B5EF4-FFF2-40B4-BE49-F238E27FC236}">
              <a16:creationId xmlns:a16="http://schemas.microsoft.com/office/drawing/2014/main" id="{152BA8B5-F91F-76C8-277F-4CB14906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>
            <a:extLst>
              <a:ext uri="{FF2B5EF4-FFF2-40B4-BE49-F238E27FC236}">
                <a16:creationId xmlns:a16="http://schemas.microsoft.com/office/drawing/2014/main" id="{6A402AE8-5F16-9780-3561-549FEDD3B0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>
            <a:extLst>
              <a:ext uri="{FF2B5EF4-FFF2-40B4-BE49-F238E27FC236}">
                <a16:creationId xmlns:a16="http://schemas.microsoft.com/office/drawing/2014/main" id="{9973A868-258C-C80B-00B5-C652BC579D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826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>
          <a:extLst>
            <a:ext uri="{FF2B5EF4-FFF2-40B4-BE49-F238E27FC236}">
              <a16:creationId xmlns:a16="http://schemas.microsoft.com/office/drawing/2014/main" id="{9B907EE4-6A3D-54EF-F77E-6A76C660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>
            <a:extLst>
              <a:ext uri="{FF2B5EF4-FFF2-40B4-BE49-F238E27FC236}">
                <a16:creationId xmlns:a16="http://schemas.microsoft.com/office/drawing/2014/main" id="{D628D7B0-C789-3818-9047-A220384A62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>
            <a:extLst>
              <a:ext uri="{FF2B5EF4-FFF2-40B4-BE49-F238E27FC236}">
                <a16:creationId xmlns:a16="http://schemas.microsoft.com/office/drawing/2014/main" id="{310B2B2F-DFCB-23A8-6A36-892C2272AA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283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>
          <a:extLst>
            <a:ext uri="{FF2B5EF4-FFF2-40B4-BE49-F238E27FC236}">
              <a16:creationId xmlns:a16="http://schemas.microsoft.com/office/drawing/2014/main" id="{07733946-EB59-54F4-1A14-AC0711F0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>
            <a:extLst>
              <a:ext uri="{FF2B5EF4-FFF2-40B4-BE49-F238E27FC236}">
                <a16:creationId xmlns:a16="http://schemas.microsoft.com/office/drawing/2014/main" id="{019AC28A-CFDB-7AE7-5EA5-7E191E2695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>
            <a:extLst>
              <a:ext uri="{FF2B5EF4-FFF2-40B4-BE49-F238E27FC236}">
                <a16:creationId xmlns:a16="http://schemas.microsoft.com/office/drawing/2014/main" id="{E45D6243-2A2C-9ED3-7F80-9C4668AD8B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656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30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1004000" y="5565965"/>
            <a:ext cx="101840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"/>
          </p:nvPr>
        </p:nvSpPr>
        <p:spPr>
          <a:xfrm>
            <a:off x="1004000" y="4525500"/>
            <a:ext cx="10184000" cy="10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9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27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61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C9C86-6CAA-77A4-AFB7-4166F589791A}"/>
              </a:ext>
            </a:extLst>
          </p:cNvPr>
          <p:cNvGrpSpPr/>
          <p:nvPr/>
        </p:nvGrpSpPr>
        <p:grpSpPr>
          <a:xfrm>
            <a:off x="-37779" y="1546860"/>
            <a:ext cx="12238414" cy="3764280"/>
            <a:chOff x="0" y="0"/>
            <a:chExt cx="12213727" cy="37642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725F13-B0E0-348E-295E-A3930BD85064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A9F073-C173-B823-F5D3-828599A0A042}"/>
                </a:ext>
              </a:extLst>
            </p:cNvPr>
            <p:cNvSpPr txBox="1"/>
            <p:nvPr/>
          </p:nvSpPr>
          <p:spPr>
            <a:xfrm>
              <a:off x="72538" y="1467140"/>
              <a:ext cx="12141189" cy="17325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</a:rPr>
                <a:t>PHONG TRÀO XOÁ ĐÓI GIẢM NGHÈO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</a:rPr>
                <a:t>Ở THỦ ĐÔ HÀ NỘI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75B4C9-8045-F9FF-9645-CB05B837D8CE}"/>
                </a:ext>
              </a:extLst>
            </p:cNvPr>
            <p:cNvSpPr txBox="1"/>
            <p:nvPr/>
          </p:nvSpPr>
          <p:spPr>
            <a:xfrm>
              <a:off x="3657600" y="441260"/>
              <a:ext cx="4876800" cy="804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CHỦ ĐỀ 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271E98-8165-8D36-F1FA-9BC4C5ACB8D7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944D8B-E9D9-3181-18CD-4B9341DEA710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>
          <a:extLst>
            <a:ext uri="{FF2B5EF4-FFF2-40B4-BE49-F238E27FC236}">
              <a16:creationId xmlns:a16="http://schemas.microsoft.com/office/drawing/2014/main" id="{321097B5-94C1-EEBA-0653-39B15495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>
            <a:extLst>
              <a:ext uri="{FF2B5EF4-FFF2-40B4-BE49-F238E27FC236}">
                <a16:creationId xmlns:a16="http://schemas.microsoft.com/office/drawing/2014/main" id="{7127949E-46F9-0146-97D3-3C0757C74F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5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1A2D2E0-77B3-8814-606C-72648D268DD5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800" b="1" i="1" dirty="0">
                <a:solidFill>
                  <a:srgbClr val="C00000"/>
                </a:solidFill>
              </a:rPr>
              <a:t>Em </a:t>
            </a:r>
            <a:r>
              <a:rPr lang="en-US" sz="4800" b="1" i="1" dirty="0" err="1">
                <a:solidFill>
                  <a:srgbClr val="C00000"/>
                </a:solidFill>
              </a:rPr>
              <a:t>hãy</a:t>
            </a:r>
            <a:r>
              <a:rPr lang="en-US" sz="4800" b="1" i="1" dirty="0">
                <a:solidFill>
                  <a:srgbClr val="C00000"/>
                </a:solidFill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</a:rPr>
              <a:t>cho</a:t>
            </a:r>
            <a:r>
              <a:rPr lang="en-US" sz="4800" b="1" i="1" dirty="0">
                <a:solidFill>
                  <a:srgbClr val="C00000"/>
                </a:solidFill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</a:rPr>
              <a:t>biết</a:t>
            </a:r>
            <a:r>
              <a:rPr lang="en-US" sz="4800" b="1" i="1" dirty="0">
                <a:solidFill>
                  <a:srgbClr val="C00000"/>
                </a:solidFill>
              </a:rPr>
              <a:t>, </a:t>
            </a:r>
            <a:r>
              <a:rPr lang="en-US" sz="4800" b="1" i="1" dirty="0" err="1">
                <a:solidFill>
                  <a:srgbClr val="C00000"/>
                </a:solidFill>
              </a:rPr>
              <a:t>hộ</a:t>
            </a:r>
            <a:r>
              <a:rPr lang="en-US" sz="4800" b="1" i="1" dirty="0">
                <a:solidFill>
                  <a:srgbClr val="C00000"/>
                </a:solidFill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</a:rPr>
              <a:t>cận</a:t>
            </a:r>
            <a:r>
              <a:rPr lang="en-US" sz="4800" b="1" i="1" dirty="0">
                <a:solidFill>
                  <a:srgbClr val="C00000"/>
                </a:solidFill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</a:rPr>
              <a:t>nghèo</a:t>
            </a:r>
            <a:r>
              <a:rPr lang="en-US" sz="4800" b="1" i="1" dirty="0">
                <a:solidFill>
                  <a:srgbClr val="C00000"/>
                </a:solidFill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</a:rPr>
              <a:t>là</a:t>
            </a:r>
            <a:r>
              <a:rPr lang="en-US" sz="4800" b="1" i="1" dirty="0">
                <a:solidFill>
                  <a:srgbClr val="C00000"/>
                </a:solidFill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</a:rPr>
              <a:t>gì</a:t>
            </a:r>
            <a:r>
              <a:rPr lang="en-US" sz="4800" b="1" i="1" dirty="0">
                <a:solidFill>
                  <a:srgbClr val="C00000"/>
                </a:solidFill>
              </a:rPr>
              <a:t>?</a:t>
            </a:r>
            <a:endParaRPr lang="vi-VN" sz="4800" b="1" dirty="0">
              <a:solidFill>
                <a:srgbClr val="C00000"/>
              </a:solidFill>
            </a:endParaRPr>
          </a:p>
        </p:txBody>
      </p:sp>
      <p:sp>
        <p:nvSpPr>
          <p:cNvPr id="5" name="Thought Bubble: Cloud 1">
            <a:extLst>
              <a:ext uri="{FF2B5EF4-FFF2-40B4-BE49-F238E27FC236}">
                <a16:creationId xmlns:a16="http://schemas.microsoft.com/office/drawing/2014/main" id="{AABED65D-9F84-B0C5-8B7F-8A225A9CB028}"/>
              </a:ext>
            </a:extLst>
          </p:cNvPr>
          <p:cNvSpPr/>
          <p:nvPr/>
        </p:nvSpPr>
        <p:spPr>
          <a:xfrm>
            <a:off x="2306440" y="-914400"/>
            <a:ext cx="11180960" cy="8229600"/>
          </a:xfrm>
          <a:prstGeom prst="cloudCallout">
            <a:avLst>
              <a:gd name="adj1" fmla="val -59173"/>
              <a:gd name="adj2" fmla="val 2476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+ </a:t>
            </a:r>
            <a:r>
              <a:rPr lang="en-US" sz="2400" dirty="0" err="1">
                <a:solidFill>
                  <a:srgbClr val="002060"/>
                </a:solidFill>
              </a:rPr>
              <a:t>Chuẩn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cận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nghèo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khu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vực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nông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thôn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triệu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đồng</a:t>
            </a:r>
            <a:r>
              <a:rPr lang="en-US" sz="2400" dirty="0">
                <a:solidFill>
                  <a:srgbClr val="002060"/>
                </a:solidFill>
              </a:rPr>
              <a:t>/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/</a:t>
            </a:r>
            <a:r>
              <a:rPr lang="en-US" sz="2400" dirty="0" err="1">
                <a:solidFill>
                  <a:srgbClr val="002060"/>
                </a:solidFill>
              </a:rPr>
              <a:t>tháng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trở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thiếu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dưới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lường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thiếu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dịch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vụ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hội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cơ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bản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+ Ở </a:t>
            </a:r>
            <a:r>
              <a:rPr lang="en-US" sz="2400" dirty="0" err="1">
                <a:solidFill>
                  <a:srgbClr val="002060"/>
                </a:solidFill>
              </a:rPr>
              <a:t>khu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vực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thành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thị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chuẩn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cận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nghèo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từ</a:t>
            </a:r>
            <a:r>
              <a:rPr lang="en-US" sz="2400" dirty="0">
                <a:solidFill>
                  <a:srgbClr val="002060"/>
                </a:solidFill>
              </a:rPr>
              <a:t> 2,5 </a:t>
            </a:r>
            <a:r>
              <a:rPr lang="en-US" sz="2400" dirty="0" err="1">
                <a:solidFill>
                  <a:srgbClr val="002060"/>
                </a:solidFill>
              </a:rPr>
              <a:t>triệu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đồng</a:t>
            </a:r>
            <a:r>
              <a:rPr lang="en-US" sz="2400" dirty="0">
                <a:solidFill>
                  <a:srgbClr val="002060"/>
                </a:solidFill>
              </a:rPr>
              <a:t>/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/</a:t>
            </a:r>
            <a:r>
              <a:rPr lang="en-US" sz="2400" dirty="0" err="1">
                <a:solidFill>
                  <a:srgbClr val="002060"/>
                </a:solidFill>
              </a:rPr>
              <a:t>tháng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trở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thiếu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dưới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lường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thiếu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dịch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vụ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hội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cơ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bản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DEAC35F-0D41-E7D9-4550-C7F14D3EF6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>
          <a:extLst>
            <a:ext uri="{FF2B5EF4-FFF2-40B4-BE49-F238E27FC236}">
              <a16:creationId xmlns:a16="http://schemas.microsoft.com/office/drawing/2014/main" id="{ED62D711-597A-B140-8A33-01E09B923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>
            <a:extLst>
              <a:ext uri="{FF2B5EF4-FFF2-40B4-BE49-F238E27FC236}">
                <a16:creationId xmlns:a16="http://schemas.microsoft.com/office/drawing/2014/main" id="{47462BD7-8D14-8EE8-E8F3-929F6F29CD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5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2C1B6D3-D2F9-0E8B-0727-DBCA4240DA22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5400" b="1" i="1" dirty="0">
                <a:solidFill>
                  <a:srgbClr val="C00000"/>
                </a:solidFill>
              </a:rPr>
              <a:t>Em </a:t>
            </a:r>
            <a:r>
              <a:rPr lang="en-US" sz="5400" b="1" i="1" dirty="0" err="1">
                <a:solidFill>
                  <a:srgbClr val="C00000"/>
                </a:solidFill>
              </a:rPr>
              <a:t>hãy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nêu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thực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trạng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các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hộ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gia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đình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đói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nghèo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tại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Thủ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đô</a:t>
            </a:r>
            <a:r>
              <a:rPr lang="en-US" sz="5400" b="1" i="1" dirty="0">
                <a:solidFill>
                  <a:srgbClr val="C00000"/>
                </a:solidFill>
              </a:rPr>
              <a:t> Hà </a:t>
            </a:r>
            <a:r>
              <a:rPr lang="en-US" sz="5400" b="1" i="1" dirty="0" err="1">
                <a:solidFill>
                  <a:srgbClr val="C00000"/>
                </a:solidFill>
              </a:rPr>
              <a:t>Nội</a:t>
            </a:r>
            <a:r>
              <a:rPr lang="en-US" sz="5400" b="1" i="1" dirty="0">
                <a:solidFill>
                  <a:srgbClr val="C00000"/>
                </a:solidFill>
              </a:rPr>
              <a:t>?</a:t>
            </a:r>
            <a:endParaRPr lang="vi-VN" sz="5400" b="1" dirty="0">
              <a:solidFill>
                <a:srgbClr val="C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A4AC8E3-D6FA-3150-A6C7-6F01993F84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455" y="1056753"/>
            <a:ext cx="4069954" cy="5475916"/>
            <a:chOff x="12700" y="12700"/>
            <a:chExt cx="1546122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91800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08203" y="1056752"/>
            <a:ext cx="4183797" cy="5475917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17294" y="1056752"/>
            <a:ext cx="3474023" cy="5475917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TextBox 26"/>
          <p:cNvSpPr txBox="1"/>
          <p:nvPr/>
        </p:nvSpPr>
        <p:spPr>
          <a:xfrm>
            <a:off x="210616" y="1100764"/>
            <a:ext cx="3658007" cy="5090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2023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Hà </a:t>
            </a:r>
            <a:r>
              <a:rPr lang="en-US" sz="2800" dirty="0" err="1"/>
              <a:t>Nội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690 </a:t>
            </a:r>
            <a:r>
              <a:rPr lang="en-US" sz="2800" dirty="0" err="1"/>
              <a:t>hộ</a:t>
            </a:r>
            <a:r>
              <a:rPr lang="en-US" sz="2800" dirty="0"/>
              <a:t>; </a:t>
            </a:r>
            <a:r>
              <a:rPr lang="en-US" sz="2800" dirty="0" err="1"/>
              <a:t>tỷ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 0,03%.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cận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15.835 </a:t>
            </a:r>
            <a:r>
              <a:rPr lang="en-US" sz="2800" dirty="0" err="1"/>
              <a:t>hộ</a:t>
            </a:r>
            <a:r>
              <a:rPr lang="en-US" sz="2800" dirty="0"/>
              <a:t>, </a:t>
            </a:r>
            <a:r>
              <a:rPr lang="en-US" sz="2800" dirty="0" err="1"/>
              <a:t>tỷ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cận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 0,7%.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57127" y="1219200"/>
            <a:ext cx="3194355" cy="315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Có</a:t>
            </a:r>
            <a:r>
              <a:rPr lang="en-US" sz="2800" dirty="0"/>
              <a:t> 18/30 </a:t>
            </a:r>
            <a:r>
              <a:rPr lang="en-US" sz="2800" dirty="0" err="1"/>
              <a:t>quận</a:t>
            </a:r>
            <a:r>
              <a:rPr lang="en-US" sz="2800" dirty="0"/>
              <a:t>, </a:t>
            </a:r>
            <a:r>
              <a:rPr lang="en-US" sz="2800" dirty="0" err="1"/>
              <a:t>huyện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quận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cận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15181" y="1228348"/>
            <a:ext cx="3810012" cy="4559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/>
              <a:t>Nằm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xa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tâm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đô</a:t>
            </a:r>
            <a:r>
              <a:rPr lang="en-US" sz="2000" dirty="0"/>
              <a:t>,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7 </a:t>
            </a:r>
            <a:r>
              <a:rPr lang="en-US" sz="2000" dirty="0" err="1"/>
              <a:t>xã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bào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tộc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miền</a:t>
            </a:r>
            <a:r>
              <a:rPr lang="en-US" sz="2000" dirty="0"/>
              <a:t> </a:t>
            </a:r>
            <a:r>
              <a:rPr lang="en-US" sz="2000" dirty="0" err="1"/>
              <a:t>núi</a:t>
            </a:r>
            <a:r>
              <a:rPr lang="en-US" sz="2000" dirty="0"/>
              <a:t>, </a:t>
            </a:r>
            <a:r>
              <a:rPr lang="en-US" sz="2000" dirty="0" err="1"/>
              <a:t>huyện</a:t>
            </a:r>
            <a:r>
              <a:rPr lang="en-US" sz="2000" dirty="0"/>
              <a:t> Ba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hộ</a:t>
            </a:r>
            <a:r>
              <a:rPr lang="en-US" sz="2000" dirty="0"/>
              <a:t> </a:t>
            </a:r>
            <a:r>
              <a:rPr lang="en-US" sz="2000" dirty="0" err="1"/>
              <a:t>nghèo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619 </a:t>
            </a:r>
            <a:r>
              <a:rPr lang="en-US" sz="2000" dirty="0" err="1"/>
              <a:t>hộ</a:t>
            </a:r>
            <a:r>
              <a:rPr lang="en-US" sz="2000" dirty="0"/>
              <a:t>,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1.031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khẩu</a:t>
            </a:r>
            <a:r>
              <a:rPr lang="en-US" sz="2000" dirty="0"/>
              <a:t>.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huyện</a:t>
            </a:r>
            <a:r>
              <a:rPr lang="en-US" sz="2000" dirty="0"/>
              <a:t>: </a:t>
            </a:r>
            <a:r>
              <a:rPr lang="en-US" sz="2000" dirty="0" err="1"/>
              <a:t>Phúc</a:t>
            </a:r>
            <a:r>
              <a:rPr lang="en-US" sz="2000" dirty="0"/>
              <a:t> </a:t>
            </a:r>
            <a:r>
              <a:rPr lang="en-US" sz="2000" dirty="0" err="1"/>
              <a:t>Thọ</a:t>
            </a:r>
            <a:r>
              <a:rPr lang="en-US" sz="2000" dirty="0"/>
              <a:t> 527 </a:t>
            </a:r>
            <a:r>
              <a:rPr lang="en-US" sz="2000" dirty="0" err="1"/>
              <a:t>hộ</a:t>
            </a:r>
            <a:r>
              <a:rPr lang="en-US" sz="2000" dirty="0"/>
              <a:t>/1.363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khẩu</a:t>
            </a:r>
            <a:r>
              <a:rPr lang="en-US" sz="2000" dirty="0"/>
              <a:t>; </a:t>
            </a:r>
            <a:r>
              <a:rPr lang="en-US" sz="2000" dirty="0" err="1"/>
              <a:t>Mỹ</a:t>
            </a:r>
            <a:r>
              <a:rPr lang="en-US" sz="2000" dirty="0"/>
              <a:t> </a:t>
            </a:r>
            <a:r>
              <a:rPr lang="en-US" sz="2000" dirty="0" err="1"/>
              <a:t>Đức</a:t>
            </a:r>
            <a:r>
              <a:rPr lang="en-US" sz="2000" dirty="0"/>
              <a:t> 415 </a:t>
            </a:r>
            <a:r>
              <a:rPr lang="en-US" sz="2000" dirty="0" err="1"/>
              <a:t>hộ</a:t>
            </a:r>
            <a:r>
              <a:rPr lang="en-US" sz="2000" dirty="0"/>
              <a:t>/1.533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khẩu</a:t>
            </a:r>
            <a:r>
              <a:rPr lang="en-US" sz="2000" dirty="0"/>
              <a:t>;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Sơn</a:t>
            </a:r>
            <a:r>
              <a:rPr lang="en-US" sz="2000" dirty="0"/>
              <a:t> 413 </a:t>
            </a:r>
            <a:r>
              <a:rPr lang="en-US" sz="2000" dirty="0" err="1"/>
              <a:t>hộ</a:t>
            </a:r>
            <a:r>
              <a:rPr lang="en-US" sz="2000" dirty="0"/>
              <a:t>/1.142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khẩu</a:t>
            </a:r>
            <a:r>
              <a:rPr lang="en-US" sz="2000" dirty="0"/>
              <a:t>…</a:t>
            </a:r>
            <a:endParaRPr lang="en-US" sz="3200" dirty="0"/>
          </a:p>
        </p:txBody>
      </p:sp>
      <p:sp>
        <p:nvSpPr>
          <p:cNvPr id="29" name="TextBox 29"/>
          <p:cNvSpPr txBox="1"/>
          <p:nvPr/>
        </p:nvSpPr>
        <p:spPr>
          <a:xfrm>
            <a:off x="67887" y="76200"/>
            <a:ext cx="12192000" cy="7314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trạng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hộ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đình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đói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nghèo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tại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Thủ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đô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Hà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1006" flipH="1">
            <a:off x="4381376" y="5191533"/>
            <a:ext cx="1437518" cy="14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à Nội: Giảm hơn 10.000 hộ nghèo trong 6 tháng">
            <a:extLst>
              <a:ext uri="{FF2B5EF4-FFF2-40B4-BE49-F238E27FC236}">
                <a16:creationId xmlns:a16="http://schemas.microsoft.com/office/drawing/2014/main" id="{5EEA4E4C-1A3C-A4C6-B574-AADA046B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4839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iêu chuẩn hộ nghèo ở thành phố có thu nhập dưới 2 triệu/tháng">
            <a:extLst>
              <a:ext uri="{FF2B5EF4-FFF2-40B4-BE49-F238E27FC236}">
                <a16:creationId xmlns:a16="http://schemas.microsoft.com/office/drawing/2014/main" id="{3B0D2738-E7E9-CF46-493C-B4C1A33B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39" y="2679250"/>
            <a:ext cx="7007161" cy="417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20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8C55B-8316-4731-A4F1-8DC3C70AB421}"/>
              </a:ext>
            </a:extLst>
          </p:cNvPr>
          <p:cNvSpPr txBox="1"/>
          <p:nvPr/>
        </p:nvSpPr>
        <p:spPr>
          <a:xfrm>
            <a:off x="2927648" y="932724"/>
            <a:ext cx="835292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70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lang="en-US" sz="4000" b="1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“</a:t>
            </a:r>
            <a:r>
              <a:rPr lang="vi-VN" sz="4000" b="1" dirty="0">
                <a:latin typeface="+mj-lt"/>
              </a:rPr>
              <a:t>Người dân khu trọ nghèo tại Hà Nội vật vã trong nắng nóng </a:t>
            </a:r>
            <a:r>
              <a:rPr lang="en-US" sz="4000" b="1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”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#9Slide03 Roboto Condensed" panose="02000000000000000000" pitchFamily="2" charset="0"/>
                <a:cs typeface="Times New Roman" panose="02020603050405020304" pitchFamily="18" charset="0"/>
              </a:rPr>
              <a:t> tin 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889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Free Vector | Flat illustration of children in physical education class">
            <a:extLst>
              <a:ext uri="{FF2B5EF4-FFF2-40B4-BE49-F238E27FC236}">
                <a16:creationId xmlns:a16="http://schemas.microsoft.com/office/drawing/2014/main" id="{391639B1-DCC8-CC01-C4BB-1E142EF769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Người dân khu trọ nghèo tại Hà Nội vật vã trong nắng nóng">
            <a:hlinkClick r:id="" action="ppaction://media"/>
            <a:extLst>
              <a:ext uri="{FF2B5EF4-FFF2-40B4-BE49-F238E27FC236}">
                <a16:creationId xmlns:a16="http://schemas.microsoft.com/office/drawing/2014/main" id="{21D1CF3C-6BC8-7BB3-0B90-8B2FACBD37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1" y="0"/>
            <a:ext cx="9448800" cy="5314830"/>
          </a:xfrm>
        </p:spPr>
      </p:pic>
    </p:spTree>
    <p:extLst>
      <p:ext uri="{BB962C8B-B14F-4D97-AF65-F5344CB8AC3E}">
        <p14:creationId xmlns:p14="http://schemas.microsoft.com/office/powerpoint/2010/main" val="33984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3A37-98D7-D33E-C51F-E5D9A57C691A}"/>
              </a:ext>
            </a:extLst>
          </p:cNvPr>
          <p:cNvSpPr txBox="1">
            <a:spLocks/>
          </p:cNvSpPr>
          <p:nvPr/>
        </p:nvSpPr>
        <p:spPr>
          <a:xfrm>
            <a:off x="838200" y="297931"/>
            <a:ext cx="10515600" cy="8450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96EB85-C4B9-A0E2-9F03-7F8503873594}"/>
              </a:ext>
            </a:extLst>
          </p:cNvPr>
          <p:cNvSpPr/>
          <p:nvPr/>
        </p:nvSpPr>
        <p:spPr>
          <a:xfrm>
            <a:off x="288876" y="1529252"/>
            <a:ext cx="11614248" cy="403334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nl-NL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085791" y="1500703"/>
            <a:ext cx="3962400" cy="3962400"/>
            <a:chOff x="3883949" y="1474165"/>
            <a:chExt cx="3962400" cy="3962400"/>
          </a:xfrm>
        </p:grpSpPr>
        <p:sp>
          <p:nvSpPr>
            <p:cNvPr id="43" name="Oval 42"/>
            <p:cNvSpPr/>
            <p:nvPr/>
          </p:nvSpPr>
          <p:spPr>
            <a:xfrm>
              <a:off x="3883949" y="1474165"/>
              <a:ext cx="3962400" cy="39624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8749" y="3178366"/>
              <a:ext cx="3352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3600">
                  <a:solidFill>
                    <a:prstClr val="white"/>
                  </a:solidFill>
                  <a:latin typeface="#9Slide03 IcielPanton Black" panose="00000A00000000000000" pitchFamily="2" charset="0"/>
                  <a:cs typeface="Arial"/>
                  <a:sym typeface="Arial"/>
                </a:rPr>
                <a:t>CÓ GÌ Ở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4267201" y="1524000"/>
            <a:ext cx="3810003" cy="381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C6E51"/>
              </a:solidFill>
              <a:latin typeface="#9Slide02 Noi dung dai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788627" y="2045427"/>
            <a:ext cx="2767148" cy="27671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234184" y="2490984"/>
            <a:ext cx="1876032" cy="18760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750099" y="3006899"/>
            <a:ext cx="844215" cy="84421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9" name="Arc 58"/>
          <p:cNvSpPr/>
          <p:nvPr/>
        </p:nvSpPr>
        <p:spPr>
          <a:xfrm rot="20481717">
            <a:off x="3184957" y="630268"/>
            <a:ext cx="5974491" cy="5597461"/>
          </a:xfrm>
          <a:prstGeom prst="arc">
            <a:avLst>
              <a:gd name="adj1" fmla="val 16646192"/>
              <a:gd name="adj2" fmla="val 16036918"/>
            </a:avLst>
          </a:prstGeom>
          <a:ln w="8890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0" name="Arc 59"/>
          <p:cNvSpPr/>
          <p:nvPr/>
        </p:nvSpPr>
        <p:spPr>
          <a:xfrm rot="20568184">
            <a:off x="1902153" y="-778898"/>
            <a:ext cx="8393544" cy="8439924"/>
          </a:xfrm>
          <a:prstGeom prst="arc">
            <a:avLst>
              <a:gd name="adj1" fmla="val 16654886"/>
              <a:gd name="adj2" fmla="val 16036918"/>
            </a:avLst>
          </a:prstGeom>
          <a:ln w="889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1" name="Arc 60"/>
          <p:cNvSpPr/>
          <p:nvPr/>
        </p:nvSpPr>
        <p:spPr>
          <a:xfrm rot="20424303">
            <a:off x="732989" y="-2014400"/>
            <a:ext cx="11028099" cy="10910927"/>
          </a:xfrm>
          <a:prstGeom prst="arc">
            <a:avLst>
              <a:gd name="adj1" fmla="val 16628503"/>
              <a:gd name="adj2" fmla="val 16036918"/>
            </a:avLst>
          </a:prstGeom>
          <a:solidFill>
            <a:srgbClr val="CCFF33"/>
          </a:solidFill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5" name="Arc 44"/>
          <p:cNvSpPr/>
          <p:nvPr/>
        </p:nvSpPr>
        <p:spPr>
          <a:xfrm rot="20416599">
            <a:off x="3439065" y="992031"/>
            <a:ext cx="5390129" cy="4979748"/>
          </a:xfrm>
          <a:prstGeom prst="arc">
            <a:avLst>
              <a:gd name="adj1" fmla="val 17495719"/>
              <a:gd name="adj2" fmla="val 14652653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6" name="Arc 45"/>
          <p:cNvSpPr/>
          <p:nvPr/>
        </p:nvSpPr>
        <p:spPr>
          <a:xfrm rot="20617034">
            <a:off x="2824933" y="631669"/>
            <a:ext cx="6405347" cy="5938187"/>
          </a:xfrm>
          <a:prstGeom prst="arc">
            <a:avLst>
              <a:gd name="adj1" fmla="val 17495719"/>
              <a:gd name="adj2" fmla="val 14816700"/>
            </a:avLst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7" name="Arc 46"/>
          <p:cNvSpPr/>
          <p:nvPr/>
        </p:nvSpPr>
        <p:spPr>
          <a:xfrm rot="21406139">
            <a:off x="4790913" y="2281807"/>
            <a:ext cx="2457451" cy="2286000"/>
          </a:xfrm>
          <a:prstGeom prst="arc">
            <a:avLst>
              <a:gd name="adj1" fmla="val 17495719"/>
              <a:gd name="adj2" fmla="val 14850599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8" name="Arc 47"/>
          <p:cNvSpPr/>
          <p:nvPr/>
        </p:nvSpPr>
        <p:spPr>
          <a:xfrm rot="21264636">
            <a:off x="4412363" y="1974695"/>
            <a:ext cx="3194999" cy="2987348"/>
          </a:xfrm>
          <a:prstGeom prst="arc">
            <a:avLst>
              <a:gd name="adj1" fmla="val 17495719"/>
              <a:gd name="adj2" fmla="val 14850599"/>
            </a:avLst>
          </a:prstGeom>
          <a:ln w="889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9" name="Arc 48"/>
          <p:cNvSpPr/>
          <p:nvPr/>
        </p:nvSpPr>
        <p:spPr>
          <a:xfrm rot="21042090">
            <a:off x="4104947" y="1697509"/>
            <a:ext cx="3830631" cy="3721251"/>
          </a:xfrm>
          <a:prstGeom prst="arc">
            <a:avLst>
              <a:gd name="adj1" fmla="val 17495719"/>
              <a:gd name="adj2" fmla="val 14850599"/>
            </a:avLst>
          </a:prstGeom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0" name="Arc 49"/>
          <p:cNvSpPr/>
          <p:nvPr/>
        </p:nvSpPr>
        <p:spPr>
          <a:xfrm rot="20884398">
            <a:off x="3771737" y="1350256"/>
            <a:ext cx="4511751" cy="4296077"/>
          </a:xfrm>
          <a:prstGeom prst="arc">
            <a:avLst>
              <a:gd name="adj1" fmla="val 17495719"/>
              <a:gd name="adj2" fmla="val 14850599"/>
            </a:avLst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1" name="Arc 50"/>
          <p:cNvSpPr/>
          <p:nvPr/>
        </p:nvSpPr>
        <p:spPr>
          <a:xfrm rot="20481717">
            <a:off x="3040361" y="656808"/>
            <a:ext cx="5974491" cy="5597461"/>
          </a:xfrm>
          <a:prstGeom prst="arc">
            <a:avLst>
              <a:gd name="adj1" fmla="val 17495719"/>
              <a:gd name="adj2" fmla="val 14850599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2" name="Arc 51"/>
          <p:cNvSpPr/>
          <p:nvPr/>
        </p:nvSpPr>
        <p:spPr>
          <a:xfrm>
            <a:off x="5171915" y="2597333"/>
            <a:ext cx="1790700" cy="1665675"/>
          </a:xfrm>
          <a:prstGeom prst="arc">
            <a:avLst>
              <a:gd name="adj1" fmla="val 17495719"/>
              <a:gd name="adj2" fmla="val 14850599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3" name="Arc 52"/>
          <p:cNvSpPr/>
          <p:nvPr/>
        </p:nvSpPr>
        <p:spPr>
          <a:xfrm rot="489092">
            <a:off x="5535871" y="2874629"/>
            <a:ext cx="1160044" cy="1083579"/>
          </a:xfrm>
          <a:prstGeom prst="arc">
            <a:avLst>
              <a:gd name="adj1" fmla="val 17495719"/>
              <a:gd name="adj2" fmla="val 14850599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4" name="Arc 53"/>
          <p:cNvSpPr/>
          <p:nvPr/>
        </p:nvSpPr>
        <p:spPr>
          <a:xfrm rot="1249885">
            <a:off x="5841881" y="3133578"/>
            <a:ext cx="660643" cy="590855"/>
          </a:xfrm>
          <a:prstGeom prst="arc">
            <a:avLst>
              <a:gd name="adj1" fmla="val 17495719"/>
              <a:gd name="adj2" fmla="val 1485059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4501496" y="2286001"/>
            <a:ext cx="1371600" cy="1371600"/>
          </a:xfrm>
          <a:prstGeom prst="donut">
            <a:avLst>
              <a:gd name="adj" fmla="val 658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210300" y="3276600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057900" y="4229100"/>
            <a:ext cx="838200" cy="838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7467600" y="3276600"/>
            <a:ext cx="609600" cy="6096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387199" y="840921"/>
            <a:ext cx="1017815" cy="8382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6596749" y="1774371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6" name="Multiply 15"/>
          <p:cNvSpPr/>
          <p:nvPr/>
        </p:nvSpPr>
        <p:spPr>
          <a:xfrm rot="20028486">
            <a:off x="3948947" y="3752851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1554803" y="2332183"/>
            <a:ext cx="1386328" cy="1320936"/>
          </a:xfrm>
          <a:prstGeom prst="star12">
            <a:avLst>
              <a:gd name="adj" fmla="val 36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49321" y="2705268"/>
            <a:ext cx="597303" cy="5713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9" name="Multiply 18"/>
          <p:cNvSpPr/>
          <p:nvPr/>
        </p:nvSpPr>
        <p:spPr>
          <a:xfrm rot="15698754">
            <a:off x="8664887" y="2757771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0" name="Multiply 19"/>
          <p:cNvSpPr/>
          <p:nvPr/>
        </p:nvSpPr>
        <p:spPr>
          <a:xfrm rot="2163725">
            <a:off x="2723863" y="833623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159261" y="4251518"/>
            <a:ext cx="1726945" cy="1726945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8946757" y="1260021"/>
            <a:ext cx="1371600" cy="1371600"/>
          </a:xfrm>
          <a:prstGeom prst="donut">
            <a:avLst>
              <a:gd name="adj" fmla="val 1050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8151667" y="4733983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4" name="Multiply 23"/>
          <p:cNvSpPr/>
          <p:nvPr/>
        </p:nvSpPr>
        <p:spPr>
          <a:xfrm rot="20028486">
            <a:off x="9396455" y="4510859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5" name="Multiply 24"/>
          <p:cNvSpPr/>
          <p:nvPr/>
        </p:nvSpPr>
        <p:spPr>
          <a:xfrm rot="17076524">
            <a:off x="9396455" y="4510859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8920" y="3345759"/>
            <a:ext cx="12651920" cy="3505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371" y="-6591"/>
            <a:ext cx="12675036" cy="35557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79855" y="24901"/>
            <a:ext cx="12697973" cy="33528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5141" y="3209839"/>
            <a:ext cx="12697973" cy="36748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3140" y="905147"/>
            <a:ext cx="12697973" cy="3352800"/>
          </a:xfrm>
          <a:prstGeom prst="rect">
            <a:avLst/>
          </a:prstGeom>
          <a:solidFill>
            <a:srgbClr val="D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5812" y="3209839"/>
            <a:ext cx="12744055" cy="36748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53367" y="-14612"/>
            <a:ext cx="12853188" cy="34203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53367" y="3446859"/>
            <a:ext cx="12853188" cy="3624416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-862528" y="-209582"/>
            <a:ext cx="6845709" cy="725491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63223" y="-181443"/>
            <a:ext cx="6620747" cy="7273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4" name="Decagon 63"/>
          <p:cNvSpPr/>
          <p:nvPr/>
        </p:nvSpPr>
        <p:spPr>
          <a:xfrm>
            <a:off x="3810000" y="1066800"/>
            <a:ext cx="4724400" cy="4724400"/>
          </a:xfrm>
          <a:prstGeom prst="decagon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419600" y="1676400"/>
            <a:ext cx="3505200" cy="3505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905000" y="2362200"/>
            <a:ext cx="480060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010400" y="4572000"/>
            <a:ext cx="480060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487767" y="2969500"/>
            <a:ext cx="5204944" cy="101566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TOP 10 FREE 2D  3D  Intro Templates  - Blender Sony Vegas Adobe After Effects  Cinema 4D 3">
            <a:hlinkClick r:id="" action="ppaction://media"/>
            <a:extLst>
              <a:ext uri="{FF2B5EF4-FFF2-40B4-BE49-F238E27FC236}">
                <a16:creationId xmlns:a16="http://schemas.microsoft.com/office/drawing/2014/main" id="{F6A2B367-F67E-48A3-B25F-928BA3E725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9" end="66937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61530" y="752781"/>
            <a:ext cx="487363" cy="487363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>
            <a:off x="6132369" y="4461369"/>
            <a:ext cx="480060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16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1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xit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xit" presetSubtype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xit" presetSubtype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xit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xit" presetSubtype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7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1" presetClass="exit" presetSubtype="1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xit" presetSubtype="16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xit" presetSubtype="16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1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4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8" presetClass="emph" presetSubtype="0" de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43200000">
                                      <p:cBhvr>
                                        <p:cTn id="261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1" presetClass="exit" presetSubtype="1" fill="hold" grpId="2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52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8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7" presetClass="emph" presetSubtype="0" repeatCount="3000" fill="remove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16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3" presetClass="path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-4.44444E-6 L 0.17188 -4.44444E-6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2" presetClass="exit" presetSubtype="2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6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63" presetClass="path" presetSubtype="0" accel="10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28698 -0.02161 L 8.33333E-7 1.23457E-6 " pathEditMode="relative" rAng="0" ptsTypes="AA">
                                      <p:cBhvr>
                                        <p:cTn id="302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08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8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" grpId="0" animBg="1"/>
      <p:bldP spid="2" grpId="0" animBg="1"/>
      <p:bldP spid="8" grpId="0" animBg="1"/>
      <p:bldP spid="9" grpId="0" animBg="1"/>
      <p:bldP spid="6" grpId="0" animBg="1"/>
      <p:bldP spid="7" grpId="0" animBg="1"/>
      <p:bldP spid="4" grpId="0" animBg="1"/>
      <p:bldP spid="5" grpId="0" animBg="1"/>
      <p:bldP spid="62" grpId="0" animBg="1"/>
      <p:bldP spid="63" grpId="0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8" grpId="0"/>
      <p:bldP spid="6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>
          <a:extLst>
            <a:ext uri="{FF2B5EF4-FFF2-40B4-BE49-F238E27FC236}">
              <a16:creationId xmlns:a16="http://schemas.microsoft.com/office/drawing/2014/main" id="{4244272F-4EB9-37DE-EA0F-ABED2318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>
            <a:extLst>
              <a:ext uri="{FF2B5EF4-FFF2-40B4-BE49-F238E27FC236}">
                <a16:creationId xmlns:a16="http://schemas.microsoft.com/office/drawing/2014/main" id="{027C37AE-7BC7-64E8-976D-ABD75761B6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5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ED79721-441E-5D47-1A04-E13BBFAED3EC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400" b="1" i="1" dirty="0">
                <a:solidFill>
                  <a:srgbClr val="C00000"/>
                </a:solidFill>
              </a:rPr>
              <a:t>Em </a:t>
            </a:r>
            <a:r>
              <a:rPr lang="en-US" sz="4400" b="1" i="1" dirty="0" err="1">
                <a:solidFill>
                  <a:srgbClr val="C00000"/>
                </a:solidFill>
              </a:rPr>
              <a:t>hãy</a:t>
            </a:r>
            <a:r>
              <a:rPr lang="en-US" sz="4400" b="1" i="1" dirty="0">
                <a:solidFill>
                  <a:srgbClr val="C00000"/>
                </a:solidFill>
              </a:rPr>
              <a:t> chia </a:t>
            </a:r>
            <a:r>
              <a:rPr lang="en-US" sz="4400" b="1" i="1" dirty="0" err="1">
                <a:solidFill>
                  <a:srgbClr val="C00000"/>
                </a:solidFill>
              </a:rPr>
              <a:t>sẻ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về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cuộc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sống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của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những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người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nghèo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đói</a:t>
            </a:r>
            <a:r>
              <a:rPr lang="en-US" sz="4400" b="1" i="1" dirty="0">
                <a:solidFill>
                  <a:srgbClr val="C00000"/>
                </a:solidFill>
              </a:rPr>
              <a:t>?</a:t>
            </a:r>
            <a:endParaRPr lang="vi-VN" sz="4400" b="1" dirty="0">
              <a:solidFill>
                <a:srgbClr val="C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A80C1B2-F121-3C96-1AA2-6F74BB9A77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1CC9C86-6CAA-77A4-AFB7-4166F589791A}"/>
              </a:ext>
            </a:extLst>
          </p:cNvPr>
          <p:cNvGrpSpPr/>
          <p:nvPr/>
        </p:nvGrpSpPr>
        <p:grpSpPr>
          <a:xfrm>
            <a:off x="-37779" y="1546860"/>
            <a:ext cx="12216644" cy="3764280"/>
            <a:chOff x="0" y="0"/>
            <a:chExt cx="12192000" cy="3764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725F13-B0E0-348E-295E-A3930BD85064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75B4C9-8045-F9FF-9645-CB05B837D8CE}"/>
                </a:ext>
              </a:extLst>
            </p:cNvPr>
            <p:cNvSpPr txBox="1"/>
            <p:nvPr/>
          </p:nvSpPr>
          <p:spPr>
            <a:xfrm>
              <a:off x="3657600" y="441260"/>
              <a:ext cx="4876800" cy="804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CHỦ ĐỀ 6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271E98-8165-8D36-F1FA-9BC4C5ACB8D7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944D8B-E9D9-3181-18CD-4B9341DEA710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347D17-F35A-50B0-73CC-54F36F8F2FB0}"/>
              </a:ext>
            </a:extLst>
          </p:cNvPr>
          <p:cNvSpPr txBox="1"/>
          <p:nvPr/>
        </p:nvSpPr>
        <p:spPr>
          <a:xfrm>
            <a:off x="34906" y="3014000"/>
            <a:ext cx="12165729" cy="173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PHONG TRÀO XOÁ ĐÓI GIẢM NGHÈO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Ở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24834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120992" y="2289370"/>
            <a:ext cx="2553673" cy="2867219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3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267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4267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7946" y="1387513"/>
            <a:ext cx="674688" cy="480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4964" y="1387513"/>
            <a:ext cx="328157" cy="48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606240" y="1725617"/>
            <a:ext cx="7907685" cy="1064563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52615" y="33435"/>
              <a:ext cx="4292150" cy="640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trạng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hộ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đình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đói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nghèo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tại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Thủ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đô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639990" y="3295483"/>
            <a:ext cx="7901267" cy="1062756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34811" y="20292"/>
              <a:ext cx="4338374" cy="63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Phong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trào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xoá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đói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giảm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nghèo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tại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Thủ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đô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0"/>
            <a:ext cx="12192000" cy="1089862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7: CHÍNH TRỊ - XÃ HỘI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86">
            <a:extLst>
              <a:ext uri="{FF2B5EF4-FFF2-40B4-BE49-F238E27FC236}">
                <a16:creationId xmlns:a16="http://schemas.microsoft.com/office/drawing/2014/main" id="{55FDEC49-03A5-526D-71E1-6E8B0D9A1FE9}"/>
              </a:ext>
            </a:extLst>
          </p:cNvPr>
          <p:cNvGrpSpPr>
            <a:grpSpLocks/>
          </p:cNvGrpSpPr>
          <p:nvPr/>
        </p:nvGrpSpPr>
        <p:grpSpPr bwMode="auto">
          <a:xfrm>
            <a:off x="3606240" y="4903900"/>
            <a:ext cx="7901267" cy="1062755"/>
            <a:chOff x="0" y="0"/>
            <a:chExt cx="5467144" cy="668621"/>
          </a:xfrm>
        </p:grpSpPr>
        <p:grpSp>
          <p:nvGrpSpPr>
            <p:cNvPr id="3" name="组合 34">
              <a:extLst>
                <a:ext uri="{FF2B5EF4-FFF2-40B4-BE49-F238E27FC236}">
                  <a16:creationId xmlns:a16="http://schemas.microsoft.com/office/drawing/2014/main" id="{11ED7AA9-6E45-7D5F-FB8C-BD3C02C8D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5" name="Freeform 30">
                <a:extLst>
                  <a:ext uri="{FF2B5EF4-FFF2-40B4-BE49-F238E27FC236}">
                    <a16:creationId xmlns:a16="http://schemas.microsoft.com/office/drawing/2014/main" id="{2BF1846A-D5E2-ECE3-E354-84BC379D7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 31">
                <a:extLst>
                  <a:ext uri="{FF2B5EF4-FFF2-40B4-BE49-F238E27FC236}">
                    <a16:creationId xmlns:a16="http://schemas.microsoft.com/office/drawing/2014/main" id="{C91FA43B-590E-CDBB-4B89-D8A4E9FE7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Freeform 32">
                <a:extLst>
                  <a:ext uri="{FF2B5EF4-FFF2-40B4-BE49-F238E27FC236}">
                    <a16:creationId xmlns:a16="http://schemas.microsoft.com/office/drawing/2014/main" id="{36183E91-1E5E-3698-2835-AFC6F1FE6F81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文本框 82">
              <a:extLst>
                <a:ext uri="{FF2B5EF4-FFF2-40B4-BE49-F238E27FC236}">
                  <a16:creationId xmlns:a16="http://schemas.microsoft.com/office/drawing/2014/main" id="{E5EBE64A-B895-0387-D27B-662E1ED3B9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294" y="5021"/>
              <a:ext cx="4338374" cy="638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Biện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pháp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góp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xoá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đói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giảm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nghèo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tại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Thủ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đô</a:t>
              </a:r>
              <a:r>
                <a:rPr lang="en-US" altLang="zh-CN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Hà </a:t>
              </a:r>
              <a:r>
                <a:rPr lang="en-US" altLang="zh-CN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676400"/>
            <a:ext cx="8256917" cy="281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trạng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hộ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đình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đói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nghèo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tại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Thủ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đô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Hà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endParaRPr lang="zh-CN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32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>
          <a:extLst>
            <a:ext uri="{FF2B5EF4-FFF2-40B4-BE49-F238E27FC236}">
              <a16:creationId xmlns:a16="http://schemas.microsoft.com/office/drawing/2014/main" id="{91C6A0E5-6C58-2AD1-6DAA-3CD84084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A51212-527B-AD0E-7386-BFAB5B82CBE9}"/>
              </a:ext>
            </a:extLst>
          </p:cNvPr>
          <p:cNvSpPr/>
          <p:nvPr/>
        </p:nvSpPr>
        <p:spPr>
          <a:xfrm>
            <a:off x="-67733" y="-23004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CF438-5C47-46CD-1C27-87990085BE11}"/>
              </a:ext>
            </a:extLst>
          </p:cNvPr>
          <p:cNvSpPr txBox="1"/>
          <p:nvPr/>
        </p:nvSpPr>
        <p:spPr>
          <a:xfrm>
            <a:off x="1" y="1079108"/>
            <a:ext cx="4263667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 defTabSz="914354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Thảo luận theo cặp</a:t>
            </a:r>
            <a:endParaRPr lang="en-US" sz="28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B43FD-F135-5468-DE77-3350010D573D}"/>
              </a:ext>
            </a:extLst>
          </p:cNvPr>
          <p:cNvSpPr txBox="1"/>
          <p:nvPr/>
        </p:nvSpPr>
        <p:spPr>
          <a:xfrm>
            <a:off x="26890" y="4245059"/>
            <a:ext cx="357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5 phút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B774E5-6425-2B70-0B44-93A75A6814BF}"/>
              </a:ext>
            </a:extLst>
          </p:cNvPr>
          <p:cNvCxnSpPr/>
          <p:nvPr/>
        </p:nvCxnSpPr>
        <p:spPr>
          <a:xfrm>
            <a:off x="693" y="901585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CCB55E8-E46D-35D0-F14B-370DD1F99DA1}"/>
              </a:ext>
            </a:extLst>
          </p:cNvPr>
          <p:cNvSpPr txBox="1">
            <a:spLocks/>
          </p:cNvSpPr>
          <p:nvPr/>
        </p:nvSpPr>
        <p:spPr>
          <a:xfrm>
            <a:off x="26890" y="2"/>
            <a:ext cx="12165111" cy="88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trạng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hộ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đình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đói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nghèo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tại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Thủ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đô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Hà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9D6721-3AB0-3250-73F4-96019207B81C}"/>
              </a:ext>
            </a:extLst>
          </p:cNvPr>
          <p:cNvGrpSpPr/>
          <p:nvPr/>
        </p:nvGrpSpPr>
        <p:grpSpPr>
          <a:xfrm>
            <a:off x="4134679" y="1202834"/>
            <a:ext cx="7972784" cy="5524538"/>
            <a:chOff x="4479010" y="1569593"/>
            <a:chExt cx="7661133" cy="23750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A6605D-1A29-7F0E-BDE6-A57DC1E700BB}"/>
                </a:ext>
              </a:extLst>
            </p:cNvPr>
            <p:cNvGrpSpPr/>
            <p:nvPr/>
          </p:nvGrpSpPr>
          <p:grpSpPr>
            <a:xfrm>
              <a:off x="4479010" y="2007741"/>
              <a:ext cx="7661133" cy="1936920"/>
              <a:chOff x="4479010" y="2007741"/>
              <a:chExt cx="7661133" cy="1936920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D0E69333-A267-EB3A-315F-1ECD2F2F6A06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1776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3CFAE989-EB89-9E96-049B-66E4DF879CD5}"/>
                  </a:ext>
                </a:extLst>
              </p:cNvPr>
              <p:cNvSpPr/>
              <p:nvPr/>
            </p:nvSpPr>
            <p:spPr bwMode="auto">
              <a:xfrm>
                <a:off x="4479010" y="2007741"/>
                <a:ext cx="7555227" cy="193692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1FB28A3-627E-885D-59C1-958A398DA5BB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6E6E48-D487-ED3D-F90D-DC580C346233}"/>
                </a:ext>
              </a:extLst>
            </p:cNvPr>
            <p:cNvSpPr/>
            <p:nvPr/>
          </p:nvSpPr>
          <p:spPr>
            <a:xfrm>
              <a:off x="4760234" y="2245968"/>
              <a:ext cx="7109440" cy="1101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nghèo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nghèo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</a:p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bày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trạng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đình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nghèo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Thủ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Hà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C7C2C4F0-FD96-7F61-0EFA-86F21DB22EDD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7BE702D3-276A-F7B3-5CD6-6A0690B61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" y="1583352"/>
            <a:ext cx="2785841" cy="27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5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19" y="1948227"/>
            <a:ext cx="5155189" cy="49097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376727"/>
            <a:ext cx="690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5140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>
          <a:extLst>
            <a:ext uri="{FF2B5EF4-FFF2-40B4-BE49-F238E27FC236}">
              <a16:creationId xmlns:a16="http://schemas.microsoft.com/office/drawing/2014/main" id="{D66E6577-050C-1F63-EB9F-F7B49CD0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>
            <a:extLst>
              <a:ext uri="{FF2B5EF4-FFF2-40B4-BE49-F238E27FC236}">
                <a16:creationId xmlns:a16="http://schemas.microsoft.com/office/drawing/2014/main" id="{FA5E255F-FF4F-AADC-1F44-630F6ED23C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5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4E939A5-F304-9664-926D-00DAB25B204C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5400" b="1" i="1" dirty="0">
                <a:solidFill>
                  <a:srgbClr val="C00000"/>
                </a:solidFill>
              </a:rPr>
              <a:t>Em </a:t>
            </a:r>
            <a:r>
              <a:rPr lang="en-US" sz="5400" b="1" i="1" dirty="0" err="1">
                <a:solidFill>
                  <a:srgbClr val="C00000"/>
                </a:solidFill>
              </a:rPr>
              <a:t>hãy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cho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biết</a:t>
            </a:r>
            <a:r>
              <a:rPr lang="en-US" sz="5400" b="1" i="1" dirty="0">
                <a:solidFill>
                  <a:srgbClr val="C00000"/>
                </a:solidFill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</a:rPr>
              <a:t>hộ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nghèo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là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</a:rPr>
              <a:t>gì</a:t>
            </a:r>
            <a:r>
              <a:rPr lang="en-US" sz="5400" b="1" i="1" dirty="0">
                <a:solidFill>
                  <a:srgbClr val="C00000"/>
                </a:solidFill>
              </a:rPr>
              <a:t>?</a:t>
            </a:r>
            <a:endParaRPr lang="vi-VN" sz="5400" b="1" dirty="0">
              <a:solidFill>
                <a:srgbClr val="C00000"/>
              </a:solidFill>
            </a:endParaRPr>
          </a:p>
        </p:txBody>
      </p:sp>
      <p:sp>
        <p:nvSpPr>
          <p:cNvPr id="5" name="Thought Bubble: Cloud 1">
            <a:extLst>
              <a:ext uri="{FF2B5EF4-FFF2-40B4-BE49-F238E27FC236}">
                <a16:creationId xmlns:a16="http://schemas.microsoft.com/office/drawing/2014/main" id="{8D77EBED-3FFB-DC0C-58F8-FC20FF5460FE}"/>
              </a:ext>
            </a:extLst>
          </p:cNvPr>
          <p:cNvSpPr/>
          <p:nvPr/>
        </p:nvSpPr>
        <p:spPr>
          <a:xfrm>
            <a:off x="2326105" y="-20054"/>
            <a:ext cx="9829800" cy="6553849"/>
          </a:xfrm>
          <a:prstGeom prst="cloudCallout">
            <a:avLst>
              <a:gd name="adj1" fmla="val -59173"/>
              <a:gd name="adj2" fmla="val 2476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</a:rPr>
              <a:t>Hộ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nghèo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về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nhập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nghèo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chiều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khu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vực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thôn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triệu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đồng</a:t>
            </a:r>
            <a:r>
              <a:rPr lang="en-US" sz="3200" dirty="0">
                <a:solidFill>
                  <a:srgbClr val="002060"/>
                </a:solidFill>
              </a:rPr>
              <a:t>/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/</a:t>
            </a:r>
            <a:r>
              <a:rPr lang="en-US" sz="3200" dirty="0" err="1">
                <a:solidFill>
                  <a:srgbClr val="002060"/>
                </a:solidFill>
              </a:rPr>
              <a:t>tháng</a:t>
            </a:r>
            <a:r>
              <a:rPr lang="en-US" sz="3200" dirty="0">
                <a:solidFill>
                  <a:srgbClr val="002060"/>
                </a:solidFill>
              </a:rPr>
              <a:t>; </a:t>
            </a:r>
            <a:r>
              <a:rPr lang="en-US" sz="3200" dirty="0" err="1">
                <a:solidFill>
                  <a:srgbClr val="002060"/>
                </a:solidFill>
              </a:rPr>
              <a:t>khu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vực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thành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thị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2,5 </a:t>
            </a:r>
            <a:r>
              <a:rPr lang="en-US" sz="3200" dirty="0" err="1">
                <a:solidFill>
                  <a:srgbClr val="002060"/>
                </a:solidFill>
              </a:rPr>
              <a:t>triệu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đồng</a:t>
            </a:r>
            <a:r>
              <a:rPr lang="en-US" sz="3200" dirty="0">
                <a:solidFill>
                  <a:srgbClr val="002060"/>
                </a:solidFill>
              </a:rPr>
              <a:t>/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/</a:t>
            </a:r>
            <a:r>
              <a:rPr lang="en-US" sz="3200" dirty="0" err="1">
                <a:solidFill>
                  <a:srgbClr val="002060"/>
                </a:solidFill>
              </a:rPr>
              <a:t>tháng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F9C4B85-AA42-CF1D-20E2-5656A16B4D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8544</TotalTime>
  <Words>563</Words>
  <Application>Microsoft Office PowerPoint</Application>
  <PresentationFormat>Widescreen</PresentationFormat>
  <Paragraphs>39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#9Slide02 Noi dung dai</vt:lpstr>
      <vt:lpstr>#9Slide03 IcielPanton Black</vt:lpstr>
      <vt:lpstr>Arial</vt:lpstr>
      <vt:lpstr>Calibri</vt:lpstr>
      <vt:lpstr>Cambria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144</cp:revision>
  <dcterms:created xsi:type="dcterms:W3CDTF">2022-04-30T02:10:34Z</dcterms:created>
  <dcterms:modified xsi:type="dcterms:W3CDTF">2024-05-24T15:59:00Z</dcterms:modified>
  <cp:category>9Slide.vn</cp:category>
  <cp:contentStatus>9Slide</cp:contentStatus>
</cp:coreProperties>
</file>