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8" r:id="rId2"/>
    <p:sldId id="282" r:id="rId3"/>
    <p:sldId id="300" r:id="rId4"/>
    <p:sldId id="334" r:id="rId5"/>
    <p:sldId id="335" r:id="rId6"/>
    <p:sldId id="341" r:id="rId7"/>
    <p:sldId id="342" r:id="rId8"/>
    <p:sldId id="344" r:id="rId9"/>
    <p:sldId id="343" r:id="rId10"/>
    <p:sldId id="345" r:id="rId11"/>
    <p:sldId id="346" r:id="rId12"/>
    <p:sldId id="336" r:id="rId13"/>
    <p:sldId id="348" r:id="rId14"/>
    <p:sldId id="349" r:id="rId15"/>
    <p:sldId id="337" r:id="rId16"/>
    <p:sldId id="347" r:id="rId17"/>
    <p:sldId id="328" r:id="rId18"/>
    <p:sldId id="338" r:id="rId19"/>
    <p:sldId id="339" r:id="rId20"/>
    <p:sldId id="350" r:id="rId21"/>
    <p:sldId id="351" r:id="rId22"/>
    <p:sldId id="35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FD0"/>
    <a:srgbClr val="E14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2643"/>
  </p:normalViewPr>
  <p:slideViewPr>
    <p:cSldViewPr snapToGrid="0" snapToObjects="1">
      <p:cViewPr varScale="1">
        <p:scale>
          <a:sx n="61" d="100"/>
          <a:sy n="61" d="100"/>
        </p:scale>
        <p:origin x="10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E0D0E-4968-E249-A056-8349008EA62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DCAA6-0016-5944-BCF0-191560AE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4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270D-287D-A044-A3ED-2442B9D97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23F62-7BCA-304A-9AE6-C72EEF88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E1BBE-95A2-AD43-A982-AA1F0FC7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66681-FDE6-4644-9376-E7D0F3B6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FE705-91BD-5847-9FB8-9A15818E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3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9DCB-BE76-4449-98FA-3470C4BD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0C38A-9C72-5D41-B3D2-CA63455F2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E1C7E-9E8B-4045-8266-16C136D4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99C6F-54F1-B547-98CA-EF8B5650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A5EDB-C332-7242-A4D2-D3D83BA0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5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61A65E-D5D8-2F4A-8514-B98020AEE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61F5D-D94A-F141-995E-865F5CB2E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9094-59E7-FA4E-B0FD-4BB0E2B38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31772-EE9B-9745-8424-99BE706C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81B37-BB06-A143-9253-D6748BCB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1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9C2C-EF80-B049-ACE6-3AA26F1E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9F59E-00B1-AA4E-A860-5E2CBDC7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F230D-3F1C-7B42-BA36-76F7B9E0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833C7-B752-204A-A6CA-67A6CF02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9064D-C1B5-4D42-8A7D-EDCBFE56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B148-ED8A-3B49-82E4-D7C017B7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501EB-6B44-014A-A1F8-286F352B2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A350F-535B-2A4A-AF34-A80A163A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581E2-2D7E-A947-8E82-8FBB567A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7F6BA-4CBF-144B-A5D3-001B4FD4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4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3E93-5382-524A-A38E-2FE422B4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78223-EAB3-E945-927A-DCA387336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484E4-7188-734B-A587-5B659DA3D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D44F2-7C0F-704E-95E7-087302F9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D5D27-3E0A-E147-A963-AB268C65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5BE3A-0F09-3F47-8565-7CC864DC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58E45-C8C2-8740-B29B-EE3689A7A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E4233-C7AC-9042-9F70-9B9993D4B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A2B8C-91ED-664D-84B3-31262450B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206380-19BF-9149-A4B8-DC3469D48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CFA9D7-3C53-B34A-863C-817374041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EAF0B7-32F4-C941-B57E-0F8A0A342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E60312-C57C-C543-AF34-3A7D35AA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261BE-4C74-D843-B79D-373342E7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8FF8-12A3-1141-A048-90CB1359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31F0D-55EF-FE4C-BDE9-83B78D28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D327F-87DB-2B43-901F-B432DAE3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58598-CA5C-6D4D-856A-92201EAE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7E91E-7284-2A44-B8B8-F0942365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EE607-237E-A24D-988C-93EEB1F2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4B0FF-F3E9-EF47-8A28-E7617CAB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6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5483-9369-5046-B830-1E9AC1F0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549D-8694-964A-A979-BEF5E81D9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E5638-1502-0C44-8C2C-399D2BC3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3D189-0B0E-3948-9F52-9A319258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BCAD5-8A0B-184B-8362-5B186241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8D020-7455-3B4E-B78B-C45FD451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7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515A-17E0-E34A-8F3A-E07F1835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C76AB-8496-5042-BF0E-43D3AE9D5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DC99F-C171-2447-A841-4FEA1724D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A0250-80CE-6840-A5CC-E84212DEF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B090E-05AF-5F44-9A15-871EDCB41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1851E-B95D-E846-90AF-01B6E154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2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0B5BC-449D-A341-94A0-91F60E6A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4F8A6-8FFE-8E4F-984B-E6AF80D10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62191-5AF4-F844-ABF3-5E226332B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A7361-3420-7946-8946-53FBD3374E6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39ABA-1DAC-6A4C-9999-14D0DAD62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877C8-56E7-2E4F-9BE2-9FDA82ED8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176D-CBBC-2843-B804-35A9E50A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8A4F73C-E509-5749-BEFA-C5BC4B3208D8}"/>
              </a:ext>
            </a:extLst>
          </p:cNvPr>
          <p:cNvSpPr/>
          <p:nvPr/>
        </p:nvSpPr>
        <p:spPr>
          <a:xfrm>
            <a:off x="978946" y="1452282"/>
            <a:ext cx="10456433" cy="3775933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video trên đề cập đến phong trào đấu tranh nào?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một vài thông tin mà em biết về phong trào này.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24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3F052-0E33-8845-8320-D0A6C3EF986B}"/>
              </a:ext>
            </a:extLst>
          </p:cNvPr>
          <p:cNvSpPr txBox="1"/>
          <p:nvPr/>
        </p:nvSpPr>
        <p:spPr>
          <a:xfrm>
            <a:off x="121921" y="85344"/>
            <a:ext cx="6303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NĂM 1885 - 1896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518DC-BCBE-204B-986C-F1EF6E52DCBF}"/>
              </a:ext>
            </a:extLst>
          </p:cNvPr>
          <p:cNvSpPr txBox="1"/>
          <p:nvPr/>
        </p:nvSpPr>
        <p:spPr>
          <a:xfrm>
            <a:off x="223069" y="1247196"/>
            <a:ext cx="631184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AEF5B-5CE7-3A46-8E38-26D7CB2B1A40}"/>
              </a:ext>
            </a:extLst>
          </p:cNvPr>
          <p:cNvSpPr txBox="1"/>
          <p:nvPr/>
        </p:nvSpPr>
        <p:spPr>
          <a:xfrm>
            <a:off x="223428" y="2666847"/>
            <a:ext cx="6314549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0052E-BB7B-D74A-9252-C446E3D2C1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83680" y="0"/>
            <a:ext cx="5608320" cy="6857999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67BCD50-BDB8-BD4A-9193-9C7D0FB7B8FE}"/>
              </a:ext>
            </a:extLst>
          </p:cNvPr>
          <p:cNvSpPr/>
          <p:nvPr/>
        </p:nvSpPr>
        <p:spPr>
          <a:xfrm>
            <a:off x="-146304" y="3646843"/>
            <a:ext cx="9558528" cy="2888069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nhận xét về phong trào Cần Vương chống Pháp cuối thế kỷ XIX.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CFBDAE-3387-5F4D-BE1C-F03A07E57276}"/>
              </a:ext>
            </a:extLst>
          </p:cNvPr>
          <p:cNvSpPr txBox="1"/>
          <p:nvPr/>
        </p:nvSpPr>
        <p:spPr>
          <a:xfrm>
            <a:off x="601021" y="844860"/>
            <a:ext cx="8228278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(1884 – 1913)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F052-0E33-8845-8320-D0A6C3EF986B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</p:spTree>
    <p:extLst>
      <p:ext uri="{BB962C8B-B14F-4D97-AF65-F5344CB8AC3E}">
        <p14:creationId xmlns:p14="http://schemas.microsoft.com/office/powerpoint/2010/main" val="421506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EF532-61F8-6F4D-9AE0-73376DF7B270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E45F5A8-322C-FE48-8881-10DCB8E67FF2}"/>
              </a:ext>
            </a:extLst>
          </p:cNvPr>
          <p:cNvSpPr/>
          <p:nvPr/>
        </p:nvSpPr>
        <p:spPr>
          <a:xfrm>
            <a:off x="1036320" y="1743456"/>
            <a:ext cx="10216896" cy="36880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cho biết nguyên nhân bùng nổ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khởi nghĩa Yên Thế.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5927A-C59B-D144-B9E5-741D2F351279}"/>
              </a:ext>
            </a:extLst>
          </p:cNvPr>
          <p:cNvSpPr txBox="1"/>
          <p:nvPr/>
        </p:nvSpPr>
        <p:spPr>
          <a:xfrm>
            <a:off x="601021" y="844860"/>
            <a:ext cx="8228278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(1884 – 1913)</a:t>
            </a:r>
          </a:p>
        </p:txBody>
      </p:sp>
    </p:spTree>
    <p:extLst>
      <p:ext uri="{BB962C8B-B14F-4D97-AF65-F5344CB8AC3E}">
        <p14:creationId xmlns:p14="http://schemas.microsoft.com/office/powerpoint/2010/main" val="4031505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21B69-8000-A948-982A-DEF55EA9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743713"/>
            <a:ext cx="6586151" cy="6114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0BB9F-D2EE-6548-AEA5-A45EDF409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948" y="743712"/>
            <a:ext cx="4124413" cy="6114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0D90A1-1B5E-364E-AB5B-0A2CBFFC9E21}"/>
              </a:ext>
            </a:extLst>
          </p:cNvPr>
          <p:cNvSpPr/>
          <p:nvPr/>
        </p:nvSpPr>
        <p:spPr>
          <a:xfrm>
            <a:off x="3027406" y="6365557"/>
            <a:ext cx="5263977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(1858 - 1913)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3B5A4-DC60-5148-B470-446C6D8D2035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</p:spTree>
    <p:extLst>
      <p:ext uri="{BB962C8B-B14F-4D97-AF65-F5344CB8AC3E}">
        <p14:creationId xmlns:p14="http://schemas.microsoft.com/office/powerpoint/2010/main" val="48591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EF532-61F8-6F4D-9AE0-73376DF7B270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E45F5A8-322C-FE48-8881-10DCB8E67FF2}"/>
              </a:ext>
            </a:extLst>
          </p:cNvPr>
          <p:cNvSpPr/>
          <p:nvPr/>
        </p:nvSpPr>
        <p:spPr>
          <a:xfrm>
            <a:off x="1036320" y="1743456"/>
            <a:ext cx="10216896" cy="36880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cho biết nguyên nhân bùng nổ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khởi nghĩa Yên Thế.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5927A-C59B-D144-B9E5-741D2F351279}"/>
              </a:ext>
            </a:extLst>
          </p:cNvPr>
          <p:cNvSpPr txBox="1"/>
          <p:nvPr/>
        </p:nvSpPr>
        <p:spPr>
          <a:xfrm>
            <a:off x="601021" y="844860"/>
            <a:ext cx="8228278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(1884 – 1913)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81845F0-EAAF-1348-B146-9FACB8EEF7A6}"/>
              </a:ext>
            </a:extLst>
          </p:cNvPr>
          <p:cNvSpPr/>
          <p:nvPr/>
        </p:nvSpPr>
        <p:spPr>
          <a:xfrm>
            <a:off x="207264" y="1895856"/>
            <a:ext cx="11472672" cy="36880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thể diện diễn biến chính của khởi nghĩa nông dân Yên Thế trên trục thời gian.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9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40"/>
            <a:ext cx="12192000" cy="6756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55FED-25C9-BE4E-AB08-9F569A5C59F2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12791-CD3B-1942-9228-8B8B4B20E542}"/>
              </a:ext>
            </a:extLst>
          </p:cNvPr>
          <p:cNvSpPr txBox="1"/>
          <p:nvPr/>
        </p:nvSpPr>
        <p:spPr>
          <a:xfrm>
            <a:off x="-118307" y="808284"/>
            <a:ext cx="553155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(1884 – 1913)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BF0D7-EC73-9940-86B2-0B71563D47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4" y="707136"/>
            <a:ext cx="6986016" cy="61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27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4645D-CB24-2347-A708-B7B56F02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5E9038-CA4E-B94D-AF26-1DE305FEE895}"/>
              </a:ext>
            </a:extLst>
          </p:cNvPr>
          <p:cNvSpPr txBox="1"/>
          <p:nvPr/>
        </p:nvSpPr>
        <p:spPr>
          <a:xfrm>
            <a:off x="1219202" y="654756"/>
            <a:ext cx="9911644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NĂM 1885 - 1896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46E74-EE92-F14A-ADF4-8230F89BEBBC}"/>
              </a:ext>
            </a:extLst>
          </p:cNvPr>
          <p:cNvSpPr txBox="1"/>
          <p:nvPr/>
        </p:nvSpPr>
        <p:spPr>
          <a:xfrm>
            <a:off x="2116335" y="2521141"/>
            <a:ext cx="924374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(1884 – 1913) </a:t>
            </a:r>
          </a:p>
        </p:txBody>
      </p:sp>
    </p:spTree>
    <p:extLst>
      <p:ext uri="{BB962C8B-B14F-4D97-AF65-F5344CB8AC3E}">
        <p14:creationId xmlns:p14="http://schemas.microsoft.com/office/powerpoint/2010/main" val="2583107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4645D-CB24-2347-A708-B7B56F02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946E74-EE92-F14A-ADF4-8230F89BEBBC}"/>
              </a:ext>
            </a:extLst>
          </p:cNvPr>
          <p:cNvSpPr txBox="1"/>
          <p:nvPr/>
        </p:nvSpPr>
        <p:spPr>
          <a:xfrm>
            <a:off x="2223911" y="3145084"/>
            <a:ext cx="8508355" cy="11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E5BE9-7142-774F-8EFC-A4AC4CA83A4B}"/>
              </a:ext>
            </a:extLst>
          </p:cNvPr>
          <p:cNvSpPr txBox="1"/>
          <p:nvPr/>
        </p:nvSpPr>
        <p:spPr>
          <a:xfrm>
            <a:off x="1219202" y="654756"/>
            <a:ext cx="9911644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NĂM 1885 - 1896</a:t>
            </a:r>
          </a:p>
        </p:txBody>
      </p:sp>
    </p:spTree>
    <p:extLst>
      <p:ext uri="{BB962C8B-B14F-4D97-AF65-F5344CB8AC3E}">
        <p14:creationId xmlns:p14="http://schemas.microsoft.com/office/powerpoint/2010/main" val="366511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EFC3F2-F010-6E4E-9449-793B5574DA13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95E00-C221-F048-AF33-A02D0400664F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042" y="780288"/>
            <a:ext cx="11015854" cy="60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9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E35E7C-8777-184E-8AD4-D876875DF0DD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D96089-D7B2-8249-9F25-9E6E0147C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39316"/>
              </p:ext>
            </p:extLst>
          </p:nvPr>
        </p:nvGraphicFramePr>
        <p:xfrm>
          <a:off x="1" y="914400"/>
          <a:ext cx="12191999" cy="5943600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1292351">
                  <a:extLst>
                    <a:ext uri="{9D8B030D-6E8A-4147-A177-3AD203B41FA5}">
                      <a16:colId xmlns:a16="http://schemas.microsoft.com/office/drawing/2014/main" val="4082779678"/>
                    </a:ext>
                  </a:extLst>
                </a:gridCol>
                <a:gridCol w="3642306">
                  <a:extLst>
                    <a:ext uri="{9D8B030D-6E8A-4147-A177-3AD203B41FA5}">
                      <a16:colId xmlns:a16="http://schemas.microsoft.com/office/drawing/2014/main" val="1870290686"/>
                    </a:ext>
                  </a:extLst>
                </a:gridCol>
                <a:gridCol w="3584258">
                  <a:extLst>
                    <a:ext uri="{9D8B030D-6E8A-4147-A177-3AD203B41FA5}">
                      <a16:colId xmlns:a16="http://schemas.microsoft.com/office/drawing/2014/main" val="2366533248"/>
                    </a:ext>
                  </a:extLst>
                </a:gridCol>
                <a:gridCol w="3673084">
                  <a:extLst>
                    <a:ext uri="{9D8B030D-6E8A-4147-A177-3AD203B41FA5}">
                      <a16:colId xmlns:a16="http://schemas.microsoft.com/office/drawing/2014/main" val="4117741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hời gian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nghĩa Ba Đình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(1886 - 1887)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nghĩa Bãi Sậy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(1883 - 1892)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nghĩa Hương Khê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(1885 - 1896)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29627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lãnh đạo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Bành;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Công Tráng</a:t>
                      </a: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Gia Quế;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Thiện Thuật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Phan Đình Phùng;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Thắng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99087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 cứ, địa bàn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 Mậu Thịnh, Thượng Thọ, Mĩ Khê (nay thuộc xã Ba Đình, huyện Nga Sơn, Thanh Hoá)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bãi sậy ở phủ Khoái Châu (Hưng Yên); sau đó mở rộng ra: Hải Dương, Bắc Ninh,…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Hóa, Nghệ An, Hà Tĩnh, Quảng Bình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45488591"/>
                  </a:ext>
                </a:extLst>
              </a:tr>
              <a:tr h="131794"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endParaRPr lang="vi-VN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 bại</a:t>
                      </a: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 bại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 bại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27875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" marR="28575" algn="ctr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Làm tiêu hao một bộ phận sinh lực quân Pháp.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Góp phần làm chậm quá trình bình định quân sự của thực dân Pháp ở Việt Nam.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Để lại bài học kinh nghiệm cho các phong trào đấu tranh yêu nước sau này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90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3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4645D-CB24-2347-A708-B7B56F02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5E9038-CA4E-B94D-AF26-1DE305FEE895}"/>
              </a:ext>
            </a:extLst>
          </p:cNvPr>
          <p:cNvSpPr txBox="1"/>
          <p:nvPr/>
        </p:nvSpPr>
        <p:spPr>
          <a:xfrm>
            <a:off x="1219202" y="654756"/>
            <a:ext cx="9911644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NĂM 1885 - 1896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46E74-EE92-F14A-ADF4-8230F89BEBBC}"/>
              </a:ext>
            </a:extLst>
          </p:cNvPr>
          <p:cNvSpPr txBox="1"/>
          <p:nvPr/>
        </p:nvSpPr>
        <p:spPr>
          <a:xfrm>
            <a:off x="2116335" y="2521141"/>
            <a:ext cx="924374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(1884 – 1913) </a:t>
            </a:r>
          </a:p>
        </p:txBody>
      </p:sp>
    </p:spTree>
    <p:extLst>
      <p:ext uri="{BB962C8B-B14F-4D97-AF65-F5344CB8AC3E}">
        <p14:creationId xmlns:p14="http://schemas.microsoft.com/office/powerpoint/2010/main" val="225367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E35E7C-8777-184E-8AD4-D876875DF0DD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E5C006-6CFD-E547-A79F-668818805511}"/>
              </a:ext>
            </a:extLst>
          </p:cNvPr>
          <p:cNvSpPr/>
          <p:nvPr/>
        </p:nvSpPr>
        <p:spPr>
          <a:xfrm>
            <a:off x="573024" y="823526"/>
            <a:ext cx="113873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Cuộc khởi nghĩa Hương Khê tiêu biểu nhất trong phong trào Cần vương. </a:t>
            </a:r>
          </a:p>
          <a:p>
            <a:pPr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Thời gian tồn tại lâu nhất </a:t>
            </a:r>
          </a:p>
          <a:p>
            <a:pPr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bàn rộng lớn nhất, khắp 4 tỉnh Bắc Trung Kì.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Trình độ tổ chức lực lượng của khởi nghĩa Hương Khê rất quy củ, do các tướng lĩnh tài ba chỉ huy; giữa các thứ quân có sự chỉ huy thống nhất, phối hợp khá chặt chẽ,...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Vũ khí chiến đấu có sự tiến bộ.</a:t>
            </a:r>
          </a:p>
          <a:p>
            <a:pPr marL="30480" marR="30480"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Phương thức tác chiến linh hoạt, sáng tạo.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Đẩy lui nhiều đợt tấn công của thực dân Pháp, gây cho Pháp nhiều tổn thất.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2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E35E7C-8777-184E-8AD4-D876875DF0DD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512CB-3364-8342-8EBD-FA288F7E5C3A}"/>
              </a:ext>
            </a:extLst>
          </p:cNvPr>
          <p:cNvSpPr/>
          <p:nvPr/>
        </p:nvSpPr>
        <p:spPr>
          <a:xfrm>
            <a:off x="121920" y="857341"/>
            <a:ext cx="11935968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20015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Đều là những cuộc khởi nghĩa chống thực dân Pháp xâm lược.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Lực lượng tham gia đều là nông dân.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Tất cả đều bị thất bại.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9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E35E7C-8777-184E-8AD4-D876875DF0DD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EDCD19-3904-B444-B951-F435238EC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73903"/>
              </p:ext>
            </p:extLst>
          </p:nvPr>
        </p:nvGraphicFramePr>
        <p:xfrm>
          <a:off x="0" y="1208564"/>
          <a:ext cx="12192000" cy="47371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40139">
                  <a:extLst>
                    <a:ext uri="{9D8B030D-6E8A-4147-A177-3AD203B41FA5}">
                      <a16:colId xmlns:a16="http://schemas.microsoft.com/office/drawing/2014/main" val="798928824"/>
                    </a:ext>
                  </a:extLst>
                </a:gridCol>
                <a:gridCol w="4999573">
                  <a:extLst>
                    <a:ext uri="{9D8B030D-6E8A-4147-A177-3AD203B41FA5}">
                      <a16:colId xmlns:a16="http://schemas.microsoft.com/office/drawing/2014/main" val="757064573"/>
                    </a:ext>
                  </a:extLst>
                </a:gridCol>
                <a:gridCol w="5352288">
                  <a:extLst>
                    <a:ext uri="{9D8B030D-6E8A-4147-A177-3AD203B41FA5}">
                      <a16:colId xmlns:a16="http://schemas.microsoft.com/office/drawing/2014/main" val="1433188904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0872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 đạo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398575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743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 mô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0183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03507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02DF29-288C-4F4A-A6FB-B4B4EAE6F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98" y="681004"/>
            <a:ext cx="24849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9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CFBDAE-3387-5F4D-BE1C-F03A07E57276}"/>
              </a:ext>
            </a:extLst>
          </p:cNvPr>
          <p:cNvSpPr txBox="1"/>
          <p:nvPr/>
        </p:nvSpPr>
        <p:spPr>
          <a:xfrm>
            <a:off x="563945" y="869244"/>
            <a:ext cx="11628055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F052-0E33-8845-8320-D0A6C3EF986B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C7ABB-F56F-464A-BCD8-CA0803E6434A}"/>
              </a:ext>
            </a:extLst>
          </p:cNvPr>
          <p:cNvSpPr txBox="1"/>
          <p:nvPr/>
        </p:nvSpPr>
        <p:spPr>
          <a:xfrm>
            <a:off x="1308516" y="1971903"/>
            <a:ext cx="6199711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2CCE22D-8670-C64F-9AED-F756CB631FB0}"/>
              </a:ext>
            </a:extLst>
          </p:cNvPr>
          <p:cNvSpPr/>
          <p:nvPr/>
        </p:nvSpPr>
        <p:spPr>
          <a:xfrm>
            <a:off x="2450592" y="2927515"/>
            <a:ext cx="6997491" cy="3241638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gọi là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 trào Cần Vương?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5FFFA78-4825-BB49-9428-6531CB648628}"/>
              </a:ext>
            </a:extLst>
          </p:cNvPr>
          <p:cNvSpPr/>
          <p:nvPr/>
        </p:nvSpPr>
        <p:spPr>
          <a:xfrm>
            <a:off x="1158240" y="2633472"/>
            <a:ext cx="10216896" cy="36880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cho biết nguyên nhân bùng nổ phong trào Cần vương cuối thế kỷ XIX.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3F052-0E33-8845-8320-D0A6C3EF986B}"/>
              </a:ext>
            </a:extLst>
          </p:cNvPr>
          <p:cNvSpPr txBox="1"/>
          <p:nvPr/>
        </p:nvSpPr>
        <p:spPr>
          <a:xfrm>
            <a:off x="926593" y="134112"/>
            <a:ext cx="1057046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518DC-BCBE-204B-986C-F1EF6E52DCBF}"/>
              </a:ext>
            </a:extLst>
          </p:cNvPr>
          <p:cNvSpPr txBox="1"/>
          <p:nvPr/>
        </p:nvSpPr>
        <p:spPr>
          <a:xfrm>
            <a:off x="649789" y="759516"/>
            <a:ext cx="10323532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AEF5B-5CE7-3A46-8E38-26D7CB2B1A40}"/>
              </a:ext>
            </a:extLst>
          </p:cNvPr>
          <p:cNvSpPr txBox="1"/>
          <p:nvPr/>
        </p:nvSpPr>
        <p:spPr>
          <a:xfrm>
            <a:off x="1235364" y="1496415"/>
            <a:ext cx="6199711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21533A-5A3A-F34E-AD55-7E7D6BB6547E}"/>
              </a:ext>
            </a:extLst>
          </p:cNvPr>
          <p:cNvSpPr/>
          <p:nvPr/>
        </p:nvSpPr>
        <p:spPr>
          <a:xfrm>
            <a:off x="524256" y="2218266"/>
            <a:ext cx="11533632" cy="295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Phái chủ chiến phản công quân Pháp tại Kinh thành Huế thất bại nên di chuyển ra Quảng Trị. Ngày 13/7/1885, Tôn Thất Thuyết thay mặt vua Hàm Nghi ban dụ Cần vương, kêu gọi toàn dân khởi nghĩa giúp vua cứu nước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Phong trào Cần vương bùng nổ.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8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26EF0-020A-434F-9565-C367003E1F92}"/>
              </a:ext>
            </a:extLst>
          </p:cNvPr>
          <p:cNvSpPr txBox="1"/>
          <p:nvPr/>
        </p:nvSpPr>
        <p:spPr>
          <a:xfrm>
            <a:off x="36576" y="85344"/>
            <a:ext cx="120944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DA556-AD7E-9544-9B55-3D49777DD5F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06218" y="699325"/>
            <a:ext cx="7271766" cy="61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9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3F052-0E33-8845-8320-D0A6C3EF986B}"/>
              </a:ext>
            </a:extLst>
          </p:cNvPr>
          <p:cNvSpPr txBox="1"/>
          <p:nvPr/>
        </p:nvSpPr>
        <p:spPr>
          <a:xfrm>
            <a:off x="926593" y="134112"/>
            <a:ext cx="1057046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518DC-BCBE-204B-986C-F1EF6E52DCBF}"/>
              </a:ext>
            </a:extLst>
          </p:cNvPr>
          <p:cNvSpPr txBox="1"/>
          <p:nvPr/>
        </p:nvSpPr>
        <p:spPr>
          <a:xfrm>
            <a:off x="649789" y="759516"/>
            <a:ext cx="10323532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AEF5B-5CE7-3A46-8E38-26D7CB2B1A40}"/>
              </a:ext>
            </a:extLst>
          </p:cNvPr>
          <p:cNvSpPr txBox="1"/>
          <p:nvPr/>
        </p:nvSpPr>
        <p:spPr>
          <a:xfrm>
            <a:off x="1235364" y="1496415"/>
            <a:ext cx="6314549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93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3F052-0E33-8845-8320-D0A6C3EF986B}"/>
              </a:ext>
            </a:extLst>
          </p:cNvPr>
          <p:cNvSpPr txBox="1"/>
          <p:nvPr/>
        </p:nvSpPr>
        <p:spPr>
          <a:xfrm>
            <a:off x="121921" y="85344"/>
            <a:ext cx="6303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NĂM 1885 - 1896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518DC-BCBE-204B-986C-F1EF6E52DCBF}"/>
              </a:ext>
            </a:extLst>
          </p:cNvPr>
          <p:cNvSpPr txBox="1"/>
          <p:nvPr/>
        </p:nvSpPr>
        <p:spPr>
          <a:xfrm>
            <a:off x="223069" y="1247196"/>
            <a:ext cx="631184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AEF5B-5CE7-3A46-8E38-26D7CB2B1A40}"/>
              </a:ext>
            </a:extLst>
          </p:cNvPr>
          <p:cNvSpPr txBox="1"/>
          <p:nvPr/>
        </p:nvSpPr>
        <p:spPr>
          <a:xfrm>
            <a:off x="223428" y="2666847"/>
            <a:ext cx="6314549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0052E-BB7B-D74A-9252-C446E3D2C1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83680" y="0"/>
            <a:ext cx="5608320" cy="6857999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67BCD50-BDB8-BD4A-9193-9C7D0FB7B8FE}"/>
              </a:ext>
            </a:extLst>
          </p:cNvPr>
          <p:cNvSpPr/>
          <p:nvPr/>
        </p:nvSpPr>
        <p:spPr>
          <a:xfrm>
            <a:off x="-146304" y="3646843"/>
            <a:ext cx="9558528" cy="2888069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giới thiệu về một số cuộc khởi nghĩa tiêu biểu trong phong trào Cần Vương.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6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59CEBD-D5A4-9B4D-A0E3-7CD1C83E8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8698"/>
            <a:ext cx="3088674" cy="41182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691AA5-D1FF-4448-8186-70271ECA40E2}"/>
              </a:ext>
            </a:extLst>
          </p:cNvPr>
          <p:cNvSpPr/>
          <p:nvPr/>
        </p:nvSpPr>
        <p:spPr>
          <a:xfrm>
            <a:off x="1" y="5592119"/>
            <a:ext cx="3237469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US" sz="2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(1844 - 1926)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D6B52-5AD4-0E41-98DC-7D1A0CEAC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374" y="1195201"/>
            <a:ext cx="2940908" cy="40811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49C0A2-1517-B04E-BB8C-6513C37EE384}"/>
              </a:ext>
            </a:extLst>
          </p:cNvPr>
          <p:cNvSpPr/>
          <p:nvPr/>
        </p:nvSpPr>
        <p:spPr>
          <a:xfrm>
            <a:off x="6480196" y="5608594"/>
            <a:ext cx="2675412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endParaRPr lang="en-US" sz="2600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(1842 - 1887)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79838-3C00-2C47-BF06-E39E1238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883" y="1186250"/>
            <a:ext cx="2958063" cy="40653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94B5A1-C506-5142-96F8-655BC0BF2C31}"/>
              </a:ext>
            </a:extLst>
          </p:cNvPr>
          <p:cNvSpPr/>
          <p:nvPr/>
        </p:nvSpPr>
        <p:spPr>
          <a:xfrm>
            <a:off x="3516325" y="5600357"/>
            <a:ext cx="2612628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endParaRPr lang="en-US" sz="2600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(1827 - 1887)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6E4943-0221-7E4D-8385-0034E0398D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47" t="1621" r="25451"/>
          <a:stretch/>
        </p:blipFill>
        <p:spPr>
          <a:xfrm>
            <a:off x="9398558" y="1272745"/>
            <a:ext cx="2793441" cy="40035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FF1233-A71A-8E4F-B333-1176D3D4EA62}"/>
              </a:ext>
            </a:extLst>
          </p:cNvPr>
          <p:cNvSpPr/>
          <p:nvPr/>
        </p:nvSpPr>
        <p:spPr>
          <a:xfrm>
            <a:off x="9464971" y="5587999"/>
            <a:ext cx="2727029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endParaRPr lang="en-US" sz="2600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(1847 - 1896)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0FCEA-E0DB-DE4D-9376-30C2FF711BC3}"/>
              </a:ext>
            </a:extLst>
          </p:cNvPr>
          <p:cNvSpPr txBox="1"/>
          <p:nvPr/>
        </p:nvSpPr>
        <p:spPr>
          <a:xfrm>
            <a:off x="973485" y="251343"/>
            <a:ext cx="1057046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</p:spTree>
    <p:extLst>
      <p:ext uri="{BB962C8B-B14F-4D97-AF65-F5344CB8AC3E}">
        <p14:creationId xmlns:p14="http://schemas.microsoft.com/office/powerpoint/2010/main" val="88936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243-AB18-4845-BDFE-87BC1AC4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9"/>
            <a:ext cx="12192000" cy="6866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3F052-0E33-8845-8320-D0A6C3EF986B}"/>
              </a:ext>
            </a:extLst>
          </p:cNvPr>
          <p:cNvSpPr txBox="1"/>
          <p:nvPr/>
        </p:nvSpPr>
        <p:spPr>
          <a:xfrm>
            <a:off x="926593" y="134112"/>
            <a:ext cx="1057046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 PHONG TRÀO CHỐNG PHÁP TRONG NHỮNG NĂM 1885 - 1896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518DC-BCBE-204B-986C-F1EF6E52DCBF}"/>
              </a:ext>
            </a:extLst>
          </p:cNvPr>
          <p:cNvSpPr txBox="1"/>
          <p:nvPr/>
        </p:nvSpPr>
        <p:spPr>
          <a:xfrm>
            <a:off x="649789" y="759516"/>
            <a:ext cx="10323532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AEF5B-5CE7-3A46-8E38-26D7CB2B1A40}"/>
              </a:ext>
            </a:extLst>
          </p:cNvPr>
          <p:cNvSpPr txBox="1"/>
          <p:nvPr/>
        </p:nvSpPr>
        <p:spPr>
          <a:xfrm>
            <a:off x="1235364" y="1496415"/>
            <a:ext cx="6314549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8E1B3-81B4-184B-B8FB-52578A743537}"/>
              </a:ext>
            </a:extLst>
          </p:cNvPr>
          <p:cNvSpPr/>
          <p:nvPr/>
        </p:nvSpPr>
        <p:spPr>
          <a:xfrm>
            <a:off x="280416" y="2307997"/>
            <a:ext cx="11911584" cy="347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vi-VN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nghĩa Bãi Sậy (1883) ở Bãi Sậy, Khoái Châu (nay thuộc Hưng Yên.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vi-VN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nghĩa Ba Đình (1886) ở Thượng Thọ, Mậu Thịnh, Mỹ Khê (Nay thuộc xã Ba Đình, huyện Nga Sơn, tỉnh Thanh Hóa).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vi-VN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nghĩa Hương Khê (1885 - 1888) - Thanh Hóa, Nghệ An, Hà Tĩnh, Quảng Bình.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1242</Words>
  <Application>Microsoft Office PowerPoint</Application>
  <PresentationFormat>Widescreen</PresentationFormat>
  <Paragraphs>127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 cuc</cp:lastModifiedBy>
  <cp:revision>26</cp:revision>
  <dcterms:created xsi:type="dcterms:W3CDTF">2023-07-23T08:41:27Z</dcterms:created>
  <dcterms:modified xsi:type="dcterms:W3CDTF">2024-05-21T14:45:33Z</dcterms:modified>
</cp:coreProperties>
</file>