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77" r:id="rId3"/>
    <p:sldId id="257" r:id="rId4"/>
    <p:sldId id="264" r:id="rId5"/>
    <p:sldId id="258" r:id="rId6"/>
    <p:sldId id="260" r:id="rId7"/>
    <p:sldId id="278" r:id="rId8"/>
    <p:sldId id="261" r:id="rId9"/>
    <p:sldId id="279" r:id="rId10"/>
    <p:sldId id="280" r:id="rId11"/>
    <p:sldId id="281" r:id="rId12"/>
    <p:sldId id="282" r:id="rId13"/>
    <p:sldId id="283" r:id="rId14"/>
    <p:sldId id="269" r:id="rId15"/>
    <p:sldId id="262" r:id="rId16"/>
    <p:sldId id="26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B0F0"/>
    <a:srgbClr val="B7ECFF"/>
    <a:srgbClr val="97E4FF"/>
    <a:srgbClr val="61D6FF"/>
    <a:srgbClr val="00A1DA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2884" autoAdjust="0"/>
  </p:normalViewPr>
  <p:slideViewPr>
    <p:cSldViewPr snapToGrid="0" showGuides="1">
      <p:cViewPr varScale="1">
        <p:scale>
          <a:sx n="83" d="100"/>
          <a:sy n="83" d="100"/>
        </p:scale>
        <p:origin x="1315" y="67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15" y="-91441"/>
            <a:ext cx="709797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658642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listen to music?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51492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065776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2469963" y="5113552"/>
            <a:ext cx="4212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Are they listening to music?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2445021" y="5662245"/>
            <a:ext cx="24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No, they aren’t.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2450299" y="6164347"/>
            <a:ext cx="536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(They’re 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00B050"/>
                </a:solidFill>
              </a:rPr>
              <a:t> They are having a picnic.)</a:t>
            </a:r>
          </a:p>
        </p:txBody>
      </p:sp>
    </p:spTree>
    <p:extLst>
      <p:ext uri="{BB962C8B-B14F-4D97-AF65-F5344CB8AC3E}">
        <p14:creationId xmlns:p14="http://schemas.microsoft.com/office/powerpoint/2010/main" val="172755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0" y="-89895"/>
            <a:ext cx="3695563" cy="4624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540652"/>
            <a:ext cx="504280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Mi / play the piano?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2800" b="1" i="1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04015" y="545593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99695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28F4D72-EDD1-45EA-98DE-0D28620B34AF}"/>
              </a:ext>
            </a:extLst>
          </p:cNvPr>
          <p:cNvSpPr txBox="1"/>
          <p:nvPr/>
        </p:nvSpPr>
        <p:spPr>
          <a:xfrm>
            <a:off x="2469963" y="5044723"/>
            <a:ext cx="3643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Is Mi playing the piano?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5AC0B0-FAF2-443B-8E2F-BE7A09225029}"/>
              </a:ext>
            </a:extLst>
          </p:cNvPr>
          <p:cNvSpPr txBox="1"/>
          <p:nvPr/>
        </p:nvSpPr>
        <p:spPr>
          <a:xfrm>
            <a:off x="2445021" y="5593416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No, she isn’t.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63A04-424D-4BA2-B99F-DDFE458F4031}"/>
              </a:ext>
            </a:extLst>
          </p:cNvPr>
          <p:cNvSpPr txBox="1"/>
          <p:nvPr/>
        </p:nvSpPr>
        <p:spPr>
          <a:xfrm>
            <a:off x="2450299" y="6075852"/>
            <a:ext cx="4264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(She’s 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00B050"/>
                </a:solidFill>
              </a:rPr>
              <a:t> She is doing karate.)</a:t>
            </a:r>
          </a:p>
        </p:txBody>
      </p:sp>
    </p:spTree>
    <p:extLst>
      <p:ext uri="{BB962C8B-B14F-4D97-AF65-F5344CB8AC3E}">
        <p14:creationId xmlns:p14="http://schemas.microsoft.com/office/powerpoint/2010/main" val="137265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11" y="-156886"/>
            <a:ext cx="4507093" cy="480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766795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learn English?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63291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17393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E9B1E0-A165-442A-B74A-362A3A9EDA1E}"/>
              </a:ext>
            </a:extLst>
          </p:cNvPr>
          <p:cNvSpPr txBox="1"/>
          <p:nvPr/>
        </p:nvSpPr>
        <p:spPr>
          <a:xfrm>
            <a:off x="2450299" y="5251205"/>
            <a:ext cx="3960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Are they learning English?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DE5DE-AA5F-44AA-8C3B-BD9394BEE11C}"/>
              </a:ext>
            </a:extLst>
          </p:cNvPr>
          <p:cNvSpPr txBox="1"/>
          <p:nvPr/>
        </p:nvSpPr>
        <p:spPr>
          <a:xfrm>
            <a:off x="2445021" y="5780234"/>
            <a:ext cx="211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Yes, they are.</a:t>
            </a:r>
          </a:p>
        </p:txBody>
      </p:sp>
    </p:spTree>
    <p:extLst>
      <p:ext uri="{BB962C8B-B14F-4D97-AF65-F5344CB8AC3E}">
        <p14:creationId xmlns:p14="http://schemas.microsoft.com/office/powerpoint/2010/main" val="356016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66" y="0"/>
            <a:ext cx="4507093" cy="4525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211" y="4648811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friends / cycle to school?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51492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38789" y="605594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E2C9909-F362-4CA5-8E9A-C9FF0D492C3D}"/>
              </a:ext>
            </a:extLst>
          </p:cNvPr>
          <p:cNvSpPr txBox="1"/>
          <p:nvPr/>
        </p:nvSpPr>
        <p:spPr>
          <a:xfrm>
            <a:off x="2469963" y="5113552"/>
            <a:ext cx="5172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Are your friends cycling to school?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03790-66EF-4835-B8B5-A069D2D3857C}"/>
              </a:ext>
            </a:extLst>
          </p:cNvPr>
          <p:cNvSpPr txBox="1"/>
          <p:nvPr/>
        </p:nvSpPr>
        <p:spPr>
          <a:xfrm>
            <a:off x="2445021" y="5662245"/>
            <a:ext cx="24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No, they aren’t.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47C51F-DF16-4750-ADF8-34D8D49603A3}"/>
              </a:ext>
            </a:extLst>
          </p:cNvPr>
          <p:cNvSpPr txBox="1"/>
          <p:nvPr/>
        </p:nvSpPr>
        <p:spPr>
          <a:xfrm>
            <a:off x="2450299" y="6164347"/>
            <a:ext cx="5744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(They’re </a:t>
            </a:r>
            <a:r>
              <a:rPr lang="en-US" sz="2800" dirty="0">
                <a:solidFill>
                  <a:srgbClr val="FF0000"/>
                </a:solidFill>
              </a:rPr>
              <a:t>/</a:t>
            </a:r>
            <a:r>
              <a:rPr lang="en-US" sz="2800" dirty="0">
                <a:solidFill>
                  <a:srgbClr val="00B050"/>
                </a:solidFill>
              </a:rPr>
              <a:t> They are walking to school.)</a:t>
            </a:r>
          </a:p>
        </p:txBody>
      </p:sp>
    </p:spTree>
    <p:extLst>
      <p:ext uri="{BB962C8B-B14F-4D97-AF65-F5344CB8AC3E}">
        <p14:creationId xmlns:p14="http://schemas.microsoft.com/office/powerpoint/2010/main" val="38268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29" y="2537460"/>
            <a:ext cx="8552732" cy="249174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6591" y="1003211"/>
            <a:ext cx="3690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The present continuous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52" y="2020282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2966" y="3044190"/>
            <a:ext cx="80980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/>
              <a:t>When something often happens or is fixed, we use the present simple.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/>
              <a:t>When something is happening now, we use the present continuous.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FE742-58DC-4179-9C64-8FAA89EB8590}"/>
              </a:ext>
            </a:extLst>
          </p:cNvPr>
          <p:cNvSpPr txBox="1"/>
          <p:nvPr/>
        </p:nvSpPr>
        <p:spPr>
          <a:xfrm>
            <a:off x="3890703" y="1572090"/>
            <a:ext cx="284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70" dirty="0" err="1">
                <a:solidFill>
                  <a:srgbClr val="00B050"/>
                </a:solidFill>
              </a:rPr>
              <a:t>doesnot</a:t>
            </a:r>
            <a:r>
              <a:rPr lang="en-US" sz="2400" spc="-70" dirty="0">
                <a:solidFill>
                  <a:srgbClr val="00B050"/>
                </a:solidFill>
              </a:rPr>
              <a:t> </a:t>
            </a:r>
            <a:r>
              <a:rPr lang="en-US" sz="2400" spc="-70" dirty="0">
                <a:solidFill>
                  <a:srgbClr val="FF0000"/>
                </a:solidFill>
              </a:rPr>
              <a:t>/</a:t>
            </a:r>
            <a:r>
              <a:rPr lang="en-US" sz="2400" spc="-70" dirty="0">
                <a:solidFill>
                  <a:srgbClr val="00B050"/>
                </a:solidFill>
              </a:rPr>
              <a:t> doesn’t walk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76967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4857" y="44615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9687" y="4452886"/>
            <a:ext cx="138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(write)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043881" y="476213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857" y="53828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9687" y="5325260"/>
            <a:ext cx="1686488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He (not do) 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He (read)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436250" y="5746316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91692" y="620715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857" y="158618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9687" y="1504491"/>
            <a:ext cx="7219947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spc="-70" dirty="0"/>
              <a:t>My best friend (not walk) </a:t>
            </a:r>
          </a:p>
          <a:p>
            <a:pPr>
              <a:lnSpc>
                <a:spcPct val="130000"/>
              </a:lnSpc>
            </a:pPr>
            <a:r>
              <a:rPr lang="en-US" sz="2400" spc="-70" dirty="0"/>
              <a:t>Sometimes she (cycle)                 . </a:t>
            </a:r>
            <a:endParaRPr lang="en-US" sz="2400" b="1" spc="-7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17834" y="188378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4939" y="24198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4857" y="266421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688" y="2671011"/>
            <a:ext cx="1951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Look! What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2466012" y="299885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857" y="35273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9687" y="3518728"/>
            <a:ext cx="7037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</a:t>
            </a:r>
          </a:p>
          <a:p>
            <a:r>
              <a:rPr lang="en-US" sz="2400" dirty="0"/>
              <a:t>every afternoon?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91744" y="386589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701110" y="386709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7449DD-CC19-4FDB-8D56-51D2864D8B6B}"/>
              </a:ext>
            </a:extLst>
          </p:cNvPr>
          <p:cNvSpPr txBox="1"/>
          <p:nvPr/>
        </p:nvSpPr>
        <p:spPr>
          <a:xfrm>
            <a:off x="3644440" y="2067361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5FF607-13A5-466D-B577-628A744FC856}"/>
              </a:ext>
            </a:extLst>
          </p:cNvPr>
          <p:cNvSpPr txBox="1"/>
          <p:nvPr/>
        </p:nvSpPr>
        <p:spPr>
          <a:xfrm>
            <a:off x="2440181" y="2668700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0D7B77-564F-4D23-8BEC-7B5E06DA3F99}"/>
              </a:ext>
            </a:extLst>
          </p:cNvPr>
          <p:cNvSpPr txBox="1"/>
          <p:nvPr/>
        </p:nvSpPr>
        <p:spPr>
          <a:xfrm>
            <a:off x="3849933" y="2668298"/>
            <a:ext cx="1075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playing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F83E07-405E-4EF1-B3F5-CEA97E1B1450}"/>
              </a:ext>
            </a:extLst>
          </p:cNvPr>
          <p:cNvSpPr txBox="1"/>
          <p:nvPr/>
        </p:nvSpPr>
        <p:spPr>
          <a:xfrm>
            <a:off x="953923" y="3521440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E10781-B2F2-4367-984F-9302ABC00993}"/>
              </a:ext>
            </a:extLst>
          </p:cNvPr>
          <p:cNvSpPr txBox="1"/>
          <p:nvPr/>
        </p:nvSpPr>
        <p:spPr>
          <a:xfrm>
            <a:off x="3884697" y="3542194"/>
            <a:ext cx="86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8D220E-85CC-4BC0-AA13-44A65FCA3802}"/>
              </a:ext>
            </a:extLst>
          </p:cNvPr>
          <p:cNvSpPr txBox="1"/>
          <p:nvPr/>
        </p:nvSpPr>
        <p:spPr>
          <a:xfrm>
            <a:off x="1969824" y="4466059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am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‘m writing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784320-CB9B-4985-AE04-E0579F109207}"/>
              </a:ext>
            </a:extLst>
          </p:cNvPr>
          <p:cNvSpPr txBox="1"/>
          <p:nvPr/>
        </p:nvSpPr>
        <p:spPr>
          <a:xfrm>
            <a:off x="2134909" y="5878413"/>
            <a:ext cx="2500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isn‘t doing</a:t>
            </a:r>
            <a:r>
              <a:rPr lang="en-US" sz="2400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E0E288-4818-440F-9D34-9A664787F673}"/>
              </a:ext>
            </a:extLst>
          </p:cNvPr>
          <p:cNvSpPr txBox="1"/>
          <p:nvPr/>
        </p:nvSpPr>
        <p:spPr>
          <a:xfrm>
            <a:off x="2386538" y="5399524"/>
            <a:ext cx="1834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reading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51188D-E5D1-4748-A1F8-1948183A955E}"/>
              </a:ext>
            </a:extLst>
          </p:cNvPr>
          <p:cNvSpPr txBox="1"/>
          <p:nvPr/>
        </p:nvSpPr>
        <p:spPr>
          <a:xfrm>
            <a:off x="5000437" y="1566024"/>
            <a:ext cx="270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A19221-7185-4E01-8293-DA643CC13B8B}"/>
              </a:ext>
            </a:extLst>
          </p:cNvPr>
          <p:cNvSpPr txBox="1"/>
          <p:nvPr/>
        </p:nvSpPr>
        <p:spPr>
          <a:xfrm>
            <a:off x="6633040" y="1569057"/>
            <a:ext cx="2702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0690D5-C374-43EC-A373-DB57BE03CBB7}"/>
              </a:ext>
            </a:extLst>
          </p:cNvPr>
          <p:cNvGrpSpPr/>
          <p:nvPr/>
        </p:nvGrpSpPr>
        <p:grpSpPr>
          <a:xfrm>
            <a:off x="3380412" y="2652394"/>
            <a:ext cx="2460522" cy="461665"/>
            <a:chOff x="3380412" y="2573738"/>
            <a:chExt cx="2460522" cy="461665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4586810" y="291508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FAE759-01D3-4F3A-A27B-1EDD5257D345}"/>
                </a:ext>
              </a:extLst>
            </p:cNvPr>
            <p:cNvSpPr txBox="1"/>
            <p:nvPr/>
          </p:nvSpPr>
          <p:spPr>
            <a:xfrm>
              <a:off x="3380412" y="2573738"/>
              <a:ext cx="24605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he (play)              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2AD223C-EDE4-4E7A-888A-5D1385A61DB5}"/>
              </a:ext>
            </a:extLst>
          </p:cNvPr>
          <p:cNvSpPr txBox="1"/>
          <p:nvPr/>
        </p:nvSpPr>
        <p:spPr>
          <a:xfrm>
            <a:off x="2723854" y="2671331"/>
            <a:ext cx="2460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(play)              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C2B2F66-3827-41AA-B87F-5BAD2A339216}"/>
              </a:ext>
            </a:extLst>
          </p:cNvPr>
          <p:cNvCxnSpPr>
            <a:cxnSpLocks/>
          </p:cNvCxnSpPr>
          <p:nvPr/>
        </p:nvCxnSpPr>
        <p:spPr>
          <a:xfrm>
            <a:off x="3930252" y="301267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CEF287-D9A8-4052-BFB0-6391D48D8857}"/>
              </a:ext>
            </a:extLst>
          </p:cNvPr>
          <p:cNvSpPr txBox="1"/>
          <p:nvPr/>
        </p:nvSpPr>
        <p:spPr>
          <a:xfrm>
            <a:off x="4803072" y="3544624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0693577-17A4-489B-A7D4-8DC6A1824B5E}"/>
              </a:ext>
            </a:extLst>
          </p:cNvPr>
          <p:cNvSpPr txBox="1"/>
          <p:nvPr/>
        </p:nvSpPr>
        <p:spPr>
          <a:xfrm>
            <a:off x="2171640" y="3507073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0E5AB3-E120-437D-929C-8052EDAE0926}"/>
              </a:ext>
            </a:extLst>
          </p:cNvPr>
          <p:cNvSpPr txBox="1"/>
          <p:nvPr/>
        </p:nvSpPr>
        <p:spPr>
          <a:xfrm>
            <a:off x="1423869" y="3525410"/>
            <a:ext cx="26964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E83BEC9-984A-4971-A2B3-F7C07AB517D2}"/>
              </a:ext>
            </a:extLst>
          </p:cNvPr>
          <p:cNvCxnSpPr>
            <a:cxnSpLocks/>
          </p:cNvCxnSpPr>
          <p:nvPr/>
        </p:nvCxnSpPr>
        <p:spPr>
          <a:xfrm>
            <a:off x="3934941" y="388221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B85747E-CF33-4B18-A6B1-4B3156FF84B1}"/>
              </a:ext>
            </a:extLst>
          </p:cNvPr>
          <p:cNvSpPr txBox="1"/>
          <p:nvPr/>
        </p:nvSpPr>
        <p:spPr>
          <a:xfrm>
            <a:off x="5634785" y="3530008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3D3A8B-239A-4333-BCB1-96AEA0843F2F}"/>
              </a:ext>
            </a:extLst>
          </p:cNvPr>
          <p:cNvSpPr txBox="1"/>
          <p:nvPr/>
        </p:nvSpPr>
        <p:spPr>
          <a:xfrm>
            <a:off x="4635145" y="3547194"/>
            <a:ext cx="1829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8E59F35-A10A-46FA-B677-B966F06498A4}"/>
              </a:ext>
            </a:extLst>
          </p:cNvPr>
          <p:cNvSpPr txBox="1"/>
          <p:nvPr/>
        </p:nvSpPr>
        <p:spPr>
          <a:xfrm>
            <a:off x="3091091" y="4461539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444E8E-8378-4918-B1AD-D70FF326AD03}"/>
              </a:ext>
            </a:extLst>
          </p:cNvPr>
          <p:cNvSpPr txBox="1"/>
          <p:nvPr/>
        </p:nvSpPr>
        <p:spPr>
          <a:xfrm>
            <a:off x="3930252" y="4461539"/>
            <a:ext cx="3505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946D99-C804-40D2-A583-4C51E99F4E6B}"/>
              </a:ext>
            </a:extLst>
          </p:cNvPr>
          <p:cNvSpPr txBox="1"/>
          <p:nvPr/>
        </p:nvSpPr>
        <p:spPr>
          <a:xfrm>
            <a:off x="3474259" y="5329780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EAD067-5DD3-44C8-B893-0F5708C743CA}"/>
              </a:ext>
            </a:extLst>
          </p:cNvPr>
          <p:cNvSpPr txBox="1"/>
          <p:nvPr/>
        </p:nvSpPr>
        <p:spPr>
          <a:xfrm>
            <a:off x="4074559" y="5332043"/>
            <a:ext cx="270504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7C93C90-012E-49DC-A765-672C6C409B9C}"/>
              </a:ext>
            </a:extLst>
          </p:cNvPr>
          <p:cNvSpPr txBox="1"/>
          <p:nvPr/>
        </p:nvSpPr>
        <p:spPr>
          <a:xfrm>
            <a:off x="3230741" y="5892359"/>
            <a:ext cx="259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6" grpId="0"/>
      <p:bldP spid="48" grpId="0"/>
      <p:bldP spid="48" grpId="1"/>
      <p:bldP spid="50" grpId="0"/>
      <p:bldP spid="51" grpId="0"/>
      <p:bldP spid="53" grpId="0"/>
      <p:bldP spid="54" grpId="0"/>
      <p:bldP spid="54" grpId="1"/>
      <p:bldP spid="56" grpId="0"/>
      <p:bldP spid="57" grpId="0"/>
      <p:bldP spid="59" grpId="0"/>
      <p:bldP spid="60" grpId="0"/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2263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6243" y="183774"/>
            <a:ext cx="3650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53938" y="742404"/>
            <a:ext cx="61705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Take turns to mime different actions. </a:t>
            </a:r>
          </a:p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Others guess what you are doing.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841" y="21402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4840" y="2768385"/>
            <a:ext cx="5600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Are you dancing?</a:t>
            </a:r>
          </a:p>
          <a:p>
            <a:r>
              <a:rPr lang="en-US" sz="2800" b="1" i="1"/>
              <a:t>B: </a:t>
            </a:r>
            <a:r>
              <a:rPr lang="en-US" sz="2800"/>
              <a:t>No, I’m not.</a:t>
            </a:r>
          </a:p>
          <a:p>
            <a:r>
              <a:rPr lang="en-US" sz="2800" b="1" i="1"/>
              <a:t>C: </a:t>
            </a:r>
            <a:r>
              <a:rPr lang="en-US" sz="2800"/>
              <a:t>Are you looking for something?</a:t>
            </a:r>
          </a:p>
          <a:p>
            <a:r>
              <a:rPr lang="en-US" sz="2800" b="1" i="1"/>
              <a:t>B: </a:t>
            </a:r>
            <a:r>
              <a:rPr lang="en-US" sz="2800"/>
              <a:t>Yes, I am.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9970" y="3940292"/>
            <a:ext cx="3949065" cy="28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907793"/>
            <a:ext cx="8892967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88762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9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47970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593150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31885"/>
            <a:ext cx="329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4875893"/>
            <a:ext cx="328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7037" y="4026356"/>
            <a:ext cx="3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6237" y="4769742"/>
            <a:ext cx="421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77184" y="5901748"/>
            <a:ext cx="220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Charades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6971" y="3398729"/>
            <a:ext cx="3190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The present continuous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57" y="5913178"/>
            <a:ext cx="1145944" cy="3349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8810" y="2732314"/>
            <a:ext cx="8009450" cy="363419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34465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continuous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7" y="1989726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81" y="3032853"/>
            <a:ext cx="751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use the present continuous for actions happening now.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81" y="3544458"/>
            <a:ext cx="658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She</a:t>
            </a:r>
            <a:r>
              <a:rPr lang="en-US" sz="2200" b="1"/>
              <a:t>’s talking.</a:t>
            </a:r>
          </a:p>
          <a:p>
            <a:pPr marL="1085850"/>
            <a:r>
              <a:rPr lang="en-US" sz="2200" b="1"/>
              <a:t>- </a:t>
            </a:r>
            <a:r>
              <a:rPr lang="en-US" sz="2200"/>
              <a:t>They</a:t>
            </a:r>
            <a:r>
              <a:rPr lang="en-US" sz="2200" b="1"/>
              <a:t>’re not talking.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80" y="4313899"/>
            <a:ext cx="7691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can use the present continuous with </a:t>
            </a:r>
            <a:r>
              <a:rPr lang="en-US" sz="2400" i="1"/>
              <a:t>now</a:t>
            </a:r>
            <a:r>
              <a:rPr lang="en-US" sz="2400"/>
              <a:t>, </a:t>
            </a:r>
            <a:r>
              <a:rPr lang="en-US" sz="2400" i="1"/>
              <a:t>at present</a:t>
            </a:r>
            <a:r>
              <a:rPr lang="en-US" sz="2400"/>
              <a:t>, or </a:t>
            </a:r>
            <a:r>
              <a:rPr lang="en-US" sz="2400" i="1"/>
              <a:t>at the moment</a:t>
            </a:r>
            <a:r>
              <a:rPr lang="en-US" sz="240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81" y="5214124"/>
            <a:ext cx="65830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Example: </a:t>
            </a:r>
            <a:r>
              <a:rPr lang="en-US" sz="2200" b="1"/>
              <a:t>- </a:t>
            </a:r>
            <a:r>
              <a:rPr lang="en-US" sz="2200"/>
              <a:t>I’m doing my homework </a:t>
            </a:r>
            <a:r>
              <a:rPr lang="en-US" sz="2200" b="1"/>
              <a:t>at present</a:t>
            </a:r>
            <a:r>
              <a:rPr lang="en-US" sz="2200"/>
              <a:t>.</a:t>
            </a:r>
            <a:endParaRPr lang="en-US" sz="2200" b="1"/>
          </a:p>
          <a:p>
            <a:pPr marL="1085850"/>
            <a:r>
              <a:rPr lang="en-US" sz="2200" b="1"/>
              <a:t>- </a:t>
            </a:r>
            <a:r>
              <a:rPr lang="en-US" sz="2200" b="1" i="1"/>
              <a:t>A: </a:t>
            </a:r>
            <a:r>
              <a:rPr lang="en-US" sz="2200"/>
              <a:t>Are you reading </a:t>
            </a:r>
            <a:r>
              <a:rPr lang="en-US" sz="2200" b="1"/>
              <a:t>now</a:t>
            </a:r>
            <a:r>
              <a:rPr lang="en-US" sz="2200"/>
              <a:t>?</a:t>
            </a:r>
          </a:p>
          <a:p>
            <a:pPr marL="1200150" indent="57150"/>
            <a:r>
              <a:rPr lang="en-US" sz="2200" b="1" i="1"/>
              <a:t>B: </a:t>
            </a:r>
            <a:r>
              <a:rPr lang="en-US" sz="2200"/>
              <a:t>Yes, I am.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937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6303" y="183458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1133" y="1782390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(read)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50662" y="21026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6303" y="2553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1133" y="2501064"/>
            <a:ext cx="170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(play)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2921738" y="284857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6303" y="33209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1133" y="3312253"/>
            <a:ext cx="282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sister (not make)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130650" y="365942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46303" y="41744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4165840"/>
            <a:ext cx="664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 (go)                  to the supermarket at the moment.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303" y="48784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86086" y="52256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02427" y="447508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D6567EA-3B98-42F1-BA49-41BE55FC76AC}"/>
              </a:ext>
            </a:extLst>
          </p:cNvPr>
          <p:cNvGrpSpPr/>
          <p:nvPr/>
        </p:nvGrpSpPr>
        <p:grpSpPr>
          <a:xfrm>
            <a:off x="2581345" y="4878488"/>
            <a:ext cx="5806766" cy="461665"/>
            <a:chOff x="2581345" y="4878488"/>
            <a:chExt cx="5806766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2581345" y="4878488"/>
              <a:ext cx="580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they (talk)                  about their new friends?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4011930" y="5225655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2860986" y="1782388"/>
            <a:ext cx="1387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2860986" y="2504697"/>
            <a:ext cx="157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031595" y="3307562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2087519" y="4173655"/>
            <a:ext cx="13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going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486086" y="4877103"/>
            <a:ext cx="61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452305" y="4883179"/>
            <a:ext cx="101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7E68B7-559F-4139-B749-2A85E9687097}"/>
              </a:ext>
            </a:extLst>
          </p:cNvPr>
          <p:cNvSpPr txBox="1"/>
          <p:nvPr/>
        </p:nvSpPr>
        <p:spPr>
          <a:xfrm>
            <a:off x="3820904" y="1782389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C95827-7B8C-4E78-9459-FD2150DC33F5}"/>
              </a:ext>
            </a:extLst>
          </p:cNvPr>
          <p:cNvSpPr txBox="1"/>
          <p:nvPr/>
        </p:nvSpPr>
        <p:spPr>
          <a:xfrm>
            <a:off x="4119281" y="1782388"/>
            <a:ext cx="1848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CE84A5-20A7-43D3-93A8-F4E777A76910}"/>
              </a:ext>
            </a:extLst>
          </p:cNvPr>
          <p:cNvSpPr txBox="1"/>
          <p:nvPr/>
        </p:nvSpPr>
        <p:spPr>
          <a:xfrm>
            <a:off x="3796810" y="2501064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AE4E41-2125-41CD-8944-AF47B09DFC24}"/>
              </a:ext>
            </a:extLst>
          </p:cNvPr>
          <p:cNvSpPr txBox="1"/>
          <p:nvPr/>
        </p:nvSpPr>
        <p:spPr>
          <a:xfrm>
            <a:off x="4314382" y="2504868"/>
            <a:ext cx="3209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AFECC1-B388-4B32-9B7E-0F6B1F4C9A29}"/>
              </a:ext>
            </a:extLst>
          </p:cNvPr>
          <p:cNvSpPr txBox="1"/>
          <p:nvPr/>
        </p:nvSpPr>
        <p:spPr>
          <a:xfrm>
            <a:off x="5225416" y="3307562"/>
            <a:ext cx="3162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sandwich at present.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61CEE6-990A-4502-9402-484FF3DD8C6B}"/>
              </a:ext>
            </a:extLst>
          </p:cNvPr>
          <p:cNvSpPr txBox="1"/>
          <p:nvPr/>
        </p:nvSpPr>
        <p:spPr>
          <a:xfrm>
            <a:off x="5619578" y="3307561"/>
            <a:ext cx="3162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sandwich at present.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0FE08B-B372-48E3-AFB4-0701E2BCEADB}"/>
              </a:ext>
            </a:extLst>
          </p:cNvPr>
          <p:cNvSpPr txBox="1"/>
          <p:nvPr/>
        </p:nvSpPr>
        <p:spPr>
          <a:xfrm>
            <a:off x="2065760" y="4877102"/>
            <a:ext cx="580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(talk)                about their new friends?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2C562F5-A658-4D09-B56F-0C6075EE6D23}"/>
              </a:ext>
            </a:extLst>
          </p:cNvPr>
          <p:cNvCxnSpPr>
            <a:cxnSpLocks/>
          </p:cNvCxnSpPr>
          <p:nvPr/>
        </p:nvCxnSpPr>
        <p:spPr>
          <a:xfrm>
            <a:off x="3496345" y="5224269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718" y="6676"/>
            <a:ext cx="81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7577" y="1744318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2267538"/>
            <a:ext cx="4078605" cy="30474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95562" y="5732130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She</a:t>
            </a:r>
            <a:r>
              <a:rPr lang="en-US" sz="2800" b="1">
                <a:solidFill>
                  <a:srgbClr val="F16649"/>
                </a:solidFill>
              </a:rPr>
              <a:t>’s talking </a:t>
            </a:r>
            <a:r>
              <a:rPr lang="en-US" sz="2800"/>
              <a:t>to Mai. (talk)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093" y="3029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3923" y="302967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and Ba</a:t>
            </a:r>
          </a:p>
          <a:p>
            <a:r>
              <a:rPr lang="en-US" sz="2400" dirty="0"/>
              <a:t>(eat ice cream)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6322" y="6232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42" y="0"/>
            <a:ext cx="2299881" cy="1485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9093" y="154780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23" y="1547808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 and Trang              </a:t>
            </a:r>
          </a:p>
          <a:p>
            <a:r>
              <a:rPr lang="en-US" sz="2400" dirty="0"/>
              <a:t>(take photos)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10632" y="186811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692" y="1219247"/>
            <a:ext cx="1850857" cy="1485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09093" y="27807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3923" y="2780749"/>
            <a:ext cx="307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</a:t>
            </a:r>
          </a:p>
          <a:p>
            <a:r>
              <a:rPr lang="en-US" sz="2400" dirty="0"/>
              <a:t>(write a letter)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39032" y="31124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89" y="2428877"/>
            <a:ext cx="2066911" cy="1735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9093" y="4272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3923" y="4272037"/>
            <a:ext cx="3493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and Hung               </a:t>
            </a:r>
          </a:p>
          <a:p>
            <a:r>
              <a:rPr lang="en-US" sz="2400" dirty="0"/>
              <a:t>(play badminton)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087822" y="459234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8" y="3705551"/>
            <a:ext cx="2110432" cy="18412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9093" y="55900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3923" y="5590036"/>
            <a:ext cx="21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</a:t>
            </a:r>
          </a:p>
          <a:p>
            <a:r>
              <a:rPr lang="en-US" sz="2400" dirty="0"/>
              <a:t>(draw a picture)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819092" y="592177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40" y="4896240"/>
            <a:ext cx="1141237" cy="1984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16411-0437-4EF9-8597-04ED68CC0B73}"/>
              </a:ext>
            </a:extLst>
          </p:cNvPr>
          <p:cNvSpPr txBox="1"/>
          <p:nvPr/>
        </p:nvSpPr>
        <p:spPr>
          <a:xfrm>
            <a:off x="2714447" y="1547807"/>
            <a:ext cx="243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taking photos</a:t>
            </a:r>
            <a:r>
              <a:rPr lang="en-US" sz="2400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0A23BB-580D-4B70-B529-2BAA6E8F5E01}"/>
              </a:ext>
            </a:extLst>
          </p:cNvPr>
          <p:cNvSpPr txBox="1"/>
          <p:nvPr/>
        </p:nvSpPr>
        <p:spPr>
          <a:xfrm>
            <a:off x="2469373" y="302966"/>
            <a:ext cx="431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aren’t eating ice cream</a:t>
            </a:r>
            <a:r>
              <a:rPr lang="en-US" sz="2400" dirty="0"/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D6708E-A0F4-40A3-A250-9FDBAFE597FB}"/>
              </a:ext>
            </a:extLst>
          </p:cNvPr>
          <p:cNvSpPr txBox="1"/>
          <p:nvPr/>
        </p:nvSpPr>
        <p:spPr>
          <a:xfrm>
            <a:off x="1366898" y="2786146"/>
            <a:ext cx="3192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Ha’s writing a letter</a:t>
            </a:r>
            <a:r>
              <a:rPr lang="en-US" sz="24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4FD4E5-20A1-45F5-88DF-1D0126460B0F}"/>
              </a:ext>
            </a:extLst>
          </p:cNvPr>
          <p:cNvSpPr txBox="1"/>
          <p:nvPr/>
        </p:nvSpPr>
        <p:spPr>
          <a:xfrm>
            <a:off x="3032514" y="4257113"/>
            <a:ext cx="4562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aren’t playing badminton</a:t>
            </a:r>
            <a:r>
              <a:rPr lang="en-US" sz="2400" dirty="0"/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2E9767-A76D-4307-89D5-2F3C8E45DC40}"/>
              </a:ext>
            </a:extLst>
          </p:cNvPr>
          <p:cNvSpPr txBox="1"/>
          <p:nvPr/>
        </p:nvSpPr>
        <p:spPr>
          <a:xfrm>
            <a:off x="1737914" y="5588907"/>
            <a:ext cx="397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not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isn’t drawing a picture</a:t>
            </a:r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C00325-92C0-4D8A-9EB8-AB9BA40C09D2}"/>
              </a:ext>
            </a:extLst>
          </p:cNvPr>
          <p:cNvSpPr txBox="1"/>
          <p:nvPr/>
        </p:nvSpPr>
        <p:spPr>
          <a:xfrm>
            <a:off x="2673207" y="558890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C32019-49FA-4C15-9A04-170C2C7FE748}"/>
              </a:ext>
            </a:extLst>
          </p:cNvPr>
          <p:cNvSpPr txBox="1"/>
          <p:nvPr/>
        </p:nvSpPr>
        <p:spPr>
          <a:xfrm>
            <a:off x="3350182" y="29409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C8C2CF-F565-4356-8368-04FC9DDDB585}"/>
              </a:ext>
            </a:extLst>
          </p:cNvPr>
          <p:cNvSpPr txBox="1"/>
          <p:nvPr/>
        </p:nvSpPr>
        <p:spPr>
          <a:xfrm>
            <a:off x="3931479" y="4291028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322739-2AD6-4E3D-A0DB-27989108AA1C}"/>
              </a:ext>
            </a:extLst>
          </p:cNvPr>
          <p:cNvSpPr txBox="1"/>
          <p:nvPr/>
        </p:nvSpPr>
        <p:spPr>
          <a:xfrm>
            <a:off x="3567820" y="15486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407A7B-B42C-48E5-BBE7-A627A94883DA}"/>
              </a:ext>
            </a:extLst>
          </p:cNvPr>
          <p:cNvSpPr txBox="1"/>
          <p:nvPr/>
        </p:nvSpPr>
        <p:spPr>
          <a:xfrm>
            <a:off x="2172531" y="2798250"/>
            <a:ext cx="319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40" y="4936037"/>
            <a:ext cx="1141237" cy="19840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34" y="3663396"/>
            <a:ext cx="2110432" cy="18412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816EE3B-4AFB-46F4-B015-5693C123D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95" y="-9576"/>
            <a:ext cx="2299881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687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254545"/>
            <a:ext cx="83365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7577" y="1744318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22" y="1463040"/>
            <a:ext cx="3716555" cy="34995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02839" y="4766795"/>
            <a:ext cx="5042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your sister / make a cake?</a:t>
            </a:r>
          </a:p>
          <a:p>
            <a:r>
              <a:rPr lang="en-US" sz="2800"/>
              <a:t>      Is your sister making a cake?</a:t>
            </a:r>
          </a:p>
          <a:p>
            <a:r>
              <a:rPr lang="en-US" sz="2800" b="1" i="1"/>
              <a:t>B: </a:t>
            </a:r>
            <a:r>
              <a:rPr lang="en-US" sz="2800"/>
              <a:t>Yes, she is.</a:t>
            </a:r>
            <a:endParaRPr lang="en-US" sz="28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18871" y="547681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571500"/>
            <a:ext cx="64008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-91441"/>
            <a:ext cx="812292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7985" y="4587320"/>
            <a:ext cx="504280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 / swim?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538789" y="549526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04015" y="5963568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4B6A368-8F72-4D7F-9C87-11037DE25958}"/>
              </a:ext>
            </a:extLst>
          </p:cNvPr>
          <p:cNvSpPr txBox="1"/>
          <p:nvPr/>
        </p:nvSpPr>
        <p:spPr>
          <a:xfrm>
            <a:off x="2469963" y="5093889"/>
            <a:ext cx="385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Is your friend swimming?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FCFAE-A871-4297-893F-679A9B1D319D}"/>
              </a:ext>
            </a:extLst>
          </p:cNvPr>
          <p:cNvSpPr txBox="1"/>
          <p:nvPr/>
        </p:nvSpPr>
        <p:spPr>
          <a:xfrm>
            <a:off x="2445021" y="5593422"/>
            <a:ext cx="1587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Yes, he is.</a:t>
            </a:r>
          </a:p>
        </p:txBody>
      </p:sp>
    </p:spTree>
    <p:extLst>
      <p:ext uri="{BB962C8B-B14F-4D97-AF65-F5344CB8AC3E}">
        <p14:creationId xmlns:p14="http://schemas.microsoft.com/office/powerpoint/2010/main" val="4893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1259</TotalTime>
  <Words>736</Words>
  <Application>Microsoft Office PowerPoint</Application>
  <PresentationFormat>On-screen Show (4:3)</PresentationFormat>
  <Paragraphs>158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83</cp:revision>
  <dcterms:created xsi:type="dcterms:W3CDTF">2020-12-09T02:04:09Z</dcterms:created>
  <dcterms:modified xsi:type="dcterms:W3CDTF">2021-08-02T05:26:11Z</dcterms:modified>
</cp:coreProperties>
</file>