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1"/>
  </p:notesMasterIdLst>
  <p:sldIdLst>
    <p:sldId id="266" r:id="rId3"/>
    <p:sldId id="256" r:id="rId4"/>
    <p:sldId id="268" r:id="rId5"/>
    <p:sldId id="258" r:id="rId6"/>
    <p:sldId id="282" r:id="rId7"/>
    <p:sldId id="269" r:id="rId8"/>
    <p:sldId id="300" r:id="rId9"/>
    <p:sldId id="301" r:id="rId10"/>
    <p:sldId id="276" r:id="rId11"/>
    <p:sldId id="277" r:id="rId12"/>
    <p:sldId id="260" r:id="rId13"/>
    <p:sldId id="271" r:id="rId14"/>
    <p:sldId id="302" r:id="rId15"/>
    <p:sldId id="303" r:id="rId16"/>
    <p:sldId id="263" r:id="rId17"/>
    <p:sldId id="264" r:id="rId18"/>
    <p:sldId id="267" r:id="rId19"/>
    <p:sldId id="275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9F3"/>
    <a:srgbClr val="CCCCFF"/>
    <a:srgbClr val="798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30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27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c10fb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2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26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12133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415713" y="2073861"/>
            <a:ext cx="11360574" cy="465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4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Xác suất của biến cố ngẫu nhiên trong một số trò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chơi đơn giản - Tiết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15C929B1-AD0F-0C25-EA91-FDD802813970}"/>
              </a:ext>
            </a:extLst>
          </p:cNvPr>
          <p:cNvGrpSpPr/>
          <p:nvPr/>
        </p:nvGrpSpPr>
        <p:grpSpPr>
          <a:xfrm>
            <a:off x="4782210" y="1754440"/>
            <a:ext cx="6558611" cy="4371456"/>
            <a:chOff x="0" y="0"/>
            <a:chExt cx="15147194" cy="8647954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C2B747E0-F813-FD3F-C396-023C5BF4B644}"/>
                </a:ext>
              </a:extLst>
            </p:cNvPr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71A63AF4-75EA-EE57-9EE8-A850D71FB95D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id="{0E33B37C-E0D3-D1B2-18B5-FE4E213E84D6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A647220F-8A00-5A6E-7A29-EFA16FFB7D43}"/>
                </a:ext>
              </a:extLst>
            </p:cNvPr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E571BFED-382B-D994-270B-4D2F5E20603E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37E16808-EA6C-51E5-FC87-AA341D4422BA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74B439DD-BAA3-BA81-8548-D83AC74A5418}"/>
                </a:ext>
              </a:extLst>
            </p:cNvPr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4F580ECD-4796-B91E-107D-ECFFF14523BD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4" name="TextBox 16">
                <a:extLst>
                  <a:ext uri="{FF2B5EF4-FFF2-40B4-BE49-F238E27FC236}">
                    <a16:creationId xmlns:a16="http://schemas.microsoft.com/office/drawing/2014/main" id="{90E425D9-952D-48C8-C186-1F061A894A82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3142B2B2-E2D8-9B98-A08E-C9D4E46D15D3}"/>
                </a:ext>
              </a:extLst>
            </p:cNvPr>
            <p:cNvGrpSpPr/>
            <p:nvPr/>
          </p:nvGrpSpPr>
          <p:grpSpPr>
            <a:xfrm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C395B0C0-F94D-6623-88CD-A0FB92F4A4E2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87A84109-C749-B3D9-4738-B4F5114ACBB3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C158487-DDBC-8115-BDC2-94586531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06" y="2974428"/>
            <a:ext cx="3249739" cy="377551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B4F6DD2-4E8F-20F6-3BE7-0840EB84F856}"/>
              </a:ext>
            </a:extLst>
          </p:cNvPr>
          <p:cNvGrpSpPr/>
          <p:nvPr/>
        </p:nvGrpSpPr>
        <p:grpSpPr>
          <a:xfrm>
            <a:off x="189577" y="4691805"/>
            <a:ext cx="2137213" cy="1827557"/>
            <a:chOff x="1291542" y="431370"/>
            <a:chExt cx="2137213" cy="1827557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24A018A-5BD5-28C8-8461-0A3FCD4ABCF1}"/>
                </a:ext>
              </a:extLst>
            </p:cNvPr>
            <p:cNvSpPr/>
            <p:nvPr/>
          </p:nvSpPr>
          <p:spPr>
            <a:xfrm>
              <a:off x="1291542" y="431370"/>
              <a:ext cx="2137213" cy="1827557"/>
            </a:xfrm>
            <a:custGeom>
              <a:avLst/>
              <a:gdLst/>
              <a:ahLst/>
              <a:cxnLst/>
              <a:rect l="l" t="t" r="r" b="b"/>
              <a:pathLst>
                <a:path w="4905573" h="5218695">
                  <a:moveTo>
                    <a:pt x="0" y="0"/>
                  </a:moveTo>
                  <a:lnTo>
                    <a:pt x="4905573" y="0"/>
                  </a:lnTo>
                  <a:lnTo>
                    <a:pt x="4905573" y="5218694"/>
                  </a:lnTo>
                  <a:lnTo>
                    <a:pt x="0" y="5218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D1ABD7-E4D5-580F-0AFE-8056541A2909}"/>
                </a:ext>
              </a:extLst>
            </p:cNvPr>
            <p:cNvSpPr txBox="1"/>
            <p:nvPr/>
          </p:nvSpPr>
          <p:spPr>
            <a:xfrm>
              <a:off x="1527767" y="1212545"/>
              <a:ext cx="1709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Chú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ý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E2411D-2523-D58C-2264-81AE3C81E435}"/>
                  </a:ext>
                </a:extLst>
              </p:cNvPr>
              <p:cNvSpPr/>
              <p:nvPr/>
            </p:nvSpPr>
            <p:spPr>
              <a:xfrm>
                <a:off x="5102470" y="2653117"/>
                <a:ext cx="5849309" cy="261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539">
                  <a:lnSpc>
                    <a:spcPct val="150000"/>
                  </a:lnSpc>
                </a:pPr>
                <a:r>
                  <a:rPr lang="da-DK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Trong trò chơi tung đồng xu trên, số các kết quả có thể xảy ra đối với mặt xuất hiện của đồng xu là 2. </a:t>
                </a:r>
              </a:p>
              <a:p>
                <a:pPr algn="just" defTabSz="609539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suất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biến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cố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E2411D-2523-D58C-2264-81AE3C81E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470" y="2653117"/>
                <a:ext cx="5849309" cy="2616614"/>
              </a:xfrm>
              <a:prstGeom prst="rect">
                <a:avLst/>
              </a:prstGeom>
              <a:blipFill>
                <a:blip r:embed="rId6"/>
                <a:stretch>
                  <a:fillRect l="-1563" r="-1563" b="-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8450FBAA-752C-1C84-DB41-344A0DE91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5063" y="5363362"/>
            <a:ext cx="812907" cy="70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DE56AD-E0BF-21AB-BA96-5D94AC889CAA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5CBA5ED6-007C-E237-FDF6-1C7BE3A15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052EB7-EDC8-2F18-EF7F-3C777C95C9FE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3FF4D5-6231-18EE-4D61-E023F5F65374}"/>
              </a:ext>
            </a:extLst>
          </p:cNvPr>
          <p:cNvSpPr/>
          <p:nvPr/>
        </p:nvSpPr>
        <p:spPr>
          <a:xfrm>
            <a:off x="385483" y="1543494"/>
            <a:ext cx="11300381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vi-VN" sz="20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vi-VN" sz="20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(SGK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tr.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r>
              <a:rPr lang="vi-VN" sz="20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20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 hộp có 52 chiếc thẻ cùng loại, mỗi thẻ được ghi một trong các số 1, 2, 3, ..., 52; hai thẻ khác nhau thì ghi hai số khác nhau.</a:t>
            </a:r>
          </a:p>
          <a:p>
            <a:pPr algn="just" defTabSz="609539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Rút ngẫu nhiên một thẻ trong hộp. Tính xác suất của mỗi biến cố sau:</a:t>
            </a:r>
          </a:p>
          <a:p>
            <a:pPr algn="just" defTabSz="609539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“Số xuất hiện trên thẻ được rút ra là số có chữ số hàng đơn vị bằng 5”;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A7FFE-E528-3381-4398-6EDB79C6F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0" y="5314506"/>
            <a:ext cx="2032000" cy="14675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0C3135-C196-E9A6-632F-90266E484177}"/>
              </a:ext>
            </a:extLst>
          </p:cNvPr>
          <p:cNvGrpSpPr/>
          <p:nvPr/>
        </p:nvGrpSpPr>
        <p:grpSpPr>
          <a:xfrm>
            <a:off x="771377" y="3396797"/>
            <a:ext cx="1174869" cy="679895"/>
            <a:chOff x="11628827" y="1563738"/>
            <a:chExt cx="1869724" cy="12445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95E103-A744-4F9B-4620-BCB9D43A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8827" y="1563738"/>
              <a:ext cx="1869724" cy="12445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CFAB22-FD64-A74A-7056-25D38759DC9B}"/>
                </a:ext>
              </a:extLst>
            </p:cNvPr>
            <p:cNvSpPr txBox="1"/>
            <p:nvPr/>
          </p:nvSpPr>
          <p:spPr>
            <a:xfrm>
              <a:off x="11860251" y="1757523"/>
              <a:ext cx="1257300" cy="7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2000" b="1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44E61D-0E61-5A9E-FE59-5E78CF2F8CF3}"/>
                  </a:ext>
                </a:extLst>
              </p:cNvPr>
              <p:cNvSpPr/>
              <p:nvPr/>
            </p:nvSpPr>
            <p:spPr>
              <a:xfrm>
                <a:off x="385483" y="3988286"/>
                <a:ext cx="10201423" cy="2737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30000"/>
                  </a:lnSpc>
                  <a:defRPr/>
                </a:pP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gồm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xảy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thẻ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</a:t>
                </a:r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609630">
                  <a:lnSpc>
                    <a:spcPct val="13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000" i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{1;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i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2;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i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3;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i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……;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i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52}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30000"/>
                  </a:lnSpc>
                  <a:defRPr/>
                </a:pP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0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52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30000"/>
                  </a:lnSpc>
                  <a:defRPr/>
                </a:pP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lợi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“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thẻ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đơn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5” là: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0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5;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0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15;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0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25;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0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35;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0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45.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30000"/>
                  </a:lnSpc>
                  <a:defRPr/>
                </a:pP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0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44E61D-0E61-5A9E-FE59-5E78CF2F8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3" y="3988286"/>
                <a:ext cx="10201423" cy="2737224"/>
              </a:xfrm>
              <a:prstGeom prst="rect">
                <a:avLst/>
              </a:prstGeom>
              <a:blipFill>
                <a:blip r:embed="rId5"/>
                <a:stretch>
                  <a:fillRect l="-597" r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6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3FF4D5-6231-18EE-4D61-E023F5F65374}"/>
              </a:ext>
            </a:extLst>
          </p:cNvPr>
          <p:cNvSpPr/>
          <p:nvPr/>
        </p:nvSpPr>
        <p:spPr>
          <a:xfrm>
            <a:off x="385483" y="1651658"/>
            <a:ext cx="11350715" cy="1962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vi-VN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vi-VN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(SGK</a:t>
            </a:r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tr.</a:t>
            </a:r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r>
              <a:rPr lang="vi-VN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21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 hộp có 52 chiếc thẻ cùng loại, mỗi thẻ được ghi một trong các số 1, 2, 3, ..., 52; hai thẻ khác nhau thì ghi hai số khác nhau.</a:t>
            </a:r>
          </a:p>
          <a:p>
            <a:pPr algn="just" defTabSz="609539">
              <a:lnSpc>
                <a:spcPct val="150000"/>
              </a:lnSpc>
            </a:pPr>
            <a:r>
              <a:rPr lang="vi-VN" sz="21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Rút ngẫu nhiên một thẻ trong hộp. Tính xác suất của mỗi biến cố sau:</a:t>
            </a:r>
          </a:p>
          <a:p>
            <a:pPr algn="just" defTabSz="609539">
              <a:lnSpc>
                <a:spcPct val="150000"/>
              </a:lnSpc>
            </a:pPr>
            <a:r>
              <a:rPr lang="vi-VN" sz="21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“Số xuất hiện trên thẻ được rút ra là số có hai chữ số”;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A7FFE-E528-3381-4398-6EDB79C6F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0" y="5360091"/>
            <a:ext cx="2032000" cy="14675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0C3135-C196-E9A6-632F-90266E484177}"/>
              </a:ext>
            </a:extLst>
          </p:cNvPr>
          <p:cNvGrpSpPr/>
          <p:nvPr/>
        </p:nvGrpSpPr>
        <p:grpSpPr>
          <a:xfrm>
            <a:off x="385483" y="3614375"/>
            <a:ext cx="1246483" cy="829696"/>
            <a:chOff x="11628827" y="1563738"/>
            <a:chExt cx="1869724" cy="12445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95E103-A744-4F9B-4620-BCB9D43A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8827" y="1563738"/>
              <a:ext cx="1869724" cy="12445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CFAB22-FD64-A74A-7056-25D38759DC9B}"/>
                </a:ext>
              </a:extLst>
            </p:cNvPr>
            <p:cNvSpPr txBox="1"/>
            <p:nvPr/>
          </p:nvSpPr>
          <p:spPr>
            <a:xfrm>
              <a:off x="11860251" y="1757524"/>
              <a:ext cx="1257300" cy="62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2100" b="1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endParaRPr lang="en-US" sz="21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44E61D-0E61-5A9E-FE59-5E78CF2F8CF3}"/>
                  </a:ext>
                </a:extLst>
              </p:cNvPr>
              <p:cNvSpPr/>
              <p:nvPr/>
            </p:nvSpPr>
            <p:spPr>
              <a:xfrm>
                <a:off x="385483" y="4447180"/>
                <a:ext cx="11182935" cy="1825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43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lợi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“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thẻ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là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” là: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10; 11; 12;…; 52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1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1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52</m:t>
                        </m:r>
                      </m:den>
                    </m:f>
                  </m:oMath>
                </a14:m>
                <a:r>
                  <a:rPr lang="en-US" sz="21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44E61D-0E61-5A9E-FE59-5E78CF2F8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3" y="4447180"/>
                <a:ext cx="11182935" cy="1825821"/>
              </a:xfrm>
              <a:prstGeom prst="rect">
                <a:avLst/>
              </a:prstGeom>
              <a:blipFill>
                <a:blip r:embed="rId5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9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3FF4D5-6231-18EE-4D61-E023F5F65374}"/>
              </a:ext>
            </a:extLst>
          </p:cNvPr>
          <p:cNvSpPr/>
          <p:nvPr/>
        </p:nvSpPr>
        <p:spPr>
          <a:xfrm>
            <a:off x="385482" y="1651658"/>
            <a:ext cx="11564779" cy="1962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vi-VN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vi-VN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(SGK</a:t>
            </a:r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tr.</a:t>
            </a:r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r>
              <a:rPr lang="vi-VN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21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 hộp có 52 chiếc thẻ cùng loại, mỗi thẻ được ghi một trong các số 1, 2, 3, ..., 52; hai thẻ khác nhau thì ghi hai số khác nhau.</a:t>
            </a:r>
          </a:p>
          <a:p>
            <a:pPr algn="just" defTabSz="609539">
              <a:lnSpc>
                <a:spcPct val="150000"/>
              </a:lnSpc>
            </a:pPr>
            <a:r>
              <a:rPr lang="vi-VN" sz="21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Rút ngẫu nhiên một thẻ trong hộp. Tính xác suất của mỗi biến cố sau:</a:t>
            </a:r>
          </a:p>
          <a:p>
            <a:pPr algn="just" defTabSz="609539">
              <a:lnSpc>
                <a:spcPct val="150000"/>
              </a:lnSpc>
            </a:pPr>
            <a:r>
              <a:rPr lang="vi-VN" sz="21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c) “Số xuất hiện trên thẻ được rút ra là số có hai chữ số với tích các chữ số bằng 6”.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A7FFE-E528-3381-4398-6EDB79C6F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0" y="5360091"/>
            <a:ext cx="2032000" cy="14675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0C3135-C196-E9A6-632F-90266E484177}"/>
              </a:ext>
            </a:extLst>
          </p:cNvPr>
          <p:cNvGrpSpPr/>
          <p:nvPr/>
        </p:nvGrpSpPr>
        <p:grpSpPr>
          <a:xfrm>
            <a:off x="385482" y="3614375"/>
            <a:ext cx="1246483" cy="829696"/>
            <a:chOff x="11628827" y="1563738"/>
            <a:chExt cx="1869724" cy="12445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95E103-A744-4F9B-4620-BCB9D43A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8827" y="1563738"/>
              <a:ext cx="1869724" cy="12445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CFAB22-FD64-A74A-7056-25D38759DC9B}"/>
                </a:ext>
              </a:extLst>
            </p:cNvPr>
            <p:cNvSpPr txBox="1"/>
            <p:nvPr/>
          </p:nvSpPr>
          <p:spPr>
            <a:xfrm>
              <a:off x="11860251" y="1757524"/>
              <a:ext cx="1257300" cy="771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lnSpc>
                  <a:spcPct val="150000"/>
                </a:lnSpc>
                <a:defRPr/>
              </a:pPr>
              <a:r>
                <a:rPr lang="en-US" sz="2100" b="1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endParaRPr lang="en-US" sz="21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44E61D-0E61-5A9E-FE59-5E78CF2F8CF3}"/>
                  </a:ext>
                </a:extLst>
              </p:cNvPr>
              <p:cNvSpPr/>
              <p:nvPr/>
            </p:nvSpPr>
            <p:spPr>
              <a:xfrm>
                <a:off x="385482" y="4409026"/>
                <a:ext cx="11333937" cy="1825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lợi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“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thẻ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là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6” là: 23; 32; 16.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2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1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1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52</m:t>
                        </m:r>
                      </m:den>
                    </m:f>
                  </m:oMath>
                </a14:m>
                <a:r>
                  <a:rPr lang="en-US" sz="21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44E61D-0E61-5A9E-FE59-5E78CF2F8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2" y="4409026"/>
                <a:ext cx="11333937" cy="1825821"/>
              </a:xfrm>
              <a:prstGeom prst="rect">
                <a:avLst/>
              </a:prstGeom>
              <a:blipFill>
                <a:blip r:embed="rId5"/>
                <a:stretch>
                  <a:fillRect l="-646" r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1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B409311-9C94-17DA-7945-0002F2737083}"/>
              </a:ext>
            </a:extLst>
          </p:cNvPr>
          <p:cNvGrpSpPr/>
          <p:nvPr/>
        </p:nvGrpSpPr>
        <p:grpSpPr>
          <a:xfrm>
            <a:off x="917182" y="3668867"/>
            <a:ext cx="5967094" cy="2648607"/>
            <a:chOff x="1435254" y="4190797"/>
            <a:chExt cx="4381769" cy="2349703"/>
          </a:xfrm>
          <a:solidFill>
            <a:srgbClr val="E8D9F3"/>
          </a:solidFill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EE60CA5B-72DD-D89D-EDEE-EDCFC59C067C}"/>
                </a:ext>
              </a:extLst>
            </p:cNvPr>
            <p:cNvGrpSpPr/>
            <p:nvPr/>
          </p:nvGrpSpPr>
          <p:grpSpPr>
            <a:xfrm>
              <a:off x="1435254" y="4190797"/>
              <a:ext cx="4381769" cy="2349703"/>
              <a:chOff x="-3810" y="0"/>
              <a:chExt cx="3189543" cy="3444242"/>
            </a:xfrm>
            <a:grpFill/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9DC5D91B-1F83-B40F-855A-FEDB5412E070}"/>
                  </a:ext>
                </a:extLst>
              </p:cNvPr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</p:sp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B3E5E425-549A-851F-FB7C-55D13F3622C6}"/>
                  </a:ext>
                </a:extLst>
              </p:cNvPr>
              <p:cNvSpPr/>
              <p:nvPr/>
            </p:nvSpPr>
            <p:spPr>
              <a:xfrm>
                <a:off x="-3810" y="0"/>
                <a:ext cx="3189543" cy="3444241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AA3031-6D5C-7046-20FA-B40500CED8F4}"/>
                </a:ext>
              </a:extLst>
            </p:cNvPr>
            <p:cNvSpPr/>
            <p:nvPr/>
          </p:nvSpPr>
          <p:spPr>
            <a:xfrm>
              <a:off x="1631366" y="4310893"/>
              <a:ext cx="3987800" cy="170924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vi-VN" sz="2400" kern="0" dirty="0">
                  <a:solidFill>
                    <a:prstClr val="black"/>
                  </a:solidFill>
                  <a:latin typeface="UTM Avo" panose="02040603050506020204" pitchFamily="18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</a:p>
            <a:p>
              <a:pPr marL="0" marR="0" lvl="0" indent="0" algn="ctr" defTabSz="609585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vi-VN" sz="2400" b="1" kern="0" dirty="0">
                  <a:solidFill>
                    <a:prstClr val="black"/>
                  </a:solidFill>
                  <a:latin typeface="UTM Avo" panose="02040603050506020204" pitchFamily="18" charset="0"/>
                  <a:cs typeface="Times New Roman" panose="02020603050405020304" pitchFamily="18" charset="0"/>
                  <a:sym typeface="Arial"/>
                </a:rPr>
                <a:t>Bài 4: Xác suất của biến cố ngẫu nhiên trong một số trò chơi đơn giản – Tiết 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F28CAC-DF97-B262-92C8-6CA791F2C896}"/>
              </a:ext>
            </a:extLst>
          </p:cNvPr>
          <p:cNvGrpSpPr/>
          <p:nvPr/>
        </p:nvGrpSpPr>
        <p:grpSpPr>
          <a:xfrm>
            <a:off x="302690" y="2019688"/>
            <a:ext cx="3515495" cy="1404703"/>
            <a:chOff x="890039" y="2287044"/>
            <a:chExt cx="3515495" cy="1845439"/>
          </a:xfrm>
          <a:solidFill>
            <a:srgbClr val="E8D9F3"/>
          </a:solidFill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EBEE19B-18C1-E18A-99C3-96170E1FBBDE}"/>
                </a:ext>
              </a:extLst>
            </p:cNvPr>
            <p:cNvGrpSpPr/>
            <p:nvPr/>
          </p:nvGrpSpPr>
          <p:grpSpPr>
            <a:xfrm>
              <a:off x="890039" y="2287044"/>
              <a:ext cx="3515495" cy="1845439"/>
              <a:chOff x="-3810" y="0"/>
              <a:chExt cx="3189543" cy="3100688"/>
            </a:xfrm>
            <a:grpFill/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6049FE6E-8940-C5CC-B99D-C8B892060CCF}"/>
                  </a:ext>
                </a:extLst>
              </p:cNvPr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4C714C3F-16F7-4ADC-97EC-0A3D278C6B34}"/>
                  </a:ext>
                </a:extLst>
              </p:cNvPr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10D245-54E7-3F40-EED8-5E36DC03E9A5}"/>
                </a:ext>
              </a:extLst>
            </p:cNvPr>
            <p:cNvSpPr/>
            <p:nvPr/>
          </p:nvSpPr>
          <p:spPr>
            <a:xfrm>
              <a:off x="1009767" y="2408640"/>
              <a:ext cx="3274639" cy="147383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kiến thức trong bài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8C5F51-38FB-1476-9462-52B37CB0E129}"/>
              </a:ext>
            </a:extLst>
          </p:cNvPr>
          <p:cNvGrpSpPr/>
          <p:nvPr/>
        </p:nvGrpSpPr>
        <p:grpSpPr>
          <a:xfrm>
            <a:off x="4105249" y="2010861"/>
            <a:ext cx="3930702" cy="1418139"/>
            <a:chOff x="5683198" y="2278218"/>
            <a:chExt cx="3930702" cy="1863091"/>
          </a:xfrm>
          <a:solidFill>
            <a:srgbClr val="E8D9F3"/>
          </a:solidFill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63A93A25-B93E-491D-15DC-88B78F639105}"/>
                </a:ext>
              </a:extLst>
            </p:cNvPr>
            <p:cNvGrpSpPr/>
            <p:nvPr/>
          </p:nvGrpSpPr>
          <p:grpSpPr>
            <a:xfrm>
              <a:off x="5683198" y="2278218"/>
              <a:ext cx="3930702" cy="1863091"/>
              <a:chOff x="-3810" y="-1"/>
              <a:chExt cx="3189543" cy="3657863"/>
            </a:xfrm>
            <a:grpFill/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691BFE2B-5372-E517-8500-4F3E04F16459}"/>
                  </a:ext>
                </a:extLst>
              </p:cNvPr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</p:sp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2E35E34D-560F-C31C-C278-72ACCC1FE9A3}"/>
                  </a:ext>
                </a:extLst>
              </p:cNvPr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D1C6A3-546D-113A-F364-8E809CB7CE7A}"/>
                </a:ext>
              </a:extLst>
            </p:cNvPr>
            <p:cNvSpPr/>
            <p:nvPr/>
          </p:nvSpPr>
          <p:spPr>
            <a:xfrm>
              <a:off x="6067355" y="2472846"/>
              <a:ext cx="3160822" cy="147383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6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12D8E-95D4-FEAA-4466-B0A0969F2F22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B8277-022A-FA83-1F27-8AB4EC66CB9E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Like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fanpage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Hoc10 -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10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thêm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tài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liệu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dạy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link: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F1492-905C-F2F2-AE28-5D1AE2B9DF20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384142EF-7412-E984-432B-75EE1BBB9309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</a:t>
            </a:r>
            <a:endParaRPr lang="en-US" sz="2400" b="1" u="sng" dirty="0">
              <a:solidFill>
                <a:srgbClr val="843C0C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47845-F3B8-7C7E-CBFD-026113046482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Hoặc truy cập qua QR code</a:t>
            </a:r>
          </a:p>
        </p:txBody>
      </p:sp>
      <p:pic>
        <p:nvPicPr>
          <p:cNvPr id="9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C51CD2EB-38CB-6657-D095-B85CFDE4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D06E2-E04F-02F2-3DE7-15A84D572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2136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9E9B7E-5A8F-4B3A-E23C-B9F99E89884E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924BB992-F337-D25E-C82A-45A073AD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BFF1F8-43A7-4DB5-82E5-8869A29555A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8B0DC7-59FA-792F-A77E-64E4B6E7DDFA}"/>
              </a:ext>
            </a:extLst>
          </p:cNvPr>
          <p:cNvSpPr/>
          <p:nvPr/>
        </p:nvSpPr>
        <p:spPr>
          <a:xfrm>
            <a:off x="378565" y="1740370"/>
            <a:ext cx="5938152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sát đồng xu ở Hình 37. Ta quy ước: mặt xuất hiện số 5 000 là mặt sấp hay mặt S; mặt xuất hiện Quốc huy Việt Nam là mặt ngửa hay mặt 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B79534-8654-7209-461E-8639A7A8589C}"/>
              </a:ext>
            </a:extLst>
          </p:cNvPr>
          <p:cNvSpPr/>
          <p:nvPr/>
        </p:nvSpPr>
        <p:spPr>
          <a:xfrm>
            <a:off x="4453270" y="5398696"/>
            <a:ext cx="6995997" cy="112184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609539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Làm thế nào để tính được xác suất của biến cố ngẫu nhiên nói trên?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A72C5-135B-DE89-A883-B1EBD995F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68" y="5601896"/>
            <a:ext cx="510941" cy="8153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DD56C6-52AB-9186-C734-F6EBFFCFA98A}"/>
              </a:ext>
            </a:extLst>
          </p:cNvPr>
          <p:cNvSpPr/>
          <p:nvPr/>
        </p:nvSpPr>
        <p:spPr>
          <a:xfrm>
            <a:off x="378565" y="4358137"/>
            <a:ext cx="10951587" cy="1150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Tung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xu 1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ngẫu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xu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N”.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F9353C-D9F2-457D-AC32-06718429D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696" y="1259621"/>
            <a:ext cx="4600571" cy="317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ED16F85-061A-8E13-D361-B147A3E06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AE58371E-995C-3077-BA65-DD942E56B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5F6E8E-D152-92B0-34C5-960179A18A0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07AE7497-FA81-2A73-6B8A-5A33AFD9D0B6}"/>
              </a:ext>
            </a:extLst>
          </p:cNvPr>
          <p:cNvSpPr txBox="1"/>
          <p:nvPr/>
        </p:nvSpPr>
        <p:spPr>
          <a:xfrm>
            <a:off x="3579614" y="1730905"/>
            <a:ext cx="503277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kern="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NỘI DUNG BÀI HỌC</a:t>
            </a:r>
            <a:endParaRPr lang="en-US" sz="3600" b="1" kern="0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109CCF-376C-4EA8-7589-EFC354984C2D}"/>
              </a:ext>
            </a:extLst>
          </p:cNvPr>
          <p:cNvGrpSpPr/>
          <p:nvPr/>
        </p:nvGrpSpPr>
        <p:grpSpPr>
          <a:xfrm>
            <a:off x="1553781" y="2598335"/>
            <a:ext cx="9972403" cy="965200"/>
            <a:chOff x="1718872" y="3008596"/>
            <a:chExt cx="14958604" cy="1447800"/>
          </a:xfrm>
        </p:grpSpPr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E5ED22DF-56C3-13AF-14B6-7E1A5AC6323B}"/>
                </a:ext>
              </a:extLst>
            </p:cNvPr>
            <p:cNvSpPr/>
            <p:nvPr/>
          </p:nvSpPr>
          <p:spPr>
            <a:xfrm>
              <a:off x="1718872" y="3008596"/>
              <a:ext cx="1676400" cy="1447800"/>
            </a:xfrm>
            <a:prstGeom prst="roundRect">
              <a:avLst/>
            </a:prstGeom>
            <a:solidFill>
              <a:srgbClr val="9BBB59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7AAB712A-9688-5207-0AF5-ED7154CFFF65}"/>
                </a:ext>
              </a:extLst>
            </p:cNvPr>
            <p:cNvSpPr/>
            <p:nvPr/>
          </p:nvSpPr>
          <p:spPr>
            <a:xfrm>
              <a:off x="3776271" y="3008596"/>
              <a:ext cx="12901205" cy="1447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Xác suất của biến cố trong trò chơi tung đồng xu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8B7E0B-5897-D4F7-75D2-3F18023E643B}"/>
              </a:ext>
            </a:extLst>
          </p:cNvPr>
          <p:cNvGrpSpPr/>
          <p:nvPr/>
        </p:nvGrpSpPr>
        <p:grpSpPr>
          <a:xfrm>
            <a:off x="1555447" y="3776718"/>
            <a:ext cx="9970737" cy="965200"/>
            <a:chOff x="1718872" y="5143963"/>
            <a:chExt cx="14956106" cy="1447800"/>
          </a:xfrm>
        </p:grpSpPr>
        <p:sp>
          <p:nvSpPr>
            <p:cNvPr id="8" name="Rounded Rectangle 31">
              <a:extLst>
                <a:ext uri="{FF2B5EF4-FFF2-40B4-BE49-F238E27FC236}">
                  <a16:creationId xmlns:a16="http://schemas.microsoft.com/office/drawing/2014/main" id="{C14A1FEE-0312-2516-B40E-38C592902519}"/>
                </a:ext>
              </a:extLst>
            </p:cNvPr>
            <p:cNvSpPr/>
            <p:nvPr/>
          </p:nvSpPr>
          <p:spPr>
            <a:xfrm>
              <a:off x="1718872" y="5143963"/>
              <a:ext cx="1676400" cy="1447800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II</a:t>
              </a:r>
            </a:p>
          </p:txBody>
        </p:sp>
        <p:sp>
          <p:nvSpPr>
            <p:cNvPr id="9" name="Rounded Rectangle 32">
              <a:extLst>
                <a:ext uri="{FF2B5EF4-FFF2-40B4-BE49-F238E27FC236}">
                  <a16:creationId xmlns:a16="http://schemas.microsoft.com/office/drawing/2014/main" id="{39C08501-B650-D90E-297C-EF2F30CB7CA9}"/>
                </a:ext>
              </a:extLst>
            </p:cNvPr>
            <p:cNvSpPr/>
            <p:nvPr/>
          </p:nvSpPr>
          <p:spPr>
            <a:xfrm>
              <a:off x="3902394" y="5143963"/>
              <a:ext cx="12772584" cy="1447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Xác suất của biến cố trong trò chơi vòng quay số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35B9B62-E642-B2F8-39D3-E39B8C8C4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5431">
            <a:off x="11003803" y="849756"/>
            <a:ext cx="1044763" cy="140591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3EFACB-63F6-3B50-C990-E30C8AFFD039}"/>
              </a:ext>
            </a:extLst>
          </p:cNvPr>
          <p:cNvGrpSpPr/>
          <p:nvPr/>
        </p:nvGrpSpPr>
        <p:grpSpPr>
          <a:xfrm>
            <a:off x="1639529" y="4955101"/>
            <a:ext cx="9886655" cy="1168400"/>
            <a:chOff x="1718872" y="4991563"/>
            <a:chExt cx="14829983" cy="1752600"/>
          </a:xfrm>
        </p:grpSpPr>
        <p:sp>
          <p:nvSpPr>
            <p:cNvPr id="12" name="Rounded Rectangle 15">
              <a:extLst>
                <a:ext uri="{FF2B5EF4-FFF2-40B4-BE49-F238E27FC236}">
                  <a16:creationId xmlns:a16="http://schemas.microsoft.com/office/drawing/2014/main" id="{BDE8C523-478E-C280-17C7-484D780AC028}"/>
                </a:ext>
              </a:extLst>
            </p:cNvPr>
            <p:cNvSpPr/>
            <p:nvPr/>
          </p:nvSpPr>
          <p:spPr>
            <a:xfrm>
              <a:off x="1718872" y="5143963"/>
              <a:ext cx="1676400" cy="1447800"/>
            </a:xfrm>
            <a:prstGeom prst="round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III</a:t>
              </a:r>
            </a:p>
          </p:txBody>
        </p:sp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CB25EB39-A1BD-5827-8A4D-0DEE18C08DD3}"/>
                </a:ext>
              </a:extLst>
            </p:cNvPr>
            <p:cNvSpPr/>
            <p:nvPr/>
          </p:nvSpPr>
          <p:spPr>
            <a:xfrm>
              <a:off x="3776272" y="4991563"/>
              <a:ext cx="12772583" cy="17526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Xác suất của biến cố trong trò chơi chọn ngẫu nhiên một đối tượng từ một nhóm đối tượng</a:t>
              </a:r>
            </a:p>
          </p:txBody>
        </p:sp>
      </p:grpSp>
      <p:pic>
        <p:nvPicPr>
          <p:cNvPr id="1026" name="Picture 2" descr="Dice game ">
            <a:extLst>
              <a:ext uri="{FF2B5EF4-FFF2-40B4-BE49-F238E27FC236}">
                <a16:creationId xmlns:a16="http://schemas.microsoft.com/office/drawing/2014/main" id="{3A3A202F-56F6-B065-65BA-F312000A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268"/>
            <a:ext cx="1567266" cy="156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ABBBB9-96A9-2321-0C97-FC3AB81F14F4}"/>
              </a:ext>
            </a:extLst>
          </p:cNvPr>
          <p:cNvSpPr txBox="1"/>
          <p:nvPr/>
        </p:nvSpPr>
        <p:spPr>
          <a:xfrm>
            <a:off x="376354" y="1664200"/>
            <a:ext cx="10312400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39">
              <a:lnSpc>
                <a:spcPct val="150000"/>
              </a:lnSpc>
            </a:pP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I. Xác suất của biến cố trong trò chơi tung đồng xu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282E3-8C99-83B8-37BF-CACE3BE1A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7223235"/>
            <a:ext cx="580036" cy="8262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C5FEF9-5466-ECD0-F46B-45595D483DDE}"/>
              </a:ext>
            </a:extLst>
          </p:cNvPr>
          <p:cNvGrpSpPr/>
          <p:nvPr/>
        </p:nvGrpSpPr>
        <p:grpSpPr>
          <a:xfrm>
            <a:off x="402423" y="2473812"/>
            <a:ext cx="10920751" cy="1828368"/>
            <a:chOff x="655195" y="2247900"/>
            <a:chExt cx="16381126" cy="27425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EE360B-B088-5B97-7CAA-F0528612989F}"/>
                </a:ext>
              </a:extLst>
            </p:cNvPr>
            <p:cNvGrpSpPr/>
            <p:nvPr/>
          </p:nvGrpSpPr>
          <p:grpSpPr>
            <a:xfrm>
              <a:off x="655195" y="2247900"/>
              <a:ext cx="16381126" cy="2742552"/>
              <a:chOff x="1467040" y="3332340"/>
              <a:chExt cx="16381126" cy="2742552"/>
            </a:xfrm>
          </p:grpSpPr>
          <p:sp>
            <p:nvSpPr>
              <p:cNvPr id="10" name="Rounded Rectangle 10">
                <a:extLst>
                  <a:ext uri="{FF2B5EF4-FFF2-40B4-BE49-F238E27FC236}">
                    <a16:creationId xmlns:a16="http://schemas.microsoft.com/office/drawing/2014/main" id="{ECE11913-C40C-B996-305F-A47C8E29800A}"/>
                  </a:ext>
                </a:extLst>
              </p:cNvPr>
              <p:cNvSpPr/>
              <p:nvPr/>
            </p:nvSpPr>
            <p:spPr>
              <a:xfrm>
                <a:off x="1467040" y="3332340"/>
                <a:ext cx="1718872" cy="1059783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09539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HĐ1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D3097E-D067-A655-68F9-575EEAA9C986}"/>
                  </a:ext>
                </a:extLst>
              </p:cNvPr>
              <p:cNvSpPr txBox="1"/>
              <p:nvPr/>
            </p:nvSpPr>
            <p:spPr>
              <a:xfrm>
                <a:off x="1467040" y="4392123"/>
                <a:ext cx="16381126" cy="1682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609539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a)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Viết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tập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hợp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A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gồm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các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kết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quả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thể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xảy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ra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đối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với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mặt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xuất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hiện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của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đồng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xu.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71E391-27CB-F57B-3C08-7EDB27636DEE}"/>
                </a:ext>
              </a:extLst>
            </p:cNvPr>
            <p:cNvSpPr/>
            <p:nvPr/>
          </p:nvSpPr>
          <p:spPr>
            <a:xfrm>
              <a:off x="2562613" y="2392917"/>
              <a:ext cx="4601164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Tung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đồng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 xu 1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lần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11BF29-AD8F-D4BE-B32B-7DA6D50A13D0}"/>
              </a:ext>
            </a:extLst>
          </p:cNvPr>
          <p:cNvGrpSpPr/>
          <p:nvPr/>
        </p:nvGrpSpPr>
        <p:grpSpPr>
          <a:xfrm>
            <a:off x="5453550" y="4087694"/>
            <a:ext cx="1284899" cy="921008"/>
            <a:chOff x="11654848" y="1155302"/>
            <a:chExt cx="1927349" cy="138151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39C3E8-CFCA-7A27-F83E-52C077A76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4848" y="1155302"/>
              <a:ext cx="1927349" cy="13815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4E4922-21AC-32C3-E952-BFA525279602}"/>
                </a:ext>
              </a:extLst>
            </p:cNvPr>
            <p:cNvSpPr txBox="1"/>
            <p:nvPr/>
          </p:nvSpPr>
          <p:spPr>
            <a:xfrm>
              <a:off x="11772900" y="1409701"/>
              <a:ext cx="1600200" cy="982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lnSpc>
                  <a:spcPct val="150000"/>
                </a:lnSpc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endPara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DBDA77-0D4E-E818-4402-244AF97A8AEB}"/>
                  </a:ext>
                </a:extLst>
              </p:cNvPr>
              <p:cNvSpPr/>
              <p:nvPr/>
            </p:nvSpPr>
            <p:spPr>
              <a:xfrm>
                <a:off x="365127" y="5111792"/>
                <a:ext cx="10920751" cy="1129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539">
                  <a:lnSpc>
                    <a:spcPct val="150000"/>
                  </a:lnSpc>
                </a:pPr>
                <a:r>
                  <a:rPr lang="da-DK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Tập hợp các kết quả có thể xảy ra đối với mặt xuất hiện của đồng xu là 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da-DK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 {</m:t>
                    </m:r>
                    <m:r>
                      <a:rPr lang="da-DK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𝑆</m:t>
                    </m:r>
                    <m:r>
                      <a:rPr lang="da-DK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; </m:t>
                    </m:r>
                    <m:r>
                      <a:rPr lang="da-DK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𝑁</m:t>
                    </m:r>
                    <m:r>
                      <a:rPr lang="da-DK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}. 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DBDA77-0D4E-E818-4402-244AF97A8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7" y="5111792"/>
                <a:ext cx="10920751" cy="1129092"/>
              </a:xfrm>
              <a:prstGeom prst="rect">
                <a:avLst/>
              </a:prstGeom>
              <a:blipFill>
                <a:blip r:embed="rId5"/>
                <a:stretch>
                  <a:fillRect l="-893" r="-782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9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ABBBB9-96A9-2321-0C97-FC3AB81F14F4}"/>
              </a:ext>
            </a:extLst>
          </p:cNvPr>
          <p:cNvSpPr txBox="1"/>
          <p:nvPr/>
        </p:nvSpPr>
        <p:spPr>
          <a:xfrm>
            <a:off x="383269" y="1811021"/>
            <a:ext cx="1031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39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I. Xác suất của biến cố trong trò chơi tung đồng xu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282E3-8C99-83B8-37BF-CACE3BE1A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7223235"/>
            <a:ext cx="580036" cy="8262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C5FEF9-5466-ECD0-F46B-45595D483DDE}"/>
              </a:ext>
            </a:extLst>
          </p:cNvPr>
          <p:cNvGrpSpPr/>
          <p:nvPr/>
        </p:nvGrpSpPr>
        <p:grpSpPr>
          <a:xfrm>
            <a:off x="461969" y="2421944"/>
            <a:ext cx="10920751" cy="2347496"/>
            <a:chOff x="626464" y="2247900"/>
            <a:chExt cx="16381126" cy="35212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EE360B-B088-5B97-7CAA-F0528612989F}"/>
                </a:ext>
              </a:extLst>
            </p:cNvPr>
            <p:cNvGrpSpPr/>
            <p:nvPr/>
          </p:nvGrpSpPr>
          <p:grpSpPr>
            <a:xfrm>
              <a:off x="626464" y="2247900"/>
              <a:ext cx="16381126" cy="3521246"/>
              <a:chOff x="1438309" y="3332340"/>
              <a:chExt cx="16381126" cy="3521246"/>
            </a:xfrm>
          </p:grpSpPr>
          <p:sp>
            <p:nvSpPr>
              <p:cNvPr id="10" name="Rounded Rectangle 10">
                <a:extLst>
                  <a:ext uri="{FF2B5EF4-FFF2-40B4-BE49-F238E27FC236}">
                    <a16:creationId xmlns:a16="http://schemas.microsoft.com/office/drawing/2014/main" id="{ECE11913-C40C-B996-305F-A47C8E29800A}"/>
                  </a:ext>
                </a:extLst>
              </p:cNvPr>
              <p:cNvSpPr/>
              <p:nvPr/>
            </p:nvSpPr>
            <p:spPr>
              <a:xfrm>
                <a:off x="1467040" y="3332340"/>
                <a:ext cx="1718872" cy="1059783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09539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HĐ1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0D3097E-D067-A655-68F9-575EEAA9C986}"/>
                      </a:ext>
                    </a:extLst>
                  </p:cNvPr>
                  <p:cNvSpPr txBox="1"/>
                  <p:nvPr/>
                </p:nvSpPr>
                <p:spPr>
                  <a:xfrm>
                    <a:off x="1438309" y="4339820"/>
                    <a:ext cx="16381126" cy="25137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just" defTabSz="609539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b)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Viết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tập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hợp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gồm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các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kết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quả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có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thể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xảy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ra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đối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với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biến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cố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B: “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Mặt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xuất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hiện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của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đồng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xu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là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mặt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da-DK" sz="240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</m:t>
                        </m:r>
                      </m:oMath>
                    </a14:m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”.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Mỗi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phần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tử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của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tập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hợp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đó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gọi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là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một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kết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quả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thuận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lợi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cho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biến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</a:t>
                    </a:r>
                    <a:r>
                      <a:rPr kumimoji="0" lang="en-US" sz="2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cố</a:t>
                    </a: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a:t> B.</a:t>
                    </a: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0D3097E-D067-A655-68F9-575EEAA9C9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8309" y="4339820"/>
                    <a:ext cx="16381126" cy="251376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93" r="-838" b="-7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71E391-27CB-F57B-3C08-7EDB27636DEE}"/>
                </a:ext>
              </a:extLst>
            </p:cNvPr>
            <p:cNvSpPr/>
            <p:nvPr/>
          </p:nvSpPr>
          <p:spPr>
            <a:xfrm>
              <a:off x="2612947" y="2325755"/>
              <a:ext cx="4601164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Tung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đồng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 xu 1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lần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11BF29-AD8F-D4BE-B32B-7DA6D50A13D0}"/>
              </a:ext>
            </a:extLst>
          </p:cNvPr>
          <p:cNvGrpSpPr/>
          <p:nvPr/>
        </p:nvGrpSpPr>
        <p:grpSpPr>
          <a:xfrm>
            <a:off x="5843644" y="4571953"/>
            <a:ext cx="1284899" cy="921008"/>
            <a:chOff x="11654848" y="1155302"/>
            <a:chExt cx="1927349" cy="138151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39C3E8-CFCA-7A27-F83E-52C077A76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4848" y="1155302"/>
              <a:ext cx="1927349" cy="13815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4E4922-21AC-32C3-E952-BFA525279602}"/>
                </a:ext>
              </a:extLst>
            </p:cNvPr>
            <p:cNvSpPr txBox="1"/>
            <p:nvPr/>
          </p:nvSpPr>
          <p:spPr>
            <a:xfrm>
              <a:off x="11772900" y="1409700"/>
              <a:ext cx="16002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endPara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DBDA77-0D4E-E818-4402-244AF97A8AEB}"/>
                  </a:ext>
                </a:extLst>
              </p:cNvPr>
              <p:cNvSpPr/>
              <p:nvPr/>
            </p:nvSpPr>
            <p:spPr>
              <a:xfrm>
                <a:off x="1233954" y="5264772"/>
                <a:ext cx="7884880" cy="112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24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da-DK" sz="24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= {</m:t>
                    </m:r>
                    <m:r>
                      <a:rPr lang="da-DK" sz="24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𝑁</m:t>
                    </m:r>
                    <m:r>
                      <a:rPr lang="da-DK" sz="24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a-DK" sz="24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   Có 1 kết quả thuận lợi cho biến cố 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B </a:t>
                </a:r>
                <a:r>
                  <a:rPr lang="da-DK" sz="24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là: mặt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da-DK" sz="24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DBDA77-0D4E-E818-4402-244AF97A8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54" y="5264772"/>
                <a:ext cx="7884880" cy="1128642"/>
              </a:xfrm>
              <a:prstGeom prst="rect">
                <a:avLst/>
              </a:prstGeom>
              <a:blipFill>
                <a:blip r:embed="rId6"/>
                <a:stretch>
                  <a:fillRect l="-1159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4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ABBBB9-96A9-2321-0C97-FC3AB81F14F4}"/>
              </a:ext>
            </a:extLst>
          </p:cNvPr>
          <p:cNvSpPr txBox="1"/>
          <p:nvPr/>
        </p:nvSpPr>
        <p:spPr>
          <a:xfrm>
            <a:off x="383269" y="1811021"/>
            <a:ext cx="1031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39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I. Xác suất của biến cố trong trò chơi tung đồng xu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282E3-8C99-83B8-37BF-CACE3BE1A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7223235"/>
            <a:ext cx="580036" cy="8262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C5FEF9-5466-ECD0-F46B-45595D483DDE}"/>
              </a:ext>
            </a:extLst>
          </p:cNvPr>
          <p:cNvGrpSpPr/>
          <p:nvPr/>
        </p:nvGrpSpPr>
        <p:grpSpPr>
          <a:xfrm>
            <a:off x="402423" y="2473812"/>
            <a:ext cx="10920751" cy="1828368"/>
            <a:chOff x="655195" y="2247900"/>
            <a:chExt cx="16381126" cy="27425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EE360B-B088-5B97-7CAA-F0528612989F}"/>
                </a:ext>
              </a:extLst>
            </p:cNvPr>
            <p:cNvGrpSpPr/>
            <p:nvPr/>
          </p:nvGrpSpPr>
          <p:grpSpPr>
            <a:xfrm>
              <a:off x="655195" y="2247900"/>
              <a:ext cx="16381126" cy="2742552"/>
              <a:chOff x="1467040" y="3332340"/>
              <a:chExt cx="16381126" cy="2742552"/>
            </a:xfrm>
          </p:grpSpPr>
          <p:sp>
            <p:nvSpPr>
              <p:cNvPr id="10" name="Rounded Rectangle 10">
                <a:extLst>
                  <a:ext uri="{FF2B5EF4-FFF2-40B4-BE49-F238E27FC236}">
                    <a16:creationId xmlns:a16="http://schemas.microsoft.com/office/drawing/2014/main" id="{ECE11913-C40C-B996-305F-A47C8E29800A}"/>
                  </a:ext>
                </a:extLst>
              </p:cNvPr>
              <p:cNvSpPr/>
              <p:nvPr/>
            </p:nvSpPr>
            <p:spPr>
              <a:xfrm>
                <a:off x="1467040" y="3332340"/>
                <a:ext cx="1718872" cy="1059783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HĐ1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D3097E-D067-A655-68F9-575EEAA9C986}"/>
                  </a:ext>
                </a:extLst>
              </p:cNvPr>
              <p:cNvSpPr txBox="1"/>
              <p:nvPr/>
            </p:nvSpPr>
            <p:spPr>
              <a:xfrm>
                <a:off x="1467040" y="4392123"/>
                <a:ext cx="16381126" cy="1682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609539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c)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Tìm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tỉ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của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các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kết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quả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thuận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lợi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cho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biến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B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phần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của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tập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hợp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A.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71E391-27CB-F57B-3C08-7EDB27636DEE}"/>
                </a:ext>
              </a:extLst>
            </p:cNvPr>
            <p:cNvSpPr/>
            <p:nvPr/>
          </p:nvSpPr>
          <p:spPr>
            <a:xfrm>
              <a:off x="2524864" y="2476073"/>
              <a:ext cx="4601164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609539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Tung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đồng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 xu 1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lần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11BF29-AD8F-D4BE-B32B-7DA6D50A13D0}"/>
              </a:ext>
            </a:extLst>
          </p:cNvPr>
          <p:cNvGrpSpPr/>
          <p:nvPr/>
        </p:nvGrpSpPr>
        <p:grpSpPr>
          <a:xfrm>
            <a:off x="5472704" y="4028321"/>
            <a:ext cx="1284899" cy="921008"/>
            <a:chOff x="11654848" y="1155302"/>
            <a:chExt cx="1927349" cy="138151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39C3E8-CFCA-7A27-F83E-52C077A76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4848" y="1155302"/>
              <a:ext cx="1927349" cy="13815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4E4922-21AC-32C3-E952-BFA525279602}"/>
                </a:ext>
              </a:extLst>
            </p:cNvPr>
            <p:cNvSpPr txBox="1"/>
            <p:nvPr/>
          </p:nvSpPr>
          <p:spPr>
            <a:xfrm>
              <a:off x="11772900" y="1409700"/>
              <a:ext cx="16002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endPara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DBDA77-0D4E-E818-4402-244AF97A8AEB}"/>
                  </a:ext>
                </a:extLst>
              </p:cNvPr>
              <p:cNvSpPr/>
              <p:nvPr/>
            </p:nvSpPr>
            <p:spPr>
              <a:xfrm>
                <a:off x="365127" y="4949329"/>
                <a:ext cx="10958047" cy="1508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da-DK" sz="24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c) Tỉ số của số các kết quả thuận lợi cho biến cố 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B </a:t>
                </a:r>
                <a:r>
                  <a:rPr lang="da-DK" sz="24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trên và số phần tử của tập hợp 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A </a:t>
                </a:r>
                <a:r>
                  <a:rPr lang="da-DK" sz="24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4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4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DBDA77-0D4E-E818-4402-244AF97A8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7" y="4949329"/>
                <a:ext cx="10958047" cy="1508618"/>
              </a:xfrm>
              <a:prstGeom prst="rect">
                <a:avLst/>
              </a:prstGeom>
              <a:blipFill>
                <a:blip r:embed="rId5"/>
                <a:stretch>
                  <a:fillRect l="-890" r="-835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EE3E6B3-69DC-B303-1339-292A96842B2B}"/>
              </a:ext>
            </a:extLst>
          </p:cNvPr>
          <p:cNvGrpSpPr/>
          <p:nvPr/>
        </p:nvGrpSpPr>
        <p:grpSpPr>
          <a:xfrm>
            <a:off x="1343409" y="1663547"/>
            <a:ext cx="9231831" cy="4800315"/>
            <a:chOff x="733809" y="1369257"/>
            <a:chExt cx="9231831" cy="4800315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87BE4EEE-7271-0DBD-58E4-467451C31845}"/>
                </a:ext>
              </a:extLst>
            </p:cNvPr>
            <p:cNvGrpSpPr/>
            <p:nvPr/>
          </p:nvGrpSpPr>
          <p:grpSpPr>
            <a:xfrm rot="21391586">
              <a:off x="733809" y="1696228"/>
              <a:ext cx="9110556" cy="4357387"/>
              <a:chOff x="0" y="0"/>
              <a:chExt cx="3077638" cy="1614204"/>
            </a:xfrm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CF9ECEFC-1DAB-593D-87FF-C91C5A2A458D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7">
                <a:extLst>
                  <a:ext uri="{FF2B5EF4-FFF2-40B4-BE49-F238E27FC236}">
                    <a16:creationId xmlns:a16="http://schemas.microsoft.com/office/drawing/2014/main" id="{1EBD97B8-DAD5-AA97-3AD3-46B54AB7C8AA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40318984-1849-0988-6CFA-862CEA8252ED}"/>
                </a:ext>
              </a:extLst>
            </p:cNvPr>
            <p:cNvGrpSpPr/>
            <p:nvPr/>
          </p:nvGrpSpPr>
          <p:grpSpPr>
            <a:xfrm rot="191834">
              <a:off x="855084" y="1812185"/>
              <a:ext cx="9110556" cy="4357387"/>
              <a:chOff x="0" y="0"/>
              <a:chExt cx="3077638" cy="1614204"/>
            </a:xfrm>
          </p:grpSpPr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806EB22-E1C6-F2CD-6A58-7535486CE9E9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9CDF7804-0C3D-53EB-07A0-D23D6CB40C7C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AE326F6B-87EF-B6D2-CC1F-32AB3DFD7507}"/>
                </a:ext>
              </a:extLst>
            </p:cNvPr>
            <p:cNvGrpSpPr/>
            <p:nvPr/>
          </p:nvGrpSpPr>
          <p:grpSpPr>
            <a:xfrm rot="21533177">
              <a:off x="852236" y="1805942"/>
              <a:ext cx="9110556" cy="4357387"/>
              <a:chOff x="0" y="0"/>
              <a:chExt cx="3077638" cy="1614204"/>
            </a:xfrm>
          </p:grpSpPr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B6B9FFC8-E282-E4B0-F95D-41659A406CFC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2" name="TextBox 13">
                <a:extLst>
                  <a:ext uri="{FF2B5EF4-FFF2-40B4-BE49-F238E27FC236}">
                    <a16:creationId xmlns:a16="http://schemas.microsoft.com/office/drawing/2014/main" id="{8CC66853-1788-21A2-C46A-8526BFABEC2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694528D5-D3E9-5BD2-C0D3-4718404370AB}"/>
                </a:ext>
              </a:extLst>
            </p:cNvPr>
            <p:cNvGrpSpPr/>
            <p:nvPr/>
          </p:nvGrpSpPr>
          <p:grpSpPr>
            <a:xfrm>
              <a:off x="853017" y="1807534"/>
              <a:ext cx="9110556" cy="4357387"/>
              <a:chOff x="0" y="0"/>
              <a:chExt cx="3077638" cy="1614204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83B918E3-17C4-E82A-1A83-982E37972D7F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6">
                <a:extLst>
                  <a:ext uri="{FF2B5EF4-FFF2-40B4-BE49-F238E27FC236}">
                    <a16:creationId xmlns:a16="http://schemas.microsoft.com/office/drawing/2014/main" id="{A36F4165-510F-7788-16B7-A84C7AA1D3B8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F1868B-95D1-0D09-F44E-A5530DB3924E}"/>
                </a:ext>
              </a:extLst>
            </p:cNvPr>
            <p:cNvGrpSpPr/>
            <p:nvPr/>
          </p:nvGrpSpPr>
          <p:grpSpPr>
            <a:xfrm>
              <a:off x="804823" y="1369257"/>
              <a:ext cx="2352634" cy="1207562"/>
              <a:chOff x="1007645" y="651702"/>
              <a:chExt cx="3552234" cy="182329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4F8C629-0156-56D8-9866-45BE0A643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653" y="651702"/>
                <a:ext cx="3493226" cy="1823294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301F3F-F18E-C2EB-E1AA-C2558C943E8C}"/>
                  </a:ext>
                </a:extLst>
              </p:cNvPr>
              <p:cNvSpPr txBox="1"/>
              <p:nvPr/>
            </p:nvSpPr>
            <p:spPr>
              <a:xfrm>
                <a:off x="1007645" y="1065711"/>
                <a:ext cx="3432869" cy="784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539"/>
                <a:r>
                  <a:rPr lang="en-US" sz="2800" b="1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Ghi</a:t>
                </a:r>
                <a:r>
                  <a:rPr lang="en-US" sz="2800" b="1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nhớ</a:t>
                </a:r>
                <a:endParaRPr lang="en-US" sz="2800" b="1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B72389B-7C58-D9DB-3691-9A6D6D9BD34F}"/>
                    </a:ext>
                  </a:extLst>
                </p:cNvPr>
                <p:cNvSpPr/>
                <p:nvPr/>
              </p:nvSpPr>
              <p:spPr>
                <a:xfrm>
                  <a:off x="1674788" y="2380395"/>
                  <a:ext cx="7465451" cy="35572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609539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a-DK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Trong trò chơi tung đồng xu, ta có: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457223" marR="0" lvl="0" indent="-457223" algn="just" defTabSz="609539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a-DK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Xác suất của biến cố </a:t>
                  </a:r>
                  <a:r>
                    <a:rPr kumimoji="0" lang="vi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“</a:t>
                  </a:r>
                  <a:r>
                    <a:rPr kumimoji="0" lang="da-DK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Mặt xuất hiện của đồng xu là mặt </a:t>
                  </a:r>
                  <a14:m>
                    <m:oMath xmlns:m="http://schemas.openxmlformats.org/officeDocument/2006/math">
                      <m:r>
                        <a:rPr kumimoji="0" lang="da-DK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kumimoji="0" lang="da-DK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”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da-DK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da-DK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0" lang="da-DK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457223" marR="0" lvl="0" indent="-457223" algn="just" defTabSz="609539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da-DK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Xác suất của biến cố </a:t>
                  </a:r>
                  <a:r>
                    <a:rPr kumimoji="0" lang="vi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“</a:t>
                  </a:r>
                  <a:r>
                    <a:rPr kumimoji="0" lang="da-DK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Mặt suất hiện của đồng xu là mặt </a:t>
                  </a:r>
                  <a14:m>
                    <m:oMath xmlns:m="http://schemas.openxmlformats.org/officeDocument/2006/math">
                      <m:r>
                        <a:rPr kumimoji="0" lang="da-DK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r>
                    <a:rPr kumimoji="0" lang="da-DK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”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da-DK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da-DK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0" lang="da-DK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B72389B-7C58-D9DB-3691-9A6D6D9BD3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788" y="2380395"/>
                  <a:ext cx="7465451" cy="3557256"/>
                </a:xfrm>
                <a:prstGeom prst="rect">
                  <a:avLst/>
                </a:prstGeom>
                <a:blipFill>
                  <a:blip r:embed="rId4"/>
                  <a:stretch>
                    <a:fillRect l="-1307" r="-13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88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19 - Bài 1 - Thu thập và phân loại dữ liệu - Tiết 1</Template>
  <TotalTime>46</TotalTime>
  <Words>1016</Words>
  <Application>Microsoft Office PowerPoint</Application>
  <PresentationFormat>Widescreen</PresentationFormat>
  <Paragraphs>74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UTM Avo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admin</cp:lastModifiedBy>
  <cp:revision>9</cp:revision>
  <dcterms:created xsi:type="dcterms:W3CDTF">2023-12-27T13:19:06Z</dcterms:created>
  <dcterms:modified xsi:type="dcterms:W3CDTF">2023-12-29T04:26:26Z</dcterms:modified>
</cp:coreProperties>
</file>